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99" r:id="rId2"/>
    <p:sldId id="302" r:id="rId3"/>
    <p:sldId id="275" r:id="rId4"/>
    <p:sldId id="294" r:id="rId5"/>
    <p:sldId id="293" r:id="rId6"/>
    <p:sldId id="265" r:id="rId7"/>
    <p:sldId id="300" r:id="rId8"/>
    <p:sldId id="295" r:id="rId9"/>
    <p:sldId id="292" r:id="rId10"/>
    <p:sldId id="30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07A57-47BC-45C1-B9EB-906F4463B0AB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838D7-8F53-414D-A178-F59763C426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387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87D78-2EE9-41F4-B16B-B1F9C18C70C2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4424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87D78-2EE9-41F4-B16B-B1F9C18C70C2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076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4540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047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47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71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6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37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29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18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205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29/08/2024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09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iyo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ECE4078  Intelligent robotics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E73F0-7AA3-4E8C-BC34-28C4D2A791F6}"/>
              </a:ext>
            </a:extLst>
          </p:cNvPr>
          <p:cNvSpPr txBox="1"/>
          <p:nvPr/>
        </p:nvSpPr>
        <p:spPr>
          <a:xfrm>
            <a:off x="735188" y="6316111"/>
            <a:ext cx="1072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 4-1: Semi-Auto Navigation</a:t>
            </a:r>
            <a:endParaRPr lang="en-AU" dirty="0"/>
          </a:p>
        </p:txBody>
      </p:sp>
      <p:pic>
        <p:nvPicPr>
          <p:cNvPr id="2" name="Picture 1" descr="A robot standing in a store&#10;&#10;Description automatically generated">
            <a:extLst>
              <a:ext uri="{FF2B5EF4-FFF2-40B4-BE49-F238E27FC236}">
                <a16:creationId xmlns:a16="http://schemas.microsoft.com/office/drawing/2014/main" id="{1E81932C-8517-2D4E-1E2B-26EC22116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45" y="1138645"/>
            <a:ext cx="4580709" cy="4580709"/>
          </a:xfrm>
          <a:prstGeom prst="rect">
            <a:avLst/>
          </a:prstGeom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D4B20FBA-41A7-167C-7A9B-53316EF443B4}"/>
              </a:ext>
            </a:extLst>
          </p:cNvPr>
          <p:cNvSpPr/>
          <p:nvPr/>
        </p:nvSpPr>
        <p:spPr>
          <a:xfrm>
            <a:off x="735120" y="5730008"/>
            <a:ext cx="10721160" cy="4530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AI art generated by </a:t>
            </a: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  <a:hlinkClick r:id="rId3"/>
              </a:rPr>
              <a:t>https://www.craiyon.com/</a:t>
            </a:r>
            <a:endParaRPr lang="en-AU" sz="1200" b="0" strike="noStrike" spc="-1" dirty="0">
              <a:solidFill>
                <a:srgbClr val="FFFFFF"/>
              </a:solidFill>
              <a:latin typeface="Century Schoolbook"/>
            </a:endParaRPr>
          </a:p>
          <a:p>
            <a:pPr algn="ctr">
              <a:lnSpc>
                <a:spcPct val="100000"/>
              </a:lnSpc>
            </a:pP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(prompt: “</a:t>
            </a:r>
            <a:r>
              <a:rPr lang="en-GB" sz="1200" b="0" strike="noStrike" spc="-1" dirty="0">
                <a:solidFill>
                  <a:srgbClr val="FFFFFF"/>
                </a:solidFill>
                <a:latin typeface="Century Schoolbook"/>
              </a:rPr>
              <a:t>a penguin robot shopping for fruits and vegetables in a supermarket</a:t>
            </a: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”)</a:t>
            </a:r>
            <a:endParaRPr lang="en-AU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5987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8FF0BD57-9E99-4BD6-BD49-1CC2E16F74AC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M3: Marking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AA2EC5-F6D7-476E-88B1-D35DB39D8C08}"/>
              </a:ext>
            </a:extLst>
          </p:cNvPr>
          <p:cNvSpPr txBox="1"/>
          <p:nvPr/>
        </p:nvSpPr>
        <p:spPr>
          <a:xfrm>
            <a:off x="478180" y="838376"/>
            <a:ext cx="115270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Before the lab:</a:t>
            </a:r>
          </a:p>
          <a:p>
            <a:r>
              <a:rPr lang="en-US" dirty="0"/>
              <a:t>	</a:t>
            </a:r>
            <a:r>
              <a:rPr lang="en-GB" dirty="0"/>
              <a:t>Submit your code (link to BestYoLo.pt if too big)</a:t>
            </a:r>
          </a:p>
          <a:p>
            <a:endParaRPr lang="en-GB" dirty="0"/>
          </a:p>
          <a:p>
            <a:r>
              <a:rPr lang="en-GB" dirty="0"/>
              <a:t>Before marking:</a:t>
            </a:r>
          </a:p>
          <a:p>
            <a:r>
              <a:rPr lang="en-GB" dirty="0"/>
              <a:t>	Check the marking schedule</a:t>
            </a:r>
          </a:p>
          <a:p>
            <a:r>
              <a:rPr lang="en-GB" dirty="0"/>
              <a:t>	Download the detector testing image set of your lab</a:t>
            </a:r>
          </a:p>
          <a:p>
            <a:endParaRPr lang="en-GB" dirty="0"/>
          </a:p>
          <a:p>
            <a:r>
              <a:rPr lang="en-GB" dirty="0"/>
              <a:t>During live demo:</a:t>
            </a:r>
          </a:p>
          <a:p>
            <a:r>
              <a:rPr lang="en-GB" dirty="0"/>
              <a:t>	Download and unzip submission</a:t>
            </a:r>
          </a:p>
          <a:p>
            <a:r>
              <a:rPr lang="en-GB" dirty="0"/>
              <a:t>	Demonstrate detector performance on marking set (show visualisation of bounding box and label)</a:t>
            </a:r>
          </a:p>
          <a:p>
            <a:r>
              <a:rPr lang="en-GB" dirty="0"/>
              <a:t>	Run operate.py to map the arena (run SLAM with ENTER and save </a:t>
            </a:r>
            <a:r>
              <a:rPr lang="en-GB" dirty="0" err="1"/>
              <a:t>pose+observation</a:t>
            </a:r>
            <a:r>
              <a:rPr lang="en-GB" dirty="0"/>
              <a:t> with “n”)</a:t>
            </a:r>
          </a:p>
          <a:p>
            <a:r>
              <a:rPr lang="en-GB" dirty="0"/>
              <a:t>	</a:t>
            </a:r>
            <a:r>
              <a:rPr lang="en-GB" b="1" dirty="0">
                <a:solidFill>
                  <a:srgbClr val="FFFF00"/>
                </a:solidFill>
              </a:rPr>
              <a:t>Generate targets.txt after a run with TargetPoseEst.py (save slam.txt and targets.txt with run ID)</a:t>
            </a:r>
          </a:p>
          <a:p>
            <a:r>
              <a:rPr lang="en-GB" b="1" dirty="0">
                <a:solidFill>
                  <a:srgbClr val="FFFF00"/>
                </a:solidFill>
              </a:rPr>
              <a:t>		The file name MUST contain the words “slam” and “targets” otherwise </a:t>
            </a:r>
            <a:r>
              <a:rPr lang="en-GB" b="1">
                <a:solidFill>
                  <a:srgbClr val="FFFF00"/>
                </a:solidFill>
              </a:rPr>
              <a:t>your milestone run might not be assessed.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dirty="0"/>
              <a:t>	Submit slam.txt &amp; targets.txt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49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DA5D587D-0FA3-6910-B692-7E2BB667D7F0}"/>
              </a:ext>
            </a:extLst>
          </p:cNvPr>
          <p:cNvGraphicFramePr/>
          <p:nvPr/>
        </p:nvGraphicFramePr>
        <p:xfrm>
          <a:off x="1795320" y="1503360"/>
          <a:ext cx="8554680" cy="4582440"/>
        </p:xfrm>
        <a:graphic>
          <a:graphicData uri="http://schemas.openxmlformats.org/drawingml/2006/table">
            <a:tbl>
              <a:tblPr/>
              <a:tblGrid>
                <a:gridCol w="107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2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Week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Objectives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Milestones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1: M1-1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Introduction and setup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2: M2-1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Calibration, ARUCO markers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M1 due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3: M2-2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SLAM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4: M2-3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SLAM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5: M3-1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Object recognition &amp; localisation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M2 due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6: M3-2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Object recognition &amp; localisation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7: M4-1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Navigation &amp; Planning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M3 due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8: M4-2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Navigation &amp; Planning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9: M5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Integration &amp; Improvement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M4 due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10: Final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Trial run of final demo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M5 due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11: Final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Improving your final demo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12: Final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Final demo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Final demo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TextBox 49">
            <a:extLst>
              <a:ext uri="{FF2B5EF4-FFF2-40B4-BE49-F238E27FC236}">
                <a16:creationId xmlns:a16="http://schemas.microsoft.com/office/drawing/2014/main" id="{3760431D-0E4F-62EF-6BBD-C4754FE2F209}"/>
              </a:ext>
            </a:extLst>
          </p:cNvPr>
          <p:cNvSpPr/>
          <p:nvPr/>
        </p:nvSpPr>
        <p:spPr>
          <a:xfrm>
            <a:off x="478080" y="172440"/>
            <a:ext cx="1171296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4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ECE4078  Intelligent robotics</a:t>
            </a:r>
            <a:endParaRPr lang="en-AU" sz="4800" b="0" strike="noStrike" spc="-1">
              <a:latin typeface="Arial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4E0DDE2C-32A0-7683-AB4B-1D85DCB98938}"/>
              </a:ext>
            </a:extLst>
          </p:cNvPr>
          <p:cNvSpPr/>
          <p:nvPr/>
        </p:nvSpPr>
        <p:spPr>
          <a:xfrm>
            <a:off x="1496280" y="3928742"/>
            <a:ext cx="3243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AU" sz="2800" b="0" strike="noStrike" spc="-1" dirty="0">
                <a:solidFill>
                  <a:srgbClr val="FF0000"/>
                </a:solidFill>
                <a:latin typeface="Century Schoolbook"/>
                <a:ea typeface="DejaVu Sans"/>
              </a:rPr>
              <a:t>*</a:t>
            </a:r>
            <a:endParaRPr lang="en-AU" sz="2800" b="0" strike="noStrike" spc="-1" dirty="0">
              <a:latin typeface="Arial"/>
            </a:endParaRPr>
          </a:p>
        </p:txBody>
      </p:sp>
      <p:sp>
        <p:nvSpPr>
          <p:cNvPr id="11" name="Straight Connector 4">
            <a:extLst>
              <a:ext uri="{FF2B5EF4-FFF2-40B4-BE49-F238E27FC236}">
                <a16:creationId xmlns:a16="http://schemas.microsoft.com/office/drawing/2014/main" id="{96187FC2-B424-1AB7-7B14-DD71432E1255}"/>
              </a:ext>
            </a:extLst>
          </p:cNvPr>
          <p:cNvSpPr/>
          <p:nvPr/>
        </p:nvSpPr>
        <p:spPr>
          <a:xfrm>
            <a:off x="1637280" y="2004682"/>
            <a:ext cx="8875080" cy="360"/>
          </a:xfrm>
          <a:prstGeom prst="line">
            <a:avLst/>
          </a:prstGeom>
          <a:ln w="38100">
            <a:solidFill>
              <a:srgbClr val="6F6F7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AU"/>
          </a:p>
        </p:txBody>
      </p:sp>
      <p:sp>
        <p:nvSpPr>
          <p:cNvPr id="12" name="Straight Connector 2">
            <a:extLst>
              <a:ext uri="{FF2B5EF4-FFF2-40B4-BE49-F238E27FC236}">
                <a16:creationId xmlns:a16="http://schemas.microsoft.com/office/drawing/2014/main" id="{5F6C489B-0286-EDB7-B27D-60C5B2B67EEF}"/>
              </a:ext>
            </a:extLst>
          </p:cNvPr>
          <p:cNvSpPr/>
          <p:nvPr/>
        </p:nvSpPr>
        <p:spPr>
          <a:xfrm>
            <a:off x="1640160" y="2354353"/>
            <a:ext cx="8874720" cy="360"/>
          </a:xfrm>
          <a:prstGeom prst="line">
            <a:avLst/>
          </a:prstGeom>
          <a:ln w="38100">
            <a:solidFill>
              <a:srgbClr val="6F6F7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AU"/>
          </a:p>
        </p:txBody>
      </p:sp>
      <p:sp>
        <p:nvSpPr>
          <p:cNvPr id="13" name="Straight Connector 3">
            <a:extLst>
              <a:ext uri="{FF2B5EF4-FFF2-40B4-BE49-F238E27FC236}">
                <a16:creationId xmlns:a16="http://schemas.microsoft.com/office/drawing/2014/main" id="{432F8DDF-1829-715B-AAB4-75B87240FEE0}"/>
              </a:ext>
            </a:extLst>
          </p:cNvPr>
          <p:cNvSpPr/>
          <p:nvPr/>
        </p:nvSpPr>
        <p:spPr>
          <a:xfrm>
            <a:off x="1636920" y="2698264"/>
            <a:ext cx="8875080" cy="360"/>
          </a:xfrm>
          <a:prstGeom prst="line">
            <a:avLst/>
          </a:prstGeom>
          <a:ln w="38100">
            <a:solidFill>
              <a:srgbClr val="6F6F7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AU"/>
          </a:p>
        </p:txBody>
      </p:sp>
      <p:sp>
        <p:nvSpPr>
          <p:cNvPr id="14" name="Straight Connector 3">
            <a:extLst>
              <a:ext uri="{FF2B5EF4-FFF2-40B4-BE49-F238E27FC236}">
                <a16:creationId xmlns:a16="http://schemas.microsoft.com/office/drawing/2014/main" id="{C715B292-582C-3DD0-C1BA-0FFDF153FCDE}"/>
              </a:ext>
            </a:extLst>
          </p:cNvPr>
          <p:cNvSpPr/>
          <p:nvPr/>
        </p:nvSpPr>
        <p:spPr>
          <a:xfrm>
            <a:off x="1642694" y="3059976"/>
            <a:ext cx="8875080" cy="360"/>
          </a:xfrm>
          <a:prstGeom prst="line">
            <a:avLst/>
          </a:prstGeom>
          <a:ln w="38100">
            <a:solidFill>
              <a:srgbClr val="6F6F7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AU"/>
          </a:p>
        </p:txBody>
      </p:sp>
      <p:sp>
        <p:nvSpPr>
          <p:cNvPr id="2" name="Straight Connector 3">
            <a:extLst>
              <a:ext uri="{FF2B5EF4-FFF2-40B4-BE49-F238E27FC236}">
                <a16:creationId xmlns:a16="http://schemas.microsoft.com/office/drawing/2014/main" id="{39ED62A5-FB56-421C-6E10-A4A1CE83F41F}"/>
              </a:ext>
            </a:extLst>
          </p:cNvPr>
          <p:cNvSpPr/>
          <p:nvPr/>
        </p:nvSpPr>
        <p:spPr>
          <a:xfrm>
            <a:off x="1633140" y="3456097"/>
            <a:ext cx="8875080" cy="360"/>
          </a:xfrm>
          <a:prstGeom prst="line">
            <a:avLst/>
          </a:prstGeom>
          <a:ln w="38100">
            <a:solidFill>
              <a:srgbClr val="6F6F7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AU"/>
          </a:p>
        </p:txBody>
      </p:sp>
      <p:sp>
        <p:nvSpPr>
          <p:cNvPr id="3" name="Straight Connector 3">
            <a:extLst>
              <a:ext uri="{FF2B5EF4-FFF2-40B4-BE49-F238E27FC236}">
                <a16:creationId xmlns:a16="http://schemas.microsoft.com/office/drawing/2014/main" id="{9A812095-CAB8-B2E7-A79A-68CDBF90C051}"/>
              </a:ext>
            </a:extLst>
          </p:cNvPr>
          <p:cNvSpPr/>
          <p:nvPr/>
        </p:nvSpPr>
        <p:spPr>
          <a:xfrm>
            <a:off x="1639800" y="3769324"/>
            <a:ext cx="8875080" cy="360"/>
          </a:xfrm>
          <a:prstGeom prst="line">
            <a:avLst/>
          </a:prstGeom>
          <a:ln w="38100">
            <a:solidFill>
              <a:srgbClr val="6F6F7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57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Navigation and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 focuses on navigation and planning</a:t>
            </a:r>
          </a:p>
          <a:p>
            <a:r>
              <a:rPr lang="en-US" dirty="0"/>
              <a:t>	</a:t>
            </a:r>
            <a:r>
              <a:rPr lang="en-US" dirty="0" err="1"/>
              <a:t>PenguinPi</a:t>
            </a:r>
            <a:r>
              <a:rPr lang="en-US" dirty="0"/>
              <a:t> now knows where things are and needs to plan its way around the supermarket and get 	</a:t>
            </a:r>
            <a:r>
              <a:rPr lang="en-US" dirty="0" err="1"/>
              <a:t>fruits&amp;vegs</a:t>
            </a:r>
            <a:r>
              <a:rPr lang="en-US" dirty="0"/>
              <a:t> on its shopping list</a:t>
            </a:r>
          </a:p>
          <a:p>
            <a:endParaRPr lang="en-US" dirty="0"/>
          </a:p>
          <a:p>
            <a:r>
              <a:rPr lang="en-US" dirty="0"/>
              <a:t>	Your task will be to semi OR fully autonomously navigate and path plan around the arena to targets 	in a specified order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The arena will always contain:</a:t>
            </a:r>
          </a:p>
          <a:p>
            <a:r>
              <a:rPr lang="en-US" dirty="0"/>
              <a:t>	10 </a:t>
            </a:r>
            <a:r>
              <a:rPr lang="en-US" dirty="0" err="1"/>
              <a:t>ArUco</a:t>
            </a:r>
            <a:r>
              <a:rPr lang="en-US" dirty="0"/>
              <a:t> markers</a:t>
            </a:r>
          </a:p>
          <a:p>
            <a:r>
              <a:rPr lang="en-US" dirty="0"/>
              <a:t>	10 </a:t>
            </a:r>
            <a:r>
              <a:rPr lang="en-US" dirty="0" err="1"/>
              <a:t>Fruits&amp;Vegs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Groundtruth</a:t>
            </a:r>
            <a:r>
              <a:rPr lang="en-US" dirty="0"/>
              <a:t> maps are given for M4 ONLY (practice map in repo)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will be given a shopping list that contains 5 targets in the order for the robot to navigate to</a:t>
            </a:r>
          </a:p>
          <a:p>
            <a:r>
              <a:rPr lang="en-US" dirty="0"/>
              <a:t>	The 5 targets will be unique, the 5 obstacles may contain duplicates of other types</a:t>
            </a:r>
          </a:p>
          <a:p>
            <a:endParaRPr lang="en-US" dirty="0"/>
          </a:p>
          <a:p>
            <a:r>
              <a:rPr lang="en-US" dirty="0"/>
              <a:t>	To “pick up” a target you must stop the robot for 2 seconds (doesn’t need to be exact) whilst being 	within 0.5m of the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9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Navigation and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3 levels of difficulties which you can choose to complete the task in:</a:t>
            </a:r>
          </a:p>
          <a:p>
            <a:br>
              <a:rPr lang="en-US" dirty="0"/>
            </a:br>
            <a:r>
              <a:rPr lang="en-US" b="1" dirty="0"/>
              <a:t>Level 1</a:t>
            </a:r>
            <a:r>
              <a:rPr lang="en-US" dirty="0"/>
              <a:t>: Semi-auto navigation + known map</a:t>
            </a:r>
          </a:p>
          <a:p>
            <a:r>
              <a:rPr lang="en-US" dirty="0"/>
              <a:t>	- You will be provided with the location of all objects within the arena </a:t>
            </a:r>
          </a:p>
          <a:p>
            <a:r>
              <a:rPr lang="en-US" dirty="0"/>
              <a:t>	- You may control the robot by inputting “waypoints” for the robot to travel to </a:t>
            </a:r>
          </a:p>
          <a:p>
            <a:r>
              <a:rPr lang="en-US" dirty="0"/>
              <a:t>	- You can NOT teleoperate the robot (you can’t use keyboard inputs to drive the robot like in M2/M3)</a:t>
            </a:r>
          </a:p>
          <a:p>
            <a:endParaRPr lang="en-US" dirty="0"/>
          </a:p>
          <a:p>
            <a:r>
              <a:rPr lang="en-US" b="1" dirty="0"/>
              <a:t>Level 2</a:t>
            </a:r>
            <a:r>
              <a:rPr lang="en-US" dirty="0"/>
              <a:t>: Fully autonomous navigation + known map</a:t>
            </a:r>
          </a:p>
          <a:p>
            <a:r>
              <a:rPr lang="en-US" dirty="0"/>
              <a:t>	- You will be provided with the location of all objects within the arena </a:t>
            </a:r>
          </a:p>
          <a:p>
            <a:r>
              <a:rPr lang="en-US" dirty="0"/>
              <a:t>	- You are only allowed to enter a single command to start the robot</a:t>
            </a:r>
          </a:p>
          <a:p>
            <a:r>
              <a:rPr lang="en-US" dirty="0"/>
              <a:t>	- The robot should autonomously complete the task </a:t>
            </a:r>
            <a:r>
              <a:rPr lang="en-US" b="1" dirty="0"/>
              <a:t>without human intervention</a:t>
            </a:r>
          </a:p>
          <a:p>
            <a:endParaRPr lang="en-US" dirty="0"/>
          </a:p>
          <a:p>
            <a:r>
              <a:rPr lang="en-US" b="1" dirty="0"/>
              <a:t>Level 3</a:t>
            </a:r>
            <a:r>
              <a:rPr lang="en-US" dirty="0"/>
              <a:t>: Fully autonomous navigation + partially known map</a:t>
            </a:r>
          </a:p>
          <a:p>
            <a:r>
              <a:rPr lang="en-US" dirty="0"/>
              <a:t>	- You will be provided with the location of all objects EXCEPT the 5 obstacle </a:t>
            </a:r>
            <a:r>
              <a:rPr lang="en-US" dirty="0" err="1"/>
              <a:t>fruits&amp;vegs</a:t>
            </a:r>
            <a:endParaRPr lang="en-US" sz="300" dirty="0"/>
          </a:p>
          <a:p>
            <a:r>
              <a:rPr lang="en-US" dirty="0"/>
              <a:t>	- These unknown obstacles are strategically placed such that there is a high probability that your 		   generated path will intersect them. You will have to use your M3 to detect the obstacle fruit</a:t>
            </a:r>
          </a:p>
          <a:p>
            <a:r>
              <a:rPr lang="en-US" dirty="0"/>
              <a:t>	-You are only allowed to enter a single command to start the robot</a:t>
            </a:r>
          </a:p>
          <a:p>
            <a:r>
              <a:rPr lang="en-US" dirty="0"/>
              <a:t>	-The robot should autonomously complete the task </a:t>
            </a:r>
            <a:r>
              <a:rPr lang="en-US" b="1" dirty="0"/>
              <a:t>without human intervention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semi-auto waypoint nav (wk7)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1: semi-auto navigation with manually given waypoints</a:t>
            </a:r>
          </a:p>
          <a:p>
            <a:endParaRPr lang="en-US" dirty="0"/>
          </a:p>
          <a:p>
            <a:r>
              <a:rPr lang="en-US" dirty="0"/>
              <a:t>You can do this by modifying the skeleton code “</a:t>
            </a:r>
            <a:r>
              <a:rPr lang="en-US" i="1" dirty="0"/>
              <a:t>auto_fruit_search.py</a:t>
            </a:r>
            <a:r>
              <a:rPr lang="en-US" dirty="0"/>
              <a:t>” provided to you</a:t>
            </a:r>
          </a:p>
          <a:p>
            <a:endParaRPr lang="en-US" dirty="0"/>
          </a:p>
          <a:p>
            <a:r>
              <a:rPr lang="en-US" dirty="0"/>
              <a:t>	The skeleton code works by:	</a:t>
            </a:r>
          </a:p>
          <a:p>
            <a:pPr lvl="1"/>
            <a:r>
              <a:rPr lang="en-US" dirty="0"/>
              <a:t>	1: Receiving a waypoint that are inputted by the user</a:t>
            </a:r>
          </a:p>
          <a:p>
            <a:pPr lvl="1"/>
            <a:r>
              <a:rPr lang="en-US" dirty="0"/>
              <a:t>	2: Navigate the robot to the waypoint based on the estimated time it needs to turn and drive 	(implemented by you)</a:t>
            </a:r>
          </a:p>
          <a:p>
            <a:pPr lvl="1"/>
            <a:r>
              <a:rPr lang="en-US" dirty="0"/>
              <a:t>	3: Repeat step 1&amp;2 until task is complete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There are 3 things you need to change </a:t>
            </a:r>
          </a:p>
          <a:p>
            <a:pPr lvl="1"/>
            <a:r>
              <a:rPr lang="en-US" dirty="0"/>
              <a:t>	1: Calculate the time required to turn (in </a:t>
            </a:r>
            <a:r>
              <a:rPr lang="en-US" i="1" dirty="0" err="1"/>
              <a:t>drive_to_point</a:t>
            </a:r>
            <a:r>
              <a:rPr lang="en-US" dirty="0"/>
              <a:t> function)</a:t>
            </a:r>
          </a:p>
          <a:p>
            <a:pPr lvl="1"/>
            <a:r>
              <a:rPr lang="en-US" dirty="0"/>
              <a:t>	2: Calculate the time required to drive forward (in </a:t>
            </a:r>
            <a:r>
              <a:rPr lang="en-US" i="1" dirty="0" err="1"/>
              <a:t>drive_to_point</a:t>
            </a:r>
            <a:r>
              <a:rPr lang="en-US" i="1" dirty="0"/>
              <a:t> </a:t>
            </a:r>
            <a:r>
              <a:rPr lang="en-US" dirty="0"/>
              <a:t>function)</a:t>
            </a:r>
          </a:p>
          <a:p>
            <a:pPr lvl="1"/>
            <a:r>
              <a:rPr lang="en-US" dirty="0"/>
              <a:t>	3: Calculate the new pose of the robot (in </a:t>
            </a:r>
            <a:r>
              <a:rPr lang="en-US" i="1" dirty="0" err="1"/>
              <a:t>get_robot_pose</a:t>
            </a:r>
            <a:r>
              <a:rPr lang="en-US" i="1" dirty="0"/>
              <a:t> </a:t>
            </a:r>
            <a:r>
              <a:rPr lang="en-US" dirty="0"/>
              <a:t>function)</a:t>
            </a:r>
          </a:p>
        </p:txBody>
      </p:sp>
    </p:spTree>
    <p:extLst>
      <p:ext uri="{BB962C8B-B14F-4D97-AF65-F5344CB8AC3E}">
        <p14:creationId xmlns:p14="http://schemas.microsoft.com/office/powerpoint/2010/main" val="39441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Recommendations (optional)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C81F35-1469-4804-9BCB-5A04321DD9C5}"/>
              </a:ext>
            </a:extLst>
          </p:cNvPr>
          <p:cNvSpPr txBox="1"/>
          <p:nvPr/>
        </p:nvSpPr>
        <p:spPr>
          <a:xfrm>
            <a:off x="430650" y="1021636"/>
            <a:ext cx="118026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Visual </a:t>
            </a:r>
            <a:r>
              <a:rPr lang="en-US" dirty="0" err="1"/>
              <a:t>localisation</a:t>
            </a:r>
            <a:endParaRPr lang="en-US" dirty="0"/>
          </a:p>
          <a:p>
            <a:r>
              <a:rPr lang="en-US" dirty="0"/>
              <a:t>	The skeleton code does not use any visual features (</a:t>
            </a:r>
            <a:r>
              <a:rPr lang="en-US" dirty="0" err="1"/>
              <a:t>ArUco</a:t>
            </a:r>
            <a:r>
              <a:rPr lang="en-US" dirty="0"/>
              <a:t> markers) in estimating its current pose, 	relying solely on dynamics to estimate the robot’s current position in the arena. </a:t>
            </a:r>
          </a:p>
          <a:p>
            <a:endParaRPr lang="en-US" dirty="0"/>
          </a:p>
          <a:p>
            <a:r>
              <a:rPr lang="en-US" dirty="0"/>
              <a:t>	It is highly recommended that you implement a more robust </a:t>
            </a:r>
            <a:r>
              <a:rPr lang="en-US" dirty="0" err="1"/>
              <a:t>localisation</a:t>
            </a:r>
            <a:r>
              <a:rPr lang="en-US" dirty="0"/>
              <a:t> system that uses the </a:t>
            </a:r>
            <a:r>
              <a:rPr lang="en-US" dirty="0" err="1"/>
              <a:t>ArUco</a:t>
            </a:r>
            <a:r>
              <a:rPr lang="en-US" dirty="0"/>
              <a:t> 	markers like you did in M2. You do not have to generate / update the markers as the true location of the 	10 markers is given to you at the start   </a:t>
            </a:r>
          </a:p>
          <a:p>
            <a:endParaRPr lang="en-US" dirty="0"/>
          </a:p>
          <a:p>
            <a:r>
              <a:rPr lang="en-US" dirty="0"/>
              <a:t>- Controller based waypoint navigation</a:t>
            </a:r>
          </a:p>
          <a:p>
            <a:r>
              <a:rPr lang="en-US" dirty="0"/>
              <a:t>	By default, the skeleton code travels to waypoints based on an initial time estimate.</a:t>
            </a:r>
          </a:p>
          <a:p>
            <a:r>
              <a:rPr lang="en-US" dirty="0"/>
              <a:t>	A small error in the initial rotation can cause a large error in the final position if traveling long distances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You can improve this by using a proportional controller to gently steer the robot so that it is always 	moving towards the waypoint given visual feedback on the robot’s pose     </a:t>
            </a:r>
          </a:p>
          <a:p>
            <a:endParaRPr lang="en-US" dirty="0"/>
          </a:p>
          <a:p>
            <a:r>
              <a:rPr lang="en-US" dirty="0"/>
              <a:t>- Better GUI</a:t>
            </a:r>
          </a:p>
          <a:p>
            <a:r>
              <a:rPr lang="en-US" dirty="0"/>
              <a:t>	Manually inputting coordinates by hand is slow and prone to error, an interactive map to click on to 	create new waypoints would be more efficient</a:t>
            </a:r>
          </a:p>
          <a:p>
            <a:r>
              <a:rPr lang="en-US" dirty="0"/>
              <a:t>	It is also difficult to tell if the robot is within 0.5m of a target or if the robot’s pose estimation has drifted 	without any graphical feedback, therefore this should be included in the GUI as well</a:t>
            </a:r>
          </a:p>
        </p:txBody>
      </p:sp>
    </p:spTree>
    <p:extLst>
      <p:ext uri="{BB962C8B-B14F-4D97-AF65-F5344CB8AC3E}">
        <p14:creationId xmlns:p14="http://schemas.microsoft.com/office/powerpoint/2010/main" val="48861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auto nav (wk8)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2: </a:t>
            </a:r>
          </a:p>
          <a:p>
            <a:r>
              <a:rPr lang="en-US" dirty="0"/>
              <a:t>	auto navigation with known map (waypoints produced by your path planner)</a:t>
            </a:r>
          </a:p>
          <a:p>
            <a:r>
              <a:rPr lang="en-US" dirty="0"/>
              <a:t>Level 3: </a:t>
            </a:r>
          </a:p>
          <a:p>
            <a:r>
              <a:rPr lang="en-US" dirty="0"/>
              <a:t>	auto nav with partially known map (use M3 to detect obstacles and replan once an obstacle is seen)</a:t>
            </a:r>
          </a:p>
          <a:p>
            <a:endParaRPr lang="en-US" dirty="0"/>
          </a:p>
          <a:p>
            <a:r>
              <a:rPr lang="en-US" dirty="0"/>
              <a:t>You can do this by modifying “</a:t>
            </a:r>
            <a:r>
              <a:rPr lang="en-US" i="1" dirty="0"/>
              <a:t>auto_fruit_search.py</a:t>
            </a:r>
            <a:r>
              <a:rPr lang="en-US" dirty="0"/>
              <a:t>” or write your own scripts</a:t>
            </a:r>
          </a:p>
          <a:p>
            <a:endParaRPr lang="en-US" dirty="0"/>
          </a:p>
          <a:p>
            <a:r>
              <a:rPr lang="en-US" dirty="0"/>
              <a:t>Will talk about these more next week</a:t>
            </a:r>
          </a:p>
        </p:txBody>
      </p:sp>
    </p:spTree>
    <p:extLst>
      <p:ext uri="{BB962C8B-B14F-4D97-AF65-F5344CB8AC3E}">
        <p14:creationId xmlns:p14="http://schemas.microsoft.com/office/powerpoint/2010/main" val="420905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Live demo marking in wk9 using new arena</a:t>
            </a:r>
          </a:p>
          <a:p>
            <a:endParaRPr lang="en-US" dirty="0"/>
          </a:p>
          <a:p>
            <a:r>
              <a:rPr lang="en-US" dirty="0"/>
              <a:t>Each of the 3 levels have different marks associated</a:t>
            </a:r>
          </a:p>
          <a:p>
            <a:r>
              <a:rPr lang="en-US" b="1" dirty="0"/>
              <a:t>	Level 1</a:t>
            </a:r>
            <a:r>
              <a:rPr lang="en-US" dirty="0"/>
              <a:t>: (Total marks: 60pt)</a:t>
            </a:r>
          </a:p>
          <a:p>
            <a:r>
              <a:rPr lang="en-US" dirty="0"/>
              <a:t>		For each successful navigation in order +12pts</a:t>
            </a:r>
          </a:p>
          <a:p>
            <a:endParaRPr lang="en-US" dirty="0"/>
          </a:p>
          <a:p>
            <a:r>
              <a:rPr lang="en-US" b="1" dirty="0"/>
              <a:t>	Level 2</a:t>
            </a:r>
            <a:r>
              <a:rPr lang="en-US" dirty="0"/>
              <a:t>: (Total marks: 20pt)</a:t>
            </a:r>
          </a:p>
          <a:p>
            <a:r>
              <a:rPr lang="en-US" dirty="0"/>
              <a:t>		You get the Lv1 60pt if you can </a:t>
            </a:r>
            <a:r>
              <a:rPr lang="en-US" b="1" dirty="0"/>
              <a:t>achieve a qualified run </a:t>
            </a:r>
            <a:r>
              <a:rPr lang="en-US" dirty="0"/>
              <a:t>in Lv2</a:t>
            </a:r>
          </a:p>
          <a:p>
            <a:r>
              <a:rPr lang="en-US" dirty="0"/>
              <a:t>		For each successful navigation in order +4pts</a:t>
            </a:r>
          </a:p>
          <a:p>
            <a:endParaRPr lang="en-US" dirty="0"/>
          </a:p>
          <a:p>
            <a:r>
              <a:rPr lang="en-US" b="1" dirty="0"/>
              <a:t>	Level 3</a:t>
            </a:r>
            <a:r>
              <a:rPr lang="en-US" dirty="0"/>
              <a:t>: (Total marks: 20pt)</a:t>
            </a:r>
          </a:p>
          <a:p>
            <a:r>
              <a:rPr lang="en-US" dirty="0"/>
              <a:t>		You get the Lv1+Lv2 80pt if you can </a:t>
            </a:r>
            <a:r>
              <a:rPr lang="en-US" b="1" dirty="0"/>
              <a:t>achieve a qualified run </a:t>
            </a:r>
            <a:r>
              <a:rPr lang="en-US" dirty="0"/>
              <a:t>in Lv3</a:t>
            </a:r>
          </a:p>
          <a:p>
            <a:r>
              <a:rPr lang="en-US" dirty="0"/>
              <a:t>		For each successful navigation in order +4pts</a:t>
            </a:r>
          </a:p>
          <a:p>
            <a:endParaRPr lang="en-US" dirty="0"/>
          </a:p>
          <a:p>
            <a:r>
              <a:rPr lang="en-US" dirty="0"/>
              <a:t>You will receive penalties if:</a:t>
            </a:r>
          </a:p>
          <a:p>
            <a:r>
              <a:rPr lang="en-US" dirty="0"/>
              <a:t>	Robot collides with marker/object (-2pt)</a:t>
            </a:r>
          </a:p>
          <a:p>
            <a:r>
              <a:rPr lang="en-US" dirty="0"/>
              <a:t>	Robot goes out of arena boundaries (-5pt)</a:t>
            </a:r>
          </a:p>
          <a:p>
            <a:r>
              <a:rPr lang="en-US" dirty="0"/>
              <a:t>	Max 3 penalties allowed: third time a penalty happens that run is disqualified and gets 0pt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Will talk more about evaluation rules next week</a:t>
            </a:r>
          </a:p>
        </p:txBody>
      </p:sp>
    </p:spTree>
    <p:extLst>
      <p:ext uri="{BB962C8B-B14F-4D97-AF65-F5344CB8AC3E}">
        <p14:creationId xmlns:p14="http://schemas.microsoft.com/office/powerpoint/2010/main" val="236689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8FF0BD57-9E99-4BD6-BD49-1CC2E16F74AC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M3: Marking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AA2EC5-F6D7-476E-88B1-D35DB39D8C08}"/>
              </a:ext>
            </a:extLst>
          </p:cNvPr>
          <p:cNvSpPr txBox="1"/>
          <p:nvPr/>
        </p:nvSpPr>
        <p:spPr>
          <a:xfrm>
            <a:off x="478180" y="838376"/>
            <a:ext cx="115270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Detector performance:</a:t>
            </a:r>
          </a:p>
          <a:p>
            <a:r>
              <a:rPr lang="en-US" dirty="0"/>
              <a:t>	Classification performance of your trained YOLO on a set of 10 testing images. You will need to pass 	the testing images into your model using </a:t>
            </a:r>
            <a:r>
              <a:rPr lang="en-US" i="1" dirty="0"/>
              <a:t>detector.py </a:t>
            </a:r>
            <a:r>
              <a:rPr lang="en-US" dirty="0"/>
              <a:t>(inside YOLO folder)</a:t>
            </a:r>
          </a:p>
          <a:p>
            <a:r>
              <a:rPr lang="en-GB" dirty="0"/>
              <a:t>	</a:t>
            </a:r>
            <a:r>
              <a:rPr lang="en-GB" dirty="0" err="1">
                <a:solidFill>
                  <a:srgbClr val="FFFF00"/>
                </a:solidFill>
              </a:rPr>
              <a:t>detector_score</a:t>
            </a:r>
            <a:r>
              <a:rPr lang="en-GB" dirty="0">
                <a:solidFill>
                  <a:srgbClr val="FFFF00"/>
                </a:solidFill>
              </a:rPr>
              <a:t> = 2 x </a:t>
            </a:r>
            <a:r>
              <a:rPr lang="en-GB" dirty="0" err="1">
                <a:solidFill>
                  <a:srgbClr val="FFFF00"/>
                </a:solidFill>
              </a:rPr>
              <a:t>NumberOfCorrectPredictions</a:t>
            </a:r>
            <a:r>
              <a:rPr lang="en-GB" dirty="0">
                <a:solidFill>
                  <a:srgbClr val="FFFF00"/>
                </a:solidFill>
              </a:rPr>
              <a:t>						(0 ≤ </a:t>
            </a:r>
            <a:r>
              <a:rPr lang="en-GB" dirty="0" err="1">
                <a:solidFill>
                  <a:srgbClr val="FFFF00"/>
                </a:solidFill>
              </a:rPr>
              <a:t>detector_score</a:t>
            </a:r>
            <a:r>
              <a:rPr lang="en-GB" dirty="0">
                <a:solidFill>
                  <a:srgbClr val="FFFF00"/>
                </a:solidFill>
              </a:rPr>
              <a:t> ≤ 20</a:t>
            </a:r>
            <a:r>
              <a:rPr lang="en-GB" dirty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Target map performance:</a:t>
            </a:r>
          </a:p>
          <a:p>
            <a:r>
              <a:rPr lang="en-US" dirty="0"/>
              <a:t>	Driving your robot around the arena to generate </a:t>
            </a:r>
            <a:r>
              <a:rPr lang="en-US" i="1" dirty="0"/>
              <a:t>slam.txt </a:t>
            </a:r>
            <a:r>
              <a:rPr lang="en-US" dirty="0"/>
              <a:t>and </a:t>
            </a:r>
            <a:r>
              <a:rPr lang="en-US" i="1" dirty="0"/>
              <a:t>targets.txt</a:t>
            </a:r>
            <a:r>
              <a:rPr lang="en-US" dirty="0"/>
              <a:t>, then </a:t>
            </a:r>
            <a:r>
              <a:rPr lang="en-US" i="1" dirty="0"/>
              <a:t>mapping_eval.py </a:t>
            </a:r>
            <a:r>
              <a:rPr lang="en-US" dirty="0"/>
              <a:t>will 	be used to </a:t>
            </a:r>
            <a:r>
              <a:rPr lang="en-GB" dirty="0"/>
              <a:t>calculate the estimation error. </a:t>
            </a:r>
          </a:p>
          <a:p>
            <a:r>
              <a:rPr lang="en-GB" i="1" dirty="0"/>
              <a:t>	mapping_eval.py </a:t>
            </a:r>
            <a:r>
              <a:rPr lang="en-GB" dirty="0"/>
              <a:t>takes your slam.txt to get the alignments for best SLAM, then the target positions 	from </a:t>
            </a:r>
            <a:r>
              <a:rPr lang="en-GB" i="1" dirty="0"/>
              <a:t>targets.txt </a:t>
            </a:r>
            <a:r>
              <a:rPr lang="en-GB" dirty="0"/>
              <a:t>are re-aligned accordingly.  The Euclidean distance between each target and its closest 	estimation is recorded as </a:t>
            </a:r>
            <a:r>
              <a:rPr lang="en-GB" dirty="0" err="1"/>
              <a:t>target_score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 err="1">
                <a:solidFill>
                  <a:srgbClr val="FFFF00"/>
                </a:solidFill>
              </a:rPr>
              <a:t>target_score</a:t>
            </a:r>
            <a:r>
              <a:rPr lang="en-GB" dirty="0">
                <a:solidFill>
                  <a:srgbClr val="FFFF00"/>
                </a:solidFill>
              </a:rPr>
              <a:t>[object] = (1 - </a:t>
            </a:r>
            <a:r>
              <a:rPr lang="en-GB" dirty="0" err="1">
                <a:solidFill>
                  <a:srgbClr val="FFFF00"/>
                </a:solidFill>
              </a:rPr>
              <a:t>estimation_error</a:t>
            </a:r>
            <a:r>
              <a:rPr lang="en-GB" dirty="0">
                <a:solidFill>
                  <a:srgbClr val="FFFF00"/>
                </a:solidFill>
              </a:rPr>
              <a:t>[object]) / (1-0.025) x 8</a:t>
            </a:r>
          </a:p>
          <a:p>
            <a:r>
              <a:rPr lang="en-GB" dirty="0">
                <a:solidFill>
                  <a:srgbClr val="FFFF00"/>
                </a:solidFill>
              </a:rPr>
              <a:t>	</a:t>
            </a:r>
            <a:r>
              <a:rPr lang="en-GB" dirty="0" err="1">
                <a:solidFill>
                  <a:srgbClr val="FFFF00"/>
                </a:solidFill>
              </a:rPr>
              <a:t>target_est_score</a:t>
            </a:r>
            <a:r>
              <a:rPr lang="en-GB" dirty="0">
                <a:solidFill>
                  <a:srgbClr val="FFFF00"/>
                </a:solidFill>
              </a:rPr>
              <a:t> = sum(</a:t>
            </a:r>
            <a:r>
              <a:rPr lang="en-GB" dirty="0" err="1">
                <a:solidFill>
                  <a:srgbClr val="FFFF00"/>
                </a:solidFill>
              </a:rPr>
              <a:t>target_score</a:t>
            </a:r>
            <a:r>
              <a:rPr lang="en-GB" dirty="0">
                <a:solidFill>
                  <a:srgbClr val="FFFF00"/>
                </a:solidFill>
              </a:rPr>
              <a:t>) – 5 x </a:t>
            </a:r>
            <a:r>
              <a:rPr lang="en-GB" dirty="0" err="1">
                <a:solidFill>
                  <a:srgbClr val="FFFF00"/>
                </a:solidFill>
              </a:rPr>
              <a:t>NumberOfCollisions</a:t>
            </a:r>
            <a:r>
              <a:rPr lang="en-GB" dirty="0">
                <a:solidFill>
                  <a:srgbClr val="FFFF00"/>
                </a:solidFill>
              </a:rPr>
              <a:t>			0 ≤ </a:t>
            </a:r>
            <a:r>
              <a:rPr lang="en-GB" dirty="0" err="1">
                <a:solidFill>
                  <a:srgbClr val="FFFF00"/>
                </a:solidFill>
              </a:rPr>
              <a:t>target_est_score</a:t>
            </a:r>
            <a:r>
              <a:rPr lang="en-GB" dirty="0">
                <a:solidFill>
                  <a:srgbClr val="FFFF00"/>
                </a:solidFill>
              </a:rPr>
              <a:t> ≤ 80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</a:rPr>
              <a:t>	</a:t>
            </a:r>
            <a:r>
              <a:rPr lang="fr-FR" dirty="0">
                <a:solidFill>
                  <a:srgbClr val="FFFF00"/>
                </a:solidFill>
              </a:rPr>
              <a:t>M3_score = </a:t>
            </a:r>
            <a:r>
              <a:rPr lang="fr-FR" dirty="0" err="1">
                <a:solidFill>
                  <a:srgbClr val="FFFF00"/>
                </a:solidFill>
              </a:rPr>
              <a:t>detector_score</a:t>
            </a:r>
            <a:r>
              <a:rPr lang="fr-FR" dirty="0">
                <a:solidFill>
                  <a:srgbClr val="FFFF00"/>
                </a:solidFill>
              </a:rPr>
              <a:t> + </a:t>
            </a:r>
            <a:r>
              <a:rPr lang="fr-FR" dirty="0" err="1">
                <a:solidFill>
                  <a:srgbClr val="FFFF00"/>
                </a:solidFill>
              </a:rPr>
              <a:t>target_est_score</a:t>
            </a:r>
            <a:r>
              <a:rPr lang="fr-FR" dirty="0">
                <a:solidFill>
                  <a:srgbClr val="FFFF00"/>
                </a:solidFill>
              </a:rPr>
              <a:t>							0 ≤ M3_score ≤ 100</a:t>
            </a:r>
          </a:p>
        </p:txBody>
      </p:sp>
    </p:spTree>
    <p:extLst>
      <p:ext uri="{BB962C8B-B14F-4D97-AF65-F5344CB8AC3E}">
        <p14:creationId xmlns:p14="http://schemas.microsoft.com/office/powerpoint/2010/main" val="397353587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</TotalTime>
  <Words>1538</Words>
  <Application>Microsoft Office PowerPoint</Application>
  <PresentationFormat>Widescreen</PresentationFormat>
  <Paragraphs>166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</dc:creator>
  <cp:lastModifiedBy>Aaron Choong</cp:lastModifiedBy>
  <cp:revision>293</cp:revision>
  <dcterms:created xsi:type="dcterms:W3CDTF">2020-08-07T03:38:28Z</dcterms:created>
  <dcterms:modified xsi:type="dcterms:W3CDTF">2024-08-29T07:23:20Z</dcterms:modified>
</cp:coreProperties>
</file>