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57" r:id="rId3"/>
    <p:sldId id="275" r:id="rId4"/>
    <p:sldId id="290" r:id="rId5"/>
    <p:sldId id="276" r:id="rId6"/>
    <p:sldId id="282" r:id="rId7"/>
    <p:sldId id="291" r:id="rId8"/>
    <p:sldId id="292" r:id="rId9"/>
    <p:sldId id="278" r:id="rId10"/>
    <p:sldId id="293" r:id="rId11"/>
    <p:sldId id="280" r:id="rId12"/>
    <p:sldId id="28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643"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17/08/2024</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17/08/2024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17/08/2024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17/08/2024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17/08/2024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17/08/2024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17/08/2024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17/08/2024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17/08/2024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17/08/2024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17/08/2024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17/08/2024</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jdDttg4" TargetMode="External"/><Relationship Id="rId2" Type="http://schemas.openxmlformats.org/officeDocument/2006/relationships/hyperlink" Target="https://amzn.asia/d/4a1usfd"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emove.bg/"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blog.roboflow.com/announcing-label-assist/" TargetMode="External"/><Relationship Id="rId2" Type="http://schemas.openxmlformats.org/officeDocument/2006/relationships/hyperlink" Target="https://roboflow.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oboflow.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3-1: Training a </a:t>
            </a:r>
            <a:r>
              <a:rPr lang="en-US" dirty="0" err="1"/>
              <a:t>Fruit&amp;Veg</a:t>
            </a:r>
            <a:r>
              <a:rPr lang="en-US" dirty="0"/>
              <a:t> Detector</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Training YOLO (wk5)</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992141"/>
            <a:ext cx="5429069" cy="923330"/>
          </a:xfrm>
          <a:prstGeom prst="rect">
            <a:avLst/>
          </a:prstGeom>
          <a:noFill/>
        </p:spPr>
        <p:txBody>
          <a:bodyPr wrap="square" rtlCol="0">
            <a:spAutoFit/>
          </a:bodyPr>
          <a:lstStyle/>
          <a:p>
            <a:r>
              <a:rPr lang="en-US" dirty="0"/>
              <a:t>Example YOLO detector</a:t>
            </a:r>
          </a:p>
          <a:p>
            <a:r>
              <a:rPr lang="en-US" dirty="0"/>
              <a:t>(can only recognize garlic, orange, pumpkin)</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F215FDAF-593D-C6EA-3F39-A07F2E4BD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921" y="4063936"/>
            <a:ext cx="3078747" cy="262150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07F3779-950F-AC7E-0B93-8212F26E9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08423"/>
            <a:ext cx="5943600" cy="5849577"/>
          </a:xfrm>
          <a:prstGeom prst="rect">
            <a:avLst/>
          </a:prstGeom>
        </p:spPr>
      </p:pic>
      <p:sp>
        <p:nvSpPr>
          <p:cNvPr id="6" name="TextBox 5">
            <a:extLst>
              <a:ext uri="{FF2B5EF4-FFF2-40B4-BE49-F238E27FC236}">
                <a16:creationId xmlns:a16="http://schemas.microsoft.com/office/drawing/2014/main" id="{4E98BAFD-24C1-C036-E993-FB5315FF310E}"/>
              </a:ext>
            </a:extLst>
          </p:cNvPr>
          <p:cNvSpPr txBox="1"/>
          <p:nvPr/>
        </p:nvSpPr>
        <p:spPr>
          <a:xfrm>
            <a:off x="626390" y="1682564"/>
            <a:ext cx="5545810" cy="2169825"/>
          </a:xfrm>
          <a:prstGeom prst="rect">
            <a:avLst/>
          </a:prstGeom>
          <a:noFill/>
        </p:spPr>
        <p:txBody>
          <a:bodyPr wrap="square" rtlCol="0">
            <a:spAutoFit/>
          </a:bodyPr>
          <a:lstStyle/>
          <a:p>
            <a:r>
              <a:rPr lang="en-US" dirty="0"/>
              <a:t>Hints:</a:t>
            </a:r>
          </a:p>
          <a:p>
            <a:pPr marL="285750" indent="-285750">
              <a:buFont typeface="Arial" panose="020B0604020202020204" pitchFamily="34" charset="0"/>
              <a:buChar char="•"/>
            </a:pPr>
            <a:r>
              <a:rPr lang="en-US" dirty="0"/>
              <a:t>Tuning </a:t>
            </a:r>
            <a:r>
              <a:rPr lang="en-US" b="1" dirty="0"/>
              <a:t>confidence threshold:</a:t>
            </a:r>
            <a:r>
              <a:rPr lang="en-US" dirty="0"/>
              <a:t> any bounding box above this threshold is considered valid</a:t>
            </a:r>
          </a:p>
          <a:p>
            <a:endParaRPr lang="en-US" sz="900" dirty="0"/>
          </a:p>
          <a:p>
            <a:pPr marL="285750" indent="-285750">
              <a:buFont typeface="Arial" panose="020B0604020202020204" pitchFamily="34" charset="0"/>
              <a:buChar char="•"/>
            </a:pPr>
            <a:r>
              <a:rPr lang="en-US" dirty="0"/>
              <a:t>Add a wide range and aggressive amounts of noise / distortion to your training images so that it can handle potential lighting conditions and disturbances in the real world</a:t>
            </a:r>
          </a:p>
        </p:txBody>
      </p:sp>
    </p:spTree>
    <p:extLst>
      <p:ext uri="{BB962C8B-B14F-4D97-AF65-F5344CB8AC3E}">
        <p14:creationId xmlns:p14="http://schemas.microsoft.com/office/powerpoint/2010/main" val="40567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Estimating Object Location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862322"/>
          </a:xfrm>
          <a:prstGeom prst="rect">
            <a:avLst/>
          </a:prstGeom>
          <a:noFill/>
        </p:spPr>
        <p:txBody>
          <a:bodyPr wrap="square" rtlCol="0">
            <a:spAutoFit/>
          </a:bodyPr>
          <a:lstStyle/>
          <a:p>
            <a:endParaRPr lang="en-US" dirty="0"/>
          </a:p>
          <a:p>
            <a:r>
              <a:rPr lang="en-US" dirty="0"/>
              <a:t>Task 3: Estimating object poses (Week 6)</a:t>
            </a:r>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M3 evaluation: live demo marking in Week 7</a:t>
            </a:r>
          </a:p>
          <a:p>
            <a:endParaRPr lang="en-US" dirty="0"/>
          </a:p>
          <a:p>
            <a:r>
              <a:rPr lang="en-US" dirty="0"/>
              <a:t>Will talk more about these next week	 </a:t>
            </a:r>
          </a:p>
        </p:txBody>
      </p:sp>
    </p:spTree>
    <p:extLst>
      <p:ext uri="{BB962C8B-B14F-4D97-AF65-F5344CB8AC3E}">
        <p14:creationId xmlns:p14="http://schemas.microsoft.com/office/powerpoint/2010/main" val="110487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1003554"/>
            <a:ext cx="10692328" cy="5355312"/>
          </a:xfrm>
          <a:prstGeom prst="rect">
            <a:avLst/>
          </a:prstGeom>
          <a:noFill/>
        </p:spPr>
        <p:txBody>
          <a:bodyPr wrap="square" rtlCol="0">
            <a:spAutoFit/>
          </a:bodyPr>
          <a:lstStyle/>
          <a:p>
            <a:endParaRPr lang="en-US" dirty="0"/>
          </a:p>
          <a:p>
            <a:r>
              <a:rPr lang="en-US" dirty="0"/>
              <a:t>Please check GitHub for the marking procedure. M2 is marked as a group assignment.</a:t>
            </a:r>
          </a:p>
          <a:p>
            <a:r>
              <a:rPr lang="en-US" dirty="0"/>
              <a:t>You have a total of </a:t>
            </a:r>
            <a:r>
              <a:rPr lang="en-US" b="1" dirty="0"/>
              <a:t>15 minutes </a:t>
            </a:r>
            <a:r>
              <a:rPr lang="en-US" dirty="0"/>
              <a:t>for setup, demonstration and submission. Each team will have 10 minutes of viva. </a:t>
            </a:r>
          </a:p>
          <a:p>
            <a:endParaRPr lang="en-US" dirty="0"/>
          </a:p>
          <a:p>
            <a:r>
              <a:rPr lang="en-US" dirty="0"/>
              <a:t>There are two marking arenas running M2 marking in parallel. The groups will be marked in random order in one of the two marking arenas. </a:t>
            </a:r>
          </a:p>
          <a:p>
            <a:r>
              <a:rPr lang="en-US" dirty="0"/>
              <a:t>Don’t come to the marking arena unless it’s your group’s turn.</a:t>
            </a:r>
          </a:p>
          <a:p>
            <a:endParaRPr lang="en-US" dirty="0"/>
          </a:p>
          <a:p>
            <a:r>
              <a:rPr lang="en-US" dirty="0"/>
              <a:t>You can perform as many runs as you like as long as you can finish within the time limit. Each run has a max of 3 allowed collisions. </a:t>
            </a:r>
          </a:p>
          <a:p>
            <a:r>
              <a:rPr lang="en-US" dirty="0"/>
              <a:t>Remember to rename the maps so the later runs don’t overwrite your earlier runs.</a:t>
            </a:r>
          </a:p>
          <a:p>
            <a:endParaRPr lang="en-US" dirty="0"/>
          </a:p>
          <a:p>
            <a:endParaRPr lang="en-US" dirty="0"/>
          </a:p>
          <a:p>
            <a:r>
              <a:rPr lang="en-US" dirty="0"/>
              <a:t>We’ll mark all the generated SLAM maps you submit and take the best result for your M2 mark:</a:t>
            </a:r>
          </a:p>
          <a:p>
            <a:endParaRPr lang="en-US" dirty="0"/>
          </a:p>
          <a:p>
            <a:r>
              <a:rPr lang="en-US" dirty="0" err="1"/>
              <a:t>slam_score</a:t>
            </a:r>
            <a:r>
              <a:rPr lang="en-US" dirty="0"/>
              <a:t> = ((0.12 - </a:t>
            </a:r>
            <a:r>
              <a:rPr lang="en-US" dirty="0" err="1"/>
              <a:t>Aligned_RMSE</a:t>
            </a:r>
            <a:r>
              <a:rPr lang="en-US" dirty="0"/>
              <a:t>)/(0.12 - 0.02)) x 80					(0 ≤ </a:t>
            </a:r>
            <a:r>
              <a:rPr lang="en-US" dirty="0" err="1"/>
              <a:t>slam_score</a:t>
            </a:r>
            <a:r>
              <a:rPr lang="en-US" dirty="0"/>
              <a:t> ≤ 80)</a:t>
            </a:r>
          </a:p>
          <a:p>
            <a:endParaRPr lang="en-US" dirty="0"/>
          </a:p>
          <a:p>
            <a:r>
              <a:rPr lang="en-US" dirty="0"/>
              <a:t>Total M2 mark = </a:t>
            </a:r>
            <a:r>
              <a:rPr lang="en-US" dirty="0" err="1"/>
              <a:t>slam_score</a:t>
            </a:r>
            <a:r>
              <a:rPr lang="en-US" dirty="0"/>
              <a:t> + (</a:t>
            </a:r>
            <a:r>
              <a:rPr lang="en-US" dirty="0" err="1"/>
              <a:t>NumberOfFoundMarkers</a:t>
            </a:r>
            <a:r>
              <a:rPr lang="en-US" dirty="0"/>
              <a:t> x 2) - (</a:t>
            </a:r>
            <a:r>
              <a:rPr lang="en-US" dirty="0" err="1"/>
              <a:t>NumberOfCollidedMarkers</a:t>
            </a:r>
            <a:r>
              <a:rPr lang="en-US" dirty="0"/>
              <a:t> x 5)</a:t>
            </a:r>
          </a:p>
        </p:txBody>
      </p:sp>
    </p:spTree>
    <p:extLst>
      <p:ext uri="{BB962C8B-B14F-4D97-AF65-F5344CB8AC3E}">
        <p14:creationId xmlns:p14="http://schemas.microsoft.com/office/powerpoint/2010/main" val="86457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3">
            <a:extLst>
              <a:ext uri="{FF2B5EF4-FFF2-40B4-BE49-F238E27FC236}">
                <a16:creationId xmlns:a16="http://schemas.microsoft.com/office/drawing/2014/main" id="{DA5D587D-0FA3-6910-B692-7E2BB667D7F0}"/>
              </a:ext>
            </a:extLst>
          </p:cNvPr>
          <p:cNvGraphicFramePr/>
          <p:nvPr/>
        </p:nvGraphicFramePr>
        <p:xfrm>
          <a:off x="1795320" y="1503360"/>
          <a:ext cx="8554680" cy="4582440"/>
        </p:xfrm>
        <a:graphic>
          <a:graphicData uri="http://schemas.openxmlformats.org/drawingml/2006/table">
            <a:tbl>
              <a:tblPr/>
              <a:tblGrid>
                <a:gridCol w="1076760">
                  <a:extLst>
                    <a:ext uri="{9D8B030D-6E8A-4147-A177-3AD203B41FA5}">
                      <a16:colId xmlns:a16="http://schemas.microsoft.com/office/drawing/2014/main" val="20000"/>
                    </a:ext>
                  </a:extLst>
                </a:gridCol>
                <a:gridCol w="357516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buNone/>
                      </a:pPr>
                      <a:r>
                        <a:rPr lang="en-AU" sz="1600" b="1" strike="noStrike" spc="-1">
                          <a:solidFill>
                            <a:srgbClr val="000000"/>
                          </a:solidFill>
                          <a:latin typeface="Century Schoolbook"/>
                          <a:ea typeface="DejaVu Sans"/>
                        </a:rPr>
                        <a:t>Week</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Objectives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Milestones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buNone/>
                      </a:pPr>
                      <a:r>
                        <a:rPr lang="en-AU" sz="1600" b="0" strike="noStrike" spc="-1">
                          <a:solidFill>
                            <a:srgbClr val="000000"/>
                          </a:solidFill>
                          <a:latin typeface="Century Schoolbook"/>
                          <a:ea typeface="DejaVu Sans"/>
                        </a:rPr>
                        <a:t>1: M1-1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Introduction and setup</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335160">
                <a:tc>
                  <a:txBody>
                    <a:bodyPr/>
                    <a:lstStyle/>
                    <a:p>
                      <a:pPr>
                        <a:lnSpc>
                          <a:spcPct val="100000"/>
                        </a:lnSpc>
                        <a:buNone/>
                      </a:pPr>
                      <a:r>
                        <a:rPr lang="en-AU" sz="1600" b="0" strike="noStrike" spc="-1">
                          <a:solidFill>
                            <a:srgbClr val="000000"/>
                          </a:solidFill>
                          <a:latin typeface="Century Schoolbook"/>
                          <a:ea typeface="DejaVu Sans"/>
                        </a:rPr>
                        <a:t>2: M2-1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Calibration, ARUCO markers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M1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buNone/>
                      </a:pPr>
                      <a:r>
                        <a:rPr lang="en-AU" sz="1600" b="0" strike="noStrike" spc="-1">
                          <a:solidFill>
                            <a:srgbClr val="000000"/>
                          </a:solidFill>
                          <a:latin typeface="Century Schoolbook"/>
                          <a:ea typeface="DejaVu Sans"/>
                        </a:rPr>
                        <a:t>3: M2-2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r h="335160">
                <a:tc>
                  <a:txBody>
                    <a:bodyPr/>
                    <a:lstStyle/>
                    <a:p>
                      <a:pPr>
                        <a:lnSpc>
                          <a:spcPct val="100000"/>
                        </a:lnSpc>
                        <a:buNone/>
                      </a:pPr>
                      <a:r>
                        <a:rPr lang="en-AU" sz="1600" b="0" strike="noStrike" spc="-1">
                          <a:solidFill>
                            <a:srgbClr val="000000"/>
                          </a:solidFill>
                          <a:latin typeface="Century Schoolbook"/>
                          <a:ea typeface="DejaVu Sans"/>
                        </a:rPr>
                        <a:t>4: M2-3</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buNone/>
                      </a:pPr>
                      <a:r>
                        <a:rPr lang="en-AU" sz="1600" b="0" strike="noStrike" spc="-1">
                          <a:solidFill>
                            <a:srgbClr val="000000"/>
                          </a:solidFill>
                          <a:latin typeface="Century Schoolbook"/>
                          <a:ea typeface="DejaVu Sans"/>
                        </a:rPr>
                        <a:t>5: M3-1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M2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5"/>
                  </a:ext>
                </a:extLst>
              </a:tr>
              <a:tr h="335160">
                <a:tc>
                  <a:txBody>
                    <a:bodyPr/>
                    <a:lstStyle/>
                    <a:p>
                      <a:pPr>
                        <a:lnSpc>
                          <a:spcPct val="100000"/>
                        </a:lnSpc>
                        <a:buNone/>
                      </a:pPr>
                      <a:r>
                        <a:rPr lang="en-AU" sz="1600" b="0" strike="noStrike" spc="-1">
                          <a:solidFill>
                            <a:srgbClr val="000000"/>
                          </a:solidFill>
                          <a:latin typeface="Century Schoolbook"/>
                          <a:ea typeface="DejaVu Sans"/>
                        </a:rPr>
                        <a:t>6: M3-2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buNone/>
                      </a:pPr>
                      <a:r>
                        <a:rPr lang="en-AU" sz="1600" b="0" strike="noStrike" spc="-1">
                          <a:solidFill>
                            <a:srgbClr val="000000"/>
                          </a:solidFill>
                          <a:latin typeface="Century Schoolbook"/>
                          <a:ea typeface="DejaVu Sans"/>
                        </a:rPr>
                        <a:t>7: M4-1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M3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buNone/>
                      </a:pPr>
                      <a:r>
                        <a:rPr lang="en-AU" sz="1600" b="0" strike="noStrike" spc="-1">
                          <a:solidFill>
                            <a:srgbClr val="000000"/>
                          </a:solidFill>
                          <a:latin typeface="Century Schoolbook"/>
                          <a:ea typeface="DejaVu Sans"/>
                        </a:rPr>
                        <a:t>8: M4-2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buNone/>
                      </a:pPr>
                      <a:r>
                        <a:rPr lang="en-AU" sz="1600" b="0" strike="noStrike" spc="-1">
                          <a:solidFill>
                            <a:srgbClr val="000000"/>
                          </a:solidFill>
                          <a:latin typeface="Century Schoolbook"/>
                          <a:ea typeface="DejaVu Sans"/>
                        </a:rPr>
                        <a:t>9: M5</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Integration &amp; Improvement</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M4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a:lnSpc>
                          <a:spcPct val="100000"/>
                        </a:lnSpc>
                        <a:buNone/>
                      </a:pPr>
                      <a:r>
                        <a:rPr lang="en-AU" sz="1600" b="0" strike="noStrike" spc="-1">
                          <a:solidFill>
                            <a:srgbClr val="000000"/>
                          </a:solidFill>
                          <a:latin typeface="Century Schoolbook"/>
                          <a:ea typeface="DejaVu Sans"/>
                        </a:rPr>
                        <a:t>10: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Trial run of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M5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buNone/>
                      </a:pPr>
                      <a:r>
                        <a:rPr lang="en-AU" sz="1600" b="0" strike="noStrike" spc="-1">
                          <a:solidFill>
                            <a:srgbClr val="000000"/>
                          </a:solidFill>
                          <a:latin typeface="Century Schoolbook"/>
                          <a:ea typeface="DejaVu Sans"/>
                        </a:rPr>
                        <a:t>11: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Improving your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1"/>
                  </a:ext>
                </a:extLst>
              </a:tr>
              <a:tr h="376200">
                <a:tc>
                  <a:txBody>
                    <a:bodyPr/>
                    <a:lstStyle/>
                    <a:p>
                      <a:pPr>
                        <a:lnSpc>
                          <a:spcPct val="100000"/>
                        </a:lnSpc>
                        <a:buNone/>
                      </a:pPr>
                      <a:r>
                        <a:rPr lang="en-AU" sz="1600" b="0" strike="noStrike" spc="-1">
                          <a:solidFill>
                            <a:srgbClr val="000000"/>
                          </a:solidFill>
                          <a:latin typeface="Century Schoolbook"/>
                          <a:ea typeface="DejaVu Sans"/>
                        </a:rPr>
                        <a:t>12: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2"/>
                  </a:ext>
                </a:extLst>
              </a:tr>
            </a:tbl>
          </a:graphicData>
        </a:graphic>
      </p:graphicFrame>
      <p:sp>
        <p:nvSpPr>
          <p:cNvPr id="9" name="TextBox 49">
            <a:extLst>
              <a:ext uri="{FF2B5EF4-FFF2-40B4-BE49-F238E27FC236}">
                <a16:creationId xmlns:a16="http://schemas.microsoft.com/office/drawing/2014/main" id="{3760431D-0E4F-62EF-6BBD-C4754FE2F209}"/>
              </a:ext>
            </a:extLst>
          </p:cNvPr>
          <p:cNvSpPr/>
          <p:nvPr/>
        </p:nvSpPr>
        <p:spPr>
          <a:xfrm>
            <a:off x="478080" y="172440"/>
            <a:ext cx="1171296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AU" sz="4800" b="0" strike="noStrike" spc="-1">
                <a:solidFill>
                  <a:srgbClr val="FFFFFF"/>
                </a:solidFill>
                <a:latin typeface="Century Schoolbook"/>
                <a:ea typeface="DejaVu Sans"/>
              </a:rPr>
              <a:t>ECE4078  Intelligent robotics</a:t>
            </a:r>
            <a:endParaRPr lang="en-AU" sz="4800" b="0" strike="noStrike" spc="-1">
              <a:latin typeface="Arial"/>
            </a:endParaRPr>
          </a:p>
        </p:txBody>
      </p:sp>
      <p:sp>
        <p:nvSpPr>
          <p:cNvPr id="10" name="TextBox 6">
            <a:extLst>
              <a:ext uri="{FF2B5EF4-FFF2-40B4-BE49-F238E27FC236}">
                <a16:creationId xmlns:a16="http://schemas.microsoft.com/office/drawing/2014/main" id="{4E0DDE2C-32A0-7683-AB4B-1D85DCB98938}"/>
              </a:ext>
            </a:extLst>
          </p:cNvPr>
          <p:cNvSpPr/>
          <p:nvPr/>
        </p:nvSpPr>
        <p:spPr>
          <a:xfrm>
            <a:off x="1417625" y="3170880"/>
            <a:ext cx="3243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AU" sz="2800" b="0" strike="noStrike" spc="-1" dirty="0">
                <a:solidFill>
                  <a:srgbClr val="FF0000"/>
                </a:solidFill>
                <a:latin typeface="Century Schoolbook"/>
                <a:ea typeface="DejaVu Sans"/>
              </a:rPr>
              <a:t>*</a:t>
            </a:r>
            <a:endParaRPr lang="en-AU" sz="2800" b="0" strike="noStrike" spc="-1" dirty="0">
              <a:latin typeface="Arial"/>
            </a:endParaRPr>
          </a:p>
        </p:txBody>
      </p:sp>
      <p:sp>
        <p:nvSpPr>
          <p:cNvPr id="11" name="Straight Connector 4">
            <a:extLst>
              <a:ext uri="{FF2B5EF4-FFF2-40B4-BE49-F238E27FC236}">
                <a16:creationId xmlns:a16="http://schemas.microsoft.com/office/drawing/2014/main" id="{96187FC2-B424-1AB7-7B14-DD71432E1255}"/>
              </a:ext>
            </a:extLst>
          </p:cNvPr>
          <p:cNvSpPr/>
          <p:nvPr/>
        </p:nvSpPr>
        <p:spPr>
          <a:xfrm>
            <a:off x="1637280" y="189432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2" name="Straight Connector 2">
            <a:extLst>
              <a:ext uri="{FF2B5EF4-FFF2-40B4-BE49-F238E27FC236}">
                <a16:creationId xmlns:a16="http://schemas.microsoft.com/office/drawing/2014/main" id="{5F6C489B-0286-EDB7-B27D-60C5B2B67EEF}"/>
              </a:ext>
            </a:extLst>
          </p:cNvPr>
          <p:cNvSpPr/>
          <p:nvPr/>
        </p:nvSpPr>
        <p:spPr>
          <a:xfrm>
            <a:off x="1640160" y="2267640"/>
            <a:ext cx="887472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3" name="Straight Connector 3">
            <a:extLst>
              <a:ext uri="{FF2B5EF4-FFF2-40B4-BE49-F238E27FC236}">
                <a16:creationId xmlns:a16="http://schemas.microsoft.com/office/drawing/2014/main" id="{432F8DDF-1829-715B-AAB4-75B87240FEE0}"/>
              </a:ext>
            </a:extLst>
          </p:cNvPr>
          <p:cNvSpPr/>
          <p:nvPr/>
        </p:nvSpPr>
        <p:spPr>
          <a:xfrm>
            <a:off x="1636920" y="263520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4" name="Straight Connector 3">
            <a:extLst>
              <a:ext uri="{FF2B5EF4-FFF2-40B4-BE49-F238E27FC236}">
                <a16:creationId xmlns:a16="http://schemas.microsoft.com/office/drawing/2014/main" id="{C715B292-582C-3DD0-C1BA-0FFDF153FCDE}"/>
              </a:ext>
            </a:extLst>
          </p:cNvPr>
          <p:cNvSpPr/>
          <p:nvPr/>
        </p:nvSpPr>
        <p:spPr>
          <a:xfrm>
            <a:off x="1658460" y="302844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Tree>
    <p:extLst>
      <p:ext uri="{BB962C8B-B14F-4D97-AF65-F5344CB8AC3E}">
        <p14:creationId xmlns:p14="http://schemas.microsoft.com/office/powerpoint/2010/main" val="397990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3</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6124754"/>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M2, but how does it find the fruits and vegs to shop for? In M3,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and a total of 10 objects in an arena in addition to the 10 ARUCO markers (there may be duplicates or missing target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lemon          pumpkin         tomato            pear          capsicum          garlic        plum           lime</a:t>
            </a:r>
          </a:p>
          <a:p>
            <a:endParaRPr lang="en-US" dirty="0"/>
          </a:p>
          <a:p>
            <a:r>
              <a:rPr lang="en-US" sz="1400" dirty="0"/>
              <a:t>*we bought these </a:t>
            </a:r>
            <a:r>
              <a:rPr lang="en-US" sz="1400" dirty="0">
                <a:hlinkClick r:id="rId2"/>
              </a:rPr>
              <a:t>fruit</a:t>
            </a:r>
            <a:r>
              <a:rPr lang="en-US" sz="1400" dirty="0"/>
              <a:t> and </a:t>
            </a:r>
            <a:r>
              <a:rPr lang="en-US" sz="1400" dirty="0">
                <a:hlinkClick r:id="rId3"/>
              </a:rPr>
              <a:t>veg</a:t>
            </a:r>
            <a:r>
              <a:rPr lang="en-US" sz="1400" dirty="0"/>
              <a:t> models from Amazon if you want to get some yourself (NOT an endorsement for the vendor)</a:t>
            </a:r>
          </a:p>
          <a:p>
            <a:endParaRPr lang="en-US" dirty="0"/>
          </a:p>
        </p:txBody>
      </p:sp>
      <p:pic>
        <p:nvPicPr>
          <p:cNvPr id="7" name="Picture 6">
            <a:extLst>
              <a:ext uri="{FF2B5EF4-FFF2-40B4-BE49-F238E27FC236}">
                <a16:creationId xmlns:a16="http://schemas.microsoft.com/office/drawing/2014/main" id="{7E764C55-8BBD-D5D8-C41B-C98E1A9A8B36}"/>
              </a:ext>
            </a:extLst>
          </p:cNvPr>
          <p:cNvPicPr>
            <a:picLocks noChangeAspect="1"/>
          </p:cNvPicPr>
          <p:nvPr/>
        </p:nvPicPr>
        <p:blipFill>
          <a:blip r:embed="rId4"/>
          <a:stretch>
            <a:fillRect/>
          </a:stretch>
        </p:blipFill>
        <p:spPr>
          <a:xfrm>
            <a:off x="711200" y="2955642"/>
            <a:ext cx="10769600" cy="2447367"/>
          </a:xfrm>
          <a:prstGeom prst="rect">
            <a:avLst/>
          </a:prstGeom>
        </p:spPr>
      </p:pic>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801314"/>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r>
              <a:rPr lang="en-US" dirty="0"/>
              <a:t>Task 2: Training a YOLO model for object detection and segmentation (Week 5)</a:t>
            </a:r>
          </a:p>
          <a:p>
            <a:endParaRPr lang="en-US" dirty="0"/>
          </a:p>
          <a:p>
            <a:r>
              <a:rPr lang="en-US" dirty="0"/>
              <a:t>Task 3: Estimating object poses (Week 6)</a:t>
            </a:r>
          </a:p>
          <a:p>
            <a:endParaRPr lang="en-US" dirty="0"/>
          </a:p>
          <a:p>
            <a:r>
              <a:rPr lang="en-US" dirty="0"/>
              <a:t>Live demo marking of M3 in Week 7: detector performance + object pose estimation performance</a:t>
            </a:r>
          </a:p>
          <a:p>
            <a:endParaRPr lang="en-US" dirty="0"/>
          </a:p>
          <a:p>
            <a:endParaRPr lang="en-US" dirty="0"/>
          </a:p>
          <a:p>
            <a:endParaRPr lang="en-US" dirty="0"/>
          </a:p>
          <a:p>
            <a:endParaRPr lang="en-US" dirty="0"/>
          </a:p>
          <a:p>
            <a:r>
              <a:rPr lang="en-US" dirty="0"/>
              <a:t>Note: for M3 we DO NOT recommend developing your detector in the simulator, as an object detector trained in the simulator is likely to have significantly worse performance when applied in real world. </a:t>
            </a:r>
          </a:p>
          <a:p>
            <a:endParaRPr lang="en-US" dirty="0"/>
          </a:p>
          <a:p>
            <a:r>
              <a:rPr lang="en-US" dirty="0"/>
              <a:t>You can still use the simulator to develop the target pose estimation part (Week 6), but you’ll need to train two detectors, one for the real world, one for the simulator.</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collecting data (wk5) </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078313"/>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endParaRPr lang="en-US" dirty="0"/>
          </a:p>
          <a:p>
            <a:r>
              <a:rPr lang="en-US" dirty="0"/>
              <a:t>Do these during the lab session:</a:t>
            </a:r>
          </a:p>
          <a:p>
            <a:endParaRPr lang="en-US" dirty="0"/>
          </a:p>
          <a:p>
            <a:pPr marL="285750" indent="-285750">
              <a:buFont typeface="Arial" panose="020B0604020202020204" pitchFamily="34" charset="0"/>
              <a:buChar char="•"/>
            </a:pPr>
            <a:r>
              <a:rPr lang="en-US" dirty="0"/>
              <a:t>	Take photos of each target object using </a:t>
            </a:r>
            <a:r>
              <a:rPr lang="en-US" dirty="0" err="1"/>
              <a:t>PenguinPi’s</a:t>
            </a:r>
            <a:r>
              <a:rPr lang="en-US" dirty="0"/>
              <a:t> camera (</a:t>
            </a:r>
            <a:r>
              <a:rPr lang="en-US" i="1" dirty="0"/>
              <a:t>operate.p</a:t>
            </a:r>
            <a:r>
              <a:rPr lang="en-US" dirty="0"/>
              <a:t>y allows you to drive the robot 	around, press “</a:t>
            </a:r>
            <a:r>
              <a:rPr lang="en-US" dirty="0" err="1"/>
              <a:t>i</a:t>
            </a:r>
            <a:r>
              <a:rPr lang="en-US" dirty="0"/>
              <a:t>” to save an image) from various angles and under various lighting conditions, use a 	simple background (e.g., a white paper) for easy background </a:t>
            </a:r>
            <a:r>
              <a:rPr lang="en-US" dirty="0" err="1"/>
              <a:t>randomisation</a:t>
            </a:r>
            <a:r>
              <a:rPr lang="en-US" dirty="0"/>
              <a:t> later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Measure the dimensions of each target object (in meters), which you’ll need for estimating their 	location in wk6 (update </a:t>
            </a:r>
            <a:r>
              <a:rPr lang="en-US" i="1" dirty="0" err="1"/>
              <a:t>target_dimensions_dict</a:t>
            </a:r>
            <a:r>
              <a:rPr lang="en-US" i="1" dirty="0"/>
              <a:t> </a:t>
            </a:r>
            <a:r>
              <a:rPr lang="en-US" dirty="0"/>
              <a:t>in </a:t>
            </a:r>
            <a:r>
              <a:rPr lang="en-US" i="1" dirty="0"/>
              <a:t>TargetPoseEst.py</a:t>
            </a:r>
            <a:r>
              <a:rPr lang="en-US" dirty="0"/>
              <a:t>)</a:t>
            </a:r>
            <a:br>
              <a:rPr lang="en-US" dirty="0"/>
            </a:br>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476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1.1: remove background in the photos you took (use </a:t>
            </a:r>
            <a:r>
              <a:rPr lang="en-US" dirty="0">
                <a:hlinkClick r:id="rId2"/>
              </a:rPr>
              <a:t>this tool</a:t>
            </a:r>
            <a:r>
              <a:rPr lang="en-US" dirty="0"/>
              <a:t> or anything else you prefer)</a:t>
            </a:r>
          </a:p>
          <a:p>
            <a:endParaRPr lang="en-US" dirty="0"/>
          </a:p>
          <a:p>
            <a:endParaRPr lang="en-US" dirty="0"/>
          </a:p>
          <a:p>
            <a:endParaRPr lang="en-US" dirty="0"/>
          </a:p>
          <a:p>
            <a:endParaRPr lang="en-US" dirty="0"/>
          </a:p>
          <a:p>
            <a:r>
              <a:rPr lang="en-US" dirty="0"/>
              <a:t>	</a:t>
            </a:r>
          </a:p>
          <a:p>
            <a:endParaRPr lang="en-US" dirty="0"/>
          </a:p>
          <a:p>
            <a:endParaRPr lang="en-US" dirty="0"/>
          </a:p>
          <a:p>
            <a:r>
              <a:rPr lang="en-US" dirty="0"/>
              <a:t>Step 1.2: add random background (see </a:t>
            </a:r>
            <a:r>
              <a:rPr lang="en-US" i="1" dirty="0" err="1"/>
              <a:t>image_background_randomiser</a:t>
            </a:r>
            <a:r>
              <a:rPr lang="en-US" dirty="0"/>
              <a:t>), you can add other variances to increase diversity in the training dataset, such as object orientations or sizes</a:t>
            </a:r>
          </a:p>
          <a:p>
            <a:endParaRPr lang="en-US" dirty="0"/>
          </a:p>
          <a:p>
            <a:endParaRPr lang="en-US" dirty="0"/>
          </a:p>
          <a:p>
            <a:r>
              <a:rPr lang="en-US" dirty="0"/>
              <a:t>	</a:t>
            </a:r>
          </a:p>
          <a:p>
            <a:endParaRPr lang="en-AU" dirty="0"/>
          </a:p>
        </p:txBody>
      </p:sp>
      <p:pic>
        <p:nvPicPr>
          <p:cNvPr id="9" name="Picture 8">
            <a:extLst>
              <a:ext uri="{FF2B5EF4-FFF2-40B4-BE49-F238E27FC236}">
                <a16:creationId xmlns:a16="http://schemas.microsoft.com/office/drawing/2014/main" id="{BCECA3AF-8D77-FFE2-11AB-3C9BC859E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184" y="2236572"/>
            <a:ext cx="1968843" cy="1476632"/>
          </a:xfrm>
          <a:prstGeom prst="rect">
            <a:avLst/>
          </a:prstGeom>
        </p:spPr>
      </p:pic>
      <p:pic>
        <p:nvPicPr>
          <p:cNvPr id="11" name="Picture 10" descr="A pumpkin on a black background&#10;&#10;Description automatically generated">
            <a:extLst>
              <a:ext uri="{FF2B5EF4-FFF2-40B4-BE49-F238E27FC236}">
                <a16:creationId xmlns:a16="http://schemas.microsoft.com/office/drawing/2014/main" id="{A3BAA08D-E3BB-2016-FB57-535946259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719" y="2168609"/>
            <a:ext cx="2150076" cy="1612557"/>
          </a:xfrm>
          <a:prstGeom prst="rect">
            <a:avLst/>
          </a:prstGeom>
        </p:spPr>
      </p:pic>
      <p:cxnSp>
        <p:nvCxnSpPr>
          <p:cNvPr id="13" name="Straight Arrow Connector 12">
            <a:extLst>
              <a:ext uri="{FF2B5EF4-FFF2-40B4-BE49-F238E27FC236}">
                <a16:creationId xmlns:a16="http://schemas.microsoft.com/office/drawing/2014/main" id="{3A57F4EB-7DCE-DA04-D908-21A492034FB2}"/>
              </a:ext>
            </a:extLst>
          </p:cNvPr>
          <p:cNvCxnSpPr>
            <a:stCxn id="9" idx="3"/>
          </p:cNvCxnSpPr>
          <p:nvPr/>
        </p:nvCxnSpPr>
        <p:spPr>
          <a:xfrm>
            <a:off x="5993027" y="2974888"/>
            <a:ext cx="897925"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61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3416320"/>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1.3: annotate your dataset</a:t>
            </a:r>
          </a:p>
          <a:p>
            <a:pPr marL="285750" indent="-285750">
              <a:buFont typeface="Arial" panose="020B0604020202020204" pitchFamily="34" charset="0"/>
              <a:buChar char="•"/>
            </a:pPr>
            <a:r>
              <a:rPr lang="en-US" dirty="0"/>
              <a:t>We recommend </a:t>
            </a:r>
            <a:r>
              <a:rPr lang="en-US" dirty="0" err="1">
                <a:hlinkClick r:id="rId2"/>
              </a:rPr>
              <a:t>Roboflow</a:t>
            </a:r>
            <a:r>
              <a:rPr lang="en-US" dirty="0"/>
              <a:t> as it’s free and the annotation can be exported in YOLO training format. There is also an </a:t>
            </a:r>
            <a:r>
              <a:rPr lang="en-US" dirty="0">
                <a:hlinkClick r:id="rId3"/>
              </a:rPr>
              <a:t>assisted labelling</a:t>
            </a:r>
            <a:r>
              <a:rPr lang="en-US" dirty="0"/>
              <a:t> feature to help speed things up</a:t>
            </a:r>
          </a:p>
          <a:p>
            <a:pPr marL="285750" indent="-285750">
              <a:buFont typeface="Arial" panose="020B0604020202020204" pitchFamily="34" charset="0"/>
              <a:buChar char="•"/>
            </a:pPr>
            <a:r>
              <a:rPr lang="en-GB" dirty="0"/>
              <a:t>Make sure your bounding boxes are </a:t>
            </a:r>
            <a:r>
              <a:rPr lang="en-GB" b="1" dirty="0"/>
              <a:t>tight</a:t>
            </a:r>
            <a:r>
              <a:rPr lang="en-GB" dirty="0"/>
              <a:t> around the object, as the bounding box size is used for target pose estimation</a:t>
            </a:r>
            <a:endParaRPr lang="en-US" dirty="0"/>
          </a:p>
          <a:p>
            <a:endParaRPr lang="en-US" dirty="0"/>
          </a:p>
          <a:p>
            <a:endParaRPr lang="en-US" dirty="0"/>
          </a:p>
          <a:p>
            <a:endParaRPr lang="en-US" dirty="0"/>
          </a:p>
          <a:p>
            <a:r>
              <a:rPr lang="en-US" dirty="0"/>
              <a:t>	</a:t>
            </a:r>
          </a:p>
          <a:p>
            <a:endParaRPr lang="en-AU" dirty="0"/>
          </a:p>
        </p:txBody>
      </p:sp>
      <p:pic>
        <p:nvPicPr>
          <p:cNvPr id="3" name="Picture 2" descr="A screenshot of a computer&#10;&#10;Description automatically generated">
            <a:extLst>
              <a:ext uri="{FF2B5EF4-FFF2-40B4-BE49-F238E27FC236}">
                <a16:creationId xmlns:a16="http://schemas.microsoft.com/office/drawing/2014/main" id="{D48447DC-7F52-29B3-4248-07B0A3C96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012" y="3254587"/>
            <a:ext cx="7158681" cy="3603413"/>
          </a:xfrm>
          <a:prstGeom prst="rect">
            <a:avLst/>
          </a:prstGeom>
        </p:spPr>
      </p:pic>
    </p:spTree>
    <p:extLst>
      <p:ext uri="{BB962C8B-B14F-4D97-AF65-F5344CB8AC3E}">
        <p14:creationId xmlns:p14="http://schemas.microsoft.com/office/powerpoint/2010/main" val="137684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2585323"/>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1.4: generating the dataset in YOLO format (</a:t>
            </a:r>
            <a:r>
              <a:rPr lang="en-US" dirty="0" err="1">
                <a:hlinkClick r:id="rId2"/>
              </a:rPr>
              <a:t>Roboflow</a:t>
            </a:r>
            <a:r>
              <a:rPr lang="en-US" dirty="0"/>
              <a:t>)</a:t>
            </a:r>
          </a:p>
          <a:p>
            <a:pPr marL="285750" indent="-285750">
              <a:buFont typeface="Arial" panose="020B0604020202020204" pitchFamily="34" charset="0"/>
              <a:buChar char="•"/>
            </a:pPr>
            <a:r>
              <a:rPr lang="en-AU" dirty="0"/>
              <a:t>You can use the image augmentation options of </a:t>
            </a:r>
            <a:r>
              <a:rPr lang="en-AU" dirty="0" err="1"/>
              <a:t>Roboflow</a:t>
            </a:r>
            <a:r>
              <a:rPr lang="en-AU" dirty="0"/>
              <a:t> to increase diversity in the dataset</a:t>
            </a:r>
            <a:endParaRPr lang="en-US" dirty="0"/>
          </a:p>
          <a:p>
            <a:endParaRPr lang="en-US" dirty="0"/>
          </a:p>
          <a:p>
            <a:endParaRPr lang="en-US" dirty="0"/>
          </a:p>
          <a:p>
            <a:endParaRPr lang="en-US" dirty="0"/>
          </a:p>
          <a:p>
            <a:r>
              <a:rPr lang="en-US" dirty="0"/>
              <a:t>	</a:t>
            </a:r>
          </a:p>
          <a:p>
            <a:endParaRPr lang="en-AU" dirty="0"/>
          </a:p>
        </p:txBody>
      </p:sp>
      <p:pic>
        <p:nvPicPr>
          <p:cNvPr id="4" name="Picture 3" descr="A screenshot of a computer&#10;&#10;Description automatically generated">
            <a:extLst>
              <a:ext uri="{FF2B5EF4-FFF2-40B4-BE49-F238E27FC236}">
                <a16:creationId xmlns:a16="http://schemas.microsoft.com/office/drawing/2014/main" id="{345CA684-D140-7342-E2DE-D0077DFE8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095" y="2761186"/>
            <a:ext cx="7053650" cy="3924257"/>
          </a:xfrm>
          <a:prstGeom prst="rect">
            <a:avLst/>
          </a:prstGeom>
        </p:spPr>
      </p:pic>
    </p:spTree>
    <p:extLst>
      <p:ext uri="{BB962C8B-B14F-4D97-AF65-F5344CB8AC3E}">
        <p14:creationId xmlns:p14="http://schemas.microsoft.com/office/powerpoint/2010/main" val="40437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Training YOLO (wk5)</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632311"/>
          </a:xfrm>
          <a:prstGeom prst="rect">
            <a:avLst/>
          </a:prstGeom>
          <a:noFill/>
        </p:spPr>
        <p:txBody>
          <a:bodyPr wrap="square" rtlCol="0">
            <a:spAutoFit/>
          </a:bodyPr>
          <a:lstStyle/>
          <a:p>
            <a:endParaRPr lang="en-US" dirty="0"/>
          </a:p>
          <a:p>
            <a:r>
              <a:rPr lang="en-US" dirty="0"/>
              <a:t>Task 2: Training the network (Week 5)</a:t>
            </a:r>
          </a:p>
          <a:p>
            <a:endParaRPr lang="en-US" dirty="0"/>
          </a:p>
          <a:p>
            <a:r>
              <a:rPr lang="en-US" dirty="0"/>
              <a:t>	YOLO: “You Only Look Once”, one the most popular image segmentation and classification model</a:t>
            </a:r>
          </a:p>
          <a:p>
            <a:endParaRPr lang="en-US" dirty="0"/>
          </a:p>
          <a:p>
            <a:r>
              <a:rPr lang="en-US" dirty="0"/>
              <a:t>	Install YOLOv8: </a:t>
            </a:r>
            <a:r>
              <a:rPr lang="en-GB" i="1" dirty="0"/>
              <a:t>python -m pip install </a:t>
            </a:r>
            <a:r>
              <a:rPr lang="en-GB" i="1" dirty="0" err="1"/>
              <a:t>ultralytics</a:t>
            </a:r>
            <a:endParaRPr lang="en-US"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Please follow </a:t>
            </a:r>
            <a:r>
              <a:rPr lang="en-US" i="1" dirty="0"/>
              <a:t>YOLOv8_training_notebook.ipynb </a:t>
            </a:r>
            <a:r>
              <a:rPr lang="en-US" dirty="0"/>
              <a:t>for training YOLO with your collected dataset</a:t>
            </a:r>
            <a:br>
              <a:rPr lang="en-US" dirty="0"/>
            </a:br>
            <a:endParaRPr lang="en-US" dirty="0"/>
          </a:p>
          <a:p>
            <a:r>
              <a:rPr lang="en-US" dirty="0"/>
              <a:t>	You can train your model using Google </a:t>
            </a:r>
            <a:r>
              <a:rPr lang="en-US" dirty="0" err="1"/>
              <a:t>Colab</a:t>
            </a:r>
            <a:r>
              <a:rPr lang="en-US" dirty="0"/>
              <a:t> or on your local machine (don’t train it inside the VM)</a:t>
            </a:r>
          </a:p>
        </p:txBody>
      </p:sp>
      <p:pic>
        <p:nvPicPr>
          <p:cNvPr id="2" name="Picture 1">
            <a:extLst>
              <a:ext uri="{FF2B5EF4-FFF2-40B4-BE49-F238E27FC236}">
                <a16:creationId xmlns:a16="http://schemas.microsoft.com/office/drawing/2014/main" id="{CFF4C320-DC71-75C9-31FF-CFEFD3DB5897}"/>
              </a:ext>
            </a:extLst>
          </p:cNvPr>
          <p:cNvPicPr>
            <a:picLocks noChangeAspect="1"/>
          </p:cNvPicPr>
          <p:nvPr/>
        </p:nvPicPr>
        <p:blipFill>
          <a:blip r:embed="rId2"/>
          <a:stretch>
            <a:fillRect/>
          </a:stretch>
        </p:blipFill>
        <p:spPr>
          <a:xfrm>
            <a:off x="2266796" y="2908225"/>
            <a:ext cx="7658408" cy="2190505"/>
          </a:xfrm>
          <a:prstGeom prst="rect">
            <a:avLst/>
          </a:prstGeom>
        </p:spPr>
      </p:pic>
    </p:spTree>
    <p:extLst>
      <p:ext uri="{BB962C8B-B14F-4D97-AF65-F5344CB8AC3E}">
        <p14:creationId xmlns:p14="http://schemas.microsoft.com/office/powerpoint/2010/main" val="152768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1575</TotalTime>
  <Words>1143</Words>
  <Application>Microsoft Office PowerPoint</Application>
  <PresentationFormat>Widescreen</PresentationFormat>
  <Paragraphs>175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Aaron Choong</cp:lastModifiedBy>
  <cp:revision>399</cp:revision>
  <dcterms:created xsi:type="dcterms:W3CDTF">2020-08-07T03:38:28Z</dcterms:created>
  <dcterms:modified xsi:type="dcterms:W3CDTF">2024-08-17T12:40:46Z</dcterms:modified>
</cp:coreProperties>
</file>