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08" autoAdjust="0"/>
    <p:restoredTop sz="94660"/>
  </p:normalViewPr>
  <p:slideViewPr>
    <p:cSldViewPr snapToGrid="0">
      <p:cViewPr varScale="1">
        <p:scale>
          <a:sx n="24" d="100"/>
          <a:sy n="24" d="100"/>
        </p:scale>
        <p:origin x="20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3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4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1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0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0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3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72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1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C4103F-F2E1-A2DF-E2EA-98FB722DEA07}"/>
              </a:ext>
            </a:extLst>
          </p:cNvPr>
          <p:cNvSpPr/>
          <p:nvPr/>
        </p:nvSpPr>
        <p:spPr>
          <a:xfrm>
            <a:off x="2" y="317385"/>
            <a:ext cx="43891196" cy="1993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9184" tIns="164592" rIns="329184" bIns="164592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480" dirty="0">
                <a:solidFill>
                  <a:srgbClr val="FFFFFF"/>
                </a:solidFill>
                <a:latin typeface="Times New Roman"/>
                <a:ea typeface="Calibri"/>
                <a:cs typeface="Times New Roman"/>
              </a:rPr>
              <a:t>Context-Aware Contrastive Pre-Training for Improved Medical Image Segmentation</a:t>
            </a:r>
            <a:endParaRPr lang="en-US" sz="6480" dirty="0">
              <a:latin typeface="Times New Roman"/>
              <a:cs typeface="Times New Roman"/>
            </a:endParaRPr>
          </a:p>
          <a:p>
            <a:pPr algn="ctr"/>
            <a:r>
              <a:rPr lang="en-US" sz="4320" dirty="0">
                <a:latin typeface="Times New Roman"/>
                <a:ea typeface="Calibri"/>
                <a:cs typeface="Times New Roman"/>
              </a:rPr>
              <a:t>Aaron Moseley, Adam Wang, Abdullah-Al-Zubaer Imran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5E427-174F-13D8-62FC-583CD5643757}"/>
              </a:ext>
            </a:extLst>
          </p:cNvPr>
          <p:cNvSpPr txBox="1"/>
          <p:nvPr/>
        </p:nvSpPr>
        <p:spPr>
          <a:xfrm>
            <a:off x="468351" y="2447443"/>
            <a:ext cx="9166302" cy="117816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29184" tIns="164592" rIns="329184" bIns="16459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latin typeface="Times New Roman"/>
                <a:cs typeface="Times New Roman"/>
              </a:rPr>
              <a:t>Motivation:</a:t>
            </a:r>
          </a:p>
          <a:p>
            <a:pPr marL="1028700" indent="-1028700">
              <a:buFont typeface="Arial"/>
              <a:buChar char="•"/>
            </a:pPr>
            <a:r>
              <a:rPr lang="en-US" sz="4800" dirty="0">
                <a:latin typeface="Times New Roman"/>
                <a:cs typeface="Times New Roman"/>
              </a:rPr>
              <a:t>Image segmentation data requires a lengthy and expensive annotation process</a:t>
            </a:r>
          </a:p>
          <a:p>
            <a:pPr marL="1028700" indent="-1028700">
              <a:buFont typeface="Arial"/>
              <a:buChar char="•"/>
            </a:pPr>
            <a:r>
              <a:rPr lang="en-US" sz="4800" dirty="0">
                <a:latin typeface="Times New Roman"/>
                <a:cs typeface="Times New Roman"/>
              </a:rPr>
              <a:t>We must learn as efficiently as possible from the limited available segmentation labels</a:t>
            </a:r>
          </a:p>
          <a:p>
            <a:r>
              <a:rPr lang="en-US" sz="6000" b="1" dirty="0">
                <a:latin typeface="Times New Roman"/>
                <a:cs typeface="Times New Roman"/>
              </a:rPr>
              <a:t>Solution/Contributions:</a:t>
            </a:r>
          </a:p>
          <a:p>
            <a:pPr marL="1028700" indent="-1028700">
              <a:buFont typeface="Arial"/>
              <a:buChar char="•"/>
            </a:pPr>
            <a:r>
              <a:rPr lang="en-US" sz="4800" dirty="0">
                <a:latin typeface="Times New Roman"/>
                <a:cs typeface="Times New Roman"/>
              </a:rPr>
              <a:t>Perform contrastive pre-training on the encoder of segmentation models</a:t>
            </a:r>
          </a:p>
          <a:p>
            <a:pPr marL="1028700" indent="-1028700">
              <a:buFont typeface="Arial"/>
              <a:buChar char="•"/>
            </a:pPr>
            <a:r>
              <a:rPr lang="en-US" sz="4800" dirty="0">
                <a:solidFill>
                  <a:srgbClr val="FF0000"/>
                </a:solidFill>
                <a:latin typeface="Times New Roman"/>
                <a:cs typeface="Times New Roman"/>
              </a:rPr>
              <a:t>Organ-based example selection</a:t>
            </a:r>
          </a:p>
          <a:p>
            <a:pPr marL="1028700" indent="-1028700">
              <a:buFont typeface="Arial"/>
              <a:buChar char="•"/>
            </a:pPr>
            <a:r>
              <a:rPr lang="en-US" sz="4800" dirty="0">
                <a:solidFill>
                  <a:srgbClr val="FF0000"/>
                </a:solidFill>
                <a:latin typeface="Times New Roman"/>
                <a:cs typeface="Times New Roman"/>
              </a:rPr>
              <a:t>CT scan-based example selection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9274DB-6F1D-C56F-D254-73910AE5B694}"/>
              </a:ext>
            </a:extLst>
          </p:cNvPr>
          <p:cNvSpPr txBox="1"/>
          <p:nvPr/>
        </p:nvSpPr>
        <p:spPr>
          <a:xfrm>
            <a:off x="9500837" y="2447441"/>
            <a:ext cx="12545118" cy="110430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29184" tIns="164592" rIns="329184" bIns="16459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1" dirty="0">
                <a:latin typeface="Times New Roman"/>
                <a:cs typeface="Times New Roman"/>
              </a:rPr>
              <a:t>Methods:</a:t>
            </a:r>
          </a:p>
          <a:p>
            <a:pPr marL="1028700" indent="-1028700">
              <a:buFont typeface="Arial"/>
              <a:buChar char="•"/>
            </a:pPr>
            <a:r>
              <a:rPr lang="en-US" sz="5400" dirty="0">
                <a:solidFill>
                  <a:srgbClr val="000000"/>
                </a:solidFill>
                <a:latin typeface="Times New Roman"/>
                <a:cs typeface="Times New Roman"/>
              </a:rPr>
              <a:t>Supervised Contrastive Pre-Training</a:t>
            </a:r>
          </a:p>
          <a:p>
            <a:pPr marL="2674620" lvl="1" indent="-1028700"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latin typeface="Times New Roman"/>
                <a:cs typeface="Times New Roman"/>
              </a:rPr>
              <a:t>Examples selected from any CT volume</a:t>
            </a:r>
          </a:p>
          <a:p>
            <a:pPr marL="2674620" lvl="1" indent="-1028700"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latin typeface="Times New Roman"/>
                <a:cs typeface="Times New Roman"/>
              </a:rPr>
              <a:t>Uses binary class label based on containment of target organ</a:t>
            </a:r>
          </a:p>
          <a:p>
            <a:pPr marL="2674620" lvl="1" indent="-1028700"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latin typeface="Times New Roman"/>
                <a:cs typeface="Times New Roman"/>
              </a:rPr>
              <a:t>Positive examples have same class label as anchor, negative examples have opposite label</a:t>
            </a:r>
            <a:endParaRPr lang="en-US" sz="4800" dirty="0">
              <a:ea typeface="Calibri"/>
              <a:cs typeface="Calibri"/>
            </a:endParaRPr>
          </a:p>
          <a:p>
            <a:pPr marL="1028700" indent="-1028700">
              <a:buFont typeface="Arial"/>
              <a:buChar char="•"/>
            </a:pPr>
            <a:r>
              <a:rPr lang="en-US" sz="5400" dirty="0">
                <a:solidFill>
                  <a:srgbClr val="000000"/>
                </a:solidFill>
                <a:latin typeface="Times New Roman"/>
                <a:cs typeface="Times New Roman"/>
              </a:rPr>
              <a:t>Unsupervised Contrastive Pre-Training</a:t>
            </a:r>
          </a:p>
          <a:p>
            <a:pPr marL="2674620" lvl="1" indent="-1028700"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latin typeface="Times New Roman"/>
                <a:cs typeface="Times New Roman"/>
              </a:rPr>
              <a:t>Positive examples selected randomly from same CT volume</a:t>
            </a:r>
          </a:p>
          <a:p>
            <a:pPr marL="2674620" lvl="1" indent="-1028700">
              <a:buFont typeface="Arial"/>
              <a:buChar char="•"/>
            </a:pPr>
            <a:r>
              <a:rPr lang="en-US" sz="4800" dirty="0">
                <a:solidFill>
                  <a:srgbClr val="000000"/>
                </a:solidFill>
                <a:latin typeface="Times New Roman"/>
                <a:cs typeface="Times New Roman"/>
              </a:rPr>
              <a:t>Negative examples selected randomly from different CT volume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AEDC5-7C93-E4AF-D534-C2C05642F169}"/>
              </a:ext>
            </a:extLst>
          </p:cNvPr>
          <p:cNvSpPr txBox="1"/>
          <p:nvPr/>
        </p:nvSpPr>
        <p:spPr>
          <a:xfrm>
            <a:off x="0" y="14003327"/>
            <a:ext cx="6857996" cy="186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29184" tIns="164592" rIns="329184" bIns="16459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solidFill>
                  <a:srgbClr val="000000"/>
                </a:solidFill>
                <a:latin typeface="Times New Roman"/>
                <a:cs typeface="Times New Roman"/>
              </a:rPr>
              <a:t>Contrastive Loss:</a:t>
            </a:r>
            <a:endParaRPr lang="en-US" sz="6000" b="1" dirty="0">
              <a:latin typeface="Times New Roman"/>
              <a:cs typeface="Times New Roman"/>
            </a:endParaRPr>
          </a:p>
          <a:p>
            <a:pPr marL="2674620" lvl="1" indent="-1028700">
              <a:buFont typeface="Arial"/>
              <a:buChar char="•"/>
            </a:pPr>
            <a:endParaRPr lang="en-US" sz="396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FCE0AF-5238-8EAF-B80C-F97861E5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20321" y="15561985"/>
            <a:ext cx="24365992" cy="21299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39FE3C-0285-B025-968E-0130A4D9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312" y="15741193"/>
            <a:ext cx="25056038" cy="18302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593B89-9231-862E-F9D2-B484D72A952B}"/>
              </a:ext>
            </a:extLst>
          </p:cNvPr>
          <p:cNvSpPr txBox="1"/>
          <p:nvPr/>
        </p:nvSpPr>
        <p:spPr>
          <a:xfrm>
            <a:off x="23076248" y="2727374"/>
            <a:ext cx="9087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/>
                <a:cs typeface="Times New Roman"/>
              </a:rPr>
              <a:t>Experiments/Results: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F78AE0-D5EE-7EA3-3A00-87656B85AB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8498" y="3782172"/>
            <a:ext cx="15669783" cy="60525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CF9EF2C-C778-F52C-538A-6CE195088C57}"/>
              </a:ext>
            </a:extLst>
          </p:cNvPr>
          <p:cNvSpPr txBox="1"/>
          <p:nvPr/>
        </p:nvSpPr>
        <p:spPr>
          <a:xfrm>
            <a:off x="22512008" y="16110259"/>
            <a:ext cx="19652872" cy="6611041"/>
          </a:xfrm>
          <a:prstGeom prst="rect">
            <a:avLst/>
          </a:prstGeom>
          <a:noFill/>
        </p:spPr>
        <p:txBody>
          <a:bodyPr wrap="square" lIns="329184" tIns="164592" rIns="329184" bIns="164592" rtlCol="0" anchor="t">
            <a:spAutoFit/>
          </a:bodyPr>
          <a:lstStyle/>
          <a:p>
            <a:r>
              <a:rPr lang="en-US" sz="6000" b="1" dirty="0">
                <a:latin typeface="Times New Roman"/>
                <a:cs typeface="Times New Roman"/>
              </a:rPr>
              <a:t>Conclusions</a:t>
            </a:r>
            <a:r>
              <a:rPr lang="en-US" sz="6600" b="1" dirty="0">
                <a:latin typeface="Times New Roman"/>
                <a:cs typeface="Times New Roman"/>
              </a:rPr>
              <a:t>:</a:t>
            </a:r>
          </a:p>
          <a:p>
            <a:pPr marL="1028700" indent="-102870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FF0000"/>
                </a:solidFill>
                <a:latin typeface="Times New Roman"/>
                <a:cs typeface="Times New Roman"/>
              </a:rPr>
              <a:t>Contrastive</a:t>
            </a:r>
            <a:r>
              <a:rPr lang="en-US" sz="4800" dirty="0">
                <a:solidFill>
                  <a:srgbClr val="FF0000"/>
                </a:solidFill>
                <a:latin typeface="Times New Roman"/>
                <a:cs typeface="Times New Roman"/>
              </a:rPr>
              <a:t> pre-training with prior knowledge significantly outperforms baseline training in Dice Coefficient and </a:t>
            </a:r>
            <a:r>
              <a:rPr lang="en-US" sz="4800" dirty="0" err="1">
                <a:solidFill>
                  <a:srgbClr val="FF0000"/>
                </a:solidFill>
                <a:latin typeface="Times New Roman"/>
                <a:cs typeface="Times New Roman"/>
              </a:rPr>
              <a:t>Hausdorff</a:t>
            </a:r>
            <a:r>
              <a:rPr lang="en-US" sz="4800" dirty="0">
                <a:solidFill>
                  <a:srgbClr val="FF0000"/>
                </a:solidFill>
                <a:latin typeface="Times New Roman"/>
                <a:cs typeface="Times New Roman"/>
              </a:rPr>
              <a:t> Distance (p &lt; 0.01)</a:t>
            </a:r>
          </a:p>
          <a:p>
            <a:pPr marL="1028700" indent="-102870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/>
                <a:cs typeface="Times New Roman"/>
              </a:rPr>
              <a:t>Unsupervised scan-based contrastive pre-training provides promising improvements over baselines</a:t>
            </a:r>
          </a:p>
          <a:p>
            <a:pPr marL="1028700" indent="-1028700"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/>
                <a:cs typeface="Times New Roman"/>
              </a:rPr>
              <a:t>When fine-tuning on less than half the dataset, supervised contrastive pre-training results in an insignificant impact on performance (p &gt; 0.15), reducing the need for fully-labeled segmentation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661888-2470-ECA2-E9C8-D7EBB32FC025}"/>
              </a:ext>
            </a:extLst>
          </p:cNvPr>
          <p:cNvSpPr txBox="1"/>
          <p:nvPr/>
        </p:nvSpPr>
        <p:spPr>
          <a:xfrm>
            <a:off x="22972866" y="22903998"/>
            <a:ext cx="5043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Times New Roman"/>
                <a:cs typeface="Times New Roman"/>
              </a:rPr>
              <a:t>References:</a:t>
            </a:r>
          </a:p>
          <a:p>
            <a:endParaRPr lang="en-US" sz="6000" dirty="0">
              <a:latin typeface="Times New Roman"/>
              <a:cs typeface="Times New Roman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7B6DE8E-456E-9C16-F72B-48C2483BAA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248" y="24110387"/>
            <a:ext cx="20162609" cy="7226495"/>
          </a:xfrm>
          <a:prstGeom prst="rect">
            <a:avLst/>
          </a:prstGeom>
        </p:spPr>
      </p:pic>
      <p:pic>
        <p:nvPicPr>
          <p:cNvPr id="6" name="Picture 5" descr="A white paper with black text and numbers&#10;&#10;Description automatically generated">
            <a:extLst>
              <a:ext uri="{FF2B5EF4-FFF2-40B4-BE49-F238E27FC236}">
                <a16:creationId xmlns:a16="http://schemas.microsoft.com/office/drawing/2014/main" id="{3CED2C7F-4265-928C-C64D-6A420171B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2614" y="9873828"/>
            <a:ext cx="20654364" cy="3994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EE13DE-F6D8-413C-6FD0-DE1BB4ABB5F2}"/>
              </a:ext>
            </a:extLst>
          </p:cNvPr>
          <p:cNvSpPr txBox="1"/>
          <p:nvPr/>
        </p:nvSpPr>
        <p:spPr>
          <a:xfrm>
            <a:off x="22512008" y="13717562"/>
            <a:ext cx="19302761" cy="27946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29184" tIns="164592" rIns="329184" bIns="16459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Times New Roman"/>
                <a:cs typeface="Times New Roman"/>
              </a:rPr>
              <a:t>Note: Supervised CPU-Net (reduced data) was fine-tuned with 45% of the entire training set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4400" dirty="0">
                <a:latin typeface="Times New Roman"/>
                <a:cs typeface="Times New Roman"/>
              </a:rPr>
              <a:t>* indicates statistical significance over baseline U-Net (p &lt; 0.01)</a:t>
            </a:r>
          </a:p>
        </p:txBody>
      </p:sp>
      <p:pic>
        <p:nvPicPr>
          <p:cNvPr id="9" name="Picture 8" descr="A diagram of a brain&#10;&#10;Description automatically generated">
            <a:extLst>
              <a:ext uri="{FF2B5EF4-FFF2-40B4-BE49-F238E27FC236}">
                <a16:creationId xmlns:a16="http://schemas.microsoft.com/office/drawing/2014/main" id="{287008AD-E5FF-0950-3A08-6F6BE3D443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88875" y="17936825"/>
            <a:ext cx="23210049" cy="13441749"/>
          </a:xfrm>
          <a:prstGeom prst="rect">
            <a:avLst/>
          </a:prstGeom>
        </p:spPr>
      </p:pic>
      <p:pic>
        <p:nvPicPr>
          <p:cNvPr id="11" name="Picture 1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1B63A59-B229-1FCF-883C-D5A1F8BA8F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87348" y="196304"/>
            <a:ext cx="5051509" cy="20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</TotalTime>
  <Words>216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Moseley</dc:creator>
  <cp:lastModifiedBy>Moseley, Aaron J.</cp:lastModifiedBy>
  <cp:revision>219</cp:revision>
  <dcterms:created xsi:type="dcterms:W3CDTF">2023-10-11T15:13:45Z</dcterms:created>
  <dcterms:modified xsi:type="dcterms:W3CDTF">2023-10-16T16:15:49Z</dcterms:modified>
</cp:coreProperties>
</file>