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8288000" cy="10287000"/>
  <p:notesSz cx="6858000" cy="9144000"/>
  <p:embeddedFontLst>
    <p:embeddedFont>
      <p:font typeface="Barlow" panose="00000500000000000000" pitchFamily="2" charset="0"/>
      <p:regular r:id="rId25"/>
    </p:embeddedFont>
    <p:embeddedFont>
      <p:font typeface="Barlow Bold" panose="00000800000000000000" charset="0"/>
      <p:regular r:id="rId26"/>
    </p:embeddedFont>
    <p:embeddedFont>
      <p:font typeface="Barlow Light" panose="00000400000000000000" pitchFamily="2" charset="0"/>
      <p:regular r:id="rId27"/>
    </p:embeddedFont>
    <p:embeddedFont>
      <p:font typeface="Barlow Semi-Bold" panose="020B0604020202020204" charset="0"/>
      <p:regular r:id="rId28"/>
    </p:embeddedFont>
    <p:embeddedFont>
      <p:font typeface="Canva Sans" panose="020B0604020202020204" charset="0"/>
      <p:regular r:id="rId29"/>
    </p:embeddedFont>
    <p:embeddedFont>
      <p:font typeface="Canva Sans Bold" panose="020B0604020202020204" charset="0"/>
      <p:regular r:id="rId30"/>
    </p:embeddedFont>
    <p:embeddedFont>
      <p:font typeface="HK Grotesk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7661766" y="-548487"/>
            <a:ext cx="15176340" cy="12515946"/>
          </a:xfrm>
          <a:custGeom>
            <a:avLst/>
            <a:gdLst/>
            <a:ahLst/>
            <a:cxnLst/>
            <a:rect l="l" t="t" r="r" b="b"/>
            <a:pathLst>
              <a:path w="15176340" h="12515946">
                <a:moveTo>
                  <a:pt x="0" y="0"/>
                </a:moveTo>
                <a:lnTo>
                  <a:pt x="15176340" y="0"/>
                </a:lnTo>
                <a:lnTo>
                  <a:pt x="15176340" y="12515946"/>
                </a:lnTo>
                <a:lnTo>
                  <a:pt x="0" y="125159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547682" y="6730841"/>
          <a:ext cx="9307134" cy="2527458"/>
        </p:xfrm>
        <a:graphic>
          <a:graphicData uri="http://schemas.openxmlformats.org/drawingml/2006/table">
            <a:tbl>
              <a:tblPr/>
              <a:tblGrid>
                <a:gridCol w="223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486">
                <a:tc gridSpan="2"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spc="8">
                          <a:solidFill>
                            <a:srgbClr val="FEFEFE"/>
                          </a:solidFill>
                          <a:latin typeface="Barlow"/>
                        </a:rPr>
                        <a:t>Aaron Moseley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spc="8">
                          <a:solidFill>
                            <a:srgbClr val="FEFEFE"/>
                          </a:solidFill>
                          <a:latin typeface="Barlow"/>
                        </a:rPr>
                        <a:t>Aaron Moseley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486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EFEFE"/>
                          </a:solidFill>
                          <a:latin typeface="Barlow Semi-Bold"/>
                        </a:rPr>
                        <a:t>Faculty Advisors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spc="8">
                          <a:solidFill>
                            <a:srgbClr val="FEFEFE"/>
                          </a:solidFill>
                          <a:latin typeface="Barlow"/>
                        </a:rPr>
                        <a:t>Dr. Jerzy W. Jaromczyk, Dr. Neil F. Moore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486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EFEFE"/>
                          </a:solidFill>
                          <a:latin typeface="Barlow Semi-Bold"/>
                        </a:rPr>
                        <a:t>Presented on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spc="8">
                          <a:solidFill>
                            <a:srgbClr val="FEFEFE"/>
                          </a:solidFill>
                          <a:latin typeface="Barlow"/>
                        </a:rPr>
                        <a:t>May 2, 2024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538157" y="2972862"/>
            <a:ext cx="15264750" cy="2792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>
                <a:solidFill>
                  <a:srgbClr val="FEFEFE"/>
                </a:solidFill>
                <a:latin typeface="Barlow Bold"/>
              </a:rPr>
              <a:t>Deep State-Value Estimation for Long-Term Planning: A Generic Strategy Game Test Case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>
                  <a:solidFill>
                    <a:srgbClr val="FEFEFE"/>
                  </a:solidFill>
                  <a:latin typeface="Barlow Semi-Bold"/>
                </a:rPr>
                <a:t>University of Kentucky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 dirty="0">
                <a:solidFill>
                  <a:srgbClr val="FEFEFE"/>
                </a:solidFill>
                <a:latin typeface="Barlow Bold"/>
              </a:rPr>
              <a:t>Methods - Deep Q-Network Training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850745" y="2654264"/>
            <a:ext cx="15640731" cy="503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EFEFE"/>
                </a:solidFill>
                <a:latin typeface="Canva Sans"/>
              </a:rPr>
              <a:t>At the beginning of each game, the weights of the evaluation network         are copied to a target network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EFEFE"/>
                </a:solidFill>
                <a:latin typeface="Canva Sans"/>
              </a:rPr>
              <a:t>At each state       , the best action        is selected with Deep Minimax Search and state       results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EFEFE"/>
                </a:solidFill>
                <a:latin typeface="Canva Sans"/>
              </a:rPr>
              <a:t>The reward     is calculated from this and                         is added to an experience replay array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EFEFE"/>
                </a:solidFill>
                <a:latin typeface="Canva Sans"/>
              </a:rPr>
              <a:t> A Q-value is calculated as                   and a target Q-value is calculated as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FEFEFE"/>
              </a:solidFill>
              <a:latin typeface="Canva Sans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EFEFE"/>
                </a:solidFill>
                <a:latin typeface="Canva Sans"/>
              </a:rPr>
              <a:t>Loss is determined as                                  and is used to train </a:t>
            </a:r>
          </a:p>
        </p:txBody>
      </p:sp>
      <p:sp>
        <p:nvSpPr>
          <p:cNvPr id="10" name="Freeform 10"/>
          <p:cNvSpPr/>
          <p:nvPr/>
        </p:nvSpPr>
        <p:spPr>
          <a:xfrm>
            <a:off x="5250022" y="3849559"/>
            <a:ext cx="547550" cy="450923"/>
          </a:xfrm>
          <a:custGeom>
            <a:avLst/>
            <a:gdLst/>
            <a:ahLst/>
            <a:cxnLst/>
            <a:rect l="l" t="t" r="r" b="b"/>
            <a:pathLst>
              <a:path w="547550" h="450923">
                <a:moveTo>
                  <a:pt x="0" y="0"/>
                </a:moveTo>
                <a:lnTo>
                  <a:pt x="547550" y="0"/>
                </a:lnTo>
                <a:lnTo>
                  <a:pt x="547550" y="450923"/>
                </a:lnTo>
                <a:lnTo>
                  <a:pt x="0" y="450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465293" y="4412960"/>
            <a:ext cx="545765" cy="449454"/>
          </a:xfrm>
          <a:custGeom>
            <a:avLst/>
            <a:gdLst/>
            <a:ahLst/>
            <a:cxnLst/>
            <a:rect l="l" t="t" r="r" b="b"/>
            <a:pathLst>
              <a:path w="545765" h="449454">
                <a:moveTo>
                  <a:pt x="0" y="0"/>
                </a:moveTo>
                <a:lnTo>
                  <a:pt x="545765" y="0"/>
                </a:lnTo>
                <a:lnTo>
                  <a:pt x="545765" y="449453"/>
                </a:lnTo>
                <a:lnTo>
                  <a:pt x="0" y="4494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873778" y="5117174"/>
            <a:ext cx="274560" cy="274560"/>
          </a:xfrm>
          <a:custGeom>
            <a:avLst/>
            <a:gdLst/>
            <a:ahLst/>
            <a:cxnLst/>
            <a:rect l="l" t="t" r="r" b="b"/>
            <a:pathLst>
              <a:path w="274560" h="274560">
                <a:moveTo>
                  <a:pt x="0" y="0"/>
                </a:moveTo>
                <a:lnTo>
                  <a:pt x="274560" y="0"/>
                </a:lnTo>
                <a:lnTo>
                  <a:pt x="274560" y="274560"/>
                </a:lnTo>
                <a:lnTo>
                  <a:pt x="0" y="274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184247" y="2711414"/>
            <a:ext cx="737311" cy="471879"/>
          </a:xfrm>
          <a:custGeom>
            <a:avLst/>
            <a:gdLst/>
            <a:ahLst/>
            <a:cxnLst/>
            <a:rect l="l" t="t" r="r" b="b"/>
            <a:pathLst>
              <a:path w="737311" h="471879">
                <a:moveTo>
                  <a:pt x="0" y="0"/>
                </a:moveTo>
                <a:lnTo>
                  <a:pt x="737311" y="0"/>
                </a:lnTo>
                <a:lnTo>
                  <a:pt x="737311" y="471879"/>
                </a:lnTo>
                <a:lnTo>
                  <a:pt x="0" y="4718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574700" y="3284977"/>
            <a:ext cx="963536" cy="481768"/>
          </a:xfrm>
          <a:custGeom>
            <a:avLst/>
            <a:gdLst/>
            <a:ahLst/>
            <a:cxnLst/>
            <a:rect l="l" t="t" r="r" b="b"/>
            <a:pathLst>
              <a:path w="963536" h="481768">
                <a:moveTo>
                  <a:pt x="0" y="0"/>
                </a:moveTo>
                <a:lnTo>
                  <a:pt x="963536" y="0"/>
                </a:lnTo>
                <a:lnTo>
                  <a:pt x="963536" y="481767"/>
                </a:lnTo>
                <a:lnTo>
                  <a:pt x="0" y="4817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160629" y="3945637"/>
            <a:ext cx="401419" cy="312215"/>
          </a:xfrm>
          <a:custGeom>
            <a:avLst/>
            <a:gdLst/>
            <a:ahLst/>
            <a:cxnLst/>
            <a:rect l="l" t="t" r="r" b="b"/>
            <a:pathLst>
              <a:path w="401419" h="312215">
                <a:moveTo>
                  <a:pt x="0" y="0"/>
                </a:moveTo>
                <a:lnTo>
                  <a:pt x="401419" y="0"/>
                </a:lnTo>
                <a:lnTo>
                  <a:pt x="401419" y="312215"/>
                </a:lnTo>
                <a:lnTo>
                  <a:pt x="0" y="3122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555584" y="4981958"/>
            <a:ext cx="2290172" cy="436223"/>
          </a:xfrm>
          <a:custGeom>
            <a:avLst/>
            <a:gdLst/>
            <a:ahLst/>
            <a:cxnLst/>
            <a:rect l="l" t="t" r="r" b="b"/>
            <a:pathLst>
              <a:path w="2290172" h="436223">
                <a:moveTo>
                  <a:pt x="0" y="0"/>
                </a:moveTo>
                <a:lnTo>
                  <a:pt x="2290173" y="0"/>
                </a:lnTo>
                <a:lnTo>
                  <a:pt x="2290173" y="436224"/>
                </a:lnTo>
                <a:lnTo>
                  <a:pt x="0" y="4362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774621" y="6147966"/>
            <a:ext cx="1630832" cy="367511"/>
          </a:xfrm>
          <a:custGeom>
            <a:avLst/>
            <a:gdLst/>
            <a:ahLst/>
            <a:cxnLst/>
            <a:rect l="l" t="t" r="r" b="b"/>
            <a:pathLst>
              <a:path w="1630832" h="367511">
                <a:moveTo>
                  <a:pt x="0" y="0"/>
                </a:moveTo>
                <a:lnTo>
                  <a:pt x="1630832" y="0"/>
                </a:lnTo>
                <a:lnTo>
                  <a:pt x="1630832" y="367511"/>
                </a:lnTo>
                <a:lnTo>
                  <a:pt x="0" y="3675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603956" y="6699155"/>
            <a:ext cx="2646066" cy="374664"/>
          </a:xfrm>
          <a:custGeom>
            <a:avLst/>
            <a:gdLst/>
            <a:ahLst/>
            <a:cxnLst/>
            <a:rect l="l" t="t" r="r" b="b"/>
            <a:pathLst>
              <a:path w="2646066" h="374664">
                <a:moveTo>
                  <a:pt x="0" y="0"/>
                </a:moveTo>
                <a:lnTo>
                  <a:pt x="2646066" y="0"/>
                </a:lnTo>
                <a:lnTo>
                  <a:pt x="2646066" y="374664"/>
                </a:lnTo>
                <a:lnTo>
                  <a:pt x="0" y="374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911520" y="7232321"/>
            <a:ext cx="3103689" cy="455587"/>
          </a:xfrm>
          <a:custGeom>
            <a:avLst/>
            <a:gdLst/>
            <a:ahLst/>
            <a:cxnLst/>
            <a:rect l="l" t="t" r="r" b="b"/>
            <a:pathLst>
              <a:path w="3103689" h="455587">
                <a:moveTo>
                  <a:pt x="0" y="0"/>
                </a:moveTo>
                <a:lnTo>
                  <a:pt x="3103690" y="0"/>
                </a:lnTo>
                <a:lnTo>
                  <a:pt x="3103690" y="455588"/>
                </a:lnTo>
                <a:lnTo>
                  <a:pt x="0" y="45558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998176" y="7209243"/>
            <a:ext cx="783977" cy="501745"/>
          </a:xfrm>
          <a:custGeom>
            <a:avLst/>
            <a:gdLst/>
            <a:ahLst/>
            <a:cxnLst/>
            <a:rect l="l" t="t" r="r" b="b"/>
            <a:pathLst>
              <a:path w="783977" h="501745">
                <a:moveTo>
                  <a:pt x="0" y="0"/>
                </a:moveTo>
                <a:lnTo>
                  <a:pt x="783977" y="0"/>
                </a:lnTo>
                <a:lnTo>
                  <a:pt x="783977" y="501745"/>
                </a:lnTo>
                <a:lnTo>
                  <a:pt x="0" y="5017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Bold"/>
              </a:rPr>
              <a:t>Methods - Opponent Selection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18535" y="3448685"/>
            <a:ext cx="15640731" cy="331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We use a combination of self-play and simple opponents equipped with Minimax tree search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The first section of training only involves simple opponents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After this section, the opponent type alternates between a slightly mutated network and the simple opponents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93887" y="1430536"/>
            <a:ext cx="14457116" cy="6861004"/>
          </a:xfrm>
          <a:custGeom>
            <a:avLst/>
            <a:gdLst/>
            <a:ahLst/>
            <a:cxnLst/>
            <a:rect l="l" t="t" r="r" b="b"/>
            <a:pathLst>
              <a:path w="14457116" h="6861004">
                <a:moveTo>
                  <a:pt x="0" y="0"/>
                </a:moveTo>
                <a:lnTo>
                  <a:pt x="14457116" y="0"/>
                </a:lnTo>
                <a:lnTo>
                  <a:pt x="14457116" y="6861004"/>
                </a:lnTo>
                <a:lnTo>
                  <a:pt x="0" y="6861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17242" y="5143500"/>
            <a:ext cx="7615975" cy="3773987"/>
            <a:chOff x="0" y="0"/>
            <a:chExt cx="5896657" cy="2922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896658" cy="2922004"/>
            </a:xfrm>
            <a:custGeom>
              <a:avLst/>
              <a:gdLst/>
              <a:ahLst/>
              <a:cxnLst/>
              <a:rect l="l" t="t" r="r" b="b"/>
              <a:pathLst>
                <a:path w="5896658" h="2922004">
                  <a:moveTo>
                    <a:pt x="5772197" y="2922004"/>
                  </a:moveTo>
                  <a:lnTo>
                    <a:pt x="124460" y="2922004"/>
                  </a:lnTo>
                  <a:cubicBezTo>
                    <a:pt x="55880" y="2922004"/>
                    <a:pt x="0" y="2866124"/>
                    <a:pt x="0" y="279754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72197" y="0"/>
                  </a:lnTo>
                  <a:cubicBezTo>
                    <a:pt x="5840777" y="0"/>
                    <a:pt x="5896658" y="55880"/>
                    <a:pt x="5896658" y="124460"/>
                  </a:cubicBezTo>
                  <a:lnTo>
                    <a:pt x="5896658" y="2797544"/>
                  </a:lnTo>
                  <a:cubicBezTo>
                    <a:pt x="5896658" y="2866124"/>
                    <a:pt x="5840777" y="2922004"/>
                    <a:pt x="5772197" y="2922004"/>
                  </a:cubicBezTo>
                  <a:close/>
                </a:path>
              </a:pathLst>
            </a:custGeom>
            <a:solidFill>
              <a:srgbClr val="7691CB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893887" y="7053290"/>
            <a:ext cx="653145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EFEFE"/>
                </a:solidFill>
                <a:latin typeface="Barlow Bold"/>
              </a:rPr>
              <a:t>Experiments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9825469" y="3134286"/>
          <a:ext cx="7433831" cy="5638800"/>
        </p:xfrm>
        <a:graphic>
          <a:graphicData uri="http://schemas.openxmlformats.org/drawingml/2006/table">
            <a:tbl>
              <a:tblPr/>
              <a:tblGrid>
                <a:gridCol w="182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5698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1C59"/>
                          </a:solidFill>
                          <a:latin typeface="Barlow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1C59"/>
                          </a:solidFill>
                          <a:latin typeface="Barlow Bold"/>
                        </a:rPr>
                        <a:t>Display Character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1C59"/>
                          </a:solidFill>
                          <a:latin typeface="Barlow Bold"/>
                        </a:rPr>
                        <a:t>Lifespan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1C59"/>
                          </a:solidFill>
                          <a:latin typeface="Barlow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43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EFEFE"/>
                          </a:solidFill>
                          <a:latin typeface="Barlow"/>
                        </a:rPr>
                        <a:t>Town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EFEFE"/>
                          </a:solidFill>
                          <a:ea typeface="Barlow Light"/>
                        </a:rPr>
                        <a:t>♕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EFEFE"/>
                          </a:solidFill>
                          <a:latin typeface="Barlow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EFEFE"/>
                          </a:solidFill>
                          <a:latin typeface="Barlow"/>
                        </a:rPr>
                        <a:t>Produces a worker every 6 turns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108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EFEFE"/>
                          </a:solidFill>
                          <a:latin typeface="Barlow"/>
                        </a:rPr>
                        <a:t>Worker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EFEFE"/>
                          </a:solidFill>
                          <a:ea typeface="Barlow Light"/>
                        </a:rPr>
                        <a:t>♗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EFEFE"/>
                          </a:solidFill>
                          <a:latin typeface="Barlow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EFEFE"/>
                          </a:solidFill>
                          <a:latin typeface="Barlow"/>
                        </a:rPr>
                        <a:t>Creates a barracks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443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EFEFE"/>
                          </a:solidFill>
                          <a:latin typeface="Barlow"/>
                        </a:rPr>
                        <a:t>Barracks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EFEFE"/>
                          </a:solidFill>
                          <a:ea typeface="Barlow Light"/>
                        </a:rPr>
                        <a:t>♖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EFEFE"/>
                          </a:solidFill>
                          <a:latin typeface="Barlow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EFEFE"/>
                          </a:solidFill>
                          <a:latin typeface="Barlow"/>
                        </a:rPr>
                        <a:t>Produces a soldier every 4 turns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108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EFEFE"/>
                          </a:solidFill>
                          <a:latin typeface="Barlow"/>
                        </a:rPr>
                        <a:t>Soldier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EFEFE"/>
                          </a:solidFill>
                          <a:ea typeface="Barlow Light"/>
                        </a:rPr>
                        <a:t>♘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EFEFE"/>
                          </a:solidFill>
                          <a:latin typeface="Barlow"/>
                        </a:rPr>
                        <a:t>40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EFEFE"/>
                          </a:solidFill>
                          <a:latin typeface="Barlow"/>
                        </a:rPr>
                        <a:t>Attacks opponent’s units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3E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9"/>
          <p:cNvSpPr/>
          <p:nvPr/>
        </p:nvSpPr>
        <p:spPr>
          <a:xfrm>
            <a:off x="2694357" y="2727551"/>
            <a:ext cx="4377453" cy="3428728"/>
          </a:xfrm>
          <a:custGeom>
            <a:avLst/>
            <a:gdLst/>
            <a:ahLst/>
            <a:cxnLst/>
            <a:rect l="l" t="t" r="r" b="b"/>
            <a:pathLst>
              <a:path w="4377453" h="3428728">
                <a:moveTo>
                  <a:pt x="0" y="0"/>
                </a:moveTo>
                <a:lnTo>
                  <a:pt x="4377454" y="0"/>
                </a:lnTo>
                <a:lnTo>
                  <a:pt x="4377454" y="3428728"/>
                </a:lnTo>
                <a:lnTo>
                  <a:pt x="0" y="3428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694357" y="6442029"/>
            <a:ext cx="4403562" cy="3428728"/>
          </a:xfrm>
          <a:custGeom>
            <a:avLst/>
            <a:gdLst/>
            <a:ahLst/>
            <a:cxnLst/>
            <a:rect l="l" t="t" r="r" b="b"/>
            <a:pathLst>
              <a:path w="4403562" h="3428728">
                <a:moveTo>
                  <a:pt x="0" y="0"/>
                </a:moveTo>
                <a:lnTo>
                  <a:pt x="4403562" y="0"/>
                </a:lnTo>
                <a:lnTo>
                  <a:pt x="4403562" y="3428727"/>
                </a:lnTo>
                <a:lnTo>
                  <a:pt x="0" y="3428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Bold"/>
              </a:rPr>
              <a:t>Experiments - Generic Strategy Game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Bold"/>
              </a:rPr>
              <a:t>Experiments - Generic Strategy Game</a:t>
            </a:r>
          </a:p>
        </p:txBody>
      </p:sp>
      <p:pic>
        <p:nvPicPr>
          <p:cNvPr id="12" name="Screen Recording 11">
            <a:hlinkClick r:id="" action="ppaction://media"/>
            <a:extLst>
              <a:ext uri="{FF2B5EF4-FFF2-40B4-BE49-F238E27FC236}">
                <a16:creationId xmlns:a16="http://schemas.microsoft.com/office/drawing/2014/main" id="{B246C23A-8BBA-40D4-C288-BBAAD04028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75317" y="3086100"/>
            <a:ext cx="1213736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4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3762274" y="3050516"/>
            <a:ext cx="3356456" cy="3356456"/>
          </a:xfrm>
          <a:custGeom>
            <a:avLst/>
            <a:gdLst/>
            <a:ahLst/>
            <a:cxnLst/>
            <a:rect l="l" t="t" r="r" b="b"/>
            <a:pathLst>
              <a:path w="3356456" h="3356456">
                <a:moveTo>
                  <a:pt x="0" y="0"/>
                </a:moveTo>
                <a:lnTo>
                  <a:pt x="3356456" y="0"/>
                </a:lnTo>
                <a:lnTo>
                  <a:pt x="3356456" y="3356455"/>
                </a:lnTo>
                <a:lnTo>
                  <a:pt x="0" y="3356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099361" y="1536915"/>
            <a:ext cx="14084886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60"/>
              </a:lnSpc>
              <a:spcBef>
                <a:spcPct val="0"/>
              </a:spcBef>
            </a:pPr>
            <a:r>
              <a:rPr lang="en-US" sz="5300">
                <a:solidFill>
                  <a:srgbClr val="FEFEFE"/>
                </a:solidFill>
                <a:latin typeface="Barlow Semi-Bold"/>
              </a:rPr>
              <a:t>Experiments - Level Generation/Randomization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79046" y="2845708"/>
            <a:ext cx="9509112" cy="601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EFEFE"/>
                </a:solidFill>
                <a:latin typeface="Barlow Semi-Bold"/>
              </a:rPr>
              <a:t>Level Generation - used Perlin Noise to create 7 distinct 8x8 levels</a:t>
            </a:r>
          </a:p>
          <a:p>
            <a:pPr>
              <a:lnSpc>
                <a:spcPts val="4799"/>
              </a:lnSpc>
            </a:pPr>
            <a:endParaRPr lang="en-US" sz="3999">
              <a:solidFill>
                <a:srgbClr val="FEFEFE"/>
              </a:solidFill>
              <a:latin typeface="Barlow Semi-Bold"/>
            </a:endParaRPr>
          </a:p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EFEFE"/>
                </a:solidFill>
                <a:latin typeface="Barlow Semi-Bold"/>
              </a:rPr>
              <a:t>Training Randomization</a:t>
            </a:r>
          </a:p>
          <a:p>
            <a:pPr marL="1727199" lvl="2" indent="-575733">
              <a:lnSpc>
                <a:spcPts val="4799"/>
              </a:lnSpc>
              <a:buFont typeface="Arial"/>
              <a:buChar char="⚬"/>
            </a:pPr>
            <a:r>
              <a:rPr lang="en-US" sz="3999">
                <a:solidFill>
                  <a:srgbClr val="FEFEFE"/>
                </a:solidFill>
                <a:latin typeface="Barlow Semi-Bold"/>
              </a:rPr>
              <a:t>Random level selected each game</a:t>
            </a:r>
          </a:p>
          <a:p>
            <a:pPr marL="1727199" lvl="2" indent="-575733">
              <a:lnSpc>
                <a:spcPts val="4799"/>
              </a:lnSpc>
              <a:buFont typeface="Arial"/>
              <a:buChar char="⚬"/>
            </a:pPr>
            <a:r>
              <a:rPr lang="en-US" sz="3999">
                <a:solidFill>
                  <a:srgbClr val="FEFEFE"/>
                </a:solidFill>
                <a:latin typeface="Barlow Semi-Bold"/>
              </a:rPr>
              <a:t>50% of vertically flipping the level</a:t>
            </a:r>
          </a:p>
          <a:p>
            <a:pPr marL="1727199" lvl="2" indent="-575733">
              <a:lnSpc>
                <a:spcPts val="4799"/>
              </a:lnSpc>
              <a:buFont typeface="Arial"/>
              <a:buChar char="⚬"/>
            </a:pPr>
            <a:r>
              <a:rPr lang="en-US" sz="3999">
                <a:solidFill>
                  <a:srgbClr val="FEFEFE"/>
                </a:solidFill>
                <a:latin typeface="Barlow Semi-Bold"/>
              </a:rPr>
              <a:t>80% chance of randomly adding extra units at the beginning of the level (15.625% chance for each tile)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93004" y="6509169"/>
            <a:ext cx="5694996" cy="540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Canva Sans"/>
              </a:rPr>
              <a:t>https://medium.com/@yvanscher/playing-with-perlin-noise-generating-realistic-archipelagos-b59f004d8401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2589" y="3994774"/>
            <a:ext cx="8074828" cy="5139284"/>
            <a:chOff x="0" y="0"/>
            <a:chExt cx="2126704" cy="13535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26704" cy="1353556"/>
            </a:xfrm>
            <a:custGeom>
              <a:avLst/>
              <a:gdLst/>
              <a:ahLst/>
              <a:cxnLst/>
              <a:rect l="l" t="t" r="r" b="b"/>
              <a:pathLst>
                <a:path w="2126704" h="1353556">
                  <a:moveTo>
                    <a:pt x="48897" y="0"/>
                  </a:moveTo>
                  <a:lnTo>
                    <a:pt x="2077806" y="0"/>
                  </a:lnTo>
                  <a:cubicBezTo>
                    <a:pt x="2104812" y="0"/>
                    <a:pt x="2126704" y="21892"/>
                    <a:pt x="2126704" y="48897"/>
                  </a:cubicBezTo>
                  <a:lnTo>
                    <a:pt x="2126704" y="1304659"/>
                  </a:lnTo>
                  <a:cubicBezTo>
                    <a:pt x="2126704" y="1331664"/>
                    <a:pt x="2104812" y="1353556"/>
                    <a:pt x="2077806" y="1353556"/>
                  </a:cubicBezTo>
                  <a:lnTo>
                    <a:pt x="48897" y="1353556"/>
                  </a:lnTo>
                  <a:cubicBezTo>
                    <a:pt x="21892" y="1353556"/>
                    <a:pt x="0" y="1331664"/>
                    <a:pt x="0" y="1304659"/>
                  </a:cubicBezTo>
                  <a:lnTo>
                    <a:pt x="0" y="48897"/>
                  </a:lnTo>
                  <a:cubicBezTo>
                    <a:pt x="0" y="21892"/>
                    <a:pt x="21892" y="0"/>
                    <a:pt x="48897" y="0"/>
                  </a:cubicBezTo>
                  <a:close/>
                </a:path>
              </a:pathLst>
            </a:custGeom>
            <a:solidFill>
              <a:srgbClr val="D3E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126704" cy="1382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27001" y="4540538"/>
            <a:ext cx="7886005" cy="3252135"/>
          </a:xfrm>
          <a:custGeom>
            <a:avLst/>
            <a:gdLst/>
            <a:ahLst/>
            <a:cxnLst/>
            <a:rect l="l" t="t" r="r" b="b"/>
            <a:pathLst>
              <a:path w="7886005" h="3252135">
                <a:moveTo>
                  <a:pt x="0" y="0"/>
                </a:moveTo>
                <a:lnTo>
                  <a:pt x="7886005" y="0"/>
                </a:lnTo>
                <a:lnTo>
                  <a:pt x="7886005" y="3252135"/>
                </a:lnTo>
                <a:lnTo>
                  <a:pt x="0" y="32521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087426" y="3926985"/>
            <a:ext cx="8667984" cy="5207074"/>
            <a:chOff x="0" y="0"/>
            <a:chExt cx="2282926" cy="13714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82926" cy="1371410"/>
            </a:xfrm>
            <a:custGeom>
              <a:avLst/>
              <a:gdLst/>
              <a:ahLst/>
              <a:cxnLst/>
              <a:rect l="l" t="t" r="r" b="b"/>
              <a:pathLst>
                <a:path w="2282926" h="1371410">
                  <a:moveTo>
                    <a:pt x="45551" y="0"/>
                  </a:moveTo>
                  <a:lnTo>
                    <a:pt x="2237374" y="0"/>
                  </a:lnTo>
                  <a:cubicBezTo>
                    <a:pt x="2249456" y="0"/>
                    <a:pt x="2261042" y="4799"/>
                    <a:pt x="2269584" y="13342"/>
                  </a:cubicBezTo>
                  <a:cubicBezTo>
                    <a:pt x="2278127" y="21884"/>
                    <a:pt x="2282926" y="33470"/>
                    <a:pt x="2282926" y="45551"/>
                  </a:cubicBezTo>
                  <a:lnTo>
                    <a:pt x="2282926" y="1325859"/>
                  </a:lnTo>
                  <a:cubicBezTo>
                    <a:pt x="2282926" y="1351016"/>
                    <a:pt x="2262532" y="1371410"/>
                    <a:pt x="2237374" y="1371410"/>
                  </a:cubicBezTo>
                  <a:lnTo>
                    <a:pt x="45551" y="1371410"/>
                  </a:lnTo>
                  <a:cubicBezTo>
                    <a:pt x="33470" y="1371410"/>
                    <a:pt x="21884" y="1366611"/>
                    <a:pt x="13342" y="1358069"/>
                  </a:cubicBezTo>
                  <a:cubicBezTo>
                    <a:pt x="4799" y="1349526"/>
                    <a:pt x="0" y="1337940"/>
                    <a:pt x="0" y="1325859"/>
                  </a:cubicBezTo>
                  <a:lnTo>
                    <a:pt x="0" y="45551"/>
                  </a:lnTo>
                  <a:cubicBezTo>
                    <a:pt x="0" y="33470"/>
                    <a:pt x="4799" y="21884"/>
                    <a:pt x="13342" y="13342"/>
                  </a:cubicBezTo>
                  <a:cubicBezTo>
                    <a:pt x="21884" y="4799"/>
                    <a:pt x="33470" y="0"/>
                    <a:pt x="45551" y="0"/>
                  </a:cubicBezTo>
                  <a:close/>
                </a:path>
              </a:pathLst>
            </a:custGeom>
            <a:solidFill>
              <a:srgbClr val="D3E1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2282926" cy="13999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9276274" y="4689211"/>
            <a:ext cx="8285897" cy="3682621"/>
          </a:xfrm>
          <a:custGeom>
            <a:avLst/>
            <a:gdLst/>
            <a:ahLst/>
            <a:cxnLst/>
            <a:rect l="l" t="t" r="r" b="b"/>
            <a:pathLst>
              <a:path w="8285897" h="3682621">
                <a:moveTo>
                  <a:pt x="0" y="0"/>
                </a:moveTo>
                <a:lnTo>
                  <a:pt x="8285897" y="0"/>
                </a:lnTo>
                <a:lnTo>
                  <a:pt x="8285897" y="3682621"/>
                </a:lnTo>
                <a:lnTo>
                  <a:pt x="0" y="3682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Semi-Bold"/>
              </a:rPr>
              <a:t>Experiments - Model and Implementation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65984" y="7932743"/>
            <a:ext cx="5008039" cy="540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Canva Sans"/>
              </a:rPr>
              <a:t>https://towardsdatascience.com/understanding-and-visualizing-resnets-442284831be8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00541" y="3059046"/>
            <a:ext cx="5538924" cy="778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dirty="0">
                <a:solidFill>
                  <a:srgbClr val="FEFEFE"/>
                </a:solidFill>
                <a:latin typeface="Canva Sans Bold"/>
              </a:rPr>
              <a:t>Modified ResNet18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863525" y="3059046"/>
            <a:ext cx="3797498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FEFEFE"/>
                </a:solidFill>
                <a:latin typeface="Canva Sans Bold"/>
              </a:rPr>
              <a:t>Input Parsing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Semi-Bold"/>
              </a:rPr>
              <a:t>Experiments - Baselines and Comparisons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99903" y="2512621"/>
            <a:ext cx="15640731" cy="680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EFEFE"/>
                </a:solidFill>
                <a:latin typeface="Canva Sans Bold"/>
              </a:rPr>
              <a:t>Random</a:t>
            </a:r>
          </a:p>
          <a:p>
            <a:pPr marL="1468122" lvl="2" indent="-489374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FEFEFE"/>
                </a:solidFill>
                <a:latin typeface="Canva Sans"/>
              </a:rPr>
              <a:t>Makes any valid random move</a:t>
            </a:r>
          </a:p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EFEFE"/>
                </a:solidFill>
                <a:latin typeface="Canva Sans Bold"/>
              </a:rPr>
              <a:t>Greedy</a:t>
            </a:r>
          </a:p>
          <a:p>
            <a:pPr marL="1468122" lvl="2" indent="-489374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FEFEFE"/>
                </a:solidFill>
                <a:latin typeface="Canva Sans"/>
              </a:rPr>
              <a:t>Whenever possible, captures opponent’s piece or creates a barracks</a:t>
            </a:r>
          </a:p>
          <a:p>
            <a:pPr marL="1468122" lvl="2" indent="-489374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FEFEFE"/>
                </a:solidFill>
                <a:latin typeface="Canva Sans"/>
              </a:rPr>
              <a:t>Otherwise, makes a random move</a:t>
            </a:r>
          </a:p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EFEFE"/>
                </a:solidFill>
                <a:latin typeface="Canva Sans Bold"/>
              </a:rPr>
              <a:t>Standard Minimax</a:t>
            </a:r>
          </a:p>
          <a:p>
            <a:pPr marL="1468122" lvl="2" indent="-489374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FEFEFE"/>
                </a:solidFill>
                <a:latin typeface="Canva Sans"/>
              </a:rPr>
              <a:t>Uses the model’s reward function as a utility function with standard Minimax search</a:t>
            </a:r>
          </a:p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EFEFE"/>
                </a:solidFill>
                <a:latin typeface="Canva Sans Bold"/>
              </a:rPr>
              <a:t>Self-Play</a:t>
            </a:r>
          </a:p>
          <a:p>
            <a:pPr marL="1468122" lvl="2" indent="-489374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FEFEFE"/>
                </a:solidFill>
                <a:latin typeface="Canva Sans"/>
              </a:rPr>
              <a:t>Model trained in the same way but solely using self-play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93887" y="1430536"/>
            <a:ext cx="14457116" cy="6861004"/>
          </a:xfrm>
          <a:custGeom>
            <a:avLst/>
            <a:gdLst/>
            <a:ahLst/>
            <a:cxnLst/>
            <a:rect l="l" t="t" r="r" b="b"/>
            <a:pathLst>
              <a:path w="14457116" h="6861004">
                <a:moveTo>
                  <a:pt x="0" y="0"/>
                </a:moveTo>
                <a:lnTo>
                  <a:pt x="14457116" y="0"/>
                </a:lnTo>
                <a:lnTo>
                  <a:pt x="14457116" y="6861004"/>
                </a:lnTo>
                <a:lnTo>
                  <a:pt x="0" y="6861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17242" y="5143500"/>
            <a:ext cx="7615975" cy="3773987"/>
            <a:chOff x="0" y="0"/>
            <a:chExt cx="5896657" cy="2922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896658" cy="2922004"/>
            </a:xfrm>
            <a:custGeom>
              <a:avLst/>
              <a:gdLst/>
              <a:ahLst/>
              <a:cxnLst/>
              <a:rect l="l" t="t" r="r" b="b"/>
              <a:pathLst>
                <a:path w="5896658" h="2922004">
                  <a:moveTo>
                    <a:pt x="5772197" y="2922004"/>
                  </a:moveTo>
                  <a:lnTo>
                    <a:pt x="124460" y="2922004"/>
                  </a:lnTo>
                  <a:cubicBezTo>
                    <a:pt x="55880" y="2922004"/>
                    <a:pt x="0" y="2866124"/>
                    <a:pt x="0" y="279754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72197" y="0"/>
                  </a:lnTo>
                  <a:cubicBezTo>
                    <a:pt x="5840777" y="0"/>
                    <a:pt x="5896658" y="55880"/>
                    <a:pt x="5896658" y="124460"/>
                  </a:cubicBezTo>
                  <a:lnTo>
                    <a:pt x="5896658" y="2797544"/>
                  </a:lnTo>
                  <a:cubicBezTo>
                    <a:pt x="5896658" y="2866124"/>
                    <a:pt x="5840777" y="2922004"/>
                    <a:pt x="5772197" y="2922004"/>
                  </a:cubicBezTo>
                  <a:close/>
                </a:path>
              </a:pathLst>
            </a:custGeom>
            <a:solidFill>
              <a:srgbClr val="7691CB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893887" y="7053290"/>
            <a:ext cx="653145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EFEFE"/>
                </a:solidFill>
                <a:latin typeface="Barlow Bold"/>
              </a:rPr>
              <a:t>Results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543373" y="3581415"/>
            <a:ext cx="17563800" cy="4735017"/>
          </a:xfrm>
          <a:custGeom>
            <a:avLst/>
            <a:gdLst/>
            <a:ahLst/>
            <a:cxnLst/>
            <a:rect l="l" t="t" r="r" b="b"/>
            <a:pathLst>
              <a:path w="17563800" h="4735017">
                <a:moveTo>
                  <a:pt x="0" y="0"/>
                </a:moveTo>
                <a:lnTo>
                  <a:pt x="17563800" y="0"/>
                </a:lnTo>
                <a:lnTo>
                  <a:pt x="17563800" y="4735017"/>
                </a:lnTo>
                <a:lnTo>
                  <a:pt x="0" y="4735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Bold"/>
              </a:rPr>
              <a:t>Results - Seen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42878" y="0"/>
            <a:ext cx="10545122" cy="10287000"/>
            <a:chOff x="0" y="0"/>
            <a:chExt cx="277731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7316" cy="2709333"/>
            </a:xfrm>
            <a:custGeom>
              <a:avLst/>
              <a:gdLst/>
              <a:ahLst/>
              <a:cxnLst/>
              <a:rect l="l" t="t" r="r" b="b"/>
              <a:pathLst>
                <a:path w="2777316" h="2709333">
                  <a:moveTo>
                    <a:pt x="0" y="0"/>
                  </a:moveTo>
                  <a:lnTo>
                    <a:pt x="2777316" y="0"/>
                  </a:lnTo>
                  <a:lnTo>
                    <a:pt x="277731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71450"/>
              <a:ext cx="2777316" cy="2880783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112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5025315" y="6168330"/>
            <a:ext cx="6071312" cy="5007019"/>
          </a:xfrm>
          <a:custGeom>
            <a:avLst/>
            <a:gdLst/>
            <a:ahLst/>
            <a:cxnLst/>
            <a:rect l="l" t="t" r="r" b="b"/>
            <a:pathLst>
              <a:path w="6071312" h="5007019">
                <a:moveTo>
                  <a:pt x="0" y="0"/>
                </a:moveTo>
                <a:lnTo>
                  <a:pt x="6071312" y="0"/>
                </a:lnTo>
                <a:lnTo>
                  <a:pt x="6071312" y="5007018"/>
                </a:lnTo>
                <a:lnTo>
                  <a:pt x="0" y="5007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440235" y="3654729"/>
          <a:ext cx="5054868" cy="4605261"/>
        </p:xfrm>
        <a:graphic>
          <a:graphicData uri="http://schemas.openxmlformats.org/drawingml/2006/table">
            <a:tbl>
              <a:tblPr/>
              <a:tblGrid>
                <a:gridCol w="416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52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spc="7">
                          <a:solidFill>
                            <a:srgbClr val="FEFEFE"/>
                          </a:solidFill>
                          <a:latin typeface="Barlow"/>
                        </a:rPr>
                        <a:t>Introduction and Motivation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spc="7">
                          <a:solidFill>
                            <a:srgbClr val="FEFEFE"/>
                          </a:solidFill>
                          <a:latin typeface="Barlow"/>
                        </a:rPr>
                        <a:t>Previous Approaches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561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spc="7">
                          <a:solidFill>
                            <a:srgbClr val="FEFEFE"/>
                          </a:solidFill>
                          <a:latin typeface="Barlow"/>
                        </a:rPr>
                        <a:t>Methods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57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spc="7">
                          <a:solidFill>
                            <a:srgbClr val="FEFEFE"/>
                          </a:solidFill>
                          <a:latin typeface="Barlow"/>
                        </a:rPr>
                        <a:t>Experimental Setup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52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spc="7">
                          <a:solidFill>
                            <a:srgbClr val="FEFEFE"/>
                          </a:solidFill>
                          <a:latin typeface="Barlow"/>
                        </a:rPr>
                        <a:t>Results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57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spc="7">
                          <a:solidFill>
                            <a:srgbClr val="FEFEFE"/>
                          </a:solidFill>
                          <a:latin typeface="Barlow"/>
                        </a:rPr>
                        <a:t>Conclusions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707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40235" y="1009650"/>
            <a:ext cx="5054868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EFEFE"/>
                </a:solidFill>
                <a:latin typeface="Barlow Bold"/>
              </a:rPr>
              <a:t>Agenda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>
                  <a:solidFill>
                    <a:srgbClr val="FEFEFE"/>
                  </a:solidFill>
                  <a:latin typeface="Barlow Semi-Bold"/>
                </a:rPr>
                <a:t>University of Kentucky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Bold"/>
              </a:rPr>
              <a:t>Results - Unseen Results</a:t>
            </a:r>
          </a:p>
        </p:txBody>
      </p:sp>
      <p:sp>
        <p:nvSpPr>
          <p:cNvPr id="9" name="Freeform 9"/>
          <p:cNvSpPr/>
          <p:nvPr/>
        </p:nvSpPr>
        <p:spPr>
          <a:xfrm>
            <a:off x="549898" y="3581415"/>
            <a:ext cx="17557275" cy="4735017"/>
          </a:xfrm>
          <a:custGeom>
            <a:avLst/>
            <a:gdLst/>
            <a:ahLst/>
            <a:cxnLst/>
            <a:rect l="l" t="t" r="r" b="b"/>
            <a:pathLst>
              <a:path w="17557275" h="4735017">
                <a:moveTo>
                  <a:pt x="0" y="0"/>
                </a:moveTo>
                <a:lnTo>
                  <a:pt x="17557275" y="0"/>
                </a:lnTo>
                <a:lnTo>
                  <a:pt x="17557275" y="4735017"/>
                </a:lnTo>
                <a:lnTo>
                  <a:pt x="0" y="4735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93887" y="1430536"/>
            <a:ext cx="14457116" cy="6861004"/>
          </a:xfrm>
          <a:custGeom>
            <a:avLst/>
            <a:gdLst/>
            <a:ahLst/>
            <a:cxnLst/>
            <a:rect l="l" t="t" r="r" b="b"/>
            <a:pathLst>
              <a:path w="14457116" h="6861004">
                <a:moveTo>
                  <a:pt x="0" y="0"/>
                </a:moveTo>
                <a:lnTo>
                  <a:pt x="14457116" y="0"/>
                </a:lnTo>
                <a:lnTo>
                  <a:pt x="14457116" y="6861004"/>
                </a:lnTo>
                <a:lnTo>
                  <a:pt x="0" y="6861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17242" y="5143500"/>
            <a:ext cx="7615975" cy="3773987"/>
            <a:chOff x="0" y="0"/>
            <a:chExt cx="5896657" cy="29220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896658" cy="2922004"/>
            </a:xfrm>
            <a:custGeom>
              <a:avLst/>
              <a:gdLst/>
              <a:ahLst/>
              <a:cxnLst/>
              <a:rect l="l" t="t" r="r" b="b"/>
              <a:pathLst>
                <a:path w="5896658" h="2922004">
                  <a:moveTo>
                    <a:pt x="5772197" y="2922004"/>
                  </a:moveTo>
                  <a:lnTo>
                    <a:pt x="124460" y="2922004"/>
                  </a:lnTo>
                  <a:cubicBezTo>
                    <a:pt x="55880" y="2922004"/>
                    <a:pt x="0" y="2866124"/>
                    <a:pt x="0" y="279754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72197" y="0"/>
                  </a:lnTo>
                  <a:cubicBezTo>
                    <a:pt x="5840777" y="0"/>
                    <a:pt x="5896658" y="55880"/>
                    <a:pt x="5896658" y="124460"/>
                  </a:cubicBezTo>
                  <a:lnTo>
                    <a:pt x="5896658" y="2797544"/>
                  </a:lnTo>
                  <a:cubicBezTo>
                    <a:pt x="5896658" y="2866124"/>
                    <a:pt x="5840777" y="2922004"/>
                    <a:pt x="5772197" y="2922004"/>
                  </a:cubicBezTo>
                  <a:close/>
                </a:path>
              </a:pathLst>
            </a:custGeom>
            <a:solidFill>
              <a:srgbClr val="7691CB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93887" y="7053290"/>
            <a:ext cx="653145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EFEFE"/>
                </a:solidFill>
                <a:latin typeface="Barlow Bold"/>
              </a:rPr>
              <a:t>Conclusions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Bold"/>
              </a:rPr>
              <a:t>Conclusions and Discussion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884640" y="2851394"/>
            <a:ext cx="15640731" cy="6118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 Bold"/>
              </a:rPr>
              <a:t>Conclusions: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EFEFE"/>
                </a:solidFill>
                <a:latin typeface="Canva Sans"/>
              </a:rPr>
              <a:t>Our approach effectively combines traditional tree search algorithms and image analysis models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EFEFE"/>
                </a:solidFill>
                <a:latin typeface="Canva Sans"/>
              </a:rPr>
              <a:t>This model consistently surpasses all similar baselines and shows that integrating simple opponents in the training process provides substantial benefits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 Bold"/>
              </a:rPr>
              <a:t>Future Work: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EFEFE"/>
                </a:solidFill>
                <a:latin typeface="Canva Sans"/>
              </a:rPr>
              <a:t>Different image regression models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EFEFE"/>
                </a:solidFill>
                <a:latin typeface="Canva Sans"/>
              </a:rPr>
              <a:t>More advanced reward function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EFEFE"/>
                </a:solidFill>
                <a:latin typeface="Canva Sans"/>
              </a:rPr>
              <a:t>More recent tree-search algorithms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691C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15837" y="4501515"/>
            <a:ext cx="1445632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  <a:spcBef>
                <a:spcPct val="0"/>
              </a:spcBef>
            </a:pPr>
            <a:r>
              <a:rPr lang="en-US" sz="9600">
                <a:solidFill>
                  <a:srgbClr val="00329F"/>
                </a:solidFill>
                <a:latin typeface="Barlow Bold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93887" y="1430536"/>
            <a:ext cx="14457116" cy="6861004"/>
          </a:xfrm>
          <a:custGeom>
            <a:avLst/>
            <a:gdLst/>
            <a:ahLst/>
            <a:cxnLst/>
            <a:rect l="l" t="t" r="r" b="b"/>
            <a:pathLst>
              <a:path w="14457116" h="6861004">
                <a:moveTo>
                  <a:pt x="0" y="0"/>
                </a:moveTo>
                <a:lnTo>
                  <a:pt x="14457116" y="0"/>
                </a:lnTo>
                <a:lnTo>
                  <a:pt x="14457116" y="6861004"/>
                </a:lnTo>
                <a:lnTo>
                  <a:pt x="0" y="6861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17242" y="5143500"/>
            <a:ext cx="7615975" cy="3773987"/>
            <a:chOff x="0" y="0"/>
            <a:chExt cx="5896657" cy="2922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896658" cy="2922004"/>
            </a:xfrm>
            <a:custGeom>
              <a:avLst/>
              <a:gdLst/>
              <a:ahLst/>
              <a:cxnLst/>
              <a:rect l="l" t="t" r="r" b="b"/>
              <a:pathLst>
                <a:path w="5896658" h="2922004">
                  <a:moveTo>
                    <a:pt x="5772197" y="2922004"/>
                  </a:moveTo>
                  <a:lnTo>
                    <a:pt x="124460" y="2922004"/>
                  </a:lnTo>
                  <a:cubicBezTo>
                    <a:pt x="55880" y="2922004"/>
                    <a:pt x="0" y="2866124"/>
                    <a:pt x="0" y="279754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72197" y="0"/>
                  </a:lnTo>
                  <a:cubicBezTo>
                    <a:pt x="5840777" y="0"/>
                    <a:pt x="5896658" y="55880"/>
                    <a:pt x="5896658" y="124460"/>
                  </a:cubicBezTo>
                  <a:lnTo>
                    <a:pt x="5896658" y="2797544"/>
                  </a:lnTo>
                  <a:cubicBezTo>
                    <a:pt x="5896658" y="2866124"/>
                    <a:pt x="5840777" y="2922004"/>
                    <a:pt x="5772197" y="2922004"/>
                  </a:cubicBezTo>
                  <a:close/>
                </a:path>
              </a:pathLst>
            </a:custGeom>
            <a:solidFill>
              <a:srgbClr val="7691CB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893887" y="7053290"/>
            <a:ext cx="653145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EFEFE"/>
                </a:solidFill>
                <a:latin typeface="Barlow Bold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30"/>
                </a:lnSpc>
                <a:spcBef>
                  <a:spcPct val="0"/>
                </a:spcBef>
              </a:pPr>
              <a:r>
                <a:rPr lang="en-US" sz="1736" u="none" strike="noStrike" spc="138">
                  <a:solidFill>
                    <a:srgbClr val="FEFEFE"/>
                  </a:solidFill>
                  <a:latin typeface="HK Grotesk Bold"/>
                </a:rPr>
                <a:t>UNIVERSITY OF KENTUCKY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Bold"/>
              </a:rPr>
              <a:t>Introduction and Motivation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18535" y="3448685"/>
            <a:ext cx="15640731" cy="464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Strategy games have been widely used in AI research as analogs for long-term planning tasks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Deep reinforcement learning models have shown great promise in these tasks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Previous strategies rely too much on expert human knowledge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Approaches not using human knowledge don’t take advantage of using simpler opponents during 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3762274" y="1367064"/>
            <a:ext cx="3384368" cy="3301823"/>
          </a:xfrm>
          <a:custGeom>
            <a:avLst/>
            <a:gdLst/>
            <a:ahLst/>
            <a:cxnLst/>
            <a:rect l="l" t="t" r="r" b="b"/>
            <a:pathLst>
              <a:path w="3384368" h="3301823">
                <a:moveTo>
                  <a:pt x="0" y="0"/>
                </a:moveTo>
                <a:lnTo>
                  <a:pt x="3384368" y="0"/>
                </a:lnTo>
                <a:lnTo>
                  <a:pt x="3384368" y="3301823"/>
                </a:lnTo>
                <a:lnTo>
                  <a:pt x="0" y="3301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762274" y="5143500"/>
            <a:ext cx="3384368" cy="3392131"/>
          </a:xfrm>
          <a:custGeom>
            <a:avLst/>
            <a:gdLst/>
            <a:ahLst/>
            <a:cxnLst/>
            <a:rect l="l" t="t" r="r" b="b"/>
            <a:pathLst>
              <a:path w="3384368" h="3392131">
                <a:moveTo>
                  <a:pt x="0" y="0"/>
                </a:moveTo>
                <a:lnTo>
                  <a:pt x="3384368" y="0"/>
                </a:lnTo>
                <a:lnTo>
                  <a:pt x="3384368" y="3392131"/>
                </a:lnTo>
                <a:lnTo>
                  <a:pt x="0" y="3392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80"/>
              </a:lnSpc>
              <a:spcBef>
                <a:spcPct val="0"/>
              </a:spcBef>
            </a:pPr>
            <a:r>
              <a:rPr lang="en-US" sz="5900" u="none" strike="noStrike">
                <a:solidFill>
                  <a:srgbClr val="FEFEFE"/>
                </a:solidFill>
                <a:latin typeface="Barlow Bold"/>
              </a:rPr>
              <a:t>Previous Approaches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79046" y="2845708"/>
            <a:ext cx="9509112" cy="661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EFEFE"/>
                </a:solidFill>
                <a:latin typeface="Barlow Semi-Bold"/>
              </a:rPr>
              <a:t>Deep Blue - plays chess using hard-coded utility functions for state evaluations</a:t>
            </a:r>
          </a:p>
          <a:p>
            <a:pPr>
              <a:lnSpc>
                <a:spcPts val="4799"/>
              </a:lnSpc>
            </a:pPr>
            <a:r>
              <a:rPr lang="en-US" sz="3999">
                <a:solidFill>
                  <a:srgbClr val="FEFEFE"/>
                </a:solidFill>
                <a:latin typeface="Barlow Semi-Bold"/>
              </a:rPr>
              <a:t> </a:t>
            </a:r>
          </a:p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EFEFE"/>
                </a:solidFill>
                <a:latin typeface="Barlow Semi-Bold"/>
              </a:rPr>
              <a:t>AlphaGo - plays Go with neural networks using a combination of self-play and supervised learning from expert play</a:t>
            </a:r>
          </a:p>
          <a:p>
            <a:pPr>
              <a:lnSpc>
                <a:spcPts val="4799"/>
              </a:lnSpc>
            </a:pPr>
            <a:endParaRPr lang="en-US" sz="3999">
              <a:solidFill>
                <a:srgbClr val="FEFEFE"/>
              </a:solidFill>
              <a:latin typeface="Barlow Semi-Bold"/>
            </a:endParaRPr>
          </a:p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EFEFE"/>
                </a:solidFill>
                <a:latin typeface="Barlow Semi-Bold"/>
              </a:rPr>
              <a:t>AlphaGo Zero - plays Go with neural networks solely trained on self-play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86909" y="8598908"/>
            <a:ext cx="3335097" cy="264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Canva Sans"/>
              </a:rPr>
              <a:t>https://go.mattle.online/welcome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04300" y="4740608"/>
            <a:ext cx="2500316" cy="264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Canva Sans"/>
              </a:rPr>
              <a:t>https://www.chess.com/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93887" y="1430536"/>
            <a:ext cx="14457116" cy="6861004"/>
          </a:xfrm>
          <a:custGeom>
            <a:avLst/>
            <a:gdLst/>
            <a:ahLst/>
            <a:cxnLst/>
            <a:rect l="l" t="t" r="r" b="b"/>
            <a:pathLst>
              <a:path w="14457116" h="6861004">
                <a:moveTo>
                  <a:pt x="0" y="0"/>
                </a:moveTo>
                <a:lnTo>
                  <a:pt x="14457116" y="0"/>
                </a:lnTo>
                <a:lnTo>
                  <a:pt x="14457116" y="6861004"/>
                </a:lnTo>
                <a:lnTo>
                  <a:pt x="0" y="6861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17242" y="5143500"/>
            <a:ext cx="7615975" cy="3773987"/>
            <a:chOff x="0" y="0"/>
            <a:chExt cx="5896657" cy="2922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896658" cy="2922004"/>
            </a:xfrm>
            <a:custGeom>
              <a:avLst/>
              <a:gdLst/>
              <a:ahLst/>
              <a:cxnLst/>
              <a:rect l="l" t="t" r="r" b="b"/>
              <a:pathLst>
                <a:path w="5896658" h="2922004">
                  <a:moveTo>
                    <a:pt x="5772197" y="2922004"/>
                  </a:moveTo>
                  <a:lnTo>
                    <a:pt x="124460" y="2922004"/>
                  </a:lnTo>
                  <a:cubicBezTo>
                    <a:pt x="55880" y="2922004"/>
                    <a:pt x="0" y="2866124"/>
                    <a:pt x="0" y="279754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72197" y="0"/>
                  </a:lnTo>
                  <a:cubicBezTo>
                    <a:pt x="5840777" y="0"/>
                    <a:pt x="5896658" y="55880"/>
                    <a:pt x="5896658" y="124460"/>
                  </a:cubicBezTo>
                  <a:lnTo>
                    <a:pt x="5896658" y="2797544"/>
                  </a:lnTo>
                  <a:cubicBezTo>
                    <a:pt x="5896658" y="2866124"/>
                    <a:pt x="5840777" y="2922004"/>
                    <a:pt x="5772197" y="2922004"/>
                  </a:cubicBezTo>
                  <a:close/>
                </a:path>
              </a:pathLst>
            </a:custGeom>
            <a:solidFill>
              <a:srgbClr val="7691CB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893887" y="7053290"/>
            <a:ext cx="653145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u="none" strike="noStrike">
                <a:solidFill>
                  <a:srgbClr val="FEFEFE"/>
                </a:solidFill>
                <a:latin typeface="Barlow Bold"/>
              </a:rPr>
              <a:t>Methods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925460" y="2492632"/>
            <a:ext cx="12432689" cy="6912584"/>
            <a:chOff x="0" y="0"/>
            <a:chExt cx="3274453" cy="1820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74453" cy="1820598"/>
            </a:xfrm>
            <a:custGeom>
              <a:avLst/>
              <a:gdLst/>
              <a:ahLst/>
              <a:cxnLst/>
              <a:rect l="l" t="t" r="r" b="b"/>
              <a:pathLst>
                <a:path w="3274453" h="1820598">
                  <a:moveTo>
                    <a:pt x="31758" y="0"/>
                  </a:moveTo>
                  <a:lnTo>
                    <a:pt x="3242695" y="0"/>
                  </a:lnTo>
                  <a:cubicBezTo>
                    <a:pt x="3260235" y="0"/>
                    <a:pt x="3274453" y="14219"/>
                    <a:pt x="3274453" y="31758"/>
                  </a:cubicBezTo>
                  <a:lnTo>
                    <a:pt x="3274453" y="1788840"/>
                  </a:lnTo>
                  <a:cubicBezTo>
                    <a:pt x="3274453" y="1797263"/>
                    <a:pt x="3271107" y="1805341"/>
                    <a:pt x="3265151" y="1811296"/>
                  </a:cubicBezTo>
                  <a:cubicBezTo>
                    <a:pt x="3259196" y="1817252"/>
                    <a:pt x="3251118" y="1820598"/>
                    <a:pt x="3242695" y="1820598"/>
                  </a:cubicBezTo>
                  <a:lnTo>
                    <a:pt x="31758" y="1820598"/>
                  </a:lnTo>
                  <a:cubicBezTo>
                    <a:pt x="23335" y="1820598"/>
                    <a:pt x="15258" y="1817252"/>
                    <a:pt x="9302" y="1811296"/>
                  </a:cubicBezTo>
                  <a:cubicBezTo>
                    <a:pt x="3346" y="1805341"/>
                    <a:pt x="0" y="1797263"/>
                    <a:pt x="0" y="1788840"/>
                  </a:cubicBezTo>
                  <a:lnTo>
                    <a:pt x="0" y="31758"/>
                  </a:lnTo>
                  <a:cubicBezTo>
                    <a:pt x="0" y="23335"/>
                    <a:pt x="3346" y="15258"/>
                    <a:pt x="9302" y="9302"/>
                  </a:cubicBezTo>
                  <a:cubicBezTo>
                    <a:pt x="15258" y="3346"/>
                    <a:pt x="23335" y="0"/>
                    <a:pt x="31758" y="0"/>
                  </a:cubicBezTo>
                  <a:close/>
                </a:path>
              </a:pathLst>
            </a:custGeom>
            <a:solidFill>
              <a:srgbClr val="D3E1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3274453" cy="1849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234520" y="2768021"/>
            <a:ext cx="9814568" cy="6490279"/>
          </a:xfrm>
          <a:custGeom>
            <a:avLst/>
            <a:gdLst/>
            <a:ahLst/>
            <a:cxnLst/>
            <a:rect l="l" t="t" r="r" b="b"/>
            <a:pathLst>
              <a:path w="9814568" h="6490279">
                <a:moveTo>
                  <a:pt x="0" y="0"/>
                </a:moveTo>
                <a:lnTo>
                  <a:pt x="9814568" y="0"/>
                </a:lnTo>
                <a:lnTo>
                  <a:pt x="9814568" y="6490279"/>
                </a:lnTo>
                <a:lnTo>
                  <a:pt x="0" y="6490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Bold"/>
              </a:rPr>
              <a:t>Methods - Minimax Search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863529" y="9418238"/>
            <a:ext cx="8554261" cy="264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Canva Sans"/>
              </a:rPr>
              <a:t>https://www.geeksforgeeks.org/minimax-algorithm-in-game-theory-set-1-introduction/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925460" y="2492632"/>
            <a:ext cx="12432689" cy="6912584"/>
            <a:chOff x="0" y="0"/>
            <a:chExt cx="16576919" cy="921677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6576919" cy="9216779"/>
              <a:chOff x="0" y="0"/>
              <a:chExt cx="3274453" cy="182059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274453" cy="1820598"/>
              </a:xfrm>
              <a:custGeom>
                <a:avLst/>
                <a:gdLst/>
                <a:ahLst/>
                <a:cxnLst/>
                <a:rect l="l" t="t" r="r" b="b"/>
                <a:pathLst>
                  <a:path w="3274453" h="1820598">
                    <a:moveTo>
                      <a:pt x="31758" y="0"/>
                    </a:moveTo>
                    <a:lnTo>
                      <a:pt x="3242695" y="0"/>
                    </a:lnTo>
                    <a:cubicBezTo>
                      <a:pt x="3260235" y="0"/>
                      <a:pt x="3274453" y="14219"/>
                      <a:pt x="3274453" y="31758"/>
                    </a:cubicBezTo>
                    <a:lnTo>
                      <a:pt x="3274453" y="1788840"/>
                    </a:lnTo>
                    <a:cubicBezTo>
                      <a:pt x="3274453" y="1797263"/>
                      <a:pt x="3271107" y="1805341"/>
                      <a:pt x="3265151" y="1811296"/>
                    </a:cubicBezTo>
                    <a:cubicBezTo>
                      <a:pt x="3259196" y="1817252"/>
                      <a:pt x="3251118" y="1820598"/>
                      <a:pt x="3242695" y="1820598"/>
                    </a:cubicBezTo>
                    <a:lnTo>
                      <a:pt x="31758" y="1820598"/>
                    </a:lnTo>
                    <a:cubicBezTo>
                      <a:pt x="23335" y="1820598"/>
                      <a:pt x="15258" y="1817252"/>
                      <a:pt x="9302" y="1811296"/>
                    </a:cubicBezTo>
                    <a:cubicBezTo>
                      <a:pt x="3346" y="1805341"/>
                      <a:pt x="0" y="1797263"/>
                      <a:pt x="0" y="1788840"/>
                    </a:cubicBezTo>
                    <a:lnTo>
                      <a:pt x="0" y="31758"/>
                    </a:lnTo>
                    <a:cubicBezTo>
                      <a:pt x="0" y="23335"/>
                      <a:pt x="3346" y="15258"/>
                      <a:pt x="9302" y="9302"/>
                    </a:cubicBezTo>
                    <a:cubicBezTo>
                      <a:pt x="15258" y="3346"/>
                      <a:pt x="23335" y="0"/>
                      <a:pt x="31758" y="0"/>
                    </a:cubicBezTo>
                    <a:close/>
                  </a:path>
                </a:pathLst>
              </a:custGeom>
              <a:solidFill>
                <a:srgbClr val="D3E1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3274453" cy="18491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477712" y="263677"/>
              <a:ext cx="15621496" cy="8871708"/>
            </a:xfrm>
            <a:custGeom>
              <a:avLst/>
              <a:gdLst/>
              <a:ahLst/>
              <a:cxnLst/>
              <a:rect l="l" t="t" r="r" b="b"/>
              <a:pathLst>
                <a:path w="15621496" h="8871708">
                  <a:moveTo>
                    <a:pt x="0" y="0"/>
                  </a:moveTo>
                  <a:lnTo>
                    <a:pt x="15621495" y="0"/>
                  </a:lnTo>
                  <a:lnTo>
                    <a:pt x="15621495" y="8871708"/>
                  </a:lnTo>
                  <a:lnTo>
                    <a:pt x="0" y="8871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Bold"/>
              </a:rPr>
              <a:t>Methods - Deep Minimax 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1989" cy="10287000"/>
            <a:chOff x="0" y="0"/>
            <a:chExt cx="5056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65" cy="2709333"/>
            </a:xfrm>
            <a:custGeom>
              <a:avLst/>
              <a:gdLst/>
              <a:ahLst/>
              <a:cxnLst/>
              <a:rect l="l" t="t" r="r" b="b"/>
              <a:pathLst>
                <a:path w="50565" h="2709333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29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56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99361" y="1546440"/>
            <a:ext cx="14084886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FEFEFE"/>
                </a:solidFill>
                <a:latin typeface="Barlow Bold"/>
              </a:rPr>
              <a:t>Methods - Q-Learning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762274" y="9456058"/>
            <a:ext cx="4344899" cy="646599"/>
            <a:chOff x="0" y="0"/>
            <a:chExt cx="5793199" cy="862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4058" cy="862132"/>
            </a:xfrm>
            <a:custGeom>
              <a:avLst/>
              <a:gdLst/>
              <a:ahLst/>
              <a:cxnLst/>
              <a:rect l="l" t="t" r="r" b="b"/>
              <a:pathLst>
                <a:path w="1054058" h="862132">
                  <a:moveTo>
                    <a:pt x="0" y="0"/>
                  </a:moveTo>
                  <a:lnTo>
                    <a:pt x="1054058" y="0"/>
                  </a:lnTo>
                  <a:lnTo>
                    <a:pt x="1054058" y="862132"/>
                  </a:lnTo>
                  <a:lnTo>
                    <a:pt x="0" y="86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466803" y="219165"/>
              <a:ext cx="4326396" cy="38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0"/>
                </a:lnSpc>
                <a:spcBef>
                  <a:spcPct val="0"/>
                </a:spcBef>
              </a:pPr>
              <a:r>
                <a:rPr lang="en-US" sz="1736" spc="6" dirty="0">
                  <a:solidFill>
                    <a:srgbClr val="FEFEFE"/>
                  </a:solidFill>
                  <a:latin typeface="Barlow"/>
                </a:rPr>
                <a:t>University of Kentucky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18535" y="3448685"/>
            <a:ext cx="15640731" cy="464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A model-free reinforcement learning strategy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Represents the expected reward from each state-action pair in a Q-table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Learns the Q-values in this table over time through reinforcement learning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EFEFE"/>
                </a:solidFill>
                <a:latin typeface="Canva Sans"/>
              </a:rPr>
              <a:t>Limited to simple environments because of the size of the Q-table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652</Words>
  <Application>Microsoft Office PowerPoint</Application>
  <PresentationFormat>Custom</PresentationFormat>
  <Paragraphs>127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Barlow Bold</vt:lpstr>
      <vt:lpstr>Barlow Semi-Bold</vt:lpstr>
      <vt:lpstr>HK Grotesk Bold</vt:lpstr>
      <vt:lpstr>Canva Sans</vt:lpstr>
      <vt:lpstr>Canva Sans Bold</vt:lpstr>
      <vt:lpstr>Barlow</vt:lpstr>
      <vt:lpstr>Calibri</vt:lpstr>
      <vt:lpstr>Arial</vt:lpstr>
      <vt:lpstr>Barlow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Business Presentation in Black Gold White Simple Corporate Dark Style</dc:title>
  <cp:lastModifiedBy>Moseley, Aaron J.</cp:lastModifiedBy>
  <cp:revision>3</cp:revision>
  <dcterms:created xsi:type="dcterms:W3CDTF">2006-08-16T00:00:00Z</dcterms:created>
  <dcterms:modified xsi:type="dcterms:W3CDTF">2024-04-30T22:20:43Z</dcterms:modified>
  <dc:identifier>DAGD2m1YTXs</dc:identifier>
</cp:coreProperties>
</file>