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52856" autoAdjust="0"/>
  </p:normalViewPr>
  <p:slideViewPr>
    <p:cSldViewPr snapToObjects="1">
      <p:cViewPr varScale="1">
        <p:scale>
          <a:sx n="82" d="100"/>
          <a:sy n="82" d="100"/>
        </p:scale>
        <p:origin x="-1232" y="-12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15/12/09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15/12/09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a:t>
            </a:r>
            <a:r>
              <a:rPr lang="en-US" sz="1000" baseline="0" noProof="0" dirty="0" smtClean="0">
                <a:latin typeface="Times New Roman"/>
                <a:cs typeface="Times New Roman"/>
              </a:rPr>
              <a:t> devices </a:t>
            </a:r>
            <a:r>
              <a:rPr lang="en-US" sz="1000" baseline="0" noProof="0" dirty="0" smtClean="0">
                <a:latin typeface="Times New Roman"/>
                <a:cs typeface="Times New Roman"/>
              </a:rPr>
              <a:t>to be configured and</a:t>
            </a:r>
            <a:r>
              <a:rPr lang="en-US" sz="1000" baseline="0" noProof="0" dirty="0" smtClean="0">
                <a:latin typeface="Times New Roman"/>
                <a:cs typeface="Times New Roman"/>
              </a:rPr>
              <a:t> configuration </a:t>
            </a:r>
            <a:r>
              <a:rPr lang="en-US" sz="1000" baseline="0" noProof="0" dirty="0" smtClean="0">
                <a:latin typeface="Times New Roman"/>
                <a:cs typeface="Times New Roman"/>
              </a:rPr>
              <a:t>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a:t>
            </a:r>
            <a:r>
              <a:rPr lang="en-US" sz="1000" baseline="0" noProof="0" dirty="0" smtClean="0">
                <a:latin typeface="Times New Roman"/>
                <a:cs typeface="Times New Roman"/>
              </a:rPr>
              <a:t> application that works with YANG-enabled devices.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specifications, or build generic parts, to ensure the server maintains a valid Data Store compliant with YANG . 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a:t>
            </a:r>
            <a:r>
              <a:rPr lang="en-US" sz="1000" baseline="0" noProof="0" dirty="0" smtClean="0">
                <a:latin typeface="Times New Roman"/>
                <a:cs typeface="Times New Roman"/>
              </a:rPr>
              <a:t>resources and applications. </a:t>
            </a:r>
            <a:r>
              <a:rPr lang="en-US" sz="1000" baseline="0" noProof="0" dirty="0" smtClean="0">
                <a:latin typeface="Times New Roman"/>
                <a:cs typeface="Times New Roman"/>
              </a:rPr>
              <a:t>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a:t>
            </a:r>
            <a:r>
              <a:rPr lang="en-US" sz="1000" baseline="0" noProof="0" dirty="0" smtClean="0">
                <a:latin typeface="Times New Roman"/>
                <a:cs typeface="Times New Roman"/>
              </a:rPr>
              <a:t>devices with an RPC mechanism. Data values </a:t>
            </a:r>
            <a:r>
              <a:rPr lang="en-US" sz="1000" baseline="0" noProof="0" dirty="0" smtClean="0">
                <a:latin typeface="Times New Roman"/>
                <a:cs typeface="Times New Roman"/>
              </a:rPr>
              <a:t>are</a:t>
            </a:r>
            <a:r>
              <a:rPr lang="en-US" sz="1000" baseline="0" noProof="0" dirty="0" smtClean="0">
                <a:latin typeface="Times New Roman"/>
                <a:cs typeface="Times New Roman"/>
              </a:rPr>
              <a:t> transmitted inside XML </a:t>
            </a:r>
            <a:r>
              <a:rPr lang="en-US" sz="1000" baseline="0" noProof="0" dirty="0" smtClean="0">
                <a:latin typeface="Times New Roman"/>
                <a:cs typeface="Times New Roman"/>
              </a:rPr>
              <a:t>document. The standardization body</a:t>
            </a:r>
            <a:r>
              <a:rPr lang="en-US" sz="1000" baseline="0" noProof="0" dirty="0" smtClean="0">
                <a:latin typeface="Times New Roman"/>
                <a:cs typeface="Times New Roman"/>
              </a:rPr>
              <a:t> acknowledges this </a:t>
            </a:r>
            <a:r>
              <a:rPr lang="en-US" sz="1000" baseline="0" noProof="0" dirty="0" smtClean="0">
                <a:latin typeface="Times New Roman"/>
                <a:cs typeface="Times New Roman"/>
              </a:rPr>
              <a:t>should be improved by a data </a:t>
            </a:r>
            <a:r>
              <a:rPr lang="en-US" sz="1000" baseline="0" noProof="0" dirty="0" smtClean="0">
                <a:latin typeface="Times New Roman"/>
                <a:cs typeface="Times New Roman"/>
              </a:rPr>
              <a:t>modeling language </a:t>
            </a:r>
            <a:r>
              <a:rPr lang="en-US" sz="1000" baseline="0" noProof="0" dirty="0" smtClean="0">
                <a:latin typeface="Times New Roman"/>
                <a:cs typeface="Times New Roman"/>
              </a:rPr>
              <a:t>that will</a:t>
            </a:r>
            <a:r>
              <a:rPr lang="en-US" sz="1000" baseline="0" noProof="0" dirty="0" smtClean="0">
                <a:latin typeface="Times New Roman"/>
                <a:cs typeface="Times New Roman"/>
              </a:rPr>
              <a:t>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When the data exchanged are XML formatted, it is usual to describe the hierarchy by XML Schema or Relax NG [5,6]. Even if these schema languages are powerful, standardization body choose to define by itself a language that it can control the evolutions and that is enough descriptive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a:t>
            </a:r>
            <a:r>
              <a:rPr lang="en-US" sz="1000" baseline="0" noProof="0" dirty="0" smtClean="0">
                <a:latin typeface="Times New Roman"/>
                <a:cs typeface="Times New Roman"/>
              </a:rPr>
              <a:t> where data </a:t>
            </a:r>
            <a:r>
              <a:rPr lang="en-US" sz="1000" baseline="0" noProof="0" dirty="0" smtClean="0">
                <a:latin typeface="Times New Roman"/>
                <a:cs typeface="Times New Roman"/>
              </a:rPr>
              <a:t>values are distributed and accessible through a </a:t>
            </a:r>
            <a:r>
              <a:rPr lang="en-US" sz="1000" baseline="0" noProof="0" dirty="0" smtClean="0">
                <a:latin typeface="Times New Roman"/>
                <a:cs typeface="Times New Roman"/>
              </a:rPr>
              <a:t>protocol. In the same way, a YANG specification is a reference document used by device vendor and application developer.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3 shows a YANG module called network. A </a:t>
            </a:r>
            <a:r>
              <a:rPr lang="en-US" sz="1000" b="0" i="0" baseline="0" dirty="0" smtClean="0">
                <a:latin typeface="Times New Roman"/>
                <a:cs typeface="Times New Roman"/>
              </a:rPr>
              <a:t>module</a:t>
            </a:r>
            <a:r>
              <a:rPr lang="en-US" sz="1000" b="0" i="0" baseline="0" dirty="0" smtClean="0">
                <a:latin typeface="Times New Roman"/>
                <a:cs typeface="Times New Roman"/>
              </a:rPr>
              <a:t> must first defines its </a:t>
            </a:r>
            <a:r>
              <a:rPr lang="en-US" sz="1000" b="0" i="0" baseline="0" dirty="0" smtClean="0">
                <a:latin typeface="Times New Roman"/>
                <a:cs typeface="Times New Roman"/>
              </a:rPr>
              <a:t>name space (line </a:t>
            </a:r>
            <a:r>
              <a:rPr lang="en-US" sz="1000" b="0" i="0" baseline="0" dirty="0" smtClean="0">
                <a:latin typeface="Times New Roman"/>
                <a:cs typeface="Times New Roman"/>
              </a:rPr>
              <a:t>2) </a:t>
            </a:r>
            <a:r>
              <a:rPr lang="en-US" sz="1000" b="0" i="0" baseline="0" dirty="0" smtClean="0">
                <a:latin typeface="Times New Roman"/>
                <a:cs typeface="Times New Roman"/>
              </a:rPr>
              <a:t>to ensure</a:t>
            </a:r>
            <a:r>
              <a:rPr lang="en-US" sz="1000" b="0" i="0" baseline="0" dirty="0" smtClean="0">
                <a:latin typeface="Times New Roman"/>
                <a:cs typeface="Times New Roman"/>
              </a:rPr>
              <a:t> a globally unique naming of its model. If needed, a module </a:t>
            </a:r>
            <a:r>
              <a:rPr lang="en-US" sz="1000" b="0" i="0" baseline="0" dirty="0" smtClean="0">
                <a:latin typeface="Times New Roman"/>
                <a:cs typeface="Times New Roman"/>
              </a:rPr>
              <a:t>can</a:t>
            </a:r>
            <a:r>
              <a:rPr lang="en-US" sz="1000" b="0" i="0" baseline="0" dirty="0" smtClean="0">
                <a:latin typeface="Times New Roman"/>
                <a:cs typeface="Times New Roman"/>
              </a:rPr>
              <a:t> import data models from other modules to defines its model (line 3, the </a:t>
            </a:r>
            <a:r>
              <a:rPr lang="en-US" sz="1000" b="0" i="0" baseline="0" dirty="0" smtClean="0">
                <a:latin typeface="Times New Roman"/>
                <a:cs typeface="Times New Roman"/>
              </a:rPr>
              <a:t>“</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a:t>
            </a:r>
            <a:r>
              <a:rPr lang="en-US" sz="1000" b="0" i="0" baseline="0" dirty="0" smtClean="0">
                <a:latin typeface="Times New Roman"/>
                <a:cs typeface="Times New Roman"/>
              </a:rPr>
              <a:t>modules). Not shown in the figure, but if a module seems to be too big or a mix of contrastive configuration data then it can be split in several submodules and the main module have to include them.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a:t>
            </a:r>
            <a:r>
              <a:rPr lang="en-US" sz="1000" b="0" i="0" baseline="0" dirty="0" smtClean="0">
                <a:latin typeface="Times New Roman"/>
                <a:cs typeface="Times New Roman"/>
              </a:rPr>
              <a:t>-in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signed or unsigned integer on several sizes (8, 16, 32, 64 bits).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a:t>
            </a:r>
            <a:r>
              <a:rPr lang="en-US" sz="1000" b="0" i="0" baseline="0" dirty="0" smtClean="0">
                <a:latin typeface="Times New Roman"/>
                <a:cs typeface="Times New Roman"/>
              </a:rPr>
              <a:t>4) and to add them </a:t>
            </a:r>
            <a:r>
              <a:rPr lang="en-US" sz="1000" b="0" i="0" baseline="0" dirty="0" smtClean="0">
                <a:latin typeface="Times New Roman"/>
                <a:cs typeface="Times New Roman"/>
              </a:rPr>
              <a:t>some constraints as shown at line 6 where the length of a string is limited. Another construct that improves reusability is the “grouping” statement (line 8) that</a:t>
            </a:r>
            <a:r>
              <a:rPr lang="en-US" sz="1000" b="0" i="0" baseline="0" dirty="0" smtClean="0">
                <a:latin typeface="Times New Roman"/>
                <a:cs typeface="Times New Roman"/>
              </a:rPr>
              <a:t> can be used at </a:t>
            </a:r>
            <a:r>
              <a:rPr lang="en-US" sz="1000" b="0" i="0" baseline="0" dirty="0" smtClean="0">
                <a:latin typeface="Times New Roman"/>
                <a:cs typeface="Times New Roman"/>
              </a:rPr>
              <a:t>separate places in the current module </a:t>
            </a:r>
            <a:r>
              <a:rPr lang="en-US" sz="1000" b="0" i="0" baseline="0" dirty="0" smtClean="0">
                <a:latin typeface="Times New Roman"/>
                <a:cs typeface="Times New Roman"/>
              </a:rPr>
              <a:t>(line </a:t>
            </a:r>
            <a:r>
              <a:rPr lang="en-US" sz="1000" b="0" i="0" baseline="0" dirty="0" smtClean="0">
                <a:latin typeface="Times New Roman"/>
                <a:cs typeface="Times New Roman"/>
              </a:rPr>
              <a:t>21</a:t>
            </a:r>
            <a:r>
              <a:rPr lang="en-US" sz="1000" b="0" i="0" baseline="0" dirty="0" smtClean="0">
                <a:latin typeface="Times New Roman"/>
                <a:cs typeface="Times New Roman"/>
              </a:rPr>
              <a:t>). </a:t>
            </a:r>
            <a:endParaRPr lang="en-US" sz="1000" b="0" i="0" baseline="0" smtClean="0">
              <a:latin typeface="Times New Roman"/>
              <a:cs typeface="Times New Roman"/>
            </a:endParaRPr>
          </a:p>
          <a:p>
            <a:pPr algn="just"/>
            <a:endParaRPr lang="en-US" sz="1000" b="0" i="0" baseline="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values.</a:t>
            </a:r>
          </a:p>
          <a:p>
            <a:pPr lvl="1" algn="just">
              <a:buFont typeface="Arial"/>
              <a:buChar char="•"/>
            </a:pPr>
            <a:r>
              <a:rPr lang="en-US" sz="1000" b="0" i="0" baseline="0" dirty="0" smtClean="0">
                <a:latin typeface="Times New Roman"/>
                <a:cs typeface="Times New Roman"/>
              </a:rPr>
              <a:t> List : </a:t>
            </a:r>
            <a:r>
              <a:rPr lang="en-US" sz="1000" b="0" i="0" baseline="0" dirty="0" smtClean="0">
                <a:latin typeface="Times New Roman"/>
                <a:cs typeface="Times New Roman"/>
              </a:rPr>
              <a:t>an ordered </a:t>
            </a:r>
            <a:r>
              <a:rPr lang="en-US" sz="1000" b="0" i="0" baseline="0" dirty="0" smtClean="0">
                <a:latin typeface="Times New Roman"/>
                <a:cs typeface="Times New Roman"/>
              </a:rPr>
              <a:t>set of </a:t>
            </a:r>
            <a:r>
              <a:rPr lang="en-US" sz="1000" b="0" i="0" baseline="0" dirty="0" err="1" smtClean="0">
                <a:latin typeface="Times New Roman"/>
                <a:cs typeface="Times New Roman"/>
              </a:rPr>
              <a:t>datadefs</a:t>
            </a:r>
            <a:r>
              <a:rPr lang="en-US" sz="1000" b="0" i="0" baseline="0" dirty="0" smtClean="0">
                <a:latin typeface="Times New Roman"/>
                <a:cs typeface="Times New Roman"/>
              </a:rPr>
              <a:t>, called an entry. An instance is a set of entry values and one value (a column) should be the key of the list (that is the value that distinguish each line).</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 of the data model. For each YANG statement we have a corresponding java class (see class diagram on the slide 3). A YANG module is represented as a tree of java instances (what the standard call the schema tree). The slide 3 shows as an example the java classes organization for the network module. Each java object have getters methods to follow the tree of instances. About hundred of java classes have been needed to represent any YANG specification.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a:t>
            </a:r>
            <a:r>
              <a:rPr lang="en-US" sz="1000" baseline="0" dirty="0" smtClean="0">
                <a:latin typeface="Times New Roman"/>
                <a:cs typeface="Times New Roman"/>
              </a:rPr>
              <a:t>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A </a:t>
            </a:r>
            <a:r>
              <a:rPr lang="en-US" sz="1000" baseline="0" dirty="0" err="1" smtClean="0">
                <a:latin typeface="Times New Roman"/>
                <a:cs typeface="Times New Roman"/>
              </a:rPr>
              <a:t>jYang</a:t>
            </a:r>
            <a:r>
              <a:rPr lang="en-US" sz="1000" baseline="0" dirty="0" smtClean="0">
                <a:latin typeface="Times New Roman"/>
                <a:cs typeface="Times New Roman"/>
              </a:rPr>
              <a:t> compilation starts with one or more YANG files references that will be loaded by the parser. All import and include statements are followed without parsing twice the same file. So for example if one just gives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is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the java objects tree we show in </a:t>
            </a:r>
            <a:r>
              <a:rPr lang="fr-FR" sz="1000" baseline="0" dirty="0" smtClean="0">
                <a:latin typeface="Times New Roman"/>
                <a:cs typeface="Times New Roman"/>
              </a:rPr>
              <a:t>slide</a:t>
            </a:r>
            <a:r>
              <a:rPr lang="en-US" sz="1000" baseline="0" dirty="0" smtClean="0">
                <a:latin typeface="Times New Roman"/>
                <a:cs typeface="Times New Roman"/>
              </a:rPr>
              <a:t> 3. Another output can be a list of errors encountered during the parsing. Full</a:t>
            </a:r>
            <a:r>
              <a:rPr lang="en-US" sz="1000" baseline="0" dirty="0" smtClean="0">
                <a:latin typeface="Times New Roman"/>
                <a:cs typeface="Times New Roman"/>
              </a:rPr>
              <a:t> syntax </a:t>
            </a:r>
            <a:r>
              <a:rPr lang="en-US" sz="1000" baseline="0" dirty="0" smtClean="0">
                <a:latin typeface="Times New Roman"/>
                <a:cs typeface="Times New Roman"/>
              </a:rPr>
              <a:t>checking</a:t>
            </a:r>
            <a:r>
              <a:rPr lang="en-US" sz="1000" baseline="0" dirty="0" smtClean="0">
                <a:latin typeface="Times New Roman"/>
                <a:cs typeface="Times New Roman"/>
              </a:rPr>
              <a:t> is done </a:t>
            </a:r>
            <a:r>
              <a:rPr lang="en-US" sz="1000" baseline="0" dirty="0" smtClean="0">
                <a:latin typeface="Times New Roman"/>
                <a:cs typeface="Times New Roman"/>
              </a:rPr>
              <a:t>and</a:t>
            </a:r>
            <a:r>
              <a:rPr lang="en-US" sz="1000" baseline="0" dirty="0" smtClean="0">
                <a:latin typeface="Times New Roman"/>
                <a:cs typeface="Times New Roman"/>
              </a:rPr>
              <a:t> some constraints (as default value that must fit to its type range) are </a:t>
            </a:r>
            <a:r>
              <a:rPr lang="en-US" sz="1000" baseline="0" dirty="0" smtClean="0">
                <a:latin typeface="Times New Roman"/>
                <a:cs typeface="Times New Roman"/>
              </a:rPr>
              <a:t>covered. YANG allows data modelers to express some constraints like range number or string pattern. The constraints are checked when sub typing is used or when default values are set. Other constraints that can be expressed on the data value level are not checked. For example one can specify conditional presence of data depending on other data values (or hosting device capabilities).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Another useful output of </a:t>
            </a:r>
            <a:r>
              <a:rPr lang="en-US" sz="1000" baseline="0" dirty="0" err="1" smtClean="0">
                <a:latin typeface="Times New Roman"/>
                <a:cs typeface="Times New Roman"/>
              </a:rPr>
              <a:t>jYang</a:t>
            </a:r>
            <a:r>
              <a:rPr lang="en-US" sz="1000" baseline="0" dirty="0" smtClean="0">
                <a:latin typeface="Times New Roman"/>
                <a:cs typeface="Times New Roman"/>
              </a:rPr>
              <a:t> is the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java object tree where each node contains a reference to a YANG statement. This tree represents YANG specification but where </a:t>
            </a:r>
            <a:r>
              <a:rPr lang="en-US" sz="1000" baseline="0" dirty="0" err="1" smtClean="0">
                <a:latin typeface="Times New Roman"/>
                <a:cs typeface="Times New Roman"/>
              </a:rPr>
              <a:t>typedef</a:t>
            </a:r>
            <a:r>
              <a:rPr lang="en-US" sz="1000" baseline="0" dirty="0" smtClean="0">
                <a:latin typeface="Times New Roman"/>
                <a:cs typeface="Times New Roman"/>
              </a:rPr>
              <a:t> and grouping are copied at places where they are used. </a:t>
            </a:r>
            <a:r>
              <a:rPr lang="en-US" sz="1000" baseline="0" dirty="0" err="1" smtClean="0">
                <a:latin typeface="Times New Roman"/>
                <a:cs typeface="Times New Roman"/>
              </a:rPr>
              <a:t>YangTreeNode</a:t>
            </a:r>
            <a:r>
              <a:rPr lang="en-US" sz="1000" baseline="0" dirty="0" smtClean="0">
                <a:latin typeface="Times New Roman"/>
                <a:cs typeface="Times New Roman"/>
              </a:rPr>
              <a:t> is an intermediary representation of YANG specifications between static data model and data values on the wire. Its goal is to alleviate the work of any backend that focuses on NETCONF data values. As an example on the </a:t>
            </a:r>
            <a:r>
              <a:rPr lang="fr-FR" sz="1000" baseline="0" dirty="0" smtClean="0">
                <a:latin typeface="Times New Roman"/>
                <a:cs typeface="Times New Roman"/>
              </a:rPr>
              <a:t>slide</a:t>
            </a:r>
            <a:r>
              <a:rPr lang="en-US" sz="1000" baseline="0" dirty="0" smtClean="0">
                <a:latin typeface="Times New Roman"/>
                <a:cs typeface="Times New Roman"/>
              </a:rPr>
              <a:t> 4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 </a:t>
            </a:r>
            <a:r>
              <a:rPr lang="en-US" sz="1000" i="0" baseline="0" dirty="0" smtClean="0">
                <a:latin typeface="Times New Roman"/>
                <a:cs typeface="Times New Roman"/>
              </a:rPr>
              <a:t>so the </a:t>
            </a:r>
            <a:r>
              <a:rPr lang="en-US" sz="1000" i="0" baseline="0" dirty="0" err="1" smtClean="0">
                <a:latin typeface="Times New Roman"/>
                <a:cs typeface="Times New Roman"/>
              </a:rPr>
              <a:t>YangTreeNode</a:t>
            </a:r>
            <a:r>
              <a:rPr lang="en-US" sz="1000" i="0" baseline="0" dirty="0" smtClean="0">
                <a:latin typeface="Times New Roman"/>
                <a:cs typeface="Times New Roman"/>
              </a:rPr>
              <a:t>  from </a:t>
            </a:r>
            <a:r>
              <a:rPr lang="en-US" sz="1000" i="1" baseline="0" dirty="0" smtClean="0">
                <a:latin typeface="Times New Roman"/>
                <a:cs typeface="Times New Roman"/>
              </a:rPr>
              <a:t>a</a:t>
            </a:r>
            <a:r>
              <a:rPr lang="en-US" sz="1000" i="0" baseline="0" dirty="0" smtClean="0">
                <a:latin typeface="Times New Roman"/>
                <a:cs typeface="Times New Roman"/>
              </a:rPr>
              <a:t> that we note </a:t>
            </a:r>
            <a:r>
              <a:rPr lang="en-US" sz="1000" i="1" baseline="0" dirty="0" smtClean="0">
                <a:latin typeface="Times New Roman"/>
                <a:cs typeface="Times New Roman"/>
              </a:rPr>
              <a:t>a’</a:t>
            </a:r>
            <a:r>
              <a:rPr lang="en-US" sz="1000" i="0" baseline="0" dirty="0" smtClean="0">
                <a:latin typeface="Times New Roman"/>
                <a:cs typeface="Times New Roman"/>
              </a:rPr>
              <a:t>, contains two </a:t>
            </a:r>
            <a:r>
              <a:rPr lang="en-US" sz="1000" i="0" baseline="0" dirty="0" err="1" smtClean="0">
                <a:latin typeface="Times New Roman"/>
                <a:cs typeface="Times New Roman"/>
              </a:rPr>
              <a:t>YangTreeNode</a:t>
            </a:r>
            <a:r>
              <a:rPr lang="en-US" sz="1000" i="0" baseline="0" dirty="0" smtClean="0">
                <a:latin typeface="Times New Roman"/>
                <a:cs typeface="Times New Roman"/>
              </a:rPr>
              <a:t> </a:t>
            </a:r>
            <a:r>
              <a:rPr lang="en-US" sz="1000" i="1" baseline="0" dirty="0" err="1" smtClean="0">
                <a:latin typeface="Times New Roman"/>
                <a:cs typeface="Times New Roman"/>
              </a:rPr>
              <a:t>b</a:t>
            </a:r>
            <a:r>
              <a:rPr lang="en-US" sz="1000" i="1" baseline="0" dirty="0" smtClean="0">
                <a:latin typeface="Times New Roman"/>
                <a:cs typeface="Times New Roman"/>
              </a:rPr>
              <a:t>’</a:t>
            </a:r>
            <a:r>
              <a:rPr lang="en-US" sz="1000" i="0" baseline="0" dirty="0" smtClean="0">
                <a:latin typeface="Times New Roman"/>
                <a:cs typeface="Times New Roman"/>
              </a:rPr>
              <a:t> from </a:t>
            </a:r>
            <a:r>
              <a:rPr lang="en-US" sz="1000" i="1" baseline="0" dirty="0" err="1" smtClean="0">
                <a:latin typeface="Times New Roman"/>
                <a:cs typeface="Times New Roman"/>
              </a:rPr>
              <a:t>b</a:t>
            </a:r>
            <a:r>
              <a:rPr lang="en-US" sz="1000" i="0" baseline="0" dirty="0" smtClean="0">
                <a:latin typeface="Times New Roman"/>
                <a:cs typeface="Times New Roman"/>
              </a:rPr>
              <a:t> (we do not show </a:t>
            </a:r>
            <a:r>
              <a:rPr lang="en-US" sz="1000" i="1" baseline="0" dirty="0" smtClean="0">
                <a:latin typeface="Times New Roman"/>
                <a:cs typeface="Times New Roman"/>
              </a:rPr>
              <a:t>sa1’ </a:t>
            </a:r>
            <a:r>
              <a:rPr lang="en-US" sz="1000" i="0" baseline="0" dirty="0" smtClean="0">
                <a:latin typeface="Times New Roman"/>
                <a:cs typeface="Times New Roman"/>
              </a:rPr>
              <a:t>for readability of </a:t>
            </a:r>
            <a:r>
              <a:rPr lang="fr-FR" sz="1000" i="0" baseline="0" dirty="0" smtClean="0">
                <a:latin typeface="Times New Roman"/>
                <a:cs typeface="Times New Roman"/>
              </a:rPr>
              <a:t>the</a:t>
            </a:r>
            <a:r>
              <a:rPr lang="en-US" sz="1000" i="0" baseline="0" dirty="0" smtClean="0">
                <a:latin typeface="Times New Roman"/>
                <a:cs typeface="Times New Roman"/>
              </a:rPr>
              <a:t> picture)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is used to produce the YANG standard data tree from XML data of </a:t>
            </a:r>
            <a:r>
              <a:rPr lang="fr-FR" sz="1000" baseline="0" dirty="0" smtClean="0">
                <a:latin typeface="Times New Roman"/>
                <a:cs typeface="Times New Roman"/>
              </a:rPr>
              <a:t>NETCONF</a:t>
            </a:r>
            <a:r>
              <a:rPr lang="en-US" sz="1000" baseline="0" dirty="0" smtClean="0">
                <a:latin typeface="Times New Roman"/>
                <a:cs typeface="Times New Roman"/>
              </a:rPr>
              <a:t> operations. The </a:t>
            </a:r>
            <a:r>
              <a:rPr lang="fr-FR" sz="1000" baseline="0" dirty="0" smtClean="0">
                <a:latin typeface="Times New Roman"/>
                <a:cs typeface="Times New Roman"/>
              </a:rPr>
              <a:t>slide</a:t>
            </a:r>
            <a:r>
              <a:rPr lang="en-US" sz="1000" baseline="0" dirty="0" smtClean="0">
                <a:latin typeface="Times New Roman"/>
                <a:cs typeface="Times New Roman"/>
              </a:rPr>
              <a:t> 4 suggests that the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that these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can be the case when a YANG list (or leaf-list) is defined because the data tree will contain each entry of the list (or each value of a leaf list). At the opposite if a specification is made with plenty of choice statements then the data tree will only show one of the cases from the </a:t>
            </a:r>
            <a:r>
              <a:rPr lang="fr-FR" sz="1000" baseline="0" dirty="0" smtClean="0">
                <a:latin typeface="Times New Roman"/>
                <a:cs typeface="Times New Roman"/>
              </a:rPr>
              <a:t>NETCONF</a:t>
            </a:r>
            <a:r>
              <a:rPr lang="en-US" sz="1000" baseline="0" dirty="0" smtClean="0">
                <a:latin typeface="Times New Roman"/>
                <a:cs typeface="Times New Roman"/>
              </a:rPr>
              <a:t> data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It is an open source software initially created by our research team. It is built on top of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a:t>
            </a:r>
            <a:r>
              <a:rPr lang="en-US" sz="1000" baseline="0" dirty="0" err="1" smtClean="0">
                <a:latin typeface="Times New Roman"/>
                <a:cs typeface="Times New Roman"/>
              </a:rPr>
              <a:t>olny</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in a text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When a module is loaded it must provide the location of its data by giving a path from the global root  (the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This path is expressed with the </a:t>
            </a:r>
            <a:r>
              <a:rPr lang="en-US" sz="1000" baseline="0" dirty="0" err="1" smtClean="0">
                <a:latin typeface="Times New Roman"/>
                <a:cs typeface="Times New Roman"/>
              </a:rPr>
              <a:t>Xpath</a:t>
            </a:r>
            <a:r>
              <a:rPr lang="en-US" sz="1000" baseline="0" dirty="0" smtClean="0">
                <a:latin typeface="Times New Roman"/>
                <a:cs typeface="Times New Roman"/>
              </a:rPr>
              <a:t> notation.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part of the global Data Store is managed by the Data Store Manager (light grey on </a:t>
            </a:r>
            <a:r>
              <a:rPr lang="fr-FR" sz="1000" baseline="0" dirty="0" smtClean="0">
                <a:latin typeface="Times New Roman"/>
                <a:cs typeface="Times New Roman"/>
              </a:rPr>
              <a:t>slide</a:t>
            </a:r>
            <a:r>
              <a:rPr lang="en-US" sz="1000" baseline="0" dirty="0" smtClean="0">
                <a:latin typeface="Times New Roman"/>
                <a:cs typeface="Times New Roman"/>
              </a:rPr>
              <a:t> 5) and the rest is distributed among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open to any extends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by adding a parameter with the “yang” name attribute and the module name as value attribute.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example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It must be the same as the one defined in the YANG module and can easily be extracted from the </a:t>
            </a:r>
            <a:r>
              <a:rPr lang="en-US" sz="1000" baseline="0" dirty="0" err="1" smtClean="0">
                <a:latin typeface="Times New Roman"/>
                <a:cs typeface="Times New Roman"/>
              </a:rPr>
              <a:t>YangTreeNode</a:t>
            </a:r>
            <a:r>
              <a:rPr lang="en-US" sz="1000" baseline="0" dirty="0" smtClean="0">
                <a:latin typeface="Times New Roman"/>
                <a:cs typeface="Times New Roman"/>
              </a:rPr>
              <a:t>.</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fr-FR" sz="1000" baseline="0" noProof="0" dirty="0" smtClean="0">
                <a:latin typeface="Times New Roman"/>
                <a:cs typeface="Times New Roman"/>
              </a:rPr>
              <a:t>NETCONF</a:t>
            </a:r>
            <a:r>
              <a:rPr lang="en-US" sz="1000" baseline="0" noProof="0" dirty="0" smtClean="0">
                <a:latin typeface="Times New Roman"/>
                <a:cs typeface="Times New Roman"/>
              </a:rPr>
              <a:t> 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 servers at one time.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even if two users 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shown in </a:t>
            </a:r>
            <a:r>
              <a:rPr lang="fr-FR" sz="1000" baseline="0" noProof="0" dirty="0" smtClean="0">
                <a:latin typeface="Times New Roman"/>
                <a:cs typeface="Times New Roman"/>
              </a:rPr>
              <a:t>slide</a:t>
            </a:r>
            <a:r>
              <a:rPr lang="en-US" sz="1000" baseline="0" noProof="0" dirty="0" smtClean="0">
                <a:latin typeface="Times New Roman"/>
                <a:cs typeface="Times New Roman"/>
              </a:rPr>
              <a:t> 5 we had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announce which YANG modules it implements (together with version and revision information) as a capability in its standard hello message. On 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specifications.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specification.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from several YANG modules.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The applet will be loaded by the web interface to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r>
              <a:rPr lang="en-US" sz="1000" b="0" i="0" baseline="0" dirty="0" smtClean="0">
                <a:latin typeface="Times New Roman"/>
                <a:cs typeface="Times New Roman"/>
              </a:rPr>
              <a:t>Modules are the largest unit of granularity and a network device should announce which YANG modules it implements</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Slide 7 shows the applet part of the web</a:t>
            </a:r>
            <a:r>
              <a:rPr lang="en-US" sz="1000" baseline="0" dirty="0" smtClean="0">
                <a:latin typeface="Times New Roman"/>
                <a:cs typeface="Times New Roman"/>
              </a:rPr>
              <a:t> interface, the user gets when 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nodes, 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containers,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leaves. A YANG list can have some key inside its leaf as is the “name” leaf referenced inside brackets in the “interface” list and by a little star on its leaf icon. When selecting a leaf in this tree, the lower part of the applet shows details of the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only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fr-FR" sz="1000" baseline="0" dirty="0" err="1" smtClean="0">
                <a:latin typeface="Times New Roman"/>
                <a:cs typeface="Times New Roman"/>
              </a:rPr>
              <a:t>netconf</a:t>
            </a:r>
            <a:r>
              <a:rPr lang="en-US" sz="1000" baseline="0" dirty="0" smtClean="0">
                <a:latin typeface="Times New Roman"/>
                <a:cs typeface="Times New Roman"/>
              </a:rPr>
              <a:t>” container while there is no YANG module called “</a:t>
            </a:r>
            <a:r>
              <a:rPr lang="fr-FR" sz="1000" baseline="0" dirty="0" err="1" smtClean="0">
                <a:latin typeface="Times New Roman"/>
                <a:cs typeface="Times New Roman"/>
              </a:rPr>
              <a:t>netconf</a:t>
            </a:r>
            <a:r>
              <a:rPr lang="en-US" sz="1000" baseline="0" dirty="0" smtClean="0">
                <a:latin typeface="Times New Roman"/>
                <a:cs typeface="Times New Roman"/>
              </a:rPr>
              <a:t>”. The YANG loader has created a virtual container called “</a:t>
            </a:r>
            <a:r>
              <a:rPr lang="fr-FR"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 </a:t>
            </a:r>
            <a:r>
              <a:rPr lang="fr-FR" sz="1000" baseline="0" noProof="0" dirty="0" smtClean="0">
                <a:latin typeface="Times New Roman"/>
                <a:cs typeface="Times New Roman"/>
              </a:rPr>
              <a:t>slide</a:t>
            </a:r>
            <a:r>
              <a:rPr lang="en-US" sz="1000" baseline="0" noProof="0" dirty="0" smtClean="0">
                <a:latin typeface="Times New Roman"/>
                <a:cs typeface="Times New Roman"/>
              </a:rPr>
              <a:t> 7 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data type.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adds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sent 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dirty="0" smtClean="0">
                <a:latin typeface="Times New Roman"/>
                <a:cs typeface="Times New Roman"/>
              </a:rPr>
              <a:t>slide</a:t>
            </a:r>
            <a:r>
              <a:rPr lang="en-US" sz="1000" baseline="0" noProof="0" dirty="0" smtClean="0">
                <a:latin typeface="Times New Roman"/>
                <a:cs typeface="Times New Roman"/>
              </a:rPr>
              <a:t> 8 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slide</a:t>
            </a:r>
            <a:r>
              <a:rPr lang="en-US" sz="1000" baseline="0" noProof="0" dirty="0" smtClean="0">
                <a:latin typeface="Times New Roman"/>
                <a:cs typeface="Times New Roman"/>
              </a:rPr>
              <a:t> 9 depicts some functionalities of the Yang Browsing client. 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Part (</a:t>
            </a:r>
            <a:r>
              <a:rPr lang="en-US" sz="1000" baseline="0" noProof="0" dirty="0" err="1" smtClean="0">
                <a:latin typeface="Times New Roman"/>
                <a:cs typeface="Times New Roman"/>
              </a:rPr>
              <a:t>b</a:t>
            </a:r>
            <a:r>
              <a:rPr lang="en-US" sz="1000" baseline="0" noProof="0" dirty="0" smtClean="0">
                <a:latin typeface="Times New Roman"/>
                <a:cs typeface="Times New Roman"/>
              </a:rPr>
              <a:t>) shows that when editing a container, its components are listed with a warning until a correct value is given. 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15/12/09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15/12/09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15/12/09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15/12/09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15/12/09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15/12/09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15/12/09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15/12/09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15/12/09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15/12/09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15/12/09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15/12/09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85000" lnSpcReduction="20000"/>
          </a:bodyPr>
          <a:lstStyle/>
          <a:p>
            <a:r>
              <a:rPr lang="fr-FR" dirty="0" smtClean="0"/>
              <a:t>A Yang </a:t>
            </a:r>
            <a:r>
              <a:rPr lang="fr-FR" dirty="0" err="1" smtClean="0"/>
              <a:t>Parser</a:t>
            </a:r>
            <a:r>
              <a:rPr lang="fr-FR" dirty="0" smtClean="0"/>
              <a:t> and Browser </a:t>
            </a:r>
            <a:r>
              <a:rPr lang="fr-FR" dirty="0" err="1" smtClean="0"/>
              <a:t>implementation</a:t>
            </a:r>
            <a:endParaRPr lang="fr-FR" dirty="0" smtClean="0"/>
          </a:p>
          <a:p>
            <a:r>
              <a:rPr lang="fr-FR" dirty="0" smtClean="0"/>
              <a:t>E. Nataf, O. </a:t>
            </a:r>
            <a:r>
              <a:rPr lang="fr-FR" dirty="0" err="1" smtClean="0"/>
              <a:t>Festor</a:t>
            </a:r>
            <a:endParaRPr lang="fr-FR" dirty="0" smtClean="0"/>
          </a:p>
          <a:p>
            <a:r>
              <a:rPr lang="fr-FR" dirty="0" smtClean="0"/>
              <a:t>Nancy </a:t>
            </a:r>
            <a:r>
              <a:rPr lang="fr-FR" dirty="0" err="1" smtClean="0"/>
              <a:t>University</a:t>
            </a:r>
            <a:r>
              <a:rPr lang="fr-FR" dirty="0" smtClean="0"/>
              <a:t>, </a:t>
            </a:r>
            <a:r>
              <a:rPr lang="fr-FR" dirty="0" err="1" smtClean="0"/>
              <a:t>Madynes</a:t>
            </a:r>
            <a:r>
              <a:rPr lang="fr-FR" dirty="0" smtClean="0"/>
              <a:t> – INRIA </a:t>
            </a:r>
            <a:r>
              <a:rPr lang="fr-FR" dirty="0" err="1" smtClean="0"/>
              <a:t>project</a:t>
            </a:r>
            <a:endParaRPr lang="fr-FR" dirty="0" smtClean="0"/>
          </a:p>
          <a:p>
            <a:r>
              <a:rPr lang="fr-FR" dirty="0" err="1" smtClean="0"/>
              <a:t>Loria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err="1" smtClean="0"/>
              <a:t>Devices</a:t>
            </a:r>
            <a:r>
              <a:rPr lang="fr-FR" dirty="0" smtClean="0"/>
              <a:t> </a:t>
            </a:r>
            <a:endParaRPr lang="fr-FR" dirty="0" smtClean="0"/>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err="1" smtClean="0">
                <a:solidFill>
                  <a:schemeClr val="tx1"/>
                </a:solidFill>
              </a:rPr>
              <a:t>Ref:Host</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err="1" smtClean="0">
                <a:solidFill>
                  <a:schemeClr val="tx1"/>
                </a:solidFill>
              </a:rPr>
              <a:t>Ref:Router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err="1" smtClean="0">
                <a:solidFill>
                  <a:schemeClr val="tx1"/>
                </a:solidFill>
              </a:rPr>
              <a:t>Ref:Host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r>
              <a:rPr lang="fr-FR" dirty="0" smtClean="0">
                <a:solidFill>
                  <a:schemeClr val="tx1"/>
                </a:solidFill>
              </a:rPr>
              <a:t> </a:t>
            </a:r>
            <a:r>
              <a:rPr lang="fr-FR" dirty="0" err="1" smtClean="0">
                <a:solidFill>
                  <a:schemeClr val="tx1"/>
                </a:solidFill>
              </a:rPr>
              <a:t>R</a:t>
            </a:r>
            <a:r>
              <a:rPr lang="fr-FR" dirty="0" err="1" smtClean="0">
                <a:solidFill>
                  <a:schemeClr val="tx1"/>
                </a:solidFill>
              </a:rPr>
              <a:t>ef:Host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err="1" smtClean="0">
                <a:solidFill>
                  <a:schemeClr val="tx1"/>
                </a:solidFill>
              </a:rPr>
              <a:t>Ref:Router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smtClean="0">
                <a:solidFill>
                  <a:srgbClr val="000000"/>
                </a:solidFill>
              </a:rPr>
              <a:t>a</a:t>
            </a:r>
            <a:endParaRPr lang="en-US" sz="1200"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err="1" smtClean="0">
                <a:solidFill>
                  <a:srgbClr val="000000"/>
                </a:solidFill>
              </a:rPr>
              <a:t>b</a:t>
            </a:r>
            <a:endParaRPr lang="en-US" sz="1200" dirty="0">
              <a:solidFill>
                <a:srgbClr val="000000"/>
              </a:solidFill>
            </a:endParaRPr>
          </a:p>
        </p:txBody>
      </p:sp>
      <p:cxnSp>
        <p:nvCxnSpPr>
          <p:cNvPr id="8" name="Connecteur en arc 7"/>
          <p:cNvCxnSpPr>
            <a:stCxn id="6" idx="3"/>
            <a:endCxn id="5" idx="2"/>
          </p:cNvCxnSpPr>
          <p:nvPr/>
        </p:nvCxnSpPr>
        <p:spPr>
          <a:xfrm flipV="1">
            <a:off x="990600" y="5302177"/>
            <a:ext cx="528876" cy="593683"/>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dirty="0" smtClean="0">
                <a:solidFill>
                  <a:srgbClr val="000000"/>
                </a:solidFill>
              </a:rPr>
              <a:t>sa1</a:t>
            </a:r>
            <a:endParaRPr lang="en-US" sz="1200" dirty="0">
              <a:solidFill>
                <a:srgbClr val="000000"/>
              </a:solidFill>
            </a:endParaRPr>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p:nvPr/>
        </p:nvCxnSpPr>
        <p:spPr>
          <a:xfrm rot="5400000" flipH="1" flipV="1">
            <a:off x="1342211" y="803363"/>
            <a:ext cx="2182065" cy="2161595"/>
          </a:xfrm>
          <a:prstGeom prst="curvedConnector3">
            <a:avLst>
              <a:gd name="adj1" fmla="val 10208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450628" y="1748406"/>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0" name="Grouper 499"/>
          <p:cNvGrpSpPr/>
          <p:nvPr/>
        </p:nvGrpSpPr>
        <p:grpSpPr>
          <a:xfrm>
            <a:off x="5756292" y="1652872"/>
            <a:ext cx="115750" cy="125220"/>
            <a:chOff x="5698417" y="914682"/>
            <a:chExt cx="115750" cy="125220"/>
          </a:xfrm>
        </p:grpSpPr>
        <p:sp>
          <p:nvSpPr>
            <p:cNvPr id="501" name="Rectangle 5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2" name="Ellipse 5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er 502"/>
          <p:cNvGrpSpPr/>
          <p:nvPr/>
        </p:nvGrpSpPr>
        <p:grpSpPr>
          <a:xfrm>
            <a:off x="6535375" y="1652874"/>
            <a:ext cx="115750" cy="125220"/>
            <a:chOff x="5698417" y="914682"/>
            <a:chExt cx="115750" cy="125220"/>
          </a:xfrm>
        </p:grpSpPr>
        <p:sp>
          <p:nvSpPr>
            <p:cNvPr id="504" name="Rectangle 5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5" name="Ellipse 50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06" name="Connecteur droit 505"/>
          <p:cNvCxnSpPr>
            <a:stCxn id="367" idx="2"/>
            <a:endCxn id="501" idx="0"/>
          </p:cNvCxnSpPr>
          <p:nvPr/>
        </p:nvCxnSpPr>
        <p:spPr>
          <a:xfrm rot="5400000">
            <a:off x="5813495" y="1457648"/>
            <a:ext cx="195897" cy="19455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9" name="Connecteur droit 508"/>
          <p:cNvCxnSpPr>
            <a:stCxn id="389" idx="2"/>
            <a:endCxn id="504" idx="0"/>
          </p:cNvCxnSpPr>
          <p:nvPr/>
        </p:nvCxnSpPr>
        <p:spPr>
          <a:xfrm rot="5400000">
            <a:off x="6543472" y="1506754"/>
            <a:ext cx="195899" cy="9634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18190</TotalTime>
  <Words>5471</Words>
  <Application>Microsoft Macintosh PowerPoint</Application>
  <PresentationFormat>Format A4 (210 x 297 mm)</PresentationFormat>
  <Paragraphs>515</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209</cp:revision>
  <cp:lastPrinted>2009-09-21T08:35:44Z</cp:lastPrinted>
  <dcterms:created xsi:type="dcterms:W3CDTF">2009-12-15T09:33:59Z</dcterms:created>
  <dcterms:modified xsi:type="dcterms:W3CDTF">2009-12-17T15:39:28Z</dcterms:modified>
</cp:coreProperties>
</file>