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ppt/notesSlides/notesSlide12.xml" ContentType="application/vnd.openxmlformats-officedocument.presentationml.notesSlid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19.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23"/>
  </p:notesMasterIdLst>
  <p:handoutMasterIdLst>
    <p:handoutMasterId r:id="rId24"/>
  </p:handoutMasterIdLst>
  <p:sldIdLst>
    <p:sldId id="265" r:id="rId2"/>
    <p:sldId id="266" r:id="rId3"/>
    <p:sldId id="267" r:id="rId4"/>
    <p:sldId id="272" r:id="rId5"/>
    <p:sldId id="271" r:id="rId6"/>
    <p:sldId id="257" r:id="rId7"/>
    <p:sldId id="269" r:id="rId8"/>
    <p:sldId id="275" r:id="rId9"/>
    <p:sldId id="278" r:id="rId10"/>
    <p:sldId id="279" r:id="rId11"/>
    <p:sldId id="280" r:id="rId12"/>
    <p:sldId id="270" r:id="rId13"/>
    <p:sldId id="274" r:id="rId14"/>
    <p:sldId id="256" r:id="rId15"/>
    <p:sldId id="258" r:id="rId16"/>
    <p:sldId id="259" r:id="rId17"/>
    <p:sldId id="260" r:id="rId18"/>
    <p:sldId id="261" r:id="rId19"/>
    <p:sldId id="262" r:id="rId20"/>
    <p:sldId id="263" r:id="rId21"/>
    <p:sldId id="268" r:id="rId22"/>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76727" autoAdjust="0"/>
  </p:normalViewPr>
  <p:slideViewPr>
    <p:cSldViewPr snapToObjects="1">
      <p:cViewPr varScale="1">
        <p:scale>
          <a:sx n="129" d="100"/>
          <a:sy n="129" d="100"/>
        </p:scale>
        <p:origin x="-528" y="-104"/>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5/01/10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5/01/10</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I’ll present to you an implementation of the Yang language.</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Yang is a data modeling language used to model configuration data and we propose a Yang view of these data both at the client and server side of 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protocol.</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I’ll briefly describe a parser of Yang data model and how we use it to provide a browser like application that gives access to Yang data model instances.</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work was done by Olivier </a:t>
            </a:r>
            <a:r>
              <a:rPr lang="en-US" sz="1200" kern="1200" dirty="0" err="1" smtClean="0">
                <a:solidFill>
                  <a:schemeClr val="tx1"/>
                </a:solidFill>
                <a:latin typeface="+mn-lt"/>
                <a:ea typeface="+mn-ea"/>
                <a:cs typeface="+mn-cs"/>
              </a:rPr>
              <a:t>Festor</a:t>
            </a:r>
            <a:r>
              <a:rPr lang="en-US" sz="1200" kern="1200" dirty="0" smtClean="0">
                <a:solidFill>
                  <a:schemeClr val="tx1"/>
                </a:solidFill>
                <a:latin typeface="+mn-lt"/>
                <a:ea typeface="+mn-ea"/>
                <a:cs typeface="+mn-cs"/>
              </a:rPr>
              <a:t> and myself within the </a:t>
            </a:r>
            <a:r>
              <a:rPr lang="en-US" sz="1200" kern="1200" dirty="0" err="1" smtClean="0">
                <a:solidFill>
                  <a:schemeClr val="tx1"/>
                </a:solidFill>
                <a:latin typeface="+mn-lt"/>
                <a:ea typeface="+mn-ea"/>
                <a:cs typeface="+mn-cs"/>
              </a:rPr>
              <a:t>Inria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Madynes</a:t>
            </a:r>
            <a:r>
              <a:rPr lang="en-US" sz="1200" kern="1200" dirty="0" smtClean="0">
                <a:solidFill>
                  <a:schemeClr val="tx1"/>
                </a:solidFill>
                <a:latin typeface="+mn-lt"/>
                <a:ea typeface="+mn-ea"/>
                <a:cs typeface="+mn-cs"/>
              </a:rPr>
              <a:t> team at the </a:t>
            </a:r>
            <a:r>
              <a:rPr lang="en-US" sz="1200" kern="1200" dirty="0" err="1" smtClean="0">
                <a:solidFill>
                  <a:schemeClr val="tx1"/>
                </a:solidFill>
                <a:latin typeface="+mn-lt"/>
                <a:ea typeface="+mn-ea"/>
                <a:cs typeface="+mn-cs"/>
              </a:rPr>
              <a:t>Loria</a:t>
            </a:r>
            <a:r>
              <a:rPr lang="en-US" sz="1200" kern="1200" dirty="0" smtClean="0">
                <a:solidFill>
                  <a:schemeClr val="tx1"/>
                </a:solidFill>
                <a:latin typeface="+mn-lt"/>
                <a:ea typeface="+mn-ea"/>
                <a:cs typeface="+mn-cs"/>
              </a:rPr>
              <a:t> lab in Nancy, France.</a:t>
            </a:r>
            <a:endParaRPr lang="en-GB" sz="1200" kern="1200" dirty="0" smtClean="0">
              <a:solidFill>
                <a:schemeClr val="tx1"/>
              </a:solidFill>
              <a:latin typeface="+mn-lt"/>
              <a:ea typeface="+mn-ea"/>
              <a:cs typeface="+mn-cs"/>
            </a:endParaRPr>
          </a:p>
          <a:p>
            <a:pPr algn="just"/>
            <a:endParaRPr lang="en-US" sz="1000" baseline="0" noProof="0" dirty="0" smtClean="0">
              <a:latin typeface="Times New Roman"/>
              <a:cs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contribution 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The second contribution is the support within the ENSUITE framework of YANG based models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data model, or build generic parts, to ensure the server maintains a valid Data Store compliant </a:t>
            </a:r>
            <a:r>
              <a:rPr lang="en-US" sz="1000" baseline="0" noProof="0" smtClean="0">
                <a:latin typeface="Times New Roman"/>
                <a:cs typeface="Times New Roman"/>
              </a:rPr>
              <a:t>with YANG. </a:t>
            </a:r>
            <a:r>
              <a:rPr lang="en-US" sz="1000" baseline="0" noProof="0" dirty="0" smtClean="0">
                <a:latin typeface="Times New Roman"/>
                <a:cs typeface="Times New Roman"/>
              </a:rPr>
              <a:t>The server has to be able to send notifications especially those defined in YANG and must also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the client side the constraints can ensure the manager does not make mistakes in its configuration operations and can notify users if constraints are not respected.</a:t>
            </a:r>
          </a:p>
          <a:p>
            <a:pPr algn="just"/>
            <a:endParaRPr lang="en-US" sz="1000" baseline="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a:t>
            </a:r>
            <a:r>
              <a:rPr lang="fr-FR" sz="1200" u="none" noProof="0" dirty="0" smtClean="0">
                <a:latin typeface="Times New Roman"/>
                <a:cs typeface="Times New Roman"/>
              </a:rPr>
              <a:t>NETCONF</a:t>
            </a:r>
            <a:r>
              <a:rPr lang="en-US" sz="1200" u="none" noProof="0" dirty="0" smtClean="0">
                <a:latin typeface="Times New Roman"/>
                <a:cs typeface="Times New Roman"/>
              </a:rPr>
              <a:t>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Our work is based on the standard configuration management defined by the IETF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netmod</a:t>
            </a:r>
            <a:r>
              <a:rPr lang="en-US" sz="1200" kern="1200" dirty="0" smtClean="0">
                <a:solidFill>
                  <a:schemeClr val="tx1"/>
                </a:solidFill>
                <a:latin typeface="+mn-lt"/>
                <a:ea typeface="+mn-ea"/>
                <a:cs typeface="+mn-cs"/>
              </a:rPr>
              <a:t> working group. </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this context managed network devices have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server that are accessed through 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protocol by configuration management application.</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protocol defines which operations can be done but did not describe configuration data. Such data are XML data inside 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PDU that is itself XML data.</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Yang data model describes configuration and state data for each network devices as router or host and services. Configuration data can be read and written but not for state data that are read only.</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a full standard framework a device must announce which Yang model it implements, as these two servers announce they implement an Host module and the wireless router announce a Router model. Host and Router Yang data model names must be unique so configuration management application could retrieve from somewhere the Yang model to have the knowledge of conveyed data.</a:t>
            </a:r>
            <a:endParaRPr lang="en-GB" sz="1200" kern="1200" dirty="0" smtClean="0">
              <a:solidFill>
                <a:schemeClr val="tx1"/>
              </a:solidFill>
              <a:latin typeface="+mn-lt"/>
              <a:ea typeface="+mn-ea"/>
              <a:cs typeface="+mn-cs"/>
            </a:endParaRPr>
          </a:p>
          <a:p>
            <a:pPr algn="just"/>
            <a:endParaRPr lang="en-US" sz="1000" noProof="0" dirty="0" smtClean="0">
              <a:latin typeface="Times New Roman"/>
              <a:cs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a:t>
            </a:r>
            <a:r>
              <a:rPr lang="fr-FR" sz="1200" baseline="0" noProof="0" dirty="0" smtClean="0">
                <a:latin typeface="Times New Roman"/>
                <a:cs typeface="Times New Roman"/>
              </a:rPr>
              <a:t>NETCONF</a:t>
            </a:r>
            <a:r>
              <a:rPr lang="en-US" sz="1200" baseline="0" noProof="0" dirty="0" smtClean="0">
                <a:latin typeface="Times New Roman"/>
                <a:cs typeface="Times New Roman"/>
              </a:rPr>
              <a:t>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a:t>
            </a:r>
            <a:r>
              <a:rPr lang="fr-FR" sz="1200" baseline="0" noProof="0" dirty="0" smtClean="0">
                <a:latin typeface="Times New Roman"/>
                <a:cs typeface="Times New Roman"/>
              </a:rPr>
              <a:t>NETCONF</a:t>
            </a:r>
            <a:r>
              <a:rPr lang="en-US" sz="1200" baseline="0" noProof="0" dirty="0" smtClean="0">
                <a:latin typeface="Times New Roman"/>
                <a:cs typeface="Times New Roman"/>
              </a:rPr>
              <a:t> agents. The language is currently in the draft state but sufficiently advanced to allow us a realistic use of it that will show possibilities and limits of such use of YANG.</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dirty="0" smtClean="0">
                <a:latin typeface="Times New Roman"/>
                <a:cs typeface="Times New Roman"/>
              </a:rPr>
              <a:t>NETCONF</a:t>
            </a:r>
            <a:r>
              <a:rPr lang="en-US" sz="1200" dirty="0" smtClean="0">
                <a:latin typeface="Times New Roman"/>
                <a:cs typeface="Times New Roman"/>
              </a:rPr>
              <a:t>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a:t>
            </a:r>
            <a:r>
              <a:rPr lang="fr-FR" sz="1200" baseline="0" dirty="0" smtClean="0">
                <a:latin typeface="Times New Roman"/>
                <a:cs typeface="Times New Roman"/>
              </a:rPr>
              <a:t>slide</a:t>
            </a:r>
            <a:r>
              <a:rPr lang="en-US" sz="1200" baseline="0" dirty="0" smtClean="0">
                <a:latin typeface="Times New Roman"/>
                <a:cs typeface="Times New Roman"/>
              </a:rPr>
              <a:t>. </a:t>
            </a:r>
          </a:p>
          <a:p>
            <a:pPr algn="just"/>
            <a:endParaRPr lang="en-US" sz="1200" noProof="0" dirty="0" smtClean="0">
              <a:latin typeface="Times New Roman"/>
              <a:cs typeface="Times New Roman"/>
            </a:endParaRP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en-US" sz="1200" kern="1200" dirty="0" smtClean="0">
                <a:solidFill>
                  <a:schemeClr val="tx1"/>
                </a:solidFill>
                <a:latin typeface="+mn-lt"/>
                <a:ea typeface="+mn-ea"/>
                <a:cs typeface="+mn-cs"/>
              </a:rPr>
              <a:t>I’ll use a simple example to describe the Yang language.</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Yang data model is a set of hierarchical data type definitions and a Yang module is a Yang data model related to specific configuration. For example, here is the network module.</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As Yang data model defines several data identifiers, a unique namespace identifier must be first defined for the module. We further use this namespace to build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requests.</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module can import other Yang modules with the import statement. This mean that any data type of the imported module can be used in the current module. The prefix avoids identifier conflict with local one when using imported definitions.</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Yang language defines some basic data types, as string or integers and one can defines other types by the </a:t>
            </a:r>
            <a:r>
              <a:rPr lang="en-US" sz="1200" kern="1200" dirty="0" err="1" smtClean="0">
                <a:solidFill>
                  <a:schemeClr val="tx1"/>
                </a:solidFill>
                <a:latin typeface="+mn-lt"/>
                <a:ea typeface="+mn-ea"/>
                <a:cs typeface="+mn-cs"/>
              </a:rPr>
              <a:t>typedef</a:t>
            </a:r>
            <a:r>
              <a:rPr lang="en-US" sz="1200" kern="1200" dirty="0" smtClean="0">
                <a:solidFill>
                  <a:schemeClr val="tx1"/>
                </a:solidFill>
                <a:latin typeface="+mn-lt"/>
                <a:ea typeface="+mn-ea"/>
                <a:cs typeface="+mn-cs"/>
              </a:rPr>
              <a:t> statement. </a:t>
            </a:r>
            <a:endParaRPr lang="en-GB" sz="1200" kern="1200" dirty="0" smtClean="0">
              <a:solidFill>
                <a:schemeClr val="tx1"/>
              </a:solidFill>
              <a:latin typeface="+mn-lt"/>
              <a:ea typeface="+mn-ea"/>
              <a:cs typeface="+mn-cs"/>
            </a:endParaRPr>
          </a:p>
          <a:p>
            <a:pPr algn="just"/>
            <a:endParaRPr lang="en-US" sz="1000" b="0" i="0" baseline="0" dirty="0" smtClean="0">
              <a:latin typeface="Times New Roman"/>
              <a:cs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dirty="0" err="1" smtClean="0">
                <a:latin typeface="Times New Roman"/>
                <a:cs typeface="Times New Roman"/>
              </a:rPr>
              <a:t>jYang</a:t>
            </a:r>
            <a:r>
              <a:rPr lang="en-US" sz="1000" dirty="0" smtClean="0">
                <a:latin typeface="Times New Roman"/>
                <a:cs typeface="Times New Roman"/>
              </a:rPr>
              <a:t> is an</a:t>
            </a:r>
            <a:r>
              <a:rPr lang="en-US" sz="1000" baseline="0" dirty="0" smtClean="0">
                <a:latin typeface="Times New Roman"/>
                <a:cs typeface="Times New Roman"/>
              </a:rPr>
              <a:t> open source parser for the YANG language. It is written in java with the </a:t>
            </a:r>
            <a:r>
              <a:rPr lang="en-US" sz="1000" baseline="0" dirty="0" err="1" smtClean="0">
                <a:latin typeface="Times New Roman"/>
                <a:cs typeface="Times New Roman"/>
              </a:rPr>
              <a:t>javaCC</a:t>
            </a:r>
            <a:r>
              <a:rPr lang="en-US" sz="1000" baseline="0" dirty="0" smtClean="0">
                <a:latin typeface="Times New Roman"/>
                <a:cs typeface="Times New Roman"/>
              </a:rPr>
              <a:t> library (</a:t>
            </a:r>
            <a:r>
              <a:rPr lang="fr-FR" sz="1000" u="none" baseline="0" dirty="0" err="1" smtClean="0">
                <a:latin typeface="Times New Roman"/>
                <a:cs typeface="Times New Roman"/>
              </a:rPr>
              <a:t>https://javacc.dev.java.net</a:t>
            </a:r>
            <a:r>
              <a:rPr lang="fr-FR" sz="1000" u="none" baseline="0" dirty="0" smtClean="0">
                <a:latin typeface="Times New Roman"/>
                <a:cs typeface="Times New Roman"/>
              </a:rPr>
              <a:t>/</a:t>
            </a:r>
            <a:r>
              <a:rPr lang="fr-FR" sz="1000" baseline="0" dirty="0" smtClean="0">
                <a:latin typeface="Times New Roman"/>
                <a:cs typeface="Times New Roman"/>
              </a:rPr>
              <a:t>)</a:t>
            </a:r>
            <a:r>
              <a:rPr lang="en-US" sz="1000" baseline="0" dirty="0" smtClean="0">
                <a:latin typeface="Times New Roman"/>
                <a:cs typeface="Times New Roman"/>
              </a:rPr>
              <a:t>. The parsing of one YANG data model generate other ones when a module imports or includes other module or </a:t>
            </a:r>
            <a:r>
              <a:rPr lang="en-US" sz="1000" baseline="0" dirty="0" err="1" smtClean="0">
                <a:latin typeface="Times New Roman"/>
                <a:cs typeface="Times New Roman"/>
              </a:rPr>
              <a:t>submodule</a:t>
            </a:r>
            <a:r>
              <a:rPr lang="en-US" sz="1000" baseline="0" dirty="0" smtClean="0">
                <a:latin typeface="Times New Roman"/>
                <a:cs typeface="Times New Roman"/>
              </a:rPr>
              <a:t>. On the example in the figure 4, the module </a:t>
            </a:r>
            <a:r>
              <a:rPr lang="en-US" sz="1000" b="0" i="1" baseline="0" dirty="0" smtClean="0">
                <a:latin typeface="Times New Roman"/>
                <a:cs typeface="Times New Roman"/>
              </a:rPr>
              <a:t>a</a:t>
            </a:r>
            <a:r>
              <a:rPr lang="en-US" sz="1000" baseline="0" dirty="0" smtClean="0">
                <a:latin typeface="Times New Roman"/>
                <a:cs typeface="Times New Roman"/>
              </a:rPr>
              <a:t> imports the module </a:t>
            </a:r>
            <a:r>
              <a:rPr lang="en-US" sz="1000" b="0" i="1" baseline="0" dirty="0" err="1" smtClean="0">
                <a:latin typeface="Times New Roman"/>
                <a:cs typeface="Times New Roman"/>
              </a:rPr>
              <a:t>b</a:t>
            </a:r>
            <a:r>
              <a:rPr lang="en-US" sz="1000" baseline="0" dirty="0" smtClean="0">
                <a:latin typeface="Times New Roman"/>
                <a:cs typeface="Times New Roman"/>
              </a:rPr>
              <a:t> and include the </a:t>
            </a:r>
            <a:r>
              <a:rPr lang="en-US" sz="1000" baseline="0" dirty="0" err="1" smtClean="0">
                <a:latin typeface="Times New Roman"/>
                <a:cs typeface="Times New Roman"/>
              </a:rPr>
              <a:t>submodule</a:t>
            </a:r>
            <a:r>
              <a:rPr lang="en-US" sz="1000" baseline="0" dirty="0" smtClean="0">
                <a:latin typeface="Times New Roman"/>
                <a:cs typeface="Times New Roman"/>
              </a:rPr>
              <a:t> </a:t>
            </a:r>
            <a:r>
              <a:rPr lang="en-US" sz="1000" b="0" i="1" baseline="0" dirty="0" smtClean="0">
                <a:latin typeface="Times New Roman"/>
                <a:cs typeface="Times New Roman"/>
              </a:rPr>
              <a:t>sa1</a:t>
            </a:r>
            <a:r>
              <a:rPr lang="en-US" sz="1000" baseline="0" dirty="0" smtClean="0">
                <a:latin typeface="Times New Roman"/>
                <a:cs typeface="Times New Roman"/>
              </a:rPr>
              <a:t>. Either the parsing finish with error listing or it produces  a java representation of the YANG data model.</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Full syntax checking is done and some constraints are checked. YANG allows data modelers to express static constraints like default values or key indexing specification that can be checked at parsing time. Also when range number or string pattern defined for a type are modified by a new type (with the </a:t>
            </a:r>
            <a:r>
              <a:rPr lang="en-US" sz="1000" baseline="0" dirty="0" err="1" smtClean="0">
                <a:latin typeface="Times New Roman"/>
                <a:cs typeface="Times New Roman"/>
              </a:rPr>
              <a:t>typedef</a:t>
            </a:r>
            <a:r>
              <a:rPr lang="en-US" sz="1000" baseline="0" dirty="0" smtClean="0">
                <a:latin typeface="Times New Roman"/>
                <a:cs typeface="Times New Roman"/>
              </a:rPr>
              <a:t> statement). YANG allows dynamic constraints on the data value, as the conditional presence of data depending on other data values or hosting device capabilities, that obviously can not be checked at parsing time.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no error are encountered the YANG data model is represented by what we call a </a:t>
            </a:r>
            <a:r>
              <a:rPr lang="en-US" sz="1000" baseline="0" dirty="0" err="1" smtClean="0">
                <a:latin typeface="Times New Roman"/>
                <a:cs typeface="Times New Roman"/>
              </a:rPr>
              <a:t>YangTreeNode</a:t>
            </a:r>
            <a:r>
              <a:rPr lang="en-US" sz="1000" baseline="0" dirty="0" smtClean="0">
                <a:latin typeface="Times New Roman"/>
                <a:cs typeface="Times New Roman"/>
              </a:rPr>
              <a:t>. This tree, build from java instances of classes shown in the figure 3, is an interpretation of YANG data model where only YANG statement describing data values are present. For example on</a:t>
            </a:r>
            <a:r>
              <a:rPr lang="fr-FR" sz="1000" baseline="0" dirty="0" smtClean="0">
                <a:latin typeface="Times New Roman"/>
                <a:cs typeface="Times New Roman"/>
              </a:rPr>
              <a:t> t</a:t>
            </a:r>
            <a:r>
              <a:rPr lang="en-US" sz="1000" baseline="0" dirty="0" smtClean="0">
                <a:latin typeface="Times New Roman"/>
                <a:cs typeface="Times New Roman"/>
              </a:rPr>
              <a:t>he upper part of the </a:t>
            </a:r>
            <a:r>
              <a:rPr lang="en-US" sz="1000" baseline="0" dirty="0" smtClean="0">
                <a:latin typeface="Times New Roman"/>
                <a:cs typeface="Times New Roman"/>
              </a:rPr>
              <a:t>figure, </a:t>
            </a:r>
            <a:r>
              <a:rPr lang="en-US" sz="1000" baseline="0" dirty="0" smtClean="0">
                <a:latin typeface="Times New Roman"/>
                <a:cs typeface="Times New Roman"/>
              </a:rPr>
              <a:t>suppose the module </a:t>
            </a:r>
            <a:r>
              <a:rPr lang="en-US" sz="1000" b="0" i="1" kern="1200" baseline="0" dirty="0" err="1" smtClean="0">
                <a:solidFill>
                  <a:schemeClr val="tx1"/>
                </a:solidFill>
                <a:latin typeface="Times New Roman"/>
                <a:ea typeface="+mn-ea"/>
                <a:cs typeface="Times New Roman"/>
              </a:rPr>
              <a:t>b</a:t>
            </a:r>
            <a:r>
              <a:rPr lang="en-US" sz="1000" baseline="0" dirty="0" smtClean="0">
                <a:latin typeface="Times New Roman"/>
                <a:cs typeface="Times New Roman"/>
              </a:rPr>
              <a:t> is only a grouping statement that is used by some statements in the module </a:t>
            </a:r>
            <a:r>
              <a:rPr lang="en-US" sz="1000" b="0" i="1" baseline="0" dirty="0" smtClean="0">
                <a:latin typeface="Times New Roman"/>
                <a:cs typeface="Times New Roman"/>
              </a:rPr>
              <a:t>a</a:t>
            </a:r>
            <a:r>
              <a:rPr lang="en-US" sz="1000" baseline="0" dirty="0" smtClean="0">
                <a:latin typeface="Times New Roman"/>
                <a:cs typeface="Times New Roman"/>
              </a:rPr>
              <a:t> (those with a dashed arrow). Then the final </a:t>
            </a:r>
            <a:r>
              <a:rPr lang="en-US" sz="1000" baseline="0" dirty="0" err="1" smtClean="0">
                <a:latin typeface="Times New Roman"/>
                <a:cs typeface="Times New Roman"/>
              </a:rPr>
              <a:t>YangTreeNode</a:t>
            </a:r>
            <a:r>
              <a:rPr lang="en-US" sz="1000" baseline="0" dirty="0" smtClean="0">
                <a:latin typeface="Times New Roman"/>
                <a:cs typeface="Times New Roman"/>
              </a:rPr>
              <a:t> reflects this by a tree with a full copy of all needed statements, we call </a:t>
            </a:r>
            <a:r>
              <a:rPr lang="en-US" sz="1000" b="0" i="1" baseline="0" dirty="0" err="1" smtClean="0">
                <a:latin typeface="Times New Roman"/>
                <a:cs typeface="Times New Roman"/>
              </a:rPr>
              <a:t>b</a:t>
            </a:r>
            <a:r>
              <a:rPr lang="en-US" sz="1000" b="0" i="1" baseline="0" dirty="0" smtClean="0">
                <a:latin typeface="Times New Roman"/>
                <a:cs typeface="Times New Roman"/>
              </a:rPr>
              <a:t>’</a:t>
            </a:r>
            <a:r>
              <a:rPr lang="en-US" sz="1000" baseline="0" dirty="0" smtClean="0">
                <a:latin typeface="Times New Roman"/>
                <a:cs typeface="Times New Roman"/>
              </a:rPr>
              <a:t> and </a:t>
            </a:r>
            <a:r>
              <a:rPr lang="en-US" sz="1000" b="0" i="1" baseline="0" dirty="0" err="1" smtClean="0">
                <a:latin typeface="Times New Roman"/>
                <a:cs typeface="Times New Roman"/>
              </a:rPr>
              <a:t>b</a:t>
            </a:r>
            <a:r>
              <a:rPr lang="en-US" sz="1000" b="0" i="1" baseline="0" dirty="0" smtClean="0">
                <a:latin typeface="Times New Roman"/>
                <a:cs typeface="Times New Roman"/>
              </a:rPr>
              <a:t>’</a:t>
            </a:r>
            <a:r>
              <a:rPr lang="en-US" sz="1000" baseline="0" dirty="0" smtClean="0">
                <a:latin typeface="Times New Roman"/>
                <a:cs typeface="Times New Roman"/>
              </a:rPr>
              <a:t>’. In the same way, when there are choice statements in the YANG data model then all cases are represented. But this is not the true for type definition because a type is not a value but is used inside a statement. </a:t>
            </a:r>
            <a:r>
              <a:rPr lang="fr-FR" sz="1000" baseline="0" dirty="0" smtClean="0">
                <a:latin typeface="Times New Roman"/>
                <a:cs typeface="Times New Roman"/>
              </a:rPr>
              <a:t>I</a:t>
            </a:r>
            <a:r>
              <a:rPr lang="en-US" sz="1000" baseline="0" dirty="0" err="1" smtClean="0">
                <a:latin typeface="Times New Roman"/>
                <a:cs typeface="Times New Roman"/>
              </a:rPr>
              <a:t>n</a:t>
            </a:r>
            <a:r>
              <a:rPr lang="en-US" sz="1000" baseline="0" dirty="0" smtClean="0">
                <a:latin typeface="Times New Roman"/>
                <a:cs typeface="Times New Roman"/>
              </a:rPr>
              <a:t> our example the </a:t>
            </a:r>
            <a:r>
              <a:rPr lang="en-US" sz="1000" baseline="0" dirty="0" err="1" smtClean="0">
                <a:latin typeface="Times New Roman"/>
                <a:cs typeface="Times New Roman"/>
              </a:rPr>
              <a:t>submodule</a:t>
            </a:r>
            <a:r>
              <a:rPr lang="en-US" sz="1000" baseline="0" dirty="0" smtClean="0">
                <a:latin typeface="Times New Roman"/>
                <a:cs typeface="Times New Roman"/>
              </a:rPr>
              <a:t> sa1 is only a </a:t>
            </a:r>
            <a:r>
              <a:rPr lang="en-US" sz="1000" baseline="0" dirty="0" err="1" smtClean="0">
                <a:latin typeface="Times New Roman"/>
                <a:cs typeface="Times New Roman"/>
              </a:rPr>
              <a:t>typedef</a:t>
            </a:r>
            <a:r>
              <a:rPr lang="en-US" sz="1000" baseline="0" dirty="0" smtClean="0">
                <a:latin typeface="Times New Roman"/>
                <a:cs typeface="Times New Roman"/>
              </a:rPr>
              <a:t> collection and so there is no copy of them in the final tree.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a:t>
            </a:r>
            <a:r>
              <a:rPr lang="en-US" sz="1000" baseline="0" dirty="0" err="1" smtClean="0">
                <a:latin typeface="Times New Roman"/>
                <a:cs typeface="Times New Roman"/>
              </a:rPr>
              <a:t>YangTreeNode</a:t>
            </a:r>
            <a:r>
              <a:rPr lang="en-US" sz="1000" baseline="0" dirty="0" smtClean="0">
                <a:latin typeface="Times New Roman"/>
                <a:cs typeface="Times New Roman"/>
              </a:rPr>
              <a:t> is used to match the YANG data tree with raw NETCONF XML data. The YANG data tree is the hierarchy of all configuration data values in a NETCONF server. The matching process take place in the configuration manager when receiving NETCONF responses. Note the right part of the </a:t>
            </a:r>
            <a:r>
              <a:rPr lang="en-US" sz="1000" baseline="0" dirty="0" smtClean="0">
                <a:latin typeface="Times New Roman"/>
                <a:cs typeface="Times New Roman"/>
              </a:rPr>
              <a:t>figure </a:t>
            </a:r>
            <a:r>
              <a:rPr lang="en-US" sz="1000" baseline="0" dirty="0" smtClean="0">
                <a:latin typeface="Times New Roman"/>
                <a:cs typeface="Times New Roman"/>
              </a:rPr>
              <a:t>shows that the YANG data tree has more nodes than the </a:t>
            </a:r>
            <a:r>
              <a:rPr lang="en-US" sz="1000" baseline="0" dirty="0" err="1" smtClean="0">
                <a:latin typeface="Times New Roman"/>
                <a:cs typeface="Times New Roman"/>
              </a:rPr>
              <a:t>YangTreeNode</a:t>
            </a:r>
            <a:r>
              <a:rPr lang="en-US" sz="1000" baseline="0" dirty="0" smtClean="0">
                <a:latin typeface="Times New Roman"/>
                <a:cs typeface="Times New Roman"/>
              </a:rPr>
              <a:t> and these extra nodes have a common pattern. </a:t>
            </a:r>
            <a:r>
              <a:rPr lang="fr-FR" sz="1000" baseline="0" dirty="0" smtClean="0">
                <a:latin typeface="Times New Roman"/>
                <a:cs typeface="Times New Roman"/>
              </a:rPr>
              <a:t>T</a:t>
            </a:r>
            <a:r>
              <a:rPr lang="en-US" sz="1000" baseline="0" dirty="0" smtClean="0">
                <a:latin typeface="Times New Roman"/>
                <a:cs typeface="Times New Roman"/>
              </a:rPr>
              <a:t>his is the case when a YANG list (or leaf-list) is defined and when the YANG data tree has several entries (or values). At the opposite some data could be optional depending of the device itself, or when YANG data model has choice statements, then the YANG data tree will only have one case instantiated.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err="1" smtClean="0">
                <a:latin typeface="Times New Roman"/>
                <a:cs typeface="Times New Roman"/>
              </a:rPr>
              <a:t>YencaP</a:t>
            </a:r>
            <a:r>
              <a:rPr lang="en-US" sz="1000" dirty="0" smtClean="0">
                <a:latin typeface="Times New Roman"/>
                <a:cs typeface="Times New Roman"/>
              </a:rPr>
              <a:t> [8]</a:t>
            </a:r>
            <a:r>
              <a:rPr lang="en-US" sz="1000" baseline="0" dirty="0" smtClean="0">
                <a:latin typeface="Times New Roman"/>
                <a:cs typeface="Times New Roman"/>
              </a:rPr>
              <a:t> is an open source implementation of the </a:t>
            </a:r>
            <a:r>
              <a:rPr lang="fr-FR" sz="1000" baseline="0" dirty="0" smtClean="0">
                <a:latin typeface="Times New Roman"/>
                <a:cs typeface="Times New Roman"/>
              </a:rPr>
              <a:t>NETCONF </a:t>
            </a:r>
            <a:r>
              <a:rPr lang="en-US" sz="1000" baseline="0" dirty="0" smtClean="0">
                <a:latin typeface="Times New Roman"/>
                <a:cs typeface="Times New Roman"/>
              </a:rPr>
              <a:t>server side. The bottom part of its architecture is an SSH layer to ensure security, session and connection-oriented communication as stated by the standard. The RPC layer implements the RPC mechanism with &lt;</a:t>
            </a:r>
            <a:r>
              <a:rPr lang="en-US" sz="1000" baseline="0" dirty="0" err="1" smtClean="0">
                <a:latin typeface="Times New Roman"/>
                <a:cs typeface="Times New Roman"/>
              </a:rPr>
              <a:t>rpc</a:t>
            </a:r>
            <a:r>
              <a:rPr lang="en-US" sz="1000" baseline="0" dirty="0" smtClean="0">
                <a:latin typeface="Times New Roman"/>
                <a:cs typeface="Times New Roman"/>
              </a:rPr>
              <a:t>&gt; and &lt;</a:t>
            </a:r>
            <a:r>
              <a:rPr lang="en-US" sz="1000" baseline="0" dirty="0" err="1" smtClean="0">
                <a:latin typeface="Times New Roman"/>
                <a:cs typeface="Times New Roman"/>
              </a:rPr>
              <a:t>rpc</a:t>
            </a:r>
            <a:r>
              <a:rPr lang="en-US" sz="1000" baseline="0" dirty="0" smtClean="0">
                <a:latin typeface="Times New Roman"/>
                <a:cs typeface="Times New Roman"/>
              </a:rPr>
              <a:t>-reply&gt; primitives that carries basic operations of the upper </a:t>
            </a:r>
            <a:r>
              <a:rPr lang="fr-FR" sz="1000" baseline="0" dirty="0" smtClean="0">
                <a:latin typeface="Times New Roman"/>
                <a:cs typeface="Times New Roman"/>
              </a:rPr>
              <a:t>NETCONF</a:t>
            </a:r>
            <a:r>
              <a:rPr lang="en-US" sz="1000" baseline="0" dirty="0" smtClean="0">
                <a:latin typeface="Times New Roman"/>
                <a:cs typeface="Times New Roman"/>
              </a:rPr>
              <a:t> operation layer as &lt;get&gt;, &lt;get-</a:t>
            </a:r>
            <a:r>
              <a:rPr lang="en-US" sz="1000" baseline="0" dirty="0" err="1" smtClean="0">
                <a:latin typeface="Times New Roman"/>
                <a:cs typeface="Times New Roman"/>
              </a:rPr>
              <a:t>config</a:t>
            </a:r>
            <a:r>
              <a:rPr lang="en-US" sz="1000" baseline="0" dirty="0" smtClean="0">
                <a:latin typeface="Times New Roman"/>
                <a:cs typeface="Times New Roman"/>
              </a:rPr>
              <a:t>&gt; and &lt;edit-</a:t>
            </a:r>
            <a:r>
              <a:rPr lang="en-US" sz="1000" baseline="0" dirty="0" err="1" smtClean="0">
                <a:latin typeface="Times New Roman"/>
                <a:cs typeface="Times New Roman"/>
              </a:rPr>
              <a:t>config</a:t>
            </a:r>
            <a:r>
              <a:rPr lang="en-US" sz="1000" baseline="0" dirty="0" smtClean="0">
                <a:latin typeface="Times New Roman"/>
                <a:cs typeface="Times New Roman"/>
              </a:rPr>
              <a:t>&gt; (notification are planned). The Data store Manager layer entity is responsible for maintaining a virtual database of configuration (and state) data and provides a read / write access to these data (state data being read-only). The Data Store, illustrated in the figure 5, can be see as a global XML data tree where each module has its place.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bootstrapping,  the Data Store Manager looks for modules through a local configuration file and dynamically loads them. A module is a piece of code that accesses to specific configuration and state information with an interface compliant with </a:t>
            </a:r>
            <a:r>
              <a:rPr lang="fr-FR" sz="1000" baseline="0" dirty="0" smtClean="0">
                <a:latin typeface="Times New Roman"/>
                <a:cs typeface="Times New Roman"/>
              </a:rPr>
              <a:t>NETCONF</a:t>
            </a:r>
            <a:r>
              <a:rPr lang="en-US" sz="1000" baseline="0" dirty="0" smtClean="0">
                <a:latin typeface="Times New Roman"/>
                <a:cs typeface="Times New Roman"/>
              </a:rPr>
              <a:t> operations. For example there are modules for network interfaces, system, protocols like RIP or OLSR... </a:t>
            </a:r>
            <a:r>
              <a:rPr lang="fr-FR" sz="1200" kern="1200" baseline="0" dirty="0" err="1" smtClean="0">
                <a:solidFill>
                  <a:schemeClr val="tx1"/>
                </a:solidFill>
                <a:latin typeface="+mn-lt"/>
                <a:ea typeface="+mn-ea"/>
                <a:cs typeface="+mn-cs"/>
              </a:rPr>
              <a:t>A</a:t>
            </a:r>
            <a:r>
              <a:rPr lang="fr-FR" sz="1200" kern="1200" dirty="0" err="1" smtClean="0">
                <a:solidFill>
                  <a:schemeClr val="tx1"/>
                </a:solidFill>
                <a:latin typeface="+mn-lt"/>
                <a:ea typeface="+mn-ea"/>
                <a:cs typeface="+mn-cs"/>
              </a:rPr>
              <a:t>lthough</a:t>
            </a:r>
            <a:r>
              <a:rPr lang="fr-FR" sz="1200" kern="1200" dirty="0" smtClean="0">
                <a:solidFill>
                  <a:schemeClr val="tx1"/>
                </a:solidFill>
                <a:latin typeface="+mn-lt"/>
                <a:ea typeface="+mn-ea"/>
                <a:cs typeface="+mn-cs"/>
              </a:rPr>
              <a:t> </a:t>
            </a:r>
            <a:r>
              <a:rPr lang="en-US" sz="1000" baseline="0" dirty="0" err="1" smtClean="0">
                <a:latin typeface="Times New Roman"/>
                <a:cs typeface="Times New Roman"/>
              </a:rPr>
              <a:t>YencaP</a:t>
            </a:r>
            <a:r>
              <a:rPr lang="en-US" sz="1000" baseline="0" dirty="0" smtClean="0">
                <a:latin typeface="Times New Roman"/>
                <a:cs typeface="Times New Roman"/>
              </a:rPr>
              <a:t> was written before YANG, the module concept of the former fits well with the YANG one. For each module, the configuration file contains some directives as for the interface module in the figure 5. The location of data </a:t>
            </a:r>
            <a:r>
              <a:rPr lang="en-US" sz="1000" baseline="0" dirty="0" err="1" smtClean="0">
                <a:latin typeface="Times New Roman"/>
                <a:cs typeface="Times New Roman"/>
              </a:rPr>
              <a:t>mocule</a:t>
            </a:r>
            <a:r>
              <a:rPr lang="en-US" sz="1000" baseline="0" dirty="0" smtClean="0">
                <a:latin typeface="Times New Roman"/>
                <a:cs typeface="Times New Roman"/>
              </a:rPr>
              <a:t> in the Data Store by giving a path (an </a:t>
            </a:r>
            <a:r>
              <a:rPr lang="en-US" sz="1000" baseline="0" dirty="0" err="1" smtClean="0">
                <a:latin typeface="Times New Roman"/>
                <a:cs typeface="Times New Roman"/>
              </a:rPr>
              <a:t>Xpath</a:t>
            </a:r>
            <a:r>
              <a:rPr lang="en-US" sz="1000" baseline="0" dirty="0" smtClean="0">
                <a:latin typeface="Times New Roman"/>
                <a:cs typeface="Times New Roman"/>
              </a:rPr>
              <a:t> expression) from the root  &lt;</a:t>
            </a:r>
            <a:r>
              <a:rPr lang="en-US" sz="1000" baseline="0" dirty="0" err="1" smtClean="0">
                <a:latin typeface="Times New Roman"/>
                <a:cs typeface="Times New Roman"/>
              </a:rPr>
              <a:t>netconf</a:t>
            </a:r>
            <a:r>
              <a:rPr lang="en-US" sz="1000" baseline="0" dirty="0" smtClean="0">
                <a:latin typeface="Times New Roman"/>
                <a:cs typeface="Times New Roman"/>
              </a:rPr>
              <a:t>&gt; node to the root node of the module. For example, the interfaces module is localized with the “/</a:t>
            </a:r>
            <a:r>
              <a:rPr lang="fr-FR" sz="1000" baseline="0" dirty="0" err="1" smtClean="0">
                <a:latin typeface="Times New Roman"/>
                <a:cs typeface="Times New Roman"/>
              </a:rPr>
              <a:t>netconf</a:t>
            </a:r>
            <a:r>
              <a:rPr lang="en-US" sz="1000" baseline="0" dirty="0" smtClean="0">
                <a:latin typeface="Times New Roman"/>
                <a:cs typeface="Times New Roman"/>
              </a:rPr>
              <a:t>/network/interfaces” expression and  it maintains data under the &lt;interfaces&gt; node. Thus, one part of the Data Store is managed by the Data Store Manager (light grey on </a:t>
            </a:r>
            <a:r>
              <a:rPr lang="fr-FR" sz="1000" baseline="0" dirty="0" smtClean="0">
                <a:latin typeface="Times New Roman"/>
                <a:cs typeface="Times New Roman"/>
              </a:rPr>
              <a:t>figure </a:t>
            </a:r>
            <a:r>
              <a:rPr lang="en-US" sz="1000" baseline="0" dirty="0" smtClean="0">
                <a:latin typeface="Times New Roman"/>
                <a:cs typeface="Times New Roman"/>
              </a:rPr>
              <a:t>5) and the other parts are managed by the modules (dark grey sub trees). This enables modularity of the server without increasing the complexity of the Data Store Manager.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format for the </a:t>
            </a:r>
            <a:r>
              <a:rPr lang="en-US" sz="1000" baseline="0" dirty="0" err="1" smtClean="0">
                <a:latin typeface="Times New Roman"/>
                <a:cs typeface="Times New Roman"/>
              </a:rPr>
              <a:t>YencaP</a:t>
            </a:r>
            <a:r>
              <a:rPr lang="en-US" sz="1000" baseline="0" dirty="0" smtClean="0">
                <a:latin typeface="Times New Roman"/>
                <a:cs typeface="Times New Roman"/>
              </a:rPr>
              <a:t> configuration file is extensible through a &lt;parameters&gt; markup that contains &lt;parameter&gt; items with name and value attributes. The integration of YANG into </a:t>
            </a:r>
            <a:r>
              <a:rPr lang="en-US" sz="1000" baseline="0" dirty="0" err="1" smtClean="0">
                <a:latin typeface="Times New Roman"/>
                <a:cs typeface="Times New Roman"/>
              </a:rPr>
              <a:t>YencaP</a:t>
            </a:r>
            <a:r>
              <a:rPr lang="en-US" sz="1000" baseline="0" dirty="0" smtClean="0">
                <a:latin typeface="Times New Roman"/>
                <a:cs typeface="Times New Roman"/>
              </a:rPr>
              <a:t> is made through the addition of a parameter with the “yang” name attribute and the module name as value attribute (interface in the example). For each module inside the </a:t>
            </a:r>
            <a:r>
              <a:rPr lang="en-US" sz="1000" baseline="0" dirty="0" err="1" smtClean="0">
                <a:latin typeface="Times New Roman"/>
                <a:cs typeface="Times New Roman"/>
              </a:rPr>
              <a:t>YencaP</a:t>
            </a:r>
            <a:r>
              <a:rPr lang="en-US" sz="1000" baseline="0" dirty="0" smtClean="0">
                <a:latin typeface="Times New Roman"/>
                <a:cs typeface="Times New Roman"/>
              </a:rPr>
              <a:t> server there is one and only one YANG module. One can see on the figure that there is a &lt;namespace&gt; markup before the module parameters list. This name space is needed </a:t>
            </a:r>
            <a:r>
              <a:rPr lang="en-US" sz="1000" baseline="0" noProof="0" dirty="0" smtClean="0">
                <a:latin typeface="Times New Roman"/>
                <a:cs typeface="Times New Roman"/>
              </a:rPr>
              <a:t>inside </a:t>
            </a:r>
            <a:r>
              <a:rPr lang="fr-FR" sz="1000" baseline="0" dirty="0" smtClean="0">
                <a:latin typeface="Times New Roman"/>
                <a:cs typeface="Times New Roman"/>
              </a:rPr>
              <a:t>NETCONF</a:t>
            </a:r>
            <a:r>
              <a:rPr lang="en-US" sz="1000" baseline="0" dirty="0" smtClean="0">
                <a:latin typeface="Times New Roman"/>
                <a:cs typeface="Times New Roman"/>
              </a:rPr>
              <a:t> requests to distinguish its XML naming. We choose that It must be the same as the one defined in the corresponding YANG module.</a:t>
            </a:r>
            <a:endParaRPr lang="en-US" sz="1000" dirty="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smtClean="0">
                <a:latin typeface="Times New Roman"/>
                <a:cs typeface="Times New Roman"/>
              </a:rPr>
              <a:t>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on the center part in the figure 6, is an open source </a:t>
            </a:r>
            <a:r>
              <a:rPr lang="fr-FR" sz="1000" baseline="0" noProof="0" dirty="0" smtClean="0">
                <a:latin typeface="Times New Roman"/>
                <a:cs typeface="Times New Roman"/>
              </a:rPr>
              <a:t>NETCONF client</a:t>
            </a:r>
            <a:r>
              <a:rPr lang="en-US" sz="1000" baseline="0" noProof="0" dirty="0" smtClean="0">
                <a:latin typeface="Times New Roman"/>
                <a:cs typeface="Times New Roman"/>
              </a:rPr>
              <a:t> application that can send queries and receive responses with any </a:t>
            </a:r>
            <a:r>
              <a:rPr lang="fr-FR" sz="1000" baseline="0" noProof="0" dirty="0" err="1" smtClean="0">
                <a:latin typeface="Times New Roman"/>
                <a:cs typeface="Times New Roman"/>
              </a:rPr>
              <a:t>NETCONF-compliant</a:t>
            </a:r>
            <a:r>
              <a:rPr lang="en-US" sz="1000" baseline="0" noProof="0" dirty="0" smtClean="0">
                <a:latin typeface="Times New Roman"/>
                <a:cs typeface="Times New Roman"/>
              </a:rPr>
              <a:t> server.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several servers at one time. Each session is initialized by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user opens an 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forms 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 the right part of the figure 6, we extends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give it the possibility of announcing which YANG modules it implements as a capability in its standard hello message (together with version and revision information). This was easily realized with the information in the configuration file we show figure 5. On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side, a YANG loader will be used when such a capability is detected. We do 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only work with YANG but to accept servers that are YANG enabled or not. The YANG loader gets the specifications from an external repository and builds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 is a java program that 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dynamically parse YANG data model. We took this 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thus must be able to dynamically load and parse any YANG model. It is also necessary to create the root node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 The YANG specification repository is shown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opened the user can ask for the configuration of a YANG enabled device. In doing so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server only (left part of the figure 6). The applet will be loaded by the web interface to provide the user with a graphical interface representing the configuration.</a:t>
            </a:r>
            <a:endParaRPr lang="en-US" sz="1000" noProof="0" dirty="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7 shows the applet part of the web</a:t>
            </a:r>
            <a:r>
              <a:rPr lang="en-US" sz="1000" baseline="0" dirty="0" smtClean="0">
                <a:latin typeface="Times New Roman"/>
                <a:cs typeface="Times New Roman"/>
              </a:rPr>
              <a:t> interface displayed when a user is connected for the configuration of a device. This first view can be used as a YANG specification browser looking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distinct container, list, key or leaf nodes.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selecting a node, the lower part of the applet shows details of its YANG specification, as the type of a leaf and constraints such default value or range intervals. A leaf type is always at least of a built-in types (as string, int8,…) and can be refined by other types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 the built-in type is displayed.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same applet is used in the following figures for sending request to the NETCONF device and receiving response. The matching of XML data with the YANG tree node is made at each response by the same applet.</a:t>
            </a: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baseline="0" noProof="0" dirty="0" smtClean="0">
                <a:latin typeface="Times New Roman"/>
                <a:cs typeface="Times New Roman"/>
              </a:rPr>
              <a:t>One can request the indirectly connected </a:t>
            </a:r>
            <a:r>
              <a:rPr lang="fr-FR" sz="1000" baseline="0" noProof="0" dirty="0" smtClean="0">
                <a:latin typeface="Times New Roman"/>
                <a:cs typeface="Times New Roman"/>
              </a:rPr>
              <a:t>NETCONF</a:t>
            </a:r>
            <a:r>
              <a:rPr lang="en-US" sz="1000" baseline="0" noProof="0" dirty="0" smtClean="0">
                <a:latin typeface="Times New Roman"/>
                <a:cs typeface="Times New Roman"/>
              </a:rPr>
              <a:t> device by a mouse contextual menu that pops-up when the right button is pressed on a YANG node. When one of the standard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operations is chosen, the request is built from the root node (here the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virtual container) to the tree position of the selected node. At this step, the applet is vertically separated to show result of request on the right. The resulting XML document is sent inside a HTTP POST request. A specific header called “operation” is used to 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performed on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The figure 8 shows a get request on the leaf </a:t>
            </a:r>
            <a:r>
              <a:rPr lang="en-US" sz="1000" baseline="0" noProof="0" dirty="0" err="1" smtClean="0">
                <a:latin typeface="Times New Roman"/>
                <a:cs typeface="Times New Roman"/>
              </a:rPr>
              <a:t>mtu</a:t>
            </a:r>
            <a:r>
              <a:rPr lang="en-US" sz="1000" baseline="0" noProof="0" dirty="0" smtClean="0">
                <a:latin typeface="Times New Roman"/>
                <a:cs typeface="Times New Roman"/>
              </a:rPr>
              <a:t> and this leaf is inside the interface list. Note that the key of the list is added to the request while it is not explicitly asked. This is an optimization because subsequent requests on lists (and especially on list entries) will likely need the key.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the latter surrounds it by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and sends a valid </a:t>
            </a:r>
            <a:r>
              <a:rPr lang="fr-FR" sz="1000" baseline="0" noProof="0" dirty="0"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 Following is simply a cleaning of </a:t>
            </a:r>
            <a:r>
              <a:rPr lang="fr-FR" sz="1000" baseline="0" noProof="0" dirty="0"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 </a:t>
            </a:r>
            <a:r>
              <a:rPr lang="fr-FR" sz="1000" baseline="0" noProof="0" smtClean="0">
                <a:latin typeface="Times New Roman"/>
                <a:cs typeface="Times New Roman"/>
              </a:rPr>
              <a:t>figure </a:t>
            </a:r>
            <a:r>
              <a:rPr lang="en-US" sz="1000" baseline="0" noProof="0" smtClean="0">
                <a:latin typeface="Times New Roman"/>
                <a:cs typeface="Times New Roman"/>
              </a:rPr>
              <a:t>8 </a:t>
            </a:r>
            <a:r>
              <a:rPr lang="en-US" sz="1000" baseline="0" noProof="0" dirty="0" smtClean="0">
                <a:latin typeface="Times New Roman"/>
                <a:cs typeface="Times New Roman"/>
              </a:rPr>
              <a:t>shows the response on the right part of the management applet. The request is synchronous because even if one request contains several data (as can be a request on a list) all of them are returned by one response. Note we have made our protocol synchronous on top of HTTP with several asynchronous requests. We plan to allow multiple selections for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to give access to the separate part of the </a:t>
            </a:r>
            <a:r>
              <a:rPr lang="fr-FR" sz="1000" baseline="0" noProof="0" dirty="0" smtClean="0">
                <a:latin typeface="Times New Roman"/>
                <a:cs typeface="Times New Roman"/>
              </a:rPr>
              <a:t>NETCONF</a:t>
            </a:r>
            <a:r>
              <a:rPr lang="en-US" sz="1000" baseline="0" noProof="0" dirty="0" smtClean="0">
                <a:latin typeface="Times New Roman"/>
                <a:cs typeface="Times New Roman"/>
              </a:rPr>
              <a:t> Data Store in one request.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figure </a:t>
            </a:r>
            <a:r>
              <a:rPr lang="en-US" sz="1000" baseline="0" noProof="0" dirty="0" smtClean="0">
                <a:latin typeface="Times New Roman"/>
                <a:cs typeface="Times New Roman"/>
              </a:rPr>
              <a:t>9 depicts some functionalities of the applet related to NETCONF get and edit </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operations.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b</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container. When editing a container, its components are listed with a warning until a correct value is given. The applet shows warning messages and have editing functionalities (as in part </a:t>
            </a:r>
            <a:r>
              <a:rPr lang="en-US" sz="1000" baseline="0" noProof="0" dirty="0" err="1" smtClean="0">
                <a:latin typeface="Times New Roman"/>
                <a:cs typeface="Times New Roman"/>
              </a:rPr>
              <a:t>d</a:t>
            </a:r>
            <a:r>
              <a:rPr lang="en-US" sz="1000" baseline="0" noProof="0" dirty="0" smtClean="0">
                <a:latin typeface="Times New Roman"/>
                <a:cs typeface="Times New Roman"/>
              </a:rPr>
              <a:t>) to set values on edited data.</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Here a list is edited entry by entry (that we call a list occurrence) and one can see an empty list entry ready to be filled. Note that a red mark is on the “login” leaf because it is the key of the list and so its value must be set.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5/01/10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5/01/10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5/01/10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5/01/10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5/01/10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5/01/10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5/01/10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5/01/10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5/01/10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5/01/10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5/01/10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5/01/10</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tif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p:txBody>
          <a:bodyPr>
            <a:normAutofit fontScale="70000" lnSpcReduction="20000"/>
          </a:bodyPr>
          <a:lstStyle/>
          <a:p>
            <a:r>
              <a:rPr lang="en-GB" dirty="0" smtClean="0"/>
              <a:t>A Yang Parser and Browser implementation on NETCONF</a:t>
            </a:r>
          </a:p>
          <a:p>
            <a:r>
              <a:rPr lang="en-GB" dirty="0" smtClean="0"/>
              <a:t>E. Nataf, O. </a:t>
            </a:r>
            <a:r>
              <a:rPr lang="en-GB" dirty="0" err="1" smtClean="0"/>
              <a:t>Festor</a:t>
            </a:r>
            <a:endParaRPr lang="en-GB" dirty="0" smtClean="0"/>
          </a:p>
          <a:p>
            <a:r>
              <a:rPr lang="en-GB" dirty="0" smtClean="0"/>
              <a:t>Nancy University, </a:t>
            </a:r>
            <a:r>
              <a:rPr lang="en-GB" dirty="0" err="1" smtClean="0"/>
              <a:t>Madynes</a:t>
            </a:r>
            <a:r>
              <a:rPr lang="en-GB" dirty="0" smtClean="0"/>
              <a:t> – INRIA project</a:t>
            </a:r>
          </a:p>
          <a:p>
            <a:r>
              <a:rPr lang="en-GB" dirty="0" err="1" smtClean="0"/>
              <a:t>Loria</a:t>
            </a:r>
            <a:endParaRPr lang="en-GB" dirty="0"/>
          </a:p>
        </p:txBody>
      </p:sp>
      <p:pic>
        <p:nvPicPr>
          <p:cNvPr id="4" name="Image 3" descr="loria.jpg"/>
          <p:cNvPicPr>
            <a:picLocks noChangeAspect="1"/>
          </p:cNvPicPr>
          <p:nvPr/>
        </p:nvPicPr>
        <p:blipFill>
          <a:blip r:embed="rId3"/>
          <a:stretch>
            <a:fillRect/>
          </a:stretch>
        </p:blipFill>
        <p:spPr>
          <a:xfrm>
            <a:off x="7924800" y="304800"/>
            <a:ext cx="1714500" cy="1168400"/>
          </a:xfrm>
          <a:prstGeom prst="rect">
            <a:avLst/>
          </a:prstGeom>
        </p:spPr>
      </p:pic>
      <p:pic>
        <p:nvPicPr>
          <p:cNvPr id="5" name="Image 4" descr="nancy2.jpg"/>
          <p:cNvPicPr>
            <a:picLocks noChangeAspect="1"/>
          </p:cNvPicPr>
          <p:nvPr/>
        </p:nvPicPr>
        <p:blipFill>
          <a:blip r:embed="rId4"/>
          <a:stretch>
            <a:fillRect/>
          </a:stretch>
        </p:blipFill>
        <p:spPr>
          <a:xfrm>
            <a:off x="381000" y="304800"/>
            <a:ext cx="2247900" cy="990600"/>
          </a:xfrm>
          <a:prstGeom prst="rect">
            <a:avLst/>
          </a:prstGeom>
        </p:spPr>
      </p:pic>
      <p:pic>
        <p:nvPicPr>
          <p:cNvPr id="7" name="Image 6" descr="inria2.jpg"/>
          <p:cNvPicPr>
            <a:picLocks noChangeAspect="1"/>
          </p:cNvPicPr>
          <p:nvPr/>
        </p:nvPicPr>
        <p:blipFill>
          <a:blip r:embed="rId5"/>
          <a:stretch>
            <a:fillRect/>
          </a:stretch>
        </p:blipFill>
        <p:spPr>
          <a:xfrm>
            <a:off x="3962400" y="304800"/>
            <a:ext cx="1905000" cy="495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check</a:t>
            </a:r>
          </a:p>
          <a:p>
            <a:pPr lvl="1"/>
            <a:r>
              <a:rPr lang="fr-FR" dirty="0" err="1" smtClean="0"/>
              <a:t>YencaP</a:t>
            </a:r>
            <a:r>
              <a:rPr lang="fr-FR" dirty="0" smtClean="0"/>
              <a:t> Manager : user input control</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3371" y="179251"/>
            <a:ext cx="9802629" cy="6678749"/>
          </a:xfrm>
          <a:prstGeom prst="rect">
            <a:avLst/>
          </a:prstGeom>
          <a:noFill/>
        </p:spPr>
        <p:txBody>
          <a:bodyPr wrap="none" rtlCol="0">
            <a:spAutoFit/>
          </a:bodyPr>
          <a:lstStyle/>
          <a:p>
            <a:r>
              <a:rPr lang="fr-FR" dirty="0" smtClean="0"/>
              <a:t>Références </a:t>
            </a:r>
          </a:p>
          <a:p>
            <a:pPr algn="just"/>
            <a:endParaRPr lang="en-US" dirty="0" smtClean="0">
              <a:latin typeface="Times New Roman"/>
              <a:cs typeface="Times New Roman"/>
            </a:endParaRPr>
          </a:p>
          <a:p>
            <a:pPr algn="just"/>
            <a:r>
              <a:rPr lang="fr-FR" sz="1400" dirty="0" smtClean="0">
                <a:latin typeface="Arial"/>
                <a:cs typeface="Arial"/>
              </a:rPr>
              <a:t>[1] R. Enns</a:t>
            </a:r>
          </a:p>
          <a:p>
            <a:pPr algn="just"/>
            <a:r>
              <a:rPr lang="fr-FR" sz="1400" dirty="0" smtClean="0">
                <a:latin typeface="Arial"/>
                <a:cs typeface="Arial"/>
              </a:rPr>
              <a:t>NETCONF Configuration Protocol, </a:t>
            </a:r>
            <a:r>
              <a:rPr lang="en-US" sz="1400" dirty="0" smtClean="0">
                <a:latin typeface="Arial"/>
                <a:cs typeface="Arial"/>
              </a:rPr>
              <a:t>RFC 4741, December 2006</a:t>
            </a:r>
          </a:p>
          <a:p>
            <a:pPr algn="just"/>
            <a:endParaRPr lang="en-US" sz="1400" dirty="0" smtClean="0">
              <a:latin typeface="Arial"/>
              <a:cs typeface="Arial"/>
            </a:endParaRPr>
          </a:p>
          <a:p>
            <a:r>
              <a:rPr lang="fr-FR" sz="1400" dirty="0" smtClean="0">
                <a:latin typeface="Arial"/>
                <a:cs typeface="Arial"/>
              </a:rPr>
              <a:t>[2] M. </a:t>
            </a:r>
            <a:r>
              <a:rPr lang="fr-FR" sz="1400" dirty="0" err="1" smtClean="0">
                <a:latin typeface="Arial"/>
                <a:cs typeface="Arial"/>
              </a:rPr>
              <a:t>Bjorklund</a:t>
            </a:r>
            <a:endParaRPr lang="fr-FR" sz="1400" dirty="0" smtClean="0">
              <a:latin typeface="Arial"/>
              <a:cs typeface="Arial"/>
            </a:endParaRPr>
          </a:p>
          <a:p>
            <a:r>
              <a:rPr lang="fr-FR" sz="1400" dirty="0" smtClean="0">
                <a:latin typeface="Arial"/>
                <a:cs typeface="Arial"/>
              </a:rPr>
              <a:t>YANG - A data </a:t>
            </a:r>
            <a:r>
              <a:rPr lang="fr-FR" sz="1400" dirty="0" err="1" smtClean="0">
                <a:latin typeface="Arial"/>
                <a:cs typeface="Arial"/>
              </a:rPr>
              <a:t>modeling</a:t>
            </a:r>
            <a:r>
              <a:rPr lang="fr-FR" sz="1400" dirty="0" smtClean="0">
                <a:latin typeface="Arial"/>
                <a:cs typeface="Arial"/>
              </a:rPr>
              <a:t> </a:t>
            </a:r>
            <a:r>
              <a:rPr lang="fr-FR" sz="1400" dirty="0" err="1" smtClean="0">
                <a:latin typeface="Arial"/>
                <a:cs typeface="Arial"/>
              </a:rPr>
              <a:t>language</a:t>
            </a:r>
            <a:r>
              <a:rPr lang="fr-FR" sz="1400" dirty="0" smtClean="0">
                <a:latin typeface="Arial"/>
                <a:cs typeface="Arial"/>
              </a:rPr>
              <a:t> for NETCONF</a:t>
            </a:r>
          </a:p>
          <a:p>
            <a:r>
              <a:rPr lang="fr-FR" sz="1400" dirty="0" smtClean="0">
                <a:latin typeface="Arial"/>
                <a:cs typeface="Arial"/>
              </a:rPr>
              <a:t> draft-ietf-netmod-yang-07, </a:t>
            </a:r>
            <a:r>
              <a:rPr lang="en-US" sz="1400" dirty="0" smtClean="0">
                <a:latin typeface="Arial"/>
                <a:cs typeface="Arial"/>
              </a:rPr>
              <a:t>Network Working Group, Internet-Draft, 13 July 2009</a:t>
            </a:r>
          </a:p>
          <a:p>
            <a:endParaRPr lang="en-US" sz="1400" dirty="0" smtClean="0">
              <a:latin typeface="Arial"/>
              <a:cs typeface="Arial"/>
            </a:endParaRPr>
          </a:p>
          <a:p>
            <a:r>
              <a:rPr lang="en-US" sz="1400" dirty="0" smtClean="0">
                <a:latin typeface="Arial"/>
                <a:cs typeface="Arial"/>
              </a:rPr>
              <a:t>[3] </a:t>
            </a:r>
            <a:r>
              <a:rPr lang="fr-FR" sz="1400" dirty="0" smtClean="0">
                <a:latin typeface="Arial"/>
                <a:cs typeface="Arial"/>
              </a:rPr>
              <a:t>K.  </a:t>
            </a:r>
            <a:r>
              <a:rPr lang="fr-FR" sz="1400" dirty="0" err="1" smtClean="0">
                <a:latin typeface="Arial"/>
                <a:cs typeface="Arial"/>
              </a:rPr>
              <a:t>McCloghrie</a:t>
            </a:r>
            <a:r>
              <a:rPr lang="fr-FR" sz="1400" dirty="0" smtClean="0">
                <a:latin typeface="Arial"/>
                <a:cs typeface="Arial"/>
              </a:rPr>
              <a:t>, D. </a:t>
            </a:r>
            <a:r>
              <a:rPr lang="fr-FR" sz="1400" dirty="0" err="1" smtClean="0">
                <a:latin typeface="Arial"/>
                <a:cs typeface="Arial"/>
              </a:rPr>
              <a:t>Perkins</a:t>
            </a:r>
            <a:r>
              <a:rPr lang="fr-FR" sz="1400" dirty="0" smtClean="0">
                <a:latin typeface="Arial"/>
                <a:cs typeface="Arial"/>
              </a:rPr>
              <a:t>, J. </a:t>
            </a:r>
            <a:r>
              <a:rPr lang="fr-FR" sz="1400" dirty="0" err="1" smtClean="0">
                <a:latin typeface="Arial"/>
                <a:cs typeface="Arial"/>
              </a:rPr>
              <a:t>Schoenwaelder</a:t>
            </a:r>
            <a:r>
              <a:rPr lang="fr-FR" sz="1400" dirty="0" smtClean="0">
                <a:latin typeface="Arial"/>
                <a:cs typeface="Arial"/>
              </a:rPr>
              <a:t>. </a:t>
            </a:r>
          </a:p>
          <a:p>
            <a:r>
              <a:rPr lang="fr-FR" sz="1400" dirty="0" smtClean="0">
                <a:latin typeface="Arial"/>
                <a:cs typeface="Arial"/>
              </a:rPr>
              <a:t>Structure of Management Information Version 2 (SMIv2), RFC 2578, April 1999.</a:t>
            </a:r>
            <a:endParaRPr lang="en-US" sz="1400" dirty="0" smtClean="0">
              <a:latin typeface="Arial"/>
              <a:cs typeface="Arial"/>
            </a:endParaRPr>
          </a:p>
          <a:p>
            <a:endParaRPr lang="en-US" sz="1400" dirty="0" smtClean="0">
              <a:latin typeface="Arial"/>
              <a:cs typeface="Arial"/>
            </a:endParaRPr>
          </a:p>
          <a:p>
            <a:r>
              <a:rPr lang="en-US" sz="1400" dirty="0" smtClean="0">
                <a:latin typeface="Arial"/>
                <a:cs typeface="Arial"/>
              </a:rPr>
              <a:t>[4] </a:t>
            </a:r>
            <a:r>
              <a:rPr lang="fr-FR" sz="1400" dirty="0" smtClean="0">
                <a:latin typeface="Arial"/>
                <a:cs typeface="Arial"/>
              </a:rPr>
              <a:t>Case, J., </a:t>
            </a:r>
            <a:r>
              <a:rPr lang="fr-FR" sz="1400" dirty="0" err="1" smtClean="0">
                <a:latin typeface="Arial"/>
                <a:cs typeface="Arial"/>
              </a:rPr>
              <a:t>Fedor</a:t>
            </a:r>
            <a:r>
              <a:rPr lang="fr-FR" sz="1400" dirty="0" smtClean="0">
                <a:latin typeface="Arial"/>
                <a:cs typeface="Arial"/>
              </a:rPr>
              <a:t>, M., </a:t>
            </a:r>
            <a:r>
              <a:rPr lang="fr-FR" sz="1400" dirty="0" err="1" smtClean="0">
                <a:latin typeface="Arial"/>
                <a:cs typeface="Arial"/>
              </a:rPr>
              <a:t>Schoffstall</a:t>
            </a:r>
            <a:r>
              <a:rPr lang="fr-FR" sz="1400" dirty="0" smtClean="0">
                <a:latin typeface="Arial"/>
                <a:cs typeface="Arial"/>
              </a:rPr>
              <a:t>, M. and J. </a:t>
            </a:r>
            <a:r>
              <a:rPr lang="fr-FR" sz="1400" dirty="0" err="1" smtClean="0">
                <a:latin typeface="Arial"/>
                <a:cs typeface="Arial"/>
              </a:rPr>
              <a:t>Davin</a:t>
            </a:r>
            <a:r>
              <a:rPr lang="fr-FR" sz="1400" dirty="0" smtClean="0">
                <a:latin typeface="Arial"/>
                <a:cs typeface="Arial"/>
              </a:rPr>
              <a:t>, </a:t>
            </a:r>
          </a:p>
          <a:p>
            <a:r>
              <a:rPr lang="fr-FR" sz="1400" dirty="0" smtClean="0">
                <a:latin typeface="Arial"/>
                <a:cs typeface="Arial"/>
              </a:rPr>
              <a:t>Simple Network     Management Protocol, RFC 1157, May 1990.</a:t>
            </a:r>
          </a:p>
          <a:p>
            <a:endParaRPr lang="en-US" sz="1400" dirty="0" smtClean="0">
              <a:latin typeface="Arial"/>
              <a:cs typeface="Arial"/>
            </a:endParaRPr>
          </a:p>
          <a:p>
            <a:r>
              <a:rPr lang="en-US" sz="1400" dirty="0" smtClean="0">
                <a:latin typeface="Arial"/>
                <a:cs typeface="Arial"/>
              </a:rPr>
              <a:t>[5] </a:t>
            </a:r>
            <a:r>
              <a:rPr lang="en-US" sz="1400" dirty="0" err="1" smtClean="0">
                <a:latin typeface="Arial"/>
                <a:cs typeface="Arial"/>
              </a:rPr>
              <a:t>Huiyang</a:t>
            </a:r>
            <a:r>
              <a:rPr lang="en-US" sz="1400" dirty="0" smtClean="0">
                <a:latin typeface="Arial"/>
                <a:cs typeface="Arial"/>
              </a:rPr>
              <a:t> Cui; Bin Zhang; </a:t>
            </a:r>
            <a:r>
              <a:rPr lang="en-US" sz="1400" dirty="0" err="1" smtClean="0">
                <a:latin typeface="Arial"/>
                <a:cs typeface="Arial"/>
              </a:rPr>
              <a:t>Guohui</a:t>
            </a:r>
            <a:r>
              <a:rPr lang="en-US" sz="1400" dirty="0" smtClean="0">
                <a:latin typeface="Arial"/>
                <a:cs typeface="Arial"/>
              </a:rPr>
              <a:t> Li; </a:t>
            </a:r>
            <a:r>
              <a:rPr lang="en-US" sz="1400" dirty="0" err="1" smtClean="0">
                <a:latin typeface="Arial"/>
                <a:cs typeface="Arial"/>
              </a:rPr>
              <a:t>Xuesong</a:t>
            </a:r>
            <a:r>
              <a:rPr lang="en-US" sz="1400" dirty="0" smtClean="0">
                <a:latin typeface="Arial"/>
                <a:cs typeface="Arial"/>
              </a:rPr>
              <a:t> </a:t>
            </a:r>
            <a:r>
              <a:rPr lang="en-US" sz="1400" dirty="0" err="1" smtClean="0">
                <a:latin typeface="Arial"/>
                <a:cs typeface="Arial"/>
              </a:rPr>
              <a:t>Gao</a:t>
            </a:r>
            <a:r>
              <a:rPr lang="en-US" sz="1400" dirty="0" smtClean="0">
                <a:latin typeface="Arial"/>
                <a:cs typeface="Arial"/>
              </a:rPr>
              <a:t>; Yan Li</a:t>
            </a:r>
          </a:p>
          <a:p>
            <a:r>
              <a:rPr lang="en-US" sz="1400" dirty="0" smtClean="0">
                <a:latin typeface="Arial"/>
                <a:cs typeface="Arial"/>
              </a:rPr>
              <a:t>Contrast Analysis of </a:t>
            </a:r>
            <a:r>
              <a:rPr lang="fr-FR" sz="1400" dirty="0" smtClean="0">
                <a:latin typeface="Arial"/>
                <a:cs typeface="Arial"/>
              </a:rPr>
              <a:t>NETCONF</a:t>
            </a:r>
            <a:r>
              <a:rPr lang="en-US" sz="1400" dirty="0" smtClean="0">
                <a:latin typeface="Arial"/>
                <a:cs typeface="Arial"/>
              </a:rPr>
              <a:t> Modeling Languages: XML Schema, Relax NG and YANG</a:t>
            </a:r>
          </a:p>
          <a:p>
            <a:r>
              <a:rPr lang="en-US" sz="1400" dirty="0" smtClean="0">
                <a:latin typeface="Arial"/>
                <a:cs typeface="Arial"/>
              </a:rPr>
              <a:t>International Conference on Communication Software and Network, 2009, ICCSN’09, 27-28 Feb 2009 Page(s):322 - 326 </a:t>
            </a:r>
          </a:p>
          <a:p>
            <a:pPr algn="just"/>
            <a:endParaRPr lang="en-US" sz="1400" dirty="0" smtClean="0">
              <a:latin typeface="Arial"/>
              <a:cs typeface="Arial"/>
            </a:endParaRPr>
          </a:p>
          <a:p>
            <a:pPr algn="just">
              <a:defRPr/>
            </a:pPr>
            <a:r>
              <a:rPr lang="en-US" sz="1400" dirty="0" smtClean="0">
                <a:latin typeface="Arial"/>
                <a:cs typeface="Arial"/>
              </a:rPr>
              <a:t>[6] </a:t>
            </a:r>
            <a:r>
              <a:rPr lang="en-US" sz="1400" dirty="0" err="1" smtClean="0">
                <a:latin typeface="Arial"/>
                <a:cs typeface="Arial"/>
              </a:rPr>
              <a:t>Hui</a:t>
            </a:r>
            <a:r>
              <a:rPr lang="en-US" sz="1400" dirty="0" smtClean="0">
                <a:latin typeface="Arial"/>
                <a:cs typeface="Arial"/>
              </a:rPr>
              <a:t> </a:t>
            </a:r>
            <a:r>
              <a:rPr lang="en-US" sz="1400" dirty="0" err="1" smtClean="0">
                <a:latin typeface="Arial"/>
                <a:cs typeface="Arial"/>
              </a:rPr>
              <a:t>Xu</a:t>
            </a:r>
            <a:r>
              <a:rPr lang="en-US" sz="1400" dirty="0" smtClean="0">
                <a:latin typeface="Arial"/>
                <a:cs typeface="Arial"/>
              </a:rPr>
              <a:t>; </a:t>
            </a:r>
            <a:r>
              <a:rPr lang="en-US" sz="1400" dirty="0" err="1" smtClean="0">
                <a:latin typeface="Arial"/>
                <a:cs typeface="Arial"/>
              </a:rPr>
              <a:t>Debao</a:t>
            </a:r>
            <a:r>
              <a:rPr lang="en-US" sz="1400" dirty="0" smtClean="0">
                <a:latin typeface="Arial"/>
                <a:cs typeface="Arial"/>
              </a:rPr>
              <a:t> Xiao</a:t>
            </a:r>
          </a:p>
          <a:p>
            <a:r>
              <a:rPr lang="en-US" sz="1400" dirty="0" smtClean="0">
                <a:latin typeface="Arial"/>
                <a:cs typeface="Arial"/>
              </a:rPr>
              <a:t>Data modeling for </a:t>
            </a:r>
            <a:r>
              <a:rPr lang="fr-FR" sz="1400" dirty="0" smtClean="0">
                <a:latin typeface="Arial"/>
                <a:cs typeface="Arial"/>
              </a:rPr>
              <a:t>NETCONF</a:t>
            </a:r>
            <a:r>
              <a:rPr lang="en-US" sz="1400" dirty="0" smtClean="0">
                <a:latin typeface="Arial"/>
                <a:cs typeface="Arial"/>
              </a:rPr>
              <a:t>-based network management: XML schema or YANG</a:t>
            </a:r>
          </a:p>
          <a:p>
            <a:r>
              <a:rPr lang="en-US" sz="1400" dirty="0" smtClean="0">
                <a:latin typeface="Arial"/>
                <a:cs typeface="Arial"/>
              </a:rPr>
              <a:t>11</a:t>
            </a:r>
            <a:r>
              <a:rPr lang="en-US" sz="1400" baseline="30000" dirty="0" smtClean="0">
                <a:latin typeface="Arial"/>
                <a:cs typeface="Arial"/>
              </a:rPr>
              <a:t>th</a:t>
            </a:r>
            <a:r>
              <a:rPr lang="en-US" sz="1400" dirty="0" smtClean="0">
                <a:latin typeface="Arial"/>
                <a:cs typeface="Arial"/>
              </a:rPr>
              <a:t> IEEE International Conference on Communication Technology, 2008, ICCT 2008, 10-12 Nov 2008 Page(s):561 – 564</a:t>
            </a:r>
          </a:p>
          <a:p>
            <a:endParaRPr lang="en-US" sz="1400" dirty="0" smtClean="0">
              <a:latin typeface="Arial"/>
              <a:cs typeface="Arial"/>
            </a:endParaRPr>
          </a:p>
          <a:p>
            <a:r>
              <a:rPr lang="fr-FR" sz="1400" dirty="0" smtClean="0">
                <a:latin typeface="Arial"/>
                <a:cs typeface="Arial"/>
              </a:rPr>
              <a:t>[7] J. </a:t>
            </a:r>
            <a:r>
              <a:rPr lang="fr-FR" sz="1400" dirty="0" err="1" smtClean="0">
                <a:latin typeface="Arial"/>
                <a:cs typeface="Arial"/>
              </a:rPr>
              <a:t>Schoenwaelder</a:t>
            </a:r>
            <a:endParaRPr lang="fr-FR" sz="1400" dirty="0" smtClean="0">
              <a:latin typeface="Arial"/>
              <a:cs typeface="Arial"/>
            </a:endParaRPr>
          </a:p>
          <a:p>
            <a:r>
              <a:rPr lang="fr-FR" sz="1400" dirty="0" smtClean="0">
                <a:latin typeface="Arial"/>
                <a:cs typeface="Arial"/>
              </a:rPr>
              <a:t>Common YANG Data Types</a:t>
            </a:r>
          </a:p>
          <a:p>
            <a:r>
              <a:rPr lang="fr-FR" sz="1400" dirty="0" smtClean="0">
                <a:latin typeface="Arial"/>
                <a:cs typeface="Arial"/>
              </a:rPr>
              <a:t>draft-ietf-netmod-yang-types-03, </a:t>
            </a:r>
            <a:r>
              <a:rPr lang="en-US" sz="1400" dirty="0" smtClean="0">
                <a:latin typeface="Arial"/>
                <a:cs typeface="Arial"/>
              </a:rPr>
              <a:t>Network Working Group, Internet-Draft, 13 Mai 2009</a:t>
            </a:r>
          </a:p>
          <a:p>
            <a:endParaRPr lang="en-US" sz="1400" dirty="0" smtClean="0">
              <a:latin typeface="Arial"/>
              <a:cs typeface="Arial"/>
            </a:endParaRPr>
          </a:p>
          <a:p>
            <a:r>
              <a:rPr lang="en-US" sz="1400" dirty="0" smtClean="0">
                <a:latin typeface="Arial"/>
                <a:cs typeface="Arial"/>
              </a:rPr>
              <a:t>[8] V. </a:t>
            </a:r>
            <a:r>
              <a:rPr lang="en-US" sz="1400" dirty="0" err="1" smtClean="0">
                <a:latin typeface="Arial"/>
                <a:cs typeface="Arial"/>
              </a:rPr>
              <a:t>Cridlig</a:t>
            </a:r>
            <a:r>
              <a:rPr lang="en-US" sz="1400" dirty="0" smtClean="0">
                <a:latin typeface="Arial"/>
                <a:cs typeface="Arial"/>
              </a:rPr>
              <a:t>; R. State</a:t>
            </a:r>
          </a:p>
          <a:p>
            <a:r>
              <a:rPr lang="en-US" sz="1400" dirty="0" err="1" smtClean="0">
                <a:latin typeface="Arial"/>
                <a:cs typeface="Arial"/>
              </a:rPr>
              <a:t>YencaP</a:t>
            </a:r>
            <a:r>
              <a:rPr lang="en-US" sz="1400" dirty="0" smtClean="0">
                <a:latin typeface="Arial"/>
                <a:cs typeface="Arial"/>
              </a:rPr>
              <a:t> Documentation</a:t>
            </a:r>
          </a:p>
          <a:p>
            <a:r>
              <a:rPr lang="en-US" sz="1400" dirty="0" smtClean="0">
                <a:latin typeface="Arial"/>
                <a:cs typeface="Arial"/>
              </a:rPr>
              <a:t>Technical Report, 2005, 25 Pages,</a:t>
            </a:r>
            <a:r>
              <a:rPr lang="fr-FR" sz="1400" dirty="0" smtClean="0">
                <a:latin typeface="Arial"/>
                <a:cs typeface="Arial"/>
              </a:rPr>
              <a:t>http://hal.inria.fr/inria-00000804/fr</a:t>
            </a:r>
            <a:endParaRPr lang="en-US" sz="1400" dirty="0" smtClean="0">
              <a:latin typeface="Arial"/>
              <a:cs typeface="Arial"/>
            </a:endParaRP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11</a:t>
            </a:fld>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
        <p:nvSpPr>
          <p:cNvPr id="3" name="Espace réservé du numéro de diapositive 2"/>
          <p:cNvSpPr>
            <a:spLocks noGrp="1"/>
          </p:cNvSpPr>
          <p:nvPr>
            <p:ph type="sldNum" sz="quarter" idx="12"/>
          </p:nvPr>
        </p:nvSpPr>
        <p:spPr/>
        <p:txBody>
          <a:bodyPr/>
          <a:lstStyle/>
          <a:p>
            <a:fld id="{339A7AB0-D0CE-A343-B5B6-64AAD55F6591}" type="slidenum">
              <a:rPr lang="fr-FR" smtClean="0"/>
              <a:pPr/>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1083086" cy="369332"/>
          </a:xfrm>
          <a:prstGeom prst="rect">
            <a:avLst/>
          </a:prstGeom>
          <a:noFill/>
        </p:spPr>
        <p:txBody>
          <a:bodyPr wrap="none" rtlCol="0">
            <a:spAutoFit/>
          </a:bodyPr>
          <a:lstStyle/>
          <a:p>
            <a:r>
              <a:rPr lang="fr-FR" dirty="0"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
        <p:nvSpPr>
          <p:cNvPr id="15" name="Espace réservé du numéro de diapositive 14"/>
          <p:cNvSpPr>
            <a:spLocks noGrp="1"/>
          </p:cNvSpPr>
          <p:nvPr>
            <p:ph type="sldNum" sz="quarter" idx="12"/>
          </p:nvPr>
        </p:nvSpPr>
        <p:spPr/>
        <p:txBody>
          <a:bodyPr/>
          <a:lstStyle/>
          <a:p>
            <a:fld id="{339A7AB0-D0CE-A343-B5B6-64AAD55F6591}" type="slidenum">
              <a:rPr lang="fr-FR" smtClean="0"/>
              <a:pPr/>
              <a:t>16</a:t>
            </a:fld>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&lt;/NETCONF&gt;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
        <p:nvSpPr>
          <p:cNvPr id="22" name="Espace réservé du numéro de diapositive 21"/>
          <p:cNvSpPr>
            <a:spLocks noGrp="1"/>
          </p:cNvSpPr>
          <p:nvPr>
            <p:ph type="sldNum" sz="quarter" idx="12"/>
          </p:nvPr>
        </p:nvSpPr>
        <p:spPr/>
        <p:txBody>
          <a:bodyPr/>
          <a:lstStyle/>
          <a:p>
            <a:fld id="{339A7AB0-D0CE-A343-B5B6-64AAD55F6591}" type="slidenum">
              <a:rPr lang="fr-FR" smtClean="0"/>
              <a:pPr/>
              <a:t>17</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18</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&lt;/NETCONF&gt;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435395" cy="646331"/>
          </a:xfrm>
          <a:prstGeom prst="rect">
            <a:avLst/>
          </a:prstGeom>
          <a:noFill/>
        </p:spPr>
        <p:txBody>
          <a:bodyPr wrap="none" rtlCol="0">
            <a:spAutoFit/>
          </a:bodyPr>
          <a:lstStyle/>
          <a:p>
            <a:r>
              <a:rPr lang="fr-FR" dirty="0" err="1" smtClean="0"/>
              <a:t>Devices</a:t>
            </a:r>
            <a:r>
              <a:rPr lang="fr-FR" dirty="0" smtClean="0"/>
              <a:t> </a:t>
            </a:r>
            <a:r>
              <a:rPr lang="fr-FR" dirty="0" err="1" smtClean="0"/>
              <a:t>with</a:t>
            </a:r>
            <a:r>
              <a:rPr lang="fr-FR" dirty="0" smtClean="0"/>
              <a:t> </a:t>
            </a:r>
            <a:r>
              <a:rPr lang="fr-FR" dirty="0" err="1" smtClean="0"/>
              <a:t>embedded</a:t>
            </a:r>
            <a:endParaRPr lang="fr-FR" dirty="0" smtClean="0"/>
          </a:p>
          <a:p>
            <a:r>
              <a:rPr lang="fr-FR" dirty="0" smtClean="0"/>
              <a:t>NETCONF servers </a:t>
            </a:r>
            <a:endParaRPr lang="fr-FR" dirty="0"/>
          </a:p>
        </p:txBody>
      </p:sp>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endParaRPr lang="fr-FR" dirty="0" smtClean="0">
              <a:solidFill>
                <a:schemeClr val="tx1"/>
              </a:solidFill>
            </a:endParaRPr>
          </a:p>
          <a:p>
            <a:pPr algn="ctr"/>
            <a:r>
              <a:rPr lang="fr-FR" dirty="0" smtClean="0">
                <a:solidFill>
                  <a:schemeClr val="tx1"/>
                </a:solidFill>
              </a:rPr>
              <a:t>Host</a:t>
            </a:r>
            <a:endParaRPr lang="fr-FR" dirty="0">
              <a:solidFill>
                <a:schemeClr val="tx1"/>
              </a:solidFill>
            </a:endParaRPr>
          </a:p>
        </p:txBody>
      </p:sp>
      <p:sp>
        <p:nvSpPr>
          <p:cNvPr id="66" name="ZoneTexte 65"/>
          <p:cNvSpPr txBox="1"/>
          <p:nvPr/>
        </p:nvSpPr>
        <p:spPr>
          <a:xfrm>
            <a:off x="152400" y="1574999"/>
            <a:ext cx="3876520" cy="369332"/>
          </a:xfrm>
          <a:prstGeom prst="rect">
            <a:avLst/>
          </a:prstGeom>
          <a:noFill/>
        </p:spPr>
        <p:txBody>
          <a:bodyPr wrap="none" rtlCol="0">
            <a:spAutoFit/>
          </a:bodyPr>
          <a:lstStyle/>
          <a:p>
            <a:r>
              <a:rPr lang="en-US" dirty="0" smtClean="0"/>
              <a:t>Configuration</a:t>
            </a:r>
            <a:r>
              <a:rPr lang="en-US" dirty="0" smtClean="0"/>
              <a:t> Management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endParaRPr lang="fr-FR" dirty="0" smtClean="0">
              <a:solidFill>
                <a:schemeClr val="tx1"/>
              </a:solidFill>
            </a:endParaRPr>
          </a:p>
          <a:p>
            <a:pPr algn="ctr"/>
            <a:r>
              <a:rPr lang="fr-FR" dirty="0" smtClean="0">
                <a:solidFill>
                  <a:schemeClr val="tx1"/>
                </a:solidFill>
              </a:rPr>
              <a:t>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endParaRPr lang="fr-FR" dirty="0" smtClean="0">
              <a:solidFill>
                <a:schemeClr val="tx1"/>
              </a:solidFill>
            </a:endParaRPr>
          </a:p>
          <a:p>
            <a:pPr algn="ctr"/>
            <a:r>
              <a:rPr lang="fr-FR" dirty="0" smtClean="0">
                <a:solidFill>
                  <a:schemeClr val="tx1"/>
                </a:solidFill>
              </a:rPr>
              <a:t>Host</a:t>
            </a:r>
            <a:endParaRPr lang="fr-FR" dirty="0">
              <a:solidFill>
                <a:schemeClr val="tx1"/>
              </a:solidFill>
            </a:endParaRPr>
          </a:p>
        </p:txBody>
      </p:sp>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r>
              <a:rPr lang="fr-FR" dirty="0" smtClean="0">
                <a:solidFill>
                  <a:schemeClr val="tx1"/>
                </a:solidFill>
              </a:rPr>
              <a:t> 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endParaRPr lang="fr-FR" dirty="0" smtClean="0">
              <a:solidFill>
                <a:schemeClr val="tx1"/>
              </a:solidFill>
            </a:endParaRPr>
          </a:p>
          <a:p>
            <a:pPr algn="ctr"/>
            <a:r>
              <a:rPr lang="fr-FR" dirty="0" smtClean="0">
                <a:solidFill>
                  <a:schemeClr val="tx1"/>
                </a:solidFill>
              </a:rPr>
              <a:t>Router</a:t>
            </a:r>
            <a:endParaRPr lang="fr-FR" dirty="0">
              <a:solidFill>
                <a:schemeClr val="tx1"/>
              </a:solidFill>
            </a:endParaRPr>
          </a:p>
        </p:txBody>
      </p:sp>
      <p:sp>
        <p:nvSpPr>
          <p:cNvPr id="73" name="Carré corné 72"/>
          <p:cNvSpPr/>
          <p:nvPr/>
        </p:nvSpPr>
        <p:spPr>
          <a:xfrm>
            <a:off x="2984415"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3917683" y="6107780"/>
            <a:ext cx="1936535" cy="369332"/>
          </a:xfrm>
          <a:prstGeom prst="rect">
            <a:avLst/>
          </a:prstGeom>
          <a:noFill/>
        </p:spPr>
        <p:txBody>
          <a:bodyPr wrap="none" rtlCol="0">
            <a:spAutoFit/>
          </a:bodyPr>
          <a:lstStyle/>
          <a:p>
            <a:r>
              <a:rPr lang="fr-FR" dirty="0" smtClean="0"/>
              <a:t>: YANG data model</a:t>
            </a:r>
            <a:endParaRPr lang="fr-FR" dirty="0"/>
          </a:p>
        </p:txBody>
      </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
        <p:nvSpPr>
          <p:cNvPr id="25" name="ZoneTexte 24"/>
          <p:cNvSpPr txBox="1"/>
          <p:nvPr/>
        </p:nvSpPr>
        <p:spPr>
          <a:xfrm>
            <a:off x="990600" y="1068055"/>
            <a:ext cx="2774442" cy="369332"/>
          </a:xfrm>
          <a:prstGeom prst="rect">
            <a:avLst/>
          </a:prstGeom>
          <a:noFill/>
        </p:spPr>
        <p:txBody>
          <a:bodyPr wrap="none" rtlCol="0">
            <a:spAutoFit/>
          </a:bodyPr>
          <a:lstStyle/>
          <a:p>
            <a:r>
              <a:rPr lang="fr-FR" i="1" dirty="0" smtClean="0"/>
              <a:t>IETF </a:t>
            </a:r>
            <a:r>
              <a:rPr lang="fr-FR" i="1" dirty="0" err="1" smtClean="0"/>
              <a:t>netconf</a:t>
            </a:r>
            <a:r>
              <a:rPr lang="fr-FR" i="1" dirty="0" smtClean="0"/>
              <a:t> &amp; </a:t>
            </a:r>
            <a:r>
              <a:rPr lang="fr-FR" i="1" dirty="0" err="1" smtClean="0"/>
              <a:t>netmod</a:t>
            </a:r>
            <a:r>
              <a:rPr lang="fr-FR" i="1" dirty="0" smtClean="0"/>
              <a:t> WG</a:t>
            </a:r>
            <a:endParaRPr lang="fr-FR" i="1" dirty="0"/>
          </a:p>
        </p:txBody>
      </p:sp>
      <p:sp>
        <p:nvSpPr>
          <p:cNvPr id="26" name="ZoneTexte 25"/>
          <p:cNvSpPr txBox="1"/>
          <p:nvPr/>
        </p:nvSpPr>
        <p:spPr>
          <a:xfrm>
            <a:off x="6131032" y="6033185"/>
            <a:ext cx="1924250" cy="646331"/>
          </a:xfrm>
          <a:prstGeom prst="rect">
            <a:avLst/>
          </a:prstGeom>
          <a:noFill/>
        </p:spPr>
        <p:txBody>
          <a:bodyPr wrap="none" rtlCol="0">
            <a:spAutoFit/>
          </a:bodyPr>
          <a:lstStyle/>
          <a:p>
            <a:r>
              <a:rPr lang="fr-FR" dirty="0" smtClean="0"/>
              <a:t>Configuration data</a:t>
            </a:r>
          </a:p>
          <a:p>
            <a:r>
              <a:rPr lang="fr-FR" dirty="0" smtClean="0"/>
              <a:t>State data</a:t>
            </a:r>
            <a:endParaRPr lang="fr-FR" dirty="0"/>
          </a:p>
        </p:txBody>
      </p:sp>
      <p:sp>
        <p:nvSpPr>
          <p:cNvPr id="27" name="Accolade ouvrante 26"/>
          <p:cNvSpPr/>
          <p:nvPr/>
        </p:nvSpPr>
        <p:spPr>
          <a:xfrm>
            <a:off x="5971457" y="6069233"/>
            <a:ext cx="276814" cy="609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20</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
        <p:nvSpPr>
          <p:cNvPr id="25" name="Espace réservé du numéro de diapositive 24"/>
          <p:cNvSpPr>
            <a:spLocks noGrp="1"/>
          </p:cNvSpPr>
          <p:nvPr>
            <p:ph type="sldNum" sz="quarter" idx="12"/>
          </p:nvPr>
        </p:nvSpPr>
        <p:spPr/>
        <p:txBody>
          <a:bodyPr/>
          <a:lstStyle/>
          <a:p>
            <a:fld id="{339A7AB0-D0CE-A343-B5B6-64AAD55F6591}" type="slidenum">
              <a:rPr lang="fr-FR" smtClean="0"/>
              <a:pPr/>
              <a:t>21</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a:t>
            </a:r>
            <a:r>
              <a:rPr lang="fr-FR" sz="800" dirty="0" smtClean="0">
                <a:solidFill>
                  <a:schemeClr val="tx1"/>
                </a:solidFill>
              </a:rPr>
              <a:t> 		</a:t>
            </a:r>
            <a:r>
              <a:rPr lang="fr-FR" sz="1100" dirty="0" smtClean="0">
                <a:solidFill>
                  <a:schemeClr val="tx1"/>
                </a:solidFill>
              </a:rPr>
              <a:t>namespace </a:t>
            </a:r>
            <a:endParaRPr lang="fr-FR" sz="1100" dirty="0" smtClean="0">
              <a:solidFill>
                <a:schemeClr val="tx1"/>
              </a:solidFill>
            </a:endParaRP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a:t>
            </a:r>
            <a:r>
              <a:rPr lang="fr-FR" sz="1100" dirty="0" err="1" smtClean="0">
                <a:solidFill>
                  <a:schemeClr val="tx1"/>
                </a:solidFill>
              </a:rPr>
              <a:t>ip</a:t>
            </a:r>
            <a:r>
              <a:rPr lang="fr-FR" sz="1100" dirty="0" smtClean="0">
                <a:solidFill>
                  <a:schemeClr val="tx1"/>
                </a:solidFill>
              </a:rPr>
              <a:t>;}</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m;</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8" name="Rectangle 7"/>
          <p:cNvSpPr/>
          <p:nvPr/>
        </p:nvSpPr>
        <p:spPr>
          <a:xfrm>
            <a:off x="4457944" y="1771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module</a:t>
            </a:r>
            <a:endParaRPr lang="fr-FR" sz="1200" dirty="0">
              <a:solidFill>
                <a:srgbClr val="000000"/>
              </a:solidFill>
            </a:endParaRPr>
          </a:p>
        </p:txBody>
      </p:sp>
      <p:sp>
        <p:nvSpPr>
          <p:cNvPr id="9" name="Rectangle 8"/>
          <p:cNvSpPr/>
          <p:nvPr/>
        </p:nvSpPr>
        <p:spPr>
          <a:xfrm>
            <a:off x="7833959" y="5771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header</a:t>
            </a:r>
            <a:endParaRPr lang="fr-FR" sz="1200" dirty="0">
              <a:solidFill>
                <a:srgbClr val="000000"/>
              </a:solidFill>
            </a:endParaRPr>
          </a:p>
        </p:txBody>
      </p:sp>
      <p:sp>
        <p:nvSpPr>
          <p:cNvPr id="10" name="Rectangle 9"/>
          <p:cNvSpPr/>
          <p:nvPr/>
        </p:nvSpPr>
        <p:spPr>
          <a:xfrm>
            <a:off x="8768194" y="1349475"/>
            <a:ext cx="918920"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namespace</a:t>
            </a:r>
            <a:endParaRPr lang="fr-FR" sz="1200" dirty="0">
              <a:solidFill>
                <a:srgbClr val="000000"/>
              </a:solidFill>
            </a:endParaRPr>
          </a:p>
        </p:txBody>
      </p:sp>
      <p:sp>
        <p:nvSpPr>
          <p:cNvPr id="11" name="Rectangle 10"/>
          <p:cNvSpPr/>
          <p:nvPr/>
        </p:nvSpPr>
        <p:spPr>
          <a:xfrm>
            <a:off x="8789236" y="1749525"/>
            <a:ext cx="900028"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import</a:t>
            </a:r>
            <a:endParaRPr lang="fr-FR" sz="1200" dirty="0">
              <a:solidFill>
                <a:srgbClr val="000000"/>
              </a:solidFill>
            </a:endParaRPr>
          </a:p>
        </p:txBody>
      </p:sp>
      <p:sp>
        <p:nvSpPr>
          <p:cNvPr id="12" name="Rectangle 11"/>
          <p:cNvSpPr/>
          <p:nvPr/>
        </p:nvSpPr>
        <p:spPr>
          <a:xfrm>
            <a:off x="5605109" y="9875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typedef</a:t>
            </a:r>
            <a:endParaRPr lang="fr-FR" sz="1200" dirty="0">
              <a:solidFill>
                <a:srgbClr val="000000"/>
              </a:solidFill>
            </a:endParaRPr>
          </a:p>
        </p:txBody>
      </p:sp>
      <p:sp>
        <p:nvSpPr>
          <p:cNvPr id="13" name="Rectangle 12"/>
          <p:cNvSpPr/>
          <p:nvPr/>
        </p:nvSpPr>
        <p:spPr>
          <a:xfrm>
            <a:off x="5605109" y="14828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grouping</a:t>
            </a:r>
            <a:endParaRPr lang="fr-FR" sz="1200" dirty="0">
              <a:solidFill>
                <a:srgbClr val="000000"/>
              </a:solidFill>
            </a:endParaRPr>
          </a:p>
        </p:txBody>
      </p:sp>
      <p:sp>
        <p:nvSpPr>
          <p:cNvPr id="14" name="Rectangle 13"/>
          <p:cNvSpPr/>
          <p:nvPr/>
        </p:nvSpPr>
        <p:spPr>
          <a:xfrm>
            <a:off x="6664957" y="20821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16" name="Rectangle 15"/>
          <p:cNvSpPr/>
          <p:nvPr/>
        </p:nvSpPr>
        <p:spPr>
          <a:xfrm>
            <a:off x="8150857" y="25583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17" name="Losange 16"/>
          <p:cNvSpPr/>
          <p:nvPr/>
        </p:nvSpPr>
        <p:spPr>
          <a:xfrm flipH="1">
            <a:off x="4976372" y="4438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19" name="Forme 18"/>
          <p:cNvCxnSpPr>
            <a:stCxn id="17" idx="2"/>
            <a:endCxn id="9" idx="1"/>
          </p:cNvCxnSpPr>
          <p:nvPr/>
        </p:nvCxnSpPr>
        <p:spPr>
          <a:xfrm rot="16200000" flipH="1">
            <a:off x="6436184" y="-711976"/>
            <a:ext cx="24727" cy="277082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0" name="Triangle isocèle 19"/>
          <p:cNvSpPr/>
          <p:nvPr/>
        </p:nvSpPr>
        <p:spPr>
          <a:xfrm>
            <a:off x="8200548" y="837140"/>
            <a:ext cx="210502" cy="112820"/>
          </a:xfrm>
          <a:prstGeom prst="triangl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24" name="Connecteur en angle 23"/>
          <p:cNvCxnSpPr>
            <a:stCxn id="9" idx="2"/>
            <a:endCxn id="20" idx="0"/>
          </p:cNvCxnSpPr>
          <p:nvPr/>
        </p:nvCxnSpPr>
        <p:spPr>
          <a:xfrm rot="5400000">
            <a:off x="8351117" y="749107"/>
            <a:ext cx="42716" cy="13335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Forme 27"/>
          <p:cNvCxnSpPr>
            <a:stCxn id="20" idx="3"/>
            <a:endCxn id="10" idx="1"/>
          </p:cNvCxnSpPr>
          <p:nvPr/>
        </p:nvCxnSpPr>
        <p:spPr>
          <a:xfrm rot="16200000" flipH="1">
            <a:off x="8282927" y="972831"/>
            <a:ext cx="508139" cy="462395"/>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Forme 28"/>
          <p:cNvCxnSpPr>
            <a:stCxn id="20" idx="3"/>
            <a:endCxn id="11" idx="1"/>
          </p:cNvCxnSpPr>
          <p:nvPr/>
        </p:nvCxnSpPr>
        <p:spPr>
          <a:xfrm rot="16200000" flipH="1">
            <a:off x="8093423" y="1162335"/>
            <a:ext cx="908189" cy="483437"/>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8208007" y="3091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46" name="Losange 45"/>
          <p:cNvSpPr/>
          <p:nvPr/>
        </p:nvSpPr>
        <p:spPr>
          <a:xfrm flipH="1">
            <a:off x="6074174" y="17495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sp>
        <p:nvSpPr>
          <p:cNvPr id="49" name="Losange 48"/>
          <p:cNvSpPr/>
          <p:nvPr/>
        </p:nvSpPr>
        <p:spPr>
          <a:xfrm flipH="1">
            <a:off x="7156548" y="2348826"/>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nvGrpSpPr>
          <p:cNvPr id="63" name="Grouper 62"/>
          <p:cNvGrpSpPr/>
          <p:nvPr/>
        </p:nvGrpSpPr>
        <p:grpSpPr>
          <a:xfrm>
            <a:off x="5555746" y="2983152"/>
            <a:ext cx="1210382" cy="434496"/>
            <a:chOff x="5417987" y="2933700"/>
            <a:chExt cx="1485900" cy="533400"/>
          </a:xfrm>
        </p:grpSpPr>
        <p:sp>
          <p:nvSpPr>
            <p:cNvPr id="15" name="Rectangle 14"/>
            <p:cNvSpPr/>
            <p:nvPr/>
          </p:nvSpPr>
          <p:spPr>
            <a:xfrm>
              <a:off x="5417987" y="293370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50" name="Losange 49"/>
            <p:cNvSpPr/>
            <p:nvPr/>
          </p:nvSpPr>
          <p:spPr>
            <a:xfrm flipH="1">
              <a:off x="6054424" y="320040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sp>
        <p:nvSpPr>
          <p:cNvPr id="52" name="Rectangle 51"/>
          <p:cNvSpPr/>
          <p:nvPr/>
        </p:nvSpPr>
        <p:spPr>
          <a:xfrm>
            <a:off x="7407907" y="40226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3" name="Rectangle 52"/>
          <p:cNvSpPr/>
          <p:nvPr/>
        </p:nvSpPr>
        <p:spPr>
          <a:xfrm>
            <a:off x="7407907" y="442271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4" name="Rectangle 53"/>
          <p:cNvSpPr/>
          <p:nvPr/>
        </p:nvSpPr>
        <p:spPr>
          <a:xfrm>
            <a:off x="7399285" y="48227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8" name="Rectangle 57"/>
          <p:cNvSpPr/>
          <p:nvPr/>
        </p:nvSpPr>
        <p:spPr>
          <a:xfrm>
            <a:off x="8443559" y="62350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sp>
        <p:nvSpPr>
          <p:cNvPr id="60" name="Rectangle 59"/>
          <p:cNvSpPr/>
          <p:nvPr/>
        </p:nvSpPr>
        <p:spPr>
          <a:xfrm>
            <a:off x="6638119" y="6520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cxnSp>
        <p:nvCxnSpPr>
          <p:cNvPr id="62" name="Forme 61"/>
          <p:cNvCxnSpPr>
            <a:stCxn id="46" idx="2"/>
            <a:endCxn id="14" idx="1"/>
          </p:cNvCxnSpPr>
          <p:nvPr/>
        </p:nvCxnSpPr>
        <p:spPr>
          <a:xfrm rot="16200000" flipH="1">
            <a:off x="6300959" y="1826751"/>
            <a:ext cx="223977" cy="50402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Forme 63"/>
          <p:cNvCxnSpPr>
            <a:stCxn id="49" idx="2"/>
            <a:endCxn id="16" idx="1"/>
          </p:cNvCxnSpPr>
          <p:nvPr/>
        </p:nvCxnSpPr>
        <p:spPr>
          <a:xfrm rot="16200000" flipH="1">
            <a:off x="7646621" y="2162764"/>
            <a:ext cx="100926" cy="90754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Forme 65"/>
          <p:cNvCxnSpPr>
            <a:stCxn id="49" idx="2"/>
            <a:endCxn id="35" idx="1"/>
          </p:cNvCxnSpPr>
          <p:nvPr/>
        </p:nvCxnSpPr>
        <p:spPr>
          <a:xfrm rot="16200000" flipH="1">
            <a:off x="7408496" y="2400889"/>
            <a:ext cx="634326" cy="96469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Forme 67"/>
          <p:cNvCxnSpPr>
            <a:stCxn id="17" idx="2"/>
            <a:endCxn id="15" idx="1"/>
          </p:cNvCxnSpPr>
          <p:nvPr/>
        </p:nvCxnSpPr>
        <p:spPr>
          <a:xfrm rot="16200000" flipH="1">
            <a:off x="4094089" y="1630118"/>
            <a:ext cx="2430703" cy="492611"/>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Forme 69"/>
          <p:cNvCxnSpPr>
            <a:stCxn id="17" idx="2"/>
            <a:endCxn id="12" idx="1"/>
          </p:cNvCxnSpPr>
          <p:nvPr/>
        </p:nvCxnSpPr>
        <p:spPr>
          <a:xfrm rot="16200000" flipH="1">
            <a:off x="5116584" y="607624"/>
            <a:ext cx="435077"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Forme 74"/>
          <p:cNvCxnSpPr>
            <a:stCxn id="17" idx="2"/>
            <a:endCxn id="13" idx="1"/>
          </p:cNvCxnSpPr>
          <p:nvPr/>
        </p:nvCxnSpPr>
        <p:spPr>
          <a:xfrm rot="16200000" flipH="1">
            <a:off x="4868934" y="855274"/>
            <a:ext cx="930376"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Connecteur en angle 80"/>
          <p:cNvCxnSpPr>
            <a:stCxn id="51" idx="0"/>
            <a:endCxn id="50" idx="2"/>
          </p:cNvCxnSpPr>
          <p:nvPr/>
        </p:nvCxnSpPr>
        <p:spPr>
          <a:xfrm rot="16200000" flipV="1">
            <a:off x="5949561" y="3629024"/>
            <a:ext cx="422754" cy="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5" name="Grouper 64"/>
          <p:cNvGrpSpPr/>
          <p:nvPr/>
        </p:nvGrpSpPr>
        <p:grpSpPr>
          <a:xfrm>
            <a:off x="5555747" y="3840402"/>
            <a:ext cx="1210382" cy="434496"/>
            <a:chOff x="5417988" y="3790950"/>
            <a:chExt cx="1485900" cy="533400"/>
          </a:xfrm>
        </p:grpSpPr>
        <p:sp>
          <p:nvSpPr>
            <p:cNvPr id="51" name="Rectangle 50"/>
            <p:cNvSpPr/>
            <p:nvPr/>
          </p:nvSpPr>
          <p:spPr>
            <a:xfrm>
              <a:off x="5417988" y="379095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list</a:t>
              </a:r>
              <a:endParaRPr lang="fr-FR" sz="1200" dirty="0">
                <a:solidFill>
                  <a:srgbClr val="000000"/>
                </a:solidFill>
              </a:endParaRPr>
            </a:p>
          </p:txBody>
        </p:sp>
        <p:sp>
          <p:nvSpPr>
            <p:cNvPr id="87" name="Losange 86"/>
            <p:cNvSpPr/>
            <p:nvPr/>
          </p:nvSpPr>
          <p:spPr>
            <a:xfrm flipH="1">
              <a:off x="6054424" y="405765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90" name="Forme 89"/>
          <p:cNvCxnSpPr>
            <a:stCxn id="87" idx="2"/>
            <a:endCxn id="52" idx="1"/>
          </p:cNvCxnSpPr>
          <p:nvPr/>
        </p:nvCxnSpPr>
        <p:spPr>
          <a:xfrm rot="5400000" flipH="1" flipV="1">
            <a:off x="6712618" y="3579609"/>
            <a:ext cx="143608" cy="1246970"/>
          </a:xfrm>
          <a:prstGeom prst="bentConnector4">
            <a:avLst>
              <a:gd name="adj1" fmla="val -159183"/>
              <a:gd name="adj2" fmla="val 53479"/>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2" name="Forme 91"/>
          <p:cNvCxnSpPr>
            <a:stCxn id="87" idx="2"/>
            <a:endCxn id="53" idx="1"/>
          </p:cNvCxnSpPr>
          <p:nvPr/>
        </p:nvCxnSpPr>
        <p:spPr>
          <a:xfrm rot="16200000" flipH="1">
            <a:off x="6656201" y="3779634"/>
            <a:ext cx="256442" cy="124697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Forme 93"/>
          <p:cNvCxnSpPr>
            <a:stCxn id="87" idx="2"/>
            <a:endCxn id="54" idx="1"/>
          </p:cNvCxnSpPr>
          <p:nvPr/>
        </p:nvCxnSpPr>
        <p:spPr>
          <a:xfrm rot="16200000" flipH="1">
            <a:off x="6451865" y="3983970"/>
            <a:ext cx="656492" cy="1238348"/>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6" name="Forme 95"/>
          <p:cNvCxnSpPr>
            <a:stCxn id="87" idx="2"/>
            <a:endCxn id="55" idx="0"/>
          </p:cNvCxnSpPr>
          <p:nvPr/>
        </p:nvCxnSpPr>
        <p:spPr>
          <a:xfrm rot="16200000" flipH="1">
            <a:off x="5712716" y="4723119"/>
            <a:ext cx="896444" cy="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7" name="Grouper 66"/>
          <p:cNvGrpSpPr/>
          <p:nvPr/>
        </p:nvGrpSpPr>
        <p:grpSpPr>
          <a:xfrm>
            <a:off x="5555748" y="5171342"/>
            <a:ext cx="1210382" cy="434496"/>
            <a:chOff x="5417989" y="5121890"/>
            <a:chExt cx="1485900" cy="533400"/>
          </a:xfrm>
        </p:grpSpPr>
        <p:sp>
          <p:nvSpPr>
            <p:cNvPr id="55" name="Rectangle 54"/>
            <p:cNvSpPr/>
            <p:nvPr/>
          </p:nvSpPr>
          <p:spPr>
            <a:xfrm>
              <a:off x="5417989" y="51218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choice</a:t>
              </a:r>
              <a:endParaRPr lang="fr-FR" sz="1200" dirty="0">
                <a:solidFill>
                  <a:srgbClr val="000000"/>
                </a:solidFill>
              </a:endParaRPr>
            </a:p>
          </p:txBody>
        </p:sp>
        <p:sp>
          <p:nvSpPr>
            <p:cNvPr id="97" name="Losange 96"/>
            <p:cNvSpPr/>
            <p:nvPr/>
          </p:nvSpPr>
          <p:spPr>
            <a:xfrm flipH="1">
              <a:off x="6063048" y="538859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69" name="Grouper 68"/>
          <p:cNvGrpSpPr/>
          <p:nvPr/>
        </p:nvGrpSpPr>
        <p:grpSpPr>
          <a:xfrm>
            <a:off x="7620933" y="5439808"/>
            <a:ext cx="1210382" cy="450014"/>
            <a:chOff x="7483174" y="5388590"/>
            <a:chExt cx="1485900" cy="552450"/>
          </a:xfrm>
        </p:grpSpPr>
        <p:sp>
          <p:nvSpPr>
            <p:cNvPr id="57" name="Rectangle 56"/>
            <p:cNvSpPr/>
            <p:nvPr/>
          </p:nvSpPr>
          <p:spPr>
            <a:xfrm>
              <a:off x="7483174" y="53885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99" name="Losange 98"/>
            <p:cNvSpPr/>
            <p:nvPr/>
          </p:nvSpPr>
          <p:spPr>
            <a:xfrm flipH="1">
              <a:off x="8062632" y="567434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71" name="Grouper 70"/>
          <p:cNvGrpSpPr/>
          <p:nvPr/>
        </p:nvGrpSpPr>
        <p:grpSpPr>
          <a:xfrm>
            <a:off x="4919308" y="6218955"/>
            <a:ext cx="1210384" cy="465532"/>
            <a:chOff x="4781550" y="6165971"/>
            <a:chExt cx="1485900" cy="571500"/>
          </a:xfrm>
        </p:grpSpPr>
        <p:sp>
          <p:nvSpPr>
            <p:cNvPr id="59" name="Rectangle 58"/>
            <p:cNvSpPr/>
            <p:nvPr/>
          </p:nvSpPr>
          <p:spPr>
            <a:xfrm>
              <a:off x="4781550" y="6165971"/>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100" name="Losange 99"/>
            <p:cNvSpPr/>
            <p:nvPr/>
          </p:nvSpPr>
          <p:spPr>
            <a:xfrm flipH="1">
              <a:off x="5320096" y="6470771"/>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105" name="Forme 104"/>
          <p:cNvCxnSpPr>
            <a:stCxn id="97" idx="2"/>
            <a:endCxn id="57" idx="1"/>
          </p:cNvCxnSpPr>
          <p:nvPr/>
        </p:nvCxnSpPr>
        <p:spPr>
          <a:xfrm rot="5400000" flipH="1" flipV="1">
            <a:off x="6865744" y="4850649"/>
            <a:ext cx="57406" cy="1452971"/>
          </a:xfrm>
          <a:prstGeom prst="bentConnector4">
            <a:avLst>
              <a:gd name="adj1" fmla="val -398216"/>
              <a:gd name="adj2" fmla="val 52986"/>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Connecteur en angle 106"/>
          <p:cNvCxnSpPr>
            <a:stCxn id="97" idx="2"/>
            <a:endCxn id="59" idx="0"/>
          </p:cNvCxnSpPr>
          <p:nvPr/>
        </p:nvCxnSpPr>
        <p:spPr>
          <a:xfrm rot="5400000">
            <a:off x="5539673" y="5590665"/>
            <a:ext cx="613117" cy="64346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Connecteur en angle 109"/>
          <p:cNvCxnSpPr>
            <a:stCxn id="99" idx="2"/>
            <a:endCxn id="58" idx="0"/>
          </p:cNvCxnSpPr>
          <p:nvPr/>
        </p:nvCxnSpPr>
        <p:spPr>
          <a:xfrm rot="16200000" flipH="1">
            <a:off x="8441628" y="5627904"/>
            <a:ext cx="345204" cy="869040"/>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Forme 111"/>
          <p:cNvCxnSpPr>
            <a:stCxn id="100" idx="1"/>
            <a:endCxn id="60" idx="1"/>
          </p:cNvCxnSpPr>
          <p:nvPr/>
        </p:nvCxnSpPr>
        <p:spPr>
          <a:xfrm>
            <a:off x="5531524" y="6575863"/>
            <a:ext cx="1106595" cy="53537"/>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1" name="Espace réservé du numéro de diapositive 60"/>
          <p:cNvSpPr>
            <a:spLocks noGrp="1"/>
          </p:cNvSpPr>
          <p:nvPr>
            <p:ph type="sldNum" sz="quarter" idx="12"/>
          </p:nvPr>
        </p:nvSpPr>
        <p:spPr>
          <a:xfrm>
            <a:off x="7313592" y="6390203"/>
            <a:ext cx="1882816" cy="297422"/>
          </a:xfrm>
        </p:spPr>
        <p:txBody>
          <a:bodyPr/>
          <a:lstStyle/>
          <a:p>
            <a:fld id="{339A7AB0-D0CE-A343-B5B6-64AAD55F6591}" type="slidenum">
              <a:rPr lang="fr-FR" sz="1100" smtClean="0"/>
              <a:pPr/>
              <a:t>3</a:t>
            </a:fld>
            <a:endParaRPr lang="fr-FR" sz="1100"/>
          </a:p>
        </p:txBody>
      </p:sp>
      <p:sp>
        <p:nvSpPr>
          <p:cNvPr id="72" name="ZoneTexte 71"/>
          <p:cNvSpPr txBox="1"/>
          <p:nvPr/>
        </p:nvSpPr>
        <p:spPr>
          <a:xfrm>
            <a:off x="433414" y="163540"/>
            <a:ext cx="288528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a:t>
            </a:r>
            <a:r>
              <a:rPr lang="en-US" sz="2400" i="1" dirty="0" smtClean="0"/>
              <a:t> Data Modeling</a:t>
            </a:r>
            <a:endParaRPr lang="en-US" sz="24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arré corné 4"/>
          <p:cNvSpPr/>
          <p:nvPr/>
        </p:nvSpPr>
        <p:spPr>
          <a:xfrm>
            <a:off x="1176576" y="4674648"/>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i="1" dirty="0" smtClean="0">
                <a:solidFill>
                  <a:srgbClr val="000000"/>
                </a:solidFill>
              </a:rPr>
              <a:t>a</a:t>
            </a:r>
            <a:endParaRPr lang="en-US" sz="1200" i="1" dirty="0">
              <a:solidFill>
                <a:srgbClr val="000000"/>
              </a:solidFill>
            </a:endParaRPr>
          </a:p>
        </p:txBody>
      </p:sp>
      <p:sp>
        <p:nvSpPr>
          <p:cNvPr id="6" name="Carré corné 5"/>
          <p:cNvSpPr/>
          <p:nvPr/>
        </p:nvSpPr>
        <p:spPr>
          <a:xfrm>
            <a:off x="304800" y="5582095"/>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i="1" dirty="0" err="1" smtClean="0">
                <a:solidFill>
                  <a:srgbClr val="000000"/>
                </a:solidFill>
              </a:rPr>
              <a:t>b</a:t>
            </a:r>
            <a:endParaRPr lang="en-US" sz="1200" i="1" dirty="0">
              <a:solidFill>
                <a:srgbClr val="000000"/>
              </a:solidFill>
            </a:endParaRPr>
          </a:p>
        </p:txBody>
      </p:sp>
      <p:sp>
        <p:nvSpPr>
          <p:cNvPr id="12" name="Carré corné 11"/>
          <p:cNvSpPr/>
          <p:nvPr/>
        </p:nvSpPr>
        <p:spPr>
          <a:xfrm>
            <a:off x="1802435" y="5630047"/>
            <a:ext cx="1154736" cy="667873"/>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sub-module</a:t>
            </a:r>
          </a:p>
          <a:p>
            <a:pPr algn="ctr"/>
            <a:r>
              <a:rPr lang="en-US" sz="1200" i="1" dirty="0" smtClean="0">
                <a:solidFill>
                  <a:srgbClr val="000000"/>
                </a:solidFill>
              </a:rPr>
              <a:t>sa1</a:t>
            </a:r>
            <a:endParaRPr lang="en-US" sz="1200" i="1" dirty="0">
              <a:solidFill>
                <a:srgbClr val="000000"/>
              </a:solidFill>
            </a:endParaRPr>
          </a:p>
        </p:txBody>
      </p:sp>
      <p:sp>
        <p:nvSpPr>
          <p:cNvPr id="25" name="Losange 24"/>
          <p:cNvSpPr/>
          <p:nvPr/>
        </p:nvSpPr>
        <p:spPr>
          <a:xfrm>
            <a:off x="742846" y="3200398"/>
            <a:ext cx="1295400" cy="757521"/>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solidFill>
                  <a:srgbClr val="000000"/>
                </a:solidFill>
              </a:rPr>
              <a:t>jYang</a:t>
            </a:r>
            <a:endParaRPr lang="en-US" sz="1600" dirty="0">
              <a:solidFill>
                <a:srgbClr val="000000"/>
              </a:solidFill>
            </a:endParaRPr>
          </a:p>
        </p:txBody>
      </p:sp>
      <p:sp>
        <p:nvSpPr>
          <p:cNvPr id="29" name="Document 28"/>
          <p:cNvSpPr/>
          <p:nvPr/>
        </p:nvSpPr>
        <p:spPr>
          <a:xfrm>
            <a:off x="452676" y="1326884"/>
            <a:ext cx="685800" cy="877986"/>
          </a:xfrm>
          <a:prstGeom prst="flowChartDocumen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errors</a:t>
            </a:r>
            <a:endParaRPr lang="en-US" sz="1600" dirty="0">
              <a:solidFill>
                <a:srgbClr val="000000"/>
              </a:solidFill>
            </a:endParaRPr>
          </a:p>
        </p:txBody>
      </p:sp>
      <p:grpSp>
        <p:nvGrpSpPr>
          <p:cNvPr id="387" name="Grouper 386"/>
          <p:cNvGrpSpPr/>
          <p:nvPr/>
        </p:nvGrpSpPr>
        <p:grpSpPr>
          <a:xfrm>
            <a:off x="3209241" y="1018333"/>
            <a:ext cx="990602" cy="1323756"/>
            <a:chOff x="3209241" y="1018333"/>
            <a:chExt cx="990602" cy="1323756"/>
          </a:xfrm>
        </p:grpSpPr>
        <p:grpSp>
          <p:nvGrpSpPr>
            <p:cNvPr id="384" name="Grouper 383"/>
            <p:cNvGrpSpPr/>
            <p:nvPr/>
          </p:nvGrpSpPr>
          <p:grpSpPr>
            <a:xfrm>
              <a:off x="3209241" y="1018333"/>
              <a:ext cx="990602" cy="814674"/>
              <a:chOff x="3209241" y="1018333"/>
              <a:chExt cx="990602" cy="814674"/>
            </a:xfrm>
          </p:grpSpPr>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359832" cy="369332"/>
            </a:xfrm>
            <a:prstGeom prst="rect">
              <a:avLst/>
            </a:prstGeom>
            <a:noFill/>
          </p:spPr>
          <p:txBody>
            <a:bodyPr wrap="none" rtlCol="0">
              <a:spAutoFit/>
            </a:bodyPr>
            <a:lstStyle/>
            <a:p>
              <a:r>
                <a:rPr lang="en-US" i="1" dirty="0" smtClean="0"/>
                <a:t>a</a:t>
              </a:r>
              <a:endParaRPr lang="en-US" i="1" dirty="0"/>
            </a:p>
          </p:txBody>
        </p:sp>
      </p:grpSp>
      <p:grpSp>
        <p:nvGrpSpPr>
          <p:cNvPr id="391" name="Grouper 390"/>
          <p:cNvGrpSpPr/>
          <p:nvPr/>
        </p:nvGrpSpPr>
        <p:grpSpPr>
          <a:xfrm>
            <a:off x="4413812" y="976872"/>
            <a:ext cx="609602" cy="1328638"/>
            <a:chOff x="4413812" y="976872"/>
            <a:chExt cx="609602" cy="1328638"/>
          </a:xfrm>
        </p:grpSpPr>
        <p:grpSp>
          <p:nvGrpSpPr>
            <p:cNvPr id="385" name="Grouper 384"/>
            <p:cNvGrpSpPr/>
            <p:nvPr/>
          </p:nvGrpSpPr>
          <p:grpSpPr>
            <a:xfrm>
              <a:off x="4490012" y="976872"/>
              <a:ext cx="533402" cy="814674"/>
              <a:chOff x="4490012" y="976872"/>
              <a:chExt cx="533402" cy="814674"/>
            </a:xfrm>
          </p:grpSpPr>
          <p:sp>
            <p:nvSpPr>
              <p:cNvPr id="105" name="Ellipse 104"/>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Connecteur droit 111"/>
              <p:cNvCxnSpPr>
                <a:stCxn id="105" idx="4"/>
                <a:endCxn id="108"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1" name="ZoneTexte 150"/>
            <p:cNvSpPr txBox="1"/>
            <p:nvPr/>
          </p:nvSpPr>
          <p:spPr>
            <a:xfrm>
              <a:off x="4413812" y="1936178"/>
              <a:ext cx="342900" cy="369332"/>
            </a:xfrm>
            <a:prstGeom prst="rect">
              <a:avLst/>
            </a:prstGeom>
            <a:noFill/>
          </p:spPr>
          <p:txBody>
            <a:bodyPr wrap="square" rtlCol="0">
              <a:spAutoFit/>
            </a:bodyPr>
            <a:lstStyle/>
            <a:p>
              <a:r>
                <a:rPr lang="en-US" i="1" dirty="0" smtClean="0"/>
                <a:t>b</a:t>
              </a:r>
              <a:endParaRPr lang="en-US" i="1" dirty="0"/>
            </a:p>
          </p:txBody>
        </p:sp>
      </p:grpSp>
      <p:grpSp>
        <p:nvGrpSpPr>
          <p:cNvPr id="386" name="Grouper 385"/>
          <p:cNvGrpSpPr/>
          <p:nvPr/>
        </p:nvGrpSpPr>
        <p:grpSpPr>
          <a:xfrm>
            <a:off x="2347570" y="1342188"/>
            <a:ext cx="795257" cy="967635"/>
            <a:chOff x="2347570" y="1342188"/>
            <a:chExt cx="795257" cy="967635"/>
          </a:xfrm>
        </p:grpSpPr>
        <p:grpSp>
          <p:nvGrpSpPr>
            <p:cNvPr id="149" name="Grouper 148"/>
            <p:cNvGrpSpPr/>
            <p:nvPr/>
          </p:nvGrpSpPr>
          <p:grpSpPr>
            <a:xfrm>
              <a:off x="2347570" y="1342188"/>
              <a:ext cx="762001" cy="449358"/>
              <a:chOff x="952500" y="5188322"/>
              <a:chExt cx="762001" cy="449358"/>
            </a:xfrm>
          </p:grpSpPr>
          <p:sp>
            <p:nvSpPr>
              <p:cNvPr id="128" name="Ellipse 127"/>
              <p:cNvSpPr/>
              <p:nvPr/>
            </p:nvSpPr>
            <p:spPr>
              <a:xfrm>
                <a:off x="1257300" y="51883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Ellipse 128"/>
              <p:cNvSpPr/>
              <p:nvPr/>
            </p:nvSpPr>
            <p:spPr>
              <a:xfrm>
                <a:off x="952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Ellipse 129"/>
              <p:cNvSpPr/>
              <p:nvPr/>
            </p:nvSpPr>
            <p:spPr>
              <a:xfrm>
                <a:off x="11430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Ellipse 130"/>
              <p:cNvSpPr/>
              <p:nvPr/>
            </p:nvSpPr>
            <p:spPr>
              <a:xfrm>
                <a:off x="1333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Ellipse 131"/>
              <p:cNvSpPr/>
              <p:nvPr/>
            </p:nvSpPr>
            <p:spPr>
              <a:xfrm>
                <a:off x="14859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3" name="Connecteur droit 132"/>
              <p:cNvCxnSpPr>
                <a:stCxn id="128" idx="4"/>
                <a:endCxn id="129" idx="0"/>
              </p:cNvCxnSpPr>
              <p:nvPr/>
            </p:nvCxnSpPr>
            <p:spPr>
              <a:xfrm rot="5400000">
                <a:off x="1002363" y="5260601"/>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4" name="Connecteur droit 133"/>
              <p:cNvCxnSpPr>
                <a:stCxn id="128" idx="4"/>
                <a:endCxn id="130" idx="0"/>
              </p:cNvCxnSpPr>
              <p:nvPr/>
            </p:nvCxnSpPr>
            <p:spPr>
              <a:xfrm rot="5400000">
                <a:off x="1097613" y="5355851"/>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128" idx="4"/>
                <a:endCxn id="131" idx="0"/>
              </p:cNvCxnSpPr>
              <p:nvPr/>
            </p:nvCxnSpPr>
            <p:spPr>
              <a:xfrm rot="16200000" flipH="1">
                <a:off x="1192863" y="5374901"/>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6" name="Connecteur droit 135"/>
              <p:cNvCxnSpPr>
                <a:stCxn id="128" idx="4"/>
                <a:endCxn id="132" idx="0"/>
              </p:cNvCxnSpPr>
              <p:nvPr/>
            </p:nvCxnSpPr>
            <p:spPr>
              <a:xfrm rot="16200000" flipH="1">
                <a:off x="1269063" y="5298701"/>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Ellipse 142"/>
              <p:cNvSpPr/>
              <p:nvPr/>
            </p:nvSpPr>
            <p:spPr>
              <a:xfrm>
                <a:off x="1638301" y="555307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Connecteur droit 143"/>
              <p:cNvCxnSpPr>
                <a:stCxn id="128" idx="4"/>
                <a:endCxn id="143" idx="0"/>
              </p:cNvCxnSpPr>
              <p:nvPr/>
            </p:nvCxnSpPr>
            <p:spPr>
              <a:xfrm rot="16200000" flipH="1">
                <a:off x="1345543" y="5222220"/>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2" name="ZoneTexte 151"/>
            <p:cNvSpPr txBox="1"/>
            <p:nvPr/>
          </p:nvSpPr>
          <p:spPr>
            <a:xfrm>
              <a:off x="2576170" y="1940491"/>
              <a:ext cx="566657" cy="369332"/>
            </a:xfrm>
            <a:prstGeom prst="rect">
              <a:avLst/>
            </a:prstGeom>
            <a:noFill/>
          </p:spPr>
          <p:txBody>
            <a:bodyPr wrap="none" rtlCol="0">
              <a:spAutoFit/>
            </a:bodyPr>
            <a:lstStyle/>
            <a:p>
              <a:r>
                <a:rPr lang="en-US" i="1" dirty="0" smtClean="0"/>
                <a:t>sa1</a:t>
              </a:r>
              <a:endParaRPr lang="en-US" i="1" dirty="0"/>
            </a:p>
          </p:txBody>
        </p:sp>
      </p:grpSp>
      <p:sp>
        <p:nvSpPr>
          <p:cNvPr id="180" name="ZoneTexte 179"/>
          <p:cNvSpPr txBox="1"/>
          <p:nvPr/>
        </p:nvSpPr>
        <p:spPr>
          <a:xfrm>
            <a:off x="5693631" y="2230867"/>
            <a:ext cx="1534720" cy="369332"/>
          </a:xfrm>
          <a:prstGeom prst="rect">
            <a:avLst/>
          </a:prstGeom>
          <a:noFill/>
        </p:spPr>
        <p:txBody>
          <a:bodyPr wrap="none" rtlCol="0">
            <a:spAutoFit/>
          </a:bodyPr>
          <a:lstStyle/>
          <a:p>
            <a:r>
              <a:rPr lang="en-US" dirty="0" err="1" smtClean="0"/>
              <a:t>YangTreeNode</a:t>
            </a:r>
            <a:endParaRPr lang="en-US" dirty="0"/>
          </a:p>
        </p:txBody>
      </p:sp>
      <p:pic>
        <p:nvPicPr>
          <p:cNvPr id="157" name="Image 156" descr="workstation-Vista-256x256.png"/>
          <p:cNvPicPr>
            <a:picLocks noChangeAspect="1"/>
          </p:cNvPicPr>
          <p:nvPr/>
        </p:nvPicPr>
        <p:blipFill>
          <a:blip r:embed="rId3"/>
          <a:stretch>
            <a:fillRect/>
          </a:stretch>
        </p:blipFill>
        <p:spPr>
          <a:xfrm flipH="1">
            <a:off x="3388971" y="3066395"/>
            <a:ext cx="1977342" cy="2830204"/>
          </a:xfrm>
          <a:prstGeom prst="rect">
            <a:avLst/>
          </a:prstGeom>
        </p:spPr>
      </p:pic>
      <p:pic>
        <p:nvPicPr>
          <p:cNvPr id="158" name="Image 157" descr="black-server-128x128.png"/>
          <p:cNvPicPr>
            <a:picLocks noChangeAspect="1"/>
          </p:cNvPicPr>
          <p:nvPr/>
        </p:nvPicPr>
        <p:blipFill>
          <a:blip r:embed="rId4"/>
          <a:stretch>
            <a:fillRect/>
          </a:stretch>
        </p:blipFill>
        <p:spPr>
          <a:xfrm flipH="1">
            <a:off x="8353384" y="4183049"/>
            <a:ext cx="1325030" cy="1312101"/>
          </a:xfrm>
          <a:prstGeom prst="rect">
            <a:avLst/>
          </a:prstGeom>
          <a:effectLst/>
        </p:spPr>
      </p:pic>
      <p:cxnSp>
        <p:nvCxnSpPr>
          <p:cNvPr id="159" name="Connecteur droit avec flèche 158"/>
          <p:cNvCxnSpPr/>
          <p:nvPr/>
        </p:nvCxnSpPr>
        <p:spPr>
          <a:xfrm>
            <a:off x="5328214" y="5895860"/>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4009342" y="5620463"/>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79516" y="5582095"/>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551" name="Grouper 550"/>
          <p:cNvGrpSpPr/>
          <p:nvPr/>
        </p:nvGrpSpPr>
        <p:grpSpPr>
          <a:xfrm>
            <a:off x="5814167" y="3066395"/>
            <a:ext cx="2228705" cy="2952387"/>
            <a:chOff x="5814167" y="3066395"/>
            <a:chExt cx="2228705" cy="2952387"/>
          </a:xfrm>
        </p:grpSpPr>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grpSp>
      <p:grpSp>
        <p:nvGrpSpPr>
          <p:cNvPr id="552" name="Grouper 551"/>
          <p:cNvGrpSpPr/>
          <p:nvPr/>
        </p:nvGrpSpPr>
        <p:grpSpPr>
          <a:xfrm>
            <a:off x="8159190" y="1606880"/>
            <a:ext cx="1650051" cy="2098946"/>
            <a:chOff x="8159190" y="1606880"/>
            <a:chExt cx="1650051" cy="2098946"/>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197427" y="1606880"/>
              <a:ext cx="1611814" cy="369332"/>
            </a:xfrm>
            <a:prstGeom prst="rect">
              <a:avLst/>
            </a:prstGeom>
            <a:noFill/>
          </p:spPr>
          <p:txBody>
            <a:bodyPr wrap="none" rtlCol="0">
              <a:spAutoFit/>
            </a:bodyPr>
            <a:lstStyle/>
            <a:p>
              <a:r>
                <a:rPr lang="fr-FR" dirty="0" smtClean="0"/>
                <a:t>YANG data </a:t>
              </a:r>
              <a:r>
                <a:rPr lang="fr-FR" dirty="0" err="1" smtClean="0"/>
                <a:t>tree</a:t>
              </a:r>
              <a:endParaRPr lang="fr-FR" dirty="0"/>
            </a:p>
          </p:txBody>
        </p:sp>
      </p:grp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4</a:t>
            </a:fld>
            <a:endParaRPr lang="fr-FR"/>
          </a:p>
        </p:txBody>
      </p:sp>
      <p:sp>
        <p:nvSpPr>
          <p:cNvPr id="328" name="ZoneTexte 327"/>
          <p:cNvSpPr txBox="1"/>
          <p:nvPr/>
        </p:nvSpPr>
        <p:spPr>
          <a:xfrm>
            <a:off x="304800" y="331463"/>
            <a:ext cx="180584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Parser</a:t>
            </a:r>
            <a:endParaRPr lang="en-US" sz="2400" i="1" dirty="0"/>
          </a:p>
        </p:txBody>
      </p:sp>
      <p:sp>
        <p:nvSpPr>
          <p:cNvPr id="336" name="ZoneTexte 335"/>
          <p:cNvSpPr txBox="1"/>
          <p:nvPr/>
        </p:nvSpPr>
        <p:spPr>
          <a:xfrm>
            <a:off x="32015" y="6356351"/>
            <a:ext cx="1830361" cy="369332"/>
          </a:xfrm>
          <a:prstGeom prst="rect">
            <a:avLst/>
          </a:prstGeom>
          <a:noFill/>
        </p:spPr>
        <p:txBody>
          <a:bodyPr wrap="none" rtlCol="0">
            <a:spAutoFit/>
          </a:bodyPr>
          <a:lstStyle/>
          <a:p>
            <a:r>
              <a:rPr lang="fr-FR" dirty="0" smtClean="0"/>
              <a:t>I</a:t>
            </a:r>
            <a:r>
              <a:rPr lang="fr-FR" dirty="0" err="1" smtClean="0"/>
              <a:t>mported</a:t>
            </a:r>
            <a:r>
              <a:rPr lang="fr-FR" dirty="0" smtClean="0"/>
              <a:t> module</a:t>
            </a:r>
            <a:endParaRPr lang="fr-FR" dirty="0"/>
          </a:p>
        </p:txBody>
      </p:sp>
      <p:sp>
        <p:nvSpPr>
          <p:cNvPr id="338" name="ZoneTexte 337"/>
          <p:cNvSpPr txBox="1"/>
          <p:nvPr/>
        </p:nvSpPr>
        <p:spPr>
          <a:xfrm>
            <a:off x="1828183" y="6352144"/>
            <a:ext cx="1762058" cy="369332"/>
          </a:xfrm>
          <a:prstGeom prst="rect">
            <a:avLst/>
          </a:prstGeom>
          <a:noFill/>
        </p:spPr>
        <p:txBody>
          <a:bodyPr wrap="none" rtlCol="0">
            <a:spAutoFit/>
          </a:bodyPr>
          <a:lstStyle/>
          <a:p>
            <a:r>
              <a:rPr lang="fr-FR" dirty="0" smtClean="0"/>
              <a:t>I</a:t>
            </a:r>
            <a:r>
              <a:rPr lang="fr-FR" dirty="0" err="1" smtClean="0"/>
              <a:t>ncluded</a:t>
            </a:r>
            <a:r>
              <a:rPr lang="fr-FR" dirty="0" smtClean="0"/>
              <a:t> module</a:t>
            </a:r>
            <a:endParaRPr lang="fr-FR" dirty="0"/>
          </a:p>
        </p:txBody>
      </p:sp>
      <p:sp>
        <p:nvSpPr>
          <p:cNvPr id="376" name="Forme libre 375"/>
          <p:cNvSpPr/>
          <p:nvPr/>
        </p:nvSpPr>
        <p:spPr>
          <a:xfrm>
            <a:off x="1412388" y="4012123"/>
            <a:ext cx="83081" cy="557899"/>
          </a:xfrm>
          <a:custGeom>
            <a:avLst/>
            <a:gdLst>
              <a:gd name="connsiteX0" fmla="*/ 83081 w 83081"/>
              <a:gd name="connsiteY0" fmla="*/ 557899 h 557899"/>
              <a:gd name="connsiteX1" fmla="*/ 0 w 83081"/>
              <a:gd name="connsiteY1" fmla="*/ 0 h 557899"/>
            </a:gdLst>
            <a:ahLst/>
            <a:cxnLst>
              <a:cxn ang="0">
                <a:pos x="connsiteX0" y="connsiteY0"/>
              </a:cxn>
              <a:cxn ang="0">
                <a:pos x="connsiteX1" y="connsiteY1"/>
              </a:cxn>
            </a:cxnLst>
            <a:rect l="l" t="t" r="r" b="b"/>
            <a:pathLst>
              <a:path w="83081" h="557899">
                <a:moveTo>
                  <a:pt x="83081" y="557899"/>
                </a:moveTo>
                <a:lnTo>
                  <a:pt x="0" y="0"/>
                </a:lnTo>
              </a:path>
            </a:pathLst>
          </a:custGeom>
          <a:ln>
            <a:solidFill>
              <a:schemeClr val="tx1"/>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78" name="Forme libre 377"/>
          <p:cNvSpPr/>
          <p:nvPr/>
        </p:nvSpPr>
        <p:spPr>
          <a:xfrm>
            <a:off x="423321" y="4023993"/>
            <a:ext cx="822903" cy="1495644"/>
          </a:xfrm>
          <a:custGeom>
            <a:avLst/>
            <a:gdLst>
              <a:gd name="connsiteX0" fmla="*/ 87038 w 822903"/>
              <a:gd name="connsiteY0" fmla="*/ 1495644 h 1495644"/>
              <a:gd name="connsiteX1" fmla="*/ 122644 w 822903"/>
              <a:gd name="connsiteY1" fmla="*/ 534158 h 1495644"/>
              <a:gd name="connsiteX2" fmla="*/ 822903 w 822903"/>
              <a:gd name="connsiteY2" fmla="*/ 0 h 1495644"/>
            </a:gdLst>
            <a:ahLst/>
            <a:cxnLst>
              <a:cxn ang="0">
                <a:pos x="connsiteX0" y="connsiteY0"/>
              </a:cxn>
              <a:cxn ang="0">
                <a:pos x="connsiteX1" y="connsiteY1"/>
              </a:cxn>
              <a:cxn ang="0">
                <a:pos x="connsiteX2" y="connsiteY2"/>
              </a:cxn>
            </a:cxnLst>
            <a:rect l="l" t="t" r="r" b="b"/>
            <a:pathLst>
              <a:path w="822903" h="1495644">
                <a:moveTo>
                  <a:pt x="87038" y="1495644"/>
                </a:moveTo>
                <a:cubicBezTo>
                  <a:pt x="43519" y="1139538"/>
                  <a:pt x="0" y="783432"/>
                  <a:pt x="122644" y="534158"/>
                </a:cubicBezTo>
                <a:cubicBezTo>
                  <a:pt x="245288" y="284884"/>
                  <a:pt x="822903" y="0"/>
                  <a:pt x="822903" y="0"/>
                </a:cubicBezTo>
              </a:path>
            </a:pathLst>
          </a:custGeom>
          <a:ln>
            <a:solidFill>
              <a:schemeClr val="tx1"/>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79" name="Forme libre 378"/>
          <p:cNvSpPr/>
          <p:nvPr/>
        </p:nvSpPr>
        <p:spPr>
          <a:xfrm>
            <a:off x="1661632" y="4000253"/>
            <a:ext cx="844663" cy="1543124"/>
          </a:xfrm>
          <a:custGeom>
            <a:avLst/>
            <a:gdLst>
              <a:gd name="connsiteX0" fmla="*/ 723997 w 844663"/>
              <a:gd name="connsiteY0" fmla="*/ 1543124 h 1543124"/>
              <a:gd name="connsiteX1" fmla="*/ 723997 w 844663"/>
              <a:gd name="connsiteY1" fmla="*/ 439197 h 1543124"/>
              <a:gd name="connsiteX2" fmla="*/ 0 w 844663"/>
              <a:gd name="connsiteY2" fmla="*/ 0 h 1543124"/>
            </a:gdLst>
            <a:ahLst/>
            <a:cxnLst>
              <a:cxn ang="0">
                <a:pos x="connsiteX0" y="connsiteY0"/>
              </a:cxn>
              <a:cxn ang="0">
                <a:pos x="connsiteX1" y="connsiteY1"/>
              </a:cxn>
              <a:cxn ang="0">
                <a:pos x="connsiteX2" y="connsiteY2"/>
              </a:cxn>
            </a:cxnLst>
            <a:rect l="l" t="t" r="r" b="b"/>
            <a:pathLst>
              <a:path w="844663" h="1543124">
                <a:moveTo>
                  <a:pt x="723997" y="1543124"/>
                </a:moveTo>
                <a:cubicBezTo>
                  <a:pt x="784330" y="1119754"/>
                  <a:pt x="844663" y="696384"/>
                  <a:pt x="723997" y="439197"/>
                </a:cubicBezTo>
                <a:cubicBezTo>
                  <a:pt x="603331" y="182010"/>
                  <a:pt x="0" y="0"/>
                  <a:pt x="0" y="0"/>
                </a:cubicBezTo>
              </a:path>
            </a:pathLst>
          </a:custGeom>
          <a:ln>
            <a:solidFill>
              <a:schemeClr val="tx1"/>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81" name="Forme libre 380"/>
          <p:cNvSpPr/>
          <p:nvPr/>
        </p:nvSpPr>
        <p:spPr>
          <a:xfrm>
            <a:off x="714106" y="2279076"/>
            <a:ext cx="354086" cy="985225"/>
          </a:xfrm>
          <a:custGeom>
            <a:avLst/>
            <a:gdLst>
              <a:gd name="connsiteX0" fmla="*/ 354086 w 354086"/>
              <a:gd name="connsiteY0" fmla="*/ 985225 h 985225"/>
              <a:gd name="connsiteX1" fmla="*/ 57366 w 354086"/>
              <a:gd name="connsiteY1" fmla="*/ 498548 h 985225"/>
              <a:gd name="connsiteX2" fmla="*/ 9891 w 354086"/>
              <a:gd name="connsiteY2" fmla="*/ 0 h 985225"/>
            </a:gdLst>
            <a:ahLst/>
            <a:cxnLst>
              <a:cxn ang="0">
                <a:pos x="connsiteX0" y="connsiteY0"/>
              </a:cxn>
              <a:cxn ang="0">
                <a:pos x="connsiteX1" y="connsiteY1"/>
              </a:cxn>
              <a:cxn ang="0">
                <a:pos x="connsiteX2" y="connsiteY2"/>
              </a:cxn>
            </a:cxnLst>
            <a:rect l="l" t="t" r="r" b="b"/>
            <a:pathLst>
              <a:path w="354086" h="985225">
                <a:moveTo>
                  <a:pt x="354086" y="985225"/>
                </a:moveTo>
                <a:cubicBezTo>
                  <a:pt x="234409" y="823988"/>
                  <a:pt x="114732" y="662752"/>
                  <a:pt x="57366" y="498548"/>
                </a:cubicBezTo>
                <a:cubicBezTo>
                  <a:pt x="0" y="334344"/>
                  <a:pt x="9891" y="0"/>
                  <a:pt x="9891" y="0"/>
                </a:cubicBezTo>
              </a:path>
            </a:pathLst>
          </a:custGeom>
          <a:ln>
            <a:solidFill>
              <a:schemeClr val="tx1"/>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82" name="Forme libre 381"/>
          <p:cNvSpPr/>
          <p:nvPr/>
        </p:nvSpPr>
        <p:spPr>
          <a:xfrm>
            <a:off x="1550857" y="267080"/>
            <a:ext cx="1902965" cy="3020962"/>
          </a:xfrm>
          <a:custGeom>
            <a:avLst/>
            <a:gdLst>
              <a:gd name="connsiteX0" fmla="*/ 134513 w 1902965"/>
              <a:gd name="connsiteY0" fmla="*/ 3020962 h 3020962"/>
              <a:gd name="connsiteX1" fmla="*/ 205726 w 1902965"/>
              <a:gd name="connsiteY1" fmla="*/ 1287914 h 3020962"/>
              <a:gd name="connsiteX2" fmla="*/ 1368869 w 1902965"/>
              <a:gd name="connsiteY2" fmla="*/ 160247 h 3020962"/>
              <a:gd name="connsiteX3" fmla="*/ 1902965 w 1902965"/>
              <a:gd name="connsiteY3" fmla="*/ 326429 h 3020962"/>
            </a:gdLst>
            <a:ahLst/>
            <a:cxnLst>
              <a:cxn ang="0">
                <a:pos x="connsiteX0" y="connsiteY0"/>
              </a:cxn>
              <a:cxn ang="0">
                <a:pos x="connsiteX1" y="connsiteY1"/>
              </a:cxn>
              <a:cxn ang="0">
                <a:pos x="connsiteX2" y="connsiteY2"/>
              </a:cxn>
              <a:cxn ang="0">
                <a:pos x="connsiteX3" y="connsiteY3"/>
              </a:cxn>
            </a:cxnLst>
            <a:rect l="l" t="t" r="r" b="b"/>
            <a:pathLst>
              <a:path w="1902965" h="3020962">
                <a:moveTo>
                  <a:pt x="134513" y="3020962"/>
                </a:moveTo>
                <a:cubicBezTo>
                  <a:pt x="67256" y="2392831"/>
                  <a:pt x="0" y="1764700"/>
                  <a:pt x="205726" y="1287914"/>
                </a:cubicBezTo>
                <a:cubicBezTo>
                  <a:pt x="411452" y="811128"/>
                  <a:pt x="1085996" y="320494"/>
                  <a:pt x="1368869" y="160247"/>
                </a:cubicBezTo>
                <a:cubicBezTo>
                  <a:pt x="1651742" y="0"/>
                  <a:pt x="1902965" y="326429"/>
                  <a:pt x="1902965" y="326429"/>
                </a:cubicBezTo>
              </a:path>
            </a:pathLst>
          </a:custGeom>
          <a:ln>
            <a:solidFill>
              <a:schemeClr val="tx1"/>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nvGrpSpPr>
          <p:cNvPr id="491" name="Grouper 490"/>
          <p:cNvGrpSpPr/>
          <p:nvPr/>
        </p:nvGrpSpPr>
        <p:grpSpPr>
          <a:xfrm>
            <a:off x="3209241" y="1014595"/>
            <a:ext cx="1044036" cy="814674"/>
            <a:chOff x="3423210" y="2631534"/>
            <a:chExt cx="1044036" cy="814674"/>
          </a:xfrm>
        </p:grpSpPr>
        <p:sp>
          <p:nvSpPr>
            <p:cNvPr id="263" name="ZoneTexte 262"/>
            <p:cNvSpPr txBox="1"/>
            <p:nvPr/>
          </p:nvSpPr>
          <p:spPr>
            <a:xfrm>
              <a:off x="4282580" y="2679602"/>
              <a:ext cx="184666" cy="369332"/>
            </a:xfrm>
            <a:prstGeom prst="rect">
              <a:avLst/>
            </a:prstGeom>
            <a:noFill/>
          </p:spPr>
          <p:txBody>
            <a:bodyPr wrap="none" rtlCol="0">
              <a:spAutoFit/>
            </a:bodyPr>
            <a:lstStyle/>
            <a:p>
              <a:endParaRPr lang="en-US" i="1" dirty="0"/>
            </a:p>
          </p:txBody>
        </p:sp>
        <p:grpSp>
          <p:nvGrpSpPr>
            <p:cNvPr id="393" name="Grouper 383"/>
            <p:cNvGrpSpPr/>
            <p:nvPr/>
          </p:nvGrpSpPr>
          <p:grpSpPr>
            <a:xfrm>
              <a:off x="3423210" y="2631534"/>
              <a:ext cx="990602" cy="814674"/>
              <a:chOff x="3209241" y="1018333"/>
              <a:chExt cx="990602" cy="814674"/>
            </a:xfrm>
          </p:grpSpPr>
          <p:sp>
            <p:nvSpPr>
              <p:cNvPr id="447" name="Ellipse 446"/>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8" name="Ellipse 447"/>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0" name="Ellipse 449"/>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1" name="Ellipse 450"/>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2" name="Ellipse 451"/>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5" name="Connecteur droit 454"/>
              <p:cNvCxnSpPr>
                <a:stCxn id="447" idx="4"/>
                <a:endCxn id="448"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7" name="Connecteur droit 456"/>
              <p:cNvCxnSpPr>
                <a:stCxn id="447" idx="4"/>
                <a:endCxn id="450"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8" name="Connecteur droit 457"/>
              <p:cNvCxnSpPr>
                <a:stCxn id="447" idx="4"/>
                <a:endCxn id="451"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9" name="Connecteur droit 458"/>
              <p:cNvCxnSpPr>
                <a:stCxn id="447" idx="4"/>
                <a:endCxn id="452"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1" name="Ellipse 46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2" name="Ellipse 46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1" name="Ellipse 48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2" name="Connecteur droit 481"/>
              <p:cNvCxnSpPr>
                <a:stCxn id="451" idx="4"/>
                <a:endCxn id="46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3" name="Connecteur droit 482"/>
              <p:cNvCxnSpPr>
                <a:stCxn id="451" idx="4"/>
                <a:endCxn id="46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4" name="Connecteur droit 483"/>
              <p:cNvCxnSpPr>
                <a:stCxn id="451" idx="4"/>
                <a:endCxn id="48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5" name="Ellipse 484"/>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6" name="Connecteur droit 485"/>
              <p:cNvCxnSpPr>
                <a:stCxn id="447" idx="4"/>
                <a:endCxn id="485"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7" name="Ellipse 486"/>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8" name="Ellipse 487"/>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9" name="Connecteur droit 488"/>
              <p:cNvCxnSpPr>
                <a:stCxn id="485" idx="4"/>
                <a:endCxn id="487"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0" name="Connecteur droit 489"/>
              <p:cNvCxnSpPr>
                <a:stCxn id="485" idx="4"/>
                <a:endCxn id="488"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523" name="Grouper 522"/>
          <p:cNvGrpSpPr/>
          <p:nvPr/>
        </p:nvGrpSpPr>
        <p:grpSpPr>
          <a:xfrm>
            <a:off x="4413812" y="981185"/>
            <a:ext cx="609602" cy="1328638"/>
            <a:chOff x="4413812" y="976872"/>
            <a:chExt cx="609602" cy="1328638"/>
          </a:xfrm>
        </p:grpSpPr>
        <p:grpSp>
          <p:nvGrpSpPr>
            <p:cNvPr id="524" name="Grouper 384"/>
            <p:cNvGrpSpPr/>
            <p:nvPr/>
          </p:nvGrpSpPr>
          <p:grpSpPr>
            <a:xfrm>
              <a:off x="4490012" y="976872"/>
              <a:ext cx="533402" cy="814674"/>
              <a:chOff x="4490012" y="976872"/>
              <a:chExt cx="533402" cy="814674"/>
            </a:xfrm>
          </p:grpSpPr>
          <p:sp>
            <p:nvSpPr>
              <p:cNvPr id="526" name="Ellipse 52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7" name="Ellipse 52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8" name="Connecteur droit 527"/>
              <p:cNvCxnSpPr>
                <a:stCxn id="526" idx="4"/>
                <a:endCxn id="52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29" name="Ellipse 52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0" name="Ellipse 52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1" name="Connecteur droit 530"/>
              <p:cNvCxnSpPr>
                <a:stCxn id="527" idx="4"/>
                <a:endCxn id="52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2" name="Connecteur droit 531"/>
              <p:cNvCxnSpPr>
                <a:stCxn id="527" idx="4"/>
                <a:endCxn id="53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3" name="Ellipse 53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4" name="Connecteur droit 533"/>
              <p:cNvCxnSpPr>
                <a:stCxn id="526" idx="4"/>
                <a:endCxn id="53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5" name="Ellipse 53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6" name="Connecteur droit 535"/>
              <p:cNvCxnSpPr>
                <a:stCxn id="533" idx="4"/>
                <a:endCxn id="53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25" name="ZoneTexte 52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537" name="Grouper 536"/>
          <p:cNvGrpSpPr/>
          <p:nvPr/>
        </p:nvGrpSpPr>
        <p:grpSpPr>
          <a:xfrm>
            <a:off x="4428443" y="976872"/>
            <a:ext cx="609602" cy="1328638"/>
            <a:chOff x="4413812" y="976872"/>
            <a:chExt cx="609602" cy="1328638"/>
          </a:xfrm>
        </p:grpSpPr>
        <p:grpSp>
          <p:nvGrpSpPr>
            <p:cNvPr id="538" name="Grouper 384"/>
            <p:cNvGrpSpPr/>
            <p:nvPr/>
          </p:nvGrpSpPr>
          <p:grpSpPr>
            <a:xfrm>
              <a:off x="4490012" y="976872"/>
              <a:ext cx="533402" cy="814674"/>
              <a:chOff x="4490012" y="976872"/>
              <a:chExt cx="533402" cy="814674"/>
            </a:xfrm>
          </p:grpSpPr>
          <p:sp>
            <p:nvSpPr>
              <p:cNvPr id="540" name="Ellipse 53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1" name="Ellipse 54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2" name="Connecteur droit 541"/>
              <p:cNvCxnSpPr>
                <a:stCxn id="540" idx="4"/>
                <a:endCxn id="54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3" name="Ellipse 54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4" name="Ellipse 54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5" name="Connecteur droit 544"/>
              <p:cNvCxnSpPr>
                <a:stCxn id="541" idx="4"/>
                <a:endCxn id="54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6" name="Connecteur droit 545"/>
              <p:cNvCxnSpPr>
                <a:stCxn id="541" idx="4"/>
                <a:endCxn id="54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7" name="Ellipse 54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8" name="Connecteur droit 547"/>
              <p:cNvCxnSpPr>
                <a:stCxn id="540" idx="4"/>
                <a:endCxn id="54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9" name="Ellipse 54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0" name="Connecteur droit 549"/>
              <p:cNvCxnSpPr>
                <a:stCxn id="547" idx="4"/>
                <a:endCxn id="54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39" name="ZoneTexte 538"/>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35" name="Grouper 634"/>
          <p:cNvGrpSpPr/>
          <p:nvPr/>
        </p:nvGrpSpPr>
        <p:grpSpPr>
          <a:xfrm>
            <a:off x="4370815" y="4084434"/>
            <a:ext cx="741326" cy="741461"/>
            <a:chOff x="2422315" y="2919827"/>
            <a:chExt cx="1547816" cy="1548097"/>
          </a:xfrm>
        </p:grpSpPr>
        <p:grpSp>
          <p:nvGrpSpPr>
            <p:cNvPr id="554" name="Grouper 424"/>
            <p:cNvGrpSpPr/>
            <p:nvPr/>
          </p:nvGrpSpPr>
          <p:grpSpPr>
            <a:xfrm rot="293467">
              <a:off x="2422315" y="3253851"/>
              <a:ext cx="213663" cy="476773"/>
              <a:chOff x="8382000" y="2327868"/>
              <a:chExt cx="533402" cy="1182781"/>
            </a:xfrm>
          </p:grpSpPr>
          <p:sp>
            <p:nvSpPr>
              <p:cNvPr id="617" name="Ellipse 61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8" name="Ellipse 61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9" name="Ellipse 61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0" name="Ellipse 61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1" name="Connecteur droit 620"/>
              <p:cNvCxnSpPr>
                <a:stCxn id="617" idx="4"/>
                <a:endCxn id="61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2" name="Connecteur droit 621"/>
              <p:cNvCxnSpPr>
                <a:stCxn id="617" idx="4"/>
                <a:endCxn id="61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3" name="Connecteur droit 622"/>
              <p:cNvCxnSpPr>
                <a:stCxn id="617" idx="4"/>
                <a:endCxn id="62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4" name="Ellipse 62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5" name="Ellipse 62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6" name="Connecteur droit 625"/>
              <p:cNvCxnSpPr>
                <a:stCxn id="624" idx="4"/>
                <a:endCxn id="62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7" name="Ellipse 62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8" name="Ellipse 62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9" name="Connecteur droit 628"/>
              <p:cNvCxnSpPr>
                <a:stCxn id="625" idx="4"/>
                <a:endCxn id="62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30" name="Connecteur droit 629"/>
              <p:cNvCxnSpPr>
                <a:stCxn id="625" idx="4"/>
                <a:endCxn id="62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1" name="Ellipse 63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2" name="Connecteur droit 631"/>
              <p:cNvCxnSpPr>
                <a:stCxn id="624" idx="4"/>
                <a:endCxn id="63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3" name="Ellipse 63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4" name="Connecteur droit 633"/>
              <p:cNvCxnSpPr>
                <a:stCxn id="631" idx="4"/>
                <a:endCxn id="63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555" name="Grouper 405"/>
            <p:cNvGrpSpPr/>
            <p:nvPr/>
          </p:nvGrpSpPr>
          <p:grpSpPr>
            <a:xfrm rot="212483">
              <a:off x="2628741" y="3285468"/>
              <a:ext cx="295024" cy="654189"/>
              <a:chOff x="8382000" y="2327868"/>
              <a:chExt cx="533402" cy="1182781"/>
            </a:xfrm>
          </p:grpSpPr>
          <p:sp>
            <p:nvSpPr>
              <p:cNvPr id="599" name="Ellipse 598"/>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0" name="Ellipse 599"/>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1" name="Ellipse 600"/>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2" name="Ellipse 601"/>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3" name="Connecteur droit 602"/>
              <p:cNvCxnSpPr>
                <a:stCxn id="599" idx="4"/>
                <a:endCxn id="600"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4" name="Connecteur droit 603"/>
              <p:cNvCxnSpPr>
                <a:stCxn id="599" idx="4"/>
                <a:endCxn id="601"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5" name="Connecteur droit 604"/>
              <p:cNvCxnSpPr>
                <a:stCxn id="599" idx="4"/>
                <a:endCxn id="602"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6" name="Ellipse 605"/>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7" name="Ellipse 606"/>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8" name="Connecteur droit 607"/>
              <p:cNvCxnSpPr>
                <a:stCxn id="606" idx="4"/>
                <a:endCxn id="607"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9" name="Ellipse 608"/>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0" name="Ellipse 609"/>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1" name="Connecteur droit 610"/>
              <p:cNvCxnSpPr>
                <a:stCxn id="607" idx="4"/>
                <a:endCxn id="609"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12" name="Connecteur droit 611"/>
              <p:cNvCxnSpPr>
                <a:stCxn id="607" idx="4"/>
                <a:endCxn id="610"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3" name="Ellipse 612"/>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4" name="Connecteur droit 613"/>
              <p:cNvCxnSpPr>
                <a:stCxn id="606" idx="4"/>
                <a:endCxn id="613"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5" name="Ellipse 614"/>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6" name="Connecteur droit 615"/>
              <p:cNvCxnSpPr>
                <a:stCxn id="613" idx="4"/>
                <a:endCxn id="615"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56" name="Ellipse 555"/>
            <p:cNvSpPr/>
            <p:nvPr/>
          </p:nvSpPr>
          <p:spPr>
            <a:xfrm>
              <a:off x="2865227" y="291982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7" name="Ellipse 556"/>
            <p:cNvSpPr/>
            <p:nvPr/>
          </p:nvSpPr>
          <p:spPr>
            <a:xfrm>
              <a:off x="3131927" y="328218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8" name="Connecteur droit 557"/>
            <p:cNvCxnSpPr>
              <a:stCxn id="556" idx="4"/>
              <a:endCxn id="581" idx="0"/>
            </p:cNvCxnSpPr>
            <p:nvPr/>
          </p:nvCxnSpPr>
          <p:spPr>
            <a:xfrm rot="16200000" flipH="1">
              <a:off x="2834179" y="3073017"/>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9" name="Connecteur droit 558"/>
            <p:cNvCxnSpPr>
              <a:stCxn id="556" idx="4"/>
              <a:endCxn id="557" idx="0"/>
            </p:cNvCxnSpPr>
            <p:nvPr/>
          </p:nvCxnSpPr>
          <p:spPr>
            <a:xfrm rot="16200000" flipH="1">
              <a:off x="2897522" y="3009674"/>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0" name="Ellipse 559"/>
            <p:cNvSpPr/>
            <p:nvPr/>
          </p:nvSpPr>
          <p:spPr>
            <a:xfrm>
              <a:off x="3322429" y="3278255"/>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1" name="Connecteur droit 560"/>
            <p:cNvCxnSpPr>
              <a:stCxn id="556" idx="4"/>
              <a:endCxn id="560" idx="0"/>
            </p:cNvCxnSpPr>
            <p:nvPr/>
          </p:nvCxnSpPr>
          <p:spPr>
            <a:xfrm rot="16200000" flipH="1">
              <a:off x="2994735" y="2912461"/>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2" name="Ellipse 561"/>
            <p:cNvSpPr/>
            <p:nvPr/>
          </p:nvSpPr>
          <p:spPr>
            <a:xfrm>
              <a:off x="3360530" y="365071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3" name="Ellipse 562"/>
            <p:cNvSpPr/>
            <p:nvPr/>
          </p:nvSpPr>
          <p:spPr>
            <a:xfrm>
              <a:off x="3474829" y="364990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4" name="Connecteur droit 563"/>
            <p:cNvCxnSpPr>
              <a:stCxn id="560" idx="4"/>
              <a:endCxn id="562" idx="0"/>
            </p:cNvCxnSpPr>
            <p:nvPr/>
          </p:nvCxnSpPr>
          <p:spPr>
            <a:xfrm rot="16200000" flipH="1">
              <a:off x="3235372" y="3487453"/>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5" name="Connecteur droit 564"/>
            <p:cNvCxnSpPr>
              <a:stCxn id="560" idx="4"/>
              <a:endCxn id="563" idx="0"/>
            </p:cNvCxnSpPr>
            <p:nvPr/>
          </p:nvCxnSpPr>
          <p:spPr>
            <a:xfrm rot="16200000" flipH="1">
              <a:off x="3292928" y="3429898"/>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6" name="Ellipse 565"/>
            <p:cNvSpPr/>
            <p:nvPr/>
          </p:nvSpPr>
          <p:spPr>
            <a:xfrm>
              <a:off x="3474829" y="3653250"/>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7" name="Ellipse 566"/>
            <p:cNvSpPr/>
            <p:nvPr/>
          </p:nvSpPr>
          <p:spPr>
            <a:xfrm>
              <a:off x="3551029" y="4018566"/>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8" name="Connecteur droit 567"/>
            <p:cNvCxnSpPr>
              <a:stCxn id="566" idx="4"/>
              <a:endCxn id="567" idx="0"/>
            </p:cNvCxnSpPr>
            <p:nvPr/>
          </p:nvCxnSpPr>
          <p:spPr>
            <a:xfrm rot="16200000" flipH="1">
              <a:off x="3410392" y="3839829"/>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9" name="Ellipse 568"/>
            <p:cNvSpPr/>
            <p:nvPr/>
          </p:nvSpPr>
          <p:spPr>
            <a:xfrm>
              <a:off x="34367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0" name="Ellipse 569"/>
            <p:cNvSpPr/>
            <p:nvPr/>
          </p:nvSpPr>
          <p:spPr>
            <a:xfrm>
              <a:off x="37796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1" name="Connecteur droit 570"/>
            <p:cNvCxnSpPr>
              <a:stCxn id="567" idx="4"/>
              <a:endCxn id="569" idx="0"/>
            </p:cNvCxnSpPr>
            <p:nvPr/>
          </p:nvCxnSpPr>
          <p:spPr>
            <a:xfrm rot="5400000">
              <a:off x="3391342" y="4186095"/>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2" name="Connecteur droit 571"/>
            <p:cNvCxnSpPr>
              <a:stCxn id="567" idx="4"/>
              <a:endCxn id="570" idx="0"/>
            </p:cNvCxnSpPr>
            <p:nvPr/>
          </p:nvCxnSpPr>
          <p:spPr>
            <a:xfrm rot="16200000" flipH="1">
              <a:off x="3562792" y="4128945"/>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3" name="Ellipse 572"/>
            <p:cNvSpPr/>
            <p:nvPr/>
          </p:nvSpPr>
          <p:spPr>
            <a:xfrm>
              <a:off x="3855830" y="40180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4" name="Connecteur droit 573"/>
            <p:cNvCxnSpPr>
              <a:stCxn id="566" idx="4"/>
              <a:endCxn id="573" idx="0"/>
            </p:cNvCxnSpPr>
            <p:nvPr/>
          </p:nvCxnSpPr>
          <p:spPr>
            <a:xfrm rot="16200000" flipH="1">
              <a:off x="3563072" y="3687148"/>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5" name="Ellipse 574"/>
            <p:cNvSpPr/>
            <p:nvPr/>
          </p:nvSpPr>
          <p:spPr>
            <a:xfrm>
              <a:off x="3893931" y="4383323"/>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6" name="Connecteur droit 575"/>
            <p:cNvCxnSpPr>
              <a:stCxn id="573" idx="4"/>
              <a:endCxn id="575" idx="0"/>
            </p:cNvCxnSpPr>
            <p:nvPr/>
          </p:nvCxnSpPr>
          <p:spPr>
            <a:xfrm rot="16200000" flipH="1">
              <a:off x="3772343" y="4223635"/>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577" name="Grouper 404"/>
            <p:cNvGrpSpPr/>
            <p:nvPr/>
          </p:nvGrpSpPr>
          <p:grpSpPr>
            <a:xfrm>
              <a:off x="2852628" y="3281967"/>
              <a:ext cx="533402" cy="1182781"/>
              <a:chOff x="8382000" y="2327868"/>
              <a:chExt cx="533402" cy="1182781"/>
            </a:xfrm>
          </p:grpSpPr>
          <p:sp>
            <p:nvSpPr>
              <p:cNvPr id="581" name="Ellipse 580"/>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2" name="Ellipse 581"/>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3" name="Ellipse 582"/>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4" name="Ellipse 583"/>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5" name="Connecteur droit 584"/>
              <p:cNvCxnSpPr>
                <a:stCxn id="581" idx="4"/>
                <a:endCxn id="582"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6" name="Connecteur droit 585"/>
              <p:cNvCxnSpPr>
                <a:stCxn id="581" idx="4"/>
                <a:endCxn id="583"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7" name="Connecteur droit 586"/>
              <p:cNvCxnSpPr>
                <a:stCxn id="581" idx="4"/>
                <a:endCxn id="584"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88" name="Ellipse 587"/>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9" name="Ellipse 588"/>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0" name="Connecteur droit 589"/>
              <p:cNvCxnSpPr>
                <a:stCxn id="588" idx="4"/>
                <a:endCxn id="589"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1" name="Ellipse 590"/>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2" name="Ellipse 591"/>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3" name="Connecteur droit 592"/>
              <p:cNvCxnSpPr>
                <a:stCxn id="589" idx="4"/>
                <a:endCxn id="591"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94" name="Connecteur droit 593"/>
              <p:cNvCxnSpPr>
                <a:stCxn id="589" idx="4"/>
                <a:endCxn id="592"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5" name="Ellipse 594"/>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6" name="Connecteur droit 595"/>
              <p:cNvCxnSpPr>
                <a:stCxn id="588" idx="4"/>
                <a:endCxn id="595"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7" name="Ellipse 596"/>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8" name="Connecteur droit 597"/>
              <p:cNvCxnSpPr>
                <a:stCxn id="595" idx="4"/>
                <a:endCxn id="597"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578" name="Connecteur droit 577"/>
            <p:cNvCxnSpPr>
              <a:stCxn id="617" idx="0"/>
              <a:endCxn id="556" idx="4"/>
            </p:cNvCxnSpPr>
            <p:nvPr/>
          </p:nvCxnSpPr>
          <p:spPr>
            <a:xfrm rot="5400000" flipH="1" flipV="1">
              <a:off x="2587069" y="2935860"/>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9" name="Connecteur droit 578"/>
            <p:cNvCxnSpPr>
              <a:stCxn id="599" idx="0"/>
              <a:endCxn id="556" idx="4"/>
            </p:cNvCxnSpPr>
            <p:nvPr/>
          </p:nvCxnSpPr>
          <p:spPr>
            <a:xfrm rot="5400000" flipH="1" flipV="1">
              <a:off x="2689028" y="3069184"/>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692" name="Grouper 691"/>
          <p:cNvGrpSpPr/>
          <p:nvPr/>
        </p:nvGrpSpPr>
        <p:grpSpPr>
          <a:xfrm>
            <a:off x="4286841" y="4124685"/>
            <a:ext cx="332603" cy="494678"/>
            <a:chOff x="2675839" y="2553816"/>
            <a:chExt cx="1409704" cy="2062864"/>
          </a:xfrm>
        </p:grpSpPr>
        <p:grpSp>
          <p:nvGrpSpPr>
            <p:cNvPr id="639" name="Grouper 638"/>
            <p:cNvGrpSpPr/>
            <p:nvPr/>
          </p:nvGrpSpPr>
          <p:grpSpPr>
            <a:xfrm>
              <a:off x="2675839" y="2553816"/>
              <a:ext cx="1044036" cy="814674"/>
              <a:chOff x="3423210" y="2631534"/>
              <a:chExt cx="1044036" cy="814674"/>
            </a:xfrm>
          </p:grpSpPr>
          <p:sp>
            <p:nvSpPr>
              <p:cNvPr id="640" name="ZoneTexte 639"/>
              <p:cNvSpPr txBox="1"/>
              <p:nvPr/>
            </p:nvSpPr>
            <p:spPr>
              <a:xfrm>
                <a:off x="4282580" y="2679602"/>
                <a:ext cx="184666" cy="369332"/>
              </a:xfrm>
              <a:prstGeom prst="rect">
                <a:avLst/>
              </a:prstGeom>
              <a:noFill/>
            </p:spPr>
            <p:txBody>
              <a:bodyPr wrap="square" rtlCol="0">
                <a:spAutoFit/>
              </a:bodyPr>
              <a:lstStyle/>
              <a:p>
                <a:endParaRPr lang="en-US" i="1" dirty="0"/>
              </a:p>
            </p:txBody>
          </p:sp>
          <p:grpSp>
            <p:nvGrpSpPr>
              <p:cNvPr id="641" name="Grouper 383"/>
              <p:cNvGrpSpPr/>
              <p:nvPr/>
            </p:nvGrpSpPr>
            <p:grpSpPr>
              <a:xfrm>
                <a:off x="3423210" y="2631534"/>
                <a:ext cx="990602" cy="814674"/>
                <a:chOff x="3209241" y="1018333"/>
                <a:chExt cx="990602" cy="814674"/>
              </a:xfrm>
            </p:grpSpPr>
            <p:sp>
              <p:nvSpPr>
                <p:cNvPr id="642" name="Ellipse 641"/>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3" name="Ellipse 642"/>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4" name="Ellipse 643"/>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5" name="Ellipse 644"/>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6" name="Ellipse 645"/>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7" name="Connecteur droit 646"/>
                <p:cNvCxnSpPr>
                  <a:stCxn id="642" idx="4"/>
                  <a:endCxn id="643"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8" name="Connecteur droit 647"/>
                <p:cNvCxnSpPr>
                  <a:stCxn id="642" idx="4"/>
                  <a:endCxn id="644"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9" name="Connecteur droit 648"/>
                <p:cNvCxnSpPr>
                  <a:stCxn id="642" idx="4"/>
                  <a:endCxn id="645"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0" name="Connecteur droit 649"/>
                <p:cNvCxnSpPr>
                  <a:stCxn id="642" idx="4"/>
                  <a:endCxn id="646"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1" name="Ellipse 65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2" name="Ellipse 65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3" name="Ellipse 652"/>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4" name="Connecteur droit 653"/>
                <p:cNvCxnSpPr>
                  <a:stCxn id="645" idx="4"/>
                  <a:endCxn id="65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5" name="Connecteur droit 654"/>
                <p:cNvCxnSpPr>
                  <a:stCxn id="645" idx="4"/>
                  <a:endCxn id="65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6" name="Connecteur droit 655"/>
                <p:cNvCxnSpPr>
                  <a:stCxn id="645" idx="4"/>
                  <a:endCxn id="653"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7" name="Ellipse 656"/>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8" name="Connecteur droit 657"/>
                <p:cNvCxnSpPr>
                  <a:stCxn id="642" idx="4"/>
                  <a:endCxn id="657"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9" name="Ellipse 658"/>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0" name="Ellipse 659"/>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1" name="Connecteur droit 660"/>
                <p:cNvCxnSpPr>
                  <a:stCxn id="657" idx="4"/>
                  <a:endCxn id="659"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62" name="Connecteur droit 661"/>
                <p:cNvCxnSpPr>
                  <a:stCxn id="657" idx="4"/>
                  <a:endCxn id="660"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663" name="Grouper 662"/>
            <p:cNvGrpSpPr/>
            <p:nvPr/>
          </p:nvGrpSpPr>
          <p:grpSpPr>
            <a:xfrm>
              <a:off x="2828238" y="3288042"/>
              <a:ext cx="609602" cy="1328638"/>
              <a:chOff x="4413812" y="976872"/>
              <a:chExt cx="609602" cy="1328638"/>
            </a:xfrm>
          </p:grpSpPr>
          <p:grpSp>
            <p:nvGrpSpPr>
              <p:cNvPr id="664" name="Grouper 384"/>
              <p:cNvGrpSpPr/>
              <p:nvPr/>
            </p:nvGrpSpPr>
            <p:grpSpPr>
              <a:xfrm>
                <a:off x="4490012" y="976872"/>
                <a:ext cx="533402" cy="814674"/>
                <a:chOff x="4490012" y="976872"/>
                <a:chExt cx="533402" cy="814674"/>
              </a:xfrm>
            </p:grpSpPr>
            <p:sp>
              <p:nvSpPr>
                <p:cNvPr id="666" name="Ellipse 66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7" name="Ellipse 66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8" name="Connecteur droit 667"/>
                <p:cNvCxnSpPr>
                  <a:stCxn id="666" idx="4"/>
                  <a:endCxn id="66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69" name="Ellipse 66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0" name="Ellipse 66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1" name="Connecteur droit 670"/>
                <p:cNvCxnSpPr>
                  <a:stCxn id="667" idx="4"/>
                  <a:endCxn id="66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72" name="Connecteur droit 671"/>
                <p:cNvCxnSpPr>
                  <a:stCxn id="667" idx="4"/>
                  <a:endCxn id="67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3" name="Ellipse 67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4" name="Connecteur droit 673"/>
                <p:cNvCxnSpPr>
                  <a:stCxn id="666" idx="4"/>
                  <a:endCxn id="67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5" name="Ellipse 67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6" name="Connecteur droit 675"/>
                <p:cNvCxnSpPr>
                  <a:stCxn id="673" idx="4"/>
                  <a:endCxn id="67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65" name="ZoneTexte 66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77" name="Grouper 676"/>
            <p:cNvGrpSpPr/>
            <p:nvPr/>
          </p:nvGrpSpPr>
          <p:grpSpPr>
            <a:xfrm>
              <a:off x="3475941" y="3283889"/>
              <a:ext cx="609602" cy="1328638"/>
              <a:chOff x="4413812" y="976872"/>
              <a:chExt cx="609602" cy="1328638"/>
            </a:xfrm>
          </p:grpSpPr>
          <p:grpSp>
            <p:nvGrpSpPr>
              <p:cNvPr id="678" name="Grouper 384"/>
              <p:cNvGrpSpPr/>
              <p:nvPr/>
            </p:nvGrpSpPr>
            <p:grpSpPr>
              <a:xfrm>
                <a:off x="4490012" y="976872"/>
                <a:ext cx="533402" cy="814674"/>
                <a:chOff x="4490012" y="976872"/>
                <a:chExt cx="533402" cy="814674"/>
              </a:xfrm>
            </p:grpSpPr>
            <p:sp>
              <p:nvSpPr>
                <p:cNvPr id="680" name="Ellipse 67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1" name="Ellipse 68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2" name="Connecteur droit 681"/>
                <p:cNvCxnSpPr>
                  <a:stCxn id="680" idx="4"/>
                  <a:endCxn id="68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3" name="Ellipse 68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4" name="Ellipse 68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5" name="Connecteur droit 684"/>
                <p:cNvCxnSpPr>
                  <a:stCxn id="681" idx="4"/>
                  <a:endCxn id="68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86" name="Connecteur droit 685"/>
                <p:cNvCxnSpPr>
                  <a:stCxn id="681" idx="4"/>
                  <a:endCxn id="68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7" name="Ellipse 68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8" name="Connecteur droit 687"/>
                <p:cNvCxnSpPr>
                  <a:stCxn id="680" idx="4"/>
                  <a:endCxn id="68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9" name="Ellipse 68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0" name="Connecteur droit 689"/>
                <p:cNvCxnSpPr>
                  <a:stCxn id="687" idx="4"/>
                  <a:endCxn id="68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79" name="ZoneTexte 678"/>
              <p:cNvSpPr txBox="1"/>
              <p:nvPr/>
            </p:nvSpPr>
            <p:spPr>
              <a:xfrm>
                <a:off x="4413812" y="1936178"/>
                <a:ext cx="342900" cy="369332"/>
              </a:xfrm>
              <a:prstGeom prst="rect">
                <a:avLst/>
              </a:prstGeom>
              <a:noFill/>
            </p:spPr>
            <p:txBody>
              <a:bodyPr wrap="square" rtlCol="0">
                <a:spAutoFit/>
              </a:bodyPr>
              <a:lstStyle/>
              <a:p>
                <a:endParaRPr lang="en-US" i="1" dirty="0"/>
              </a:p>
            </p:txBody>
          </p:sp>
        </p:grpSp>
      </p:grpSp>
      <p:grpSp>
        <p:nvGrpSpPr>
          <p:cNvPr id="699" name="Grouper 698"/>
          <p:cNvGrpSpPr/>
          <p:nvPr/>
        </p:nvGrpSpPr>
        <p:grpSpPr>
          <a:xfrm>
            <a:off x="3437841" y="1828710"/>
            <a:ext cx="746306" cy="1243758"/>
            <a:chOff x="3437841" y="1828710"/>
            <a:chExt cx="746306" cy="1243758"/>
          </a:xfrm>
        </p:grpSpPr>
        <p:sp>
          <p:nvSpPr>
            <p:cNvPr id="693" name="ZoneTexte 692"/>
            <p:cNvSpPr txBox="1"/>
            <p:nvPr/>
          </p:nvSpPr>
          <p:spPr>
            <a:xfrm>
              <a:off x="3437841" y="2703136"/>
              <a:ext cx="746306" cy="369332"/>
            </a:xfrm>
            <a:prstGeom prst="rect">
              <a:avLst/>
            </a:prstGeom>
            <a:noFill/>
            <a:ln>
              <a:solidFill>
                <a:schemeClr val="tx1"/>
              </a:solidFill>
            </a:ln>
          </p:spPr>
          <p:txBody>
            <a:bodyPr wrap="none" rtlCol="0">
              <a:spAutoFit/>
            </a:bodyPr>
            <a:lstStyle/>
            <a:p>
              <a:r>
                <a:rPr lang="fr-FR" dirty="0" smtClean="0"/>
                <a:t>u</a:t>
              </a:r>
              <a:r>
                <a:rPr lang="fr-FR" dirty="0" smtClean="0"/>
                <a:t>se b;</a:t>
              </a:r>
              <a:endParaRPr lang="fr-FR" dirty="0"/>
            </a:p>
          </p:txBody>
        </p:sp>
        <p:cxnSp>
          <p:nvCxnSpPr>
            <p:cNvPr id="695" name="Connecteur droit avec flèche 694"/>
            <p:cNvCxnSpPr>
              <a:stCxn id="461" idx="4"/>
            </p:cNvCxnSpPr>
            <p:nvPr/>
          </p:nvCxnSpPr>
          <p:spPr>
            <a:xfrm rot="16200000" flipH="1">
              <a:off x="3134258" y="2209052"/>
              <a:ext cx="873867" cy="1143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96" name="Connecteur droit avec flèche 695"/>
            <p:cNvCxnSpPr>
              <a:stCxn id="488" idx="4"/>
            </p:cNvCxnSpPr>
            <p:nvPr/>
          </p:nvCxnSpPr>
          <p:spPr>
            <a:xfrm rot="5400000">
              <a:off x="3610230" y="2151623"/>
              <a:ext cx="874426"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6"/>
                                        </p:tgtEl>
                                        <p:attrNameLst>
                                          <p:attrName>style.visibility</p:attrName>
                                        </p:attrNameLst>
                                      </p:cBhvr>
                                      <p:to>
                                        <p:strVal val="visible"/>
                                      </p:to>
                                    </p:set>
                                    <p:animEffect transition="in" filter="wipe(down)">
                                      <p:cBhvr>
                                        <p:cTn id="7" dur="500"/>
                                        <p:tgtEl>
                                          <p:spTgt spid="3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8"/>
                                        </p:tgtEl>
                                        <p:attrNameLst>
                                          <p:attrName>style.visibility</p:attrName>
                                        </p:attrNameLst>
                                      </p:cBhvr>
                                      <p:to>
                                        <p:strVal val="visible"/>
                                      </p:to>
                                    </p:set>
                                    <p:animEffect transition="in" filter="wipe(down)">
                                      <p:cBhvr>
                                        <p:cTn id="12" dur="500"/>
                                        <p:tgtEl>
                                          <p:spTgt spid="37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79"/>
                                        </p:tgtEl>
                                        <p:attrNameLst>
                                          <p:attrName>style.visibility</p:attrName>
                                        </p:attrNameLst>
                                      </p:cBhvr>
                                      <p:to>
                                        <p:strVal val="visible"/>
                                      </p:to>
                                    </p:set>
                                    <p:animEffect transition="in" filter="wipe(down)">
                                      <p:cBhvr>
                                        <p:cTn id="15" dur="500"/>
                                        <p:tgtEl>
                                          <p:spTgt spid="37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81"/>
                                        </p:tgtEl>
                                        <p:attrNameLst>
                                          <p:attrName>style.visibility</p:attrName>
                                        </p:attrNameLst>
                                      </p:cBhvr>
                                      <p:to>
                                        <p:strVal val="visible"/>
                                      </p:to>
                                    </p:set>
                                    <p:animEffect transition="in" filter="wipe(down)">
                                      <p:cBhvr>
                                        <p:cTn id="20" dur="500"/>
                                        <p:tgtEl>
                                          <p:spTgt spid="381"/>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down)">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1000"/>
                                        <p:tgtEl>
                                          <p:spTgt spid="29"/>
                                        </p:tgtEl>
                                      </p:cBhvr>
                                    </p:animEffect>
                                    <p:set>
                                      <p:cBhvr>
                                        <p:cTn id="29" dur="1" fill="hold">
                                          <p:stCondLst>
                                            <p:cond delay="999"/>
                                          </p:stCondLst>
                                        </p:cTn>
                                        <p:tgtEl>
                                          <p:spTgt spid="2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1000"/>
                                        <p:tgtEl>
                                          <p:spTgt spid="381"/>
                                        </p:tgtEl>
                                      </p:cBhvr>
                                    </p:animEffect>
                                    <p:set>
                                      <p:cBhvr>
                                        <p:cTn id="32" dur="1" fill="hold">
                                          <p:stCondLst>
                                            <p:cond delay="999"/>
                                          </p:stCondLst>
                                        </p:cTn>
                                        <p:tgtEl>
                                          <p:spTgt spid="381"/>
                                        </p:tgtEl>
                                        <p:attrNameLst>
                                          <p:attrName>style.visibility</p:attrName>
                                        </p:attrNameLst>
                                      </p:cBhvr>
                                      <p:to>
                                        <p:strVal val="hidden"/>
                                      </p:to>
                                    </p:se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382"/>
                                        </p:tgtEl>
                                        <p:attrNameLst>
                                          <p:attrName>style.visibility</p:attrName>
                                        </p:attrNameLst>
                                      </p:cBhvr>
                                      <p:to>
                                        <p:strVal val="visible"/>
                                      </p:to>
                                    </p:set>
                                    <p:animEffect transition="in" filter="wipe(down)">
                                      <p:cBhvr>
                                        <p:cTn id="36" dur="500"/>
                                        <p:tgtEl>
                                          <p:spTgt spid="382"/>
                                        </p:tgtEl>
                                      </p:cBhvr>
                                    </p:animEffect>
                                  </p:childTnLst>
                                </p:cTn>
                              </p:par>
                            </p:childTnLst>
                          </p:cTn>
                        </p:par>
                        <p:par>
                          <p:cTn id="37" fill="hold">
                            <p:stCondLst>
                              <p:cond delay="1500"/>
                            </p:stCondLst>
                            <p:childTnLst>
                              <p:par>
                                <p:cTn id="38" presetID="22" presetClass="entr" presetSubtype="1" fill="hold" nodeType="afterEffect">
                                  <p:stCondLst>
                                    <p:cond delay="0"/>
                                  </p:stCondLst>
                                  <p:childTnLst>
                                    <p:set>
                                      <p:cBhvr>
                                        <p:cTn id="39" dur="1" fill="hold">
                                          <p:stCondLst>
                                            <p:cond delay="0"/>
                                          </p:stCondLst>
                                        </p:cTn>
                                        <p:tgtEl>
                                          <p:spTgt spid="387"/>
                                        </p:tgtEl>
                                        <p:attrNameLst>
                                          <p:attrName>style.visibility</p:attrName>
                                        </p:attrNameLst>
                                      </p:cBhvr>
                                      <p:to>
                                        <p:strVal val="visible"/>
                                      </p:to>
                                    </p:set>
                                    <p:animEffect transition="in" filter="wipe(up)">
                                      <p:cBhvr>
                                        <p:cTn id="40" dur="500"/>
                                        <p:tgtEl>
                                          <p:spTgt spid="387"/>
                                        </p:tgtEl>
                                      </p:cBhvr>
                                    </p:animEffect>
                                  </p:childTnLst>
                                </p:cTn>
                              </p:par>
                              <p:par>
                                <p:cTn id="41" presetID="22" presetClass="entr" presetSubtype="1" fill="hold" nodeType="withEffect">
                                  <p:stCondLst>
                                    <p:cond delay="0"/>
                                  </p:stCondLst>
                                  <p:childTnLst>
                                    <p:set>
                                      <p:cBhvr>
                                        <p:cTn id="42" dur="1" fill="hold">
                                          <p:stCondLst>
                                            <p:cond delay="0"/>
                                          </p:stCondLst>
                                        </p:cTn>
                                        <p:tgtEl>
                                          <p:spTgt spid="391"/>
                                        </p:tgtEl>
                                        <p:attrNameLst>
                                          <p:attrName>style.visibility</p:attrName>
                                        </p:attrNameLst>
                                      </p:cBhvr>
                                      <p:to>
                                        <p:strVal val="visible"/>
                                      </p:to>
                                    </p:set>
                                    <p:animEffect transition="in" filter="wipe(up)">
                                      <p:cBhvr>
                                        <p:cTn id="43" dur="500"/>
                                        <p:tgtEl>
                                          <p:spTgt spid="391"/>
                                        </p:tgtEl>
                                      </p:cBhvr>
                                    </p:animEffect>
                                  </p:childTnLst>
                                </p:cTn>
                              </p:par>
                              <p:par>
                                <p:cTn id="44" presetID="22" presetClass="entr" presetSubtype="1" fill="hold" nodeType="withEffect">
                                  <p:stCondLst>
                                    <p:cond delay="0"/>
                                  </p:stCondLst>
                                  <p:childTnLst>
                                    <p:set>
                                      <p:cBhvr>
                                        <p:cTn id="45" dur="1" fill="hold">
                                          <p:stCondLst>
                                            <p:cond delay="0"/>
                                          </p:stCondLst>
                                        </p:cTn>
                                        <p:tgtEl>
                                          <p:spTgt spid="386"/>
                                        </p:tgtEl>
                                        <p:attrNameLst>
                                          <p:attrName>style.visibility</p:attrName>
                                        </p:attrNameLst>
                                      </p:cBhvr>
                                      <p:to>
                                        <p:strVal val="visible"/>
                                      </p:to>
                                    </p:set>
                                    <p:animEffect transition="in" filter="wipe(up)">
                                      <p:cBhvr>
                                        <p:cTn id="46" dur="500"/>
                                        <p:tgtEl>
                                          <p:spTgt spid="38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699"/>
                                        </p:tgtEl>
                                        <p:attrNameLst>
                                          <p:attrName>style.visibility</p:attrName>
                                        </p:attrNameLst>
                                      </p:cBhvr>
                                      <p:to>
                                        <p:strVal val="visible"/>
                                      </p:to>
                                    </p:set>
                                    <p:animEffect transition="in" filter="wipe(up)">
                                      <p:cBhvr>
                                        <p:cTn id="51" dur="500"/>
                                        <p:tgtEl>
                                          <p:spTgt spid="699"/>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699"/>
                                        </p:tgtEl>
                                        <p:attrNameLst>
                                          <p:attrName>style.visibility</p:attrName>
                                        </p:attrNameLst>
                                      </p:cBhvr>
                                      <p:to>
                                        <p:strVal val="hidden"/>
                                      </p:to>
                                    </p:set>
                                  </p:childTnLst>
                                </p:cTn>
                              </p:par>
                              <p:par>
                                <p:cTn id="56" presetID="1" presetClass="entr" presetSubtype="0" fill="hold" nodeType="withEffect">
                                  <p:stCondLst>
                                    <p:cond delay="0"/>
                                  </p:stCondLst>
                                  <p:childTnLst>
                                    <p:set>
                                      <p:cBhvr>
                                        <p:cTn id="57" dur="1" fill="hold">
                                          <p:stCondLst>
                                            <p:cond delay="0"/>
                                          </p:stCondLst>
                                        </p:cTn>
                                        <p:tgtEl>
                                          <p:spTgt spid="491"/>
                                        </p:tgtEl>
                                        <p:attrNameLst>
                                          <p:attrName>style.visibility</p:attrName>
                                        </p:attrNameLst>
                                      </p:cBhvr>
                                      <p:to>
                                        <p:strVal val="visible"/>
                                      </p:to>
                                    </p:set>
                                  </p:childTnLst>
                                </p:cTn>
                              </p:par>
                              <p:par>
                                <p:cTn id="58" presetID="0" presetClass="path" presetSubtype="0" accel="50000" decel="50000" fill="hold" nodeType="withEffect">
                                  <p:stCondLst>
                                    <p:cond delay="0"/>
                                  </p:stCondLst>
                                  <p:childTnLst>
                                    <p:animMotion origin="layout" path="M -0.00096 -0.00532 C 0.04645 -0.08214 0.09595 -0.1652 0.13744 -0.17191 C 0.17892 -0.17862 0.22505 -0.07242 0.24812 -0.04627 " pathEditMode="relative" rAng="0" ptsTypes="aaA">
                                      <p:cBhvr>
                                        <p:cTn id="59" dur="2000" fill="hold"/>
                                        <p:tgtEl>
                                          <p:spTgt spid="491"/>
                                        </p:tgtEl>
                                        <p:attrNameLst>
                                          <p:attrName>ppt_x</p:attrName>
                                          <p:attrName>ppt_y</p:attrName>
                                        </p:attrNameLst>
                                      </p:cBhvr>
                                      <p:rCtr x="124" y="-87"/>
                                    </p:animMotion>
                                  </p:childTnLst>
                                </p:cTn>
                              </p:par>
                              <p:par>
                                <p:cTn id="60" presetID="22" presetClass="entr" presetSubtype="1" fill="hold" nodeType="withEffect">
                                  <p:stCondLst>
                                    <p:cond delay="0"/>
                                  </p:stCondLst>
                                  <p:childTnLst>
                                    <p:set>
                                      <p:cBhvr>
                                        <p:cTn id="61" dur="1" fill="hold">
                                          <p:stCondLst>
                                            <p:cond delay="0"/>
                                          </p:stCondLst>
                                        </p:cTn>
                                        <p:tgtEl>
                                          <p:spTgt spid="523"/>
                                        </p:tgtEl>
                                        <p:attrNameLst>
                                          <p:attrName>style.visibility</p:attrName>
                                        </p:attrNameLst>
                                      </p:cBhvr>
                                      <p:to>
                                        <p:strVal val="visible"/>
                                      </p:to>
                                    </p:set>
                                    <p:animEffect transition="in" filter="wipe(up)">
                                      <p:cBhvr>
                                        <p:cTn id="62" dur="500"/>
                                        <p:tgtEl>
                                          <p:spTgt spid="523"/>
                                        </p:tgtEl>
                                      </p:cBhvr>
                                    </p:animEffect>
                                  </p:childTnLst>
                                </p:cTn>
                              </p:par>
                              <p:par>
                                <p:cTn id="63" presetID="1" presetClass="entr" presetSubtype="0" fill="hold" nodeType="withEffect">
                                  <p:stCondLst>
                                    <p:cond delay="0"/>
                                  </p:stCondLst>
                                  <p:childTnLst>
                                    <p:set>
                                      <p:cBhvr>
                                        <p:cTn id="64" dur="1" fill="hold">
                                          <p:stCondLst>
                                            <p:cond delay="0"/>
                                          </p:stCondLst>
                                        </p:cTn>
                                        <p:tgtEl>
                                          <p:spTgt spid="523"/>
                                        </p:tgtEl>
                                        <p:attrNameLst>
                                          <p:attrName>style.visibility</p:attrName>
                                        </p:attrNameLst>
                                      </p:cBhvr>
                                      <p:to>
                                        <p:strVal val="visible"/>
                                      </p:to>
                                    </p:set>
                                  </p:childTnLst>
                                </p:cTn>
                              </p:par>
                              <p:par>
                                <p:cTn id="65" presetID="0" presetClass="path" presetSubtype="0" accel="50000" decel="50000" fill="hold" nodeType="withEffect">
                                  <p:stCondLst>
                                    <p:cond delay="0"/>
                                  </p:stCondLst>
                                  <p:childTnLst>
                                    <p:animMotion origin="layout" path="M 6.50489E-6 6.23785E-6 C 0.03076 0.04443 0.06152 0.08886 0.08458 0.09996 C 0.10765 0.11107 0.12302 0.08886 0.1384 0.06664 " pathEditMode="relative" ptsTypes="aaA">
                                      <p:cBhvr>
                                        <p:cTn id="66" dur="2000" fill="hold"/>
                                        <p:tgtEl>
                                          <p:spTgt spid="523"/>
                                        </p:tgtEl>
                                        <p:attrNameLst>
                                          <p:attrName>ppt_x</p:attrName>
                                          <p:attrName>ppt_y</p:attrName>
                                        </p:attrNameLst>
                                      </p:cBhvr>
                                    </p:animMotion>
                                  </p:childTnLst>
                                </p:cTn>
                              </p:par>
                              <p:par>
                                <p:cTn id="67" presetID="22" presetClass="entr" presetSubtype="1" fill="hold" nodeType="withEffect">
                                  <p:stCondLst>
                                    <p:cond delay="0"/>
                                  </p:stCondLst>
                                  <p:childTnLst>
                                    <p:set>
                                      <p:cBhvr>
                                        <p:cTn id="68" dur="1" fill="hold">
                                          <p:stCondLst>
                                            <p:cond delay="0"/>
                                          </p:stCondLst>
                                        </p:cTn>
                                        <p:tgtEl>
                                          <p:spTgt spid="537"/>
                                        </p:tgtEl>
                                        <p:attrNameLst>
                                          <p:attrName>style.visibility</p:attrName>
                                        </p:attrNameLst>
                                      </p:cBhvr>
                                      <p:to>
                                        <p:strVal val="visible"/>
                                      </p:to>
                                    </p:set>
                                    <p:animEffect transition="in" filter="wipe(up)">
                                      <p:cBhvr>
                                        <p:cTn id="69" dur="500"/>
                                        <p:tgtEl>
                                          <p:spTgt spid="537"/>
                                        </p:tgtEl>
                                      </p:cBhvr>
                                    </p:animEffect>
                                  </p:childTnLst>
                                </p:cTn>
                              </p:par>
                              <p:par>
                                <p:cTn id="70" presetID="1" presetClass="entr" presetSubtype="0" fill="hold" nodeType="withEffect">
                                  <p:stCondLst>
                                    <p:cond delay="0"/>
                                  </p:stCondLst>
                                  <p:childTnLst>
                                    <p:set>
                                      <p:cBhvr>
                                        <p:cTn id="71" dur="1" fill="hold">
                                          <p:stCondLst>
                                            <p:cond delay="0"/>
                                          </p:stCondLst>
                                        </p:cTn>
                                        <p:tgtEl>
                                          <p:spTgt spid="537"/>
                                        </p:tgtEl>
                                        <p:attrNameLst>
                                          <p:attrName>style.visibility</p:attrName>
                                        </p:attrNameLst>
                                      </p:cBhvr>
                                      <p:to>
                                        <p:strVal val="visible"/>
                                      </p:to>
                                    </p:set>
                                  </p:childTnLst>
                                </p:cTn>
                              </p:par>
                              <p:par>
                                <p:cTn id="72" presetID="0" presetClass="path" presetSubtype="0" accel="50000" decel="50000" fill="hold" nodeType="withEffect">
                                  <p:stCondLst>
                                    <p:cond delay="0"/>
                                  </p:stCondLst>
                                  <p:childTnLst>
                                    <p:animMotion origin="layout" path="M -4.97357E-6 2.82277E-7 C 0.05126 0.09995 0.10428 0.2006 0.1384 0.21101 C 0.17252 0.22142 0.1911 0.09301 0.20503 0.06201 " pathEditMode="relative" rAng="0" ptsTypes="aaA">
                                      <p:cBhvr>
                                        <p:cTn id="73" dur="2000" fill="hold"/>
                                        <p:tgtEl>
                                          <p:spTgt spid="537"/>
                                        </p:tgtEl>
                                        <p:attrNameLst>
                                          <p:attrName>ppt_x</p:attrName>
                                          <p:attrName>ppt_y</p:attrName>
                                        </p:attrNameLst>
                                      </p:cBhvr>
                                      <p:rCtr x="103" y="111"/>
                                    </p:animMotion>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80"/>
                                        </p:tgtEl>
                                        <p:attrNameLst>
                                          <p:attrName>style.visibility</p:attrName>
                                        </p:attrNameLst>
                                      </p:cBhvr>
                                      <p:to>
                                        <p:strVal val="visible"/>
                                      </p:to>
                                    </p:set>
                                    <p:animEffect transition="in" filter="wipe(down)">
                                      <p:cBhvr>
                                        <p:cTn id="77" dur="500"/>
                                        <p:tgtEl>
                                          <p:spTgt spid="180"/>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692"/>
                                        </p:tgtEl>
                                        <p:attrNameLst>
                                          <p:attrName>style.visibility</p:attrName>
                                        </p:attrNameLst>
                                      </p:cBhvr>
                                      <p:to>
                                        <p:strVal val="visible"/>
                                      </p:to>
                                    </p:set>
                                    <p:animEffect transition="in" filter="dissolve">
                                      <p:cBhvr>
                                        <p:cTn id="82" dur="500"/>
                                        <p:tgtEl>
                                          <p:spTgt spid="692"/>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2" accel="50000" decel="50000" fill="hold" nodeType="clickEffect">
                                  <p:stCondLst>
                                    <p:cond delay="0"/>
                                  </p:stCondLst>
                                  <p:childTnLst>
                                    <p:set>
                                      <p:cBhvr>
                                        <p:cTn id="86" dur="1" fill="hold">
                                          <p:stCondLst>
                                            <p:cond delay="0"/>
                                          </p:stCondLst>
                                        </p:cTn>
                                        <p:tgtEl>
                                          <p:spTgt spid="551"/>
                                        </p:tgtEl>
                                        <p:attrNameLst>
                                          <p:attrName>style.visibility</p:attrName>
                                        </p:attrNameLst>
                                      </p:cBhvr>
                                      <p:to>
                                        <p:strVal val="visible"/>
                                      </p:to>
                                    </p:set>
                                    <p:anim calcmode="lin" valueType="num">
                                      <p:cBhvr additive="base">
                                        <p:cTn id="87" dur="500" fill="hold"/>
                                        <p:tgtEl>
                                          <p:spTgt spid="551"/>
                                        </p:tgtEl>
                                        <p:attrNameLst>
                                          <p:attrName>ppt_x</p:attrName>
                                        </p:attrNameLst>
                                      </p:cBhvr>
                                      <p:tavLst>
                                        <p:tav tm="0">
                                          <p:val>
                                            <p:strVal val="1+#ppt_w/2"/>
                                          </p:val>
                                        </p:tav>
                                        <p:tav tm="100000">
                                          <p:val>
                                            <p:strVal val="#ppt_x"/>
                                          </p:val>
                                        </p:tav>
                                      </p:tavLst>
                                    </p:anim>
                                    <p:anim calcmode="lin" valueType="num">
                                      <p:cBhvr additive="base">
                                        <p:cTn id="88" dur="500" fill="hold"/>
                                        <p:tgtEl>
                                          <p:spTgt spid="551"/>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635"/>
                                        </p:tgtEl>
                                        <p:attrNameLst>
                                          <p:attrName>style.visibility</p:attrName>
                                        </p:attrNameLst>
                                      </p:cBhvr>
                                      <p:to>
                                        <p:strVal val="visible"/>
                                      </p:to>
                                    </p:set>
                                    <p:animEffect transition="in" filter="dissolve">
                                      <p:cBhvr>
                                        <p:cTn id="93" dur="500"/>
                                        <p:tgtEl>
                                          <p:spTgt spid="635"/>
                                        </p:tgtEl>
                                      </p:cBhvr>
                                    </p:animEffect>
                                  </p:childTnLst>
                                </p:cTn>
                              </p:par>
                              <p:par>
                                <p:cTn id="94" presetID="10" presetClass="exit" presetSubtype="0" fill="hold" nodeType="withEffect">
                                  <p:stCondLst>
                                    <p:cond delay="0"/>
                                  </p:stCondLst>
                                  <p:childTnLst>
                                    <p:animEffect transition="out" filter="fade">
                                      <p:cBhvr>
                                        <p:cTn id="95" dur="1000"/>
                                        <p:tgtEl>
                                          <p:spTgt spid="692"/>
                                        </p:tgtEl>
                                      </p:cBhvr>
                                    </p:animEffect>
                                    <p:set>
                                      <p:cBhvr>
                                        <p:cTn id="96" dur="1" fill="hold">
                                          <p:stCondLst>
                                            <p:cond delay="999"/>
                                          </p:stCondLst>
                                        </p:cTn>
                                        <p:tgtEl>
                                          <p:spTgt spid="692"/>
                                        </p:tgtEl>
                                        <p:attrNameLst>
                                          <p:attrName>style.visibility</p:attrName>
                                        </p:attrNameLst>
                                      </p:cBhvr>
                                      <p:to>
                                        <p:strVal val="hidden"/>
                                      </p:to>
                                    </p:set>
                                  </p:childTnLst>
                                </p:cTn>
                              </p:par>
                              <p:par>
                                <p:cTn id="97" presetID="9" presetClass="entr" presetSubtype="0" fill="hold" nodeType="withEffect">
                                  <p:stCondLst>
                                    <p:cond delay="0"/>
                                  </p:stCondLst>
                                  <p:childTnLst>
                                    <p:set>
                                      <p:cBhvr>
                                        <p:cTn id="98" dur="1" fill="hold">
                                          <p:stCondLst>
                                            <p:cond delay="0"/>
                                          </p:stCondLst>
                                        </p:cTn>
                                        <p:tgtEl>
                                          <p:spTgt spid="552"/>
                                        </p:tgtEl>
                                        <p:attrNameLst>
                                          <p:attrName>style.visibility</p:attrName>
                                        </p:attrNameLst>
                                      </p:cBhvr>
                                      <p:to>
                                        <p:strVal val="visible"/>
                                      </p:to>
                                    </p:set>
                                    <p:animEffect transition="in" filter="dissolve">
                                      <p:cBhvr>
                                        <p:cTn id="99" dur="500"/>
                                        <p:tgtEl>
                                          <p:spTgt spid="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180" grpId="0"/>
      <p:bldP spid="376" grpId="0" animBg="1"/>
      <p:bldP spid="378" grpId="0" animBg="1"/>
      <p:bldP spid="379" grpId="0" animBg="1"/>
      <p:bldP spid="381" grpId="0" animBg="1"/>
      <p:bldP spid="381" grpId="1" animBg="1"/>
      <p:bldP spid="382" grpId="0" animBg="1"/>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3"/>
            <a:endCxn id="26" idx="3"/>
          </p:cNvCxnSpPr>
          <p:nvPr/>
        </p:nvCxnSpPr>
        <p:spPr>
          <a:xfrm>
            <a:off x="4394200" y="1441966"/>
            <a:ext cx="3759200" cy="2368034"/>
          </a:xfrm>
          <a:prstGeom prst="curvedConnector4">
            <a:avLst>
              <a:gd name="adj1" fmla="val 45946"/>
              <a:gd name="adj2" fmla="val 10965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fr-FR" dirty="0" err="1"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1569660"/>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a:t>
            </a:r>
            <a:r>
              <a:rPr lang="fr-FR" sz="1200" dirty="0" err="1" smtClean="0"/>
              <a:t>netconf</a:t>
            </a:r>
            <a:r>
              <a:rPr lang="fr-FR" sz="1200" dirty="0" smtClean="0"/>
              <a:t>/network/interfaces&lt;/</a:t>
            </a:r>
            <a:r>
              <a:rPr lang="fr-FR" sz="1200" dirty="0" err="1" smtClean="0"/>
              <a:t>xpath</a:t>
            </a:r>
            <a:r>
              <a:rPr lang="fr-FR" sz="1200" dirty="0" smtClean="0"/>
              <a:t>&gt;</a:t>
            </a:r>
          </a:p>
          <a:p>
            <a:r>
              <a:rPr lang="fr-FR" sz="1200" dirty="0" smtClean="0"/>
              <a:t>	&lt;namespace </a:t>
            </a:r>
            <a:r>
              <a:rPr lang="fr-FR" sz="1200" dirty="0" err="1" smtClean="0"/>
              <a:t>pref</a:t>
            </a:r>
            <a:r>
              <a:rPr lang="fr-FR" sz="1200" dirty="0" smtClean="0"/>
              <a:t>="ifs"&gt;urn:loria:madynes:ensuite:yencap:1.0:module:Interfaces:1.0&lt;/namespace&gt;</a:t>
            </a:r>
          </a:p>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	&lt;/</a:t>
            </a:r>
            <a:r>
              <a:rPr lang="fr-FR" sz="1200" dirty="0" err="1" smtClean="0"/>
              <a:t>parameters</a:t>
            </a:r>
            <a:r>
              <a:rPr lang="fr-FR" sz="1200" dirty="0" smtClean="0"/>
              <a:t>&gt;</a:t>
            </a:r>
          </a:p>
          <a:p>
            <a:r>
              <a:rPr lang="fr-FR" sz="1200" dirty="0" smtClean="0"/>
              <a:t>&lt;/module&gt;</a:t>
            </a:r>
            <a:endParaRPr lang="en-US" sz="1200" dirty="0"/>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5</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 name="Rectangle 67"/>
          <p:cNvSpPr/>
          <p:nvPr/>
        </p:nvSpPr>
        <p:spPr>
          <a:xfrm>
            <a:off x="2409479" y="750044"/>
            <a:ext cx="1242068" cy="83364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cxnSp>
        <p:nvCxnSpPr>
          <p:cNvPr id="33" name="Connecteur droit avec flèche 32"/>
          <p:cNvCxnSpPr/>
          <p:nvPr/>
        </p:nvCxnSpPr>
        <p:spPr>
          <a:xfrm rot="5400000" flipH="1" flipV="1">
            <a:off x="4321006" y="4603719"/>
            <a:ext cx="762003" cy="16861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879611" y="3050858"/>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486516" cy="60960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cxnSp>
        <p:nvCxnSpPr>
          <p:cNvPr id="32" name="Connecteur droit avec flèche 31"/>
          <p:cNvCxnSpPr/>
          <p:nvPr/>
        </p:nvCxnSpPr>
        <p:spPr>
          <a:xfrm rot="16200000" flipV="1">
            <a:off x="4741098" y="4730326"/>
            <a:ext cx="350107" cy="24764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p:nvPr/>
        </p:nvCxnSpPr>
        <p:spPr>
          <a:xfrm rot="16200000" flipH="1">
            <a:off x="4707026" y="3571451"/>
            <a:ext cx="830998" cy="16509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cxnSp>
        <p:nvCxnSpPr>
          <p:cNvPr id="58" name="Connecteur en arc 57"/>
          <p:cNvCxnSpPr>
            <a:stCxn id="26" idx="3"/>
            <a:endCxn id="7" idx="3"/>
          </p:cNvCxnSpPr>
          <p:nvPr/>
        </p:nvCxnSpPr>
        <p:spPr>
          <a:xfrm rot="5400000" flipH="1" flipV="1">
            <a:off x="3399367" y="3282217"/>
            <a:ext cx="2328850" cy="107815"/>
          </a:xfrm>
          <a:prstGeom prst="curvedConnector5">
            <a:avLst>
              <a:gd name="adj1" fmla="val -9816"/>
              <a:gd name="adj2" fmla="val -1388880"/>
              <a:gd name="adj3" fmla="val 65005"/>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6" name="Ellipse 65"/>
          <p:cNvSpPr/>
          <p:nvPr/>
        </p:nvSpPr>
        <p:spPr>
          <a:xfrm>
            <a:off x="2409479" y="1172649"/>
            <a:ext cx="1242068" cy="369332"/>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900" dirty="0" err="1" smtClean="0">
                <a:solidFill>
                  <a:schemeClr val="tx1"/>
                </a:solidFill>
              </a:rPr>
              <a:t>YangTreeNode</a:t>
            </a:r>
            <a:endParaRPr lang="fr-FR" sz="900" dirty="0">
              <a:solidFill>
                <a:schemeClr val="tx1"/>
              </a:solidFill>
            </a:endParaRPr>
          </a:p>
        </p:txBody>
      </p:sp>
      <p:sp>
        <p:nvSpPr>
          <p:cNvPr id="67" name="ZoneTexte 66"/>
          <p:cNvSpPr txBox="1"/>
          <p:nvPr/>
        </p:nvSpPr>
        <p:spPr>
          <a:xfrm>
            <a:off x="2409479" y="803317"/>
            <a:ext cx="787395" cy="369332"/>
          </a:xfrm>
          <a:prstGeom prst="rect">
            <a:avLst/>
          </a:prstGeom>
          <a:noFill/>
        </p:spPr>
        <p:txBody>
          <a:bodyPr wrap="none" rtlCol="0">
            <a:spAutoFit/>
          </a:bodyPr>
          <a:lstStyle/>
          <a:p>
            <a:r>
              <a:rPr lang="en-US" dirty="0" smtClean="0"/>
              <a:t>applet</a:t>
            </a:r>
            <a:endParaRPr lang="en-US" dirty="0"/>
          </a:p>
        </p:txBody>
      </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6</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7</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77763" y="2889419"/>
            <a:ext cx="2951837" cy="65388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a:off x="5301064" y="3075834"/>
            <a:ext cx="2623736" cy="467469"/>
          </a:xfrm>
          <a:prstGeom prst="bentConnector3">
            <a:avLst>
              <a:gd name="adj1" fmla="val -178"/>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8</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9</a:t>
            </a:fld>
            <a:endParaRPr lang="fr-F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31530</TotalTime>
  <Words>4979</Words>
  <Application>Microsoft Macintosh PowerPoint</Application>
  <PresentationFormat>Format A4 (210 x 297 mm)</PresentationFormat>
  <Paragraphs>518</Paragraphs>
  <Slides>21</Slides>
  <Notes>21</Notes>
  <HiddenSlides>0</HiddenSlides>
  <MMClips>0</MMClips>
  <ScaleCrop>false</ScaleCrop>
  <HeadingPairs>
    <vt:vector size="4" baseType="variant">
      <vt:variant>
        <vt:lpstr>Modèle de conception</vt:lpstr>
      </vt:variant>
      <vt:variant>
        <vt:i4>1</vt:i4>
      </vt:variant>
      <vt:variant>
        <vt:lpstr>Titres des diapositives</vt:lpstr>
      </vt:variant>
      <vt:variant>
        <vt:i4>21</vt:i4>
      </vt:variant>
    </vt:vector>
  </HeadingPairs>
  <TitlesOfParts>
    <vt:vector size="22" baseType="lpstr">
      <vt:lpstr>Thème Office</vt:lpstr>
      <vt:lpstr>End-to-end YANG-based  Configuration Management</vt:lpstr>
      <vt:lpstr>Diapositive 2</vt:lpstr>
      <vt:lpstr>Diapositive 3</vt:lpstr>
      <vt:lpstr>Diapositive 4</vt:lpstr>
      <vt:lpstr>Diapositive 5</vt:lpstr>
      <vt:lpstr>Diapositive 6</vt:lpstr>
      <vt:lpstr>Diapositive 7</vt:lpstr>
      <vt:lpstr>Diapositive 8</vt:lpstr>
      <vt:lpstr>Diapositive 9</vt:lpstr>
      <vt:lpstr>Conclusions and future works</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246</cp:revision>
  <cp:lastPrinted>2009-12-30T22:41:07Z</cp:lastPrinted>
  <dcterms:created xsi:type="dcterms:W3CDTF">2010-01-05T08:26:04Z</dcterms:created>
  <dcterms:modified xsi:type="dcterms:W3CDTF">2010-01-07T16:29:00Z</dcterms:modified>
</cp:coreProperties>
</file>