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Override PartName="/ppt/notesSlides/notesSlide16.xml" ContentType="application/vnd.openxmlformats-officedocument.presentationml.notes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ppt/slideLayouts/slideLayout5.xml" ContentType="application/vnd.openxmlformats-officedocument.presentationml.slideLayout+xml"/>
  <Override PartName="/ppt/notesSlides/notesSlide12.xml" ContentType="application/vnd.openxmlformats-officedocument.presentationml.notesSlide+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20.xml" ContentType="application/vnd.openxmlformats-officedocument.presentationml.notesSlide+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notesSlides/notesSlide6.xml" ContentType="application/vnd.openxmlformats-officedocument.presentationml.notesSlide+xml"/>
  <Override PartName="/ppt/notesSlides/notesSlide21.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notesSlides/notesSlide18.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Default Extension="tiff" ContentType="image/tiff"/>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notesSlides/notesSlide19.xml" ContentType="application/vnd.openxmlformats-officedocument.presentationml.notes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23"/>
  </p:notesMasterIdLst>
  <p:handoutMasterIdLst>
    <p:handoutMasterId r:id="rId24"/>
  </p:handoutMasterIdLst>
  <p:sldIdLst>
    <p:sldId id="265" r:id="rId2"/>
    <p:sldId id="266" r:id="rId3"/>
    <p:sldId id="267" r:id="rId4"/>
    <p:sldId id="272" r:id="rId5"/>
    <p:sldId id="271" r:id="rId6"/>
    <p:sldId id="257" r:id="rId7"/>
    <p:sldId id="269" r:id="rId8"/>
    <p:sldId id="275" r:id="rId9"/>
    <p:sldId id="278" r:id="rId10"/>
    <p:sldId id="279" r:id="rId11"/>
    <p:sldId id="280" r:id="rId12"/>
    <p:sldId id="270" r:id="rId13"/>
    <p:sldId id="274" r:id="rId14"/>
    <p:sldId id="256" r:id="rId15"/>
    <p:sldId id="258" r:id="rId16"/>
    <p:sldId id="259" r:id="rId17"/>
    <p:sldId id="260" r:id="rId18"/>
    <p:sldId id="261" r:id="rId19"/>
    <p:sldId id="262" r:id="rId20"/>
    <p:sldId id="263" r:id="rId21"/>
    <p:sldId id="268" r:id="rId22"/>
  </p:sldIdLst>
  <p:sldSz cx="9906000" cy="6858000" type="A4"/>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scaleToFitPaper="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p:restoredLeft sz="15620"/>
    <p:restoredTop sz="74102" autoAdjust="0"/>
  </p:normalViewPr>
  <p:slideViewPr>
    <p:cSldViewPr snapToObjects="1">
      <p:cViewPr varScale="1">
        <p:scale>
          <a:sx n="110" d="100"/>
          <a:sy n="110" d="100"/>
        </p:scale>
        <p:origin x="-104" y="-432"/>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351470-D01B-924B-AB3C-0D4571B89327}" type="datetime1">
              <a:rPr lang="fr-FR" smtClean="0"/>
              <a:pPr/>
              <a:t>7/01/10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AD041-C426-304C-B169-E33EBA927933}"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C8044-5188-1245-98C0-4935C45961F4}" type="datetime1">
              <a:rPr lang="fr-FR" smtClean="0"/>
              <a:pPr/>
              <a:t>7/01/10</a:t>
            </a:fld>
            <a:endParaRPr lang="fr-FR"/>
          </a:p>
        </p:txBody>
      </p:sp>
      <p:sp>
        <p:nvSpPr>
          <p:cNvPr id="4" name="Espace réservé de l'image des diapositives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3C036-F298-5846-9230-2A5F79BDA800}"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noProof="0" dirty="0" smtClean="0">
                <a:latin typeface="Times New Roman"/>
                <a:cs typeface="Times New Roman"/>
              </a:rPr>
              <a:t>Networked resources</a:t>
            </a:r>
            <a:r>
              <a:rPr lang="en-US" sz="1000" baseline="0" noProof="0" dirty="0" smtClean="0">
                <a:latin typeface="Times New Roman"/>
                <a:cs typeface="Times New Roman"/>
              </a:rPr>
              <a:t> are of increasing complexity and have to be configured properly to guarantee their operation. Within the IETF, current efforts are focused on both a protocol and a data model definition language for configuration management. The NETCONF protocol describes the communication between devices to be configured and configuration applications. </a:t>
            </a:r>
            <a:r>
              <a:rPr lang="fr-FR" sz="1000" baseline="0" noProof="0" dirty="0" smtClean="0">
                <a:latin typeface="Times New Roman"/>
                <a:cs typeface="Times New Roman"/>
              </a:rPr>
              <a:t>NETCONF</a:t>
            </a:r>
            <a:r>
              <a:rPr lang="en-US" sz="1000" baseline="0" noProof="0" dirty="0" smtClean="0">
                <a:latin typeface="Times New Roman"/>
                <a:cs typeface="Times New Roman"/>
              </a:rPr>
              <a:t> does not describe how configuration data is represented. This is addressed by the YANG data modeling language, the emerging proposal of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standard working group. </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We present in this paper the result of the integration of YANG and NETCONF in the ENSUITE open source framework. We illustrate this integration through a YANG-based navigation and edition application that works with YANG-enabled devices and interacts through NETCONF.</a:t>
            </a:r>
          </a:p>
          <a:p>
            <a:pPr algn="just"/>
            <a:endParaRPr lang="en-US" sz="1000" baseline="0" noProof="0" dirty="0" smtClean="0">
              <a:latin typeface="Times New Roman"/>
              <a:cs typeface="Times New Roman"/>
            </a:endParaRPr>
          </a:p>
          <a:p>
            <a:pPr algn="just"/>
            <a:endParaRPr lang="en-US" sz="1000" baseline="0" noProof="0" dirty="0" smtClean="0">
              <a:latin typeface="Times New Roman"/>
              <a:cs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We provide two contribution to the network</a:t>
            </a:r>
            <a:r>
              <a:rPr lang="en-US" sz="1000" baseline="0" noProof="0" dirty="0" smtClean="0">
                <a:latin typeface="Times New Roman"/>
                <a:cs typeface="Times New Roman"/>
              </a:rPr>
              <a:t> configuration domain. The first one is a YANG parser and semantic checker close to the actual version of the draft definition of YANG. The second contribution is the support within the ENSUITE framework of YANG based models both on the server and the client side.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plan to extend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be able to generate parts of its code from YANG data model, or build generic parts, to ensure the server maintains a valid Data Store compliant </a:t>
            </a:r>
            <a:r>
              <a:rPr lang="en-US" sz="1000" baseline="0" noProof="0" smtClean="0">
                <a:latin typeface="Times New Roman"/>
                <a:cs typeface="Times New Roman"/>
              </a:rPr>
              <a:t>with YANG. </a:t>
            </a:r>
            <a:r>
              <a:rPr lang="en-US" sz="1000" baseline="0" noProof="0" dirty="0" smtClean="0">
                <a:latin typeface="Times New Roman"/>
                <a:cs typeface="Times New Roman"/>
              </a:rPr>
              <a:t>The server has to be able to send notifications especially those defined in YANG and must also accept user defined operations as there are YANG </a:t>
            </a:r>
            <a:r>
              <a:rPr lang="en-US" sz="1000" baseline="0" noProof="0" dirty="0" err="1" smtClean="0">
                <a:latin typeface="Times New Roman"/>
                <a:cs typeface="Times New Roman"/>
              </a:rPr>
              <a:t>rpc</a:t>
            </a:r>
            <a:r>
              <a:rPr lang="en-US" sz="1000" baseline="0" noProof="0" dirty="0" smtClean="0">
                <a:latin typeface="Times New Roman"/>
                <a:cs typeface="Times New Roman"/>
              </a:rPr>
              <a:t> and notification statements to do this.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are also interested by all YANG constraints one can specify. Default value, must and presence conditions, references between values, length or pattern matching are some examples of such constraints. If one can have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with such knowledge this server will be enabled to autonomously checks its configuration. At the client side the constraints can ensure the manager does not make mistakes in its configuration operations and can notify users if constraints are not respected.</a:t>
            </a:r>
          </a:p>
          <a:p>
            <a:pPr algn="just"/>
            <a:endParaRPr lang="en-US" sz="1000" baseline="0" noProof="0" dirty="0" smtClean="0">
              <a:latin typeface="Times New Roman"/>
              <a:cs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52500" y="685800"/>
            <a:ext cx="4953000" cy="3429000"/>
          </a:xfrm>
        </p:spPr>
      </p:sp>
      <p:sp>
        <p:nvSpPr>
          <p:cNvPr id="3" name="Espace réservé des commentaires 2"/>
          <p:cNvSpPr>
            <a:spLocks noGrp="1"/>
          </p:cNvSpPr>
          <p:nvPr>
            <p:ph type="body" idx="1"/>
          </p:nvPr>
        </p:nvSpPr>
        <p:spPr/>
        <p:txBody>
          <a:bodyPr>
            <a:normAutofit/>
          </a:bodyPr>
          <a:lstStyle/>
          <a:p>
            <a:r>
              <a:rPr lang="en-US" sz="1200" u="none" noProof="0" dirty="0" smtClean="0">
                <a:latin typeface="Times New Roman"/>
                <a:cs typeface="Times New Roman"/>
              </a:rPr>
              <a:t>Our </a:t>
            </a:r>
            <a:r>
              <a:rPr lang="en-US" sz="1200" u="none" noProof="0" dirty="0" err="1" smtClean="0">
                <a:latin typeface="Times New Roman"/>
                <a:cs typeface="Times New Roman"/>
              </a:rPr>
              <a:t>testbed</a:t>
            </a:r>
            <a:r>
              <a:rPr lang="en-US" sz="1200" u="none" noProof="0" dirty="0" smtClean="0">
                <a:latin typeface="Times New Roman"/>
                <a:cs typeface="Times New Roman"/>
              </a:rPr>
              <a:t> is made of one or more </a:t>
            </a:r>
            <a:r>
              <a:rPr lang="fr-FR" sz="1200" u="none" noProof="0" dirty="0" smtClean="0">
                <a:latin typeface="Times New Roman"/>
                <a:cs typeface="Times New Roman"/>
              </a:rPr>
              <a:t>NETCONF</a:t>
            </a:r>
            <a:r>
              <a:rPr lang="en-US" sz="1200" u="none" noProof="0" dirty="0" smtClean="0">
                <a:latin typeface="Times New Roman"/>
                <a:cs typeface="Times New Roman"/>
              </a:rPr>
              <a:t> agent implementation provided by the ENSUITE</a:t>
            </a:r>
            <a:r>
              <a:rPr lang="en-US" sz="1200" u="none" baseline="0" noProof="0" dirty="0" smtClean="0">
                <a:latin typeface="Times New Roman"/>
                <a:cs typeface="Times New Roman"/>
              </a:rPr>
              <a:t> framework. These agents run on wireless routers interconnected by a mesh network with an ad-hoc multi hop mode and allow the configuration of the OLSR protocol that maintains a consistent and </a:t>
            </a:r>
            <a:r>
              <a:rPr lang="en-US" sz="1200" u="none" baseline="0" noProof="0" dirty="0" err="1" smtClean="0">
                <a:latin typeface="Times New Roman"/>
                <a:cs typeface="Times New Roman"/>
              </a:rPr>
              <a:t>evoluting</a:t>
            </a:r>
            <a:r>
              <a:rPr lang="en-US" sz="1200" u="none" baseline="0" noProof="0" dirty="0" smtClean="0">
                <a:latin typeface="Times New Roman"/>
                <a:cs typeface="Times New Roman"/>
              </a:rPr>
              <a:t> routing plane. Each router has two wireless interfaces where one is dedicated to user sub-network access-point and the other to communicate with other routers of the mesh.</a:t>
            </a:r>
            <a:endParaRPr lang="en-US" sz="1200" u="none" noProof="0" dirty="0">
              <a:latin typeface="Times New Roman"/>
              <a:cs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noProof="0" dirty="0" smtClean="0">
                <a:latin typeface="Times New Roman"/>
                <a:cs typeface="Times New Roman"/>
              </a:rPr>
              <a:t>The importance of configuration</a:t>
            </a:r>
            <a:r>
              <a:rPr lang="en-US" sz="1000" baseline="0" noProof="0" dirty="0" smtClean="0">
                <a:latin typeface="Times New Roman"/>
                <a:cs typeface="Times New Roman"/>
              </a:rPr>
              <a:t> management is increasing with the growing size and the complexity of network resources and applications. In the Internet context,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working group has designed the </a:t>
            </a:r>
            <a:r>
              <a:rPr lang="fr-FR" sz="1000" baseline="0" noProof="0" dirty="0" smtClean="0">
                <a:latin typeface="Times New Roman"/>
                <a:cs typeface="Times New Roman"/>
              </a:rPr>
              <a:t>NETCONF</a:t>
            </a:r>
            <a:r>
              <a:rPr lang="en-US" sz="1000" baseline="0" noProof="0" dirty="0" smtClean="0">
                <a:latin typeface="Times New Roman"/>
                <a:cs typeface="Times New Roman"/>
              </a:rPr>
              <a:t> protocol [1] as a standard to manage configuration of network devices. This protocol is tailored to configuration operation  i.e. setting and/or getting configuration data values to/from devices with an RPC mechanism. Data values are transmitted as XML documents. The standardization body acknowledges this should be improved by a data modeling language that will describes these data values. </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Several specification languages exist to model XML document structure like XML Schema or </a:t>
            </a:r>
            <a:r>
              <a:rPr lang="en-US" sz="1000" baseline="0" noProof="0" dirty="0" err="1" smtClean="0">
                <a:latin typeface="Times New Roman"/>
                <a:cs typeface="Times New Roman"/>
              </a:rPr>
              <a:t>RelaxNG</a:t>
            </a:r>
            <a:r>
              <a:rPr lang="en-US" sz="1000" baseline="0" noProof="0" dirty="0" smtClean="0">
                <a:latin typeface="Times New Roman"/>
                <a:cs typeface="Times New Roman"/>
              </a:rPr>
              <a:t> [5,6]. Even if these schema languages are powerful,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WG chose to define its own language that can control the evolutions and which is descriptive enough and more focused on configuration management.</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YANG [2] is the data modeling language proposed by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working group. YANG can be compared to SMI [3] in the SNMP [4] framework because it is a data modeling language where data values are distributed and accessible through a protocol. In the same way, a YANG specification is a reference document used </a:t>
            </a:r>
            <a:r>
              <a:rPr lang="en-US" sz="1000" baseline="0" noProof="0" smtClean="0">
                <a:latin typeface="Times New Roman"/>
                <a:cs typeface="Times New Roman"/>
              </a:rPr>
              <a:t>by device vendors </a:t>
            </a:r>
            <a:r>
              <a:rPr lang="en-US" sz="1000" baseline="0" noProof="0" dirty="0" smtClean="0">
                <a:latin typeface="Times New Roman"/>
                <a:cs typeface="Times New Roman"/>
              </a:rPr>
              <a:t>and </a:t>
            </a:r>
            <a:r>
              <a:rPr lang="en-US" sz="1000" baseline="0" noProof="0" smtClean="0">
                <a:latin typeface="Times New Roman"/>
                <a:cs typeface="Times New Roman"/>
              </a:rPr>
              <a:t>application developers. </a:t>
            </a: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The objective of this paper is to demonstrate the feasibility of an End-to-End YANG-aware management framework and to describe how it can be implemented in an open source framework. First we describe the YANG language, focusing on its major concepts. Secondly we present a parser for YANG specifications : </a:t>
            </a:r>
            <a:r>
              <a:rPr lang="en-US" sz="1000" baseline="0" noProof="0" dirty="0" err="1" smtClean="0">
                <a:latin typeface="Times New Roman"/>
                <a:cs typeface="Times New Roman"/>
              </a:rPr>
              <a:t>jYang</a:t>
            </a:r>
            <a:r>
              <a:rPr lang="en-US" sz="1000" baseline="0" noProof="0" dirty="0" smtClean="0">
                <a:latin typeface="Times New Roman"/>
                <a:cs typeface="Times New Roman"/>
              </a:rPr>
              <a:t>, an open source implementation we provide to the community. The third part shows how we did integrate YANG into the used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Finally we show a YANG browsing application and its functionalities to get and edit configuration data.</a:t>
            </a:r>
          </a:p>
          <a:p>
            <a:pPr algn="just"/>
            <a:endParaRPr lang="en-US" sz="1000" noProof="0" dirty="0" smtClean="0">
              <a:latin typeface="Times New Roman"/>
              <a:cs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20000"/>
          </a:bodyPr>
          <a:lstStyle/>
          <a:p>
            <a:pPr algn="just"/>
            <a:r>
              <a:rPr lang="en-US" sz="1200" noProof="0" dirty="0" smtClean="0">
                <a:latin typeface="Times New Roman"/>
                <a:cs typeface="Times New Roman"/>
              </a:rPr>
              <a:t>Configuration</a:t>
            </a:r>
            <a:r>
              <a:rPr lang="en-US" sz="1200" baseline="0" noProof="0" dirty="0" smtClean="0">
                <a:latin typeface="Times New Roman"/>
                <a:cs typeface="Times New Roman"/>
              </a:rPr>
              <a:t> management we propose is made of one set of network devices and one station (the configuration manager) hosting configuration related applications. Each device has an embedded </a:t>
            </a:r>
            <a:r>
              <a:rPr lang="fr-FR" sz="1200" baseline="0" noProof="0" dirty="0" smtClean="0">
                <a:latin typeface="Times New Roman"/>
                <a:cs typeface="Times New Roman"/>
              </a:rPr>
              <a:t>NETCONF</a:t>
            </a:r>
            <a:r>
              <a:rPr lang="en-US" sz="1200" baseline="0" noProof="0" dirty="0" smtClean="0">
                <a:latin typeface="Times New Roman"/>
                <a:cs typeface="Times New Roman"/>
              </a:rPr>
              <a:t> agent that can be requested by the configuration manager station. Data exchanged are XML formatted configuration (and eventually state) information that are different for each device. Because different devices as router and server have nothing common so data are different. As two same devices should have same data types but different values. So there is a need for each device to exhibit which data can be used to manage its configuration and there is a need too for configuration manager application to know what could be requested from each device.</a:t>
            </a:r>
          </a:p>
          <a:p>
            <a:pPr algn="just"/>
            <a:endParaRPr lang="en-US" sz="1200" baseline="0" noProof="0" dirty="0" smtClean="0">
              <a:latin typeface="Times New Roman"/>
              <a:cs typeface="Times New Roman"/>
            </a:endParaRPr>
          </a:p>
          <a:p>
            <a:pPr algn="just"/>
            <a:r>
              <a:rPr lang="en-US" sz="1200" noProof="0" dirty="0" smtClean="0">
                <a:latin typeface="Times New Roman"/>
                <a:cs typeface="Times New Roman"/>
              </a:rPr>
              <a:t>The YANG modeling language is the</a:t>
            </a:r>
            <a:r>
              <a:rPr lang="en-US" sz="1200" baseline="0" noProof="0" dirty="0" smtClean="0">
                <a:latin typeface="Times New Roman"/>
                <a:cs typeface="Times New Roman"/>
              </a:rPr>
              <a:t> information model proposed by the </a:t>
            </a:r>
            <a:r>
              <a:rPr lang="en-US" sz="1200" baseline="0" noProof="0" dirty="0" err="1" smtClean="0">
                <a:latin typeface="Times New Roman"/>
                <a:cs typeface="Times New Roman"/>
              </a:rPr>
              <a:t>ietf</a:t>
            </a:r>
            <a:r>
              <a:rPr lang="en-US" sz="1200" baseline="0" noProof="0" dirty="0" smtClean="0">
                <a:latin typeface="Times New Roman"/>
                <a:cs typeface="Times New Roman"/>
              </a:rPr>
              <a:t> working group on network configuration (</a:t>
            </a:r>
            <a:r>
              <a:rPr lang="en-US" sz="1200" baseline="0" noProof="0" dirty="0" err="1" smtClean="0">
                <a:latin typeface="Times New Roman"/>
                <a:cs typeface="Times New Roman"/>
              </a:rPr>
              <a:t>netmod</a:t>
            </a:r>
            <a:r>
              <a:rPr lang="en-US" sz="1200" baseline="0" noProof="0" dirty="0" smtClean="0">
                <a:latin typeface="Times New Roman"/>
                <a:cs typeface="Times New Roman"/>
              </a:rPr>
              <a:t>). This language will allows equipments vendor to formally express their information model, as it is done for network management by SNMP and its SMI data model. But an important difference for us between SMI and YANG is the former is a data model and not an information model. YANG is more abstract and have more complex structures than the hierarchical description of scalars and tables in SMI. Moreover SMI data models contain protocol information that are useful to request data (the SNMP </a:t>
            </a:r>
            <a:r>
              <a:rPr lang="en-US" sz="1200" baseline="0" noProof="0" dirty="0" err="1" smtClean="0">
                <a:latin typeface="Times New Roman"/>
                <a:cs typeface="Times New Roman"/>
              </a:rPr>
              <a:t>oid</a:t>
            </a:r>
            <a:r>
              <a:rPr lang="en-US" sz="1200" baseline="0" noProof="0" dirty="0" smtClean="0">
                <a:latin typeface="Times New Roman"/>
                <a:cs typeface="Times New Roman"/>
              </a:rPr>
              <a:t>) that have permitted the development of a full of generic SNMP manager providing an SMI view of network management  information.</a:t>
            </a:r>
          </a:p>
          <a:p>
            <a:pPr algn="just"/>
            <a:endParaRPr lang="en-US" sz="1200" baseline="0" noProof="0" dirty="0" smtClean="0">
              <a:latin typeface="Times New Roman"/>
              <a:cs typeface="Times New Roman"/>
            </a:endParaRPr>
          </a:p>
          <a:p>
            <a:pPr algn="just"/>
            <a:r>
              <a:rPr lang="en-US" sz="1200" baseline="0" noProof="0" dirty="0" smtClean="0">
                <a:latin typeface="Times New Roman"/>
                <a:cs typeface="Times New Roman"/>
              </a:rPr>
              <a:t>The goal of this paper is to show a way to use YANG information model in the same fashion as the SMI could be. We propose a generic configuration manager that will understand YANG specification and provide a YANG view of configuration data maintained inside </a:t>
            </a:r>
            <a:r>
              <a:rPr lang="fr-FR" sz="1200" baseline="0" noProof="0" dirty="0" smtClean="0">
                <a:latin typeface="Times New Roman"/>
                <a:cs typeface="Times New Roman"/>
              </a:rPr>
              <a:t>NETCONF</a:t>
            </a:r>
            <a:r>
              <a:rPr lang="en-US" sz="1200" baseline="0" noProof="0" dirty="0" smtClean="0">
                <a:latin typeface="Times New Roman"/>
                <a:cs typeface="Times New Roman"/>
              </a:rPr>
              <a:t> agents. The language is currently in the draft state but sufficiently advanced to allow us a realistic use of it that will show possibilities and limits of such use of YANG.</a:t>
            </a:r>
          </a:p>
          <a:p>
            <a:pPr algn="just"/>
            <a:endParaRPr lang="en-US" sz="1200" baseline="0" noProof="0" dirty="0" smtClean="0">
              <a:latin typeface="Times New Roman"/>
              <a:cs typeface="Times New Roman"/>
            </a:endParaRPr>
          </a:p>
          <a:p>
            <a:pPr algn="just"/>
            <a:endParaRPr lang="en-US" sz="12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fr-FR" sz="1200" dirty="0" smtClean="0">
                <a:latin typeface="Times New Roman"/>
                <a:cs typeface="Times New Roman"/>
              </a:rPr>
              <a:t>NETCONF</a:t>
            </a:r>
            <a:r>
              <a:rPr lang="en-US" sz="1200" dirty="0" smtClean="0">
                <a:latin typeface="Times New Roman"/>
                <a:cs typeface="Times New Roman"/>
              </a:rPr>
              <a:t> data</a:t>
            </a:r>
            <a:r>
              <a:rPr lang="en-US" sz="1200" baseline="0" dirty="0" smtClean="0">
                <a:latin typeface="Times New Roman"/>
                <a:cs typeface="Times New Roman"/>
              </a:rPr>
              <a:t> exchanged between a device and a configuration application are XML documents and it is the responsibility of the agent or the manager to send well formed document. Such schema could be the mean to formally express which configuration data could be exchanged but indeed are not human friendly readable and so limits the understanding of complex data structure. For example a typical network configuration data (but also a network management)  is a list (or a table) of the set of network interfaces a network device contains. XML example for such data is given on the </a:t>
            </a:r>
            <a:r>
              <a:rPr lang="fr-FR" sz="1200" baseline="0" dirty="0" smtClean="0">
                <a:latin typeface="Times New Roman"/>
                <a:cs typeface="Times New Roman"/>
              </a:rPr>
              <a:t>slide</a:t>
            </a:r>
            <a:r>
              <a:rPr lang="en-US" sz="1200" baseline="0" dirty="0" smtClean="0">
                <a:latin typeface="Times New Roman"/>
                <a:cs typeface="Times New Roman"/>
              </a:rPr>
              <a:t>. </a:t>
            </a:r>
          </a:p>
          <a:p>
            <a:pPr algn="just"/>
            <a:endParaRPr lang="en-US" sz="1200" noProof="0" dirty="0" smtClean="0">
              <a:latin typeface="Times New Roman"/>
              <a:cs typeface="Times New Roman"/>
            </a:endParaRP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b="0" i="0" baseline="0" dirty="0" smtClean="0">
                <a:latin typeface="Times New Roman"/>
                <a:cs typeface="Times New Roman"/>
              </a:rPr>
              <a:t>Data models written with YANG describe hierarchical organization of configuration data. A YANG module is one data model related to a specific configuration purpose, as for example network configuration, or a generic, reusable, set of data models. The left part of the figure shows a YANG module called network. A module must first defines its name space (line 2) that must be unique among all YANG models. If needed, a module can import other YANG models (line 3, the “</a:t>
            </a:r>
            <a:r>
              <a:rPr lang="en-US" sz="1000" b="0" i="0" baseline="0" dirty="0" err="1" smtClean="0">
                <a:latin typeface="Times New Roman"/>
                <a:cs typeface="Times New Roman"/>
              </a:rPr>
              <a:t>ietf</a:t>
            </a:r>
            <a:r>
              <a:rPr lang="en-US" sz="1000" b="0" i="0" baseline="0" dirty="0" smtClean="0">
                <a:latin typeface="Times New Roman"/>
                <a:cs typeface="Times New Roman"/>
              </a:rPr>
              <a:t>-yang-types” reference is a YANG module [7] with useful types intended to be used by other modules). </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YANG  defines a limited set of build-in types such as string, </a:t>
            </a:r>
            <a:r>
              <a:rPr lang="en-US" sz="1000" b="0" i="0" baseline="0" dirty="0" err="1" smtClean="0">
                <a:latin typeface="Times New Roman"/>
                <a:cs typeface="Times New Roman"/>
              </a:rPr>
              <a:t>boolean</a:t>
            </a:r>
            <a:r>
              <a:rPr lang="en-US" sz="1000" b="0" i="0" baseline="0" dirty="0" smtClean="0">
                <a:latin typeface="Times New Roman"/>
                <a:cs typeface="Times New Roman"/>
              </a:rPr>
              <a:t> and integer. These basic types can be used to create other types with a “</a:t>
            </a:r>
            <a:r>
              <a:rPr lang="en-US" sz="1000" b="0" i="0" baseline="0" dirty="0" err="1" smtClean="0">
                <a:latin typeface="Times New Roman"/>
                <a:cs typeface="Times New Roman"/>
              </a:rPr>
              <a:t>typedef</a:t>
            </a:r>
            <a:r>
              <a:rPr lang="en-US" sz="1000" b="0" i="0" baseline="0" dirty="0" smtClean="0">
                <a:latin typeface="Times New Roman"/>
                <a:cs typeface="Times New Roman"/>
              </a:rPr>
              <a:t> “ statement (line 4). A </a:t>
            </a:r>
            <a:r>
              <a:rPr lang="en-US" sz="1000" b="0" i="0" baseline="0" dirty="0" err="1" smtClean="0">
                <a:latin typeface="Times New Roman"/>
                <a:cs typeface="Times New Roman"/>
              </a:rPr>
              <a:t>typedef</a:t>
            </a:r>
            <a:r>
              <a:rPr lang="en-US" sz="1000" b="0" i="0" baseline="0" dirty="0" smtClean="0">
                <a:latin typeface="Times New Roman"/>
                <a:cs typeface="Times New Roman"/>
              </a:rPr>
              <a:t> allows to add some constraints on its base type as the length of a string (line 6). Another construct that improves reusability is the “grouping” statement (line 8) that can be used, with a “use” statement at separate places (line 21 for example). </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Data models are mainly expressed with the following statements (called </a:t>
            </a:r>
            <a:r>
              <a:rPr lang="en-US" sz="1000" b="0" i="0" baseline="0" dirty="0" err="1" smtClean="0">
                <a:latin typeface="Times New Roman"/>
                <a:cs typeface="Times New Roman"/>
              </a:rPr>
              <a:t>datadefs</a:t>
            </a:r>
            <a:r>
              <a:rPr lang="en-US" sz="1000" b="0" i="0" baseline="0" dirty="0" smtClean="0">
                <a:latin typeface="Times New Roman"/>
                <a:cs typeface="Times New Roman"/>
              </a:rPr>
              <a:t>) :</a:t>
            </a:r>
          </a:p>
          <a:p>
            <a:pPr lvl="1" algn="just">
              <a:buFont typeface="Arial"/>
              <a:buChar char="•"/>
            </a:pPr>
            <a:r>
              <a:rPr lang="en-US" sz="1000" b="0" i="0" baseline="0" dirty="0" smtClean="0">
                <a:latin typeface="Times New Roman"/>
                <a:cs typeface="Times New Roman"/>
              </a:rPr>
              <a:t> Leaf : a value of one type.</a:t>
            </a:r>
          </a:p>
          <a:p>
            <a:pPr lvl="1" algn="just">
              <a:buFont typeface="Arial"/>
              <a:buChar char="•"/>
            </a:pPr>
            <a:r>
              <a:rPr lang="en-US" sz="1000" b="0" i="0" baseline="0" dirty="0" smtClean="0">
                <a:latin typeface="Times New Roman"/>
                <a:cs typeface="Times New Roman"/>
              </a:rPr>
              <a:t> Container : a set of </a:t>
            </a:r>
            <a:r>
              <a:rPr lang="en-US" sz="1000" b="0" i="0" baseline="0" dirty="0" err="1" smtClean="0">
                <a:latin typeface="Times New Roman"/>
                <a:cs typeface="Times New Roman"/>
              </a:rPr>
              <a:t>datadefs</a:t>
            </a:r>
            <a:r>
              <a:rPr lang="en-US" sz="1000" b="0" i="0" baseline="0" dirty="0" smtClean="0">
                <a:latin typeface="Times New Roman"/>
                <a:cs typeface="Times New Roman"/>
              </a:rPr>
              <a:t>.</a:t>
            </a:r>
          </a:p>
          <a:p>
            <a:pPr lvl="1" algn="just">
              <a:buFont typeface="Arial"/>
              <a:buChar char="•"/>
            </a:pPr>
            <a:r>
              <a:rPr lang="en-US" sz="1000" b="0" i="0" baseline="0" dirty="0" smtClean="0">
                <a:latin typeface="Times New Roman"/>
                <a:cs typeface="Times New Roman"/>
              </a:rPr>
              <a:t> List : an ordered set of entries and all entries are made from the same set of </a:t>
            </a:r>
            <a:r>
              <a:rPr lang="en-US" sz="1000" b="0" i="0" baseline="0" dirty="0" err="1" smtClean="0">
                <a:latin typeface="Times New Roman"/>
                <a:cs typeface="Times New Roman"/>
              </a:rPr>
              <a:t>datadefs</a:t>
            </a:r>
            <a:r>
              <a:rPr lang="en-US" sz="1000" b="0" i="0" baseline="0" dirty="0" smtClean="0">
                <a:latin typeface="Times New Roman"/>
                <a:cs typeface="Times New Roman"/>
              </a:rPr>
              <a:t>. One or </a:t>
            </a:r>
            <a:r>
              <a:rPr lang="en-US" sz="1000" b="0" i="0" baseline="0" dirty="0" err="1" smtClean="0">
                <a:latin typeface="Times New Roman"/>
                <a:cs typeface="Times New Roman"/>
              </a:rPr>
              <a:t>m</a:t>
            </a:r>
            <a:r>
              <a:rPr lang="fr-FR" sz="1000" b="0" i="0" baseline="0" dirty="0" smtClean="0">
                <a:latin typeface="Times New Roman"/>
                <a:cs typeface="Times New Roman"/>
              </a:rPr>
              <a:t>ore </a:t>
            </a:r>
            <a:r>
              <a:rPr lang="fr-FR" sz="1000" b="0" i="0" baseline="0" dirty="0" err="1" smtClean="0">
                <a:latin typeface="Times New Roman"/>
                <a:cs typeface="Times New Roman"/>
              </a:rPr>
              <a:t>datadefs</a:t>
            </a:r>
            <a:r>
              <a:rPr lang="fr-FR" sz="1000" b="0" i="0" baseline="0" dirty="0" smtClean="0">
                <a:latin typeface="Times New Roman"/>
                <a:cs typeface="Times New Roman"/>
              </a:rPr>
              <a:t> of the set entry must </a:t>
            </a:r>
            <a:r>
              <a:rPr lang="fr-FR" sz="1000" b="0" i="0" baseline="0" dirty="0" err="1" smtClean="0">
                <a:latin typeface="Times New Roman"/>
                <a:cs typeface="Times New Roman"/>
              </a:rPr>
              <a:t>be</a:t>
            </a:r>
            <a:r>
              <a:rPr lang="fr-FR" sz="1000" b="0" i="0" baseline="0" dirty="0" smtClean="0">
                <a:latin typeface="Times New Roman"/>
                <a:cs typeface="Times New Roman"/>
              </a:rPr>
              <a:t> </a:t>
            </a:r>
            <a:r>
              <a:rPr lang="fr-FR" sz="1000" b="0" i="0" baseline="0" dirty="0" err="1" smtClean="0">
                <a:latin typeface="Times New Roman"/>
                <a:cs typeface="Times New Roman"/>
              </a:rPr>
              <a:t>defined</a:t>
            </a:r>
            <a:r>
              <a:rPr lang="fr-FR" sz="1000" b="0" i="0" baseline="0" dirty="0" smtClean="0">
                <a:latin typeface="Times New Roman"/>
                <a:cs typeface="Times New Roman"/>
              </a:rPr>
              <a:t> as </a:t>
            </a:r>
            <a:r>
              <a:rPr lang="fr-FR" sz="1000" b="0" i="0" baseline="0" dirty="0" err="1" smtClean="0">
                <a:latin typeface="Times New Roman"/>
                <a:cs typeface="Times New Roman"/>
              </a:rPr>
              <a:t>list</a:t>
            </a:r>
            <a:r>
              <a:rPr lang="fr-FR" sz="1000" b="0" i="0" baseline="0" dirty="0" smtClean="0">
                <a:latin typeface="Times New Roman"/>
                <a:cs typeface="Times New Roman"/>
              </a:rPr>
              <a:t> </a:t>
            </a:r>
            <a:r>
              <a:rPr lang="fr-FR" sz="1000" b="0" i="0" baseline="0" dirty="0" err="1" smtClean="0">
                <a:latin typeface="Times New Roman"/>
                <a:cs typeface="Times New Roman"/>
              </a:rPr>
              <a:t>key</a:t>
            </a:r>
            <a:r>
              <a:rPr lang="fr-FR" sz="1000" b="0" i="0" baseline="0" dirty="0" smtClean="0">
                <a:latin typeface="Times New Roman"/>
                <a:cs typeface="Times New Roman"/>
              </a:rPr>
              <a:t>.</a:t>
            </a:r>
            <a:r>
              <a:rPr lang="en-US" sz="1000" b="0" i="0" baseline="0" dirty="0" smtClean="0">
                <a:latin typeface="Times New Roman"/>
                <a:cs typeface="Times New Roman"/>
              </a:rPr>
              <a:t> </a:t>
            </a:r>
          </a:p>
          <a:p>
            <a:pPr lvl="1" algn="just">
              <a:buFont typeface="Arial"/>
              <a:buChar char="•"/>
            </a:pPr>
            <a:r>
              <a:rPr lang="en-US" sz="1000" b="0" i="0" baseline="0" dirty="0" smtClean="0">
                <a:latin typeface="Times New Roman"/>
                <a:cs typeface="Times New Roman"/>
              </a:rPr>
              <a:t> Leaf-list : a list of values of the same type.</a:t>
            </a:r>
          </a:p>
          <a:p>
            <a:pPr lvl="1" algn="just">
              <a:buFont typeface="Arial"/>
              <a:buChar char="•"/>
            </a:pPr>
            <a:r>
              <a:rPr lang="en-US" sz="1000" b="0" i="0" baseline="0" dirty="0" smtClean="0">
                <a:latin typeface="Times New Roman"/>
                <a:cs typeface="Times New Roman"/>
              </a:rPr>
              <a:t> Choice ; an alternative of different cases of </a:t>
            </a:r>
            <a:r>
              <a:rPr lang="en-US" sz="1000" b="0" i="0" baseline="0" dirty="0" err="1" smtClean="0">
                <a:latin typeface="Times New Roman"/>
                <a:cs typeface="Times New Roman"/>
              </a:rPr>
              <a:t>datadefs</a:t>
            </a:r>
            <a:r>
              <a:rPr lang="en-US" sz="1000" b="0" i="0" baseline="0" dirty="0" smtClean="0">
                <a:latin typeface="Times New Roman"/>
                <a:cs typeface="Times New Roman"/>
              </a:rPr>
              <a:t>.</a:t>
            </a:r>
          </a:p>
          <a:p>
            <a:pPr algn="just">
              <a:buFont typeface="Arial"/>
              <a:buNone/>
            </a:pPr>
            <a:r>
              <a:rPr lang="en-US" sz="1000" b="0" i="0" baseline="0" dirty="0" smtClean="0">
                <a:latin typeface="Times New Roman"/>
                <a:cs typeface="Times New Roman"/>
              </a:rPr>
              <a:t>The example shows two containers (lines 9 and 14), a list (line 15) and a choice (line 20).</a:t>
            </a:r>
          </a:p>
          <a:p>
            <a:pPr algn="just">
              <a:buFont typeface="Arial"/>
              <a:buNone/>
            </a:pPr>
            <a:endParaRPr lang="en-US" sz="1000" b="0" i="0" baseline="0" dirty="0" smtClean="0">
              <a:latin typeface="Times New Roman"/>
              <a:cs typeface="Times New Roman"/>
            </a:endParaRPr>
          </a:p>
          <a:p>
            <a:pPr algn="just"/>
            <a:r>
              <a:rPr lang="en-US" sz="1000" b="0" i="0" baseline="0" dirty="0" smtClean="0">
                <a:latin typeface="Times New Roman"/>
                <a:cs typeface="Times New Roman"/>
              </a:rPr>
              <a:t>The API we propose reflects the YANG statements hierarchy. For each YANG statement a corresponding java class is available (see class diagram on the right part of the figure).  Each java object has getter methods to follow the tree of instances. Hundred java classes were required to represent any YANG model.</a:t>
            </a:r>
            <a:endParaRPr lang="en-US" sz="1000" b="0" i="0" baseline="0" dirty="0" smtClean="0">
              <a:latin typeface="Times New Roman"/>
              <a:cs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algn="just"/>
            <a:r>
              <a:rPr lang="en-US" sz="1000" dirty="0" err="1" smtClean="0">
                <a:latin typeface="Times New Roman"/>
                <a:cs typeface="Times New Roman"/>
              </a:rPr>
              <a:t>jYang</a:t>
            </a:r>
            <a:r>
              <a:rPr lang="en-US" sz="1000" dirty="0" smtClean="0">
                <a:latin typeface="Times New Roman"/>
                <a:cs typeface="Times New Roman"/>
              </a:rPr>
              <a:t> is an</a:t>
            </a:r>
            <a:r>
              <a:rPr lang="en-US" sz="1000" baseline="0" dirty="0" smtClean="0">
                <a:latin typeface="Times New Roman"/>
                <a:cs typeface="Times New Roman"/>
              </a:rPr>
              <a:t> open source parser for the YANG language. It is written in java with the </a:t>
            </a:r>
            <a:r>
              <a:rPr lang="en-US" sz="1000" baseline="0" dirty="0" err="1" smtClean="0">
                <a:latin typeface="Times New Roman"/>
                <a:cs typeface="Times New Roman"/>
              </a:rPr>
              <a:t>javaCC</a:t>
            </a:r>
            <a:r>
              <a:rPr lang="en-US" sz="1000" baseline="0" dirty="0" smtClean="0">
                <a:latin typeface="Times New Roman"/>
                <a:cs typeface="Times New Roman"/>
              </a:rPr>
              <a:t> library (</a:t>
            </a:r>
            <a:r>
              <a:rPr lang="fr-FR" sz="1000" u="none" baseline="0" dirty="0" err="1" smtClean="0">
                <a:latin typeface="Times New Roman"/>
                <a:cs typeface="Times New Roman"/>
              </a:rPr>
              <a:t>https://javacc.dev.java.net</a:t>
            </a:r>
            <a:r>
              <a:rPr lang="fr-FR" sz="1000" u="none" baseline="0" dirty="0" smtClean="0">
                <a:latin typeface="Times New Roman"/>
                <a:cs typeface="Times New Roman"/>
              </a:rPr>
              <a:t>/</a:t>
            </a:r>
            <a:r>
              <a:rPr lang="fr-FR" sz="1000" baseline="0" dirty="0" smtClean="0">
                <a:latin typeface="Times New Roman"/>
                <a:cs typeface="Times New Roman"/>
              </a:rPr>
              <a:t>)</a:t>
            </a:r>
            <a:r>
              <a:rPr lang="en-US" sz="1000" baseline="0" dirty="0" smtClean="0">
                <a:latin typeface="Times New Roman"/>
                <a:cs typeface="Times New Roman"/>
              </a:rPr>
              <a:t>. The parsing of one YANG data model generate other ones when a module imports or includes other module or </a:t>
            </a:r>
            <a:r>
              <a:rPr lang="en-US" sz="1000" baseline="0" dirty="0" err="1" smtClean="0">
                <a:latin typeface="Times New Roman"/>
                <a:cs typeface="Times New Roman"/>
              </a:rPr>
              <a:t>submodule</a:t>
            </a:r>
            <a:r>
              <a:rPr lang="en-US" sz="1000" baseline="0" dirty="0" smtClean="0">
                <a:latin typeface="Times New Roman"/>
                <a:cs typeface="Times New Roman"/>
              </a:rPr>
              <a:t>. On the example in the figure 4, the module </a:t>
            </a:r>
            <a:r>
              <a:rPr lang="en-US" sz="1000" b="0" i="1" baseline="0" dirty="0" smtClean="0">
                <a:latin typeface="Times New Roman"/>
                <a:cs typeface="Times New Roman"/>
              </a:rPr>
              <a:t>a</a:t>
            </a:r>
            <a:r>
              <a:rPr lang="en-US" sz="1000" baseline="0" dirty="0" smtClean="0">
                <a:latin typeface="Times New Roman"/>
                <a:cs typeface="Times New Roman"/>
              </a:rPr>
              <a:t> imports the module </a:t>
            </a:r>
            <a:r>
              <a:rPr lang="en-US" sz="1000" b="0" i="1" baseline="0" dirty="0" err="1" smtClean="0">
                <a:latin typeface="Times New Roman"/>
                <a:cs typeface="Times New Roman"/>
              </a:rPr>
              <a:t>b</a:t>
            </a:r>
            <a:r>
              <a:rPr lang="en-US" sz="1000" baseline="0" dirty="0" smtClean="0">
                <a:latin typeface="Times New Roman"/>
                <a:cs typeface="Times New Roman"/>
              </a:rPr>
              <a:t> and include the </a:t>
            </a:r>
            <a:r>
              <a:rPr lang="en-US" sz="1000" baseline="0" dirty="0" err="1" smtClean="0">
                <a:latin typeface="Times New Roman"/>
                <a:cs typeface="Times New Roman"/>
              </a:rPr>
              <a:t>submodule</a:t>
            </a:r>
            <a:r>
              <a:rPr lang="en-US" sz="1000" baseline="0" dirty="0" smtClean="0">
                <a:latin typeface="Times New Roman"/>
                <a:cs typeface="Times New Roman"/>
              </a:rPr>
              <a:t> </a:t>
            </a:r>
            <a:r>
              <a:rPr lang="en-US" sz="1000" b="0" i="1" baseline="0" dirty="0" smtClean="0">
                <a:latin typeface="Times New Roman"/>
                <a:cs typeface="Times New Roman"/>
              </a:rPr>
              <a:t>sa1</a:t>
            </a:r>
            <a:r>
              <a:rPr lang="en-US" sz="1000" baseline="0" dirty="0" smtClean="0">
                <a:latin typeface="Times New Roman"/>
                <a:cs typeface="Times New Roman"/>
              </a:rPr>
              <a:t>. Either the parsing finish with error listing or it produces  a java representation of the YANG data model.</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Full syntax checking is done and some constraints are checked. YANG allows data modelers to express static constraints like default values or key indexing specification that can be checked at parsing time. Also when range number or string pattern defined for a type are modified by a new type (with the </a:t>
            </a:r>
            <a:r>
              <a:rPr lang="en-US" sz="1000" baseline="0" dirty="0" err="1" smtClean="0">
                <a:latin typeface="Times New Roman"/>
                <a:cs typeface="Times New Roman"/>
              </a:rPr>
              <a:t>typedef</a:t>
            </a:r>
            <a:r>
              <a:rPr lang="en-US" sz="1000" baseline="0" dirty="0" smtClean="0">
                <a:latin typeface="Times New Roman"/>
                <a:cs typeface="Times New Roman"/>
              </a:rPr>
              <a:t> statement). YANG allows dynamic constraints on the data value, as the conditional presence of data depending on other data values or hosting device capabilities, that obviously can not be checked at parsing time.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no error are encountered the YANG data model is represented by what we call a </a:t>
            </a:r>
            <a:r>
              <a:rPr lang="en-US" sz="1000" baseline="0" dirty="0" err="1" smtClean="0">
                <a:latin typeface="Times New Roman"/>
                <a:cs typeface="Times New Roman"/>
              </a:rPr>
              <a:t>YangTreeNode</a:t>
            </a:r>
            <a:r>
              <a:rPr lang="en-US" sz="1000" baseline="0" dirty="0" smtClean="0">
                <a:latin typeface="Times New Roman"/>
                <a:cs typeface="Times New Roman"/>
              </a:rPr>
              <a:t>. This tree, build from java instances of classes shown in the figure 3, is an interpretation of YANG data model where only YANG statement describing data values are present. For example on</a:t>
            </a:r>
            <a:r>
              <a:rPr lang="fr-FR" sz="1000" baseline="0" dirty="0" smtClean="0">
                <a:latin typeface="Times New Roman"/>
                <a:cs typeface="Times New Roman"/>
              </a:rPr>
              <a:t> t</a:t>
            </a:r>
            <a:r>
              <a:rPr lang="en-US" sz="1000" baseline="0" dirty="0" smtClean="0">
                <a:latin typeface="Times New Roman"/>
                <a:cs typeface="Times New Roman"/>
              </a:rPr>
              <a:t>he upper part of the figure 4, suppose the module </a:t>
            </a:r>
            <a:r>
              <a:rPr lang="en-US" sz="1000" b="0" i="1" kern="1200" baseline="0" dirty="0" err="1" smtClean="0">
                <a:solidFill>
                  <a:schemeClr val="tx1"/>
                </a:solidFill>
                <a:latin typeface="Times New Roman"/>
                <a:ea typeface="+mn-ea"/>
                <a:cs typeface="Times New Roman"/>
              </a:rPr>
              <a:t>b</a:t>
            </a:r>
            <a:r>
              <a:rPr lang="en-US" sz="1000" baseline="0" dirty="0" smtClean="0">
                <a:latin typeface="Times New Roman"/>
                <a:cs typeface="Times New Roman"/>
              </a:rPr>
              <a:t> is only a grouping statement that is used by some statements in the module </a:t>
            </a:r>
            <a:r>
              <a:rPr lang="en-US" sz="1000" b="0" i="1" baseline="0" dirty="0" smtClean="0">
                <a:latin typeface="Times New Roman"/>
                <a:cs typeface="Times New Roman"/>
              </a:rPr>
              <a:t>a</a:t>
            </a:r>
            <a:r>
              <a:rPr lang="en-US" sz="1000" baseline="0" dirty="0" smtClean="0">
                <a:latin typeface="Times New Roman"/>
                <a:cs typeface="Times New Roman"/>
              </a:rPr>
              <a:t> (those with a dashed arrow). Then the final </a:t>
            </a:r>
            <a:r>
              <a:rPr lang="en-US" sz="1000" baseline="0" dirty="0" err="1" smtClean="0">
                <a:latin typeface="Times New Roman"/>
                <a:cs typeface="Times New Roman"/>
              </a:rPr>
              <a:t>YangTreeNode</a:t>
            </a:r>
            <a:r>
              <a:rPr lang="en-US" sz="1000" baseline="0" dirty="0" smtClean="0">
                <a:latin typeface="Times New Roman"/>
                <a:cs typeface="Times New Roman"/>
              </a:rPr>
              <a:t> reflects this by a tree with a full copy of all needed statements, we call </a:t>
            </a:r>
            <a:r>
              <a:rPr lang="en-US" sz="1000" b="0" i="1" baseline="0" dirty="0" err="1" smtClean="0">
                <a:latin typeface="Times New Roman"/>
                <a:cs typeface="Times New Roman"/>
              </a:rPr>
              <a:t>b</a:t>
            </a:r>
            <a:r>
              <a:rPr lang="en-US" sz="1000" b="0" i="1" baseline="0" dirty="0" smtClean="0">
                <a:latin typeface="Times New Roman"/>
                <a:cs typeface="Times New Roman"/>
              </a:rPr>
              <a:t>’</a:t>
            </a:r>
            <a:r>
              <a:rPr lang="en-US" sz="1000" baseline="0" dirty="0" smtClean="0">
                <a:latin typeface="Times New Roman"/>
                <a:cs typeface="Times New Roman"/>
              </a:rPr>
              <a:t> and </a:t>
            </a:r>
            <a:r>
              <a:rPr lang="en-US" sz="1000" b="0" i="1" baseline="0" dirty="0" err="1" smtClean="0">
                <a:latin typeface="Times New Roman"/>
                <a:cs typeface="Times New Roman"/>
              </a:rPr>
              <a:t>b</a:t>
            </a:r>
            <a:r>
              <a:rPr lang="en-US" sz="1000" b="0" i="1" baseline="0" dirty="0" smtClean="0">
                <a:latin typeface="Times New Roman"/>
                <a:cs typeface="Times New Roman"/>
              </a:rPr>
              <a:t>’</a:t>
            </a:r>
            <a:r>
              <a:rPr lang="en-US" sz="1000" baseline="0" dirty="0" smtClean="0">
                <a:latin typeface="Times New Roman"/>
                <a:cs typeface="Times New Roman"/>
              </a:rPr>
              <a:t>’. In the same way, when there are choice statements in the YANG data model then all cases are represented. But this is not the true for type definition because a type is not a value but is used inside a statement. </a:t>
            </a:r>
            <a:r>
              <a:rPr lang="fr-FR" sz="1000" baseline="0" dirty="0" smtClean="0">
                <a:latin typeface="Times New Roman"/>
                <a:cs typeface="Times New Roman"/>
              </a:rPr>
              <a:t>I</a:t>
            </a:r>
            <a:r>
              <a:rPr lang="en-US" sz="1000" baseline="0" dirty="0" err="1" smtClean="0">
                <a:latin typeface="Times New Roman"/>
                <a:cs typeface="Times New Roman"/>
              </a:rPr>
              <a:t>n</a:t>
            </a:r>
            <a:r>
              <a:rPr lang="en-US" sz="1000" baseline="0" dirty="0" smtClean="0">
                <a:latin typeface="Times New Roman"/>
                <a:cs typeface="Times New Roman"/>
              </a:rPr>
              <a:t> our example the </a:t>
            </a:r>
            <a:r>
              <a:rPr lang="en-US" sz="1000" baseline="0" dirty="0" err="1" smtClean="0">
                <a:latin typeface="Times New Roman"/>
                <a:cs typeface="Times New Roman"/>
              </a:rPr>
              <a:t>submodule</a:t>
            </a:r>
            <a:r>
              <a:rPr lang="en-US" sz="1000" baseline="0" dirty="0" smtClean="0">
                <a:latin typeface="Times New Roman"/>
                <a:cs typeface="Times New Roman"/>
              </a:rPr>
              <a:t> sa1 is only a </a:t>
            </a:r>
            <a:r>
              <a:rPr lang="en-US" sz="1000" baseline="0" dirty="0" err="1" smtClean="0">
                <a:latin typeface="Times New Roman"/>
                <a:cs typeface="Times New Roman"/>
              </a:rPr>
              <a:t>typedef</a:t>
            </a:r>
            <a:r>
              <a:rPr lang="en-US" sz="1000" baseline="0" dirty="0" smtClean="0">
                <a:latin typeface="Times New Roman"/>
                <a:cs typeface="Times New Roman"/>
              </a:rPr>
              <a:t> collection and so there is no copy of them in the final tree.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 </a:t>
            </a:r>
            <a:r>
              <a:rPr lang="en-US" sz="1000" baseline="0" dirty="0" err="1" smtClean="0">
                <a:latin typeface="Times New Roman"/>
                <a:cs typeface="Times New Roman"/>
              </a:rPr>
              <a:t>YangTreeNode</a:t>
            </a:r>
            <a:r>
              <a:rPr lang="en-US" sz="1000" baseline="0" dirty="0" smtClean="0">
                <a:latin typeface="Times New Roman"/>
                <a:cs typeface="Times New Roman"/>
              </a:rPr>
              <a:t> is used to match the YANG data tree with raw NETCONF XML data. The YANG data tree is the hierarchy of all configuration data values in a NETCONF server. The matching process take place in the configuration manager when receiving NETCONF responses. Note the right part of the figure 4 shows that the YANG data tree has more nodes than the </a:t>
            </a:r>
            <a:r>
              <a:rPr lang="en-US" sz="1000" baseline="0" dirty="0" err="1" smtClean="0">
                <a:latin typeface="Times New Roman"/>
                <a:cs typeface="Times New Roman"/>
              </a:rPr>
              <a:t>YangTreeNode</a:t>
            </a:r>
            <a:r>
              <a:rPr lang="en-US" sz="1000" baseline="0" dirty="0" smtClean="0">
                <a:latin typeface="Times New Roman"/>
                <a:cs typeface="Times New Roman"/>
              </a:rPr>
              <a:t> and these extra nodes have a common pattern. </a:t>
            </a:r>
            <a:r>
              <a:rPr lang="fr-FR" sz="1000" baseline="0" dirty="0" smtClean="0">
                <a:latin typeface="Times New Roman"/>
                <a:cs typeface="Times New Roman"/>
              </a:rPr>
              <a:t>T</a:t>
            </a:r>
            <a:r>
              <a:rPr lang="en-US" sz="1000" baseline="0" dirty="0" smtClean="0">
                <a:latin typeface="Times New Roman"/>
                <a:cs typeface="Times New Roman"/>
              </a:rPr>
              <a:t>his is the case when a YANG list (or leaf-list) is defined and when the YANG data tree has several entries (or values). At the opposite some data could be optional depending of the device itself, or when YANG data model has choice statements, then the YANG data tree will only have one case instantiated.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dirty="0" err="1" smtClean="0">
                <a:latin typeface="Times New Roman"/>
                <a:cs typeface="Times New Roman"/>
              </a:rPr>
              <a:t>YencaP</a:t>
            </a:r>
            <a:r>
              <a:rPr lang="en-US" sz="1000" dirty="0" smtClean="0">
                <a:latin typeface="Times New Roman"/>
                <a:cs typeface="Times New Roman"/>
              </a:rPr>
              <a:t> [8]</a:t>
            </a:r>
            <a:r>
              <a:rPr lang="en-US" sz="1000" baseline="0" dirty="0" smtClean="0">
                <a:latin typeface="Times New Roman"/>
                <a:cs typeface="Times New Roman"/>
              </a:rPr>
              <a:t> is an open source implementation of the </a:t>
            </a:r>
            <a:r>
              <a:rPr lang="fr-FR" sz="1000" baseline="0" dirty="0" smtClean="0">
                <a:latin typeface="Times New Roman"/>
                <a:cs typeface="Times New Roman"/>
              </a:rPr>
              <a:t>NETCONF </a:t>
            </a:r>
            <a:r>
              <a:rPr lang="en-US" sz="1000" baseline="0" dirty="0" smtClean="0">
                <a:latin typeface="Times New Roman"/>
                <a:cs typeface="Times New Roman"/>
              </a:rPr>
              <a:t>server side. The bottom part of its architecture is an SSH layer to ensure security, session and connection-oriented communication as stated by the standard. The RPC layer implements the RPC mechanism with &lt;</a:t>
            </a:r>
            <a:r>
              <a:rPr lang="en-US" sz="1000" baseline="0" dirty="0" err="1" smtClean="0">
                <a:latin typeface="Times New Roman"/>
                <a:cs typeface="Times New Roman"/>
              </a:rPr>
              <a:t>rpc</a:t>
            </a:r>
            <a:r>
              <a:rPr lang="en-US" sz="1000" baseline="0" dirty="0" smtClean="0">
                <a:latin typeface="Times New Roman"/>
                <a:cs typeface="Times New Roman"/>
              </a:rPr>
              <a:t>&gt; and &lt;</a:t>
            </a:r>
            <a:r>
              <a:rPr lang="en-US" sz="1000" baseline="0" dirty="0" err="1" smtClean="0">
                <a:latin typeface="Times New Roman"/>
                <a:cs typeface="Times New Roman"/>
              </a:rPr>
              <a:t>rpc</a:t>
            </a:r>
            <a:r>
              <a:rPr lang="en-US" sz="1000" baseline="0" dirty="0" smtClean="0">
                <a:latin typeface="Times New Roman"/>
                <a:cs typeface="Times New Roman"/>
              </a:rPr>
              <a:t>-reply&gt; primitives that carries basic operations of the upper </a:t>
            </a:r>
            <a:r>
              <a:rPr lang="fr-FR" sz="1000" baseline="0" dirty="0" smtClean="0">
                <a:latin typeface="Times New Roman"/>
                <a:cs typeface="Times New Roman"/>
              </a:rPr>
              <a:t>NETCONF</a:t>
            </a:r>
            <a:r>
              <a:rPr lang="en-US" sz="1000" baseline="0" dirty="0" smtClean="0">
                <a:latin typeface="Times New Roman"/>
                <a:cs typeface="Times New Roman"/>
              </a:rPr>
              <a:t> operation layer as &lt;get&gt;, &lt;get-</a:t>
            </a:r>
            <a:r>
              <a:rPr lang="en-US" sz="1000" baseline="0" dirty="0" err="1" smtClean="0">
                <a:latin typeface="Times New Roman"/>
                <a:cs typeface="Times New Roman"/>
              </a:rPr>
              <a:t>config</a:t>
            </a:r>
            <a:r>
              <a:rPr lang="en-US" sz="1000" baseline="0" dirty="0" smtClean="0">
                <a:latin typeface="Times New Roman"/>
                <a:cs typeface="Times New Roman"/>
              </a:rPr>
              <a:t>&gt; and &lt;edit-</a:t>
            </a:r>
            <a:r>
              <a:rPr lang="en-US" sz="1000" baseline="0" dirty="0" err="1" smtClean="0">
                <a:latin typeface="Times New Roman"/>
                <a:cs typeface="Times New Roman"/>
              </a:rPr>
              <a:t>config</a:t>
            </a:r>
            <a:r>
              <a:rPr lang="en-US" sz="1000" baseline="0" dirty="0" smtClean="0">
                <a:latin typeface="Times New Roman"/>
                <a:cs typeface="Times New Roman"/>
              </a:rPr>
              <a:t>&gt; (notification are planned). The Data store Manager layer entity is responsible for maintaining a virtual database of configuration (and state) data and provides a read / write access to these data (state data being read-only). The Data Store, illustrated in the figure 5, can be see as a global XML data tree where each module has its place.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bootstrapping,  the Data Store Manager looks for modules through a local configuration file and dynamically loads them. A module is a piece of code that accesses to specific configuration and state information with an interface compliant with </a:t>
            </a:r>
            <a:r>
              <a:rPr lang="fr-FR" sz="1000" baseline="0" dirty="0" smtClean="0">
                <a:latin typeface="Times New Roman"/>
                <a:cs typeface="Times New Roman"/>
              </a:rPr>
              <a:t>NETCONF</a:t>
            </a:r>
            <a:r>
              <a:rPr lang="en-US" sz="1000" baseline="0" dirty="0" smtClean="0">
                <a:latin typeface="Times New Roman"/>
                <a:cs typeface="Times New Roman"/>
              </a:rPr>
              <a:t> operations. For example there are modules for network interfaces, system, protocols like RIP or OLSR... </a:t>
            </a:r>
            <a:r>
              <a:rPr lang="fr-FR" sz="1200" kern="1200" baseline="0" dirty="0" err="1" smtClean="0">
                <a:solidFill>
                  <a:schemeClr val="tx1"/>
                </a:solidFill>
                <a:latin typeface="+mn-lt"/>
                <a:ea typeface="+mn-ea"/>
                <a:cs typeface="+mn-cs"/>
              </a:rPr>
              <a:t>A</a:t>
            </a:r>
            <a:r>
              <a:rPr lang="fr-FR" sz="1200" kern="1200" dirty="0" err="1" smtClean="0">
                <a:solidFill>
                  <a:schemeClr val="tx1"/>
                </a:solidFill>
                <a:latin typeface="+mn-lt"/>
                <a:ea typeface="+mn-ea"/>
                <a:cs typeface="+mn-cs"/>
              </a:rPr>
              <a:t>lthough</a:t>
            </a:r>
            <a:r>
              <a:rPr lang="fr-FR" sz="1200" kern="1200" dirty="0" smtClean="0">
                <a:solidFill>
                  <a:schemeClr val="tx1"/>
                </a:solidFill>
                <a:latin typeface="+mn-lt"/>
                <a:ea typeface="+mn-ea"/>
                <a:cs typeface="+mn-cs"/>
              </a:rPr>
              <a:t> </a:t>
            </a:r>
            <a:r>
              <a:rPr lang="en-US" sz="1000" baseline="0" dirty="0" err="1" smtClean="0">
                <a:latin typeface="Times New Roman"/>
                <a:cs typeface="Times New Roman"/>
              </a:rPr>
              <a:t>YencaP</a:t>
            </a:r>
            <a:r>
              <a:rPr lang="en-US" sz="1000" baseline="0" dirty="0" smtClean="0">
                <a:latin typeface="Times New Roman"/>
                <a:cs typeface="Times New Roman"/>
              </a:rPr>
              <a:t> was written before YANG, the module concept of the former fits well with the YANG one. For each module, the configuration file contains some directives as for the interface module in the figure 5. The location of data </a:t>
            </a:r>
            <a:r>
              <a:rPr lang="en-US" sz="1000" baseline="0" dirty="0" err="1" smtClean="0">
                <a:latin typeface="Times New Roman"/>
                <a:cs typeface="Times New Roman"/>
              </a:rPr>
              <a:t>mocule</a:t>
            </a:r>
            <a:r>
              <a:rPr lang="en-US" sz="1000" baseline="0" dirty="0" smtClean="0">
                <a:latin typeface="Times New Roman"/>
                <a:cs typeface="Times New Roman"/>
              </a:rPr>
              <a:t> in the Data Store by giving a path (an </a:t>
            </a:r>
            <a:r>
              <a:rPr lang="en-US" sz="1000" baseline="0" dirty="0" err="1" smtClean="0">
                <a:latin typeface="Times New Roman"/>
                <a:cs typeface="Times New Roman"/>
              </a:rPr>
              <a:t>Xpath</a:t>
            </a:r>
            <a:r>
              <a:rPr lang="en-US" sz="1000" baseline="0" dirty="0" smtClean="0">
                <a:latin typeface="Times New Roman"/>
                <a:cs typeface="Times New Roman"/>
              </a:rPr>
              <a:t> expression) from the root  &lt;</a:t>
            </a:r>
            <a:r>
              <a:rPr lang="en-US" sz="1000" baseline="0" dirty="0" err="1" smtClean="0">
                <a:latin typeface="Times New Roman"/>
                <a:cs typeface="Times New Roman"/>
              </a:rPr>
              <a:t>netconf</a:t>
            </a:r>
            <a:r>
              <a:rPr lang="en-US" sz="1000" baseline="0" dirty="0" smtClean="0">
                <a:latin typeface="Times New Roman"/>
                <a:cs typeface="Times New Roman"/>
              </a:rPr>
              <a:t>&gt; node to the root node of the module. For example, the interfaces module is localized with the “/</a:t>
            </a:r>
            <a:r>
              <a:rPr lang="fr-FR" sz="1000" baseline="0" dirty="0" err="1" smtClean="0">
                <a:latin typeface="Times New Roman"/>
                <a:cs typeface="Times New Roman"/>
              </a:rPr>
              <a:t>netconf</a:t>
            </a:r>
            <a:r>
              <a:rPr lang="en-US" sz="1000" baseline="0" dirty="0" smtClean="0">
                <a:latin typeface="Times New Roman"/>
                <a:cs typeface="Times New Roman"/>
              </a:rPr>
              <a:t>/network/interfaces” expression and  it maintains data under the &lt;interfaces&gt; node. Thus, one part of the Data Store is managed by the Data Store Manager (light grey on </a:t>
            </a:r>
            <a:r>
              <a:rPr lang="fr-FR" sz="1000" baseline="0" dirty="0" smtClean="0">
                <a:latin typeface="Times New Roman"/>
                <a:cs typeface="Times New Roman"/>
              </a:rPr>
              <a:t>figure </a:t>
            </a:r>
            <a:r>
              <a:rPr lang="en-US" sz="1000" baseline="0" dirty="0" smtClean="0">
                <a:latin typeface="Times New Roman"/>
                <a:cs typeface="Times New Roman"/>
              </a:rPr>
              <a:t>5) and the other parts are managed by the modules (dark grey sub trees). This enables modularity of the server without increasing the complexity of the Data Store Manager.</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 format for the </a:t>
            </a:r>
            <a:r>
              <a:rPr lang="en-US" sz="1000" baseline="0" dirty="0" err="1" smtClean="0">
                <a:latin typeface="Times New Roman"/>
                <a:cs typeface="Times New Roman"/>
              </a:rPr>
              <a:t>YencaP</a:t>
            </a:r>
            <a:r>
              <a:rPr lang="en-US" sz="1000" baseline="0" dirty="0" smtClean="0">
                <a:latin typeface="Times New Roman"/>
                <a:cs typeface="Times New Roman"/>
              </a:rPr>
              <a:t> configuration file is extensible through a &lt;parameters&gt; markup that contains &lt;parameter&gt; items with name and value attributes. The integration of YANG into </a:t>
            </a:r>
            <a:r>
              <a:rPr lang="en-US" sz="1000" baseline="0" dirty="0" err="1" smtClean="0">
                <a:latin typeface="Times New Roman"/>
                <a:cs typeface="Times New Roman"/>
              </a:rPr>
              <a:t>YencaP</a:t>
            </a:r>
            <a:r>
              <a:rPr lang="en-US" sz="1000" baseline="0" dirty="0" smtClean="0">
                <a:latin typeface="Times New Roman"/>
                <a:cs typeface="Times New Roman"/>
              </a:rPr>
              <a:t> is made through the addition of a parameter with the “yang” name attribute and the module name as value attribute (interface in the example). For each module inside the </a:t>
            </a:r>
            <a:r>
              <a:rPr lang="en-US" sz="1000" baseline="0" dirty="0" err="1" smtClean="0">
                <a:latin typeface="Times New Roman"/>
                <a:cs typeface="Times New Roman"/>
              </a:rPr>
              <a:t>YencaP</a:t>
            </a:r>
            <a:r>
              <a:rPr lang="en-US" sz="1000" baseline="0" dirty="0" smtClean="0">
                <a:latin typeface="Times New Roman"/>
                <a:cs typeface="Times New Roman"/>
              </a:rPr>
              <a:t> server there is one and only one YANG module. One can see on the figure that there is a &lt;namespace&gt; markup before the module parameters list. This name space is needed </a:t>
            </a:r>
            <a:r>
              <a:rPr lang="en-US" sz="1000" baseline="0" noProof="0" dirty="0" smtClean="0">
                <a:latin typeface="Times New Roman"/>
                <a:cs typeface="Times New Roman"/>
              </a:rPr>
              <a:t>inside </a:t>
            </a:r>
            <a:r>
              <a:rPr lang="fr-FR" sz="1000" baseline="0" dirty="0" smtClean="0">
                <a:latin typeface="Times New Roman"/>
                <a:cs typeface="Times New Roman"/>
              </a:rPr>
              <a:t>NETCONF</a:t>
            </a:r>
            <a:r>
              <a:rPr lang="en-US" sz="1000" baseline="0" dirty="0" smtClean="0">
                <a:latin typeface="Times New Roman"/>
                <a:cs typeface="Times New Roman"/>
              </a:rPr>
              <a:t> requests to distinguish its XML naming. We choose that It must be the same as the one defined in the corresponding YANG module.</a:t>
            </a:r>
            <a:endParaRPr lang="en-US" sz="1000" dirty="0">
              <a:latin typeface="Times New Roman"/>
              <a:cs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buFont typeface="Arial"/>
              <a:buNone/>
            </a:pPr>
            <a:r>
              <a:rPr lang="en-US" sz="1000" baseline="0" noProof="0" dirty="0" smtClean="0">
                <a:latin typeface="Times New Roman"/>
                <a:cs typeface="Times New Roman"/>
              </a:rPr>
              <a:t>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on the center part in the figure 6, is an open source </a:t>
            </a:r>
            <a:r>
              <a:rPr lang="fr-FR" sz="1000" baseline="0" noProof="0" dirty="0" smtClean="0">
                <a:latin typeface="Times New Roman"/>
                <a:cs typeface="Times New Roman"/>
              </a:rPr>
              <a:t>NETCONF client</a:t>
            </a:r>
            <a:r>
              <a:rPr lang="en-US" sz="1000" baseline="0" noProof="0" dirty="0" smtClean="0">
                <a:latin typeface="Times New Roman"/>
                <a:cs typeface="Times New Roman"/>
              </a:rPr>
              <a:t> application that can send queries and receive responses with any </a:t>
            </a:r>
            <a:r>
              <a:rPr lang="fr-FR" sz="1000" baseline="0" noProof="0" dirty="0" err="1" smtClean="0">
                <a:latin typeface="Times New Roman"/>
                <a:cs typeface="Times New Roman"/>
              </a:rPr>
              <a:t>NETCONF-compliant</a:t>
            </a:r>
            <a:r>
              <a:rPr lang="en-US" sz="1000" baseline="0" noProof="0" dirty="0" smtClean="0">
                <a:latin typeface="Times New Roman"/>
                <a:cs typeface="Times New Roman"/>
              </a:rPr>
              <a:t> server. The </a:t>
            </a:r>
            <a:r>
              <a:rPr lang="fr-FR" sz="1000" baseline="0" noProof="0" dirty="0" smtClean="0">
                <a:latin typeface="Times New Roman"/>
                <a:cs typeface="Times New Roman"/>
              </a:rPr>
              <a:t>NETCONF</a:t>
            </a:r>
            <a:r>
              <a:rPr lang="en-US" sz="1000" baseline="0" noProof="0" dirty="0" smtClean="0">
                <a:latin typeface="Times New Roman"/>
                <a:cs typeface="Times New Roman"/>
              </a:rPr>
              <a:t> client can have several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with several servers at one time. Each session is initialized by the HTTPS server inside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a user opens an HTTPS session.  There is a one to one mapping between HTTPS and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The couple (</a:t>
            </a:r>
            <a:r>
              <a:rPr lang="en-US" sz="1000" baseline="0" noProof="0" dirty="0" err="1" smtClean="0">
                <a:latin typeface="Times New Roman"/>
                <a:cs typeface="Times New Roman"/>
              </a:rPr>
              <a:t>YencaP</a:t>
            </a:r>
            <a:r>
              <a:rPr lang="en-US" sz="1000" baseline="0" noProof="0" dirty="0" smtClean="0">
                <a:latin typeface="Times New Roman"/>
                <a:cs typeface="Times New Roman"/>
              </a:rPr>
              <a:t> /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forms the ENSUITE framework.</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 the right part of the figure 6, we extends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give it the possibility of announcing which YANG modules it implements as a capability in its standard hello message (together with version and revision information). This was easily realized with the information in the configuration file we show figure 5. On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side, a YANG loader will be used when such a capability is detected. We do not constraint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to only work with YANG but to accept servers that are YANG enabled or not. The YANG loader gets the specifications from an external repository and builds a specific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the data model maintained by the server. The YANG loader is a java program that uses </a:t>
            </a:r>
            <a:r>
              <a:rPr lang="en-US" sz="1000" baseline="0" noProof="0" dirty="0" err="1" smtClean="0">
                <a:latin typeface="Times New Roman"/>
                <a:cs typeface="Times New Roman"/>
              </a:rPr>
              <a:t>jYang</a:t>
            </a:r>
            <a:r>
              <a:rPr lang="en-US" sz="1000" baseline="0" noProof="0" dirty="0" smtClean="0">
                <a:latin typeface="Times New Roman"/>
                <a:cs typeface="Times New Roman"/>
              </a:rPr>
              <a:t> to dynamically parse YANG data model. We took this choice because we suppose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will discover servers without knowledge of their configuration and thus must be able to dynamically load and parse any YANG model. It is also necessary to create the root node in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as a virtual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container. The YANG specification repository is shown as an external element of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as it should be  a global repository implemented  for example as a web service.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Once a HTTPS session is opened the user can ask for the configuration of a YANG enabled device. In doing so it receives a java applet that contains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this server only (left part of the figure 6). The applet will be loaded by the web interface to provide the user with a graphical interface representing the configuration.</a:t>
            </a:r>
            <a:endParaRPr lang="en-US" sz="1000" noProof="0" dirty="0">
              <a:latin typeface="Times New Roman"/>
              <a:cs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smtClean="0">
                <a:latin typeface="Times New Roman"/>
                <a:cs typeface="Times New Roman"/>
              </a:rPr>
              <a:t>The figure 7 shows the applet part of the web</a:t>
            </a:r>
            <a:r>
              <a:rPr lang="en-US" sz="1000" baseline="0" dirty="0" smtClean="0">
                <a:latin typeface="Times New Roman"/>
                <a:cs typeface="Times New Roman"/>
              </a:rPr>
              <a:t> interface displayed when a user is connected for the configuration of a device. This first view can be used as a YANG specification browser looking like a file system browser (we use the swing </a:t>
            </a:r>
            <a:r>
              <a:rPr lang="en-US" sz="1000" baseline="0" dirty="0" err="1" smtClean="0">
                <a:latin typeface="Times New Roman"/>
                <a:cs typeface="Times New Roman"/>
              </a:rPr>
              <a:t>Jtree</a:t>
            </a:r>
            <a:r>
              <a:rPr lang="en-US" sz="1000" baseline="0" dirty="0" smtClean="0">
                <a:latin typeface="Times New Roman"/>
                <a:cs typeface="Times New Roman"/>
              </a:rPr>
              <a:t> interface). The tree view matches well with YANG because it defines a schema tree. Specific icons are used to distinct container, list, key or leaf nodes.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selecting a node, the lower part of the applet shows details of its YANG specification, as the type of a leaf and constraints such default value or range intervals. A leaf type is always at least of a built-in types (as string, int8,…) and can be refined by other types with added constraints or to use an existing useful type (as a </a:t>
            </a:r>
            <a:r>
              <a:rPr lang="en-US" sz="1000" baseline="0" dirty="0" err="1" smtClean="0">
                <a:latin typeface="Times New Roman"/>
                <a:cs typeface="Times New Roman"/>
              </a:rPr>
              <a:t>mac</a:t>
            </a:r>
            <a:r>
              <a:rPr lang="en-US" sz="1000" baseline="0" dirty="0" smtClean="0">
                <a:latin typeface="Times New Roman"/>
                <a:cs typeface="Times New Roman"/>
              </a:rPr>
              <a:t>-address). This is the meaning of the “-” (or “+”) behind the name type. When “+” is set (by one mouse click on the “-”) then the built-in type is displayed.</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This same applet is used in the following figures for sending request to the NETCONF device and receiving response. The matching of XML data with the YANG tree node is made at each response by the same applet.</a:t>
            </a: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baseline="0" noProof="0" dirty="0" smtClean="0">
                <a:latin typeface="Times New Roman"/>
                <a:cs typeface="Times New Roman"/>
              </a:rPr>
              <a:t>One can request the indirectly connected </a:t>
            </a:r>
            <a:r>
              <a:rPr lang="fr-FR" sz="1000" baseline="0" noProof="0" dirty="0" smtClean="0">
                <a:latin typeface="Times New Roman"/>
                <a:cs typeface="Times New Roman"/>
              </a:rPr>
              <a:t>NETCONF</a:t>
            </a:r>
            <a:r>
              <a:rPr lang="en-US" sz="1000" baseline="0" noProof="0" dirty="0" smtClean="0">
                <a:latin typeface="Times New Roman"/>
                <a:cs typeface="Times New Roman"/>
              </a:rPr>
              <a:t> device by a mouse contextual menu that pops-up when the right button is pressed on a YANG node. When one of the standard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operations is chosen, the request is built from the root node (here the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virtual container) to the tree position of the selected node. At this step, the applet is vertically separated to show result of request on the right. The resulting XML document is sent inside a HTTP POST request. A specific header called “operation” is used to specify which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must be performed on the server (get,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or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The figure 8 shows a get request on the leaf </a:t>
            </a:r>
            <a:r>
              <a:rPr lang="en-US" sz="1000" baseline="0" noProof="0" dirty="0" err="1" smtClean="0">
                <a:latin typeface="Times New Roman"/>
                <a:cs typeface="Times New Roman"/>
              </a:rPr>
              <a:t>mtu</a:t>
            </a:r>
            <a:r>
              <a:rPr lang="en-US" sz="1000" baseline="0" noProof="0" dirty="0" smtClean="0">
                <a:latin typeface="Times New Roman"/>
                <a:cs typeface="Times New Roman"/>
              </a:rPr>
              <a:t> and this leaf is inside the interface list. Note that the key of the list is added to the request while it is not explicitly asked. This is an optimization because subsequent requests on lists (and especially on list entries) will likely need the key.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When the request is received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the latter surrounds it by the </a:t>
            </a:r>
            <a:r>
              <a:rPr lang="en-US" sz="1000" baseline="0" noProof="0" dirty="0" err="1" smtClean="0">
                <a:latin typeface="Times New Roman"/>
                <a:cs typeface="Times New Roman"/>
              </a:rPr>
              <a:t>rpc</a:t>
            </a:r>
            <a:r>
              <a:rPr lang="en-US" sz="1000" baseline="0" noProof="0" dirty="0" smtClean="0">
                <a:latin typeface="Times New Roman"/>
                <a:cs typeface="Times New Roman"/>
              </a:rPr>
              <a:t> and filter mechanisms and sends a valid </a:t>
            </a:r>
            <a:r>
              <a:rPr lang="fr-FR" sz="1000" baseline="0" noProof="0" dirty="0" smtClean="0">
                <a:latin typeface="Times New Roman"/>
                <a:cs typeface="Times New Roman"/>
              </a:rPr>
              <a:t>NETCONF</a:t>
            </a:r>
            <a:r>
              <a:rPr lang="en-US" sz="1000" baseline="0" noProof="0" dirty="0" smtClean="0">
                <a:latin typeface="Times New Roman"/>
                <a:cs typeface="Times New Roman"/>
              </a:rPr>
              <a:t> request. From this step we are independent of any YANG concern because we are in a full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 Following is simply a cleaning of </a:t>
            </a:r>
            <a:r>
              <a:rPr lang="fr-FR" sz="1000" baseline="0" noProof="0" dirty="0" smtClean="0">
                <a:latin typeface="Times New Roman"/>
                <a:cs typeface="Times New Roman"/>
              </a:rPr>
              <a:t>NETCONF</a:t>
            </a:r>
            <a:r>
              <a:rPr lang="en-US" sz="1000" baseline="0" noProof="0" dirty="0" smtClean="0">
                <a:latin typeface="Times New Roman"/>
                <a:cs typeface="Times New Roman"/>
              </a:rPr>
              <a:t> XML data until the first node of the Data Store and its forwarding to the client applet that is waiting for the response. The </a:t>
            </a:r>
            <a:r>
              <a:rPr lang="fr-FR" sz="1000" baseline="0" noProof="0" smtClean="0">
                <a:latin typeface="Times New Roman"/>
                <a:cs typeface="Times New Roman"/>
              </a:rPr>
              <a:t>figure </a:t>
            </a:r>
            <a:r>
              <a:rPr lang="en-US" sz="1000" baseline="0" noProof="0" smtClean="0">
                <a:latin typeface="Times New Roman"/>
                <a:cs typeface="Times New Roman"/>
              </a:rPr>
              <a:t>8 </a:t>
            </a:r>
            <a:r>
              <a:rPr lang="en-US" sz="1000" baseline="0" noProof="0" dirty="0" smtClean="0">
                <a:latin typeface="Times New Roman"/>
                <a:cs typeface="Times New Roman"/>
              </a:rPr>
              <a:t>shows the response on the right part of the management applet. The request is synchronous because even if one request contains several data (as can be a request on a list) all of them are returned by one response. Note we have made our protocol synchronous on top of HTTP with several asynchronous requests. We plan to allow multiple selections for the same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to give access to the separate part of the </a:t>
            </a:r>
            <a:r>
              <a:rPr lang="fr-FR" sz="1000" baseline="0" noProof="0" dirty="0" smtClean="0">
                <a:latin typeface="Times New Roman"/>
                <a:cs typeface="Times New Roman"/>
              </a:rPr>
              <a:t>NETCONF</a:t>
            </a:r>
            <a:r>
              <a:rPr lang="en-US" sz="1000" baseline="0" noProof="0" dirty="0" smtClean="0">
                <a:latin typeface="Times New Roman"/>
                <a:cs typeface="Times New Roman"/>
              </a:rPr>
              <a:t> Data Store in one request.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The</a:t>
            </a:r>
            <a:r>
              <a:rPr lang="en-US" sz="1000" baseline="0" noProof="0" dirty="0" smtClean="0">
                <a:latin typeface="Times New Roman"/>
                <a:cs typeface="Times New Roman"/>
              </a:rPr>
              <a:t> </a:t>
            </a:r>
            <a:r>
              <a:rPr lang="fr-FR" sz="1000" baseline="0" noProof="0" dirty="0" smtClean="0">
                <a:latin typeface="Times New Roman"/>
                <a:cs typeface="Times New Roman"/>
              </a:rPr>
              <a:t>figure </a:t>
            </a:r>
            <a:r>
              <a:rPr lang="en-US" sz="1000" baseline="0" noProof="0" dirty="0" smtClean="0">
                <a:latin typeface="Times New Roman"/>
                <a:cs typeface="Times New Roman"/>
              </a:rPr>
              <a:t>9 depicts some functionalities of the applet related to NETCONF get and edit </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operations.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 is a simple access to a leaf in a container and where we get the response of a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b</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container. When editing a container, its components are listed with a warning until a correct value is given. The applet shows warning messages and have editing functionalities (as in part </a:t>
            </a:r>
            <a:r>
              <a:rPr lang="en-US" sz="1000" baseline="0" noProof="0" dirty="0" err="1" smtClean="0">
                <a:latin typeface="Times New Roman"/>
                <a:cs typeface="Times New Roman"/>
              </a:rPr>
              <a:t>d</a:t>
            </a:r>
            <a:r>
              <a:rPr lang="en-US" sz="1000" baseline="0" noProof="0" dirty="0" smtClean="0">
                <a:latin typeface="Times New Roman"/>
                <a:cs typeface="Times New Roman"/>
              </a:rPr>
              <a:t>) to set values on edited data.</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c</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list. Here a list is edited entry by entry (that we call a list occurrence) and one can see an empty list entry ready to be filled. Note that a red mark is on the “login” leaf because it is the key of the list and so its value must be set.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d</a:t>
            </a:r>
            <a:r>
              <a:rPr lang="en-US" sz="1000" baseline="0" noProof="0" dirty="0" smtClean="0">
                <a:latin typeface="Times New Roman"/>
                <a:cs typeface="Times New Roman"/>
              </a:rPr>
              <a:t>) illustrates the choice representation and its edition. A choice case (“user-localization” or “</a:t>
            </a:r>
            <a:r>
              <a:rPr lang="en-US" sz="1000" baseline="0" noProof="0" dirty="0" err="1" smtClean="0">
                <a:latin typeface="Times New Roman"/>
                <a:cs typeface="Times New Roman"/>
              </a:rPr>
              <a:t>nolocation</a:t>
            </a:r>
            <a:r>
              <a:rPr lang="en-US" sz="1000" baseline="0" noProof="0" dirty="0" smtClean="0">
                <a:latin typeface="Times New Roman"/>
                <a:cs typeface="Times New Roman"/>
              </a:rPr>
              <a:t>”) can only be edited if all of its components are set. On the same part  the leaf called “password” is read marked because the value is not long enough. This is an example of dynamic constraint one can check with the tool. Range values of integer or float, pattern matching of string are also checked.</a:t>
            </a:r>
            <a:endParaRPr lang="en-US" sz="1000" noProof="0" dirty="0" smtClean="0">
              <a:latin typeface="Times New Roman"/>
              <a:cs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F2B8709-3F46-DE42-BD3E-692D784503EE}" type="datetime1">
              <a:rPr lang="fr-FR" smtClean="0"/>
              <a:pPr/>
              <a:t>7/01/10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BEFD6C-C087-154D-B622-7C02A58805D5}" type="datetime1">
              <a:rPr lang="fr-FR" smtClean="0"/>
              <a:pPr/>
              <a:t>7/01/10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D8C6FC-5D38-E240-8250-E4BC28BDE1B6}" type="datetime1">
              <a:rPr lang="fr-FR" smtClean="0"/>
              <a:pPr/>
              <a:t>7/01/10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2F6B51-FB45-C74D-A600-600DD287541D}" type="datetime1">
              <a:rPr lang="fr-FR" smtClean="0"/>
              <a:pPr/>
              <a:t>7/01/10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FEE11C6-5005-A744-9B9D-B94478DE044A}" type="datetime1">
              <a:rPr lang="fr-FR" smtClean="0"/>
              <a:pPr/>
              <a:t>7/01/10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202BA27-7F62-034A-AD65-AD2BE6700D12}" type="datetime1">
              <a:rPr lang="fr-FR" smtClean="0"/>
              <a:pPr/>
              <a:t>7/01/10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3C87D94-F7E6-1E43-8374-5AB40E5CD468}" type="datetime1">
              <a:rPr lang="fr-FR" smtClean="0"/>
              <a:pPr/>
              <a:t>7/01/10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52EA62D5-502B-6246-986C-7F1DA3AA6C60}" type="datetime1">
              <a:rPr lang="fr-FR" smtClean="0"/>
              <a:pPr/>
              <a:t>7/01/10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43F226-8798-FB4E-9920-C90450151C74}" type="datetime1">
              <a:rPr lang="fr-FR" smtClean="0"/>
              <a:pPr/>
              <a:t>7/01/10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3A22977-08BB-B542-B315-0A1A944980B8}" type="datetime1">
              <a:rPr lang="fr-FR" smtClean="0"/>
              <a:pPr/>
              <a:t>7/01/10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96F2F73-03B7-8F4F-B0B3-3EA33E3C8A3F}" type="datetime1">
              <a:rPr lang="fr-FR" smtClean="0"/>
              <a:pPr/>
              <a:t>7/01/10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26DE3-065C-5345-9B04-A6BA04230672}" type="datetime1">
              <a:rPr lang="fr-FR" smtClean="0"/>
              <a:pPr/>
              <a:t>7/01/10</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7AB0-D0CE-A343-B5B6-64AAD55F659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tif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End-to-end</a:t>
            </a:r>
            <a:r>
              <a:rPr lang="fr-FR" dirty="0" smtClean="0"/>
              <a:t> </a:t>
            </a:r>
            <a:r>
              <a:rPr lang="fr-FR" dirty="0" err="1" smtClean="0"/>
              <a:t>YANG-based</a:t>
            </a:r>
            <a:r>
              <a:rPr lang="fr-FR" dirty="0" smtClean="0"/>
              <a:t>  Configuration Management</a:t>
            </a:r>
            <a:endParaRPr lang="fr-FR" dirty="0"/>
          </a:p>
        </p:txBody>
      </p:sp>
      <p:sp>
        <p:nvSpPr>
          <p:cNvPr id="3" name="Sous-titre 2"/>
          <p:cNvSpPr>
            <a:spLocks noGrp="1"/>
          </p:cNvSpPr>
          <p:nvPr>
            <p:ph type="subTitle" idx="1"/>
          </p:nvPr>
        </p:nvSpPr>
        <p:spPr/>
        <p:txBody>
          <a:bodyPr>
            <a:normAutofit fontScale="70000" lnSpcReduction="20000"/>
          </a:bodyPr>
          <a:lstStyle/>
          <a:p>
            <a:r>
              <a:rPr lang="en-GB" dirty="0" smtClean="0"/>
              <a:t>A Yang Parser and Browser implementation on NETCONF</a:t>
            </a:r>
          </a:p>
          <a:p>
            <a:r>
              <a:rPr lang="en-GB" dirty="0" smtClean="0"/>
              <a:t>E. Nataf, O. </a:t>
            </a:r>
            <a:r>
              <a:rPr lang="en-GB" dirty="0" err="1" smtClean="0"/>
              <a:t>Festor</a:t>
            </a:r>
            <a:endParaRPr lang="en-GB" dirty="0" smtClean="0"/>
          </a:p>
          <a:p>
            <a:r>
              <a:rPr lang="en-GB" dirty="0" smtClean="0"/>
              <a:t>Nancy University, </a:t>
            </a:r>
            <a:r>
              <a:rPr lang="en-GB" dirty="0" err="1" smtClean="0"/>
              <a:t>Madynes</a:t>
            </a:r>
            <a:r>
              <a:rPr lang="en-GB" dirty="0" smtClean="0"/>
              <a:t> – INRIA project</a:t>
            </a:r>
          </a:p>
          <a:p>
            <a:r>
              <a:rPr lang="en-GB" dirty="0" err="1" smtClean="0"/>
              <a:t>Loria</a:t>
            </a:r>
            <a:endParaRPr lang="en-GB" dirty="0"/>
          </a:p>
        </p:txBody>
      </p:sp>
      <p:pic>
        <p:nvPicPr>
          <p:cNvPr id="4" name="Image 3" descr="loria.jpg"/>
          <p:cNvPicPr>
            <a:picLocks noChangeAspect="1"/>
          </p:cNvPicPr>
          <p:nvPr/>
        </p:nvPicPr>
        <p:blipFill>
          <a:blip r:embed="rId3"/>
          <a:stretch>
            <a:fillRect/>
          </a:stretch>
        </p:blipFill>
        <p:spPr>
          <a:xfrm>
            <a:off x="7924800" y="304800"/>
            <a:ext cx="1714500" cy="1168400"/>
          </a:xfrm>
          <a:prstGeom prst="rect">
            <a:avLst/>
          </a:prstGeom>
        </p:spPr>
      </p:pic>
      <p:pic>
        <p:nvPicPr>
          <p:cNvPr id="5" name="Image 4" descr="nancy2.jpg"/>
          <p:cNvPicPr>
            <a:picLocks noChangeAspect="1"/>
          </p:cNvPicPr>
          <p:nvPr/>
        </p:nvPicPr>
        <p:blipFill>
          <a:blip r:embed="rId4"/>
          <a:stretch>
            <a:fillRect/>
          </a:stretch>
        </p:blipFill>
        <p:spPr>
          <a:xfrm>
            <a:off x="381000" y="304800"/>
            <a:ext cx="2247900" cy="990600"/>
          </a:xfrm>
          <a:prstGeom prst="rect">
            <a:avLst/>
          </a:prstGeom>
        </p:spPr>
      </p:pic>
      <p:pic>
        <p:nvPicPr>
          <p:cNvPr id="7" name="Image 6" descr="inria2.jpg"/>
          <p:cNvPicPr>
            <a:picLocks noChangeAspect="1"/>
          </p:cNvPicPr>
          <p:nvPr/>
        </p:nvPicPr>
        <p:blipFill>
          <a:blip r:embed="rId5"/>
          <a:stretch>
            <a:fillRect/>
          </a:stretch>
        </p:blipFill>
        <p:spPr>
          <a:xfrm>
            <a:off x="3962400" y="304800"/>
            <a:ext cx="1905000" cy="4953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1"/>
          <p:cNvSpPr>
            <a:spLocks noGrp="1"/>
          </p:cNvSpPr>
          <p:nvPr>
            <p:ph type="title"/>
          </p:nvPr>
        </p:nvSpPr>
        <p:spPr>
          <a:xfrm>
            <a:off x="495300" y="274638"/>
            <a:ext cx="8915400" cy="1143000"/>
          </a:xfrm>
        </p:spPr>
        <p:txBody>
          <a:bodyPr/>
          <a:lstStyle/>
          <a:p>
            <a:r>
              <a:rPr lang="fr-FR" dirty="0" smtClean="0"/>
              <a:t>Conclusions and future </a:t>
            </a:r>
            <a:r>
              <a:rPr lang="fr-FR" dirty="0" err="1" smtClean="0"/>
              <a:t>works</a:t>
            </a:r>
            <a:endParaRPr lang="fr-FR" dirty="0"/>
          </a:p>
        </p:txBody>
      </p:sp>
      <p:sp>
        <p:nvSpPr>
          <p:cNvPr id="5" name="Espace réservé du contenu 2"/>
          <p:cNvSpPr>
            <a:spLocks noGrp="1"/>
          </p:cNvSpPr>
          <p:nvPr>
            <p:ph idx="1"/>
          </p:nvPr>
        </p:nvSpPr>
        <p:spPr>
          <a:xfrm>
            <a:off x="495300" y="1600201"/>
            <a:ext cx="8915400" cy="4525963"/>
          </a:xfrm>
        </p:spPr>
        <p:txBody>
          <a:bodyPr/>
          <a:lstStyle/>
          <a:p>
            <a:r>
              <a:rPr lang="fr-FR" dirty="0" err="1" smtClean="0"/>
              <a:t>jYang</a:t>
            </a:r>
            <a:r>
              <a:rPr lang="fr-FR" dirty="0" smtClean="0"/>
              <a:t>: a YANG </a:t>
            </a:r>
            <a:r>
              <a:rPr lang="fr-FR" dirty="0" err="1" smtClean="0"/>
              <a:t>parser</a:t>
            </a:r>
            <a:endParaRPr lang="fr-FR" dirty="0" smtClean="0"/>
          </a:p>
          <a:p>
            <a:r>
              <a:rPr lang="fr-FR" dirty="0" smtClean="0"/>
              <a:t>ENSUITE </a:t>
            </a:r>
            <a:r>
              <a:rPr lang="fr-FR" dirty="0" err="1" smtClean="0"/>
              <a:t>framework</a:t>
            </a:r>
            <a:r>
              <a:rPr lang="fr-FR" dirty="0" smtClean="0"/>
              <a:t> : YANG </a:t>
            </a:r>
            <a:r>
              <a:rPr lang="fr-FR" dirty="0" err="1" smtClean="0"/>
              <a:t>enable</a:t>
            </a:r>
            <a:endParaRPr lang="fr-FR" dirty="0" smtClean="0"/>
          </a:p>
          <a:p>
            <a:pPr lvl="1"/>
            <a:r>
              <a:rPr lang="fr-FR" dirty="0" err="1" smtClean="0"/>
              <a:t>YencaP</a:t>
            </a:r>
            <a:r>
              <a:rPr lang="fr-FR" dirty="0" smtClean="0"/>
              <a:t> : server </a:t>
            </a:r>
            <a:r>
              <a:rPr lang="fr-FR" dirty="0" err="1" smtClean="0"/>
              <a:t>announces</a:t>
            </a:r>
            <a:endParaRPr lang="fr-FR" dirty="0" smtClean="0"/>
          </a:p>
          <a:p>
            <a:pPr lvl="1"/>
            <a:r>
              <a:rPr lang="fr-FR" dirty="0" err="1" smtClean="0"/>
              <a:t>YencaP</a:t>
            </a:r>
            <a:r>
              <a:rPr lang="fr-FR" dirty="0" smtClean="0"/>
              <a:t> Manager : YANG </a:t>
            </a:r>
            <a:r>
              <a:rPr lang="fr-FR" dirty="0" err="1" smtClean="0"/>
              <a:t>view</a:t>
            </a:r>
            <a:r>
              <a:rPr lang="fr-FR" dirty="0" smtClean="0"/>
              <a:t>  applet</a:t>
            </a:r>
          </a:p>
          <a:p>
            <a:r>
              <a:rPr lang="fr-FR" dirty="0" err="1" smtClean="0"/>
              <a:t>YencaP</a:t>
            </a:r>
            <a:r>
              <a:rPr lang="fr-FR" dirty="0" smtClean="0"/>
              <a:t> : agent </a:t>
            </a:r>
            <a:r>
              <a:rPr lang="fr-FR" dirty="0" err="1" smtClean="0"/>
              <a:t>builder</a:t>
            </a:r>
            <a:endParaRPr lang="fr-FR" dirty="0" smtClean="0"/>
          </a:p>
          <a:p>
            <a:r>
              <a:rPr lang="fr-FR" dirty="0" smtClean="0"/>
              <a:t>YANG </a:t>
            </a:r>
            <a:r>
              <a:rPr lang="fr-FR" dirty="0" err="1" smtClean="0"/>
              <a:t>constraints</a:t>
            </a:r>
            <a:endParaRPr lang="fr-FR" dirty="0" smtClean="0"/>
          </a:p>
          <a:p>
            <a:pPr lvl="1"/>
            <a:r>
              <a:rPr lang="fr-FR" dirty="0" err="1" smtClean="0"/>
              <a:t>YencaP</a:t>
            </a:r>
            <a:r>
              <a:rPr lang="fr-FR" dirty="0" smtClean="0"/>
              <a:t> : configuration self check</a:t>
            </a:r>
          </a:p>
          <a:p>
            <a:pPr lvl="1"/>
            <a:r>
              <a:rPr lang="fr-FR" dirty="0" err="1" smtClean="0"/>
              <a:t>YencaP</a:t>
            </a:r>
            <a:r>
              <a:rPr lang="fr-FR" dirty="0" smtClean="0"/>
              <a:t> Manager : user input control</a:t>
            </a:r>
            <a:endParaRPr lang="fr-FR" dirty="0"/>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10</a:t>
            </a:fld>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103371" y="179251"/>
            <a:ext cx="9802629" cy="6678749"/>
          </a:xfrm>
          <a:prstGeom prst="rect">
            <a:avLst/>
          </a:prstGeom>
          <a:noFill/>
        </p:spPr>
        <p:txBody>
          <a:bodyPr wrap="none" rtlCol="0">
            <a:spAutoFit/>
          </a:bodyPr>
          <a:lstStyle/>
          <a:p>
            <a:r>
              <a:rPr lang="fr-FR" dirty="0" smtClean="0"/>
              <a:t>Références </a:t>
            </a:r>
          </a:p>
          <a:p>
            <a:pPr algn="just"/>
            <a:endParaRPr lang="en-US" dirty="0" smtClean="0">
              <a:latin typeface="Times New Roman"/>
              <a:cs typeface="Times New Roman"/>
            </a:endParaRPr>
          </a:p>
          <a:p>
            <a:pPr algn="just"/>
            <a:r>
              <a:rPr lang="fr-FR" sz="1400" dirty="0" smtClean="0">
                <a:latin typeface="Arial"/>
                <a:cs typeface="Arial"/>
              </a:rPr>
              <a:t>[1] R. Enns</a:t>
            </a:r>
          </a:p>
          <a:p>
            <a:pPr algn="just"/>
            <a:r>
              <a:rPr lang="fr-FR" sz="1400" dirty="0" smtClean="0">
                <a:latin typeface="Arial"/>
                <a:cs typeface="Arial"/>
              </a:rPr>
              <a:t>NETCONF Configuration Protocol, </a:t>
            </a:r>
            <a:r>
              <a:rPr lang="en-US" sz="1400" dirty="0" smtClean="0">
                <a:latin typeface="Arial"/>
                <a:cs typeface="Arial"/>
              </a:rPr>
              <a:t>RFC 4741, December 2006</a:t>
            </a:r>
          </a:p>
          <a:p>
            <a:pPr algn="just"/>
            <a:endParaRPr lang="en-US" sz="1400" dirty="0" smtClean="0">
              <a:latin typeface="Arial"/>
              <a:cs typeface="Arial"/>
            </a:endParaRPr>
          </a:p>
          <a:p>
            <a:r>
              <a:rPr lang="fr-FR" sz="1400" dirty="0" smtClean="0">
                <a:latin typeface="Arial"/>
                <a:cs typeface="Arial"/>
              </a:rPr>
              <a:t>[2] M. </a:t>
            </a:r>
            <a:r>
              <a:rPr lang="fr-FR" sz="1400" dirty="0" err="1" smtClean="0">
                <a:latin typeface="Arial"/>
                <a:cs typeface="Arial"/>
              </a:rPr>
              <a:t>Bjorklund</a:t>
            </a:r>
            <a:endParaRPr lang="fr-FR" sz="1400" dirty="0" smtClean="0">
              <a:latin typeface="Arial"/>
              <a:cs typeface="Arial"/>
            </a:endParaRPr>
          </a:p>
          <a:p>
            <a:r>
              <a:rPr lang="fr-FR" sz="1400" dirty="0" smtClean="0">
                <a:latin typeface="Arial"/>
                <a:cs typeface="Arial"/>
              </a:rPr>
              <a:t>YANG - A data </a:t>
            </a:r>
            <a:r>
              <a:rPr lang="fr-FR" sz="1400" dirty="0" err="1" smtClean="0">
                <a:latin typeface="Arial"/>
                <a:cs typeface="Arial"/>
              </a:rPr>
              <a:t>modeling</a:t>
            </a:r>
            <a:r>
              <a:rPr lang="fr-FR" sz="1400" dirty="0" smtClean="0">
                <a:latin typeface="Arial"/>
                <a:cs typeface="Arial"/>
              </a:rPr>
              <a:t> </a:t>
            </a:r>
            <a:r>
              <a:rPr lang="fr-FR" sz="1400" dirty="0" err="1" smtClean="0">
                <a:latin typeface="Arial"/>
                <a:cs typeface="Arial"/>
              </a:rPr>
              <a:t>language</a:t>
            </a:r>
            <a:r>
              <a:rPr lang="fr-FR" sz="1400" dirty="0" smtClean="0">
                <a:latin typeface="Arial"/>
                <a:cs typeface="Arial"/>
              </a:rPr>
              <a:t> for NETCONF</a:t>
            </a:r>
          </a:p>
          <a:p>
            <a:r>
              <a:rPr lang="fr-FR" sz="1400" dirty="0" smtClean="0">
                <a:latin typeface="Arial"/>
                <a:cs typeface="Arial"/>
              </a:rPr>
              <a:t> draft-ietf-netmod-yang-07, </a:t>
            </a:r>
            <a:r>
              <a:rPr lang="en-US" sz="1400" dirty="0" smtClean="0">
                <a:latin typeface="Arial"/>
                <a:cs typeface="Arial"/>
              </a:rPr>
              <a:t>Network Working Group, Internet-Draft, 13 July 2009</a:t>
            </a:r>
          </a:p>
          <a:p>
            <a:endParaRPr lang="en-US" sz="1400" dirty="0" smtClean="0">
              <a:latin typeface="Arial"/>
              <a:cs typeface="Arial"/>
            </a:endParaRPr>
          </a:p>
          <a:p>
            <a:r>
              <a:rPr lang="en-US" sz="1400" dirty="0" smtClean="0">
                <a:latin typeface="Arial"/>
                <a:cs typeface="Arial"/>
              </a:rPr>
              <a:t>[3] </a:t>
            </a:r>
            <a:r>
              <a:rPr lang="fr-FR" sz="1400" dirty="0" smtClean="0">
                <a:latin typeface="Arial"/>
                <a:cs typeface="Arial"/>
              </a:rPr>
              <a:t>K.  </a:t>
            </a:r>
            <a:r>
              <a:rPr lang="fr-FR" sz="1400" dirty="0" err="1" smtClean="0">
                <a:latin typeface="Arial"/>
                <a:cs typeface="Arial"/>
              </a:rPr>
              <a:t>McCloghrie</a:t>
            </a:r>
            <a:r>
              <a:rPr lang="fr-FR" sz="1400" dirty="0" smtClean="0">
                <a:latin typeface="Arial"/>
                <a:cs typeface="Arial"/>
              </a:rPr>
              <a:t>, D. </a:t>
            </a:r>
            <a:r>
              <a:rPr lang="fr-FR" sz="1400" dirty="0" err="1" smtClean="0">
                <a:latin typeface="Arial"/>
                <a:cs typeface="Arial"/>
              </a:rPr>
              <a:t>Perkins</a:t>
            </a:r>
            <a:r>
              <a:rPr lang="fr-FR" sz="1400" dirty="0" smtClean="0">
                <a:latin typeface="Arial"/>
                <a:cs typeface="Arial"/>
              </a:rPr>
              <a:t>, J. </a:t>
            </a:r>
            <a:r>
              <a:rPr lang="fr-FR" sz="1400" dirty="0" err="1" smtClean="0">
                <a:latin typeface="Arial"/>
                <a:cs typeface="Arial"/>
              </a:rPr>
              <a:t>Schoenwaelder</a:t>
            </a:r>
            <a:r>
              <a:rPr lang="fr-FR" sz="1400" dirty="0" smtClean="0">
                <a:latin typeface="Arial"/>
                <a:cs typeface="Arial"/>
              </a:rPr>
              <a:t>. </a:t>
            </a:r>
          </a:p>
          <a:p>
            <a:r>
              <a:rPr lang="fr-FR" sz="1400" dirty="0" smtClean="0">
                <a:latin typeface="Arial"/>
                <a:cs typeface="Arial"/>
              </a:rPr>
              <a:t>Structure of Management Information Version 2 (SMIv2), RFC 2578, April 1999.</a:t>
            </a:r>
            <a:endParaRPr lang="en-US" sz="1400" dirty="0" smtClean="0">
              <a:latin typeface="Arial"/>
              <a:cs typeface="Arial"/>
            </a:endParaRPr>
          </a:p>
          <a:p>
            <a:endParaRPr lang="en-US" sz="1400" dirty="0" smtClean="0">
              <a:latin typeface="Arial"/>
              <a:cs typeface="Arial"/>
            </a:endParaRPr>
          </a:p>
          <a:p>
            <a:r>
              <a:rPr lang="en-US" sz="1400" dirty="0" smtClean="0">
                <a:latin typeface="Arial"/>
                <a:cs typeface="Arial"/>
              </a:rPr>
              <a:t>[4] </a:t>
            </a:r>
            <a:r>
              <a:rPr lang="fr-FR" sz="1400" dirty="0" smtClean="0">
                <a:latin typeface="Arial"/>
                <a:cs typeface="Arial"/>
              </a:rPr>
              <a:t>Case, J., </a:t>
            </a:r>
            <a:r>
              <a:rPr lang="fr-FR" sz="1400" dirty="0" err="1" smtClean="0">
                <a:latin typeface="Arial"/>
                <a:cs typeface="Arial"/>
              </a:rPr>
              <a:t>Fedor</a:t>
            </a:r>
            <a:r>
              <a:rPr lang="fr-FR" sz="1400" dirty="0" smtClean="0">
                <a:latin typeface="Arial"/>
                <a:cs typeface="Arial"/>
              </a:rPr>
              <a:t>, M., </a:t>
            </a:r>
            <a:r>
              <a:rPr lang="fr-FR" sz="1400" dirty="0" err="1" smtClean="0">
                <a:latin typeface="Arial"/>
                <a:cs typeface="Arial"/>
              </a:rPr>
              <a:t>Schoffstall</a:t>
            </a:r>
            <a:r>
              <a:rPr lang="fr-FR" sz="1400" dirty="0" smtClean="0">
                <a:latin typeface="Arial"/>
                <a:cs typeface="Arial"/>
              </a:rPr>
              <a:t>, M. and J. </a:t>
            </a:r>
            <a:r>
              <a:rPr lang="fr-FR" sz="1400" dirty="0" err="1" smtClean="0">
                <a:latin typeface="Arial"/>
                <a:cs typeface="Arial"/>
              </a:rPr>
              <a:t>Davin</a:t>
            </a:r>
            <a:r>
              <a:rPr lang="fr-FR" sz="1400" dirty="0" smtClean="0">
                <a:latin typeface="Arial"/>
                <a:cs typeface="Arial"/>
              </a:rPr>
              <a:t>, </a:t>
            </a:r>
          </a:p>
          <a:p>
            <a:r>
              <a:rPr lang="fr-FR" sz="1400" dirty="0" smtClean="0">
                <a:latin typeface="Arial"/>
                <a:cs typeface="Arial"/>
              </a:rPr>
              <a:t>Simple Network     Management Protocol, RFC 1157, May 1990.</a:t>
            </a:r>
          </a:p>
          <a:p>
            <a:endParaRPr lang="en-US" sz="1400" dirty="0" smtClean="0">
              <a:latin typeface="Arial"/>
              <a:cs typeface="Arial"/>
            </a:endParaRPr>
          </a:p>
          <a:p>
            <a:r>
              <a:rPr lang="en-US" sz="1400" dirty="0" smtClean="0">
                <a:latin typeface="Arial"/>
                <a:cs typeface="Arial"/>
              </a:rPr>
              <a:t>[5] </a:t>
            </a:r>
            <a:r>
              <a:rPr lang="en-US" sz="1400" dirty="0" err="1" smtClean="0">
                <a:latin typeface="Arial"/>
                <a:cs typeface="Arial"/>
              </a:rPr>
              <a:t>Huiyang</a:t>
            </a:r>
            <a:r>
              <a:rPr lang="en-US" sz="1400" dirty="0" smtClean="0">
                <a:latin typeface="Arial"/>
                <a:cs typeface="Arial"/>
              </a:rPr>
              <a:t> Cui; Bin Zhang; </a:t>
            </a:r>
            <a:r>
              <a:rPr lang="en-US" sz="1400" dirty="0" err="1" smtClean="0">
                <a:latin typeface="Arial"/>
                <a:cs typeface="Arial"/>
              </a:rPr>
              <a:t>Guohui</a:t>
            </a:r>
            <a:r>
              <a:rPr lang="en-US" sz="1400" dirty="0" smtClean="0">
                <a:latin typeface="Arial"/>
                <a:cs typeface="Arial"/>
              </a:rPr>
              <a:t> Li; </a:t>
            </a:r>
            <a:r>
              <a:rPr lang="en-US" sz="1400" dirty="0" err="1" smtClean="0">
                <a:latin typeface="Arial"/>
                <a:cs typeface="Arial"/>
              </a:rPr>
              <a:t>Xuesong</a:t>
            </a:r>
            <a:r>
              <a:rPr lang="en-US" sz="1400" dirty="0" smtClean="0">
                <a:latin typeface="Arial"/>
                <a:cs typeface="Arial"/>
              </a:rPr>
              <a:t> </a:t>
            </a:r>
            <a:r>
              <a:rPr lang="en-US" sz="1400" dirty="0" err="1" smtClean="0">
                <a:latin typeface="Arial"/>
                <a:cs typeface="Arial"/>
              </a:rPr>
              <a:t>Gao</a:t>
            </a:r>
            <a:r>
              <a:rPr lang="en-US" sz="1400" dirty="0" smtClean="0">
                <a:latin typeface="Arial"/>
                <a:cs typeface="Arial"/>
              </a:rPr>
              <a:t>; Yan Li</a:t>
            </a:r>
          </a:p>
          <a:p>
            <a:r>
              <a:rPr lang="en-US" sz="1400" dirty="0" smtClean="0">
                <a:latin typeface="Arial"/>
                <a:cs typeface="Arial"/>
              </a:rPr>
              <a:t>Contrast Analysis of </a:t>
            </a:r>
            <a:r>
              <a:rPr lang="fr-FR" sz="1400" dirty="0" smtClean="0">
                <a:latin typeface="Arial"/>
                <a:cs typeface="Arial"/>
              </a:rPr>
              <a:t>NETCONF</a:t>
            </a:r>
            <a:r>
              <a:rPr lang="en-US" sz="1400" dirty="0" smtClean="0">
                <a:latin typeface="Arial"/>
                <a:cs typeface="Arial"/>
              </a:rPr>
              <a:t> Modeling Languages: XML Schema, Relax NG and YANG</a:t>
            </a:r>
          </a:p>
          <a:p>
            <a:r>
              <a:rPr lang="en-US" sz="1400" dirty="0" smtClean="0">
                <a:latin typeface="Arial"/>
                <a:cs typeface="Arial"/>
              </a:rPr>
              <a:t>International Conference on Communication Software and Network, 2009, ICCSN’09, 27-28 Feb 2009 Page(s):322 - 326 </a:t>
            </a:r>
          </a:p>
          <a:p>
            <a:pPr algn="just"/>
            <a:endParaRPr lang="en-US" sz="1400" dirty="0" smtClean="0">
              <a:latin typeface="Arial"/>
              <a:cs typeface="Arial"/>
            </a:endParaRPr>
          </a:p>
          <a:p>
            <a:pPr algn="just">
              <a:defRPr/>
            </a:pPr>
            <a:r>
              <a:rPr lang="en-US" sz="1400" dirty="0" smtClean="0">
                <a:latin typeface="Arial"/>
                <a:cs typeface="Arial"/>
              </a:rPr>
              <a:t>[6] </a:t>
            </a:r>
            <a:r>
              <a:rPr lang="en-US" sz="1400" dirty="0" err="1" smtClean="0">
                <a:latin typeface="Arial"/>
                <a:cs typeface="Arial"/>
              </a:rPr>
              <a:t>Hui</a:t>
            </a:r>
            <a:r>
              <a:rPr lang="en-US" sz="1400" dirty="0" smtClean="0">
                <a:latin typeface="Arial"/>
                <a:cs typeface="Arial"/>
              </a:rPr>
              <a:t> </a:t>
            </a:r>
            <a:r>
              <a:rPr lang="en-US" sz="1400" dirty="0" err="1" smtClean="0">
                <a:latin typeface="Arial"/>
                <a:cs typeface="Arial"/>
              </a:rPr>
              <a:t>Xu</a:t>
            </a:r>
            <a:r>
              <a:rPr lang="en-US" sz="1400" dirty="0" smtClean="0">
                <a:latin typeface="Arial"/>
                <a:cs typeface="Arial"/>
              </a:rPr>
              <a:t>; </a:t>
            </a:r>
            <a:r>
              <a:rPr lang="en-US" sz="1400" dirty="0" err="1" smtClean="0">
                <a:latin typeface="Arial"/>
                <a:cs typeface="Arial"/>
              </a:rPr>
              <a:t>Debao</a:t>
            </a:r>
            <a:r>
              <a:rPr lang="en-US" sz="1400" dirty="0" smtClean="0">
                <a:latin typeface="Arial"/>
                <a:cs typeface="Arial"/>
              </a:rPr>
              <a:t> Xiao</a:t>
            </a:r>
          </a:p>
          <a:p>
            <a:r>
              <a:rPr lang="en-US" sz="1400" dirty="0" smtClean="0">
                <a:latin typeface="Arial"/>
                <a:cs typeface="Arial"/>
              </a:rPr>
              <a:t>Data modeling for </a:t>
            </a:r>
            <a:r>
              <a:rPr lang="fr-FR" sz="1400" dirty="0" smtClean="0">
                <a:latin typeface="Arial"/>
                <a:cs typeface="Arial"/>
              </a:rPr>
              <a:t>NETCONF</a:t>
            </a:r>
            <a:r>
              <a:rPr lang="en-US" sz="1400" dirty="0" smtClean="0">
                <a:latin typeface="Arial"/>
                <a:cs typeface="Arial"/>
              </a:rPr>
              <a:t>-based network management: XML schema or YANG</a:t>
            </a:r>
          </a:p>
          <a:p>
            <a:r>
              <a:rPr lang="en-US" sz="1400" dirty="0" smtClean="0">
                <a:latin typeface="Arial"/>
                <a:cs typeface="Arial"/>
              </a:rPr>
              <a:t>11</a:t>
            </a:r>
            <a:r>
              <a:rPr lang="en-US" sz="1400" baseline="30000" dirty="0" smtClean="0">
                <a:latin typeface="Arial"/>
                <a:cs typeface="Arial"/>
              </a:rPr>
              <a:t>th</a:t>
            </a:r>
            <a:r>
              <a:rPr lang="en-US" sz="1400" dirty="0" smtClean="0">
                <a:latin typeface="Arial"/>
                <a:cs typeface="Arial"/>
              </a:rPr>
              <a:t> IEEE International Conference on Communication Technology, 2008, ICCT 2008, 10-12 Nov 2008 Page(s):561 – 564</a:t>
            </a:r>
          </a:p>
          <a:p>
            <a:endParaRPr lang="en-US" sz="1400" dirty="0" smtClean="0">
              <a:latin typeface="Arial"/>
              <a:cs typeface="Arial"/>
            </a:endParaRPr>
          </a:p>
          <a:p>
            <a:r>
              <a:rPr lang="fr-FR" sz="1400" dirty="0" smtClean="0">
                <a:latin typeface="Arial"/>
                <a:cs typeface="Arial"/>
              </a:rPr>
              <a:t>[7] J. </a:t>
            </a:r>
            <a:r>
              <a:rPr lang="fr-FR" sz="1400" dirty="0" err="1" smtClean="0">
                <a:latin typeface="Arial"/>
                <a:cs typeface="Arial"/>
              </a:rPr>
              <a:t>Schoenwaelder</a:t>
            </a:r>
            <a:endParaRPr lang="fr-FR" sz="1400" dirty="0" smtClean="0">
              <a:latin typeface="Arial"/>
              <a:cs typeface="Arial"/>
            </a:endParaRPr>
          </a:p>
          <a:p>
            <a:r>
              <a:rPr lang="fr-FR" sz="1400" dirty="0" smtClean="0">
                <a:latin typeface="Arial"/>
                <a:cs typeface="Arial"/>
              </a:rPr>
              <a:t>Common YANG Data Types</a:t>
            </a:r>
          </a:p>
          <a:p>
            <a:r>
              <a:rPr lang="fr-FR" sz="1400" dirty="0" smtClean="0">
                <a:latin typeface="Arial"/>
                <a:cs typeface="Arial"/>
              </a:rPr>
              <a:t>draft-ietf-netmod-yang-types-03, </a:t>
            </a:r>
            <a:r>
              <a:rPr lang="en-US" sz="1400" dirty="0" smtClean="0">
                <a:latin typeface="Arial"/>
                <a:cs typeface="Arial"/>
              </a:rPr>
              <a:t>Network Working Group, Internet-Draft, 13 Mai 2009</a:t>
            </a:r>
          </a:p>
          <a:p>
            <a:endParaRPr lang="en-US" sz="1400" dirty="0" smtClean="0">
              <a:latin typeface="Arial"/>
              <a:cs typeface="Arial"/>
            </a:endParaRPr>
          </a:p>
          <a:p>
            <a:r>
              <a:rPr lang="en-US" sz="1400" dirty="0" smtClean="0">
                <a:latin typeface="Arial"/>
                <a:cs typeface="Arial"/>
              </a:rPr>
              <a:t>[8] V. </a:t>
            </a:r>
            <a:r>
              <a:rPr lang="en-US" sz="1400" dirty="0" err="1" smtClean="0">
                <a:latin typeface="Arial"/>
                <a:cs typeface="Arial"/>
              </a:rPr>
              <a:t>Cridlig</a:t>
            </a:r>
            <a:r>
              <a:rPr lang="en-US" sz="1400" dirty="0" smtClean="0">
                <a:latin typeface="Arial"/>
                <a:cs typeface="Arial"/>
              </a:rPr>
              <a:t>; R. State</a:t>
            </a:r>
          </a:p>
          <a:p>
            <a:r>
              <a:rPr lang="en-US" sz="1400" dirty="0" err="1" smtClean="0">
                <a:latin typeface="Arial"/>
                <a:cs typeface="Arial"/>
              </a:rPr>
              <a:t>YencaP</a:t>
            </a:r>
            <a:r>
              <a:rPr lang="en-US" sz="1400" dirty="0" smtClean="0">
                <a:latin typeface="Arial"/>
                <a:cs typeface="Arial"/>
              </a:rPr>
              <a:t> Documentation</a:t>
            </a:r>
          </a:p>
          <a:p>
            <a:r>
              <a:rPr lang="en-US" sz="1400" dirty="0" smtClean="0">
                <a:latin typeface="Arial"/>
                <a:cs typeface="Arial"/>
              </a:rPr>
              <a:t>Technical Report, 2005, 25 Pages,</a:t>
            </a:r>
            <a:r>
              <a:rPr lang="fr-FR" sz="1400" dirty="0" smtClean="0">
                <a:latin typeface="Arial"/>
                <a:cs typeface="Arial"/>
              </a:rPr>
              <a:t>http://hal.inria.fr/inria-00000804/fr</a:t>
            </a:r>
            <a:endParaRPr lang="en-US" sz="1400" dirty="0" smtClean="0">
              <a:latin typeface="Arial"/>
              <a:cs typeface="Arial"/>
            </a:endParaRP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11</a:t>
            </a:fld>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Image 11" descr="workstation-Vista-256x256.png"/>
          <p:cNvPicPr>
            <a:picLocks noChangeAspect="1"/>
          </p:cNvPicPr>
          <p:nvPr/>
        </p:nvPicPr>
        <p:blipFill>
          <a:blip r:embed="rId3"/>
          <a:stretch>
            <a:fillRect/>
          </a:stretch>
        </p:blipFill>
        <p:spPr>
          <a:xfrm flipH="1">
            <a:off x="1219200" y="-228600"/>
            <a:ext cx="1625769" cy="1778619"/>
          </a:xfrm>
          <a:prstGeom prst="rect">
            <a:avLst/>
          </a:prstGeom>
        </p:spPr>
      </p:pic>
      <p:pic>
        <p:nvPicPr>
          <p:cNvPr id="13" name="Image 12" descr="black-server-128x128.png"/>
          <p:cNvPicPr>
            <a:picLocks noChangeAspect="1"/>
          </p:cNvPicPr>
          <p:nvPr/>
        </p:nvPicPr>
        <p:blipFill>
          <a:blip r:embed="rId4"/>
          <a:stretch>
            <a:fillRect/>
          </a:stretch>
        </p:blipFill>
        <p:spPr>
          <a:xfrm flipH="1">
            <a:off x="8077200" y="732705"/>
            <a:ext cx="1089439" cy="1078809"/>
          </a:xfrm>
          <a:prstGeom prst="rect">
            <a:avLst/>
          </a:prstGeom>
          <a:effectLst/>
        </p:spPr>
      </p:pic>
      <p:sp>
        <p:nvSpPr>
          <p:cNvPr id="19" name="Rectangle 18"/>
          <p:cNvSpPr/>
          <p:nvPr/>
        </p:nvSpPr>
        <p:spPr>
          <a:xfrm>
            <a:off x="182606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0" name="Rectangle 19"/>
          <p:cNvSpPr/>
          <p:nvPr/>
        </p:nvSpPr>
        <p:spPr>
          <a:xfrm>
            <a:off x="1827653"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sp>
        <p:nvSpPr>
          <p:cNvPr id="21" name="Rectangle 20"/>
          <p:cNvSpPr/>
          <p:nvPr/>
        </p:nvSpPr>
        <p:spPr>
          <a:xfrm>
            <a:off x="731793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6" name="ZoneTexte 25"/>
          <p:cNvSpPr txBox="1"/>
          <p:nvPr/>
        </p:nvSpPr>
        <p:spPr>
          <a:xfrm>
            <a:off x="3124200" y="611185"/>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sp>
        <p:nvSpPr>
          <p:cNvPr id="27" name="Rectangle 26"/>
          <p:cNvSpPr/>
          <p:nvPr/>
        </p:nvSpPr>
        <p:spPr>
          <a:xfrm>
            <a:off x="7318729"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cxnSp>
        <p:nvCxnSpPr>
          <p:cNvPr id="22" name="Connecteur en angle 21"/>
          <p:cNvCxnSpPr>
            <a:stCxn id="19" idx="2"/>
            <a:endCxn id="21" idx="2"/>
          </p:cNvCxnSpPr>
          <p:nvPr/>
        </p:nvCxnSpPr>
        <p:spPr>
          <a:xfrm rot="16200000" flipH="1">
            <a:off x="4951633" y="-656512"/>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workstation-Vista-256x256.png"/>
          <p:cNvPicPr>
            <a:picLocks noChangeAspect="1"/>
          </p:cNvPicPr>
          <p:nvPr/>
        </p:nvPicPr>
        <p:blipFill>
          <a:blip r:embed="rId3"/>
          <a:stretch>
            <a:fillRect/>
          </a:stretch>
        </p:blipFill>
        <p:spPr>
          <a:xfrm flipH="1">
            <a:off x="1219200" y="2869581"/>
            <a:ext cx="1625769" cy="1778619"/>
          </a:xfrm>
          <a:prstGeom prst="rect">
            <a:avLst/>
          </a:prstGeom>
        </p:spPr>
      </p:pic>
      <p:pic>
        <p:nvPicPr>
          <p:cNvPr id="28" name="Image 27" descr="black-server-128x128.png"/>
          <p:cNvPicPr>
            <a:picLocks noChangeAspect="1"/>
          </p:cNvPicPr>
          <p:nvPr/>
        </p:nvPicPr>
        <p:blipFill>
          <a:blip r:embed="rId4"/>
          <a:stretch>
            <a:fillRect/>
          </a:stretch>
        </p:blipFill>
        <p:spPr>
          <a:xfrm flipH="1">
            <a:off x="8077200" y="3317151"/>
            <a:ext cx="1089439" cy="1078809"/>
          </a:xfrm>
          <a:prstGeom prst="rect">
            <a:avLst/>
          </a:prstGeom>
          <a:effectLst/>
        </p:spPr>
      </p:pic>
      <p:sp>
        <p:nvSpPr>
          <p:cNvPr id="29" name="Rectangle 28"/>
          <p:cNvSpPr/>
          <p:nvPr/>
        </p:nvSpPr>
        <p:spPr>
          <a:xfrm>
            <a:off x="182685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0" name="Rectangle 29"/>
          <p:cNvSpPr/>
          <p:nvPr/>
        </p:nvSpPr>
        <p:spPr>
          <a:xfrm>
            <a:off x="731872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1" name="ZoneTexte 30"/>
          <p:cNvSpPr txBox="1"/>
          <p:nvPr/>
        </p:nvSpPr>
        <p:spPr>
          <a:xfrm>
            <a:off x="3124994" y="3704156"/>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cxnSp>
        <p:nvCxnSpPr>
          <p:cNvPr id="32" name="Connecteur en angle 31"/>
          <p:cNvCxnSpPr>
            <a:stCxn id="29" idx="2"/>
            <a:endCxn id="30" idx="2"/>
          </p:cNvCxnSpPr>
          <p:nvPr/>
        </p:nvCxnSpPr>
        <p:spPr>
          <a:xfrm rot="16200000" flipH="1">
            <a:off x="4952427" y="2436459"/>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12</a:t>
            </a:fld>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762000" y="990600"/>
            <a:ext cx="4136769" cy="2585323"/>
          </a:xfrm>
          <a:prstGeom prst="rect">
            <a:avLst/>
          </a:prstGeom>
          <a:noFill/>
        </p:spPr>
        <p:txBody>
          <a:bodyPr wrap="none" rtlCol="0">
            <a:spAutoFit/>
          </a:bodyPr>
          <a:lstStyle/>
          <a:p>
            <a:r>
              <a:rPr lang="fr-FR" dirty="0" err="1" smtClean="0"/>
              <a:t>foreach</a:t>
            </a:r>
            <a:r>
              <a:rPr lang="fr-FR" dirty="0" smtClean="0"/>
              <a:t> </a:t>
            </a:r>
            <a:r>
              <a:rPr lang="fr-FR" dirty="0" err="1" smtClean="0"/>
              <a:t>node</a:t>
            </a:r>
            <a:r>
              <a:rPr lang="fr-FR" dirty="0" smtClean="0"/>
              <a:t> in the </a:t>
            </a:r>
            <a:r>
              <a:rPr lang="fr-FR" dirty="0" err="1" smtClean="0"/>
              <a:t>YangTreeNode</a:t>
            </a:r>
            <a:r>
              <a:rPr lang="fr-FR" dirty="0" smtClean="0"/>
              <a:t> : </a:t>
            </a:r>
            <a:r>
              <a:rPr lang="fr-FR" dirty="0" err="1" smtClean="0"/>
              <a:t>ytn</a:t>
            </a:r>
            <a:endParaRPr lang="fr-FR" dirty="0" smtClean="0"/>
          </a:p>
          <a:p>
            <a:r>
              <a:rPr lang="fr-FR" dirty="0" smtClean="0"/>
              <a:t>	if </a:t>
            </a:r>
            <a:r>
              <a:rPr lang="fr-FR" dirty="0" err="1" smtClean="0"/>
              <a:t>ytn</a:t>
            </a:r>
            <a:r>
              <a:rPr lang="fr-FR" dirty="0" smtClean="0"/>
              <a:t> </a:t>
            </a:r>
            <a:r>
              <a:rPr lang="fr-FR" dirty="0" err="1" smtClean="0"/>
              <a:t>is</a:t>
            </a:r>
            <a:r>
              <a:rPr lang="fr-FR" dirty="0" smtClean="0"/>
              <a:t> a </a:t>
            </a:r>
            <a:r>
              <a:rPr lang="fr-FR" dirty="0" err="1" smtClean="0"/>
              <a:t>choice</a:t>
            </a:r>
            <a:r>
              <a:rPr lang="fr-FR" dirty="0" smtClean="0"/>
              <a:t> </a:t>
            </a:r>
            <a:r>
              <a:rPr lang="fr-FR" dirty="0" err="1" smtClean="0"/>
              <a:t>node</a:t>
            </a:r>
            <a:r>
              <a:rPr lang="fr-FR" dirty="0" smtClean="0"/>
              <a:t> </a:t>
            </a:r>
            <a:r>
              <a:rPr lang="fr-FR" dirty="0" err="1" smtClean="0"/>
              <a:t>then</a:t>
            </a:r>
            <a:endParaRPr lang="fr-FR" dirty="0" smtClean="0"/>
          </a:p>
          <a:p>
            <a:r>
              <a:rPr lang="fr-FR" dirty="0" smtClean="0"/>
              <a:t>		</a:t>
            </a:r>
            <a:r>
              <a:rPr lang="fr-FR" dirty="0" err="1" smtClean="0"/>
              <a:t>foreach</a:t>
            </a:r>
            <a:r>
              <a:rPr lang="fr-FR" dirty="0" smtClean="0"/>
              <a:t> case of the </a:t>
            </a:r>
            <a:r>
              <a:rPr lang="fr-FR" dirty="0" err="1" smtClean="0"/>
              <a:t>choice</a:t>
            </a:r>
            <a:endParaRPr lang="fr-FR" dirty="0" smtClean="0"/>
          </a:p>
          <a:p>
            <a:r>
              <a:rPr lang="fr-FR" dirty="0" smtClean="0"/>
              <a:t>			</a:t>
            </a:r>
            <a:r>
              <a:rPr lang="fr-FR" dirty="0" err="1" smtClean="0"/>
              <a:t>foreach</a:t>
            </a:r>
            <a:r>
              <a:rPr lang="fr-FR" dirty="0" smtClean="0"/>
              <a:t> </a:t>
            </a:r>
            <a:r>
              <a:rPr lang="fr-FR" dirty="0" err="1" smtClean="0"/>
              <a:t>node</a:t>
            </a:r>
            <a:r>
              <a:rPr lang="fr-FR" dirty="0" smtClean="0"/>
              <a:t> in the case </a:t>
            </a:r>
            <a:r>
              <a:rPr lang="fr-FR" dirty="0" err="1" smtClean="0"/>
              <a:t>nc</a:t>
            </a:r>
            <a:endParaRPr lang="fr-FR" dirty="0" smtClean="0"/>
          </a:p>
          <a:p>
            <a:r>
              <a:rPr lang="fr-FR" dirty="0" smtClean="0"/>
              <a:t>				</a:t>
            </a:r>
          </a:p>
          <a:p>
            <a:r>
              <a:rPr lang="fr-FR" dirty="0" smtClean="0"/>
              <a:t>	</a:t>
            </a:r>
            <a:r>
              <a:rPr lang="fr-FR" dirty="0" err="1" smtClean="0"/>
              <a:t>foreach</a:t>
            </a:r>
            <a:r>
              <a:rPr lang="fr-FR" dirty="0" smtClean="0"/>
              <a:t> </a:t>
            </a:r>
            <a:r>
              <a:rPr lang="fr-FR" dirty="0" err="1" smtClean="0"/>
              <a:t>node</a:t>
            </a:r>
            <a:r>
              <a:rPr lang="fr-FR" dirty="0" smtClean="0"/>
              <a:t> in the </a:t>
            </a:r>
            <a:r>
              <a:rPr lang="fr-FR" dirty="0" err="1" smtClean="0"/>
              <a:t>DataTree</a:t>
            </a:r>
            <a:r>
              <a:rPr lang="fr-FR" dirty="0" smtClean="0"/>
              <a:t> : </a:t>
            </a:r>
            <a:r>
              <a:rPr lang="fr-FR" dirty="0" err="1" smtClean="0"/>
              <a:t>dtn</a:t>
            </a:r>
            <a:endParaRPr lang="fr-FR" dirty="0" smtClean="0"/>
          </a:p>
          <a:p>
            <a:r>
              <a:rPr lang="fr-FR" dirty="0" smtClean="0"/>
              <a:t>		if </a:t>
            </a:r>
            <a:r>
              <a:rPr lang="fr-FR" dirty="0" err="1" smtClean="0"/>
              <a:t>dtn</a:t>
            </a:r>
            <a:r>
              <a:rPr lang="fr-FR" dirty="0" smtClean="0"/>
              <a:t> == </a:t>
            </a:r>
            <a:r>
              <a:rPr lang="fr-FR" dirty="0" err="1" smtClean="0"/>
              <a:t>ytn</a:t>
            </a:r>
            <a:r>
              <a:rPr lang="fr-FR" dirty="0" smtClean="0"/>
              <a:t> </a:t>
            </a:r>
            <a:r>
              <a:rPr lang="fr-FR" dirty="0" err="1" smtClean="0"/>
              <a:t>then</a:t>
            </a:r>
            <a:endParaRPr lang="fr-FR" dirty="0" smtClean="0"/>
          </a:p>
          <a:p>
            <a:r>
              <a:rPr lang="fr-FR" dirty="0" smtClean="0"/>
              <a:t>			</a:t>
            </a:r>
            <a:r>
              <a:rPr lang="fr-FR" dirty="0" err="1" smtClean="0"/>
              <a:t>create</a:t>
            </a:r>
            <a:r>
              <a:rPr lang="fr-FR" dirty="0" smtClean="0"/>
              <a:t> a </a:t>
            </a:r>
            <a:r>
              <a:rPr lang="fr-FR" dirty="0" err="1" smtClean="0"/>
              <a:t>browsing</a:t>
            </a:r>
            <a:r>
              <a:rPr lang="fr-FR" dirty="0" smtClean="0"/>
              <a:t> </a:t>
            </a:r>
            <a:r>
              <a:rPr lang="fr-FR" dirty="0" err="1" smtClean="0"/>
              <a:t>picture</a:t>
            </a:r>
            <a:endParaRPr lang="fr-FR" dirty="0" smtClean="0"/>
          </a:p>
          <a:p>
            <a:endParaRPr lang="fr-FR" dirty="0"/>
          </a:p>
        </p:txBody>
      </p:sp>
      <p:sp>
        <p:nvSpPr>
          <p:cNvPr id="3" name="Espace réservé du numéro de diapositive 2"/>
          <p:cNvSpPr>
            <a:spLocks noGrp="1"/>
          </p:cNvSpPr>
          <p:nvPr>
            <p:ph type="sldNum" sz="quarter" idx="12"/>
          </p:nvPr>
        </p:nvSpPr>
        <p:spPr/>
        <p:txBody>
          <a:bodyPr/>
          <a:lstStyle/>
          <a:p>
            <a:fld id="{339A7AB0-D0CE-A343-B5B6-64AAD55F6591}" type="slidenum">
              <a:rPr lang="fr-FR" smtClean="0"/>
              <a:pPr/>
              <a:t>13</a:t>
            </a:fld>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ZoneTexte 29"/>
          <p:cNvSpPr txBox="1"/>
          <p:nvPr/>
        </p:nvSpPr>
        <p:spPr>
          <a:xfrm>
            <a:off x="330200" y="5073134"/>
            <a:ext cx="1083086" cy="369332"/>
          </a:xfrm>
          <a:prstGeom prst="rect">
            <a:avLst/>
          </a:prstGeom>
          <a:noFill/>
        </p:spPr>
        <p:txBody>
          <a:bodyPr wrap="none" rtlCol="0">
            <a:spAutoFit/>
          </a:bodyPr>
          <a:lstStyle/>
          <a:p>
            <a:r>
              <a:rPr lang="fr-FR" dirty="0" smtClean="0"/>
              <a:t>NETCONF</a:t>
            </a:r>
            <a:endParaRPr lang="fr-FR" dirty="0"/>
          </a:p>
        </p:txBody>
      </p:sp>
      <p:sp>
        <p:nvSpPr>
          <p:cNvPr id="34" name="ZoneTexte 33"/>
          <p:cNvSpPr txBox="1"/>
          <p:nvPr/>
        </p:nvSpPr>
        <p:spPr>
          <a:xfrm>
            <a:off x="1898650" y="2121694"/>
            <a:ext cx="662787" cy="369332"/>
          </a:xfrm>
          <a:prstGeom prst="rect">
            <a:avLst/>
          </a:prstGeom>
          <a:noFill/>
        </p:spPr>
        <p:txBody>
          <a:bodyPr wrap="none" rtlCol="0">
            <a:spAutoFit/>
          </a:bodyPr>
          <a:lstStyle/>
          <a:p>
            <a:r>
              <a:rPr lang="fr-FR" dirty="0" err="1" smtClean="0"/>
              <a:t>https</a:t>
            </a:r>
            <a:endParaRPr lang="fr-FR" dirty="0"/>
          </a:p>
        </p:txBody>
      </p:sp>
      <p:sp>
        <p:nvSpPr>
          <p:cNvPr id="36" name="ZoneTexte 35"/>
          <p:cNvSpPr txBox="1"/>
          <p:nvPr/>
        </p:nvSpPr>
        <p:spPr>
          <a:xfrm>
            <a:off x="2440589" y="5257800"/>
            <a:ext cx="1249060" cy="861774"/>
          </a:xfrm>
          <a:prstGeom prst="rect">
            <a:avLst/>
          </a:prstGeom>
          <a:noFill/>
        </p:spPr>
        <p:txBody>
          <a:bodyPr wrap="none" rtlCol="0">
            <a:spAutoFit/>
          </a:bodyPr>
          <a:lstStyle/>
          <a:p>
            <a:pPr algn="ctr"/>
            <a:r>
              <a:rPr lang="fr-FR" dirty="0" smtClean="0"/>
              <a:t>ENSUITE</a:t>
            </a:r>
          </a:p>
          <a:p>
            <a:pPr algn="ctr"/>
            <a:r>
              <a:rPr lang="fr-FR" dirty="0" smtClean="0"/>
              <a:t>Framework</a:t>
            </a:r>
          </a:p>
          <a:p>
            <a:pPr algn="ctr"/>
            <a:r>
              <a:rPr lang="fr-FR" sz="1400" i="1" dirty="0" smtClean="0"/>
              <a:t>(p</a:t>
            </a:r>
            <a:r>
              <a:rPr lang="fr-FR" sz="1400" i="1" dirty="0" err="1" smtClean="0"/>
              <a:t>ython</a:t>
            </a:r>
            <a:r>
              <a:rPr lang="fr-FR" sz="1400" i="1" dirty="0" smtClean="0"/>
              <a:t>)</a:t>
            </a:r>
            <a:endParaRPr lang="fr-FR" sz="1400" i="1" dirty="0"/>
          </a:p>
        </p:txBody>
      </p:sp>
      <p:pic>
        <p:nvPicPr>
          <p:cNvPr id="17" name="Image 16" descr="black-server-128x128.png"/>
          <p:cNvPicPr>
            <a:picLocks noChangeAspect="1"/>
          </p:cNvPicPr>
          <p:nvPr/>
        </p:nvPicPr>
        <p:blipFill>
          <a:blip r:embed="rId3"/>
          <a:stretch>
            <a:fillRect/>
          </a:stretch>
        </p:blipFill>
        <p:spPr>
          <a:xfrm flipH="1">
            <a:off x="2561437" y="153369"/>
            <a:ext cx="2683980" cy="2657792"/>
          </a:xfrm>
          <a:prstGeom prst="rect">
            <a:avLst/>
          </a:prstGeom>
          <a:effectLst>
            <a:reflection blurRad="6350" stA="52000" endA="300" endPos="35000" dir="5400000" sy="-100000" algn="bl" rotWithShape="0"/>
          </a:effectLst>
        </p:spPr>
      </p:pic>
      <p:sp>
        <p:nvSpPr>
          <p:cNvPr id="19" name="ZoneTexte 18"/>
          <p:cNvSpPr txBox="1"/>
          <p:nvPr/>
        </p:nvSpPr>
        <p:spPr>
          <a:xfrm>
            <a:off x="4113910" y="552724"/>
            <a:ext cx="797815" cy="646331"/>
          </a:xfrm>
          <a:prstGeom prst="rect">
            <a:avLst/>
          </a:prstGeom>
          <a:noFill/>
        </p:spPr>
        <p:txBody>
          <a:bodyPr wrap="square" rtlCol="0">
            <a:spAutoFit/>
          </a:bodyPr>
          <a:lstStyle/>
          <a:p>
            <a:r>
              <a:rPr lang="fr-FR" dirty="0" smtClean="0">
                <a:solidFill>
                  <a:schemeClr val="bg1"/>
                </a:solidFill>
              </a:rPr>
              <a:t>HTTPS</a:t>
            </a:r>
          </a:p>
          <a:p>
            <a:r>
              <a:rPr lang="fr-FR" dirty="0" smtClean="0">
                <a:solidFill>
                  <a:schemeClr val="bg1"/>
                </a:solidFill>
              </a:rPr>
              <a:t>server</a:t>
            </a:r>
            <a:endParaRPr lang="fr-FR" dirty="0">
              <a:solidFill>
                <a:schemeClr val="bg1"/>
              </a:solidFill>
            </a:endParaRPr>
          </a:p>
        </p:txBody>
      </p:sp>
      <p:sp>
        <p:nvSpPr>
          <p:cNvPr id="20" name="ZoneTexte 19"/>
          <p:cNvSpPr txBox="1"/>
          <p:nvPr/>
        </p:nvSpPr>
        <p:spPr>
          <a:xfrm>
            <a:off x="3828639" y="1098030"/>
            <a:ext cx="1083086" cy="646331"/>
          </a:xfrm>
          <a:prstGeom prst="rect">
            <a:avLst/>
          </a:prstGeom>
          <a:noFill/>
        </p:spPr>
        <p:txBody>
          <a:bodyPr wrap="none" rtlCol="0">
            <a:spAutoFit/>
          </a:bodyPr>
          <a:lstStyle/>
          <a:p>
            <a:r>
              <a:rPr lang="fr-FR" dirty="0" smtClean="0">
                <a:solidFill>
                  <a:schemeClr val="bg1"/>
                </a:solidFill>
              </a:rPr>
              <a:t>NETCONF</a:t>
            </a:r>
          </a:p>
          <a:p>
            <a:r>
              <a:rPr lang="fr-FR" dirty="0" smtClean="0">
                <a:solidFill>
                  <a:schemeClr val="bg1"/>
                </a:solidFill>
              </a:rPr>
              <a:t>Manager</a:t>
            </a:r>
            <a:endParaRPr lang="fr-FR" dirty="0">
              <a:solidFill>
                <a:schemeClr val="bg1"/>
              </a:solidFill>
            </a:endParaRPr>
          </a:p>
        </p:txBody>
      </p:sp>
      <p:grpSp>
        <p:nvGrpSpPr>
          <p:cNvPr id="28" name="Grouper 27"/>
          <p:cNvGrpSpPr/>
          <p:nvPr/>
        </p:nvGrpSpPr>
        <p:grpSpPr>
          <a:xfrm flipH="1">
            <a:off x="6657519" y="534623"/>
            <a:ext cx="1898650" cy="1915874"/>
            <a:chOff x="6038850" y="2959100"/>
            <a:chExt cx="3251200" cy="3160474"/>
          </a:xfrm>
        </p:grpSpPr>
        <p:pic>
          <p:nvPicPr>
            <p:cNvPr id="22" name="Image 2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23" name="Image 22"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21" name="Image 20"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25" name="Rectangle 24"/>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1" name="Grouper 30"/>
          <p:cNvGrpSpPr/>
          <p:nvPr/>
        </p:nvGrpSpPr>
        <p:grpSpPr>
          <a:xfrm flipH="1">
            <a:off x="7606844" y="2870091"/>
            <a:ext cx="1898650" cy="1915874"/>
            <a:chOff x="6038850" y="2959100"/>
            <a:chExt cx="3251200" cy="3160474"/>
          </a:xfrm>
        </p:grpSpPr>
        <p:pic>
          <p:nvPicPr>
            <p:cNvPr id="32" name="Image 3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37" name="Image 36"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38" name="Image 37"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39" name="Rectangle 38"/>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40" name="Grouper 39"/>
          <p:cNvGrpSpPr/>
          <p:nvPr/>
        </p:nvGrpSpPr>
        <p:grpSpPr>
          <a:xfrm>
            <a:off x="5078981" y="4556110"/>
            <a:ext cx="1898650" cy="1915874"/>
            <a:chOff x="6038850" y="2959100"/>
            <a:chExt cx="3251200" cy="3160474"/>
          </a:xfrm>
          <a:effectLst/>
        </p:grpSpPr>
        <p:pic>
          <p:nvPicPr>
            <p:cNvPr id="41" name="Image 40"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42" name="Image 41"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43" name="Image 42"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44" name="Rectangle 43"/>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45" name="Nuage 44"/>
          <p:cNvSpPr/>
          <p:nvPr/>
        </p:nvSpPr>
        <p:spPr>
          <a:xfrm>
            <a:off x="4911725" y="2648632"/>
            <a:ext cx="2067629" cy="1578982"/>
          </a:xfrm>
          <a:prstGeom prst="cloud">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OLSR</a:t>
            </a:r>
            <a:endParaRPr lang="fr-FR" dirty="0"/>
          </a:p>
        </p:txBody>
      </p:sp>
      <p:pic>
        <p:nvPicPr>
          <p:cNvPr id="46" name="Image 45" descr="workstation-Vista-256x256.png"/>
          <p:cNvPicPr>
            <a:picLocks noChangeAspect="1"/>
          </p:cNvPicPr>
          <p:nvPr/>
        </p:nvPicPr>
        <p:blipFill>
          <a:blip r:embed="rId5"/>
          <a:stretch>
            <a:fillRect/>
          </a:stretch>
        </p:blipFill>
        <p:spPr>
          <a:xfrm flipH="1">
            <a:off x="0" y="976414"/>
            <a:ext cx="2971800" cy="3251200"/>
          </a:xfrm>
          <a:prstGeom prst="rect">
            <a:avLst/>
          </a:prstGeom>
        </p:spPr>
      </p:pic>
      <p:sp>
        <p:nvSpPr>
          <p:cNvPr id="47" name="Nuage 46"/>
          <p:cNvSpPr/>
          <p:nvPr/>
        </p:nvSpPr>
        <p:spPr>
          <a:xfrm>
            <a:off x="7821026" y="26392"/>
            <a:ext cx="1637160" cy="1262705"/>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 name="Nuage 47"/>
          <p:cNvSpPr/>
          <p:nvPr/>
        </p:nvSpPr>
        <p:spPr>
          <a:xfrm>
            <a:off x="7143306" y="5422416"/>
            <a:ext cx="1898650" cy="139431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9" name="Nuage 48"/>
          <p:cNvSpPr/>
          <p:nvPr/>
        </p:nvSpPr>
        <p:spPr>
          <a:xfrm>
            <a:off x="8264044" y="2170058"/>
            <a:ext cx="1641956" cy="128220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51" name="Connecteur droit avec flèche 50"/>
          <p:cNvCxnSpPr>
            <a:stCxn id="23" idx="1"/>
            <a:endCxn id="47" idx="2"/>
          </p:cNvCxnSpPr>
          <p:nvPr/>
        </p:nvCxnSpPr>
        <p:spPr>
          <a:xfrm flipV="1">
            <a:off x="7252701" y="657745"/>
            <a:ext cx="573403" cy="25411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Connecteur droit avec flèche 52"/>
          <p:cNvCxnSpPr>
            <a:stCxn id="22" idx="3"/>
            <a:endCxn id="45" idx="3"/>
          </p:cNvCxnSpPr>
          <p:nvPr/>
        </p:nvCxnSpPr>
        <p:spPr>
          <a:xfrm rot="10800000" flipV="1">
            <a:off x="5945540" y="1141714"/>
            <a:ext cx="821374" cy="15971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6" name="Connecteur droit avec flèche 55"/>
          <p:cNvCxnSpPr>
            <a:stCxn id="32" idx="3"/>
            <a:endCxn id="45" idx="0"/>
          </p:cNvCxnSpPr>
          <p:nvPr/>
        </p:nvCxnSpPr>
        <p:spPr>
          <a:xfrm rot="10800000">
            <a:off x="6977631" y="3438123"/>
            <a:ext cx="738608" cy="39060"/>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1" name="Connecteur droit avec flèche 60"/>
          <p:cNvCxnSpPr>
            <a:stCxn id="42" idx="1"/>
            <a:endCxn id="45" idx="1"/>
          </p:cNvCxnSpPr>
          <p:nvPr/>
        </p:nvCxnSpPr>
        <p:spPr>
          <a:xfrm rot="10800000">
            <a:off x="5945541" y="4225933"/>
            <a:ext cx="436909" cy="707414"/>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742950" y="2286000"/>
            <a:ext cx="6521450" cy="3657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ZoneTexte 4"/>
          <p:cNvSpPr txBox="1"/>
          <p:nvPr/>
        </p:nvSpPr>
        <p:spPr>
          <a:xfrm>
            <a:off x="2889250" y="2482334"/>
            <a:ext cx="1890261" cy="369332"/>
          </a:xfrm>
          <a:prstGeom prst="rect">
            <a:avLst/>
          </a:prstGeom>
          <a:noFill/>
        </p:spPr>
        <p:txBody>
          <a:bodyPr wrap="none" rtlCol="0">
            <a:spAutoFit/>
          </a:bodyPr>
          <a:lstStyle/>
          <a:p>
            <a:r>
              <a:rPr lang="fr-FR" dirty="0" smtClean="0"/>
              <a:t>Data Model Agent</a:t>
            </a:r>
            <a:endParaRPr lang="fr-FR" dirty="0"/>
          </a:p>
        </p:txBody>
      </p:sp>
      <p:sp>
        <p:nvSpPr>
          <p:cNvPr id="6" name="Document 5"/>
          <p:cNvSpPr/>
          <p:nvPr/>
        </p:nvSpPr>
        <p:spPr>
          <a:xfrm>
            <a:off x="1485900" y="3581400"/>
            <a:ext cx="990600" cy="1295400"/>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solidFill>
                  <a:schemeClr val="tx1"/>
                </a:solidFill>
              </a:rPr>
              <a:t>xsd</a:t>
            </a:r>
            <a:endParaRPr lang="fr-FR" dirty="0">
              <a:solidFill>
                <a:schemeClr val="tx1"/>
              </a:solidFill>
            </a:endParaRPr>
          </a:p>
        </p:txBody>
      </p:sp>
      <p:sp>
        <p:nvSpPr>
          <p:cNvPr id="7" name="Ellipse 6"/>
          <p:cNvSpPr/>
          <p:nvPr/>
        </p:nvSpPr>
        <p:spPr>
          <a:xfrm>
            <a:off x="3785326" y="3005558"/>
            <a:ext cx="1468578" cy="69448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c</a:t>
            </a:r>
            <a:r>
              <a:rPr lang="fr-FR" sz="1400" dirty="0" err="1" smtClean="0">
                <a:solidFill>
                  <a:schemeClr val="tx1"/>
                </a:solidFill>
              </a:rPr>
              <a:t>ontainer</a:t>
            </a:r>
            <a:r>
              <a:rPr lang="fr-FR" sz="1400" dirty="0" smtClean="0">
                <a:solidFill>
                  <a:schemeClr val="tx1"/>
                </a:solidFill>
              </a:rPr>
              <a:t> interfaces</a:t>
            </a:r>
            <a:endParaRPr lang="fr-FR" sz="1400" dirty="0">
              <a:solidFill>
                <a:schemeClr val="tx1"/>
              </a:solidFill>
            </a:endParaRPr>
          </a:p>
        </p:txBody>
      </p:sp>
      <p:sp>
        <p:nvSpPr>
          <p:cNvPr id="8" name="Ellipse 7"/>
          <p:cNvSpPr/>
          <p:nvPr/>
        </p:nvSpPr>
        <p:spPr>
          <a:xfrm>
            <a:off x="3933103" y="3919958"/>
            <a:ext cx="1320799" cy="609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l</a:t>
            </a:r>
            <a:r>
              <a:rPr lang="fr-FR" sz="1400" dirty="0" err="1" smtClean="0">
                <a:solidFill>
                  <a:schemeClr val="tx1"/>
                </a:solidFill>
              </a:rPr>
              <a:t>ist</a:t>
            </a:r>
            <a:endParaRPr lang="fr-FR" sz="1400" dirty="0" smtClean="0">
              <a:solidFill>
                <a:schemeClr val="tx1"/>
              </a:solidFill>
            </a:endParaRPr>
          </a:p>
          <a:p>
            <a:pPr algn="ctr"/>
            <a:r>
              <a:rPr lang="fr-FR" sz="1400" dirty="0" smtClean="0">
                <a:solidFill>
                  <a:schemeClr val="tx1"/>
                </a:solidFill>
              </a:rPr>
              <a:t>interface</a:t>
            </a:r>
            <a:endParaRPr lang="fr-FR" sz="1400" dirty="0">
              <a:solidFill>
                <a:schemeClr val="tx1"/>
              </a:solidFill>
            </a:endParaRPr>
          </a:p>
        </p:txBody>
      </p:sp>
      <p:sp>
        <p:nvSpPr>
          <p:cNvPr id="9" name="Ellipse 8"/>
          <p:cNvSpPr/>
          <p:nvPr/>
        </p:nvSpPr>
        <p:spPr>
          <a:xfrm>
            <a:off x="3496403" y="4986757"/>
            <a:ext cx="1097100" cy="59320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name</a:t>
            </a:r>
            <a:endParaRPr lang="fr-FR" sz="1400" dirty="0">
              <a:solidFill>
                <a:schemeClr val="tx1"/>
              </a:solidFill>
            </a:endParaRPr>
          </a:p>
        </p:txBody>
      </p:sp>
      <p:sp>
        <p:nvSpPr>
          <p:cNvPr id="10" name="Ellipse 9"/>
          <p:cNvSpPr/>
          <p:nvPr/>
        </p:nvSpPr>
        <p:spPr>
          <a:xfrm>
            <a:off x="4655417" y="4986758"/>
            <a:ext cx="1196973" cy="55076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mtu</a:t>
            </a:r>
            <a:endParaRPr lang="fr-FR" sz="1400" dirty="0">
              <a:solidFill>
                <a:schemeClr val="tx1"/>
              </a:solidFill>
            </a:endParaRPr>
          </a:p>
        </p:txBody>
      </p:sp>
      <p:cxnSp>
        <p:nvCxnSpPr>
          <p:cNvPr id="12" name="Connecteur droit 11"/>
          <p:cNvCxnSpPr>
            <a:stCxn id="7" idx="4"/>
            <a:endCxn id="8" idx="0"/>
          </p:cNvCxnSpPr>
          <p:nvPr/>
        </p:nvCxnSpPr>
        <p:spPr>
          <a:xfrm rot="16200000" flipH="1">
            <a:off x="4446599" y="3773054"/>
            <a:ext cx="219920" cy="73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necteur droit 13"/>
          <p:cNvCxnSpPr>
            <a:stCxn id="8" idx="4"/>
            <a:endCxn id="9" idx="0"/>
          </p:cNvCxnSpPr>
          <p:nvPr/>
        </p:nvCxnSpPr>
        <p:spPr>
          <a:xfrm rot="5400000">
            <a:off x="4090630" y="4483884"/>
            <a:ext cx="457199" cy="548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Connecteur droit 15"/>
          <p:cNvCxnSpPr>
            <a:stCxn id="8" idx="4"/>
            <a:endCxn id="10" idx="0"/>
          </p:cNvCxnSpPr>
          <p:nvPr/>
        </p:nvCxnSpPr>
        <p:spPr>
          <a:xfrm rot="16200000" flipH="1">
            <a:off x="4695104" y="4427957"/>
            <a:ext cx="457199" cy="660401"/>
          </a:xfrm>
          <a:prstGeom prst="line">
            <a:avLst/>
          </a:prstGeom>
        </p:spPr>
        <p:style>
          <a:lnRef idx="2">
            <a:schemeClr val="accent1"/>
          </a:lnRef>
          <a:fillRef idx="0">
            <a:schemeClr val="accent1"/>
          </a:fillRef>
          <a:effectRef idx="1">
            <a:schemeClr val="accent1"/>
          </a:effectRef>
          <a:fontRef idx="minor">
            <a:schemeClr val="tx1"/>
          </a:fontRef>
        </p:style>
      </p:cxnSp>
      <p:sp>
        <p:nvSpPr>
          <p:cNvPr id="35" name="Document 34"/>
          <p:cNvSpPr/>
          <p:nvPr/>
        </p:nvSpPr>
        <p:spPr>
          <a:xfrm>
            <a:off x="7099300" y="424934"/>
            <a:ext cx="2641600" cy="3004066"/>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fr-FR" sz="1200" dirty="0">
                <a:solidFill>
                  <a:schemeClr val="tx1"/>
                </a:solidFill>
              </a:rPr>
              <a:t>m</a:t>
            </a:r>
            <a:r>
              <a:rPr lang="fr-FR" sz="1200" dirty="0" err="1" smtClean="0">
                <a:solidFill>
                  <a:schemeClr val="tx1"/>
                </a:solidFill>
              </a:rPr>
              <a:t>odule</a:t>
            </a:r>
            <a:r>
              <a:rPr lang="fr-FR" sz="1200" dirty="0" smtClean="0">
                <a:solidFill>
                  <a:schemeClr val="tx1"/>
                </a:solidFill>
              </a:rPr>
              <a:t> network {</a:t>
            </a:r>
          </a:p>
          <a:p>
            <a:r>
              <a:rPr lang="fr-FR" sz="1200" dirty="0" smtClean="0">
                <a:solidFill>
                  <a:schemeClr val="tx1"/>
                </a:solidFill>
              </a:rPr>
              <a:t>…</a:t>
            </a:r>
          </a:p>
          <a:p>
            <a:r>
              <a:rPr lang="fr-FR" sz="1200" dirty="0" smtClean="0">
                <a:solidFill>
                  <a:schemeClr val="tx1"/>
                </a:solidFill>
              </a:rPr>
              <a:t>	container interfaces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list</a:t>
            </a:r>
            <a:r>
              <a:rPr lang="fr-FR" sz="1200" dirty="0" smtClean="0">
                <a:solidFill>
                  <a:schemeClr val="tx1"/>
                </a:solidFill>
              </a:rPr>
              <a:t> interface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name</a:t>
            </a:r>
            <a:r>
              <a:rPr lang="fr-FR" sz="1200" dirty="0" smtClean="0">
                <a:solidFill>
                  <a:schemeClr val="tx1"/>
                </a:solidFill>
              </a:rPr>
              <a:t> {…</a:t>
            </a: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mtu</a:t>
            </a:r>
            <a:r>
              <a:rPr lang="fr-FR" sz="1200" dirty="0" smtClean="0">
                <a:solidFill>
                  <a:schemeClr val="tx1"/>
                </a:solidFill>
              </a:rPr>
              <a:t> {…</a:t>
            </a:r>
          </a:p>
          <a:p>
            <a:r>
              <a:rPr lang="fr-FR" sz="1200" dirty="0" smtClean="0">
                <a:solidFill>
                  <a:schemeClr val="tx1"/>
                </a:solidFill>
              </a:rPr>
              <a:t>		}</a:t>
            </a:r>
          </a:p>
          <a:p>
            <a:r>
              <a:rPr lang="fr-FR" sz="1200" dirty="0" smtClean="0">
                <a:solidFill>
                  <a:schemeClr val="tx1"/>
                </a:solidFill>
              </a:rPr>
              <a:t>	}</a:t>
            </a:r>
          </a:p>
          <a:p>
            <a:r>
              <a:rPr lang="fr-FR" sz="1200" dirty="0">
                <a:solidFill>
                  <a:schemeClr val="tx1"/>
                </a:solidFill>
              </a:rPr>
              <a:t>}</a:t>
            </a:r>
            <a:endParaRPr lang="fr-FR" sz="1200" dirty="0" smtClean="0">
              <a:solidFill>
                <a:schemeClr val="tx1"/>
              </a:solidFill>
            </a:endParaRPr>
          </a:p>
          <a:p>
            <a:endParaRPr lang="fr-FR" sz="1200" dirty="0">
              <a:solidFill>
                <a:schemeClr val="tx1"/>
              </a:solidFill>
            </a:endParaRPr>
          </a:p>
        </p:txBody>
      </p:sp>
      <p:sp>
        <p:nvSpPr>
          <p:cNvPr id="36" name="Flèche courbée vers la gauche 35"/>
          <p:cNvSpPr/>
          <p:nvPr/>
        </p:nvSpPr>
        <p:spPr>
          <a:xfrm rot="2786343">
            <a:off x="7714621" y="3313555"/>
            <a:ext cx="640085" cy="1403350"/>
          </a:xfrm>
          <a:prstGeom prst="curvedLeftArrow">
            <a:avLst>
              <a:gd name="adj1" fmla="val 14090"/>
              <a:gd name="adj2" fmla="val 31842"/>
              <a:gd name="adj3" fmla="val 223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7" name="ZoneTexte 36"/>
          <p:cNvSpPr txBox="1"/>
          <p:nvPr/>
        </p:nvSpPr>
        <p:spPr>
          <a:xfrm>
            <a:off x="8063803" y="4507468"/>
            <a:ext cx="1351777" cy="369332"/>
          </a:xfrm>
          <a:prstGeom prst="rect">
            <a:avLst/>
          </a:prstGeom>
          <a:noFill/>
        </p:spPr>
        <p:txBody>
          <a:bodyPr wrap="none" rtlCol="0">
            <a:spAutoFit/>
          </a:bodyPr>
          <a:lstStyle/>
          <a:p>
            <a:r>
              <a:rPr lang="fr-FR" i="1" dirty="0" err="1"/>
              <a:t>j</a:t>
            </a:r>
            <a:r>
              <a:rPr lang="fr-FR" i="1" dirty="0" err="1" smtClean="0"/>
              <a:t>Yang</a:t>
            </a:r>
            <a:r>
              <a:rPr lang="fr-FR" i="1" dirty="0" smtClean="0"/>
              <a:t> </a:t>
            </a:r>
            <a:r>
              <a:rPr lang="fr-FR" dirty="0" err="1" smtClean="0"/>
              <a:t>parser</a:t>
            </a:r>
            <a:endParaRPr lang="fr-FR" dirty="0"/>
          </a:p>
        </p:txBody>
      </p:sp>
      <p:sp>
        <p:nvSpPr>
          <p:cNvPr id="15" name="ZoneTexte 14"/>
          <p:cNvSpPr txBox="1"/>
          <p:nvPr/>
        </p:nvSpPr>
        <p:spPr>
          <a:xfrm>
            <a:off x="5365753" y="5791200"/>
            <a:ext cx="3818699" cy="923330"/>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p>
          <a:p>
            <a:r>
              <a:rPr lang="fr-FR" dirty="0" smtClean="0"/>
              <a:t>- </a:t>
            </a:r>
            <a:r>
              <a:rPr lang="fr-FR" dirty="0"/>
              <a:t>n</a:t>
            </a:r>
            <a:r>
              <a:rPr lang="fr-FR" dirty="0" smtClean="0"/>
              <a:t>o </a:t>
            </a:r>
            <a:r>
              <a:rPr lang="fr-FR" dirty="0" err="1" smtClean="0"/>
              <a:t>typedef</a:t>
            </a:r>
            <a:r>
              <a:rPr lang="fr-FR" dirty="0" smtClean="0"/>
              <a:t>, </a:t>
            </a:r>
            <a:r>
              <a:rPr lang="fr-FR" dirty="0" err="1" smtClean="0"/>
              <a:t>grouping</a:t>
            </a:r>
            <a:r>
              <a:rPr lang="fr-FR" dirty="0" smtClean="0"/>
              <a:t>, uses, augments</a:t>
            </a:r>
          </a:p>
          <a:p>
            <a:r>
              <a:rPr lang="fr-FR" dirty="0" smtClean="0"/>
              <a:t>- j</a:t>
            </a:r>
            <a:r>
              <a:rPr lang="fr-FR" dirty="0" err="1" smtClean="0"/>
              <a:t>ust</a:t>
            </a:r>
            <a:r>
              <a:rPr lang="fr-FR" dirty="0" smtClean="0"/>
              <a:t> data </a:t>
            </a:r>
            <a:r>
              <a:rPr lang="fr-FR" dirty="0" err="1" smtClean="0"/>
              <a:t>nodes</a:t>
            </a:r>
            <a:r>
              <a:rPr lang="fr-FR" dirty="0" smtClean="0"/>
              <a:t> (and </a:t>
            </a:r>
            <a:r>
              <a:rPr lang="fr-FR" dirty="0" err="1" smtClean="0"/>
              <a:t>choice</a:t>
            </a:r>
            <a:r>
              <a:rPr lang="fr-FR" dirty="0" smtClean="0"/>
              <a:t>)</a:t>
            </a: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8" y="1981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40767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711499" y="3581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27" name="Ellipse 26"/>
          <p:cNvSpPr/>
          <p:nvPr/>
        </p:nvSpPr>
        <p:spPr>
          <a:xfrm>
            <a:off x="6358071" y="38862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cxnSp>
        <p:nvCxnSpPr>
          <p:cNvPr id="29" name="Connecteur en arc 28"/>
          <p:cNvCxnSpPr>
            <a:stCxn id="18" idx="2"/>
            <a:endCxn id="10" idx="2"/>
          </p:cNvCxnSpPr>
          <p:nvPr/>
        </p:nvCxnSpPr>
        <p:spPr>
          <a:xfrm rot="10800000">
            <a:off x="6711498" y="1714500"/>
            <a:ext cx="1720" cy="2171700"/>
          </a:xfrm>
          <a:prstGeom prst="curvedConnector3">
            <a:avLst>
              <a:gd name="adj1" fmla="val 1439546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Connecteur en arc 34"/>
          <p:cNvCxnSpPr>
            <a:stCxn id="27" idx="2"/>
            <a:endCxn id="10" idx="2"/>
          </p:cNvCxnSpPr>
          <p:nvPr/>
        </p:nvCxnSpPr>
        <p:spPr>
          <a:xfrm rot="10800000" flipH="1">
            <a:off x="6358070" y="1714500"/>
            <a:ext cx="353428" cy="2476500"/>
          </a:xfrm>
          <a:prstGeom prst="curvedConnector3">
            <a:avLst>
              <a:gd name="adj1" fmla="val -7007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148834"/>
            <a:ext cx="662787" cy="369332"/>
          </a:xfrm>
          <a:prstGeom prst="rect">
            <a:avLst/>
          </a:prstGeom>
          <a:noFill/>
        </p:spPr>
        <p:txBody>
          <a:bodyPr wrap="none" rtlCol="0">
            <a:spAutoFit/>
          </a:bodyPr>
          <a:lstStyle/>
          <a:p>
            <a:r>
              <a:rPr lang="fr-FR" dirty="0" err="1" smtClean="0"/>
              <a:t>https</a:t>
            </a:r>
            <a:endParaRPr lang="fr-FR" dirty="0"/>
          </a:p>
        </p:txBody>
      </p:sp>
      <p:sp>
        <p:nvSpPr>
          <p:cNvPr id="44" name="Triangle isocèle 43"/>
          <p:cNvSpPr/>
          <p:nvPr/>
        </p:nvSpPr>
        <p:spPr>
          <a:xfrm>
            <a:off x="4292600" y="1714500"/>
            <a:ext cx="412750" cy="400050"/>
          </a:xfrm>
          <a:prstGeom prst="triangl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5" name="ZoneTexte 44"/>
          <p:cNvSpPr txBox="1"/>
          <p:nvPr/>
        </p:nvSpPr>
        <p:spPr>
          <a:xfrm>
            <a:off x="3826487" y="2247901"/>
            <a:ext cx="1356073" cy="646331"/>
          </a:xfrm>
          <a:prstGeom prst="rect">
            <a:avLst/>
          </a:prstGeom>
          <a:noFill/>
        </p:spPr>
        <p:txBody>
          <a:bodyPr wrap="none" rtlCol="0">
            <a:spAutoFit/>
          </a:bodyPr>
          <a:lstStyle/>
          <a:p>
            <a:r>
              <a:rPr lang="fr-FR" dirty="0" err="1" smtClean="0"/>
              <a:t>Schema</a:t>
            </a:r>
            <a:r>
              <a:rPr lang="fr-FR" dirty="0" smtClean="0"/>
              <a:t> </a:t>
            </a:r>
            <a:r>
              <a:rPr lang="fr-FR" dirty="0" err="1" smtClean="0"/>
              <a:t>tree</a:t>
            </a:r>
            <a:endParaRPr lang="fr-FR" dirty="0" smtClean="0"/>
          </a:p>
          <a:p>
            <a:r>
              <a:rPr lang="fr-FR" dirty="0" smtClean="0"/>
              <a:t>Java applet</a:t>
            </a:r>
            <a:endParaRPr lang="fr-FR" dirty="0"/>
          </a:p>
        </p:txBody>
      </p:sp>
      <p:pic>
        <p:nvPicPr>
          <p:cNvPr id="46" name="Image 45" descr="applet1.tiff"/>
          <p:cNvPicPr>
            <a:picLocks noChangeAspect="1"/>
          </p:cNvPicPr>
          <p:nvPr/>
        </p:nvPicPr>
        <p:blipFill>
          <a:blip r:embed="rId3"/>
          <a:stretch>
            <a:fillRect/>
          </a:stretch>
        </p:blipFill>
        <p:spPr>
          <a:xfrm>
            <a:off x="742950" y="3048000"/>
            <a:ext cx="2724999" cy="2324100"/>
          </a:xfrm>
          <a:prstGeom prst="rect">
            <a:avLst/>
          </a:prstGeom>
        </p:spPr>
      </p:pic>
      <p:sp>
        <p:nvSpPr>
          <p:cNvPr id="15" name="Espace réservé du numéro de diapositive 14"/>
          <p:cNvSpPr>
            <a:spLocks noGrp="1"/>
          </p:cNvSpPr>
          <p:nvPr>
            <p:ph type="sldNum" sz="quarter" idx="12"/>
          </p:nvPr>
        </p:nvSpPr>
        <p:spPr/>
        <p:txBody>
          <a:bodyPr/>
          <a:lstStyle/>
          <a:p>
            <a:fld id="{339A7AB0-D0CE-A343-B5B6-64AAD55F6591}" type="slidenum">
              <a:rPr lang="fr-FR" smtClean="0"/>
              <a:pPr/>
              <a:t>16</a:t>
            </a:fld>
            <a:endParaRPr lang="fr-F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38481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851651" y="36576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714500"/>
            <a:ext cx="662787" cy="369332"/>
          </a:xfrm>
          <a:prstGeom prst="rect">
            <a:avLst/>
          </a:prstGeom>
          <a:noFill/>
        </p:spPr>
        <p:txBody>
          <a:bodyPr wrap="none" rtlCol="0">
            <a:spAutoFit/>
          </a:bodyPr>
          <a:lstStyle/>
          <a:p>
            <a:r>
              <a:rPr lang="fr-FR" dirty="0" err="1" smtClean="0"/>
              <a:t>https</a:t>
            </a:r>
            <a:endParaRPr lang="fr-FR" dirty="0"/>
          </a:p>
        </p:txBody>
      </p:sp>
      <p:pic>
        <p:nvPicPr>
          <p:cNvPr id="16" name="Image 15" descr="applet2.tiff"/>
          <p:cNvPicPr>
            <a:picLocks noChangeAspect="1"/>
          </p:cNvPicPr>
          <p:nvPr/>
        </p:nvPicPr>
        <p:blipFill>
          <a:blip r:embed="rId3"/>
          <a:stretch>
            <a:fillRect/>
          </a:stretch>
        </p:blipFill>
        <p:spPr>
          <a:xfrm>
            <a:off x="825500" y="3176370"/>
            <a:ext cx="2639600" cy="2348131"/>
          </a:xfrm>
          <a:prstGeom prst="rect">
            <a:avLst/>
          </a:prstGeom>
        </p:spPr>
      </p:pic>
      <p:sp>
        <p:nvSpPr>
          <p:cNvPr id="17" name="Flèche vers la gauche 16"/>
          <p:cNvSpPr/>
          <p:nvPr/>
        </p:nvSpPr>
        <p:spPr>
          <a:xfrm rot="2874564">
            <a:off x="1451499" y="53377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ZoneTexte 18"/>
          <p:cNvSpPr txBox="1"/>
          <p:nvPr/>
        </p:nvSpPr>
        <p:spPr>
          <a:xfrm>
            <a:off x="3772369" y="1852931"/>
            <a:ext cx="1338828" cy="1323439"/>
          </a:xfrm>
          <a:prstGeom prst="rect">
            <a:avLst/>
          </a:prstGeom>
          <a:noFill/>
        </p:spPr>
        <p:txBody>
          <a:bodyPr wrap="none" rtlCol="0">
            <a:spAutoFit/>
          </a:bodyPr>
          <a:lstStyle/>
          <a:p>
            <a:r>
              <a:rPr lang="fr-FR" sz="1000" dirty="0" smtClean="0"/>
              <a:t>…</a:t>
            </a:r>
          </a:p>
          <a:p>
            <a:r>
              <a:rPr lang="fr-FR" sz="1000" dirty="0" smtClean="0"/>
              <a:t>&lt;</a:t>
            </a:r>
            <a:r>
              <a:rPr lang="fr-FR" sz="1000" dirty="0" err="1" smtClean="0"/>
              <a:t>get-config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&lt;/network&gt;</a:t>
            </a:r>
          </a:p>
          <a:p>
            <a:r>
              <a:rPr lang="fr-FR" sz="1000" dirty="0" smtClean="0"/>
              <a:t>   &lt;/NETCONF&gt;</a:t>
            </a:r>
          </a:p>
          <a:p>
            <a:r>
              <a:rPr lang="fr-FR" sz="1000" dirty="0" smtClean="0"/>
              <a:t>&lt;/</a:t>
            </a:r>
            <a:r>
              <a:rPr lang="fr-FR" sz="1000" dirty="0" err="1" smtClean="0"/>
              <a:t>get-config</a:t>
            </a:r>
            <a:r>
              <a:rPr lang="fr-FR" sz="1000" dirty="0" smtClean="0"/>
              <a:t>&gt;</a:t>
            </a:r>
            <a:endParaRPr lang="fr-FR" sz="1000" dirty="0"/>
          </a:p>
        </p:txBody>
      </p:sp>
      <p:cxnSp>
        <p:nvCxnSpPr>
          <p:cNvPr id="21" name="Connecteur droit avec flèche 20"/>
          <p:cNvCxnSpPr>
            <a:stCxn id="10" idx="3"/>
          </p:cNvCxnSpPr>
          <p:nvPr/>
        </p:nvCxnSpPr>
        <p:spPr>
          <a:xfrm rot="16200000" flipH="1">
            <a:off x="7190355" y="2275456"/>
            <a:ext cx="400050" cy="78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onnecteur droit avec flèche 23"/>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5" name="ZoneTexte 24"/>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26" name="ZoneTexte 25"/>
          <p:cNvSpPr txBox="1"/>
          <p:nvPr/>
        </p:nvSpPr>
        <p:spPr>
          <a:xfrm>
            <a:off x="247650" y="3657600"/>
            <a:ext cx="301660" cy="369332"/>
          </a:xfrm>
          <a:prstGeom prst="rect">
            <a:avLst/>
          </a:prstGeom>
          <a:noFill/>
        </p:spPr>
        <p:txBody>
          <a:bodyPr wrap="none" rtlCol="0">
            <a:spAutoFit/>
          </a:bodyPr>
          <a:lstStyle/>
          <a:p>
            <a:r>
              <a:rPr lang="fr-FR" dirty="0" smtClean="0"/>
              <a:t>1</a:t>
            </a:r>
            <a:endParaRPr lang="fr-FR" dirty="0"/>
          </a:p>
        </p:txBody>
      </p:sp>
      <p:sp>
        <p:nvSpPr>
          <p:cNvPr id="28" name="ZoneTexte 27"/>
          <p:cNvSpPr txBox="1"/>
          <p:nvPr/>
        </p:nvSpPr>
        <p:spPr>
          <a:xfrm>
            <a:off x="1152299" y="5715000"/>
            <a:ext cx="301660" cy="369332"/>
          </a:xfrm>
          <a:prstGeom prst="rect">
            <a:avLst/>
          </a:prstGeom>
          <a:noFill/>
        </p:spPr>
        <p:txBody>
          <a:bodyPr wrap="none" rtlCol="0">
            <a:spAutoFit/>
          </a:bodyPr>
          <a:lstStyle/>
          <a:p>
            <a:r>
              <a:rPr lang="fr-FR" dirty="0" smtClean="0"/>
              <a:t>2</a:t>
            </a:r>
            <a:endParaRPr lang="fr-FR" dirty="0"/>
          </a:p>
        </p:txBody>
      </p:sp>
      <p:sp>
        <p:nvSpPr>
          <p:cNvPr id="30" name="ZoneTexte 29"/>
          <p:cNvSpPr txBox="1"/>
          <p:nvPr/>
        </p:nvSpPr>
        <p:spPr>
          <a:xfrm>
            <a:off x="3772369" y="1186934"/>
            <a:ext cx="301660" cy="369332"/>
          </a:xfrm>
          <a:prstGeom prst="rect">
            <a:avLst/>
          </a:prstGeom>
          <a:noFill/>
        </p:spPr>
        <p:txBody>
          <a:bodyPr wrap="none" rtlCol="0">
            <a:spAutoFit/>
          </a:bodyPr>
          <a:lstStyle/>
          <a:p>
            <a:r>
              <a:rPr lang="fr-FR" dirty="0" smtClean="0"/>
              <a:t>3</a:t>
            </a:r>
            <a:endParaRPr lang="fr-FR" dirty="0"/>
          </a:p>
        </p:txBody>
      </p:sp>
      <p:sp>
        <p:nvSpPr>
          <p:cNvPr id="31" name="ZoneTexte 30"/>
          <p:cNvSpPr txBox="1"/>
          <p:nvPr/>
        </p:nvSpPr>
        <p:spPr>
          <a:xfrm>
            <a:off x="6954385" y="2177534"/>
            <a:ext cx="301660" cy="369332"/>
          </a:xfrm>
          <a:prstGeom prst="rect">
            <a:avLst/>
          </a:prstGeom>
          <a:noFill/>
        </p:spPr>
        <p:txBody>
          <a:bodyPr wrap="none" rtlCol="0">
            <a:spAutoFit/>
          </a:bodyPr>
          <a:lstStyle/>
          <a:p>
            <a:r>
              <a:rPr lang="fr-FR" dirty="0" smtClean="0"/>
              <a:t>4</a:t>
            </a:r>
            <a:endParaRPr lang="fr-FR" dirty="0"/>
          </a:p>
        </p:txBody>
      </p:sp>
      <p:sp>
        <p:nvSpPr>
          <p:cNvPr id="32" name="ZoneTexte 31"/>
          <p:cNvSpPr txBox="1"/>
          <p:nvPr/>
        </p:nvSpPr>
        <p:spPr>
          <a:xfrm>
            <a:off x="8832850" y="2329934"/>
            <a:ext cx="301660" cy="369332"/>
          </a:xfrm>
          <a:prstGeom prst="rect">
            <a:avLst/>
          </a:prstGeom>
          <a:noFill/>
        </p:spPr>
        <p:txBody>
          <a:bodyPr wrap="none" rtlCol="0">
            <a:spAutoFit/>
          </a:bodyPr>
          <a:lstStyle/>
          <a:p>
            <a:r>
              <a:rPr lang="fr-FR" dirty="0" smtClean="0"/>
              <a:t>5</a:t>
            </a:r>
            <a:endParaRPr lang="fr-FR" dirty="0"/>
          </a:p>
        </p:txBody>
      </p:sp>
      <p:sp>
        <p:nvSpPr>
          <p:cNvPr id="20" name="ZoneTexte 19"/>
          <p:cNvSpPr txBox="1"/>
          <p:nvPr/>
        </p:nvSpPr>
        <p:spPr>
          <a:xfrm>
            <a:off x="412750" y="278368"/>
            <a:ext cx="4584796" cy="369332"/>
          </a:xfrm>
          <a:prstGeom prst="rect">
            <a:avLst/>
          </a:prstGeom>
          <a:noFill/>
        </p:spPr>
        <p:txBody>
          <a:bodyPr wrap="none" rtlCol="0">
            <a:spAutoFit/>
          </a:bodyPr>
          <a:lstStyle/>
          <a:p>
            <a:r>
              <a:rPr lang="fr-FR" dirty="0" smtClean="0"/>
              <a:t>If </a:t>
            </a:r>
            <a:r>
              <a:rPr lang="fr-FR" dirty="0" err="1" smtClean="0"/>
              <a:t>https</a:t>
            </a:r>
            <a:r>
              <a:rPr lang="fr-FR" dirty="0" smtClean="0"/>
              <a:t> </a:t>
            </a:r>
            <a:r>
              <a:rPr lang="fr-FR" dirty="0" err="1" smtClean="0"/>
              <a:t>connection</a:t>
            </a:r>
            <a:r>
              <a:rPr lang="fr-FR" dirty="0" smtClean="0"/>
              <a:t> </a:t>
            </a:r>
            <a:r>
              <a:rPr lang="fr-FR" dirty="0" err="1" smtClean="0"/>
              <a:t>could</a:t>
            </a:r>
            <a:r>
              <a:rPr lang="fr-FR" dirty="0" smtClean="0"/>
              <a:t> </a:t>
            </a:r>
            <a:r>
              <a:rPr lang="fr-FR" dirty="0" err="1" smtClean="0"/>
              <a:t>be</a:t>
            </a:r>
            <a:r>
              <a:rPr lang="fr-FR" dirty="0" smtClean="0"/>
              <a:t> </a:t>
            </a:r>
            <a:r>
              <a:rPr lang="fr-FR" dirty="0" err="1" smtClean="0"/>
              <a:t>used</a:t>
            </a:r>
            <a:r>
              <a:rPr lang="fr-FR" dirty="0" smtClean="0"/>
              <a:t> by the applet</a:t>
            </a:r>
            <a:endParaRPr lang="fr-FR" dirty="0"/>
          </a:p>
        </p:txBody>
      </p:sp>
      <p:sp>
        <p:nvSpPr>
          <p:cNvPr id="22" name="Espace réservé du numéro de diapositive 21"/>
          <p:cNvSpPr>
            <a:spLocks noGrp="1"/>
          </p:cNvSpPr>
          <p:nvPr>
            <p:ph type="sldNum" sz="quarter" idx="12"/>
          </p:nvPr>
        </p:nvSpPr>
        <p:spPr/>
        <p:txBody>
          <a:bodyPr/>
          <a:lstStyle/>
          <a:p>
            <a:fld id="{339A7AB0-D0CE-A343-B5B6-64AAD55F6591}" type="slidenum">
              <a:rPr lang="fr-FR" smtClean="0"/>
              <a:pPr/>
              <a:t>17</a:t>
            </a:fld>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377896" y="18478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377896" y="914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444898" y="514350"/>
            <a:ext cx="2641600" cy="390525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377897" y="344805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292468" y="104775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17" name="Connecteur droit avec flèche 16"/>
          <p:cNvCxnSpPr/>
          <p:nvPr/>
        </p:nvCxnSpPr>
        <p:spPr>
          <a:xfrm rot="10800000" flipV="1">
            <a:off x="7838848" y="2114550"/>
            <a:ext cx="140335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rot="5400000">
            <a:off x="6821896" y="3106105"/>
            <a:ext cx="533400" cy="1504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1" name="Image 20" descr="applet3.tiff"/>
          <p:cNvPicPr>
            <a:picLocks noChangeAspect="1"/>
          </p:cNvPicPr>
          <p:nvPr/>
        </p:nvPicPr>
        <p:blipFill>
          <a:blip r:embed="rId3"/>
          <a:stretch>
            <a:fillRect/>
          </a:stretch>
        </p:blipFill>
        <p:spPr>
          <a:xfrm>
            <a:off x="332676" y="3048000"/>
            <a:ext cx="3959924" cy="3124200"/>
          </a:xfrm>
          <a:prstGeom prst="rect">
            <a:avLst/>
          </a:prstGeom>
        </p:spPr>
      </p:pic>
      <p:sp>
        <p:nvSpPr>
          <p:cNvPr id="22" name="ZoneTexte 21"/>
          <p:cNvSpPr txBox="1"/>
          <p:nvPr/>
        </p:nvSpPr>
        <p:spPr>
          <a:xfrm>
            <a:off x="8581799" y="2381250"/>
            <a:ext cx="301660" cy="369332"/>
          </a:xfrm>
          <a:prstGeom prst="rect">
            <a:avLst/>
          </a:prstGeom>
          <a:noFill/>
        </p:spPr>
        <p:txBody>
          <a:bodyPr wrap="none" rtlCol="0">
            <a:spAutoFit/>
          </a:bodyPr>
          <a:lstStyle/>
          <a:p>
            <a:r>
              <a:rPr lang="fr-FR" dirty="0" smtClean="0"/>
              <a:t>1</a:t>
            </a:r>
            <a:endParaRPr lang="fr-FR" dirty="0"/>
          </a:p>
        </p:txBody>
      </p:sp>
      <p:sp>
        <p:nvSpPr>
          <p:cNvPr id="23" name="ZoneTexte 22"/>
          <p:cNvSpPr txBox="1"/>
          <p:nvPr/>
        </p:nvSpPr>
        <p:spPr>
          <a:xfrm>
            <a:off x="7353871" y="3110984"/>
            <a:ext cx="301660" cy="369332"/>
          </a:xfrm>
          <a:prstGeom prst="rect">
            <a:avLst/>
          </a:prstGeom>
          <a:noFill/>
        </p:spPr>
        <p:txBody>
          <a:bodyPr wrap="none" rtlCol="0">
            <a:spAutoFit/>
          </a:bodyPr>
          <a:lstStyle/>
          <a:p>
            <a:r>
              <a:rPr lang="fr-FR" dirty="0" smtClean="0"/>
              <a:t>2</a:t>
            </a:r>
            <a:endParaRPr lang="fr-FR" dirty="0"/>
          </a:p>
        </p:txBody>
      </p:sp>
      <p:sp>
        <p:nvSpPr>
          <p:cNvPr id="25" name="ZoneTexte 24"/>
          <p:cNvSpPr txBox="1"/>
          <p:nvPr/>
        </p:nvSpPr>
        <p:spPr>
          <a:xfrm>
            <a:off x="5444899" y="4812268"/>
            <a:ext cx="301660" cy="369332"/>
          </a:xfrm>
          <a:prstGeom prst="rect">
            <a:avLst/>
          </a:prstGeom>
          <a:noFill/>
        </p:spPr>
        <p:txBody>
          <a:bodyPr wrap="none" rtlCol="0">
            <a:spAutoFit/>
          </a:bodyPr>
          <a:lstStyle/>
          <a:p>
            <a:r>
              <a:rPr lang="fr-FR" dirty="0"/>
              <a:t>3</a:t>
            </a:r>
          </a:p>
        </p:txBody>
      </p:sp>
      <p:sp>
        <p:nvSpPr>
          <p:cNvPr id="26" name="ZoneTexte 25"/>
          <p:cNvSpPr txBox="1"/>
          <p:nvPr/>
        </p:nvSpPr>
        <p:spPr>
          <a:xfrm>
            <a:off x="8655527" y="2894231"/>
            <a:ext cx="1083086" cy="369332"/>
          </a:xfrm>
          <a:prstGeom prst="rect">
            <a:avLst/>
          </a:prstGeom>
          <a:noFill/>
        </p:spPr>
        <p:txBody>
          <a:bodyPr wrap="none" rtlCol="0">
            <a:spAutoFit/>
          </a:bodyPr>
          <a:lstStyle/>
          <a:p>
            <a:r>
              <a:rPr lang="fr-FR" dirty="0" smtClean="0"/>
              <a:t>NETCONF</a:t>
            </a:r>
            <a:endParaRPr lang="fr-FR" dirty="0"/>
          </a:p>
        </p:txBody>
      </p:sp>
      <p:sp>
        <p:nvSpPr>
          <p:cNvPr id="30" name="Bulle rectangulaire 29"/>
          <p:cNvSpPr/>
          <p:nvPr/>
        </p:nvSpPr>
        <p:spPr>
          <a:xfrm>
            <a:off x="7719335" y="4057650"/>
            <a:ext cx="1522864" cy="1123950"/>
          </a:xfrm>
          <a:prstGeom prst="wedgeRectCallout">
            <a:avLst>
              <a:gd name="adj1" fmla="val -70039"/>
              <a:gd name="adj2" fmla="val -57828"/>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XSD document</a:t>
            </a: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a:p>
            <a:r>
              <a:rPr lang="fr-FR" sz="1200" dirty="0" err="1" smtClean="0">
                <a:solidFill>
                  <a:schemeClr val="tx1"/>
                </a:solidFill>
              </a:rPr>
              <a:t>Add</a:t>
            </a:r>
            <a:r>
              <a:rPr lang="fr-FR" sz="1200" dirty="0" smtClean="0">
                <a:solidFill>
                  <a:schemeClr val="tx1"/>
                </a:solidFill>
              </a:rPr>
              <a:t> default values</a:t>
            </a:r>
            <a:endParaRPr lang="fr-FR" sz="1200" dirty="0">
              <a:solidFill>
                <a:schemeClr val="tx1"/>
              </a:solidFill>
            </a:endParaRPr>
          </a:p>
        </p:txBody>
      </p:sp>
      <p:cxnSp>
        <p:nvCxnSpPr>
          <p:cNvPr id="28" name="Connecteur droit avec flèche 27"/>
          <p:cNvCxnSpPr>
            <a:endCxn id="18" idx="3"/>
          </p:cNvCxnSpPr>
          <p:nvPr/>
        </p:nvCxnSpPr>
        <p:spPr>
          <a:xfrm flipV="1">
            <a:off x="4292600" y="3968376"/>
            <a:ext cx="2252154" cy="13656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18</a:t>
            </a:fld>
            <a:endParaRPr lang="fr-F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8" name="Image 27" descr="applet4.tiff"/>
          <p:cNvPicPr>
            <a:picLocks noChangeAspect="1"/>
          </p:cNvPicPr>
          <p:nvPr/>
        </p:nvPicPr>
        <p:blipFill>
          <a:blip r:embed="rId3"/>
          <a:stretch>
            <a:fillRect/>
          </a:stretch>
        </p:blipFill>
        <p:spPr>
          <a:xfrm>
            <a:off x="330200" y="3104144"/>
            <a:ext cx="3276496" cy="2610857"/>
          </a:xfrm>
          <a:prstGeom prst="rect">
            <a:avLst/>
          </a:prstGeom>
        </p:spPr>
      </p:pic>
      <p:sp>
        <p:nvSpPr>
          <p:cNvPr id="32" name="Cube 31"/>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33" name="Cube 32"/>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34" name="Rectangle à coins arrondis 33"/>
          <p:cNvSpPr/>
          <p:nvPr/>
        </p:nvSpPr>
        <p:spPr>
          <a:xfrm>
            <a:off x="5778500" y="647700"/>
            <a:ext cx="2641600" cy="43053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5" name="Ellipse 34"/>
          <p:cNvSpPr/>
          <p:nvPr/>
        </p:nvSpPr>
        <p:spPr>
          <a:xfrm>
            <a:off x="6711499" y="3962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37" name="Cube 36"/>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38" name="Connecteur droit avec flèche 37"/>
          <p:cNvCxnSpPr/>
          <p:nvPr/>
        </p:nvCxnSpPr>
        <p:spPr>
          <a:xfrm flipV="1">
            <a:off x="3606697" y="4347544"/>
            <a:ext cx="3104800" cy="834057"/>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3" name="Flèche vers la gauche 42"/>
          <p:cNvSpPr/>
          <p:nvPr/>
        </p:nvSpPr>
        <p:spPr>
          <a:xfrm rot="2874564">
            <a:off x="2754597" y="55282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 name="ZoneTexte 45"/>
          <p:cNvSpPr txBox="1"/>
          <p:nvPr/>
        </p:nvSpPr>
        <p:spPr>
          <a:xfrm>
            <a:off x="4849398" y="4833372"/>
            <a:ext cx="1998814" cy="1938992"/>
          </a:xfrm>
          <a:prstGeom prst="rect">
            <a:avLst/>
          </a:prstGeom>
          <a:noFill/>
        </p:spPr>
        <p:txBody>
          <a:bodyPr wrap="none" rtlCol="0">
            <a:spAutoFit/>
          </a:bodyPr>
          <a:lstStyle/>
          <a:p>
            <a:r>
              <a:rPr lang="fr-FR" sz="1000" dirty="0" smtClean="0"/>
              <a:t>…</a:t>
            </a:r>
          </a:p>
          <a:p>
            <a:r>
              <a:rPr lang="fr-FR" sz="1000" dirty="0" smtClean="0"/>
              <a:t>&lt;</a:t>
            </a:r>
            <a:r>
              <a:rPr lang="fr-FR" sz="1000" dirty="0" err="1" smtClean="0"/>
              <a:t>edit-config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&lt;interface&gt;</a:t>
            </a:r>
          </a:p>
          <a:p>
            <a:r>
              <a:rPr lang="fr-FR" sz="1000" dirty="0" smtClean="0"/>
              <a:t>                        &lt;</a:t>
            </a:r>
            <a:r>
              <a:rPr lang="fr-FR" sz="1000" dirty="0" err="1" smtClean="0"/>
              <a:t>name</a:t>
            </a:r>
            <a:r>
              <a:rPr lang="fr-FR" sz="1000" dirty="0" smtClean="0"/>
              <a:t>&gt;lan0&lt;/</a:t>
            </a:r>
            <a:r>
              <a:rPr lang="fr-FR" sz="1000" dirty="0" err="1" smtClean="0"/>
              <a:t>name</a:t>
            </a:r>
            <a:r>
              <a:rPr lang="fr-FR" sz="1000" dirty="0" smtClean="0"/>
              <a:t>&gt;</a:t>
            </a:r>
          </a:p>
          <a:p>
            <a:r>
              <a:rPr lang="fr-FR" sz="1000" dirty="0" smtClean="0"/>
              <a:t>                   &lt;/interface&gt;</a:t>
            </a:r>
          </a:p>
          <a:p>
            <a:r>
              <a:rPr lang="fr-FR" sz="1000" dirty="0" smtClean="0"/>
              <a:t>               &lt;/interfaces&gt;</a:t>
            </a:r>
          </a:p>
          <a:p>
            <a:r>
              <a:rPr lang="fr-FR" sz="1000" dirty="0" smtClean="0"/>
              <a:t>      &lt;/network&gt;</a:t>
            </a:r>
          </a:p>
          <a:p>
            <a:r>
              <a:rPr lang="fr-FR" sz="1000" dirty="0" smtClean="0"/>
              <a:t>   &lt;/NETCONF&gt;</a:t>
            </a:r>
          </a:p>
          <a:p>
            <a:r>
              <a:rPr lang="fr-FR" sz="1000" dirty="0" smtClean="0"/>
              <a:t>&lt;/</a:t>
            </a:r>
            <a:r>
              <a:rPr lang="fr-FR" sz="1000" dirty="0" err="1" smtClean="0"/>
              <a:t>get</a:t>
            </a:r>
            <a:r>
              <a:rPr lang="fr-FR" sz="1000" dirty="0" smtClean="0"/>
              <a:t>&gt;</a:t>
            </a:r>
            <a:endParaRPr lang="fr-FR" sz="1000" dirty="0"/>
          </a:p>
        </p:txBody>
      </p:sp>
      <p:cxnSp>
        <p:nvCxnSpPr>
          <p:cNvPr id="48" name="Connecteur droit avec flèche 47"/>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49" name="ZoneTexte 48"/>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50" name="ZoneTexte 49"/>
          <p:cNvSpPr txBox="1"/>
          <p:nvPr/>
        </p:nvSpPr>
        <p:spPr>
          <a:xfrm>
            <a:off x="4131379" y="4464040"/>
            <a:ext cx="301660" cy="369332"/>
          </a:xfrm>
          <a:prstGeom prst="rect">
            <a:avLst/>
          </a:prstGeom>
          <a:noFill/>
        </p:spPr>
        <p:txBody>
          <a:bodyPr wrap="none" rtlCol="0">
            <a:spAutoFit/>
          </a:bodyPr>
          <a:lstStyle/>
          <a:p>
            <a:r>
              <a:rPr lang="fr-FR" dirty="0" smtClean="0"/>
              <a:t>3</a:t>
            </a:r>
            <a:endParaRPr lang="fr-FR" dirty="0"/>
          </a:p>
        </p:txBody>
      </p:sp>
      <p:sp>
        <p:nvSpPr>
          <p:cNvPr id="51" name="ZoneTexte 50"/>
          <p:cNvSpPr txBox="1"/>
          <p:nvPr/>
        </p:nvSpPr>
        <p:spPr>
          <a:xfrm>
            <a:off x="7117784" y="3593068"/>
            <a:ext cx="301660" cy="369332"/>
          </a:xfrm>
          <a:prstGeom prst="rect">
            <a:avLst/>
          </a:prstGeom>
          <a:noFill/>
        </p:spPr>
        <p:txBody>
          <a:bodyPr wrap="none" rtlCol="0">
            <a:spAutoFit/>
          </a:bodyPr>
          <a:lstStyle/>
          <a:p>
            <a:r>
              <a:rPr lang="fr-FR" dirty="0" smtClean="0"/>
              <a:t>4</a:t>
            </a:r>
            <a:endParaRPr lang="fr-FR" dirty="0"/>
          </a:p>
        </p:txBody>
      </p:sp>
      <p:cxnSp>
        <p:nvCxnSpPr>
          <p:cNvPr id="53" name="Connecteur droit avec flèche 52"/>
          <p:cNvCxnSpPr/>
          <p:nvPr/>
        </p:nvCxnSpPr>
        <p:spPr>
          <a:xfrm rot="5400000">
            <a:off x="7361873" y="3496629"/>
            <a:ext cx="533400" cy="39814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4" name="Bulle rectangulaire 53"/>
          <p:cNvSpPr/>
          <p:nvPr/>
        </p:nvSpPr>
        <p:spPr>
          <a:xfrm>
            <a:off x="8071418" y="4345956"/>
            <a:ext cx="1504383" cy="835645"/>
          </a:xfrm>
          <a:prstGeom prst="wedgeRectCallout">
            <a:avLst>
              <a:gd name="adj1" fmla="val -67106"/>
              <a:gd name="adj2" fmla="val -4608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p:txBody>
      </p:sp>
      <p:sp>
        <p:nvSpPr>
          <p:cNvPr id="59" name="ZoneTexte 58"/>
          <p:cNvSpPr txBox="1"/>
          <p:nvPr/>
        </p:nvSpPr>
        <p:spPr>
          <a:xfrm>
            <a:off x="2395651" y="3962400"/>
            <a:ext cx="301660" cy="369332"/>
          </a:xfrm>
          <a:prstGeom prst="rect">
            <a:avLst/>
          </a:prstGeom>
          <a:noFill/>
        </p:spPr>
        <p:txBody>
          <a:bodyPr wrap="none" rtlCol="0">
            <a:spAutoFit/>
          </a:bodyPr>
          <a:lstStyle/>
          <a:p>
            <a:r>
              <a:rPr lang="fr-FR" dirty="0" smtClean="0"/>
              <a:t>1</a:t>
            </a:r>
            <a:endParaRPr lang="fr-FR" dirty="0"/>
          </a:p>
        </p:txBody>
      </p:sp>
      <p:sp>
        <p:nvSpPr>
          <p:cNvPr id="60" name="ZoneTexte 59"/>
          <p:cNvSpPr txBox="1"/>
          <p:nvPr/>
        </p:nvSpPr>
        <p:spPr>
          <a:xfrm>
            <a:off x="3031120" y="5802868"/>
            <a:ext cx="301660" cy="369332"/>
          </a:xfrm>
          <a:prstGeom prst="rect">
            <a:avLst/>
          </a:prstGeom>
          <a:noFill/>
        </p:spPr>
        <p:txBody>
          <a:bodyPr wrap="none" rtlCol="0">
            <a:spAutoFit/>
          </a:bodyPr>
          <a:lstStyle/>
          <a:p>
            <a:r>
              <a:rPr lang="fr-FR" dirty="0" smtClean="0"/>
              <a:t>2</a:t>
            </a:r>
            <a:endParaRPr lang="fr-FR" dirty="0"/>
          </a:p>
        </p:txBody>
      </p:sp>
      <p:sp>
        <p:nvSpPr>
          <p:cNvPr id="61" name="ZoneTexte 60"/>
          <p:cNvSpPr txBox="1"/>
          <p:nvPr/>
        </p:nvSpPr>
        <p:spPr>
          <a:xfrm>
            <a:off x="8915400" y="2362200"/>
            <a:ext cx="301660" cy="369332"/>
          </a:xfrm>
          <a:prstGeom prst="rect">
            <a:avLst/>
          </a:prstGeom>
          <a:noFill/>
        </p:spPr>
        <p:txBody>
          <a:bodyPr wrap="none" rtlCol="0">
            <a:spAutoFit/>
          </a:bodyPr>
          <a:lstStyle/>
          <a:p>
            <a:r>
              <a:rPr lang="fr-FR" dirty="0" smtClean="0"/>
              <a:t>5</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19</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6" name="Image 55" descr="workstation-Vista-256x256.png"/>
          <p:cNvPicPr>
            <a:picLocks noChangeAspect="1"/>
          </p:cNvPicPr>
          <p:nvPr/>
        </p:nvPicPr>
        <p:blipFill>
          <a:blip r:embed="rId3"/>
          <a:stretch>
            <a:fillRect/>
          </a:stretch>
        </p:blipFill>
        <p:spPr>
          <a:xfrm flipH="1">
            <a:off x="0" y="1338518"/>
            <a:ext cx="2971800" cy="3251200"/>
          </a:xfrm>
          <a:prstGeom prst="rect">
            <a:avLst/>
          </a:prstGeom>
        </p:spPr>
      </p:pic>
      <p:pic>
        <p:nvPicPr>
          <p:cNvPr id="57" name="Image 56" descr="black-server-128x128.png"/>
          <p:cNvPicPr>
            <a:picLocks noChangeAspect="1"/>
          </p:cNvPicPr>
          <p:nvPr/>
        </p:nvPicPr>
        <p:blipFill>
          <a:blip r:embed="rId4"/>
          <a:stretch>
            <a:fillRect/>
          </a:stretch>
        </p:blipFill>
        <p:spPr>
          <a:xfrm flipH="1">
            <a:off x="4885951" y="838200"/>
            <a:ext cx="1991423" cy="1971992"/>
          </a:xfrm>
          <a:prstGeom prst="rect">
            <a:avLst/>
          </a:prstGeom>
          <a:effectLst/>
        </p:spPr>
      </p:pic>
      <p:pic>
        <p:nvPicPr>
          <p:cNvPr id="58" name="Image 57" descr="black-server-128x128.png"/>
          <p:cNvPicPr>
            <a:picLocks noChangeAspect="1"/>
          </p:cNvPicPr>
          <p:nvPr/>
        </p:nvPicPr>
        <p:blipFill>
          <a:blip r:embed="rId4"/>
          <a:stretch>
            <a:fillRect/>
          </a:stretch>
        </p:blipFill>
        <p:spPr>
          <a:xfrm flipH="1">
            <a:off x="6877374" y="3549271"/>
            <a:ext cx="1991423" cy="1971992"/>
          </a:xfrm>
          <a:prstGeom prst="rect">
            <a:avLst/>
          </a:prstGeom>
          <a:effectLst/>
        </p:spPr>
      </p:pic>
      <p:grpSp>
        <p:nvGrpSpPr>
          <p:cNvPr id="59" name="Grouper 58"/>
          <p:cNvGrpSpPr/>
          <p:nvPr/>
        </p:nvGrpSpPr>
        <p:grpSpPr>
          <a:xfrm>
            <a:off x="8153400" y="838200"/>
            <a:ext cx="1567431" cy="1915874"/>
            <a:chOff x="6038850" y="2959100"/>
            <a:chExt cx="3251200" cy="3160474"/>
          </a:xfrm>
          <a:effectLst/>
        </p:grpSpPr>
        <p:pic>
          <p:nvPicPr>
            <p:cNvPr id="60" name="Image 59" descr="wifi-modem-Vista-256x256.png"/>
            <p:cNvPicPr>
              <a:picLocks noChangeAspect="1"/>
            </p:cNvPicPr>
            <p:nvPr/>
          </p:nvPicPr>
          <p:blipFill>
            <a:blip r:embed="rId5"/>
            <a:srcRect l="54128" r="40110" b="61719"/>
            <a:stretch>
              <a:fillRect/>
            </a:stretch>
          </p:blipFill>
          <p:spPr>
            <a:xfrm>
              <a:off x="8915400" y="3338274"/>
              <a:ext cx="187325" cy="1244600"/>
            </a:xfrm>
            <a:prstGeom prst="rect">
              <a:avLst/>
            </a:prstGeom>
          </p:spPr>
        </p:pic>
        <p:pic>
          <p:nvPicPr>
            <p:cNvPr id="61" name="Image 60" descr="wifi-modem-Vista-256x256.png"/>
            <p:cNvPicPr>
              <a:picLocks noChangeAspect="1"/>
            </p:cNvPicPr>
            <p:nvPr/>
          </p:nvPicPr>
          <p:blipFill>
            <a:blip r:embed="rId5"/>
            <a:srcRect l="54128" r="40110" b="61719"/>
            <a:stretch>
              <a:fillRect/>
            </a:stretch>
          </p:blipFill>
          <p:spPr>
            <a:xfrm>
              <a:off x="8270875" y="2959100"/>
              <a:ext cx="187325" cy="1244600"/>
            </a:xfrm>
            <a:prstGeom prst="rect">
              <a:avLst/>
            </a:prstGeom>
          </p:spPr>
        </p:pic>
        <p:pic>
          <p:nvPicPr>
            <p:cNvPr id="62" name="Image 61" descr="wifi-modem-Vista-256x256.png"/>
            <p:cNvPicPr>
              <a:picLocks noChangeAspect="1"/>
            </p:cNvPicPr>
            <p:nvPr/>
          </p:nvPicPr>
          <p:blipFill>
            <a:blip r:embed="rId5"/>
            <a:srcRect t="33594"/>
            <a:stretch>
              <a:fillRect/>
            </a:stretch>
          </p:blipFill>
          <p:spPr>
            <a:xfrm>
              <a:off x="6038850" y="3960574"/>
              <a:ext cx="3251200" cy="2159000"/>
            </a:xfrm>
            <a:prstGeom prst="rect">
              <a:avLst/>
            </a:prstGeom>
          </p:spPr>
        </p:pic>
        <p:sp>
          <p:nvSpPr>
            <p:cNvPr id="63" name="Rectangle 62"/>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64" name="ZoneTexte 63"/>
          <p:cNvSpPr txBox="1"/>
          <p:nvPr/>
        </p:nvSpPr>
        <p:spPr>
          <a:xfrm>
            <a:off x="7120468" y="318700"/>
            <a:ext cx="2435395" cy="646331"/>
          </a:xfrm>
          <a:prstGeom prst="rect">
            <a:avLst/>
          </a:prstGeom>
          <a:noFill/>
        </p:spPr>
        <p:txBody>
          <a:bodyPr wrap="none" rtlCol="0">
            <a:spAutoFit/>
          </a:bodyPr>
          <a:lstStyle/>
          <a:p>
            <a:r>
              <a:rPr lang="fr-FR" dirty="0" err="1" smtClean="0"/>
              <a:t>Devices</a:t>
            </a:r>
            <a:r>
              <a:rPr lang="fr-FR" dirty="0" smtClean="0"/>
              <a:t> </a:t>
            </a:r>
            <a:r>
              <a:rPr lang="fr-FR" dirty="0" err="1" smtClean="0"/>
              <a:t>with</a:t>
            </a:r>
            <a:r>
              <a:rPr lang="fr-FR" dirty="0" smtClean="0"/>
              <a:t> </a:t>
            </a:r>
            <a:r>
              <a:rPr lang="fr-FR" dirty="0" err="1" smtClean="0"/>
              <a:t>embedded</a:t>
            </a:r>
            <a:endParaRPr lang="fr-FR" dirty="0" smtClean="0"/>
          </a:p>
          <a:p>
            <a:r>
              <a:rPr lang="fr-FR" dirty="0" smtClean="0"/>
              <a:t>NETCONF servers </a:t>
            </a:r>
            <a:endParaRPr lang="fr-FR" dirty="0"/>
          </a:p>
        </p:txBody>
      </p:sp>
      <p:sp>
        <p:nvSpPr>
          <p:cNvPr id="65" name="Carré corné 64"/>
          <p:cNvSpPr/>
          <p:nvPr/>
        </p:nvSpPr>
        <p:spPr>
          <a:xfrm>
            <a:off x="6553200" y="1822529"/>
            <a:ext cx="1295400" cy="987663"/>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Host</a:t>
            </a:r>
            <a:endParaRPr lang="fr-FR" dirty="0">
              <a:solidFill>
                <a:schemeClr val="tx1"/>
              </a:solidFill>
            </a:endParaRPr>
          </a:p>
        </p:txBody>
      </p:sp>
      <p:sp>
        <p:nvSpPr>
          <p:cNvPr id="66" name="ZoneTexte 65"/>
          <p:cNvSpPr txBox="1"/>
          <p:nvPr/>
        </p:nvSpPr>
        <p:spPr>
          <a:xfrm>
            <a:off x="152400" y="1574999"/>
            <a:ext cx="3876520" cy="369332"/>
          </a:xfrm>
          <a:prstGeom prst="rect">
            <a:avLst/>
          </a:prstGeom>
          <a:noFill/>
        </p:spPr>
        <p:txBody>
          <a:bodyPr wrap="none" rtlCol="0">
            <a:spAutoFit/>
          </a:bodyPr>
          <a:lstStyle/>
          <a:p>
            <a:r>
              <a:rPr lang="en-US" dirty="0" smtClean="0"/>
              <a:t>Configuration Management Application</a:t>
            </a:r>
            <a:endParaRPr lang="en-US" dirty="0"/>
          </a:p>
        </p:txBody>
      </p:sp>
      <p:cxnSp>
        <p:nvCxnSpPr>
          <p:cNvPr id="67" name="Connecteur droit avec flèche 66"/>
          <p:cNvCxnSpPr/>
          <p:nvPr/>
        </p:nvCxnSpPr>
        <p:spPr>
          <a:xfrm>
            <a:off x="3344797" y="3383239"/>
            <a:ext cx="2730493"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8" name="ZoneTexte 67"/>
          <p:cNvSpPr txBox="1"/>
          <p:nvPr/>
        </p:nvSpPr>
        <p:spPr>
          <a:xfrm>
            <a:off x="4114800" y="3013907"/>
            <a:ext cx="1083086" cy="369332"/>
          </a:xfrm>
          <a:prstGeom prst="rect">
            <a:avLst/>
          </a:prstGeom>
          <a:noFill/>
        </p:spPr>
        <p:txBody>
          <a:bodyPr wrap="none" rtlCol="0">
            <a:spAutoFit/>
          </a:bodyPr>
          <a:lstStyle/>
          <a:p>
            <a:r>
              <a:rPr lang="fr-FR" dirty="0" smtClean="0"/>
              <a:t>NETCONF</a:t>
            </a:r>
            <a:endParaRPr lang="en-US" dirty="0"/>
          </a:p>
        </p:txBody>
      </p:sp>
      <p:sp>
        <p:nvSpPr>
          <p:cNvPr id="69" name="Carré corné 68"/>
          <p:cNvSpPr/>
          <p:nvPr/>
        </p:nvSpPr>
        <p:spPr>
          <a:xfrm>
            <a:off x="8330363" y="239875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sp>
        <p:nvSpPr>
          <p:cNvPr id="70" name="Carré corné 69"/>
          <p:cNvSpPr/>
          <p:nvPr/>
        </p:nvSpPr>
        <p:spPr>
          <a:xfrm>
            <a:off x="7929321" y="473128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Host</a:t>
            </a:r>
            <a:endParaRPr lang="fr-FR" dirty="0">
              <a:solidFill>
                <a:schemeClr val="tx1"/>
              </a:solidFill>
            </a:endParaRPr>
          </a:p>
        </p:txBody>
      </p:sp>
      <p:sp>
        <p:nvSpPr>
          <p:cNvPr id="71" name="Carré corné 70"/>
          <p:cNvSpPr/>
          <p:nvPr/>
        </p:nvSpPr>
        <p:spPr>
          <a:xfrm>
            <a:off x="457200" y="4140044"/>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 Host</a:t>
            </a:r>
            <a:endParaRPr lang="fr-FR" dirty="0">
              <a:solidFill>
                <a:schemeClr val="tx1"/>
              </a:solidFill>
            </a:endParaRPr>
          </a:p>
        </p:txBody>
      </p:sp>
      <p:sp>
        <p:nvSpPr>
          <p:cNvPr id="72" name="Carré corné 71"/>
          <p:cNvSpPr/>
          <p:nvPr/>
        </p:nvSpPr>
        <p:spPr>
          <a:xfrm>
            <a:off x="542834" y="520247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sp>
        <p:nvSpPr>
          <p:cNvPr id="73" name="Carré corné 72"/>
          <p:cNvSpPr/>
          <p:nvPr/>
        </p:nvSpPr>
        <p:spPr>
          <a:xfrm>
            <a:off x="2984415" y="6050923"/>
            <a:ext cx="933268" cy="610855"/>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Data Model</a:t>
            </a:r>
            <a:endParaRPr lang="fr-FR" sz="1200" dirty="0">
              <a:solidFill>
                <a:schemeClr val="tx1"/>
              </a:solidFill>
            </a:endParaRPr>
          </a:p>
        </p:txBody>
      </p:sp>
      <p:sp>
        <p:nvSpPr>
          <p:cNvPr id="74" name="ZoneTexte 73"/>
          <p:cNvSpPr txBox="1"/>
          <p:nvPr/>
        </p:nvSpPr>
        <p:spPr>
          <a:xfrm>
            <a:off x="3917683" y="6107780"/>
            <a:ext cx="1936535" cy="369332"/>
          </a:xfrm>
          <a:prstGeom prst="rect">
            <a:avLst/>
          </a:prstGeom>
          <a:noFill/>
        </p:spPr>
        <p:txBody>
          <a:bodyPr wrap="none" rtlCol="0">
            <a:spAutoFit/>
          </a:bodyPr>
          <a:lstStyle/>
          <a:p>
            <a:r>
              <a:rPr lang="fr-FR" dirty="0" smtClean="0"/>
              <a:t>: YANG data model</a:t>
            </a:r>
            <a:endParaRPr lang="fr-FR" dirty="0"/>
          </a:p>
        </p:txBody>
      </p:sp>
      <p:sp>
        <p:nvSpPr>
          <p:cNvPr id="75" name="Rectangle 74"/>
          <p:cNvSpPr/>
          <p:nvPr/>
        </p:nvSpPr>
        <p:spPr>
          <a:xfrm>
            <a:off x="3344797"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NETCONF PDU</a:t>
            </a:r>
            <a:endParaRPr lang="fr-FR" sz="1400" dirty="0">
              <a:solidFill>
                <a:schemeClr val="tx1"/>
              </a:solidFill>
            </a:endParaRPr>
          </a:p>
        </p:txBody>
      </p:sp>
      <p:sp>
        <p:nvSpPr>
          <p:cNvPr id="76" name="Rectangle 75"/>
          <p:cNvSpPr/>
          <p:nvPr/>
        </p:nvSpPr>
        <p:spPr>
          <a:xfrm>
            <a:off x="4584284"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XML Data</a:t>
            </a:r>
            <a:endParaRPr lang="fr-FR" sz="1400" dirty="0">
              <a:solidFill>
                <a:schemeClr val="tx1"/>
              </a:solidFill>
            </a:endParaRPr>
          </a:p>
        </p:txBody>
      </p:sp>
      <p:sp>
        <p:nvSpPr>
          <p:cNvPr id="23" name="Espace réservé du numéro de diapositive 22"/>
          <p:cNvSpPr>
            <a:spLocks noGrp="1"/>
          </p:cNvSpPr>
          <p:nvPr>
            <p:ph type="sldNum" sz="quarter" idx="12"/>
          </p:nvPr>
        </p:nvSpPr>
        <p:spPr/>
        <p:txBody>
          <a:bodyPr/>
          <a:lstStyle/>
          <a:p>
            <a:fld id="{339A7AB0-D0CE-A343-B5B6-64AAD55F6591}" type="slidenum">
              <a:rPr lang="fr-FR" smtClean="0"/>
              <a:pPr/>
              <a:t>2</a:t>
            </a:fld>
            <a:endParaRPr lang="fr-FR"/>
          </a:p>
        </p:txBody>
      </p:sp>
      <p:sp>
        <p:nvSpPr>
          <p:cNvPr id="24" name="ZoneTexte 23"/>
          <p:cNvSpPr txBox="1"/>
          <p:nvPr/>
        </p:nvSpPr>
        <p:spPr>
          <a:xfrm>
            <a:off x="152400" y="503366"/>
            <a:ext cx="49327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smtClean="0"/>
              <a:t>Standard Configuration Management</a:t>
            </a:r>
            <a:endParaRPr lang="fr-FR" sz="2400" i="1" dirty="0"/>
          </a:p>
        </p:txBody>
      </p:sp>
      <p:sp>
        <p:nvSpPr>
          <p:cNvPr id="25" name="ZoneTexte 24"/>
          <p:cNvSpPr txBox="1"/>
          <p:nvPr/>
        </p:nvSpPr>
        <p:spPr>
          <a:xfrm>
            <a:off x="990600" y="1068055"/>
            <a:ext cx="2774442" cy="369332"/>
          </a:xfrm>
          <a:prstGeom prst="rect">
            <a:avLst/>
          </a:prstGeom>
          <a:noFill/>
        </p:spPr>
        <p:txBody>
          <a:bodyPr wrap="none" rtlCol="0">
            <a:spAutoFit/>
          </a:bodyPr>
          <a:lstStyle/>
          <a:p>
            <a:r>
              <a:rPr lang="fr-FR" i="1" dirty="0" smtClean="0"/>
              <a:t>IETF </a:t>
            </a:r>
            <a:r>
              <a:rPr lang="fr-FR" i="1" dirty="0" err="1" smtClean="0"/>
              <a:t>netconf</a:t>
            </a:r>
            <a:r>
              <a:rPr lang="fr-FR" i="1" dirty="0" smtClean="0"/>
              <a:t> &amp; </a:t>
            </a:r>
            <a:r>
              <a:rPr lang="fr-FR" i="1" dirty="0" err="1" smtClean="0"/>
              <a:t>netmod</a:t>
            </a:r>
            <a:r>
              <a:rPr lang="fr-FR" i="1" dirty="0" smtClean="0"/>
              <a:t> WG</a:t>
            </a:r>
            <a:endParaRPr lang="fr-FR" i="1" dirty="0"/>
          </a:p>
        </p:txBody>
      </p:sp>
      <p:sp>
        <p:nvSpPr>
          <p:cNvPr id="26" name="ZoneTexte 25"/>
          <p:cNvSpPr txBox="1"/>
          <p:nvPr/>
        </p:nvSpPr>
        <p:spPr>
          <a:xfrm>
            <a:off x="6131032" y="6033185"/>
            <a:ext cx="1924250" cy="646331"/>
          </a:xfrm>
          <a:prstGeom prst="rect">
            <a:avLst/>
          </a:prstGeom>
          <a:noFill/>
        </p:spPr>
        <p:txBody>
          <a:bodyPr wrap="none" rtlCol="0">
            <a:spAutoFit/>
          </a:bodyPr>
          <a:lstStyle/>
          <a:p>
            <a:r>
              <a:rPr lang="fr-FR" dirty="0" smtClean="0"/>
              <a:t>Configuration data</a:t>
            </a:r>
          </a:p>
          <a:p>
            <a:r>
              <a:rPr lang="fr-FR" dirty="0" smtClean="0"/>
              <a:t>State data</a:t>
            </a:r>
            <a:endParaRPr lang="fr-FR" dirty="0"/>
          </a:p>
        </p:txBody>
      </p:sp>
      <p:sp>
        <p:nvSpPr>
          <p:cNvPr id="27" name="Accolade ouvrante 26"/>
          <p:cNvSpPr/>
          <p:nvPr/>
        </p:nvSpPr>
        <p:spPr>
          <a:xfrm>
            <a:off x="5971457" y="6069233"/>
            <a:ext cx="276814" cy="60971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Flèche vers la gauche 16"/>
          <p:cNvSpPr/>
          <p:nvPr/>
        </p:nvSpPr>
        <p:spPr>
          <a:xfrm rot="2573701">
            <a:off x="5799134" y="3464403"/>
            <a:ext cx="1939925" cy="73128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 name="Rectangle 14"/>
          <p:cNvSpPr/>
          <p:nvPr/>
        </p:nvSpPr>
        <p:spPr>
          <a:xfrm>
            <a:off x="7264400" y="3962400"/>
            <a:ext cx="1981200" cy="251460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Cube 4"/>
          <p:cNvSpPr/>
          <p:nvPr/>
        </p:nvSpPr>
        <p:spPr>
          <a:xfrm>
            <a:off x="7429500" y="4324350"/>
            <a:ext cx="1320800" cy="7620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err="1" smtClean="0">
                <a:solidFill>
                  <a:schemeClr val="tx1"/>
                </a:solidFill>
              </a:rPr>
              <a:t>Parser</a:t>
            </a:r>
            <a:endParaRPr lang="fr-FR" sz="1200" dirty="0" smtClean="0">
              <a:solidFill>
                <a:schemeClr val="tx1"/>
              </a:solidFill>
            </a:endParaRPr>
          </a:p>
          <a:p>
            <a:pPr algn="ctr"/>
            <a:r>
              <a:rPr lang="fr-FR" sz="1200" i="1" dirty="0" smtClean="0">
                <a:solidFill>
                  <a:schemeClr val="tx1"/>
                </a:solidFill>
              </a:rPr>
              <a:t>java</a:t>
            </a:r>
            <a:endParaRPr lang="fr-FR" sz="1200" i="1" dirty="0">
              <a:solidFill>
                <a:schemeClr val="tx1"/>
              </a:solidFill>
            </a:endParaRPr>
          </a:p>
        </p:txBody>
      </p:sp>
      <p:sp>
        <p:nvSpPr>
          <p:cNvPr id="6" name="Cylindre 5"/>
          <p:cNvSpPr/>
          <p:nvPr/>
        </p:nvSpPr>
        <p:spPr>
          <a:xfrm>
            <a:off x="7759700" y="5410200"/>
            <a:ext cx="990600" cy="8001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t>
            </a:r>
            <a:r>
              <a:rPr lang="fr-FR" dirty="0" err="1" smtClean="0">
                <a:solidFill>
                  <a:schemeClr val="tx1"/>
                </a:solidFill>
              </a:rPr>
              <a:t>ang</a:t>
            </a:r>
            <a:r>
              <a:rPr lang="fr-FR" dirty="0" smtClean="0">
                <a:solidFill>
                  <a:schemeClr val="tx1"/>
                </a:solidFill>
              </a:rPr>
              <a:t> </a:t>
            </a:r>
            <a:r>
              <a:rPr lang="fr-FR" dirty="0" err="1" smtClean="0">
                <a:solidFill>
                  <a:schemeClr val="tx1"/>
                </a:solidFill>
              </a:rPr>
              <a:t>specs</a:t>
            </a:r>
            <a:r>
              <a:rPr lang="fr-FR" dirty="0" smtClean="0">
                <a:solidFill>
                  <a:schemeClr val="tx1"/>
                </a:solidFill>
              </a:rPr>
              <a:t>.</a:t>
            </a:r>
            <a:endParaRPr lang="fr-FR" dirty="0">
              <a:solidFill>
                <a:schemeClr val="tx1"/>
              </a:solidFill>
            </a:endParaRPr>
          </a:p>
        </p:txBody>
      </p:sp>
      <p:sp>
        <p:nvSpPr>
          <p:cNvPr id="8" name="Cube 7"/>
          <p:cNvSpPr/>
          <p:nvPr/>
        </p:nvSpPr>
        <p:spPr>
          <a:xfrm>
            <a:off x="4498975" y="2743994"/>
            <a:ext cx="1568450" cy="5334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 Proxy</a:t>
            </a:r>
            <a:endParaRPr lang="fr-FR" sz="1200" dirty="0">
              <a:solidFill>
                <a:schemeClr val="tx1"/>
              </a:solidFill>
            </a:endParaRPr>
          </a:p>
        </p:txBody>
      </p:sp>
      <p:sp>
        <p:nvSpPr>
          <p:cNvPr id="4" name="Cube 3"/>
          <p:cNvSpPr/>
          <p:nvPr/>
        </p:nvSpPr>
        <p:spPr>
          <a:xfrm>
            <a:off x="4498975" y="1295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Agent</a:t>
            </a:r>
            <a:endParaRPr lang="fr-FR" dirty="0">
              <a:solidFill>
                <a:schemeClr val="tx1"/>
              </a:solidFill>
            </a:endParaRPr>
          </a:p>
        </p:txBody>
      </p:sp>
      <p:sp>
        <p:nvSpPr>
          <p:cNvPr id="9" name="Flèche courbée vers la gauche 8"/>
          <p:cNvSpPr/>
          <p:nvPr/>
        </p:nvSpPr>
        <p:spPr>
          <a:xfrm>
            <a:off x="6273800" y="160020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10" name="Flèche courbée vers la gauche 9"/>
          <p:cNvSpPr/>
          <p:nvPr/>
        </p:nvSpPr>
        <p:spPr>
          <a:xfrm flipV="1">
            <a:off x="6769100" y="158115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cxnSp>
        <p:nvCxnSpPr>
          <p:cNvPr id="12" name="Connecteur droit avec flèche 11"/>
          <p:cNvCxnSpPr/>
          <p:nvPr/>
        </p:nvCxnSpPr>
        <p:spPr>
          <a:xfrm flipV="1">
            <a:off x="3136900" y="3124200"/>
            <a:ext cx="1651000" cy="9906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p:nvPr/>
        </p:nvCxnSpPr>
        <p:spPr>
          <a:xfrm rot="5400000">
            <a:off x="4762500" y="2552634"/>
            <a:ext cx="381000" cy="1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7759701" y="3593068"/>
            <a:ext cx="1182047" cy="369332"/>
          </a:xfrm>
          <a:prstGeom prst="rect">
            <a:avLst/>
          </a:prstGeom>
          <a:noFill/>
        </p:spPr>
        <p:txBody>
          <a:bodyPr wrap="none" rtlCol="0">
            <a:spAutoFit/>
          </a:bodyPr>
          <a:lstStyle/>
          <a:p>
            <a:r>
              <a:rPr lang="fr-FR" dirty="0" smtClean="0"/>
              <a:t>S</a:t>
            </a:r>
            <a:r>
              <a:rPr lang="fr-FR" dirty="0" err="1" smtClean="0"/>
              <a:t>tatic</a:t>
            </a:r>
            <a:r>
              <a:rPr lang="fr-FR" dirty="0" smtClean="0"/>
              <a:t> time</a:t>
            </a:r>
            <a:endParaRPr lang="fr-FR" dirty="0"/>
          </a:p>
        </p:txBody>
      </p:sp>
      <p:sp>
        <p:nvSpPr>
          <p:cNvPr id="18" name="ZoneTexte 17"/>
          <p:cNvSpPr txBox="1"/>
          <p:nvPr/>
        </p:nvSpPr>
        <p:spPr>
          <a:xfrm>
            <a:off x="3778797" y="3930134"/>
            <a:ext cx="1083086" cy="369332"/>
          </a:xfrm>
          <a:prstGeom prst="rect">
            <a:avLst/>
          </a:prstGeom>
          <a:noFill/>
        </p:spPr>
        <p:txBody>
          <a:bodyPr wrap="none" rtlCol="0">
            <a:spAutoFit/>
          </a:bodyPr>
          <a:lstStyle/>
          <a:p>
            <a:r>
              <a:rPr lang="fr-FR" dirty="0" smtClean="0"/>
              <a:t>NETCONF</a:t>
            </a:r>
            <a:endParaRPr lang="fr-FR" dirty="0"/>
          </a:p>
        </p:txBody>
      </p:sp>
      <p:sp>
        <p:nvSpPr>
          <p:cNvPr id="19" name="ZoneTexte 18"/>
          <p:cNvSpPr txBox="1"/>
          <p:nvPr/>
        </p:nvSpPr>
        <p:spPr>
          <a:xfrm>
            <a:off x="7429500" y="2025135"/>
            <a:ext cx="1377300" cy="646331"/>
          </a:xfrm>
          <a:prstGeom prst="rect">
            <a:avLst/>
          </a:prstGeom>
          <a:noFill/>
        </p:spPr>
        <p:txBody>
          <a:bodyPr wrap="none" rtlCol="0">
            <a:spAutoFit/>
          </a:bodyPr>
          <a:lstStyle/>
          <a:p>
            <a:r>
              <a:rPr lang="fr-FR" dirty="0" err="1" smtClean="0"/>
              <a:t>autonomous</a:t>
            </a:r>
            <a:endParaRPr lang="fr-FR" dirty="0" smtClean="0"/>
          </a:p>
          <a:p>
            <a:r>
              <a:rPr lang="fr-FR" dirty="0" smtClean="0"/>
              <a:t>polling</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20</a:t>
            </a:fld>
            <a:endParaRPr lang="fr-F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1404470" y="1871940"/>
            <a:ext cx="2089972"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interfaces</a:t>
            </a:r>
            <a:endParaRPr lang="en-US" dirty="0"/>
          </a:p>
        </p:txBody>
      </p:sp>
      <p:sp>
        <p:nvSpPr>
          <p:cNvPr id="5" name="Ellipse 4"/>
          <p:cNvSpPr/>
          <p:nvPr/>
        </p:nvSpPr>
        <p:spPr>
          <a:xfrm>
            <a:off x="629770" y="27101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6" name="Ellipse 5"/>
          <p:cNvSpPr/>
          <p:nvPr/>
        </p:nvSpPr>
        <p:spPr>
          <a:xfrm>
            <a:off x="1703742" y="1033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network</a:t>
            </a:r>
            <a:endParaRPr lang="en-US" dirty="0"/>
          </a:p>
        </p:txBody>
      </p:sp>
      <p:sp>
        <p:nvSpPr>
          <p:cNvPr id="7" name="Ellipse 6"/>
          <p:cNvSpPr/>
          <p:nvPr/>
        </p:nvSpPr>
        <p:spPr>
          <a:xfrm>
            <a:off x="236070" y="3624540"/>
            <a:ext cx="1168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a:t>
            </a:r>
            <a:endParaRPr lang="en-US" dirty="0"/>
          </a:p>
        </p:txBody>
      </p:sp>
      <p:sp>
        <p:nvSpPr>
          <p:cNvPr id="8" name="Ellipse 7"/>
          <p:cNvSpPr/>
          <p:nvPr/>
        </p:nvSpPr>
        <p:spPr>
          <a:xfrm>
            <a:off x="1703742" y="3624540"/>
            <a:ext cx="10922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mtu</a:t>
            </a:r>
            <a:endParaRPr lang="en-US" dirty="0"/>
          </a:p>
        </p:txBody>
      </p:sp>
      <p:cxnSp>
        <p:nvCxnSpPr>
          <p:cNvPr id="9" name="Connecteur droit 8"/>
          <p:cNvCxnSpPr>
            <a:stCxn id="4" idx="4"/>
            <a:endCxn id="5" idx="0"/>
          </p:cNvCxnSpPr>
          <p:nvPr/>
        </p:nvCxnSpPr>
        <p:spPr>
          <a:xfrm rot="5400000">
            <a:off x="1660263" y="1920947"/>
            <a:ext cx="5334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Connecteur droit 9"/>
          <p:cNvCxnSpPr>
            <a:stCxn id="4" idx="4"/>
            <a:endCxn id="14" idx="0"/>
          </p:cNvCxnSpPr>
          <p:nvPr/>
        </p:nvCxnSpPr>
        <p:spPr>
          <a:xfrm rot="16200000" flipH="1">
            <a:off x="2629049" y="1997147"/>
            <a:ext cx="6858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Connecteur droit 10"/>
          <p:cNvCxnSpPr>
            <a:stCxn id="5" idx="4"/>
            <a:endCxn id="7" idx="0"/>
          </p:cNvCxnSpPr>
          <p:nvPr/>
        </p:nvCxnSpPr>
        <p:spPr>
          <a:xfrm rot="5400000">
            <a:off x="807570" y="3027640"/>
            <a:ext cx="609600" cy="58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Connecteur droit 11"/>
          <p:cNvCxnSpPr>
            <a:stCxn id="5" idx="4"/>
            <a:endCxn id="8" idx="0"/>
          </p:cNvCxnSpPr>
          <p:nvPr/>
        </p:nvCxnSpPr>
        <p:spPr>
          <a:xfrm rot="16200000" flipH="1">
            <a:off x="1522356" y="2897054"/>
            <a:ext cx="609600" cy="84537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Connecteur droit 12"/>
          <p:cNvCxnSpPr>
            <a:stCxn id="6" idx="4"/>
            <a:endCxn id="4" idx="0"/>
          </p:cNvCxnSpPr>
          <p:nvPr/>
        </p:nvCxnSpPr>
        <p:spPr>
          <a:xfrm rot="16200000" flipH="1">
            <a:off x="2152799" y="1575283"/>
            <a:ext cx="533400" cy="59914"/>
          </a:xfrm>
          <a:prstGeom prst="line">
            <a:avLst/>
          </a:prstGeom>
        </p:spPr>
        <p:style>
          <a:lnRef idx="2">
            <a:schemeClr val="accent1"/>
          </a:lnRef>
          <a:fillRef idx="0">
            <a:schemeClr val="accent1"/>
          </a:fillRef>
          <a:effectRef idx="1">
            <a:schemeClr val="accent1"/>
          </a:effectRef>
          <a:fontRef idx="minor">
            <a:schemeClr val="tx1"/>
          </a:fontRef>
        </p:style>
      </p:cxnSp>
      <p:sp>
        <p:nvSpPr>
          <p:cNvPr id="14" name="Ellipse 13"/>
          <p:cNvSpPr/>
          <p:nvPr/>
        </p:nvSpPr>
        <p:spPr>
          <a:xfrm>
            <a:off x="2719742" y="28625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15" name="Pentagone 14"/>
          <p:cNvSpPr/>
          <p:nvPr/>
        </p:nvSpPr>
        <p:spPr>
          <a:xfrm>
            <a:off x="328556" y="4158734"/>
            <a:ext cx="983428"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eth0</a:t>
            </a:r>
            <a:endParaRPr lang="en-US" dirty="0"/>
          </a:p>
        </p:txBody>
      </p:sp>
      <p:sp>
        <p:nvSpPr>
          <p:cNvPr id="16" name="Pentagone 15"/>
          <p:cNvSpPr/>
          <p:nvPr/>
        </p:nvSpPr>
        <p:spPr>
          <a:xfrm>
            <a:off x="1703742" y="4157940"/>
            <a:ext cx="1092200"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1500</a:t>
            </a:r>
            <a:endParaRPr lang="en-US" dirty="0"/>
          </a:p>
        </p:txBody>
      </p:sp>
      <p:cxnSp>
        <p:nvCxnSpPr>
          <p:cNvPr id="17" name="Connecteur droit 16"/>
          <p:cNvCxnSpPr>
            <a:stCxn id="7" idx="4"/>
            <a:endCxn id="15" idx="0"/>
          </p:cNvCxnSpPr>
          <p:nvPr/>
        </p:nvCxnSpPr>
        <p:spPr>
          <a:xfrm rot="5400000">
            <a:off x="705573" y="4044037"/>
            <a:ext cx="22939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a:stCxn id="8" idx="4"/>
            <a:endCxn id="16" idx="0"/>
          </p:cNvCxnSpPr>
          <p:nvPr/>
        </p:nvCxnSpPr>
        <p:spPr>
          <a:xfrm rot="5400000">
            <a:off x="2135542" y="4043640"/>
            <a:ext cx="2286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9" name="ZoneTexte 18"/>
          <p:cNvSpPr txBox="1"/>
          <p:nvPr/>
        </p:nvSpPr>
        <p:spPr>
          <a:xfrm>
            <a:off x="2277436" y="2525474"/>
            <a:ext cx="344039" cy="369332"/>
          </a:xfrm>
          <a:prstGeom prst="rect">
            <a:avLst/>
          </a:prstGeom>
          <a:noFill/>
        </p:spPr>
        <p:txBody>
          <a:bodyPr wrap="none" rtlCol="0">
            <a:spAutoFit/>
          </a:bodyPr>
          <a:lstStyle/>
          <a:p>
            <a:r>
              <a:rPr lang="en-US" dirty="0" smtClean="0"/>
              <a:t>…</a:t>
            </a:r>
            <a:endParaRPr lang="en-US" dirty="0"/>
          </a:p>
        </p:txBody>
      </p:sp>
      <p:sp>
        <p:nvSpPr>
          <p:cNvPr id="20" name="ZoneTexte 19"/>
          <p:cNvSpPr txBox="1"/>
          <p:nvPr/>
        </p:nvSpPr>
        <p:spPr>
          <a:xfrm>
            <a:off x="3494442" y="3624540"/>
            <a:ext cx="344039" cy="369332"/>
          </a:xfrm>
          <a:prstGeom prst="rect">
            <a:avLst/>
          </a:prstGeom>
          <a:noFill/>
        </p:spPr>
        <p:txBody>
          <a:bodyPr wrap="none" rtlCol="0">
            <a:spAutoFit/>
          </a:bodyPr>
          <a:lstStyle/>
          <a:p>
            <a:r>
              <a:rPr lang="en-US" dirty="0" smtClean="0"/>
              <a:t>…</a:t>
            </a:r>
            <a:endParaRPr lang="en-US" dirty="0"/>
          </a:p>
        </p:txBody>
      </p:sp>
      <p:sp>
        <p:nvSpPr>
          <p:cNvPr id="21" name="Ellipse 20"/>
          <p:cNvSpPr/>
          <p:nvPr/>
        </p:nvSpPr>
        <p:spPr>
          <a:xfrm>
            <a:off x="2033942" y="271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NETCONF</a:t>
            </a:r>
            <a:endParaRPr lang="en-US" dirty="0"/>
          </a:p>
        </p:txBody>
      </p:sp>
      <p:cxnSp>
        <p:nvCxnSpPr>
          <p:cNvPr id="22" name="Connecteur droit 21"/>
          <p:cNvCxnSpPr>
            <a:stCxn id="21" idx="4"/>
            <a:endCxn id="6" idx="0"/>
          </p:cNvCxnSpPr>
          <p:nvPr/>
        </p:nvCxnSpPr>
        <p:spPr>
          <a:xfrm rot="5400000">
            <a:off x="2326042" y="640040"/>
            <a:ext cx="457200" cy="3302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ZoneTexte 22"/>
          <p:cNvSpPr txBox="1"/>
          <p:nvPr/>
        </p:nvSpPr>
        <p:spPr>
          <a:xfrm>
            <a:off x="2451903" y="1382474"/>
            <a:ext cx="344039" cy="369332"/>
          </a:xfrm>
          <a:prstGeom prst="rect">
            <a:avLst/>
          </a:prstGeom>
          <a:noFill/>
        </p:spPr>
        <p:txBody>
          <a:bodyPr wrap="none" rtlCol="0">
            <a:spAutoFit/>
          </a:bodyPr>
          <a:lstStyle/>
          <a:p>
            <a:r>
              <a:rPr lang="en-US" dirty="0" smtClean="0"/>
              <a:t>…</a:t>
            </a:r>
            <a:endParaRPr lang="en-US" dirty="0"/>
          </a:p>
        </p:txBody>
      </p:sp>
      <p:sp>
        <p:nvSpPr>
          <p:cNvPr id="24" name="ZoneTexte 23"/>
          <p:cNvSpPr txBox="1"/>
          <p:nvPr/>
        </p:nvSpPr>
        <p:spPr>
          <a:xfrm>
            <a:off x="2623922" y="576540"/>
            <a:ext cx="344039" cy="369332"/>
          </a:xfrm>
          <a:prstGeom prst="rect">
            <a:avLst/>
          </a:prstGeom>
          <a:noFill/>
        </p:spPr>
        <p:txBody>
          <a:bodyPr wrap="none" rtlCol="0">
            <a:spAutoFit/>
          </a:bodyPr>
          <a:lstStyle/>
          <a:p>
            <a:r>
              <a:rPr lang="en-US" dirty="0" smtClean="0"/>
              <a:t>…</a:t>
            </a:r>
            <a:endParaRPr lang="en-US" dirty="0"/>
          </a:p>
        </p:txBody>
      </p:sp>
      <p:sp>
        <p:nvSpPr>
          <p:cNvPr id="25" name="Espace réservé du numéro de diapositive 24"/>
          <p:cNvSpPr>
            <a:spLocks noGrp="1"/>
          </p:cNvSpPr>
          <p:nvPr>
            <p:ph type="sldNum" sz="quarter" idx="12"/>
          </p:nvPr>
        </p:nvSpPr>
        <p:spPr/>
        <p:txBody>
          <a:bodyPr/>
          <a:lstStyle/>
          <a:p>
            <a:fld id="{339A7AB0-D0CE-A343-B5B6-64AAD55F6591}" type="slidenum">
              <a:rPr lang="fr-FR" smtClean="0"/>
              <a:pPr/>
              <a:t>21</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Carré corné 6"/>
          <p:cNvSpPr/>
          <p:nvPr/>
        </p:nvSpPr>
        <p:spPr>
          <a:xfrm>
            <a:off x="433414" y="1016845"/>
            <a:ext cx="4214786" cy="5450394"/>
          </a:xfrm>
          <a:prstGeom prst="foldedCorner">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lang="fr-FR" sz="800" dirty="0" smtClean="0">
                <a:solidFill>
                  <a:schemeClr val="tx1"/>
                </a:solidFill>
              </a:rPr>
              <a:t>(1)</a:t>
            </a:r>
            <a:r>
              <a:rPr lang="fr-FR" sz="1100" dirty="0" smtClean="0">
                <a:solidFill>
                  <a:schemeClr val="tx1"/>
                </a:solidFill>
              </a:rPr>
              <a:t> module network {</a:t>
            </a:r>
          </a:p>
          <a:p>
            <a:r>
              <a:rPr lang="fr-FR" sz="1100" dirty="0" smtClean="0">
                <a:solidFill>
                  <a:schemeClr val="tx1"/>
                </a:solidFill>
              </a:rPr>
              <a:t> </a:t>
            </a:r>
          </a:p>
          <a:p>
            <a:pPr marL="228600" indent="-228600"/>
            <a:r>
              <a:rPr lang="fr-FR" sz="800" dirty="0" smtClean="0">
                <a:solidFill>
                  <a:schemeClr val="tx1"/>
                </a:solidFill>
              </a:rPr>
              <a:t>(2) 		</a:t>
            </a:r>
            <a:r>
              <a:rPr lang="fr-FR" sz="1100" dirty="0" smtClean="0">
                <a:solidFill>
                  <a:schemeClr val="tx1"/>
                </a:solidFill>
              </a:rPr>
              <a:t>namespace </a:t>
            </a:r>
          </a:p>
          <a:p>
            <a:pPr marL="228600" indent="-228600"/>
            <a:r>
              <a:rPr lang="fr-FR" sz="1100" dirty="0" smtClean="0">
                <a:solidFill>
                  <a:schemeClr val="tx1"/>
                </a:solidFill>
              </a:rPr>
              <a:t>           «</a:t>
            </a:r>
            <a:r>
              <a:rPr lang="fr-FR" sz="1100" dirty="0" smtClean="0">
                <a:solidFill>
                  <a:srgbClr val="000000"/>
                </a:solidFill>
              </a:rPr>
              <a:t> urn:loria:madynes:ensuite:yencap:1.0:module:Interfaces:1.0</a:t>
            </a:r>
            <a:r>
              <a:rPr lang="fr-FR" sz="1100" dirty="0" smtClean="0">
                <a:solidFill>
                  <a:schemeClr val="tx1"/>
                </a:solidFill>
              </a:rPr>
              <a:t> »;</a:t>
            </a:r>
          </a:p>
          <a:p>
            <a:r>
              <a:rPr lang="fr-FR" sz="1100" dirty="0" smtClean="0">
                <a:solidFill>
                  <a:schemeClr val="tx1"/>
                </a:solidFill>
              </a:rPr>
              <a:t> </a:t>
            </a:r>
          </a:p>
          <a:p>
            <a:r>
              <a:rPr lang="fr-FR" sz="800" dirty="0" smtClean="0">
                <a:solidFill>
                  <a:schemeClr val="tx1"/>
                </a:solidFill>
              </a:rPr>
              <a:t>(3) </a:t>
            </a:r>
            <a:r>
              <a:rPr lang="fr-FR" sz="1100" dirty="0" smtClean="0">
                <a:solidFill>
                  <a:schemeClr val="tx1"/>
                </a:solidFill>
              </a:rPr>
              <a:t>	import </a:t>
            </a:r>
            <a:r>
              <a:rPr lang="fr-FR" sz="1100" dirty="0" err="1" smtClean="0">
                <a:solidFill>
                  <a:schemeClr val="tx1"/>
                </a:solidFill>
              </a:rPr>
              <a:t>ietf-yang-types</a:t>
            </a:r>
            <a:r>
              <a:rPr lang="fr-FR" sz="1100" dirty="0" smtClean="0">
                <a:solidFill>
                  <a:schemeClr val="tx1"/>
                </a:solidFill>
              </a:rPr>
              <a:t> { </a:t>
            </a:r>
            <a:r>
              <a:rPr lang="fr-FR" sz="1100" dirty="0" err="1" smtClean="0">
                <a:solidFill>
                  <a:schemeClr val="tx1"/>
                </a:solidFill>
              </a:rPr>
              <a:t>prefix</a:t>
            </a:r>
            <a:r>
              <a:rPr lang="fr-FR" sz="1100" dirty="0" smtClean="0">
                <a:solidFill>
                  <a:schemeClr val="tx1"/>
                </a:solidFill>
              </a:rPr>
              <a:t> </a:t>
            </a:r>
            <a:r>
              <a:rPr lang="fr-FR" sz="1100" dirty="0" err="1" smtClean="0">
                <a:solidFill>
                  <a:schemeClr val="tx1"/>
                </a:solidFill>
              </a:rPr>
              <a:t>yt</a:t>
            </a:r>
            <a:r>
              <a:rPr lang="fr-FR" sz="1100" dirty="0" smtClean="0">
                <a:solidFill>
                  <a:schemeClr val="tx1"/>
                </a:solidFill>
              </a:rPr>
              <a:t>;}</a:t>
            </a:r>
          </a:p>
          <a:p>
            <a:endParaRPr lang="fr-FR" sz="1100" dirty="0" smtClean="0">
              <a:solidFill>
                <a:schemeClr val="tx1"/>
              </a:solidFill>
            </a:endParaRPr>
          </a:p>
          <a:p>
            <a:r>
              <a:rPr lang="fr-FR" sz="800" dirty="0" smtClean="0">
                <a:solidFill>
                  <a:schemeClr val="tx1"/>
                </a:solidFill>
              </a:rPr>
              <a:t>(4) </a:t>
            </a:r>
            <a:r>
              <a:rPr lang="fr-FR" sz="1100" dirty="0" smtClean="0">
                <a:solidFill>
                  <a:schemeClr val="tx1"/>
                </a:solidFill>
              </a:rPr>
              <a:t>	</a:t>
            </a:r>
            <a:r>
              <a:rPr lang="fr-FR" sz="1100" dirty="0" err="1" smtClean="0">
                <a:solidFill>
                  <a:schemeClr val="tx1"/>
                </a:solidFill>
              </a:rPr>
              <a:t>typedef</a:t>
            </a:r>
            <a:r>
              <a:rPr lang="fr-FR" sz="1100" dirty="0" smtClean="0">
                <a:solidFill>
                  <a:schemeClr val="tx1"/>
                </a:solidFill>
              </a:rPr>
              <a:t> </a:t>
            </a:r>
            <a:r>
              <a:rPr lang="fr-FR" sz="1100" dirty="0" err="1" smtClean="0">
                <a:solidFill>
                  <a:schemeClr val="tx1"/>
                </a:solidFill>
              </a:rPr>
              <a:t>ifName</a:t>
            </a:r>
            <a:r>
              <a:rPr lang="fr-FR" sz="1100" dirty="0" smtClean="0">
                <a:solidFill>
                  <a:schemeClr val="tx1"/>
                </a:solidFill>
              </a:rPr>
              <a:t> { </a:t>
            </a:r>
          </a:p>
          <a:p>
            <a:r>
              <a:rPr lang="fr-FR" sz="800" dirty="0" smtClean="0">
                <a:solidFill>
                  <a:schemeClr val="tx1"/>
                </a:solidFill>
              </a:rPr>
              <a:t>(5) </a:t>
            </a:r>
            <a:r>
              <a:rPr lang="fr-FR" sz="1100" dirty="0" smtClean="0">
                <a:solidFill>
                  <a:schemeClr val="tx1"/>
                </a:solidFill>
              </a:rPr>
              <a:t>		type string;</a:t>
            </a:r>
          </a:p>
          <a:p>
            <a:r>
              <a:rPr lang="fr-FR" sz="800" dirty="0" smtClean="0">
                <a:solidFill>
                  <a:schemeClr val="tx1"/>
                </a:solidFill>
              </a:rPr>
              <a:t>(6)</a:t>
            </a:r>
            <a:r>
              <a:rPr lang="fr-FR" sz="1100" dirty="0" smtClean="0">
                <a:solidFill>
                  <a:schemeClr val="tx1"/>
                </a:solidFill>
              </a:rPr>
              <a:t> 		</a:t>
            </a:r>
            <a:r>
              <a:rPr lang="fr-FR" sz="1100" dirty="0" err="1" smtClean="0">
                <a:solidFill>
                  <a:schemeClr val="tx1"/>
                </a:solidFill>
              </a:rPr>
              <a:t>length</a:t>
            </a:r>
            <a:r>
              <a:rPr lang="fr-FR" sz="1100" dirty="0" smtClean="0">
                <a:solidFill>
                  <a:schemeClr val="tx1"/>
                </a:solidFill>
              </a:rPr>
              <a:t> 3-8;</a:t>
            </a:r>
          </a:p>
          <a:p>
            <a:r>
              <a:rPr lang="fr-FR" sz="800" dirty="0" smtClean="0">
                <a:solidFill>
                  <a:schemeClr val="tx1"/>
                </a:solidFill>
              </a:rPr>
              <a:t>(7)</a:t>
            </a:r>
            <a:r>
              <a:rPr lang="fr-FR" sz="1100" dirty="0" smtClean="0">
                <a:solidFill>
                  <a:schemeClr val="tx1"/>
                </a:solidFill>
              </a:rPr>
              <a:t> 	}</a:t>
            </a:r>
          </a:p>
          <a:p>
            <a:r>
              <a:rPr lang="fr-FR" sz="800" dirty="0" smtClean="0">
                <a:solidFill>
                  <a:schemeClr val="tx1"/>
                </a:solidFill>
              </a:rPr>
              <a:t>(8) </a:t>
            </a:r>
            <a:r>
              <a:rPr lang="fr-FR" sz="1100" dirty="0" smtClean="0">
                <a:solidFill>
                  <a:schemeClr val="tx1"/>
                </a:solidFill>
              </a:rPr>
              <a:t>	</a:t>
            </a:r>
            <a:r>
              <a:rPr lang="fr-FR" sz="1100" dirty="0" err="1" smtClean="0">
                <a:solidFill>
                  <a:schemeClr val="tx1"/>
                </a:solidFill>
              </a:rPr>
              <a:t>grouping</a:t>
            </a:r>
            <a:r>
              <a:rPr lang="fr-FR" sz="1100" dirty="0" smtClean="0">
                <a:solidFill>
                  <a:schemeClr val="tx1"/>
                </a:solidFill>
              </a:rPr>
              <a:t> v4add {</a:t>
            </a:r>
          </a:p>
          <a:p>
            <a:r>
              <a:rPr lang="fr-FR" sz="800" dirty="0" smtClean="0">
                <a:solidFill>
                  <a:schemeClr val="tx1"/>
                </a:solidFill>
              </a:rPr>
              <a:t>(9) </a:t>
            </a:r>
            <a:r>
              <a:rPr lang="fr-FR" sz="1100" dirty="0" smtClean="0">
                <a:solidFill>
                  <a:schemeClr val="tx1"/>
                </a:solidFill>
              </a:rPr>
              <a:t>		container v4 {</a:t>
            </a:r>
          </a:p>
          <a:p>
            <a:r>
              <a:rPr lang="fr-FR" sz="800" dirty="0" smtClean="0">
                <a:solidFill>
                  <a:schemeClr val="tx1"/>
                </a:solidFill>
              </a:rPr>
              <a:t>(10)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ip</a:t>
            </a:r>
            <a:r>
              <a:rPr lang="fr-FR" sz="1100" dirty="0" smtClean="0">
                <a:solidFill>
                  <a:schemeClr val="tx1"/>
                </a:solidFill>
              </a:rPr>
              <a:t> { type </a:t>
            </a:r>
            <a:r>
              <a:rPr lang="fr-FR" sz="1100" dirty="0" err="1" smtClean="0">
                <a:solidFill>
                  <a:schemeClr val="tx1"/>
                </a:solidFill>
              </a:rPr>
              <a:t>ip</a:t>
            </a:r>
            <a:r>
              <a:rPr lang="fr-FR" sz="1100" dirty="0" smtClean="0">
                <a:solidFill>
                  <a:schemeClr val="tx1"/>
                </a:solidFill>
              </a:rPr>
              <a:t>;}</a:t>
            </a:r>
          </a:p>
          <a:p>
            <a:r>
              <a:rPr lang="fr-FR" sz="800" dirty="0" smtClean="0">
                <a:solidFill>
                  <a:schemeClr val="tx1"/>
                </a:solidFill>
              </a:rPr>
              <a:t>(11)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mask</a:t>
            </a:r>
            <a:r>
              <a:rPr lang="fr-FR" sz="1100" dirty="0" smtClean="0">
                <a:solidFill>
                  <a:schemeClr val="tx1"/>
                </a:solidFill>
              </a:rPr>
              <a:t> {type m;</a:t>
            </a:r>
          </a:p>
          <a:p>
            <a:r>
              <a:rPr lang="fr-FR" sz="800" dirty="0" smtClean="0">
                <a:solidFill>
                  <a:schemeClr val="tx1"/>
                </a:solidFill>
              </a:rPr>
              <a:t>(12) </a:t>
            </a:r>
            <a:r>
              <a:rPr lang="fr-FR" sz="1100" dirty="0" smtClean="0">
                <a:solidFill>
                  <a:schemeClr val="tx1"/>
                </a:solidFill>
              </a:rPr>
              <a:t>		}</a:t>
            </a:r>
          </a:p>
          <a:p>
            <a:r>
              <a:rPr lang="fr-FR" sz="800" dirty="0" smtClean="0">
                <a:solidFill>
                  <a:schemeClr val="tx1"/>
                </a:solidFill>
              </a:rPr>
              <a:t>(13) </a:t>
            </a:r>
            <a:r>
              <a:rPr lang="fr-FR" sz="1100" dirty="0" smtClean="0">
                <a:solidFill>
                  <a:schemeClr val="tx1"/>
                </a:solidFill>
              </a:rPr>
              <a:t>	}</a:t>
            </a:r>
          </a:p>
          <a:p>
            <a:r>
              <a:rPr lang="fr-FR" sz="800" dirty="0" smtClean="0">
                <a:solidFill>
                  <a:schemeClr val="tx1"/>
                </a:solidFill>
              </a:rPr>
              <a:t>(14) </a:t>
            </a:r>
            <a:r>
              <a:rPr lang="fr-FR" sz="1100" dirty="0" smtClean="0">
                <a:solidFill>
                  <a:schemeClr val="tx1"/>
                </a:solidFill>
              </a:rPr>
              <a:t>	container interfaces {</a:t>
            </a:r>
          </a:p>
          <a:p>
            <a:endParaRPr lang="fr-FR" sz="1100" dirty="0" smtClean="0">
              <a:solidFill>
                <a:schemeClr val="tx1"/>
              </a:solidFill>
            </a:endParaRPr>
          </a:p>
          <a:p>
            <a:r>
              <a:rPr lang="fr-FR" sz="800" dirty="0" smtClean="0">
                <a:solidFill>
                  <a:schemeClr val="tx1"/>
                </a:solidFill>
              </a:rPr>
              <a:t>(15) </a:t>
            </a:r>
            <a:r>
              <a:rPr lang="fr-FR" sz="1100" dirty="0" smtClean="0">
                <a:solidFill>
                  <a:schemeClr val="tx1"/>
                </a:solidFill>
              </a:rPr>
              <a:t>		</a:t>
            </a:r>
            <a:r>
              <a:rPr lang="fr-FR" sz="1100" dirty="0" err="1" smtClean="0">
                <a:solidFill>
                  <a:schemeClr val="tx1"/>
                </a:solidFill>
              </a:rPr>
              <a:t>list</a:t>
            </a:r>
            <a:r>
              <a:rPr lang="fr-FR" sz="1100" dirty="0" smtClean="0">
                <a:solidFill>
                  <a:schemeClr val="tx1"/>
                </a:solidFill>
              </a:rPr>
              <a:t> interface {</a:t>
            </a:r>
          </a:p>
          <a:p>
            <a:r>
              <a:rPr lang="fr-FR" sz="800" dirty="0" smtClean="0">
                <a:solidFill>
                  <a:schemeClr val="tx1"/>
                </a:solidFill>
              </a:rPr>
              <a:t>(16) 	</a:t>
            </a:r>
            <a:r>
              <a:rPr lang="fr-FR" sz="1100" dirty="0" smtClean="0">
                <a:solidFill>
                  <a:schemeClr val="tx1"/>
                </a:solidFill>
              </a:rPr>
              <a:t>		</a:t>
            </a:r>
            <a:r>
              <a:rPr lang="fr-FR" sz="1100" dirty="0" err="1" smtClean="0">
                <a:solidFill>
                  <a:schemeClr val="tx1"/>
                </a:solidFill>
              </a:rPr>
              <a:t>key</a:t>
            </a:r>
            <a:r>
              <a:rPr lang="fr-FR" sz="1100" dirty="0" smtClean="0">
                <a:solidFill>
                  <a:schemeClr val="tx1"/>
                </a:solidFill>
              </a:rPr>
              <a:t> </a:t>
            </a:r>
            <a:r>
              <a:rPr lang="fr-FR" sz="1100" dirty="0" err="1" smtClean="0">
                <a:solidFill>
                  <a:schemeClr val="tx1"/>
                </a:solidFill>
              </a:rPr>
              <a:t>name</a:t>
            </a:r>
            <a:endParaRPr lang="fr-FR" sz="1100" dirty="0" smtClean="0">
              <a:solidFill>
                <a:schemeClr val="tx1"/>
              </a:solidFill>
            </a:endParaRPr>
          </a:p>
          <a:p>
            <a:r>
              <a:rPr lang="fr-FR" sz="800" dirty="0" smtClean="0">
                <a:solidFill>
                  <a:schemeClr val="tx1"/>
                </a:solidFill>
              </a:rPr>
              <a:t>(17)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name</a:t>
            </a:r>
            <a:r>
              <a:rPr lang="fr-FR" sz="1100" dirty="0" smtClean="0">
                <a:solidFill>
                  <a:schemeClr val="tx1"/>
                </a:solidFill>
              </a:rPr>
              <a:t> { type </a:t>
            </a:r>
            <a:r>
              <a:rPr lang="fr-FR" sz="1100" dirty="0" err="1" smtClean="0">
                <a:solidFill>
                  <a:schemeClr val="tx1"/>
                </a:solidFill>
              </a:rPr>
              <a:t>ifName</a:t>
            </a:r>
            <a:r>
              <a:rPr lang="fr-FR" sz="1100" dirty="0" smtClean="0">
                <a:solidFill>
                  <a:schemeClr val="tx1"/>
                </a:solidFill>
              </a:rPr>
              <a:t>};</a:t>
            </a:r>
          </a:p>
          <a:p>
            <a:r>
              <a:rPr lang="fr-FR" sz="800" dirty="0" smtClean="0">
                <a:solidFill>
                  <a:schemeClr val="tx1"/>
                </a:solidFill>
              </a:rPr>
              <a:t>(18)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mac { type </a:t>
            </a:r>
            <a:r>
              <a:rPr lang="fr-FR" sz="1100" dirty="0" err="1" smtClean="0">
                <a:solidFill>
                  <a:schemeClr val="tx1"/>
                </a:solidFill>
              </a:rPr>
              <a:t>yt:mac-address</a:t>
            </a:r>
            <a:r>
              <a:rPr lang="fr-FR" sz="1100" dirty="0" smtClean="0">
                <a:solidFill>
                  <a:schemeClr val="tx1"/>
                </a:solidFill>
              </a:rPr>
              <a:t>;}</a:t>
            </a:r>
          </a:p>
          <a:p>
            <a:r>
              <a:rPr lang="fr-FR" sz="800" dirty="0" smtClean="0">
                <a:solidFill>
                  <a:schemeClr val="tx1"/>
                </a:solidFill>
              </a:rPr>
              <a:t>(19)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mtu</a:t>
            </a:r>
            <a:r>
              <a:rPr lang="fr-FR" sz="1100" dirty="0" smtClean="0">
                <a:solidFill>
                  <a:schemeClr val="tx1"/>
                </a:solidFill>
              </a:rPr>
              <a:t> { type uint32};</a:t>
            </a:r>
          </a:p>
          <a:p>
            <a:r>
              <a:rPr lang="fr-FR" sz="800" dirty="0" smtClean="0">
                <a:solidFill>
                  <a:schemeClr val="tx1"/>
                </a:solidFill>
              </a:rPr>
              <a:t>(20) </a:t>
            </a:r>
            <a:r>
              <a:rPr lang="fr-FR" sz="1100" dirty="0" smtClean="0">
                <a:solidFill>
                  <a:schemeClr val="tx1"/>
                </a:solidFill>
              </a:rPr>
              <a:t>			</a:t>
            </a:r>
            <a:r>
              <a:rPr lang="fr-FR" sz="1100" dirty="0" err="1" smtClean="0">
                <a:solidFill>
                  <a:schemeClr val="tx1"/>
                </a:solidFill>
              </a:rPr>
              <a:t>choice</a:t>
            </a:r>
            <a:r>
              <a:rPr lang="fr-FR" sz="1100" dirty="0" smtClean="0">
                <a:solidFill>
                  <a:schemeClr val="tx1"/>
                </a:solidFill>
              </a:rPr>
              <a:t> </a:t>
            </a:r>
            <a:r>
              <a:rPr lang="fr-FR" sz="1100" dirty="0" err="1" smtClean="0">
                <a:solidFill>
                  <a:schemeClr val="tx1"/>
                </a:solidFill>
              </a:rPr>
              <a:t>ad-type</a:t>
            </a:r>
            <a:r>
              <a:rPr lang="fr-FR" sz="1100" dirty="0" smtClean="0">
                <a:solidFill>
                  <a:schemeClr val="tx1"/>
                </a:solidFill>
              </a:rPr>
              <a:t> {</a:t>
            </a:r>
          </a:p>
          <a:p>
            <a:r>
              <a:rPr lang="fr-FR" sz="800" dirty="0" smtClean="0">
                <a:solidFill>
                  <a:schemeClr val="tx1"/>
                </a:solidFill>
              </a:rPr>
              <a:t>(21) </a:t>
            </a:r>
            <a:r>
              <a:rPr lang="fr-FR" sz="1100" dirty="0" smtClean="0">
                <a:solidFill>
                  <a:schemeClr val="tx1"/>
                </a:solidFill>
              </a:rPr>
              <a:t>				case v4 uses v4add;</a:t>
            </a:r>
          </a:p>
          <a:p>
            <a:r>
              <a:rPr lang="fr-FR" sz="800" dirty="0" smtClean="0">
                <a:solidFill>
                  <a:schemeClr val="tx1"/>
                </a:solidFill>
              </a:rPr>
              <a:t>(22) </a:t>
            </a:r>
            <a:r>
              <a:rPr lang="fr-FR" sz="1100" dirty="0" smtClean="0">
                <a:solidFill>
                  <a:schemeClr val="tx1"/>
                </a:solidFill>
              </a:rPr>
              <a:t>				case v6 uses v6add;</a:t>
            </a:r>
          </a:p>
          <a:p>
            <a:r>
              <a:rPr lang="fr-FR" sz="800" dirty="0" smtClean="0">
                <a:solidFill>
                  <a:schemeClr val="tx1"/>
                </a:solidFill>
              </a:rPr>
              <a:t>(23) </a:t>
            </a:r>
            <a:r>
              <a:rPr lang="fr-FR" sz="1100" dirty="0" smtClean="0">
                <a:solidFill>
                  <a:schemeClr val="tx1"/>
                </a:solidFill>
              </a:rPr>
              <a:t>			}</a:t>
            </a:r>
          </a:p>
          <a:p>
            <a:r>
              <a:rPr lang="fr-FR" sz="800" dirty="0" smtClean="0">
                <a:solidFill>
                  <a:schemeClr val="tx1"/>
                </a:solidFill>
              </a:rPr>
              <a:t>(24) </a:t>
            </a:r>
            <a:r>
              <a:rPr lang="fr-FR" sz="1100" dirty="0" smtClean="0">
                <a:solidFill>
                  <a:schemeClr val="tx1"/>
                </a:solidFill>
              </a:rPr>
              <a:t>		}</a:t>
            </a:r>
          </a:p>
          <a:p>
            <a:r>
              <a:rPr lang="fr-FR" sz="800" dirty="0" smtClean="0">
                <a:solidFill>
                  <a:schemeClr val="tx1"/>
                </a:solidFill>
              </a:rPr>
              <a:t>(25) </a:t>
            </a:r>
            <a:r>
              <a:rPr lang="fr-FR" sz="1100" dirty="0" smtClean="0">
                <a:solidFill>
                  <a:schemeClr val="tx1"/>
                </a:solidFill>
              </a:rPr>
              <a:t>	}</a:t>
            </a:r>
          </a:p>
          <a:p>
            <a:r>
              <a:rPr lang="fr-FR" sz="800" dirty="0" smtClean="0">
                <a:solidFill>
                  <a:schemeClr val="tx1"/>
                </a:solidFill>
              </a:rPr>
              <a:t>(26) </a:t>
            </a:r>
            <a:r>
              <a:rPr lang="fr-FR" sz="1100" dirty="0" smtClean="0">
                <a:solidFill>
                  <a:schemeClr val="tx1"/>
                </a:solidFill>
              </a:rPr>
              <a:t>}</a:t>
            </a:r>
          </a:p>
          <a:p>
            <a:endParaRPr lang="fr-FR" sz="1100" dirty="0">
              <a:solidFill>
                <a:schemeClr val="tx1"/>
              </a:solidFill>
            </a:endParaRPr>
          </a:p>
        </p:txBody>
      </p:sp>
      <p:sp>
        <p:nvSpPr>
          <p:cNvPr id="8" name="Rectangle 7"/>
          <p:cNvSpPr/>
          <p:nvPr/>
        </p:nvSpPr>
        <p:spPr>
          <a:xfrm>
            <a:off x="4457944" y="177125"/>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module</a:t>
            </a:r>
            <a:endParaRPr lang="fr-FR" sz="1200" dirty="0">
              <a:solidFill>
                <a:srgbClr val="000000"/>
              </a:solidFill>
            </a:endParaRPr>
          </a:p>
        </p:txBody>
      </p:sp>
      <p:sp>
        <p:nvSpPr>
          <p:cNvPr id="9" name="Rectangle 8"/>
          <p:cNvSpPr/>
          <p:nvPr/>
        </p:nvSpPr>
        <p:spPr>
          <a:xfrm>
            <a:off x="7833959" y="5771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header</a:t>
            </a:r>
            <a:endParaRPr lang="fr-FR" sz="1200" dirty="0">
              <a:solidFill>
                <a:srgbClr val="000000"/>
              </a:solidFill>
            </a:endParaRPr>
          </a:p>
        </p:txBody>
      </p:sp>
      <p:sp>
        <p:nvSpPr>
          <p:cNvPr id="10" name="Rectangle 9"/>
          <p:cNvSpPr/>
          <p:nvPr/>
        </p:nvSpPr>
        <p:spPr>
          <a:xfrm>
            <a:off x="8768194" y="1349475"/>
            <a:ext cx="918920"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namespace</a:t>
            </a:r>
            <a:endParaRPr lang="fr-FR" sz="1200" dirty="0">
              <a:solidFill>
                <a:srgbClr val="000000"/>
              </a:solidFill>
            </a:endParaRPr>
          </a:p>
        </p:txBody>
      </p:sp>
      <p:sp>
        <p:nvSpPr>
          <p:cNvPr id="11" name="Rectangle 10"/>
          <p:cNvSpPr/>
          <p:nvPr/>
        </p:nvSpPr>
        <p:spPr>
          <a:xfrm>
            <a:off x="8789236" y="1749525"/>
            <a:ext cx="900028"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import</a:t>
            </a:r>
            <a:endParaRPr lang="fr-FR" sz="1200" dirty="0">
              <a:solidFill>
                <a:srgbClr val="000000"/>
              </a:solidFill>
            </a:endParaRPr>
          </a:p>
        </p:txBody>
      </p:sp>
      <p:sp>
        <p:nvSpPr>
          <p:cNvPr id="12" name="Rectangle 11"/>
          <p:cNvSpPr/>
          <p:nvPr/>
        </p:nvSpPr>
        <p:spPr>
          <a:xfrm>
            <a:off x="5605109" y="9875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typedef</a:t>
            </a:r>
            <a:endParaRPr lang="fr-FR" sz="1200" dirty="0">
              <a:solidFill>
                <a:srgbClr val="000000"/>
              </a:solidFill>
            </a:endParaRPr>
          </a:p>
        </p:txBody>
      </p:sp>
      <p:sp>
        <p:nvSpPr>
          <p:cNvPr id="13" name="Rectangle 12"/>
          <p:cNvSpPr/>
          <p:nvPr/>
        </p:nvSpPr>
        <p:spPr>
          <a:xfrm>
            <a:off x="5605109" y="1482825"/>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grouping</a:t>
            </a:r>
            <a:endParaRPr lang="fr-FR" sz="1200" dirty="0">
              <a:solidFill>
                <a:srgbClr val="000000"/>
              </a:solidFill>
            </a:endParaRPr>
          </a:p>
        </p:txBody>
      </p:sp>
      <p:sp>
        <p:nvSpPr>
          <p:cNvPr id="14" name="Rectangle 13"/>
          <p:cNvSpPr/>
          <p:nvPr/>
        </p:nvSpPr>
        <p:spPr>
          <a:xfrm>
            <a:off x="6664957" y="20821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container</a:t>
            </a:r>
            <a:endParaRPr lang="fr-FR" sz="1200" dirty="0">
              <a:solidFill>
                <a:srgbClr val="000000"/>
              </a:solidFill>
            </a:endParaRPr>
          </a:p>
        </p:txBody>
      </p:sp>
      <p:sp>
        <p:nvSpPr>
          <p:cNvPr id="16" name="Rectangle 15"/>
          <p:cNvSpPr/>
          <p:nvPr/>
        </p:nvSpPr>
        <p:spPr>
          <a:xfrm>
            <a:off x="8150857" y="25583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17" name="Losange 16"/>
          <p:cNvSpPr/>
          <p:nvPr/>
        </p:nvSpPr>
        <p:spPr>
          <a:xfrm flipH="1">
            <a:off x="4976372" y="443825"/>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cxnSp>
        <p:nvCxnSpPr>
          <p:cNvPr id="19" name="Forme 18"/>
          <p:cNvCxnSpPr>
            <a:stCxn id="17" idx="2"/>
            <a:endCxn id="9" idx="1"/>
          </p:cNvCxnSpPr>
          <p:nvPr/>
        </p:nvCxnSpPr>
        <p:spPr>
          <a:xfrm rot="16200000" flipH="1">
            <a:off x="6436184" y="-711976"/>
            <a:ext cx="24727" cy="277082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0" name="Triangle isocèle 19"/>
          <p:cNvSpPr/>
          <p:nvPr/>
        </p:nvSpPr>
        <p:spPr>
          <a:xfrm>
            <a:off x="8200548" y="837140"/>
            <a:ext cx="210502" cy="112820"/>
          </a:xfrm>
          <a:prstGeom prst="triangl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cxnSp>
        <p:nvCxnSpPr>
          <p:cNvPr id="24" name="Connecteur en angle 23"/>
          <p:cNvCxnSpPr>
            <a:stCxn id="9" idx="2"/>
            <a:endCxn id="20" idx="0"/>
          </p:cNvCxnSpPr>
          <p:nvPr/>
        </p:nvCxnSpPr>
        <p:spPr>
          <a:xfrm rot="5400000">
            <a:off x="8351117" y="749107"/>
            <a:ext cx="42716" cy="133351"/>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Forme 27"/>
          <p:cNvCxnSpPr>
            <a:stCxn id="20" idx="3"/>
            <a:endCxn id="10" idx="1"/>
          </p:cNvCxnSpPr>
          <p:nvPr/>
        </p:nvCxnSpPr>
        <p:spPr>
          <a:xfrm rot="16200000" flipH="1">
            <a:off x="8282927" y="972831"/>
            <a:ext cx="508139" cy="462395"/>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Forme 28"/>
          <p:cNvCxnSpPr>
            <a:stCxn id="20" idx="3"/>
            <a:endCxn id="11" idx="1"/>
          </p:cNvCxnSpPr>
          <p:nvPr/>
        </p:nvCxnSpPr>
        <p:spPr>
          <a:xfrm rot="16200000" flipH="1">
            <a:off x="8093423" y="1162335"/>
            <a:ext cx="908189" cy="483437"/>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8208007" y="30917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46" name="Losange 45"/>
          <p:cNvSpPr/>
          <p:nvPr/>
        </p:nvSpPr>
        <p:spPr>
          <a:xfrm flipH="1">
            <a:off x="6074174" y="1749525"/>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sp>
        <p:nvSpPr>
          <p:cNvPr id="49" name="Losange 48"/>
          <p:cNvSpPr/>
          <p:nvPr/>
        </p:nvSpPr>
        <p:spPr>
          <a:xfrm flipH="1">
            <a:off x="7156548" y="2348826"/>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nvGrpSpPr>
          <p:cNvPr id="63" name="Grouper 62"/>
          <p:cNvGrpSpPr/>
          <p:nvPr/>
        </p:nvGrpSpPr>
        <p:grpSpPr>
          <a:xfrm>
            <a:off x="5555746" y="2983152"/>
            <a:ext cx="1210382" cy="434496"/>
            <a:chOff x="5417987" y="2933700"/>
            <a:chExt cx="1485900" cy="533400"/>
          </a:xfrm>
        </p:grpSpPr>
        <p:sp>
          <p:nvSpPr>
            <p:cNvPr id="15" name="Rectangle 14"/>
            <p:cNvSpPr/>
            <p:nvPr/>
          </p:nvSpPr>
          <p:spPr>
            <a:xfrm>
              <a:off x="5417987" y="293370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container</a:t>
              </a:r>
              <a:endParaRPr lang="fr-FR" sz="1200" dirty="0">
                <a:solidFill>
                  <a:srgbClr val="000000"/>
                </a:solidFill>
              </a:endParaRPr>
            </a:p>
          </p:txBody>
        </p:sp>
        <p:sp>
          <p:nvSpPr>
            <p:cNvPr id="50" name="Losange 49"/>
            <p:cNvSpPr/>
            <p:nvPr/>
          </p:nvSpPr>
          <p:spPr>
            <a:xfrm flipH="1">
              <a:off x="6054424" y="320040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sp>
        <p:nvSpPr>
          <p:cNvPr id="52" name="Rectangle 51"/>
          <p:cNvSpPr/>
          <p:nvPr/>
        </p:nvSpPr>
        <p:spPr>
          <a:xfrm>
            <a:off x="7407907" y="402266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3" name="Rectangle 52"/>
          <p:cNvSpPr/>
          <p:nvPr/>
        </p:nvSpPr>
        <p:spPr>
          <a:xfrm>
            <a:off x="7407907" y="442271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4" name="Rectangle 53"/>
          <p:cNvSpPr/>
          <p:nvPr/>
        </p:nvSpPr>
        <p:spPr>
          <a:xfrm>
            <a:off x="7399285" y="482276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8" name="Rectangle 57"/>
          <p:cNvSpPr/>
          <p:nvPr/>
        </p:nvSpPr>
        <p:spPr>
          <a:xfrm>
            <a:off x="8443559" y="62350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uses</a:t>
            </a:r>
            <a:endParaRPr lang="fr-FR" sz="1200" dirty="0">
              <a:solidFill>
                <a:srgbClr val="000000"/>
              </a:solidFill>
            </a:endParaRPr>
          </a:p>
        </p:txBody>
      </p:sp>
      <p:sp>
        <p:nvSpPr>
          <p:cNvPr id="60" name="Rectangle 59"/>
          <p:cNvSpPr/>
          <p:nvPr/>
        </p:nvSpPr>
        <p:spPr>
          <a:xfrm>
            <a:off x="6638119" y="65207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uses</a:t>
            </a:r>
            <a:endParaRPr lang="fr-FR" sz="1200" dirty="0">
              <a:solidFill>
                <a:srgbClr val="000000"/>
              </a:solidFill>
            </a:endParaRPr>
          </a:p>
        </p:txBody>
      </p:sp>
      <p:cxnSp>
        <p:nvCxnSpPr>
          <p:cNvPr id="62" name="Forme 61"/>
          <p:cNvCxnSpPr>
            <a:stCxn id="46" idx="2"/>
            <a:endCxn id="14" idx="1"/>
          </p:cNvCxnSpPr>
          <p:nvPr/>
        </p:nvCxnSpPr>
        <p:spPr>
          <a:xfrm rot="16200000" flipH="1">
            <a:off x="6300959" y="1826751"/>
            <a:ext cx="223977" cy="504020"/>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Forme 63"/>
          <p:cNvCxnSpPr>
            <a:stCxn id="49" idx="2"/>
            <a:endCxn id="16" idx="1"/>
          </p:cNvCxnSpPr>
          <p:nvPr/>
        </p:nvCxnSpPr>
        <p:spPr>
          <a:xfrm rot="16200000" flipH="1">
            <a:off x="7646621" y="2162764"/>
            <a:ext cx="100926" cy="907546"/>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Forme 65"/>
          <p:cNvCxnSpPr>
            <a:stCxn id="49" idx="2"/>
            <a:endCxn id="35" idx="1"/>
          </p:cNvCxnSpPr>
          <p:nvPr/>
        </p:nvCxnSpPr>
        <p:spPr>
          <a:xfrm rot="16200000" flipH="1">
            <a:off x="7408496" y="2400889"/>
            <a:ext cx="634326" cy="964696"/>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Forme 67"/>
          <p:cNvCxnSpPr>
            <a:stCxn id="17" idx="2"/>
            <a:endCxn id="15" idx="1"/>
          </p:cNvCxnSpPr>
          <p:nvPr/>
        </p:nvCxnSpPr>
        <p:spPr>
          <a:xfrm rot="16200000" flipH="1">
            <a:off x="4094089" y="1630118"/>
            <a:ext cx="2430703" cy="492611"/>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Forme 69"/>
          <p:cNvCxnSpPr>
            <a:stCxn id="17" idx="2"/>
            <a:endCxn id="12" idx="1"/>
          </p:cNvCxnSpPr>
          <p:nvPr/>
        </p:nvCxnSpPr>
        <p:spPr>
          <a:xfrm rot="16200000" flipH="1">
            <a:off x="5116584" y="607624"/>
            <a:ext cx="435077" cy="54197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Forme 74"/>
          <p:cNvCxnSpPr>
            <a:stCxn id="17" idx="2"/>
            <a:endCxn id="13" idx="1"/>
          </p:cNvCxnSpPr>
          <p:nvPr/>
        </p:nvCxnSpPr>
        <p:spPr>
          <a:xfrm rot="16200000" flipH="1">
            <a:off x="4868934" y="855274"/>
            <a:ext cx="930376" cy="54197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Connecteur en angle 80"/>
          <p:cNvCxnSpPr>
            <a:stCxn id="51" idx="0"/>
            <a:endCxn id="50" idx="2"/>
          </p:cNvCxnSpPr>
          <p:nvPr/>
        </p:nvCxnSpPr>
        <p:spPr>
          <a:xfrm rot="16200000" flipV="1">
            <a:off x="5949561" y="3629024"/>
            <a:ext cx="422754" cy="1"/>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65" name="Grouper 64"/>
          <p:cNvGrpSpPr/>
          <p:nvPr/>
        </p:nvGrpSpPr>
        <p:grpSpPr>
          <a:xfrm>
            <a:off x="5555747" y="3840402"/>
            <a:ext cx="1210382" cy="434496"/>
            <a:chOff x="5417988" y="3790950"/>
            <a:chExt cx="1485900" cy="533400"/>
          </a:xfrm>
        </p:grpSpPr>
        <p:sp>
          <p:nvSpPr>
            <p:cNvPr id="51" name="Rectangle 50"/>
            <p:cNvSpPr/>
            <p:nvPr/>
          </p:nvSpPr>
          <p:spPr>
            <a:xfrm>
              <a:off x="5417988" y="379095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list</a:t>
              </a:r>
              <a:endParaRPr lang="fr-FR" sz="1200" dirty="0">
                <a:solidFill>
                  <a:srgbClr val="000000"/>
                </a:solidFill>
              </a:endParaRPr>
            </a:p>
          </p:txBody>
        </p:sp>
        <p:sp>
          <p:nvSpPr>
            <p:cNvPr id="87" name="Losange 86"/>
            <p:cNvSpPr/>
            <p:nvPr/>
          </p:nvSpPr>
          <p:spPr>
            <a:xfrm flipH="1">
              <a:off x="6054424" y="405765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cxnSp>
        <p:nvCxnSpPr>
          <p:cNvPr id="90" name="Forme 89"/>
          <p:cNvCxnSpPr>
            <a:stCxn id="87" idx="2"/>
            <a:endCxn id="52" idx="1"/>
          </p:cNvCxnSpPr>
          <p:nvPr/>
        </p:nvCxnSpPr>
        <p:spPr>
          <a:xfrm rot="5400000" flipH="1" flipV="1">
            <a:off x="6712618" y="3579609"/>
            <a:ext cx="143608" cy="1246970"/>
          </a:xfrm>
          <a:prstGeom prst="bentConnector4">
            <a:avLst>
              <a:gd name="adj1" fmla="val -159183"/>
              <a:gd name="adj2" fmla="val 53479"/>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2" name="Forme 91"/>
          <p:cNvCxnSpPr>
            <a:stCxn id="87" idx="2"/>
            <a:endCxn id="53" idx="1"/>
          </p:cNvCxnSpPr>
          <p:nvPr/>
        </p:nvCxnSpPr>
        <p:spPr>
          <a:xfrm rot="16200000" flipH="1">
            <a:off x="6656201" y="3779634"/>
            <a:ext cx="256442" cy="1246970"/>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Forme 93"/>
          <p:cNvCxnSpPr>
            <a:stCxn id="87" idx="2"/>
            <a:endCxn id="54" idx="1"/>
          </p:cNvCxnSpPr>
          <p:nvPr/>
        </p:nvCxnSpPr>
        <p:spPr>
          <a:xfrm rot="16200000" flipH="1">
            <a:off x="6451865" y="3983970"/>
            <a:ext cx="656492" cy="1238348"/>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6" name="Forme 95"/>
          <p:cNvCxnSpPr>
            <a:stCxn id="87" idx="2"/>
            <a:endCxn id="55" idx="0"/>
          </p:cNvCxnSpPr>
          <p:nvPr/>
        </p:nvCxnSpPr>
        <p:spPr>
          <a:xfrm rot="16200000" flipH="1">
            <a:off x="5712716" y="4723119"/>
            <a:ext cx="896444" cy="2"/>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67" name="Grouper 66"/>
          <p:cNvGrpSpPr/>
          <p:nvPr/>
        </p:nvGrpSpPr>
        <p:grpSpPr>
          <a:xfrm>
            <a:off x="5555748" y="5171342"/>
            <a:ext cx="1210382" cy="434496"/>
            <a:chOff x="5417989" y="5121890"/>
            <a:chExt cx="1485900" cy="533400"/>
          </a:xfrm>
        </p:grpSpPr>
        <p:sp>
          <p:nvSpPr>
            <p:cNvPr id="55" name="Rectangle 54"/>
            <p:cNvSpPr/>
            <p:nvPr/>
          </p:nvSpPr>
          <p:spPr>
            <a:xfrm>
              <a:off x="5417989" y="512189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choice</a:t>
              </a:r>
              <a:endParaRPr lang="fr-FR" sz="1200" dirty="0">
                <a:solidFill>
                  <a:srgbClr val="000000"/>
                </a:solidFill>
              </a:endParaRPr>
            </a:p>
          </p:txBody>
        </p:sp>
        <p:sp>
          <p:nvSpPr>
            <p:cNvPr id="97" name="Losange 96"/>
            <p:cNvSpPr/>
            <p:nvPr/>
          </p:nvSpPr>
          <p:spPr>
            <a:xfrm flipH="1">
              <a:off x="6063048" y="538859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grpSp>
        <p:nvGrpSpPr>
          <p:cNvPr id="69" name="Grouper 68"/>
          <p:cNvGrpSpPr/>
          <p:nvPr/>
        </p:nvGrpSpPr>
        <p:grpSpPr>
          <a:xfrm>
            <a:off x="7620933" y="5439808"/>
            <a:ext cx="1210382" cy="450014"/>
            <a:chOff x="7483174" y="5388590"/>
            <a:chExt cx="1485900" cy="552450"/>
          </a:xfrm>
        </p:grpSpPr>
        <p:sp>
          <p:nvSpPr>
            <p:cNvPr id="57" name="Rectangle 56"/>
            <p:cNvSpPr/>
            <p:nvPr/>
          </p:nvSpPr>
          <p:spPr>
            <a:xfrm>
              <a:off x="7483174" y="538859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case</a:t>
              </a:r>
              <a:endParaRPr lang="fr-FR" sz="1200" dirty="0">
                <a:solidFill>
                  <a:srgbClr val="000000"/>
                </a:solidFill>
              </a:endParaRPr>
            </a:p>
          </p:txBody>
        </p:sp>
        <p:sp>
          <p:nvSpPr>
            <p:cNvPr id="99" name="Losange 98"/>
            <p:cNvSpPr/>
            <p:nvPr/>
          </p:nvSpPr>
          <p:spPr>
            <a:xfrm flipH="1">
              <a:off x="8062632" y="567434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grpSp>
        <p:nvGrpSpPr>
          <p:cNvPr id="71" name="Grouper 70"/>
          <p:cNvGrpSpPr/>
          <p:nvPr/>
        </p:nvGrpSpPr>
        <p:grpSpPr>
          <a:xfrm>
            <a:off x="4919308" y="6218955"/>
            <a:ext cx="1210384" cy="465532"/>
            <a:chOff x="4781550" y="6165971"/>
            <a:chExt cx="1485900" cy="571500"/>
          </a:xfrm>
        </p:grpSpPr>
        <p:sp>
          <p:nvSpPr>
            <p:cNvPr id="59" name="Rectangle 58"/>
            <p:cNvSpPr/>
            <p:nvPr/>
          </p:nvSpPr>
          <p:spPr>
            <a:xfrm>
              <a:off x="4781550" y="6165971"/>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case</a:t>
              </a:r>
              <a:endParaRPr lang="fr-FR" sz="1200" dirty="0">
                <a:solidFill>
                  <a:srgbClr val="000000"/>
                </a:solidFill>
              </a:endParaRPr>
            </a:p>
          </p:txBody>
        </p:sp>
        <p:sp>
          <p:nvSpPr>
            <p:cNvPr id="100" name="Losange 99"/>
            <p:cNvSpPr/>
            <p:nvPr/>
          </p:nvSpPr>
          <p:spPr>
            <a:xfrm flipH="1">
              <a:off x="5320096" y="6470771"/>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cxnSp>
        <p:nvCxnSpPr>
          <p:cNvPr id="105" name="Forme 104"/>
          <p:cNvCxnSpPr>
            <a:stCxn id="97" idx="2"/>
            <a:endCxn id="57" idx="1"/>
          </p:cNvCxnSpPr>
          <p:nvPr/>
        </p:nvCxnSpPr>
        <p:spPr>
          <a:xfrm rot="5400000" flipH="1" flipV="1">
            <a:off x="6865744" y="4850649"/>
            <a:ext cx="57406" cy="1452971"/>
          </a:xfrm>
          <a:prstGeom prst="bentConnector4">
            <a:avLst>
              <a:gd name="adj1" fmla="val -398216"/>
              <a:gd name="adj2" fmla="val 52986"/>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Connecteur en angle 106"/>
          <p:cNvCxnSpPr>
            <a:stCxn id="97" idx="2"/>
            <a:endCxn id="59" idx="0"/>
          </p:cNvCxnSpPr>
          <p:nvPr/>
        </p:nvCxnSpPr>
        <p:spPr>
          <a:xfrm rot="5400000">
            <a:off x="5539673" y="5590665"/>
            <a:ext cx="613117" cy="643462"/>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Connecteur en angle 109"/>
          <p:cNvCxnSpPr>
            <a:stCxn id="99" idx="2"/>
            <a:endCxn id="58" idx="0"/>
          </p:cNvCxnSpPr>
          <p:nvPr/>
        </p:nvCxnSpPr>
        <p:spPr>
          <a:xfrm rot="16200000" flipH="1">
            <a:off x="8441628" y="5627904"/>
            <a:ext cx="345204" cy="869040"/>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Forme 111"/>
          <p:cNvCxnSpPr>
            <a:stCxn id="100" idx="1"/>
            <a:endCxn id="60" idx="1"/>
          </p:cNvCxnSpPr>
          <p:nvPr/>
        </p:nvCxnSpPr>
        <p:spPr>
          <a:xfrm>
            <a:off x="5531524" y="6575863"/>
            <a:ext cx="1106595" cy="53537"/>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61" name="Espace réservé du numéro de diapositive 60"/>
          <p:cNvSpPr>
            <a:spLocks noGrp="1"/>
          </p:cNvSpPr>
          <p:nvPr>
            <p:ph type="sldNum" sz="quarter" idx="12"/>
          </p:nvPr>
        </p:nvSpPr>
        <p:spPr>
          <a:xfrm>
            <a:off x="7313592" y="6390203"/>
            <a:ext cx="1882816" cy="297422"/>
          </a:xfrm>
        </p:spPr>
        <p:txBody>
          <a:bodyPr/>
          <a:lstStyle/>
          <a:p>
            <a:fld id="{339A7AB0-D0CE-A343-B5B6-64AAD55F6591}" type="slidenum">
              <a:rPr lang="fr-FR" sz="1100" smtClean="0"/>
              <a:pPr/>
              <a:t>3</a:t>
            </a:fld>
            <a:endParaRPr lang="fr-FR" sz="1100"/>
          </a:p>
        </p:txBody>
      </p:sp>
      <p:sp>
        <p:nvSpPr>
          <p:cNvPr id="72" name="ZoneTexte 71"/>
          <p:cNvSpPr txBox="1"/>
          <p:nvPr/>
        </p:nvSpPr>
        <p:spPr>
          <a:xfrm>
            <a:off x="433414" y="163540"/>
            <a:ext cx="288528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smtClean="0"/>
              <a:t>YANG Data Modeling</a:t>
            </a:r>
            <a:endParaRPr lang="en-US" sz="2400"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425" name="Grouper 424"/>
          <p:cNvGrpSpPr/>
          <p:nvPr/>
        </p:nvGrpSpPr>
        <p:grpSpPr>
          <a:xfrm rot="293467">
            <a:off x="8159190" y="2491753"/>
            <a:ext cx="213663" cy="476774"/>
            <a:chOff x="8382000" y="2327868"/>
            <a:chExt cx="533402" cy="1182781"/>
          </a:xfrm>
        </p:grpSpPr>
        <p:sp>
          <p:nvSpPr>
            <p:cNvPr id="426" name="Ellipse 4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7" name="Ellipse 426"/>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Ellipse 427"/>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Ellipse 42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0" name="Connecteur droit 429"/>
            <p:cNvCxnSpPr>
              <a:stCxn id="426" idx="4"/>
              <a:endCxn id="427"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1" name="Connecteur droit 430"/>
            <p:cNvCxnSpPr>
              <a:stCxn id="426" idx="4"/>
              <a:endCxn id="428"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2" name="Connecteur droit 431"/>
            <p:cNvCxnSpPr>
              <a:stCxn id="426" idx="4"/>
              <a:endCxn id="42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3" name="Ellipse 43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Ellipse 43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5" name="Connecteur droit 434"/>
            <p:cNvCxnSpPr>
              <a:stCxn id="433" idx="4"/>
              <a:endCxn id="43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6" name="Ellipse 43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7" name="Ellipse 43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8" name="Connecteur droit 437"/>
            <p:cNvCxnSpPr>
              <a:stCxn id="434" idx="4"/>
              <a:endCxn id="43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9" name="Connecteur droit 438"/>
            <p:cNvCxnSpPr>
              <a:stCxn id="434" idx="4"/>
              <a:endCxn id="43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0" name="Ellipse 43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1" name="Connecteur droit 440"/>
            <p:cNvCxnSpPr>
              <a:stCxn id="433" idx="4"/>
              <a:endCxn id="44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2" name="Ellipse 44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3" name="Connecteur droit 442"/>
            <p:cNvCxnSpPr>
              <a:stCxn id="440" idx="4"/>
              <a:endCxn id="44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06" name="Grouper 405"/>
          <p:cNvGrpSpPr/>
          <p:nvPr/>
        </p:nvGrpSpPr>
        <p:grpSpPr>
          <a:xfrm rot="212483">
            <a:off x="8365567" y="2523363"/>
            <a:ext cx="295021" cy="654188"/>
            <a:chOff x="8382000" y="2327868"/>
            <a:chExt cx="533402" cy="1182781"/>
          </a:xfrm>
        </p:grpSpPr>
        <p:sp>
          <p:nvSpPr>
            <p:cNvPr id="407" name="Ellipse 40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Ellipse 40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 name="Ellipse 40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Ellipse 40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1" name="Connecteur droit 410"/>
            <p:cNvCxnSpPr>
              <a:stCxn id="407" idx="4"/>
              <a:endCxn id="40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2" name="Connecteur droit 411"/>
            <p:cNvCxnSpPr>
              <a:stCxn id="407" idx="4"/>
              <a:endCxn id="40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3" name="Connecteur droit 412"/>
            <p:cNvCxnSpPr>
              <a:stCxn id="407" idx="4"/>
              <a:endCxn id="41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4" name="Ellipse 41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Ellipse 41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6" name="Connecteur droit 415"/>
            <p:cNvCxnSpPr>
              <a:stCxn id="414" idx="4"/>
              <a:endCxn id="41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7" name="Ellipse 41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8" name="Ellipse 41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9" name="Connecteur droit 418"/>
            <p:cNvCxnSpPr>
              <a:stCxn id="415" idx="4"/>
              <a:endCxn id="41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0" name="Connecteur droit 419"/>
            <p:cNvCxnSpPr>
              <a:stCxn id="415" idx="4"/>
              <a:endCxn id="41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1" name="Ellipse 42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2" name="Connecteur droit 421"/>
            <p:cNvCxnSpPr>
              <a:stCxn id="414" idx="4"/>
              <a:endCxn id="42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3" name="Ellipse 42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4" name="Connecteur droit 423"/>
            <p:cNvCxnSpPr>
              <a:stCxn id="421" idx="4"/>
              <a:endCxn id="42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 name="Carré corné 4"/>
          <p:cNvSpPr/>
          <p:nvPr/>
        </p:nvSpPr>
        <p:spPr>
          <a:xfrm>
            <a:off x="1176576" y="4674648"/>
            <a:ext cx="685800" cy="627529"/>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module</a:t>
            </a:r>
          </a:p>
          <a:p>
            <a:pPr algn="ctr"/>
            <a:r>
              <a:rPr lang="en-US" sz="1200" i="1" dirty="0" smtClean="0">
                <a:solidFill>
                  <a:srgbClr val="000000"/>
                </a:solidFill>
              </a:rPr>
              <a:t>a</a:t>
            </a:r>
            <a:endParaRPr lang="en-US" sz="1200" i="1" dirty="0">
              <a:solidFill>
                <a:srgbClr val="000000"/>
              </a:solidFill>
            </a:endParaRPr>
          </a:p>
        </p:txBody>
      </p:sp>
      <p:sp>
        <p:nvSpPr>
          <p:cNvPr id="6" name="Carré corné 5"/>
          <p:cNvSpPr/>
          <p:nvPr/>
        </p:nvSpPr>
        <p:spPr>
          <a:xfrm>
            <a:off x="304800" y="5582095"/>
            <a:ext cx="685800" cy="627529"/>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module</a:t>
            </a:r>
          </a:p>
          <a:p>
            <a:pPr algn="ctr"/>
            <a:r>
              <a:rPr lang="en-US" sz="1200" i="1" dirty="0" err="1" smtClean="0">
                <a:solidFill>
                  <a:srgbClr val="000000"/>
                </a:solidFill>
              </a:rPr>
              <a:t>b</a:t>
            </a:r>
            <a:endParaRPr lang="en-US" sz="1200" i="1" dirty="0">
              <a:solidFill>
                <a:srgbClr val="000000"/>
              </a:solidFill>
            </a:endParaRPr>
          </a:p>
        </p:txBody>
      </p:sp>
      <p:sp>
        <p:nvSpPr>
          <p:cNvPr id="12" name="Carré corné 11"/>
          <p:cNvSpPr/>
          <p:nvPr/>
        </p:nvSpPr>
        <p:spPr>
          <a:xfrm>
            <a:off x="1802435" y="5630047"/>
            <a:ext cx="1154736" cy="667873"/>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sub-module</a:t>
            </a:r>
          </a:p>
          <a:p>
            <a:pPr algn="ctr"/>
            <a:r>
              <a:rPr lang="en-US" sz="1200" i="1" dirty="0" smtClean="0">
                <a:solidFill>
                  <a:srgbClr val="000000"/>
                </a:solidFill>
              </a:rPr>
              <a:t>sa1</a:t>
            </a:r>
            <a:endParaRPr lang="en-US" sz="1200" i="1" dirty="0">
              <a:solidFill>
                <a:srgbClr val="000000"/>
              </a:solidFill>
            </a:endParaRPr>
          </a:p>
        </p:txBody>
      </p:sp>
      <p:sp>
        <p:nvSpPr>
          <p:cNvPr id="25" name="Losange 24"/>
          <p:cNvSpPr/>
          <p:nvPr/>
        </p:nvSpPr>
        <p:spPr>
          <a:xfrm>
            <a:off x="742846" y="3200398"/>
            <a:ext cx="1295400" cy="757521"/>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solidFill>
                  <a:srgbClr val="000000"/>
                </a:solidFill>
              </a:rPr>
              <a:t>jYang</a:t>
            </a:r>
            <a:endParaRPr lang="en-US" sz="1600" dirty="0">
              <a:solidFill>
                <a:srgbClr val="000000"/>
              </a:solidFill>
            </a:endParaRPr>
          </a:p>
        </p:txBody>
      </p:sp>
      <p:cxnSp>
        <p:nvCxnSpPr>
          <p:cNvPr id="26" name="Connecteur en arc 12"/>
          <p:cNvCxnSpPr>
            <a:stCxn id="5" idx="0"/>
            <a:endCxn id="25" idx="2"/>
          </p:cNvCxnSpPr>
          <p:nvPr/>
        </p:nvCxnSpPr>
        <p:spPr>
          <a:xfrm rot="16200000" flipV="1">
            <a:off x="1096647" y="4251819"/>
            <a:ext cx="716729" cy="128930"/>
          </a:xfrm>
          <a:prstGeom prst="curvedConnector3">
            <a:avLst>
              <a:gd name="adj1" fmla="val 5000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9" name="Document 28"/>
          <p:cNvSpPr/>
          <p:nvPr/>
        </p:nvSpPr>
        <p:spPr>
          <a:xfrm>
            <a:off x="452676" y="1326884"/>
            <a:ext cx="685800" cy="877986"/>
          </a:xfrm>
          <a:prstGeom prst="flowChartDocumen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errors</a:t>
            </a:r>
            <a:endParaRPr lang="en-US" sz="1600" dirty="0">
              <a:solidFill>
                <a:srgbClr val="000000"/>
              </a:solidFill>
            </a:endParaRPr>
          </a:p>
        </p:txBody>
      </p:sp>
      <p:sp>
        <p:nvSpPr>
          <p:cNvPr id="30" name="Ellipse 29"/>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Ellipse 30"/>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Ellipse 31"/>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Ellipse 32"/>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Ellipse 33"/>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onnecteur droit 35"/>
          <p:cNvCxnSpPr>
            <a:stCxn id="30" idx="4"/>
            <a:endCxn id="31"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0" idx="4"/>
            <a:endCxn id="32"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Connecteur droit 39"/>
          <p:cNvCxnSpPr>
            <a:stCxn id="30" idx="4"/>
            <a:endCxn id="33"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30" idx="4"/>
            <a:endCxn id="34"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 name="Ellipse 48"/>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Ellipse 49"/>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Ellipse 5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Connecteur droit 51"/>
          <p:cNvCxnSpPr>
            <a:stCxn id="33" idx="4"/>
            <a:endCxn id="49"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Connecteur droit 52"/>
          <p:cNvCxnSpPr>
            <a:stCxn id="33" idx="4"/>
            <a:endCxn id="50"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33" idx="4"/>
            <a:endCxn id="5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 name="Ellipse 58"/>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Connecteur droit 59"/>
          <p:cNvCxnSpPr>
            <a:stCxn id="30" idx="4"/>
            <a:endCxn id="59"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 name="Ellipse 61"/>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Ellipse 62"/>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onnecteur droit 63"/>
          <p:cNvCxnSpPr>
            <a:stCxn id="59" idx="4"/>
            <a:endCxn id="62"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 name="Connecteur droit 64"/>
          <p:cNvCxnSpPr>
            <a:stCxn id="59" idx="4"/>
            <a:endCxn id="63"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1" name="Connecteur en arc 70"/>
          <p:cNvCxnSpPr>
            <a:stCxn id="25" idx="0"/>
            <a:endCxn id="292" idx="0"/>
          </p:cNvCxnSpPr>
          <p:nvPr/>
        </p:nvCxnSpPr>
        <p:spPr>
          <a:xfrm rot="5400000" flipH="1" flipV="1">
            <a:off x="2386639" y="-454851"/>
            <a:ext cx="2659156" cy="4651343"/>
          </a:xfrm>
          <a:prstGeom prst="curvedConnector3">
            <a:avLst>
              <a:gd name="adj1" fmla="val 108597"/>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2" name="Connecteur en arc 71"/>
          <p:cNvCxnSpPr>
            <a:stCxn id="25" idx="1"/>
            <a:endCxn id="29" idx="2"/>
          </p:cNvCxnSpPr>
          <p:nvPr/>
        </p:nvCxnSpPr>
        <p:spPr>
          <a:xfrm rot="10800000" flipH="1">
            <a:off x="742846" y="2146825"/>
            <a:ext cx="52730" cy="1432334"/>
          </a:xfrm>
          <a:prstGeom prst="curvedConnector4">
            <a:avLst>
              <a:gd name="adj1" fmla="val -433529"/>
              <a:gd name="adj2" fmla="val 61196"/>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05" name="Ellipse 104"/>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Ellipse 107"/>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2" name="Connecteur droit 111"/>
          <p:cNvCxnSpPr>
            <a:stCxn id="105" idx="4"/>
            <a:endCxn id="108"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4" name="Ellipse 113"/>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Ellipse 115"/>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Connecteur droit 116"/>
          <p:cNvCxnSpPr>
            <a:stCxn id="108" idx="4"/>
            <a:endCxn id="114"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a:stCxn id="108" idx="4"/>
            <a:endCxn id="116"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0" name="Ellipse 119"/>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Connecteur droit 120"/>
          <p:cNvCxnSpPr>
            <a:stCxn id="105" idx="4"/>
            <a:endCxn id="120"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2" name="Ellipse 121"/>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Connecteur droit 123"/>
          <p:cNvCxnSpPr>
            <a:stCxn id="120" idx="4"/>
            <a:endCxn id="122"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149" name="Grouper 148"/>
          <p:cNvGrpSpPr/>
          <p:nvPr/>
        </p:nvGrpSpPr>
        <p:grpSpPr>
          <a:xfrm>
            <a:off x="2347570" y="1342188"/>
            <a:ext cx="762001" cy="449358"/>
            <a:chOff x="952500" y="5188322"/>
            <a:chExt cx="762001" cy="449358"/>
          </a:xfrm>
        </p:grpSpPr>
        <p:sp>
          <p:nvSpPr>
            <p:cNvPr id="128" name="Ellipse 127"/>
            <p:cNvSpPr/>
            <p:nvPr/>
          </p:nvSpPr>
          <p:spPr>
            <a:xfrm>
              <a:off x="1257300" y="518832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Ellipse 128"/>
            <p:cNvSpPr/>
            <p:nvPr/>
          </p:nvSpPr>
          <p:spPr>
            <a:xfrm>
              <a:off x="952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Ellipse 129"/>
            <p:cNvSpPr/>
            <p:nvPr/>
          </p:nvSpPr>
          <p:spPr>
            <a:xfrm>
              <a:off x="11430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Ellipse 130"/>
            <p:cNvSpPr/>
            <p:nvPr/>
          </p:nvSpPr>
          <p:spPr>
            <a:xfrm>
              <a:off x="1333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Ellipse 131"/>
            <p:cNvSpPr/>
            <p:nvPr/>
          </p:nvSpPr>
          <p:spPr>
            <a:xfrm>
              <a:off x="14859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3" name="Connecteur droit 132"/>
            <p:cNvCxnSpPr>
              <a:stCxn id="128" idx="4"/>
              <a:endCxn id="129" idx="0"/>
            </p:cNvCxnSpPr>
            <p:nvPr/>
          </p:nvCxnSpPr>
          <p:spPr>
            <a:xfrm rot="5400000">
              <a:off x="1002363" y="5260601"/>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4" name="Connecteur droit 133"/>
            <p:cNvCxnSpPr>
              <a:stCxn id="128" idx="4"/>
              <a:endCxn id="130" idx="0"/>
            </p:cNvCxnSpPr>
            <p:nvPr/>
          </p:nvCxnSpPr>
          <p:spPr>
            <a:xfrm rot="5400000">
              <a:off x="1097613" y="5355851"/>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5" name="Connecteur droit 134"/>
            <p:cNvCxnSpPr>
              <a:stCxn id="128" idx="4"/>
              <a:endCxn id="131" idx="0"/>
            </p:cNvCxnSpPr>
            <p:nvPr/>
          </p:nvCxnSpPr>
          <p:spPr>
            <a:xfrm rot="16200000" flipH="1">
              <a:off x="1192863" y="5374901"/>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6" name="Connecteur droit 135"/>
            <p:cNvCxnSpPr>
              <a:stCxn id="128" idx="4"/>
              <a:endCxn id="132" idx="0"/>
            </p:cNvCxnSpPr>
            <p:nvPr/>
          </p:nvCxnSpPr>
          <p:spPr>
            <a:xfrm rot="16200000" flipH="1">
              <a:off x="1269063" y="5298701"/>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Ellipse 142"/>
            <p:cNvSpPr/>
            <p:nvPr/>
          </p:nvSpPr>
          <p:spPr>
            <a:xfrm>
              <a:off x="1638301" y="555307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Connecteur droit 143"/>
            <p:cNvCxnSpPr>
              <a:stCxn id="128" idx="4"/>
              <a:endCxn id="143" idx="0"/>
            </p:cNvCxnSpPr>
            <p:nvPr/>
          </p:nvCxnSpPr>
          <p:spPr>
            <a:xfrm rot="16200000" flipH="1">
              <a:off x="1345543" y="5222220"/>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0" name="ZoneTexte 149"/>
          <p:cNvSpPr txBox="1"/>
          <p:nvPr/>
        </p:nvSpPr>
        <p:spPr>
          <a:xfrm>
            <a:off x="3514041" y="1972757"/>
            <a:ext cx="359832" cy="369332"/>
          </a:xfrm>
          <a:prstGeom prst="rect">
            <a:avLst/>
          </a:prstGeom>
          <a:noFill/>
        </p:spPr>
        <p:txBody>
          <a:bodyPr wrap="none" rtlCol="0">
            <a:spAutoFit/>
          </a:bodyPr>
          <a:lstStyle/>
          <a:p>
            <a:r>
              <a:rPr lang="en-US" i="1" dirty="0" smtClean="0"/>
              <a:t>a</a:t>
            </a:r>
            <a:endParaRPr lang="en-US" i="1" dirty="0"/>
          </a:p>
        </p:txBody>
      </p:sp>
      <p:sp>
        <p:nvSpPr>
          <p:cNvPr id="151" name="ZoneTexte 150"/>
          <p:cNvSpPr txBox="1"/>
          <p:nvPr/>
        </p:nvSpPr>
        <p:spPr>
          <a:xfrm>
            <a:off x="4413812" y="1936178"/>
            <a:ext cx="342900" cy="369332"/>
          </a:xfrm>
          <a:prstGeom prst="rect">
            <a:avLst/>
          </a:prstGeom>
          <a:noFill/>
        </p:spPr>
        <p:txBody>
          <a:bodyPr wrap="square" rtlCol="0">
            <a:spAutoFit/>
          </a:bodyPr>
          <a:lstStyle/>
          <a:p>
            <a:r>
              <a:rPr lang="en-US" i="1" dirty="0" smtClean="0"/>
              <a:t>b</a:t>
            </a:r>
            <a:endParaRPr lang="en-US" i="1" dirty="0"/>
          </a:p>
        </p:txBody>
      </p:sp>
      <p:sp>
        <p:nvSpPr>
          <p:cNvPr id="152" name="ZoneTexte 151"/>
          <p:cNvSpPr txBox="1"/>
          <p:nvPr/>
        </p:nvSpPr>
        <p:spPr>
          <a:xfrm>
            <a:off x="2576170" y="1940491"/>
            <a:ext cx="566657" cy="369332"/>
          </a:xfrm>
          <a:prstGeom prst="rect">
            <a:avLst/>
          </a:prstGeom>
          <a:noFill/>
        </p:spPr>
        <p:txBody>
          <a:bodyPr wrap="none" rtlCol="0">
            <a:spAutoFit/>
          </a:bodyPr>
          <a:lstStyle/>
          <a:p>
            <a:r>
              <a:rPr lang="en-US" i="1" dirty="0" smtClean="0"/>
              <a:t>sa1</a:t>
            </a:r>
            <a:endParaRPr lang="en-US" i="1" dirty="0"/>
          </a:p>
        </p:txBody>
      </p:sp>
      <p:sp>
        <p:nvSpPr>
          <p:cNvPr id="179" name="ZoneTexte 178"/>
          <p:cNvSpPr txBox="1"/>
          <p:nvPr/>
        </p:nvSpPr>
        <p:spPr>
          <a:xfrm>
            <a:off x="2636541" y="2342089"/>
            <a:ext cx="1815371" cy="369332"/>
          </a:xfrm>
          <a:prstGeom prst="rect">
            <a:avLst/>
          </a:prstGeom>
          <a:noFill/>
        </p:spPr>
        <p:txBody>
          <a:bodyPr wrap="none" rtlCol="0">
            <a:spAutoFit/>
          </a:bodyPr>
          <a:lstStyle/>
          <a:p>
            <a:r>
              <a:rPr lang="en-US" dirty="0" err="1" smtClean="0"/>
              <a:t>YangSpecification</a:t>
            </a:r>
            <a:endParaRPr lang="en-US" dirty="0"/>
          </a:p>
        </p:txBody>
      </p:sp>
      <p:sp>
        <p:nvSpPr>
          <p:cNvPr id="180" name="ZoneTexte 179"/>
          <p:cNvSpPr txBox="1"/>
          <p:nvPr/>
        </p:nvSpPr>
        <p:spPr>
          <a:xfrm>
            <a:off x="5693631" y="2230867"/>
            <a:ext cx="1534720" cy="369332"/>
          </a:xfrm>
          <a:prstGeom prst="rect">
            <a:avLst/>
          </a:prstGeom>
          <a:noFill/>
        </p:spPr>
        <p:txBody>
          <a:bodyPr wrap="none" rtlCol="0">
            <a:spAutoFit/>
          </a:bodyPr>
          <a:lstStyle/>
          <a:p>
            <a:r>
              <a:rPr lang="en-US" dirty="0" err="1" smtClean="0"/>
              <a:t>YangTreeNode</a:t>
            </a:r>
            <a:endParaRPr lang="en-US" dirty="0"/>
          </a:p>
        </p:txBody>
      </p:sp>
      <p:cxnSp>
        <p:nvCxnSpPr>
          <p:cNvPr id="189" name="Connecteur droit 188"/>
          <p:cNvCxnSpPr>
            <a:stCxn id="292" idx="2"/>
            <a:endCxn id="330" idx="0"/>
          </p:cNvCxnSpPr>
          <p:nvPr/>
        </p:nvCxnSpPr>
        <p:spPr>
          <a:xfrm rot="16200000" flipH="1">
            <a:off x="5948563" y="759787"/>
            <a:ext cx="269231" cy="82579"/>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0" name="Connecteur droit 189"/>
          <p:cNvCxnSpPr>
            <a:stCxn id="292" idx="2"/>
            <a:endCxn id="337" idx="0"/>
          </p:cNvCxnSpPr>
          <p:nvPr/>
        </p:nvCxnSpPr>
        <p:spPr>
          <a:xfrm rot="16200000" flipH="1">
            <a:off x="6016554" y="691796"/>
            <a:ext cx="269232" cy="218563"/>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4" name="Connecteur droit 193"/>
          <p:cNvCxnSpPr>
            <a:stCxn id="330" idx="2"/>
            <a:endCxn id="367" idx="0"/>
          </p:cNvCxnSpPr>
          <p:nvPr/>
        </p:nvCxnSpPr>
        <p:spPr>
          <a:xfrm rot="5400000">
            <a:off x="5931172" y="1138459"/>
            <a:ext cx="270842" cy="11575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5" name="Connecteur droit 194"/>
          <p:cNvCxnSpPr>
            <a:stCxn id="330" idx="2"/>
            <a:endCxn id="377" idx="0"/>
          </p:cNvCxnSpPr>
          <p:nvPr/>
        </p:nvCxnSpPr>
        <p:spPr>
          <a:xfrm rot="16200000" flipH="1">
            <a:off x="6014794" y="1170586"/>
            <a:ext cx="270842" cy="5149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6" name="Connecteur droit 195"/>
          <p:cNvCxnSpPr>
            <a:stCxn id="330" idx="2"/>
            <a:endCxn id="380" idx="0"/>
          </p:cNvCxnSpPr>
          <p:nvPr/>
        </p:nvCxnSpPr>
        <p:spPr>
          <a:xfrm rot="16200000" flipH="1">
            <a:off x="6087364" y="1098016"/>
            <a:ext cx="270842" cy="19663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8" name="Connecteur droit 197"/>
          <p:cNvCxnSpPr>
            <a:stCxn id="292" idx="2"/>
            <a:endCxn id="349" idx="0"/>
          </p:cNvCxnSpPr>
          <p:nvPr/>
        </p:nvCxnSpPr>
        <p:spPr>
          <a:xfrm rot="16200000" flipH="1">
            <a:off x="6089888" y="618462"/>
            <a:ext cx="269230" cy="365229"/>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1" name="Connecteur droit 200"/>
          <p:cNvCxnSpPr>
            <a:stCxn id="349" idx="2"/>
            <a:endCxn id="383" idx="0"/>
          </p:cNvCxnSpPr>
          <p:nvPr/>
        </p:nvCxnSpPr>
        <p:spPr>
          <a:xfrm rot="16200000" flipH="1">
            <a:off x="6319684" y="1148345"/>
            <a:ext cx="270843" cy="9597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2" name="Connecteur droit 201"/>
          <p:cNvCxnSpPr>
            <a:stCxn id="349" idx="2"/>
            <a:endCxn id="389" idx="0"/>
          </p:cNvCxnSpPr>
          <p:nvPr/>
        </p:nvCxnSpPr>
        <p:spPr>
          <a:xfrm rot="16200000" flipH="1">
            <a:off x="6412933" y="1055096"/>
            <a:ext cx="270843" cy="282473"/>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6" name="Connecteur droit 235"/>
          <p:cNvCxnSpPr>
            <a:stCxn id="389" idx="2"/>
            <a:endCxn id="401" idx="0"/>
          </p:cNvCxnSpPr>
          <p:nvPr/>
        </p:nvCxnSpPr>
        <p:spPr>
          <a:xfrm rot="16200000" flipH="1">
            <a:off x="6629742" y="1516824"/>
            <a:ext cx="195898"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9" name="Connecteur droit 238"/>
          <p:cNvCxnSpPr>
            <a:stCxn id="401" idx="2"/>
            <a:endCxn id="467" idx="0"/>
          </p:cNvCxnSpPr>
          <p:nvPr/>
        </p:nvCxnSpPr>
        <p:spPr>
          <a:xfrm rot="5400000">
            <a:off x="6548508" y="1848428"/>
            <a:ext cx="287618" cy="146948"/>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0" name="Connecteur droit 239"/>
          <p:cNvCxnSpPr>
            <a:stCxn id="401" idx="2"/>
            <a:endCxn id="473" idx="0"/>
          </p:cNvCxnSpPr>
          <p:nvPr/>
        </p:nvCxnSpPr>
        <p:spPr>
          <a:xfrm rot="16200000" flipH="1">
            <a:off x="6707349" y="1836535"/>
            <a:ext cx="287618" cy="17073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2" name="Connecteur droit 241"/>
          <p:cNvCxnSpPr>
            <a:stCxn id="389" idx="2"/>
            <a:endCxn id="404" idx="0"/>
          </p:cNvCxnSpPr>
          <p:nvPr/>
        </p:nvCxnSpPr>
        <p:spPr>
          <a:xfrm rot="16200000" flipH="1">
            <a:off x="6753205" y="1393361"/>
            <a:ext cx="195898" cy="323126"/>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4" name="Connecteur droit 243"/>
          <p:cNvCxnSpPr>
            <a:stCxn id="404" idx="2"/>
            <a:endCxn id="479" idx="0"/>
          </p:cNvCxnSpPr>
          <p:nvPr/>
        </p:nvCxnSpPr>
        <p:spPr>
          <a:xfrm rot="16200000" flipH="1">
            <a:off x="6902975" y="1887835"/>
            <a:ext cx="287618" cy="6813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0" name="Connecteur droit 249"/>
          <p:cNvCxnSpPr>
            <a:stCxn id="367" idx="2"/>
            <a:endCxn id="395" idx="0"/>
          </p:cNvCxnSpPr>
          <p:nvPr/>
        </p:nvCxnSpPr>
        <p:spPr>
          <a:xfrm rot="5400000">
            <a:off x="5903802" y="1547957"/>
            <a:ext cx="195898" cy="1393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3" name="Connecteur droit 252"/>
          <p:cNvCxnSpPr>
            <a:stCxn id="395" idx="2"/>
            <a:endCxn id="476" idx="0"/>
          </p:cNvCxnSpPr>
          <p:nvPr/>
        </p:nvCxnSpPr>
        <p:spPr>
          <a:xfrm rot="5400000">
            <a:off x="5838892" y="1909820"/>
            <a:ext cx="287618" cy="2416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4" name="Connecteur droit 253"/>
          <p:cNvCxnSpPr>
            <a:stCxn id="395" idx="2"/>
            <a:endCxn id="470" idx="0"/>
          </p:cNvCxnSpPr>
          <p:nvPr/>
        </p:nvCxnSpPr>
        <p:spPr>
          <a:xfrm rot="16200000" flipH="1">
            <a:off x="5993696" y="1779180"/>
            <a:ext cx="287618" cy="28544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Connecteur droit 255"/>
          <p:cNvCxnSpPr>
            <a:stCxn id="367" idx="2"/>
            <a:endCxn id="398" idx="0"/>
          </p:cNvCxnSpPr>
          <p:nvPr/>
        </p:nvCxnSpPr>
        <p:spPr>
          <a:xfrm rot="16200000" flipH="1">
            <a:off x="6079754" y="1385939"/>
            <a:ext cx="195898" cy="33797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8" name="Connecteur droit 257"/>
          <p:cNvCxnSpPr>
            <a:stCxn id="398" idx="2"/>
            <a:endCxn id="464" idx="0"/>
          </p:cNvCxnSpPr>
          <p:nvPr/>
        </p:nvCxnSpPr>
        <p:spPr>
          <a:xfrm rot="16200000" flipH="1">
            <a:off x="6247961" y="1876819"/>
            <a:ext cx="287618" cy="9016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3" name="ZoneTexte 262"/>
          <p:cNvSpPr txBox="1"/>
          <p:nvPr/>
        </p:nvSpPr>
        <p:spPr>
          <a:xfrm>
            <a:off x="6765791" y="865650"/>
            <a:ext cx="359832" cy="369332"/>
          </a:xfrm>
          <a:prstGeom prst="rect">
            <a:avLst/>
          </a:prstGeom>
          <a:noFill/>
        </p:spPr>
        <p:txBody>
          <a:bodyPr wrap="none" rtlCol="0">
            <a:spAutoFit/>
          </a:bodyPr>
          <a:lstStyle/>
          <a:p>
            <a:r>
              <a:rPr lang="en-US" i="1" dirty="0" smtClean="0"/>
              <a:t>a</a:t>
            </a:r>
            <a:endParaRPr lang="en-US" i="1" dirty="0"/>
          </a:p>
        </p:txBody>
      </p:sp>
      <p:sp>
        <p:nvSpPr>
          <p:cNvPr id="264" name="ZoneTexte 263"/>
          <p:cNvSpPr txBox="1"/>
          <p:nvPr/>
        </p:nvSpPr>
        <p:spPr>
          <a:xfrm>
            <a:off x="7221005" y="1459937"/>
            <a:ext cx="475022" cy="369332"/>
          </a:xfrm>
          <a:prstGeom prst="rect">
            <a:avLst/>
          </a:prstGeom>
          <a:noFill/>
        </p:spPr>
        <p:txBody>
          <a:bodyPr wrap="none" rtlCol="0">
            <a:spAutoFit/>
          </a:bodyPr>
          <a:lstStyle/>
          <a:p>
            <a:r>
              <a:rPr lang="fr-FR" i="1" dirty="0" smtClean="0"/>
              <a:t>b</a:t>
            </a:r>
            <a:r>
              <a:rPr lang="en-US" i="1" dirty="0" smtClean="0"/>
              <a:t>’’</a:t>
            </a:r>
            <a:endParaRPr lang="en-US" i="1" dirty="0"/>
          </a:p>
        </p:txBody>
      </p:sp>
      <p:sp>
        <p:nvSpPr>
          <p:cNvPr id="265" name="ZoneTexte 264"/>
          <p:cNvSpPr txBox="1"/>
          <p:nvPr/>
        </p:nvSpPr>
        <p:spPr>
          <a:xfrm>
            <a:off x="5450628" y="1748406"/>
            <a:ext cx="417427" cy="369332"/>
          </a:xfrm>
          <a:prstGeom prst="rect">
            <a:avLst/>
          </a:prstGeom>
          <a:noFill/>
        </p:spPr>
        <p:txBody>
          <a:bodyPr wrap="none" rtlCol="0">
            <a:spAutoFit/>
          </a:bodyPr>
          <a:lstStyle/>
          <a:p>
            <a:r>
              <a:rPr lang="en-US" i="1" dirty="0" err="1" smtClean="0"/>
              <a:t>b</a:t>
            </a:r>
            <a:r>
              <a:rPr lang="en-US" i="1" dirty="0" smtClean="0"/>
              <a:t>’</a:t>
            </a:r>
            <a:endParaRPr lang="en-US" i="1" dirty="0"/>
          </a:p>
        </p:txBody>
      </p:sp>
      <p:pic>
        <p:nvPicPr>
          <p:cNvPr id="157" name="Image 156" descr="workstation-Vista-256x256.png"/>
          <p:cNvPicPr>
            <a:picLocks noChangeAspect="1"/>
          </p:cNvPicPr>
          <p:nvPr/>
        </p:nvPicPr>
        <p:blipFill>
          <a:blip r:embed="rId3"/>
          <a:stretch>
            <a:fillRect/>
          </a:stretch>
        </p:blipFill>
        <p:spPr>
          <a:xfrm flipH="1">
            <a:off x="3388971" y="3593026"/>
            <a:ext cx="1977342" cy="2163246"/>
          </a:xfrm>
          <a:prstGeom prst="rect">
            <a:avLst/>
          </a:prstGeom>
        </p:spPr>
      </p:pic>
      <p:pic>
        <p:nvPicPr>
          <p:cNvPr id="158" name="Image 157" descr="black-server-128x128.png"/>
          <p:cNvPicPr>
            <a:picLocks noChangeAspect="1"/>
          </p:cNvPicPr>
          <p:nvPr/>
        </p:nvPicPr>
        <p:blipFill>
          <a:blip r:embed="rId4"/>
          <a:stretch>
            <a:fillRect/>
          </a:stretch>
        </p:blipFill>
        <p:spPr>
          <a:xfrm flipH="1">
            <a:off x="8353384" y="4183049"/>
            <a:ext cx="1325030" cy="1312101"/>
          </a:xfrm>
          <a:prstGeom prst="rect">
            <a:avLst/>
          </a:prstGeom>
          <a:effectLst/>
        </p:spPr>
      </p:pic>
      <p:cxnSp>
        <p:nvCxnSpPr>
          <p:cNvPr id="159" name="Connecteur droit avec flèche 158"/>
          <p:cNvCxnSpPr/>
          <p:nvPr/>
        </p:nvCxnSpPr>
        <p:spPr>
          <a:xfrm>
            <a:off x="5328214" y="5895860"/>
            <a:ext cx="3025170" cy="73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0" name="Rectangle 159"/>
          <p:cNvSpPr/>
          <p:nvPr/>
        </p:nvSpPr>
        <p:spPr>
          <a:xfrm>
            <a:off x="4009342" y="5620463"/>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sp>
        <p:nvSpPr>
          <p:cNvPr id="161" name="Rectangle 160"/>
          <p:cNvSpPr/>
          <p:nvPr/>
        </p:nvSpPr>
        <p:spPr>
          <a:xfrm>
            <a:off x="8579516" y="5582095"/>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grpSp>
        <p:nvGrpSpPr>
          <p:cNvPr id="293" name="Grouper 292"/>
          <p:cNvGrpSpPr/>
          <p:nvPr/>
        </p:nvGrpSpPr>
        <p:grpSpPr>
          <a:xfrm>
            <a:off x="5814167" y="3066395"/>
            <a:ext cx="1256425" cy="2952387"/>
            <a:chOff x="6105125" y="3073243"/>
            <a:chExt cx="1256425" cy="2952387"/>
          </a:xfrm>
        </p:grpSpPr>
        <p:grpSp>
          <p:nvGrpSpPr>
            <p:cNvPr id="203" name="Grouper 202"/>
            <p:cNvGrpSpPr/>
            <p:nvPr/>
          </p:nvGrpSpPr>
          <p:grpSpPr>
            <a:xfrm>
              <a:off x="6105125" y="3073243"/>
              <a:ext cx="416690" cy="430888"/>
              <a:chOff x="5442515" y="2581523"/>
              <a:chExt cx="523513" cy="541350"/>
            </a:xfrm>
          </p:grpSpPr>
          <p:sp>
            <p:nvSpPr>
              <p:cNvPr id="165" name="Ellipse 164"/>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7" name="ZoneTexte 166"/>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168" name="ZoneTexte 167"/>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04" name="Grouper 203"/>
            <p:cNvGrpSpPr/>
            <p:nvPr/>
          </p:nvGrpSpPr>
          <p:grpSpPr>
            <a:xfrm>
              <a:off x="6641600" y="3901411"/>
              <a:ext cx="477342" cy="430888"/>
              <a:chOff x="5442515" y="2221468"/>
              <a:chExt cx="599713" cy="541350"/>
            </a:xfrm>
          </p:grpSpPr>
          <p:sp>
            <p:nvSpPr>
              <p:cNvPr id="169" name="ZoneTexte 168"/>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170" name="ZoneTexte 169"/>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171" name="Ellipse 17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05" name="Grouper 204"/>
            <p:cNvGrpSpPr/>
            <p:nvPr/>
          </p:nvGrpSpPr>
          <p:grpSpPr>
            <a:xfrm>
              <a:off x="6349375" y="4405711"/>
              <a:ext cx="488500" cy="430888"/>
              <a:chOff x="5442515" y="2837318"/>
              <a:chExt cx="613732" cy="541350"/>
            </a:xfrm>
          </p:grpSpPr>
          <p:sp>
            <p:nvSpPr>
              <p:cNvPr id="172" name="Ellipse 171"/>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3" name="ZoneTexte 172"/>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174" name="ZoneTexte 173"/>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06" name="Grouper 205"/>
            <p:cNvGrpSpPr/>
            <p:nvPr/>
          </p:nvGrpSpPr>
          <p:grpSpPr>
            <a:xfrm>
              <a:off x="6105125" y="5594742"/>
              <a:ext cx="488500" cy="430888"/>
              <a:chOff x="5442515" y="2837318"/>
              <a:chExt cx="613732" cy="541350"/>
            </a:xfrm>
          </p:grpSpPr>
          <p:sp>
            <p:nvSpPr>
              <p:cNvPr id="207" name="Ellipse 2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8" name="ZoneTexte 207"/>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09" name="ZoneTexte 208"/>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0" name="Grouper 209"/>
            <p:cNvGrpSpPr/>
            <p:nvPr/>
          </p:nvGrpSpPr>
          <p:grpSpPr>
            <a:xfrm>
              <a:off x="6373570" y="3229011"/>
              <a:ext cx="416690" cy="430888"/>
              <a:chOff x="5442515" y="2581523"/>
              <a:chExt cx="523513" cy="541350"/>
            </a:xfrm>
          </p:grpSpPr>
          <p:sp>
            <p:nvSpPr>
              <p:cNvPr id="211" name="Ellipse 21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2" name="ZoneTexte 211"/>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13" name="ZoneTexte 212"/>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14" name="Grouper 213"/>
            <p:cNvGrpSpPr/>
            <p:nvPr/>
          </p:nvGrpSpPr>
          <p:grpSpPr>
            <a:xfrm>
              <a:off x="6390551" y="4069511"/>
              <a:ext cx="488500" cy="430888"/>
              <a:chOff x="5442515" y="2837318"/>
              <a:chExt cx="613732" cy="541350"/>
            </a:xfrm>
          </p:grpSpPr>
          <p:sp>
            <p:nvSpPr>
              <p:cNvPr id="215" name="Ellipse 214"/>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6" name="ZoneTexte 215"/>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17" name="ZoneTexte 216"/>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8" name="Grouper 217"/>
            <p:cNvGrpSpPr/>
            <p:nvPr/>
          </p:nvGrpSpPr>
          <p:grpSpPr>
            <a:xfrm>
              <a:off x="6641600" y="3397111"/>
              <a:ext cx="429726" cy="430888"/>
              <a:chOff x="5442515" y="3179387"/>
              <a:chExt cx="539891" cy="541350"/>
            </a:xfrm>
          </p:grpSpPr>
          <p:sp>
            <p:nvSpPr>
              <p:cNvPr id="219" name="Ellipse 218"/>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0" name="ZoneTexte 219"/>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1" name="ZoneTexte 220"/>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22" name="Grouper 221"/>
            <p:cNvGrpSpPr/>
            <p:nvPr/>
          </p:nvGrpSpPr>
          <p:grpSpPr>
            <a:xfrm>
              <a:off x="6884208" y="3565211"/>
              <a:ext cx="429726" cy="430888"/>
              <a:chOff x="5442515" y="3179387"/>
              <a:chExt cx="539891" cy="541350"/>
            </a:xfrm>
          </p:grpSpPr>
          <p:sp>
            <p:nvSpPr>
              <p:cNvPr id="223" name="Ellipse 22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4" name="ZoneTexte 223"/>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5" name="ZoneTexte 224"/>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30" name="Grouper 229"/>
            <p:cNvGrpSpPr/>
            <p:nvPr/>
          </p:nvGrpSpPr>
          <p:grpSpPr>
            <a:xfrm>
              <a:off x="6884208" y="3733311"/>
              <a:ext cx="477342" cy="430888"/>
              <a:chOff x="5442515" y="2221469"/>
              <a:chExt cx="599713" cy="541350"/>
            </a:xfrm>
          </p:grpSpPr>
          <p:sp>
            <p:nvSpPr>
              <p:cNvPr id="231" name="ZoneTexte 23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33" name="ZoneTexte 232"/>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35" name="Ellipse 23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45" name="Grouper 244"/>
            <p:cNvGrpSpPr/>
            <p:nvPr/>
          </p:nvGrpSpPr>
          <p:grpSpPr>
            <a:xfrm>
              <a:off x="6373570" y="4237611"/>
              <a:ext cx="416690" cy="430888"/>
              <a:chOff x="5442515" y="2581523"/>
              <a:chExt cx="523513" cy="541350"/>
            </a:xfrm>
          </p:grpSpPr>
          <p:sp>
            <p:nvSpPr>
              <p:cNvPr id="247" name="Ellipse 246"/>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9" name="ZoneTexte 248"/>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59" name="ZoneTexte 258"/>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60" name="Grouper 259"/>
            <p:cNvGrpSpPr/>
            <p:nvPr/>
          </p:nvGrpSpPr>
          <p:grpSpPr>
            <a:xfrm>
              <a:off x="6641600" y="5246211"/>
              <a:ext cx="477342" cy="430888"/>
              <a:chOff x="5442515" y="2221469"/>
              <a:chExt cx="599713" cy="541350"/>
            </a:xfrm>
          </p:grpSpPr>
          <p:sp>
            <p:nvSpPr>
              <p:cNvPr id="261" name="ZoneTexte 26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62" name="ZoneTexte 261"/>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68" name="Ellipse 267"/>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69" name="Grouper 268"/>
            <p:cNvGrpSpPr/>
            <p:nvPr/>
          </p:nvGrpSpPr>
          <p:grpSpPr>
            <a:xfrm>
              <a:off x="6373570" y="4573811"/>
              <a:ext cx="416690" cy="430888"/>
              <a:chOff x="5442515" y="2581523"/>
              <a:chExt cx="523513" cy="541350"/>
            </a:xfrm>
          </p:grpSpPr>
          <p:sp>
            <p:nvSpPr>
              <p:cNvPr id="270" name="Ellipse 26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1" name="ZoneTexte 270"/>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72" name="ZoneTexte 271"/>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3" name="Grouper 272"/>
            <p:cNvGrpSpPr/>
            <p:nvPr/>
          </p:nvGrpSpPr>
          <p:grpSpPr>
            <a:xfrm>
              <a:off x="6641600" y="4741911"/>
              <a:ext cx="429726" cy="430888"/>
              <a:chOff x="5442515" y="3179387"/>
              <a:chExt cx="539891" cy="541350"/>
            </a:xfrm>
          </p:grpSpPr>
          <p:sp>
            <p:nvSpPr>
              <p:cNvPr id="274" name="Ellipse 273"/>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5" name="ZoneTexte 274"/>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76" name="ZoneTexte 275"/>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7" name="Grouper 276"/>
            <p:cNvGrpSpPr/>
            <p:nvPr/>
          </p:nvGrpSpPr>
          <p:grpSpPr>
            <a:xfrm>
              <a:off x="6884208" y="4910011"/>
              <a:ext cx="429726" cy="430888"/>
              <a:chOff x="5442515" y="3179387"/>
              <a:chExt cx="539891" cy="541350"/>
            </a:xfrm>
          </p:grpSpPr>
          <p:sp>
            <p:nvSpPr>
              <p:cNvPr id="278" name="Ellipse 277"/>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9" name="ZoneTexte 278"/>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80" name="ZoneTexte 279"/>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81" name="Grouper 280"/>
            <p:cNvGrpSpPr/>
            <p:nvPr/>
          </p:nvGrpSpPr>
          <p:grpSpPr>
            <a:xfrm>
              <a:off x="6884208" y="5078111"/>
              <a:ext cx="477342" cy="430888"/>
              <a:chOff x="5442515" y="2221468"/>
              <a:chExt cx="599713" cy="541350"/>
            </a:xfrm>
          </p:grpSpPr>
          <p:sp>
            <p:nvSpPr>
              <p:cNvPr id="282" name="ZoneTexte 281"/>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283" name="ZoneTexte 282"/>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284" name="Ellipse 283"/>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85" name="Grouper 284"/>
            <p:cNvGrpSpPr/>
            <p:nvPr/>
          </p:nvGrpSpPr>
          <p:grpSpPr>
            <a:xfrm>
              <a:off x="6373570" y="5414311"/>
              <a:ext cx="488500" cy="430888"/>
              <a:chOff x="5442515" y="2837318"/>
              <a:chExt cx="613732" cy="541350"/>
            </a:xfrm>
          </p:grpSpPr>
          <p:sp>
            <p:nvSpPr>
              <p:cNvPr id="286" name="Ellipse 285"/>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7" name="ZoneTexte 286"/>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88" name="ZoneTexte 287"/>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sp>
        <p:nvSpPr>
          <p:cNvPr id="290" name="ZoneTexte 289"/>
          <p:cNvSpPr txBox="1"/>
          <p:nvPr/>
        </p:nvSpPr>
        <p:spPr>
          <a:xfrm>
            <a:off x="6956291" y="5336335"/>
            <a:ext cx="1086581" cy="369332"/>
          </a:xfrm>
          <a:prstGeom prst="rect">
            <a:avLst/>
          </a:prstGeom>
          <a:noFill/>
        </p:spPr>
        <p:txBody>
          <a:bodyPr wrap="none" rtlCol="0">
            <a:spAutoFit/>
          </a:bodyPr>
          <a:lstStyle/>
          <a:p>
            <a:r>
              <a:rPr lang="fr-FR" dirty="0" smtClean="0"/>
              <a:t>XML Data</a:t>
            </a:r>
            <a:endParaRPr lang="fr-FR" dirty="0"/>
          </a:p>
        </p:txBody>
      </p:sp>
      <p:sp>
        <p:nvSpPr>
          <p:cNvPr id="188" name="Ellipse 187"/>
          <p:cNvSpPr/>
          <p:nvPr/>
        </p:nvSpPr>
        <p:spPr>
          <a:xfrm>
            <a:off x="8602102" y="2157729"/>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Ellipse 226"/>
          <p:cNvSpPr/>
          <p:nvPr/>
        </p:nvSpPr>
        <p:spPr>
          <a:xfrm>
            <a:off x="8868802" y="252008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8" name="Connecteur droit 227"/>
          <p:cNvCxnSpPr>
            <a:stCxn id="188" idx="4"/>
            <a:endCxn id="226" idx="0"/>
          </p:cNvCxnSpPr>
          <p:nvPr/>
        </p:nvCxnSpPr>
        <p:spPr>
          <a:xfrm rot="16200000" flipH="1">
            <a:off x="8571054" y="2310919"/>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9" name="Connecteur droit 228"/>
          <p:cNvCxnSpPr>
            <a:stCxn id="188" idx="4"/>
            <a:endCxn id="227" idx="0"/>
          </p:cNvCxnSpPr>
          <p:nvPr/>
        </p:nvCxnSpPr>
        <p:spPr>
          <a:xfrm rot="16200000" flipH="1">
            <a:off x="8634397" y="2247576"/>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6" name="Ellipse 295"/>
          <p:cNvSpPr/>
          <p:nvPr/>
        </p:nvSpPr>
        <p:spPr>
          <a:xfrm>
            <a:off x="9059304" y="251615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7" name="Connecteur droit 296"/>
          <p:cNvCxnSpPr>
            <a:stCxn id="188" idx="4"/>
            <a:endCxn id="296" idx="0"/>
          </p:cNvCxnSpPr>
          <p:nvPr/>
        </p:nvCxnSpPr>
        <p:spPr>
          <a:xfrm rot="16200000" flipH="1">
            <a:off x="8731610" y="2150363"/>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8" name="Ellipse 297"/>
          <p:cNvSpPr/>
          <p:nvPr/>
        </p:nvSpPr>
        <p:spPr>
          <a:xfrm>
            <a:off x="9097405" y="288861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Ellipse 298"/>
          <p:cNvSpPr/>
          <p:nvPr/>
        </p:nvSpPr>
        <p:spPr>
          <a:xfrm>
            <a:off x="9211704" y="288780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0" name="Connecteur droit 299"/>
          <p:cNvCxnSpPr>
            <a:stCxn id="296" idx="4"/>
            <a:endCxn id="298" idx="0"/>
          </p:cNvCxnSpPr>
          <p:nvPr/>
        </p:nvCxnSpPr>
        <p:spPr>
          <a:xfrm rot="16200000" flipH="1">
            <a:off x="8972247" y="2725355"/>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1" name="Connecteur droit 300"/>
          <p:cNvCxnSpPr>
            <a:stCxn id="296" idx="4"/>
            <a:endCxn id="299" idx="0"/>
          </p:cNvCxnSpPr>
          <p:nvPr/>
        </p:nvCxnSpPr>
        <p:spPr>
          <a:xfrm rot="16200000" flipH="1">
            <a:off x="9029803" y="2667800"/>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2" name="Ellipse 301"/>
          <p:cNvSpPr/>
          <p:nvPr/>
        </p:nvSpPr>
        <p:spPr>
          <a:xfrm>
            <a:off x="9211704" y="289115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Ellipse 302"/>
          <p:cNvSpPr/>
          <p:nvPr/>
        </p:nvSpPr>
        <p:spPr>
          <a:xfrm>
            <a:off x="9287904" y="325646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4" name="Connecteur droit 303"/>
          <p:cNvCxnSpPr>
            <a:stCxn id="302" idx="4"/>
            <a:endCxn id="303" idx="0"/>
          </p:cNvCxnSpPr>
          <p:nvPr/>
        </p:nvCxnSpPr>
        <p:spPr>
          <a:xfrm rot="16200000" flipH="1">
            <a:off x="9147267" y="3077731"/>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5" name="Ellipse 304"/>
          <p:cNvSpPr/>
          <p:nvPr/>
        </p:nvSpPr>
        <p:spPr>
          <a:xfrm>
            <a:off x="91736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Ellipse 305"/>
          <p:cNvSpPr/>
          <p:nvPr/>
        </p:nvSpPr>
        <p:spPr>
          <a:xfrm>
            <a:off x="95165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7" name="Connecteur droit 306"/>
          <p:cNvCxnSpPr>
            <a:stCxn id="303" idx="4"/>
            <a:endCxn id="305" idx="0"/>
          </p:cNvCxnSpPr>
          <p:nvPr/>
        </p:nvCxnSpPr>
        <p:spPr>
          <a:xfrm rot="5400000">
            <a:off x="9128217" y="3423997"/>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8" name="Connecteur droit 307"/>
          <p:cNvCxnSpPr>
            <a:stCxn id="303" idx="4"/>
            <a:endCxn id="306" idx="0"/>
          </p:cNvCxnSpPr>
          <p:nvPr/>
        </p:nvCxnSpPr>
        <p:spPr>
          <a:xfrm rot="16200000" flipH="1">
            <a:off x="9299667" y="3366847"/>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9" name="Ellipse 308"/>
          <p:cNvSpPr/>
          <p:nvPr/>
        </p:nvSpPr>
        <p:spPr>
          <a:xfrm>
            <a:off x="9592705" y="3255909"/>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0" name="Connecteur droit 309"/>
          <p:cNvCxnSpPr>
            <a:stCxn id="302" idx="4"/>
            <a:endCxn id="309" idx="0"/>
          </p:cNvCxnSpPr>
          <p:nvPr/>
        </p:nvCxnSpPr>
        <p:spPr>
          <a:xfrm rot="16200000" flipH="1">
            <a:off x="9299947" y="2925050"/>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1" name="Ellipse 310"/>
          <p:cNvSpPr/>
          <p:nvPr/>
        </p:nvSpPr>
        <p:spPr>
          <a:xfrm>
            <a:off x="9630806" y="362122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2" name="Connecteur droit 311"/>
          <p:cNvCxnSpPr>
            <a:stCxn id="309" idx="4"/>
            <a:endCxn id="311" idx="0"/>
          </p:cNvCxnSpPr>
          <p:nvPr/>
        </p:nvCxnSpPr>
        <p:spPr>
          <a:xfrm rot="16200000" flipH="1">
            <a:off x="9509218" y="3461537"/>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05" name="Grouper 404"/>
          <p:cNvGrpSpPr/>
          <p:nvPr/>
        </p:nvGrpSpPr>
        <p:grpSpPr>
          <a:xfrm>
            <a:off x="8589503" y="2519869"/>
            <a:ext cx="533402" cy="1182781"/>
            <a:chOff x="8382000" y="2327868"/>
            <a:chExt cx="533402" cy="1182781"/>
          </a:xfrm>
        </p:grpSpPr>
        <p:sp>
          <p:nvSpPr>
            <p:cNvPr id="226" name="Ellipse 2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Ellipse 265"/>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Ellipse 266"/>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Ellipse 28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1" name="Connecteur droit 290"/>
            <p:cNvCxnSpPr>
              <a:stCxn id="226" idx="4"/>
              <a:endCxn id="266"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4" name="Connecteur droit 293"/>
            <p:cNvCxnSpPr>
              <a:stCxn id="226" idx="4"/>
              <a:endCxn id="267"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5" name="Connecteur droit 294"/>
            <p:cNvCxnSpPr>
              <a:stCxn id="226" idx="4"/>
              <a:endCxn id="28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3" name="Ellipse 31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Ellipse 31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5" name="Connecteur droit 314"/>
            <p:cNvCxnSpPr>
              <a:stCxn id="313" idx="4"/>
              <a:endCxn id="31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6" name="Ellipse 31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Ellipse 31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8" name="Connecteur droit 317"/>
            <p:cNvCxnSpPr>
              <a:stCxn id="314" idx="4"/>
              <a:endCxn id="31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9" name="Connecteur droit 318"/>
            <p:cNvCxnSpPr>
              <a:stCxn id="314" idx="4"/>
              <a:endCxn id="31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0" name="Ellipse 31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1" name="Connecteur droit 320"/>
            <p:cNvCxnSpPr>
              <a:stCxn id="313" idx="4"/>
              <a:endCxn id="32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2" name="Ellipse 32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3" name="Connecteur droit 322"/>
            <p:cNvCxnSpPr>
              <a:stCxn id="320" idx="4"/>
              <a:endCxn id="32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46" name="Connecteur droit 445"/>
          <p:cNvCxnSpPr>
            <a:stCxn id="426" idx="0"/>
            <a:endCxn id="188" idx="4"/>
          </p:cNvCxnSpPr>
          <p:nvPr/>
        </p:nvCxnSpPr>
        <p:spPr>
          <a:xfrm rot="5400000" flipH="1" flipV="1">
            <a:off x="8323944" y="2173762"/>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9" name="Connecteur droit 448"/>
          <p:cNvCxnSpPr>
            <a:stCxn id="407" idx="0"/>
            <a:endCxn id="188" idx="4"/>
          </p:cNvCxnSpPr>
          <p:nvPr/>
        </p:nvCxnSpPr>
        <p:spPr>
          <a:xfrm rot="5400000" flipH="1" flipV="1">
            <a:off x="8425903" y="2307086"/>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3" name="Connecteur droit avec flèche 452"/>
          <p:cNvCxnSpPr/>
          <p:nvPr/>
        </p:nvCxnSpPr>
        <p:spPr>
          <a:xfrm rot="16200000" flipH="1">
            <a:off x="6600378" y="2575911"/>
            <a:ext cx="300648" cy="3231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4" name="Connecteur droit avec flèche 453"/>
          <p:cNvCxnSpPr/>
          <p:nvPr/>
        </p:nvCxnSpPr>
        <p:spPr>
          <a:xfrm flipV="1">
            <a:off x="6460993" y="3053247"/>
            <a:ext cx="475532" cy="2595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6" name="Connecteur droit avec flèche 455"/>
          <p:cNvCxnSpPr/>
          <p:nvPr/>
        </p:nvCxnSpPr>
        <p:spPr>
          <a:xfrm>
            <a:off x="6956291" y="2944073"/>
            <a:ext cx="628253" cy="277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0" name="ZoneTexte 459"/>
          <p:cNvSpPr txBox="1"/>
          <p:nvPr/>
        </p:nvSpPr>
        <p:spPr>
          <a:xfrm>
            <a:off x="8197427" y="1606880"/>
            <a:ext cx="1611814" cy="369332"/>
          </a:xfrm>
          <a:prstGeom prst="rect">
            <a:avLst/>
          </a:prstGeom>
          <a:noFill/>
        </p:spPr>
        <p:txBody>
          <a:bodyPr wrap="none" rtlCol="0">
            <a:spAutoFit/>
          </a:bodyPr>
          <a:lstStyle/>
          <a:p>
            <a:r>
              <a:rPr lang="fr-FR" dirty="0" smtClean="0"/>
              <a:t>YANG data </a:t>
            </a:r>
            <a:r>
              <a:rPr lang="fr-FR" dirty="0" err="1" smtClean="0"/>
              <a:t>tree</a:t>
            </a:r>
            <a:endParaRPr lang="fr-FR" dirty="0"/>
          </a:p>
        </p:txBody>
      </p:sp>
      <p:grpSp>
        <p:nvGrpSpPr>
          <p:cNvPr id="344" name="Grouper 343"/>
          <p:cNvGrpSpPr/>
          <p:nvPr/>
        </p:nvGrpSpPr>
        <p:grpSpPr>
          <a:xfrm>
            <a:off x="5984014" y="541242"/>
            <a:ext cx="115750" cy="125220"/>
            <a:chOff x="5984014" y="541242"/>
            <a:chExt cx="115750" cy="125220"/>
          </a:xfrm>
        </p:grpSpPr>
        <p:sp>
          <p:nvSpPr>
            <p:cNvPr id="182" name="Ellipse 181"/>
            <p:cNvSpPr/>
            <p:nvPr/>
          </p:nvSpPr>
          <p:spPr>
            <a:xfrm>
              <a:off x="6003789" y="56183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 name="Rectangle 291"/>
            <p:cNvSpPr/>
            <p:nvPr/>
          </p:nvSpPr>
          <p:spPr>
            <a:xfrm>
              <a:off x="5984014" y="54124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5" name="Grouper 344"/>
          <p:cNvGrpSpPr/>
          <p:nvPr/>
        </p:nvGrpSpPr>
        <p:grpSpPr>
          <a:xfrm>
            <a:off x="6066593" y="935693"/>
            <a:ext cx="115750" cy="125220"/>
            <a:chOff x="6066593" y="935693"/>
            <a:chExt cx="115750" cy="125220"/>
          </a:xfrm>
        </p:grpSpPr>
        <p:sp>
          <p:nvSpPr>
            <p:cNvPr id="185" name="Ellipse 184"/>
            <p:cNvSpPr/>
            <p:nvPr/>
          </p:nvSpPr>
          <p:spPr>
            <a:xfrm>
              <a:off x="6086368" y="95628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0" name="Rectangle 329"/>
            <p:cNvSpPr/>
            <p:nvPr/>
          </p:nvSpPr>
          <p:spPr>
            <a:xfrm>
              <a:off x="6066593" y="935693"/>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6" name="Grouper 345"/>
          <p:cNvGrpSpPr/>
          <p:nvPr/>
        </p:nvGrpSpPr>
        <p:grpSpPr>
          <a:xfrm>
            <a:off x="6202577" y="935694"/>
            <a:ext cx="115750" cy="125220"/>
            <a:chOff x="6202577" y="935694"/>
            <a:chExt cx="115750" cy="125220"/>
          </a:xfrm>
        </p:grpSpPr>
        <p:sp>
          <p:nvSpPr>
            <p:cNvPr id="186" name="Ellipse 185"/>
            <p:cNvSpPr/>
            <p:nvPr/>
          </p:nvSpPr>
          <p:spPr>
            <a:xfrm>
              <a:off x="6222352" y="95628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7" name="Rectangle 336"/>
            <p:cNvSpPr/>
            <p:nvPr/>
          </p:nvSpPr>
          <p:spPr>
            <a:xfrm>
              <a:off x="6202577" y="935694"/>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7" name="Grouper 346"/>
          <p:cNvGrpSpPr/>
          <p:nvPr/>
        </p:nvGrpSpPr>
        <p:grpSpPr>
          <a:xfrm>
            <a:off x="6349243" y="935692"/>
            <a:ext cx="115750" cy="125220"/>
            <a:chOff x="6202577" y="935694"/>
            <a:chExt cx="115750" cy="125220"/>
          </a:xfrm>
        </p:grpSpPr>
        <p:sp>
          <p:nvSpPr>
            <p:cNvPr id="348" name="Ellipse 347"/>
            <p:cNvSpPr/>
            <p:nvPr/>
          </p:nvSpPr>
          <p:spPr>
            <a:xfrm>
              <a:off x="6222352" y="95628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9" name="Rectangle 348"/>
            <p:cNvSpPr/>
            <p:nvPr/>
          </p:nvSpPr>
          <p:spPr>
            <a:xfrm>
              <a:off x="6202577" y="935694"/>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69" name="Grouper 368"/>
          <p:cNvGrpSpPr/>
          <p:nvPr/>
        </p:nvGrpSpPr>
        <p:grpSpPr>
          <a:xfrm>
            <a:off x="5950843" y="1331755"/>
            <a:ext cx="115750" cy="125220"/>
            <a:chOff x="5698417" y="914682"/>
            <a:chExt cx="115750" cy="125220"/>
          </a:xfrm>
        </p:grpSpPr>
        <p:sp>
          <p:nvSpPr>
            <p:cNvPr id="367" name="Rectangle 366"/>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68" name="Ellipse 367"/>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77" name="Rectangle 376"/>
          <p:cNvSpPr/>
          <p:nvPr/>
        </p:nvSpPr>
        <p:spPr>
          <a:xfrm>
            <a:off x="611808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80" name="Rectangle 379"/>
          <p:cNvSpPr/>
          <p:nvPr/>
        </p:nvSpPr>
        <p:spPr>
          <a:xfrm>
            <a:off x="626322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b="1"/>
          </a:p>
        </p:txBody>
      </p:sp>
      <p:sp>
        <p:nvSpPr>
          <p:cNvPr id="383" name="Rectangle 382"/>
          <p:cNvSpPr/>
          <p:nvPr/>
        </p:nvSpPr>
        <p:spPr>
          <a:xfrm>
            <a:off x="644521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nvGrpSpPr>
          <p:cNvPr id="388" name="Grouper 387"/>
          <p:cNvGrpSpPr/>
          <p:nvPr/>
        </p:nvGrpSpPr>
        <p:grpSpPr>
          <a:xfrm>
            <a:off x="6631716" y="1331755"/>
            <a:ext cx="115750" cy="125220"/>
            <a:chOff x="5698417" y="914682"/>
            <a:chExt cx="115750" cy="125220"/>
          </a:xfrm>
        </p:grpSpPr>
        <p:sp>
          <p:nvSpPr>
            <p:cNvPr id="389" name="Rectangle 388"/>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0" name="Ellipse 389"/>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4" name="Grouper 393"/>
          <p:cNvGrpSpPr/>
          <p:nvPr/>
        </p:nvGrpSpPr>
        <p:grpSpPr>
          <a:xfrm>
            <a:off x="5936908" y="1652873"/>
            <a:ext cx="115750" cy="125220"/>
            <a:chOff x="5698417" y="914682"/>
            <a:chExt cx="115750" cy="125220"/>
          </a:xfrm>
        </p:grpSpPr>
        <p:sp>
          <p:nvSpPr>
            <p:cNvPr id="395" name="Rectangle 394"/>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6" name="Ellipse 395"/>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7" name="Grouper 396"/>
          <p:cNvGrpSpPr/>
          <p:nvPr/>
        </p:nvGrpSpPr>
        <p:grpSpPr>
          <a:xfrm>
            <a:off x="6288813" y="1652873"/>
            <a:ext cx="115750" cy="125220"/>
            <a:chOff x="5698417" y="914682"/>
            <a:chExt cx="115750" cy="125220"/>
          </a:xfrm>
        </p:grpSpPr>
        <p:sp>
          <p:nvSpPr>
            <p:cNvPr id="398" name="Rectangle 397"/>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9" name="Ellipse 398"/>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0" name="Grouper 399"/>
          <p:cNvGrpSpPr/>
          <p:nvPr/>
        </p:nvGrpSpPr>
        <p:grpSpPr>
          <a:xfrm>
            <a:off x="6707916" y="1652873"/>
            <a:ext cx="115750" cy="125220"/>
            <a:chOff x="5698417" y="914682"/>
            <a:chExt cx="115750" cy="125220"/>
          </a:xfrm>
        </p:grpSpPr>
        <p:sp>
          <p:nvSpPr>
            <p:cNvPr id="401" name="Rectangle 400"/>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02" name="Ellipse 401"/>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3" name="Grouper 402"/>
          <p:cNvGrpSpPr/>
          <p:nvPr/>
        </p:nvGrpSpPr>
        <p:grpSpPr>
          <a:xfrm>
            <a:off x="6954842" y="1652873"/>
            <a:ext cx="115750" cy="125220"/>
            <a:chOff x="5698417" y="914682"/>
            <a:chExt cx="115750" cy="125220"/>
          </a:xfrm>
        </p:grpSpPr>
        <p:sp>
          <p:nvSpPr>
            <p:cNvPr id="404" name="Rectangle 403"/>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44" name="Ellipse 443"/>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3" name="Grouper 462"/>
          <p:cNvGrpSpPr/>
          <p:nvPr/>
        </p:nvGrpSpPr>
        <p:grpSpPr>
          <a:xfrm>
            <a:off x="6378978" y="2065711"/>
            <a:ext cx="115750" cy="125220"/>
            <a:chOff x="5698417" y="914682"/>
            <a:chExt cx="115750" cy="125220"/>
          </a:xfrm>
        </p:grpSpPr>
        <p:sp>
          <p:nvSpPr>
            <p:cNvPr id="464" name="Rectangle 463"/>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5" name="Ellipse 464"/>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6" name="Grouper 465"/>
          <p:cNvGrpSpPr/>
          <p:nvPr/>
        </p:nvGrpSpPr>
        <p:grpSpPr>
          <a:xfrm>
            <a:off x="6560968" y="2065711"/>
            <a:ext cx="115750" cy="125220"/>
            <a:chOff x="5698417" y="914682"/>
            <a:chExt cx="115750" cy="125220"/>
          </a:xfrm>
        </p:grpSpPr>
        <p:sp>
          <p:nvSpPr>
            <p:cNvPr id="467" name="Rectangle 466"/>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8" name="Ellipse 467"/>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9" name="Grouper 468"/>
          <p:cNvGrpSpPr/>
          <p:nvPr/>
        </p:nvGrpSpPr>
        <p:grpSpPr>
          <a:xfrm>
            <a:off x="6222352" y="2065711"/>
            <a:ext cx="115750" cy="125220"/>
            <a:chOff x="5698417" y="914682"/>
            <a:chExt cx="115750" cy="125220"/>
          </a:xfrm>
        </p:grpSpPr>
        <p:sp>
          <p:nvSpPr>
            <p:cNvPr id="470" name="Rectangle 469"/>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1" name="Ellipse 470"/>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2" name="Grouper 471"/>
          <p:cNvGrpSpPr/>
          <p:nvPr/>
        </p:nvGrpSpPr>
        <p:grpSpPr>
          <a:xfrm>
            <a:off x="6878650" y="2065711"/>
            <a:ext cx="115750" cy="125220"/>
            <a:chOff x="5698417" y="914682"/>
            <a:chExt cx="115750" cy="125220"/>
          </a:xfrm>
        </p:grpSpPr>
        <p:sp>
          <p:nvSpPr>
            <p:cNvPr id="473" name="Rectangle 472"/>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4" name="Ellipse 473"/>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5" name="Grouper 474"/>
          <p:cNvGrpSpPr/>
          <p:nvPr/>
        </p:nvGrpSpPr>
        <p:grpSpPr>
          <a:xfrm>
            <a:off x="5912743" y="2065711"/>
            <a:ext cx="115750" cy="125220"/>
            <a:chOff x="5698417" y="914682"/>
            <a:chExt cx="115750" cy="125220"/>
          </a:xfrm>
        </p:grpSpPr>
        <p:sp>
          <p:nvSpPr>
            <p:cNvPr id="476" name="Rectangle 475"/>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7" name="Ellipse 476"/>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8" name="Grouper 477"/>
          <p:cNvGrpSpPr/>
          <p:nvPr/>
        </p:nvGrpSpPr>
        <p:grpSpPr>
          <a:xfrm>
            <a:off x="7022976" y="2065711"/>
            <a:ext cx="115750" cy="125220"/>
            <a:chOff x="5698417" y="914682"/>
            <a:chExt cx="115750" cy="125220"/>
          </a:xfrm>
        </p:grpSpPr>
        <p:sp>
          <p:nvSpPr>
            <p:cNvPr id="479" name="Rectangle 478"/>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0" name="Ellipse 479"/>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97" name="Ellipse 496"/>
          <p:cNvSpPr/>
          <p:nvPr/>
        </p:nvSpPr>
        <p:spPr>
          <a:xfrm>
            <a:off x="6137863"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8" name="Ellipse 497"/>
          <p:cNvSpPr/>
          <p:nvPr/>
        </p:nvSpPr>
        <p:spPr>
          <a:xfrm>
            <a:off x="6280227"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9" name="Ellipse 498"/>
          <p:cNvSpPr/>
          <p:nvPr/>
        </p:nvSpPr>
        <p:spPr>
          <a:xfrm>
            <a:off x="6464993"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7" name="Espace réservé du numéro de diapositive 326"/>
          <p:cNvSpPr>
            <a:spLocks noGrp="1"/>
          </p:cNvSpPr>
          <p:nvPr>
            <p:ph type="sldNum" sz="quarter" idx="12"/>
          </p:nvPr>
        </p:nvSpPr>
        <p:spPr/>
        <p:txBody>
          <a:bodyPr/>
          <a:lstStyle/>
          <a:p>
            <a:fld id="{339A7AB0-D0CE-A343-B5B6-64AAD55F6591}" type="slidenum">
              <a:rPr lang="fr-FR" smtClean="0"/>
              <a:pPr/>
              <a:t>4</a:t>
            </a:fld>
            <a:endParaRPr lang="fr-FR"/>
          </a:p>
        </p:txBody>
      </p:sp>
      <p:sp>
        <p:nvSpPr>
          <p:cNvPr id="328" name="ZoneTexte 327"/>
          <p:cNvSpPr txBox="1"/>
          <p:nvPr/>
        </p:nvSpPr>
        <p:spPr>
          <a:xfrm>
            <a:off x="304800" y="331463"/>
            <a:ext cx="1805840"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jYang</a:t>
            </a:r>
            <a:r>
              <a:rPr lang="en-US" sz="2400" i="1" dirty="0" smtClean="0"/>
              <a:t> Parser</a:t>
            </a:r>
            <a:endParaRPr lang="en-US" sz="2400" i="1" dirty="0"/>
          </a:p>
        </p:txBody>
      </p:sp>
      <p:sp>
        <p:nvSpPr>
          <p:cNvPr id="336" name="ZoneTexte 335"/>
          <p:cNvSpPr txBox="1"/>
          <p:nvPr/>
        </p:nvSpPr>
        <p:spPr>
          <a:xfrm>
            <a:off x="207885" y="6297920"/>
            <a:ext cx="1830361" cy="369332"/>
          </a:xfrm>
          <a:prstGeom prst="rect">
            <a:avLst/>
          </a:prstGeom>
          <a:noFill/>
        </p:spPr>
        <p:txBody>
          <a:bodyPr wrap="none" rtlCol="0">
            <a:spAutoFit/>
          </a:bodyPr>
          <a:lstStyle/>
          <a:p>
            <a:r>
              <a:rPr lang="fr-FR" dirty="0" smtClean="0"/>
              <a:t>I</a:t>
            </a:r>
            <a:r>
              <a:rPr lang="fr-FR" dirty="0" err="1" smtClean="0"/>
              <a:t>mported</a:t>
            </a:r>
            <a:r>
              <a:rPr lang="fr-FR" dirty="0" smtClean="0"/>
              <a:t> module</a:t>
            </a:r>
            <a:endParaRPr lang="fr-FR" dirty="0"/>
          </a:p>
        </p:txBody>
      </p:sp>
      <p:sp>
        <p:nvSpPr>
          <p:cNvPr id="338" name="ZoneTexte 337"/>
          <p:cNvSpPr txBox="1"/>
          <p:nvPr/>
        </p:nvSpPr>
        <p:spPr>
          <a:xfrm>
            <a:off x="2328212" y="6352144"/>
            <a:ext cx="1762058" cy="369332"/>
          </a:xfrm>
          <a:prstGeom prst="rect">
            <a:avLst/>
          </a:prstGeom>
          <a:noFill/>
        </p:spPr>
        <p:txBody>
          <a:bodyPr wrap="none" rtlCol="0">
            <a:spAutoFit/>
          </a:bodyPr>
          <a:lstStyle/>
          <a:p>
            <a:r>
              <a:rPr lang="fr-FR" dirty="0" smtClean="0"/>
              <a:t>I</a:t>
            </a:r>
            <a:r>
              <a:rPr lang="fr-FR" dirty="0" err="1" smtClean="0"/>
              <a:t>ncluded</a:t>
            </a:r>
            <a:r>
              <a:rPr lang="fr-FR" dirty="0" smtClean="0"/>
              <a:t> module</a:t>
            </a:r>
            <a:endParaRPr lang="fr-FR" dirty="0"/>
          </a:p>
        </p:txBody>
      </p:sp>
      <p:cxnSp>
        <p:nvCxnSpPr>
          <p:cNvPr id="342" name="Forme 341"/>
          <p:cNvCxnSpPr>
            <a:stCxn id="49" idx="4"/>
            <a:endCxn id="105" idx="1"/>
          </p:cNvCxnSpPr>
          <p:nvPr/>
        </p:nvCxnSpPr>
        <p:spPr>
          <a:xfrm rot="5400000" flipH="1" flipV="1">
            <a:off x="3604742" y="898479"/>
            <a:ext cx="843827" cy="1025230"/>
          </a:xfrm>
          <a:prstGeom prst="curvedConnector5">
            <a:avLst>
              <a:gd name="adj1" fmla="val -27091"/>
              <a:gd name="adj2" fmla="val 51314"/>
              <a:gd name="adj3" fmla="val 12709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43" name="Forme 342"/>
          <p:cNvCxnSpPr>
            <a:stCxn id="63" idx="4"/>
            <a:endCxn id="105" idx="1"/>
          </p:cNvCxnSpPr>
          <p:nvPr/>
        </p:nvCxnSpPr>
        <p:spPr>
          <a:xfrm rot="5400000" flipH="1" flipV="1">
            <a:off x="3928873" y="1222050"/>
            <a:ext cx="843268" cy="377528"/>
          </a:xfrm>
          <a:prstGeom prst="curvedConnector5">
            <a:avLst>
              <a:gd name="adj1" fmla="val -27109"/>
              <a:gd name="adj2" fmla="val 53568"/>
              <a:gd name="adj3" fmla="val 127109"/>
            </a:avLst>
          </a:prstGeom>
          <a:ln>
            <a:prstDash val="sysDash"/>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Rectangle 10"/>
          <p:cNvSpPr/>
          <p:nvPr/>
        </p:nvSpPr>
        <p:spPr>
          <a:xfrm>
            <a:off x="863600" y="4147066"/>
            <a:ext cx="4800600" cy="4572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SSH</a:t>
            </a:r>
            <a:endParaRPr lang="en-US" dirty="0">
              <a:solidFill>
                <a:srgbClr val="000000"/>
              </a:solidFill>
            </a:endParaRPr>
          </a:p>
        </p:txBody>
      </p:sp>
      <p:sp>
        <p:nvSpPr>
          <p:cNvPr id="12" name="Rectangle 11"/>
          <p:cNvSpPr/>
          <p:nvPr/>
        </p:nvSpPr>
        <p:spPr>
          <a:xfrm>
            <a:off x="863600" y="2775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Operation</a:t>
            </a:r>
            <a:endParaRPr lang="en-US" dirty="0">
              <a:solidFill>
                <a:srgbClr val="000000"/>
              </a:solidFill>
            </a:endParaRPr>
          </a:p>
        </p:txBody>
      </p:sp>
      <p:sp>
        <p:nvSpPr>
          <p:cNvPr id="14" name="Rectangle 13"/>
          <p:cNvSpPr/>
          <p:nvPr/>
        </p:nvSpPr>
        <p:spPr>
          <a:xfrm>
            <a:off x="863600" y="2013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Data Store Manager</a:t>
            </a:r>
            <a:endParaRPr lang="en-US" dirty="0">
              <a:solidFill>
                <a:srgbClr val="000000"/>
              </a:solidFill>
            </a:endParaRPr>
          </a:p>
        </p:txBody>
      </p:sp>
      <p:sp>
        <p:nvSpPr>
          <p:cNvPr id="15" name="Rectangle 14"/>
          <p:cNvSpPr/>
          <p:nvPr/>
        </p:nvSpPr>
        <p:spPr>
          <a:xfrm>
            <a:off x="86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6" name="Rectangle 15"/>
          <p:cNvSpPr/>
          <p:nvPr/>
        </p:nvSpPr>
        <p:spPr>
          <a:xfrm>
            <a:off x="213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7" name="Rectangle 16"/>
          <p:cNvSpPr/>
          <p:nvPr/>
        </p:nvSpPr>
        <p:spPr>
          <a:xfrm>
            <a:off x="340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8" name="Rectangle 17"/>
          <p:cNvSpPr/>
          <p:nvPr/>
        </p:nvSpPr>
        <p:spPr>
          <a:xfrm>
            <a:off x="467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22" name="Ellipse 21"/>
          <p:cNvSpPr/>
          <p:nvPr/>
        </p:nvSpPr>
        <p:spPr>
          <a:xfrm>
            <a:off x="7848600" y="946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riangle isocèle 22"/>
          <p:cNvSpPr/>
          <p:nvPr/>
        </p:nvSpPr>
        <p:spPr>
          <a:xfrm>
            <a:off x="6477000" y="1099066"/>
            <a:ext cx="2895600" cy="2710934"/>
          </a:xfrm>
          <a:prstGeom prst="triangl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riangle isocèle 23"/>
          <p:cNvSpPr/>
          <p:nvPr/>
        </p:nvSpPr>
        <p:spPr>
          <a:xfrm>
            <a:off x="6477000" y="2819400"/>
            <a:ext cx="762000" cy="990600"/>
          </a:xfrm>
          <a:prstGeom prst="triangle">
            <a:avLst>
              <a:gd name="adj" fmla="val 70896"/>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iangle isocèle 24"/>
          <p:cNvSpPr/>
          <p:nvPr/>
        </p:nvSpPr>
        <p:spPr>
          <a:xfrm>
            <a:off x="7239000" y="2819400"/>
            <a:ext cx="609600" cy="990600"/>
          </a:xfrm>
          <a:prstGeom prs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riangle isocèle 25"/>
          <p:cNvSpPr/>
          <p:nvPr/>
        </p:nvSpPr>
        <p:spPr>
          <a:xfrm>
            <a:off x="7848600" y="2286000"/>
            <a:ext cx="609600" cy="1524000"/>
          </a:xfrm>
          <a:prstGeom prst="triangle">
            <a:avLst>
              <a:gd name="adj" fmla="val 5000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iangle isocèle 26"/>
          <p:cNvSpPr/>
          <p:nvPr/>
        </p:nvSpPr>
        <p:spPr>
          <a:xfrm>
            <a:off x="8458200" y="2057400"/>
            <a:ext cx="914400" cy="1752600"/>
          </a:xfrm>
          <a:prstGeom prst="triangle">
            <a:avLst>
              <a:gd name="adj" fmla="val 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Connecteur en arc 28"/>
          <p:cNvCxnSpPr>
            <a:stCxn id="18" idx="3"/>
            <a:endCxn id="27" idx="5"/>
          </p:cNvCxnSpPr>
          <p:nvPr/>
        </p:nvCxnSpPr>
        <p:spPr>
          <a:xfrm>
            <a:off x="5664200" y="1441966"/>
            <a:ext cx="3251200" cy="1491734"/>
          </a:xfrm>
          <a:prstGeom prst="curvedConnector3">
            <a:avLst>
              <a:gd name="adj1" fmla="val 12109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Forme 30"/>
          <p:cNvCxnSpPr>
            <a:stCxn id="17" idx="3"/>
            <a:endCxn id="26" idx="3"/>
          </p:cNvCxnSpPr>
          <p:nvPr/>
        </p:nvCxnSpPr>
        <p:spPr>
          <a:xfrm>
            <a:off x="4394200" y="1441966"/>
            <a:ext cx="3759200" cy="2368034"/>
          </a:xfrm>
          <a:prstGeom prst="curvedConnector4">
            <a:avLst>
              <a:gd name="adj1" fmla="val 45946"/>
              <a:gd name="adj2" fmla="val 10965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2" name="ZoneTexte 31"/>
          <p:cNvSpPr txBox="1"/>
          <p:nvPr/>
        </p:nvSpPr>
        <p:spPr>
          <a:xfrm>
            <a:off x="7344612" y="4278868"/>
            <a:ext cx="1167507" cy="369332"/>
          </a:xfrm>
          <a:prstGeom prst="rect">
            <a:avLst/>
          </a:prstGeom>
          <a:noFill/>
        </p:spPr>
        <p:txBody>
          <a:bodyPr wrap="none" rtlCol="0">
            <a:spAutoFit/>
          </a:bodyPr>
          <a:lstStyle/>
          <a:p>
            <a:r>
              <a:rPr lang="en-US" dirty="0" smtClean="0"/>
              <a:t>Data Store</a:t>
            </a:r>
            <a:endParaRPr lang="en-US" dirty="0"/>
          </a:p>
        </p:txBody>
      </p:sp>
      <p:sp>
        <p:nvSpPr>
          <p:cNvPr id="33" name="ZoneTexte 32"/>
          <p:cNvSpPr txBox="1"/>
          <p:nvPr/>
        </p:nvSpPr>
        <p:spPr>
          <a:xfrm>
            <a:off x="8153400" y="762000"/>
            <a:ext cx="1133644" cy="369332"/>
          </a:xfrm>
          <a:prstGeom prst="rect">
            <a:avLst/>
          </a:prstGeom>
          <a:noFill/>
        </p:spPr>
        <p:txBody>
          <a:bodyPr wrap="none" rtlCol="0">
            <a:spAutoFit/>
          </a:bodyPr>
          <a:lstStyle/>
          <a:p>
            <a:r>
              <a:rPr lang="en-US" dirty="0" smtClean="0"/>
              <a:t>&lt;</a:t>
            </a:r>
            <a:r>
              <a:rPr lang="fr-FR" dirty="0" err="1" smtClean="0"/>
              <a:t>netconf</a:t>
            </a:r>
            <a:r>
              <a:rPr lang="en-US" dirty="0" smtClean="0"/>
              <a:t>&gt;</a:t>
            </a:r>
            <a:endParaRPr lang="en-US" dirty="0"/>
          </a:p>
        </p:txBody>
      </p:sp>
      <p:sp>
        <p:nvSpPr>
          <p:cNvPr id="34" name="Rectangle 33"/>
          <p:cNvSpPr/>
          <p:nvPr/>
        </p:nvSpPr>
        <p:spPr>
          <a:xfrm>
            <a:off x="863600" y="34612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RPC</a:t>
            </a:r>
            <a:endParaRPr lang="en-US" dirty="0">
              <a:solidFill>
                <a:srgbClr val="000000"/>
              </a:solidFill>
            </a:endParaRPr>
          </a:p>
        </p:txBody>
      </p:sp>
      <p:sp>
        <p:nvSpPr>
          <p:cNvPr id="37" name="ZoneTexte 36"/>
          <p:cNvSpPr txBox="1"/>
          <p:nvPr/>
        </p:nvSpPr>
        <p:spPr>
          <a:xfrm>
            <a:off x="1253207" y="4800600"/>
            <a:ext cx="6840785" cy="1569660"/>
          </a:xfrm>
          <a:prstGeom prst="rect">
            <a:avLst/>
          </a:prstGeom>
          <a:noFill/>
        </p:spPr>
        <p:txBody>
          <a:bodyPr wrap="none" rtlCol="0">
            <a:spAutoFit/>
          </a:bodyPr>
          <a:lstStyle/>
          <a:p>
            <a:r>
              <a:rPr lang="fr-FR" sz="1200" dirty="0" smtClean="0"/>
              <a:t>&lt;module&gt;</a:t>
            </a:r>
          </a:p>
          <a:p>
            <a:r>
              <a:rPr lang="fr-FR" sz="1200" dirty="0" smtClean="0"/>
              <a:t>	&lt;</a:t>
            </a:r>
            <a:r>
              <a:rPr lang="fr-FR" sz="1200" dirty="0" err="1" smtClean="0"/>
              <a:t>name</a:t>
            </a:r>
            <a:r>
              <a:rPr lang="fr-FR" sz="1200" dirty="0" smtClean="0"/>
              <a:t>&gt;Interfaces&lt;/</a:t>
            </a:r>
            <a:r>
              <a:rPr lang="fr-FR" sz="1200" dirty="0" err="1" smtClean="0"/>
              <a:t>name</a:t>
            </a:r>
            <a:r>
              <a:rPr lang="fr-FR" sz="1200" dirty="0" smtClean="0"/>
              <a:t>&gt;</a:t>
            </a:r>
          </a:p>
          <a:p>
            <a:r>
              <a:rPr lang="fr-FR" sz="1200" dirty="0" smtClean="0"/>
              <a:t>	&lt;</a:t>
            </a:r>
            <a:r>
              <a:rPr lang="fr-FR" sz="1200" dirty="0" err="1" smtClean="0"/>
              <a:t>xpath</a:t>
            </a:r>
            <a:r>
              <a:rPr lang="fr-FR" sz="1200" dirty="0" smtClean="0"/>
              <a:t>&gt;/</a:t>
            </a:r>
            <a:r>
              <a:rPr lang="fr-FR" sz="1200" dirty="0" err="1" smtClean="0"/>
              <a:t>netconf</a:t>
            </a:r>
            <a:r>
              <a:rPr lang="fr-FR" sz="1200" dirty="0" smtClean="0"/>
              <a:t>/network/interfaces&lt;/</a:t>
            </a:r>
            <a:r>
              <a:rPr lang="fr-FR" sz="1200" dirty="0" err="1" smtClean="0"/>
              <a:t>xpath</a:t>
            </a:r>
            <a:r>
              <a:rPr lang="fr-FR" sz="1200" dirty="0" smtClean="0"/>
              <a:t>&gt;</a:t>
            </a:r>
          </a:p>
          <a:p>
            <a:r>
              <a:rPr lang="fr-FR" sz="1200" dirty="0" smtClean="0"/>
              <a:t>	&lt;namespace </a:t>
            </a:r>
            <a:r>
              <a:rPr lang="fr-FR" sz="1200" dirty="0" err="1" smtClean="0"/>
              <a:t>pref</a:t>
            </a:r>
            <a:r>
              <a:rPr lang="fr-FR" sz="1200" dirty="0" smtClean="0"/>
              <a:t>="ifs"&gt;urn:loria:madynes:ensuite:yencap:1.0:module:Interfaces:1.0&lt;/namespace&gt;</a:t>
            </a:r>
          </a:p>
          <a:p>
            <a:r>
              <a:rPr lang="fr-FR" sz="1200" dirty="0" smtClean="0"/>
              <a:t>	&lt;</a:t>
            </a:r>
            <a:r>
              <a:rPr lang="fr-FR" sz="1200" dirty="0" err="1" smtClean="0"/>
              <a:t>parameters</a:t>
            </a:r>
            <a:r>
              <a:rPr lang="fr-FR" sz="1200" dirty="0" smtClean="0"/>
              <a:t>&gt;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="yang" value="interfaces"/&gt;</a:t>
            </a:r>
          </a:p>
          <a:p>
            <a:r>
              <a:rPr lang="fr-FR" sz="1200" dirty="0" smtClean="0"/>
              <a:t>	&lt;/</a:t>
            </a:r>
            <a:r>
              <a:rPr lang="fr-FR" sz="1200" dirty="0" err="1" smtClean="0"/>
              <a:t>parameters</a:t>
            </a:r>
            <a:r>
              <a:rPr lang="fr-FR" sz="1200" dirty="0" smtClean="0"/>
              <a:t>&gt;</a:t>
            </a:r>
          </a:p>
          <a:p>
            <a:r>
              <a:rPr lang="fr-FR" sz="1200" dirty="0" smtClean="0"/>
              <a:t>&lt;/module&gt;</a:t>
            </a:r>
            <a:endParaRPr lang="en-US" sz="1200" dirty="0"/>
          </a:p>
        </p:txBody>
      </p:sp>
      <p:sp>
        <p:nvSpPr>
          <p:cNvPr id="28" name="Espace réservé du numéro de diapositive 27"/>
          <p:cNvSpPr>
            <a:spLocks noGrp="1"/>
          </p:cNvSpPr>
          <p:nvPr>
            <p:ph type="sldNum" sz="quarter" idx="12"/>
          </p:nvPr>
        </p:nvSpPr>
        <p:spPr/>
        <p:txBody>
          <a:bodyPr/>
          <a:lstStyle/>
          <a:p>
            <a:fld id="{339A7AB0-D0CE-A343-B5B6-64AAD55F6591}" type="slidenum">
              <a:rPr lang="fr-FR" smtClean="0"/>
              <a:pPr/>
              <a:t>5</a:t>
            </a:fld>
            <a:endParaRPr lang="fr-FR"/>
          </a:p>
        </p:txBody>
      </p:sp>
      <p:sp>
        <p:nvSpPr>
          <p:cNvPr id="30" name="ZoneTexte 29"/>
          <p:cNvSpPr txBox="1"/>
          <p:nvPr/>
        </p:nvSpPr>
        <p:spPr>
          <a:xfrm>
            <a:off x="533400" y="100630"/>
            <a:ext cx="361174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 a </a:t>
            </a:r>
            <a:r>
              <a:rPr lang="fr-FR" sz="2400" i="1" dirty="0" smtClean="0"/>
              <a:t>NETCONF</a:t>
            </a:r>
            <a:r>
              <a:rPr lang="en-US" sz="2400" i="1" dirty="0" smtClean="0"/>
              <a:t> server</a:t>
            </a:r>
            <a:endParaRPr lang="en-US" sz="2400"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 name="Rectangle 67"/>
          <p:cNvSpPr/>
          <p:nvPr/>
        </p:nvSpPr>
        <p:spPr>
          <a:xfrm>
            <a:off x="2409479" y="750044"/>
            <a:ext cx="1242068" cy="833641"/>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ube 15"/>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smtClean="0">
                <a:solidFill>
                  <a:schemeClr val="tx1"/>
                </a:solidFill>
              </a:rPr>
              <a:t>Loader</a:t>
            </a:r>
          </a:p>
          <a:p>
            <a:pPr algn="ctr"/>
            <a:r>
              <a:rPr lang="fr-FR" sz="1200" dirty="0" smtClean="0">
                <a:solidFill>
                  <a:schemeClr val="tx1"/>
                </a:solidFill>
              </a:rPr>
              <a:t> + </a:t>
            </a:r>
          </a:p>
          <a:p>
            <a:pPr algn="ctr"/>
            <a:r>
              <a:rPr lang="fr-FR" sz="1200" dirty="0" err="1" smtClean="0">
                <a:solidFill>
                  <a:schemeClr val="tx1"/>
                </a:solidFill>
              </a:rPr>
              <a:t>jYang</a:t>
            </a:r>
            <a:endParaRPr lang="fr-FR" sz="1200" dirty="0" smtClean="0">
              <a:solidFill>
                <a:schemeClr val="tx1"/>
              </a:solidFill>
            </a:endParaRPr>
          </a:p>
        </p:txBody>
      </p:sp>
      <p:cxnSp>
        <p:nvCxnSpPr>
          <p:cNvPr id="33" name="Connecteur droit avec flèche 32"/>
          <p:cNvCxnSpPr/>
          <p:nvPr/>
        </p:nvCxnSpPr>
        <p:spPr>
          <a:xfrm rot="5400000" flipH="1" flipV="1">
            <a:off x="4321006" y="4603719"/>
            <a:ext cx="762003" cy="16861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 name="Cube 5"/>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Client</a:t>
            </a:r>
            <a:endParaRPr lang="fr-FR" dirty="0">
              <a:solidFill>
                <a:schemeClr val="tx1"/>
              </a:solidFill>
            </a:endParaRPr>
          </a:p>
        </p:txBody>
      </p:sp>
      <p:sp>
        <p:nvSpPr>
          <p:cNvPr id="7" name="Cube 6"/>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cxnSp>
        <p:nvCxnSpPr>
          <p:cNvPr id="9" name="Connecteur droit avec flèche 8"/>
          <p:cNvCxnSpPr>
            <a:stCxn id="6" idx="4"/>
          </p:cNvCxnSpPr>
          <p:nvPr/>
        </p:nvCxnSpPr>
        <p:spPr>
          <a:xfrm flipV="1">
            <a:off x="5268575" y="2609850"/>
            <a:ext cx="2845763" cy="228600"/>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6879611" y="3050858"/>
            <a:ext cx="3099326" cy="1323439"/>
          </a:xfrm>
          <a:prstGeom prst="rect">
            <a:avLst/>
          </a:prstGeom>
          <a:noFill/>
        </p:spPr>
        <p:txBody>
          <a:bodyPr wrap="none" rtlCol="0">
            <a:spAutoFit/>
          </a:bodyPr>
          <a:lstStyle/>
          <a:p>
            <a:r>
              <a:rPr lang="fr-FR" sz="1600" dirty="0" smtClean="0"/>
              <a:t>&lt;hello&gt;</a:t>
            </a:r>
          </a:p>
          <a:p>
            <a:r>
              <a:rPr lang="fr-FR" sz="1600" dirty="0" smtClean="0"/>
              <a:t>	&lt;</a:t>
            </a:r>
            <a:r>
              <a:rPr lang="fr-FR" sz="1600" dirty="0" err="1" smtClean="0"/>
              <a:t>capability</a:t>
            </a:r>
            <a:r>
              <a:rPr lang="fr-FR" sz="1600" dirty="0" smtClean="0"/>
              <a:t>&gt;</a:t>
            </a:r>
          </a:p>
          <a:p>
            <a:r>
              <a:rPr lang="fr-FR" sz="1600" dirty="0" smtClean="0"/>
              <a:t>		YANG module </a:t>
            </a:r>
            <a:r>
              <a:rPr lang="fr-FR" sz="1600" dirty="0" err="1" smtClean="0"/>
              <a:t>reference</a:t>
            </a:r>
            <a:r>
              <a:rPr lang="fr-FR" sz="1600" dirty="0" smtClean="0"/>
              <a:t> </a:t>
            </a:r>
          </a:p>
          <a:p>
            <a:r>
              <a:rPr lang="fr-FR" sz="1600" dirty="0" smtClean="0"/>
              <a:t>	&lt;/</a:t>
            </a:r>
            <a:r>
              <a:rPr lang="fr-FR" sz="1600" dirty="0" err="1" smtClean="0"/>
              <a:t>capability</a:t>
            </a:r>
            <a:r>
              <a:rPr lang="fr-FR" sz="1600" dirty="0" smtClean="0"/>
              <a:t>&gt;</a:t>
            </a:r>
          </a:p>
          <a:p>
            <a:r>
              <a:rPr lang="fr-FR" sz="1600" dirty="0" smtClean="0"/>
              <a:t>&lt;/hello&gt;</a:t>
            </a:r>
            <a:endParaRPr lang="fr-FR" sz="1600" dirty="0"/>
          </a:p>
        </p:txBody>
      </p:sp>
      <p:sp>
        <p:nvSpPr>
          <p:cNvPr id="14" name="Rectangle à coins arrondis 13"/>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Cylindre 18"/>
          <p:cNvSpPr/>
          <p:nvPr/>
        </p:nvSpPr>
        <p:spPr>
          <a:xfrm>
            <a:off x="6195675" y="5562600"/>
            <a:ext cx="1207464" cy="952500"/>
          </a:xfrm>
          <a:prstGeom prst="can">
            <a:avLst>
              <a:gd name="adj" fmla="val 1556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YANG </a:t>
            </a:r>
            <a:r>
              <a:rPr lang="fr-FR" dirty="0" err="1" smtClean="0">
                <a:solidFill>
                  <a:schemeClr val="tx1"/>
                </a:solidFill>
              </a:rPr>
              <a:t>specs</a:t>
            </a:r>
            <a:r>
              <a:rPr lang="fr-FR" dirty="0" smtClean="0">
                <a:solidFill>
                  <a:schemeClr val="tx1"/>
                </a:solidFill>
              </a:rPr>
              <a:t>.</a:t>
            </a:r>
          </a:p>
          <a:p>
            <a:pPr algn="ctr"/>
            <a:r>
              <a:rPr lang="fr-FR" dirty="0" err="1" smtClean="0">
                <a:solidFill>
                  <a:schemeClr val="tx1"/>
                </a:solidFill>
              </a:rPr>
              <a:t>repository</a:t>
            </a:r>
            <a:endParaRPr lang="fr-FR" dirty="0">
              <a:solidFill>
                <a:schemeClr val="tx1"/>
              </a:solidFill>
            </a:endParaRPr>
          </a:p>
        </p:txBody>
      </p:sp>
      <p:cxnSp>
        <p:nvCxnSpPr>
          <p:cNvPr id="21" name="Connecteur droit avec flèche 20"/>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Connecteur droit avec flèche 22"/>
          <p:cNvCxnSpPr/>
          <p:nvPr/>
        </p:nvCxnSpPr>
        <p:spPr>
          <a:xfrm>
            <a:off x="5205075" y="5334000"/>
            <a:ext cx="990600" cy="68580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6" name="Ellipse 25"/>
          <p:cNvSpPr/>
          <p:nvPr/>
        </p:nvSpPr>
        <p:spPr>
          <a:xfrm>
            <a:off x="4292190" y="3980224"/>
            <a:ext cx="1486516" cy="60960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err="1" smtClean="0">
                <a:solidFill>
                  <a:schemeClr val="tx1"/>
                </a:solidFill>
              </a:rPr>
              <a:t>YangTree</a:t>
            </a:r>
            <a:endParaRPr lang="fr-FR" sz="1400" dirty="0" smtClean="0">
              <a:solidFill>
                <a:schemeClr val="tx1"/>
              </a:solidFill>
            </a:endParaRPr>
          </a:p>
          <a:p>
            <a:pPr algn="ctr">
              <a:lnSpc>
                <a:spcPts val="1380"/>
              </a:lnSpc>
            </a:pPr>
            <a:r>
              <a:rPr lang="fr-FR" sz="1400" dirty="0" err="1" smtClean="0">
                <a:solidFill>
                  <a:schemeClr val="tx1"/>
                </a:solidFill>
              </a:rPr>
              <a:t>Node</a:t>
            </a:r>
            <a:endParaRPr lang="fr-FR" sz="1400" dirty="0">
              <a:solidFill>
                <a:schemeClr val="tx1"/>
              </a:solidFill>
            </a:endParaRPr>
          </a:p>
        </p:txBody>
      </p:sp>
      <p:cxnSp>
        <p:nvCxnSpPr>
          <p:cNvPr id="32" name="Connecteur droit avec flèche 31"/>
          <p:cNvCxnSpPr/>
          <p:nvPr/>
        </p:nvCxnSpPr>
        <p:spPr>
          <a:xfrm rot="16200000" flipV="1">
            <a:off x="4741098" y="4730326"/>
            <a:ext cx="350107" cy="24764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9" name="Connecteur droit avec flèche 38"/>
          <p:cNvCxnSpPr/>
          <p:nvPr/>
        </p:nvCxnSpPr>
        <p:spPr>
          <a:xfrm rot="16200000" flipH="1">
            <a:off x="4707026" y="3571451"/>
            <a:ext cx="830998" cy="16509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black-server-128x128.png"/>
          <p:cNvPicPr>
            <a:picLocks noChangeAspect="1"/>
          </p:cNvPicPr>
          <p:nvPr/>
        </p:nvPicPr>
        <p:blipFill>
          <a:blip r:embed="rId3"/>
          <a:stretch>
            <a:fillRect/>
          </a:stretch>
        </p:blipFill>
        <p:spPr>
          <a:xfrm flipH="1">
            <a:off x="7467500" y="976414"/>
            <a:ext cx="1991423" cy="1971992"/>
          </a:xfrm>
          <a:prstGeom prst="rect">
            <a:avLst/>
          </a:prstGeom>
          <a:effectLst/>
        </p:spPr>
      </p:pic>
      <p:sp>
        <p:nvSpPr>
          <p:cNvPr id="35" name="ZoneTexte 34"/>
          <p:cNvSpPr txBox="1"/>
          <p:nvPr/>
        </p:nvSpPr>
        <p:spPr>
          <a:xfrm>
            <a:off x="3918128" y="6400800"/>
            <a:ext cx="1736373" cy="369332"/>
          </a:xfrm>
          <a:prstGeom prst="rect">
            <a:avLst/>
          </a:prstGeom>
          <a:noFill/>
        </p:spPr>
        <p:txBody>
          <a:bodyPr wrap="none" rtlCol="0">
            <a:spAutoFit/>
          </a:bodyPr>
          <a:lstStyle/>
          <a:p>
            <a:r>
              <a:rPr lang="en-US" dirty="0" err="1" smtClean="0"/>
              <a:t>YencaP</a:t>
            </a:r>
            <a:r>
              <a:rPr lang="en-US" dirty="0" smtClean="0"/>
              <a:t> Manager</a:t>
            </a:r>
            <a:endParaRPr lang="en-US" dirty="0"/>
          </a:p>
        </p:txBody>
      </p:sp>
      <p:sp>
        <p:nvSpPr>
          <p:cNvPr id="36" name="ZoneTexte 35"/>
          <p:cNvSpPr txBox="1"/>
          <p:nvPr/>
        </p:nvSpPr>
        <p:spPr>
          <a:xfrm>
            <a:off x="8299500" y="309501"/>
            <a:ext cx="842223" cy="369332"/>
          </a:xfrm>
          <a:prstGeom prst="rect">
            <a:avLst/>
          </a:prstGeom>
          <a:noFill/>
        </p:spPr>
        <p:txBody>
          <a:bodyPr wrap="none" rtlCol="0">
            <a:spAutoFit/>
          </a:bodyPr>
          <a:lstStyle/>
          <a:p>
            <a:r>
              <a:rPr lang="en-US" dirty="0" err="1" smtClean="0"/>
              <a:t>YencaP</a:t>
            </a:r>
            <a:endParaRPr lang="en-US" dirty="0"/>
          </a:p>
        </p:txBody>
      </p:sp>
      <p:pic>
        <p:nvPicPr>
          <p:cNvPr id="38" name="Image 37" descr="workstation-Vista-256x256.png"/>
          <p:cNvPicPr>
            <a:picLocks noChangeAspect="1"/>
          </p:cNvPicPr>
          <p:nvPr/>
        </p:nvPicPr>
        <p:blipFill>
          <a:blip r:embed="rId4"/>
          <a:stretch>
            <a:fillRect/>
          </a:stretch>
        </p:blipFill>
        <p:spPr>
          <a:xfrm flipH="1">
            <a:off x="0" y="309501"/>
            <a:ext cx="2057400" cy="3001108"/>
          </a:xfrm>
          <a:prstGeom prst="rect">
            <a:avLst/>
          </a:prstGeom>
        </p:spPr>
      </p:pic>
      <p:cxnSp>
        <p:nvCxnSpPr>
          <p:cNvPr id="43" name="Connecteur droit avec flèche 42"/>
          <p:cNvCxnSpPr>
            <a:stCxn id="38" idx="1"/>
            <a:endCxn id="7" idx="2"/>
          </p:cNvCxnSpPr>
          <p:nvPr/>
        </p:nvCxnSpPr>
        <p:spPr>
          <a:xfrm flipV="1">
            <a:off x="2057400" y="1771650"/>
            <a:ext cx="1909425" cy="38405"/>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228600" y="3050858"/>
            <a:ext cx="1960205" cy="923330"/>
          </a:xfrm>
          <a:prstGeom prst="rect">
            <a:avLst/>
          </a:prstGeom>
          <a:noFill/>
        </p:spPr>
        <p:txBody>
          <a:bodyPr wrap="none" rtlCol="0">
            <a:spAutoFit/>
          </a:bodyPr>
          <a:lstStyle/>
          <a:p>
            <a:r>
              <a:rPr lang="en-US" dirty="0" smtClean="0"/>
              <a:t>Configuration</a:t>
            </a:r>
          </a:p>
          <a:p>
            <a:r>
              <a:rPr lang="en-US" dirty="0" smtClean="0"/>
              <a:t>Management </a:t>
            </a:r>
          </a:p>
          <a:p>
            <a:r>
              <a:rPr lang="en-US" dirty="0" smtClean="0"/>
              <a:t>Web user interface</a:t>
            </a:r>
            <a:endParaRPr lang="en-US" dirty="0"/>
          </a:p>
        </p:txBody>
      </p:sp>
      <p:pic>
        <p:nvPicPr>
          <p:cNvPr id="54" name="Image 53" descr="black-server-128x128.png"/>
          <p:cNvPicPr>
            <a:picLocks noChangeAspect="1"/>
          </p:cNvPicPr>
          <p:nvPr/>
        </p:nvPicPr>
        <p:blipFill>
          <a:blip r:embed="rId3"/>
          <a:stretch>
            <a:fillRect/>
          </a:stretch>
        </p:blipFill>
        <p:spPr>
          <a:xfrm flipH="1">
            <a:off x="1043932" y="1583685"/>
            <a:ext cx="457200" cy="452739"/>
          </a:xfrm>
          <a:prstGeom prst="rect">
            <a:avLst/>
          </a:prstGeom>
          <a:effectLst/>
        </p:spPr>
      </p:pic>
      <p:cxnSp>
        <p:nvCxnSpPr>
          <p:cNvPr id="58" name="Connecteur en arc 57"/>
          <p:cNvCxnSpPr>
            <a:stCxn id="26" idx="3"/>
            <a:endCxn id="7" idx="3"/>
          </p:cNvCxnSpPr>
          <p:nvPr/>
        </p:nvCxnSpPr>
        <p:spPr>
          <a:xfrm rot="5400000" flipH="1" flipV="1">
            <a:off x="3399367" y="3282217"/>
            <a:ext cx="2328850" cy="107815"/>
          </a:xfrm>
          <a:prstGeom prst="curvedConnector5">
            <a:avLst>
              <a:gd name="adj1" fmla="val -9816"/>
              <a:gd name="adj2" fmla="val -1388880"/>
              <a:gd name="adj3" fmla="val 65005"/>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6" name="Ellipse 65"/>
          <p:cNvSpPr/>
          <p:nvPr/>
        </p:nvSpPr>
        <p:spPr>
          <a:xfrm>
            <a:off x="2409479" y="1172649"/>
            <a:ext cx="1242068" cy="369332"/>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900" dirty="0" err="1" smtClean="0">
                <a:solidFill>
                  <a:schemeClr val="tx1"/>
                </a:solidFill>
              </a:rPr>
              <a:t>YangTreeNode</a:t>
            </a:r>
            <a:endParaRPr lang="fr-FR" sz="900" dirty="0">
              <a:solidFill>
                <a:schemeClr val="tx1"/>
              </a:solidFill>
            </a:endParaRPr>
          </a:p>
        </p:txBody>
      </p:sp>
      <p:sp>
        <p:nvSpPr>
          <p:cNvPr id="67" name="ZoneTexte 66"/>
          <p:cNvSpPr txBox="1"/>
          <p:nvPr/>
        </p:nvSpPr>
        <p:spPr>
          <a:xfrm>
            <a:off x="2409479" y="803317"/>
            <a:ext cx="787395" cy="369332"/>
          </a:xfrm>
          <a:prstGeom prst="rect">
            <a:avLst/>
          </a:prstGeom>
          <a:noFill/>
        </p:spPr>
        <p:txBody>
          <a:bodyPr wrap="none" rtlCol="0">
            <a:spAutoFit/>
          </a:bodyPr>
          <a:lstStyle/>
          <a:p>
            <a:r>
              <a:rPr lang="en-US" dirty="0" smtClean="0"/>
              <a:t>applet</a:t>
            </a:r>
            <a:endParaRPr lang="en-US" dirty="0"/>
          </a:p>
        </p:txBody>
      </p:sp>
      <p:sp>
        <p:nvSpPr>
          <p:cNvPr id="73" name="ZoneTexte 72"/>
          <p:cNvSpPr txBox="1"/>
          <p:nvPr/>
        </p:nvSpPr>
        <p:spPr>
          <a:xfrm>
            <a:off x="7099300" y="4798371"/>
            <a:ext cx="2743209" cy="461665"/>
          </a:xfrm>
          <a:prstGeom prst="rect">
            <a:avLst/>
          </a:prstGeom>
          <a:noFill/>
        </p:spPr>
        <p:txBody>
          <a:bodyPr wrap="none" rtlCol="0">
            <a:spAutoFit/>
          </a:bodyPr>
          <a:lstStyle/>
          <a:p>
            <a:r>
              <a:rPr lang="en-US" sz="2400" b="1" dirty="0" smtClean="0"/>
              <a:t>ENSUITE framework</a:t>
            </a:r>
            <a:endParaRPr lang="en-US" sz="2400" b="1" dirty="0"/>
          </a:p>
        </p:txBody>
      </p:sp>
      <p:sp>
        <p:nvSpPr>
          <p:cNvPr id="27" name="Espace réservé du numéro de diapositive 26"/>
          <p:cNvSpPr>
            <a:spLocks noGrp="1"/>
          </p:cNvSpPr>
          <p:nvPr>
            <p:ph type="sldNum" sz="quarter" idx="12"/>
          </p:nvPr>
        </p:nvSpPr>
        <p:spPr/>
        <p:txBody>
          <a:bodyPr/>
          <a:lstStyle/>
          <a:p>
            <a:fld id="{339A7AB0-D0CE-A343-B5B6-64AAD55F6591}" type="slidenum">
              <a:rPr lang="fr-FR" smtClean="0"/>
              <a:pPr/>
              <a:t>6</a:t>
            </a:fld>
            <a:endParaRPr lang="fr-FR"/>
          </a:p>
        </p:txBody>
      </p:sp>
      <p:sp>
        <p:nvSpPr>
          <p:cNvPr id="28" name="ZoneTexte 27"/>
          <p:cNvSpPr txBox="1"/>
          <p:nvPr/>
        </p:nvSpPr>
        <p:spPr>
          <a:xfrm>
            <a:off x="533400" y="100630"/>
            <a:ext cx="47725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Manager : a </a:t>
            </a:r>
            <a:r>
              <a:rPr lang="fr-FR" sz="2400" i="1" dirty="0" smtClean="0"/>
              <a:t>NETCONF</a:t>
            </a:r>
            <a:r>
              <a:rPr lang="en-US" sz="2400" i="1" dirty="0" smtClean="0"/>
              <a:t> Client</a:t>
            </a:r>
            <a:endParaRPr lang="en-US" sz="2400"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mage 3" descr="Capture01.png"/>
          <p:cNvPicPr>
            <a:picLocks noChangeAspect="1"/>
          </p:cNvPicPr>
          <p:nvPr/>
        </p:nvPicPr>
        <p:blipFill>
          <a:blip r:embed="rId3"/>
          <a:stretch>
            <a:fillRect/>
          </a:stretch>
        </p:blipFill>
        <p:spPr>
          <a:xfrm>
            <a:off x="1145404" y="0"/>
            <a:ext cx="7615192" cy="6858000"/>
          </a:xfrm>
          <a:prstGeom prst="rect">
            <a:avLst/>
          </a:prstGeom>
        </p:spPr>
      </p:pic>
      <p:sp>
        <p:nvSpPr>
          <p:cNvPr id="3" name="Espace réservé du numéro de diapositive 2"/>
          <p:cNvSpPr>
            <a:spLocks noGrp="1"/>
          </p:cNvSpPr>
          <p:nvPr>
            <p:ph type="sldNum" sz="quarter" idx="12"/>
          </p:nvPr>
        </p:nvSpPr>
        <p:spPr/>
        <p:txBody>
          <a:bodyPr/>
          <a:lstStyle/>
          <a:p>
            <a:fld id="{339A7AB0-D0CE-A343-B5B6-64AAD55F6591}" type="slidenum">
              <a:rPr lang="fr-FR" smtClean="0"/>
              <a:pPr/>
              <a:t>7</a:t>
            </a:fld>
            <a:endParaRPr lang="fr-FR"/>
          </a:p>
        </p:txBody>
      </p:sp>
      <p:sp>
        <p:nvSpPr>
          <p:cNvPr id="5" name="ZoneTexte 4"/>
          <p:cNvSpPr txBox="1"/>
          <p:nvPr/>
        </p:nvSpPr>
        <p:spPr>
          <a:xfrm>
            <a:off x="5638800" y="990600"/>
            <a:ext cx="3950483" cy="461665"/>
          </a:xfrm>
          <a:prstGeom prst="rect">
            <a:avLst/>
          </a:prstGeom>
          <a:solidFill>
            <a:srgbClr val="FFFFFF"/>
          </a:solid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Browsing</a:t>
            </a:r>
            <a:r>
              <a:rPr lang="fr-FR" sz="2400" i="1" dirty="0" smtClean="0"/>
              <a:t> YANG </a:t>
            </a:r>
            <a:r>
              <a:rPr lang="fr-FR" sz="2400" i="1" dirty="0" err="1" smtClean="0"/>
              <a:t>Specifications</a:t>
            </a:r>
            <a:endParaRPr lang="en-US" sz="2400" i="1"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ZoneTexte 4"/>
          <p:cNvSpPr txBox="1"/>
          <p:nvPr/>
        </p:nvSpPr>
        <p:spPr>
          <a:xfrm>
            <a:off x="5228769" y="734199"/>
            <a:ext cx="4677231" cy="2123658"/>
          </a:xfrm>
          <a:prstGeom prst="rect">
            <a:avLst/>
          </a:prstGeom>
          <a:noFill/>
        </p:spPr>
        <p:txBody>
          <a:bodyPr wrap="square" rtlCol="0">
            <a:spAutoFit/>
          </a:bodyPr>
          <a:lstStyle/>
          <a:p>
            <a:r>
              <a:rPr lang="fr-FR" sz="1200" dirty="0" smtClean="0"/>
              <a:t>&lt;</a:t>
            </a:r>
            <a:r>
              <a:rPr lang="fr-FR" sz="1200" dirty="0" err="1" smtClean="0"/>
              <a:t>netconf</a:t>
            </a:r>
            <a:endParaRPr lang="fr-FR" sz="1200" dirty="0" smtClean="0"/>
          </a:p>
          <a:p>
            <a:r>
              <a:rPr lang="fr-FR" sz="1200" dirty="0" err="1" smtClean="0"/>
              <a:t>xmlns</a:t>
            </a:r>
            <a:r>
              <a:rPr lang="fr-FR" sz="1200" dirty="0" smtClean="0"/>
              <a:t>=«urn:loria:madynes:ensuite:yencap:1.0:module:Interfaces:1.0»&gt;</a:t>
            </a:r>
          </a:p>
          <a:p>
            <a:r>
              <a:rPr lang="fr-FR" sz="1200" dirty="0" smtClean="0"/>
              <a:t>	&lt;network&gt;</a:t>
            </a:r>
          </a:p>
          <a:p>
            <a:r>
              <a:rPr lang="fr-FR" sz="1200" dirty="0" smtClean="0"/>
              <a:t>		&lt;interfaces&gt;</a:t>
            </a:r>
          </a:p>
          <a:p>
            <a:r>
              <a:rPr lang="fr-FR" sz="1200" dirty="0" smtClean="0"/>
              <a:t>			&lt;interface&gt;</a:t>
            </a:r>
          </a:p>
          <a:p>
            <a:r>
              <a:rPr lang="fr-FR" sz="1200" dirty="0" smtClean="0"/>
              <a:t>				&lt;</a:t>
            </a:r>
            <a:r>
              <a:rPr lang="fr-FR" sz="1200" dirty="0" err="1" smtClean="0"/>
              <a:t>name</a:t>
            </a:r>
            <a:r>
              <a:rPr lang="fr-FR" sz="1200" dirty="0" smtClean="0"/>
              <a:t>&gt;</a:t>
            </a:r>
          </a:p>
          <a:p>
            <a:r>
              <a:rPr lang="fr-FR" sz="1200" dirty="0" smtClean="0"/>
              <a:t>				&lt;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&lt;/network&gt;</a:t>
            </a:r>
          </a:p>
          <a:p>
            <a:r>
              <a:rPr lang="fr-FR" sz="1200" dirty="0" smtClean="0"/>
              <a:t>&lt;/</a:t>
            </a:r>
            <a:r>
              <a:rPr lang="fr-FR" sz="1200" dirty="0" err="1" smtClean="0"/>
              <a:t>netconf</a:t>
            </a:r>
            <a:r>
              <a:rPr lang="fr-FR" sz="1200" dirty="0" smtClean="0"/>
              <a:t>&gt;</a:t>
            </a:r>
            <a:endParaRPr lang="fr-FR" sz="1200" dirty="0"/>
          </a:p>
        </p:txBody>
      </p:sp>
      <p:sp>
        <p:nvSpPr>
          <p:cNvPr id="6" name="Rectangle à coins arrondis 5"/>
          <p:cNvSpPr/>
          <p:nvPr/>
        </p:nvSpPr>
        <p:spPr>
          <a:xfrm>
            <a:off x="7315200" y="3543300"/>
            <a:ext cx="18288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YencaP</a:t>
            </a:r>
            <a:r>
              <a:rPr lang="fr-FR" dirty="0" smtClean="0"/>
              <a:t> Manager</a:t>
            </a:r>
            <a:endParaRPr lang="fr-FR" dirty="0"/>
          </a:p>
        </p:txBody>
      </p:sp>
      <p:cxnSp>
        <p:nvCxnSpPr>
          <p:cNvPr id="8" name="Forme 7"/>
          <p:cNvCxnSpPr>
            <a:endCxn id="6" idx="0"/>
          </p:cNvCxnSpPr>
          <p:nvPr/>
        </p:nvCxnSpPr>
        <p:spPr>
          <a:xfrm>
            <a:off x="5277763" y="2889419"/>
            <a:ext cx="2951837" cy="65388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11" name="Image 10" descr="black-server-128x128.png"/>
          <p:cNvPicPr>
            <a:picLocks noChangeAspect="1"/>
          </p:cNvPicPr>
          <p:nvPr/>
        </p:nvPicPr>
        <p:blipFill>
          <a:blip r:embed="rId3"/>
          <a:stretch>
            <a:fillRect/>
          </a:stretch>
        </p:blipFill>
        <p:spPr>
          <a:xfrm flipH="1">
            <a:off x="228600" y="5047044"/>
            <a:ext cx="1828800" cy="1810956"/>
          </a:xfrm>
          <a:prstGeom prst="rect">
            <a:avLst/>
          </a:prstGeom>
          <a:effectLst/>
        </p:spPr>
      </p:pic>
      <p:cxnSp>
        <p:nvCxnSpPr>
          <p:cNvPr id="13" name="Forme 12"/>
          <p:cNvCxnSpPr/>
          <p:nvPr/>
        </p:nvCxnSpPr>
        <p:spPr>
          <a:xfrm flipV="1">
            <a:off x="2353969" y="4533900"/>
            <a:ext cx="6172200" cy="1714500"/>
          </a:xfrm>
          <a:prstGeom prst="bentConnector3">
            <a:avLst>
              <a:gd name="adj1" fmla="val 96427"/>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52600" y="6488668"/>
            <a:ext cx="842223" cy="369332"/>
          </a:xfrm>
          <a:prstGeom prst="rect">
            <a:avLst/>
          </a:prstGeom>
          <a:noFill/>
        </p:spPr>
        <p:txBody>
          <a:bodyPr wrap="none" rtlCol="0">
            <a:spAutoFit/>
          </a:bodyPr>
          <a:lstStyle/>
          <a:p>
            <a:r>
              <a:rPr lang="fr-FR" dirty="0" err="1" smtClean="0"/>
              <a:t>YencaP</a:t>
            </a:r>
            <a:endParaRPr lang="fr-FR" dirty="0"/>
          </a:p>
        </p:txBody>
      </p:sp>
      <p:sp>
        <p:nvSpPr>
          <p:cNvPr id="19" name="ZoneTexte 18"/>
          <p:cNvSpPr txBox="1"/>
          <p:nvPr/>
        </p:nvSpPr>
        <p:spPr>
          <a:xfrm>
            <a:off x="2971800" y="3459532"/>
            <a:ext cx="2468269" cy="2308324"/>
          </a:xfrm>
          <a:prstGeom prst="rect">
            <a:avLst/>
          </a:prstGeom>
          <a:noFill/>
        </p:spPr>
        <p:txBody>
          <a:bodyPr wrap="none" rtlCol="0">
            <a:spAutoFit/>
          </a:bodyPr>
          <a:lstStyle/>
          <a:p>
            <a:r>
              <a:rPr lang="fr-FR" sz="1200" dirty="0" smtClean="0"/>
              <a:t>&lt;</a:t>
            </a:r>
            <a:r>
              <a:rPr lang="fr-FR" sz="1200" dirty="0" err="1" smtClean="0"/>
              <a:t>rpc-reply</a:t>
            </a:r>
            <a:r>
              <a:rPr lang="fr-FR" sz="1200" dirty="0" smtClean="0"/>
              <a:t>&gt;</a:t>
            </a:r>
          </a:p>
          <a:p>
            <a:r>
              <a:rPr lang="fr-FR" sz="1200" dirty="0" smtClean="0"/>
              <a:t>…</a:t>
            </a:r>
          </a:p>
          <a:p>
            <a:r>
              <a:rPr lang="fr-FR" sz="1200" dirty="0" smtClean="0"/>
              <a:t>	&lt;interface&gt;</a:t>
            </a:r>
          </a:p>
          <a:p>
            <a:r>
              <a:rPr lang="fr-FR" sz="1200" dirty="0" smtClean="0"/>
              <a:t>		&lt;</a:t>
            </a:r>
            <a:r>
              <a:rPr lang="fr-FR" sz="1200" dirty="0" err="1" smtClean="0"/>
              <a:t>name</a:t>
            </a:r>
            <a:r>
              <a:rPr lang="fr-FR" sz="1200" dirty="0" smtClean="0"/>
              <a:t>&gt;eth0&lt;/</a:t>
            </a:r>
            <a:r>
              <a:rPr lang="fr-FR" sz="1200" dirty="0" err="1" smtClean="0"/>
              <a:t>name</a:t>
            </a:r>
            <a:r>
              <a:rPr lang="fr-FR" sz="1200" dirty="0" smtClean="0"/>
              <a:t>&gt;</a:t>
            </a:r>
          </a:p>
          <a:p>
            <a:r>
              <a:rPr lang="fr-FR" sz="1200" dirty="0" smtClean="0"/>
              <a:t>		&lt;</a:t>
            </a:r>
            <a:r>
              <a:rPr lang="fr-FR" sz="1200" dirty="0" err="1" smtClean="0"/>
              <a:t>mtu</a:t>
            </a:r>
            <a:r>
              <a:rPr lang="fr-FR" sz="1200" dirty="0" smtClean="0"/>
              <a:t>&gt;1500&lt;/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a:t>
            </a:r>
            <a:r>
              <a:rPr lang="fr-FR" sz="1200" dirty="0" err="1" smtClean="0"/>
              <a:t>name</a:t>
            </a:r>
            <a:r>
              <a:rPr lang="fr-FR" sz="1200" dirty="0" smtClean="0"/>
              <a:t>&gt;lo0&lt;/</a:t>
            </a:r>
            <a:r>
              <a:rPr lang="fr-FR" sz="1200" dirty="0" err="1" smtClean="0"/>
              <a:t>name</a:t>
            </a:r>
            <a:r>
              <a:rPr lang="fr-FR" sz="1200" dirty="0" smtClean="0"/>
              <a:t>&gt;</a:t>
            </a:r>
          </a:p>
          <a:p>
            <a:r>
              <a:rPr lang="fr-FR" sz="1200" dirty="0" smtClean="0"/>
              <a:t>		&lt;</a:t>
            </a:r>
            <a:r>
              <a:rPr lang="fr-FR" sz="1200" dirty="0" err="1" smtClean="0"/>
              <a:t>mtu</a:t>
            </a:r>
            <a:r>
              <a:rPr lang="fr-FR" sz="1200" dirty="0" smtClean="0"/>
              <a:t>&gt;16436&lt;/</a:t>
            </a:r>
            <a:r>
              <a:rPr lang="fr-FR" sz="1200" dirty="0" err="1" smtClean="0"/>
              <a:t>mtu</a:t>
            </a:r>
            <a:r>
              <a:rPr lang="fr-FR" sz="1200" dirty="0" smtClean="0"/>
              <a:t>&gt;</a:t>
            </a:r>
          </a:p>
          <a:p>
            <a:r>
              <a:rPr lang="fr-FR" sz="1200" dirty="0" smtClean="0"/>
              <a:t>	&lt;/interface&gt;</a:t>
            </a:r>
          </a:p>
          <a:p>
            <a:r>
              <a:rPr lang="fr-FR" sz="1200" dirty="0" smtClean="0"/>
              <a:t>...</a:t>
            </a:r>
          </a:p>
          <a:p>
            <a:r>
              <a:rPr lang="fr-FR" sz="1200" dirty="0" smtClean="0"/>
              <a:t>&lt;/</a:t>
            </a:r>
            <a:r>
              <a:rPr lang="fr-FR" sz="1200" dirty="0" err="1" smtClean="0"/>
              <a:t>rpc-reply</a:t>
            </a:r>
            <a:r>
              <a:rPr lang="fr-FR" sz="1200" dirty="0" smtClean="0"/>
              <a:t>&gt;</a:t>
            </a:r>
            <a:endParaRPr lang="fr-FR" sz="1200" dirty="0"/>
          </a:p>
        </p:txBody>
      </p:sp>
      <p:cxnSp>
        <p:nvCxnSpPr>
          <p:cNvPr id="20" name="Forme 19"/>
          <p:cNvCxnSpPr/>
          <p:nvPr/>
        </p:nvCxnSpPr>
        <p:spPr>
          <a:xfrm flipV="1">
            <a:off x="1752600" y="4533900"/>
            <a:ext cx="6172200" cy="1418622"/>
          </a:xfrm>
          <a:prstGeom prst="bentConnector2">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4" name="ZoneTexte 23"/>
          <p:cNvSpPr txBox="1"/>
          <p:nvPr/>
        </p:nvSpPr>
        <p:spPr>
          <a:xfrm>
            <a:off x="8526169" y="4798360"/>
            <a:ext cx="1379831" cy="1200329"/>
          </a:xfrm>
          <a:prstGeom prst="rect">
            <a:avLst/>
          </a:prstGeom>
          <a:noFill/>
        </p:spPr>
        <p:txBody>
          <a:bodyPr wrap="square" rtlCol="0">
            <a:spAutoFit/>
          </a:bodyPr>
          <a:lstStyle/>
          <a:p>
            <a:r>
              <a:rPr lang="fr-FR" sz="1200" dirty="0" smtClean="0"/>
              <a:t>&lt;</a:t>
            </a:r>
            <a:r>
              <a:rPr lang="fr-FR" sz="1200" dirty="0" err="1" smtClean="0"/>
              <a:t>xml</a:t>
            </a:r>
            <a:r>
              <a:rPr lang="fr-FR" sz="1200" dirty="0" smtClean="0"/>
              <a:t>…&gt;</a:t>
            </a:r>
          </a:p>
          <a:p>
            <a:r>
              <a:rPr lang="fr-FR" sz="1200" dirty="0" smtClean="0"/>
              <a:t>&lt;</a:t>
            </a:r>
            <a:r>
              <a:rPr lang="fr-FR" sz="1200" dirty="0" err="1" smtClean="0"/>
              <a:t>rpc-query</a:t>
            </a:r>
            <a:r>
              <a:rPr lang="fr-FR" sz="1200" dirty="0" smtClean="0"/>
              <a:t>&gt;</a:t>
            </a:r>
          </a:p>
          <a:p>
            <a:r>
              <a:rPr lang="fr-FR" sz="1200" dirty="0" smtClean="0"/>
              <a:t>   &lt;</a:t>
            </a:r>
            <a:r>
              <a:rPr lang="fr-FR" sz="1200" dirty="0" err="1" smtClean="0"/>
              <a:t>get</a:t>
            </a:r>
            <a:r>
              <a:rPr lang="fr-FR" sz="1200" dirty="0" smtClean="0"/>
              <a:t>&gt;</a:t>
            </a:r>
          </a:p>
          <a:p>
            <a:r>
              <a:rPr lang="fr-FR" sz="1200" dirty="0" smtClean="0"/>
              <a:t>     …</a:t>
            </a:r>
          </a:p>
          <a:p>
            <a:r>
              <a:rPr lang="fr-FR" sz="1200" dirty="0" smtClean="0"/>
              <a:t>   &lt;/</a:t>
            </a:r>
            <a:r>
              <a:rPr lang="fr-FR" sz="1200" dirty="0" err="1" smtClean="0"/>
              <a:t>get</a:t>
            </a:r>
            <a:r>
              <a:rPr lang="fr-FR" sz="1200" dirty="0" smtClean="0"/>
              <a:t>&gt;</a:t>
            </a:r>
          </a:p>
          <a:p>
            <a:r>
              <a:rPr lang="fr-FR" sz="1200" dirty="0" smtClean="0"/>
              <a:t>&lt;/</a:t>
            </a:r>
            <a:r>
              <a:rPr lang="fr-FR" sz="1200" dirty="0" err="1" smtClean="0"/>
              <a:t>rpc-query</a:t>
            </a:r>
            <a:r>
              <a:rPr lang="fr-FR" sz="1200" dirty="0" smtClean="0"/>
              <a:t>&gt;</a:t>
            </a:r>
          </a:p>
        </p:txBody>
      </p:sp>
      <p:sp>
        <p:nvSpPr>
          <p:cNvPr id="25" name="ZoneTexte 24"/>
          <p:cNvSpPr txBox="1"/>
          <p:nvPr/>
        </p:nvSpPr>
        <p:spPr>
          <a:xfrm>
            <a:off x="5228769" y="318700"/>
            <a:ext cx="1210588" cy="461665"/>
          </a:xfrm>
          <a:prstGeom prst="rect">
            <a:avLst/>
          </a:prstGeom>
          <a:noFill/>
        </p:spPr>
        <p:txBody>
          <a:bodyPr wrap="none" rtlCol="0">
            <a:spAutoFit/>
          </a:bodyPr>
          <a:lstStyle/>
          <a:p>
            <a:r>
              <a:rPr lang="fr-FR" sz="1200" dirty="0" smtClean="0"/>
              <a:t>POST</a:t>
            </a:r>
          </a:p>
          <a:p>
            <a:r>
              <a:rPr lang="fr-FR" sz="1200" dirty="0" smtClean="0"/>
              <a:t>   </a:t>
            </a:r>
            <a:r>
              <a:rPr lang="fr-FR" sz="1200" dirty="0" err="1" smtClean="0"/>
              <a:t>operation</a:t>
            </a:r>
            <a:r>
              <a:rPr lang="fr-FR" sz="1200" dirty="0" smtClean="0"/>
              <a:t> : </a:t>
            </a:r>
            <a:r>
              <a:rPr lang="fr-FR" sz="1200" dirty="0" err="1" smtClean="0"/>
              <a:t>get</a:t>
            </a:r>
            <a:r>
              <a:rPr lang="fr-FR" sz="1200" dirty="0" smtClean="0"/>
              <a:t> </a:t>
            </a:r>
            <a:endParaRPr lang="fr-FR" sz="1200" dirty="0"/>
          </a:p>
        </p:txBody>
      </p:sp>
      <p:sp>
        <p:nvSpPr>
          <p:cNvPr id="26" name="ZoneTexte 25"/>
          <p:cNvSpPr txBox="1"/>
          <p:nvPr/>
        </p:nvSpPr>
        <p:spPr>
          <a:xfrm rot="19222076">
            <a:off x="6699699" y="2710934"/>
            <a:ext cx="675861" cy="369332"/>
          </a:xfrm>
          <a:prstGeom prst="rect">
            <a:avLst/>
          </a:prstGeom>
          <a:noFill/>
        </p:spPr>
        <p:txBody>
          <a:bodyPr wrap="none" rtlCol="0">
            <a:spAutoFit/>
          </a:bodyPr>
          <a:lstStyle/>
          <a:p>
            <a:r>
              <a:rPr lang="fr-FR" dirty="0" smtClean="0"/>
              <a:t>HTTP</a:t>
            </a:r>
            <a:endParaRPr lang="fr-FR" dirty="0"/>
          </a:p>
        </p:txBody>
      </p:sp>
      <p:sp>
        <p:nvSpPr>
          <p:cNvPr id="28" name="ZoneTexte 27"/>
          <p:cNvSpPr txBox="1"/>
          <p:nvPr/>
        </p:nvSpPr>
        <p:spPr>
          <a:xfrm rot="18663105">
            <a:off x="5867401" y="5774339"/>
            <a:ext cx="1083086" cy="369332"/>
          </a:xfrm>
          <a:prstGeom prst="rect">
            <a:avLst/>
          </a:prstGeom>
          <a:noFill/>
        </p:spPr>
        <p:txBody>
          <a:bodyPr wrap="none" rtlCol="0">
            <a:spAutoFit/>
          </a:bodyPr>
          <a:lstStyle/>
          <a:p>
            <a:r>
              <a:rPr lang="fr-FR" dirty="0" smtClean="0"/>
              <a:t>NETCONF</a:t>
            </a:r>
            <a:endParaRPr lang="fr-FR" dirty="0"/>
          </a:p>
        </p:txBody>
      </p:sp>
      <p:pic>
        <p:nvPicPr>
          <p:cNvPr id="21" name="Image 20" descr="GetMtu.png"/>
          <p:cNvPicPr>
            <a:picLocks noChangeAspect="1"/>
          </p:cNvPicPr>
          <p:nvPr/>
        </p:nvPicPr>
        <p:blipFill>
          <a:blip r:embed="rId4"/>
          <a:srcRect l="25385" t="23320" r="39698" b="49596"/>
          <a:stretch>
            <a:fillRect/>
          </a:stretch>
        </p:blipFill>
        <p:spPr>
          <a:xfrm>
            <a:off x="72735" y="49807"/>
            <a:ext cx="5231734" cy="2808049"/>
          </a:xfrm>
          <a:prstGeom prst="rect">
            <a:avLst/>
          </a:prstGeom>
        </p:spPr>
      </p:pic>
      <p:cxnSp>
        <p:nvCxnSpPr>
          <p:cNvPr id="23" name="Connecteur en angle 22"/>
          <p:cNvCxnSpPr/>
          <p:nvPr/>
        </p:nvCxnSpPr>
        <p:spPr>
          <a:xfrm rot="10800000">
            <a:off x="5301064" y="3075834"/>
            <a:ext cx="2623736" cy="467469"/>
          </a:xfrm>
          <a:prstGeom prst="bentConnector3">
            <a:avLst>
              <a:gd name="adj1" fmla="val -178"/>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72735" y="49807"/>
            <a:ext cx="5216679" cy="30726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3" name="Espace réservé du numéro de diapositive 32"/>
          <p:cNvSpPr>
            <a:spLocks noGrp="1"/>
          </p:cNvSpPr>
          <p:nvPr>
            <p:ph type="sldNum" sz="quarter" idx="12"/>
          </p:nvPr>
        </p:nvSpPr>
        <p:spPr/>
        <p:txBody>
          <a:bodyPr/>
          <a:lstStyle/>
          <a:p>
            <a:fld id="{339A7AB0-D0CE-A343-B5B6-64AAD55F6591}" type="slidenum">
              <a:rPr lang="fr-FR" smtClean="0"/>
              <a:pPr/>
              <a:t>8</a:t>
            </a:fld>
            <a:endParaRPr lang="fr-FR"/>
          </a:p>
        </p:txBody>
      </p:sp>
      <p:sp>
        <p:nvSpPr>
          <p:cNvPr id="34" name="ZoneTexte 33"/>
          <p:cNvSpPr txBox="1"/>
          <p:nvPr/>
        </p:nvSpPr>
        <p:spPr>
          <a:xfrm>
            <a:off x="6294252" y="49807"/>
            <a:ext cx="2537235"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YANG-based</a:t>
            </a:r>
            <a:r>
              <a:rPr lang="fr-FR" sz="2400" i="1" dirty="0" smtClean="0"/>
              <a:t> client </a:t>
            </a:r>
            <a:endParaRPr lang="en-US" sz="2400" i="1"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mage 4" descr="GetOneLeaf.png"/>
          <p:cNvPicPr>
            <a:picLocks noChangeAspect="1"/>
          </p:cNvPicPr>
          <p:nvPr/>
        </p:nvPicPr>
        <p:blipFill>
          <a:blip r:embed="rId3"/>
          <a:srcRect l="25385" t="23319" r="53077" b="47777"/>
          <a:stretch>
            <a:fillRect/>
          </a:stretch>
        </p:blipFill>
        <p:spPr>
          <a:xfrm>
            <a:off x="411214" y="76200"/>
            <a:ext cx="2865386" cy="2660714"/>
          </a:xfrm>
          <a:prstGeom prst="rect">
            <a:avLst/>
          </a:prstGeom>
        </p:spPr>
      </p:pic>
      <p:pic>
        <p:nvPicPr>
          <p:cNvPr id="6" name="Image 5" descr="EditSystem.png"/>
          <p:cNvPicPr>
            <a:picLocks noChangeAspect="1"/>
          </p:cNvPicPr>
          <p:nvPr/>
        </p:nvPicPr>
        <p:blipFill>
          <a:blip r:embed="rId4"/>
          <a:srcRect l="25385" t="23320" r="53846" b="52223"/>
          <a:stretch>
            <a:fillRect/>
          </a:stretch>
        </p:blipFill>
        <p:spPr>
          <a:xfrm>
            <a:off x="5029200" y="42333"/>
            <a:ext cx="2940627" cy="2396067"/>
          </a:xfrm>
          <a:prstGeom prst="rect">
            <a:avLst/>
          </a:prstGeom>
        </p:spPr>
      </p:pic>
      <p:pic>
        <p:nvPicPr>
          <p:cNvPr id="7" name="Image 6" descr="AddListWithChoice.png"/>
          <p:cNvPicPr>
            <a:picLocks noChangeAspect="1"/>
          </p:cNvPicPr>
          <p:nvPr/>
        </p:nvPicPr>
        <p:blipFill>
          <a:blip r:embed="rId5"/>
          <a:srcRect l="25385" t="23320" r="46923" b="48888"/>
          <a:stretch>
            <a:fillRect/>
          </a:stretch>
        </p:blipFill>
        <p:spPr>
          <a:xfrm>
            <a:off x="43968" y="3429000"/>
            <a:ext cx="3768814" cy="2617232"/>
          </a:xfrm>
          <a:prstGeom prst="rect">
            <a:avLst/>
          </a:prstGeom>
        </p:spPr>
      </p:pic>
      <p:grpSp>
        <p:nvGrpSpPr>
          <p:cNvPr id="10" name="Grouper 9"/>
          <p:cNvGrpSpPr/>
          <p:nvPr/>
        </p:nvGrpSpPr>
        <p:grpSpPr>
          <a:xfrm>
            <a:off x="3920614" y="2736914"/>
            <a:ext cx="5985386" cy="4121086"/>
            <a:chOff x="2514600" y="1600200"/>
            <a:chExt cx="4648200" cy="3200400"/>
          </a:xfrm>
        </p:grpSpPr>
        <p:pic>
          <p:nvPicPr>
            <p:cNvPr id="8" name="Image 7" descr="EditChoiceYang.png"/>
            <p:cNvPicPr>
              <a:picLocks noChangeAspect="1"/>
            </p:cNvPicPr>
            <p:nvPr/>
          </p:nvPicPr>
          <p:blipFill>
            <a:blip r:embed="rId6"/>
            <a:srcRect l="25385" t="23320" r="27692" b="48888"/>
            <a:stretch>
              <a:fillRect/>
            </a:stretch>
          </p:blipFill>
          <p:spPr>
            <a:xfrm>
              <a:off x="2514600" y="1600200"/>
              <a:ext cx="4648200" cy="1905000"/>
            </a:xfrm>
            <a:prstGeom prst="rect">
              <a:avLst/>
            </a:prstGeom>
          </p:spPr>
        </p:pic>
        <p:pic>
          <p:nvPicPr>
            <p:cNvPr id="9" name="Image 8" descr="EditChoiceYang.png"/>
            <p:cNvPicPr>
              <a:picLocks noChangeAspect="1"/>
            </p:cNvPicPr>
            <p:nvPr/>
          </p:nvPicPr>
          <p:blipFill>
            <a:blip r:embed="rId6"/>
            <a:srcRect l="25385" t="66675" r="27692" b="14426"/>
            <a:stretch>
              <a:fillRect/>
            </a:stretch>
          </p:blipFill>
          <p:spPr>
            <a:xfrm>
              <a:off x="2514600" y="3505200"/>
              <a:ext cx="4648200" cy="1295400"/>
            </a:xfrm>
            <a:prstGeom prst="rect">
              <a:avLst/>
            </a:prstGeom>
          </p:spPr>
        </p:pic>
      </p:grpSp>
      <p:sp>
        <p:nvSpPr>
          <p:cNvPr id="15" name="ZoneTexte 14"/>
          <p:cNvSpPr txBox="1"/>
          <p:nvPr/>
        </p:nvSpPr>
        <p:spPr>
          <a:xfrm>
            <a:off x="43968" y="1371600"/>
            <a:ext cx="365229" cy="369332"/>
          </a:xfrm>
          <a:prstGeom prst="rect">
            <a:avLst/>
          </a:prstGeom>
          <a:noFill/>
        </p:spPr>
        <p:txBody>
          <a:bodyPr wrap="none" rtlCol="0">
            <a:spAutoFit/>
          </a:bodyPr>
          <a:lstStyle/>
          <a:p>
            <a:r>
              <a:rPr lang="fr-FR" dirty="0" smtClean="0"/>
              <a:t>a)</a:t>
            </a:r>
            <a:endParaRPr lang="fr-FR" dirty="0"/>
          </a:p>
        </p:txBody>
      </p:sp>
      <p:sp>
        <p:nvSpPr>
          <p:cNvPr id="16" name="ZoneTexte 15"/>
          <p:cNvSpPr txBox="1"/>
          <p:nvPr/>
        </p:nvSpPr>
        <p:spPr>
          <a:xfrm>
            <a:off x="228600" y="6477000"/>
            <a:ext cx="352267" cy="369332"/>
          </a:xfrm>
          <a:prstGeom prst="rect">
            <a:avLst/>
          </a:prstGeom>
          <a:noFill/>
        </p:spPr>
        <p:txBody>
          <a:bodyPr wrap="none" rtlCol="0">
            <a:spAutoFit/>
          </a:bodyPr>
          <a:lstStyle/>
          <a:p>
            <a:r>
              <a:rPr lang="fr-FR" dirty="0" smtClean="0"/>
              <a:t>c)</a:t>
            </a:r>
            <a:endParaRPr lang="fr-FR" dirty="0"/>
          </a:p>
        </p:txBody>
      </p:sp>
      <p:sp>
        <p:nvSpPr>
          <p:cNvPr id="17" name="ZoneTexte 16"/>
          <p:cNvSpPr txBox="1"/>
          <p:nvPr/>
        </p:nvSpPr>
        <p:spPr>
          <a:xfrm>
            <a:off x="4653263" y="1371600"/>
            <a:ext cx="375937" cy="369332"/>
          </a:xfrm>
          <a:prstGeom prst="rect">
            <a:avLst/>
          </a:prstGeom>
          <a:noFill/>
        </p:spPr>
        <p:txBody>
          <a:bodyPr wrap="none" rtlCol="0">
            <a:spAutoFit/>
          </a:bodyPr>
          <a:lstStyle/>
          <a:p>
            <a:r>
              <a:rPr lang="fr-FR" dirty="0" smtClean="0"/>
              <a:t>b)</a:t>
            </a:r>
            <a:endParaRPr lang="fr-FR" dirty="0"/>
          </a:p>
        </p:txBody>
      </p:sp>
      <p:sp>
        <p:nvSpPr>
          <p:cNvPr id="18" name="ZoneTexte 17"/>
          <p:cNvSpPr txBox="1"/>
          <p:nvPr/>
        </p:nvSpPr>
        <p:spPr>
          <a:xfrm>
            <a:off x="3544677" y="6488668"/>
            <a:ext cx="375937" cy="369332"/>
          </a:xfrm>
          <a:prstGeom prst="rect">
            <a:avLst/>
          </a:prstGeom>
          <a:noFill/>
        </p:spPr>
        <p:txBody>
          <a:bodyPr wrap="none" rtlCol="0">
            <a:spAutoFit/>
          </a:bodyPr>
          <a:lstStyle/>
          <a:p>
            <a:r>
              <a:rPr lang="fr-FR" dirty="0" smtClean="0"/>
              <a:t>d)</a:t>
            </a:r>
            <a:endParaRPr lang="fr-FR" dirty="0"/>
          </a:p>
        </p:txBody>
      </p:sp>
      <p:sp>
        <p:nvSpPr>
          <p:cNvPr id="19" name="Espace réservé du numéro de diapositive 18"/>
          <p:cNvSpPr>
            <a:spLocks noGrp="1"/>
          </p:cNvSpPr>
          <p:nvPr>
            <p:ph type="sldNum" sz="quarter" idx="12"/>
          </p:nvPr>
        </p:nvSpPr>
        <p:spPr/>
        <p:txBody>
          <a:bodyPr/>
          <a:lstStyle/>
          <a:p>
            <a:fld id="{339A7AB0-D0CE-A343-B5B6-64AAD55F6591}" type="slidenum">
              <a:rPr lang="fr-FR" smtClean="0"/>
              <a:pPr/>
              <a:t>9</a:t>
            </a:fld>
            <a:endParaRPr lang="fr-FR"/>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31429</TotalTime>
  <Words>5422</Words>
  <Application>Microsoft Macintosh PowerPoint</Application>
  <PresentationFormat>Format A4 (210 x 297 mm)</PresentationFormat>
  <Paragraphs>529</Paragraphs>
  <Slides>21</Slides>
  <Notes>21</Notes>
  <HiddenSlides>0</HiddenSlides>
  <MMClips>0</MMClips>
  <ScaleCrop>false</ScaleCrop>
  <HeadingPairs>
    <vt:vector size="4" baseType="variant">
      <vt:variant>
        <vt:lpstr>Modèle de conception</vt:lpstr>
      </vt:variant>
      <vt:variant>
        <vt:i4>1</vt:i4>
      </vt:variant>
      <vt:variant>
        <vt:lpstr>Titres des diapositives</vt:lpstr>
      </vt:variant>
      <vt:variant>
        <vt:i4>21</vt:i4>
      </vt:variant>
    </vt:vector>
  </HeadingPairs>
  <TitlesOfParts>
    <vt:vector size="22" baseType="lpstr">
      <vt:lpstr>Thème Office</vt:lpstr>
      <vt:lpstr>End-to-end YANG-based  Configuration Management</vt:lpstr>
      <vt:lpstr>Diapositive 2</vt:lpstr>
      <vt:lpstr>Diapositive 3</vt:lpstr>
      <vt:lpstr>Diapositive 4</vt:lpstr>
      <vt:lpstr>Diapositive 5</vt:lpstr>
      <vt:lpstr>Diapositive 6</vt:lpstr>
      <vt:lpstr>Diapositive 7</vt:lpstr>
      <vt:lpstr>Diapositive 8</vt:lpstr>
      <vt:lpstr>Diapositive 9</vt:lpstr>
      <vt:lpstr>Conclusions and future works</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vector>
  </TitlesOfParts>
  <Company>INRIA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Emmanuel Nataf</dc:creator>
  <cp:lastModifiedBy>Emmanuel Nataf</cp:lastModifiedBy>
  <cp:revision>243</cp:revision>
  <cp:lastPrinted>2009-12-30T22:41:07Z</cp:lastPrinted>
  <dcterms:created xsi:type="dcterms:W3CDTF">2010-01-07T15:23:26Z</dcterms:created>
  <dcterms:modified xsi:type="dcterms:W3CDTF">2010-01-07T16:29:03Z</dcterms:modified>
</cp:coreProperties>
</file>