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notesSlides/notesSlide11.xml" ContentType="application/vnd.openxmlformats-officedocument.presentationml.notesSlid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Override PartName="/ppt/notesSlides/notesSlide18.xml" ContentType="application/vnd.openxmlformats-officedocument.presentationml.notesSlide+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Default Extension="tiff" ContentType="image/tiff"/>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notesSlides/notesSlide20.xml" ContentType="application/vnd.openxmlformats-officedocument.presentationml.notesSlide+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23"/>
  </p:notesMasterIdLst>
  <p:handoutMasterIdLst>
    <p:handoutMasterId r:id="rId24"/>
  </p:handoutMasterIdLst>
  <p:sldIdLst>
    <p:sldId id="265" r:id="rId2"/>
    <p:sldId id="266" r:id="rId3"/>
    <p:sldId id="267" r:id="rId4"/>
    <p:sldId id="272" r:id="rId5"/>
    <p:sldId id="271" r:id="rId6"/>
    <p:sldId id="257" r:id="rId7"/>
    <p:sldId id="269" r:id="rId8"/>
    <p:sldId id="275" r:id="rId9"/>
    <p:sldId id="278" r:id="rId10"/>
    <p:sldId id="279" r:id="rId11"/>
    <p:sldId id="280" r:id="rId12"/>
    <p:sldId id="270" r:id="rId13"/>
    <p:sldId id="274" r:id="rId14"/>
    <p:sldId id="256" r:id="rId15"/>
    <p:sldId id="258" r:id="rId16"/>
    <p:sldId id="259" r:id="rId17"/>
    <p:sldId id="260" r:id="rId18"/>
    <p:sldId id="261" r:id="rId19"/>
    <p:sldId id="262" r:id="rId20"/>
    <p:sldId id="263" r:id="rId21"/>
    <p:sldId id="268" r:id="rId22"/>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vertBarState="minimized">
    <p:restoredLeft sz="15620"/>
    <p:restoredTop sz="52856" autoAdjust="0"/>
  </p:normalViewPr>
  <p:slideViewPr>
    <p:cSldViewPr snapToObjects="1">
      <p:cViewPr varScale="1">
        <p:scale>
          <a:sx n="65" d="100"/>
          <a:sy n="65" d="100"/>
        </p:scale>
        <p:origin x="-2736" y="-112"/>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viewProps" Target="viewProps.xml"/><Relationship Id="rId14" Type="http://schemas.openxmlformats.org/officeDocument/2006/relationships/slide" Target="slides/slide13.xml"/><Relationship Id="rId23" Type="http://schemas.openxmlformats.org/officeDocument/2006/relationships/notesMaster" Target="notesMasters/notesMaster1.xml"/><Relationship Id="rId4" Type="http://schemas.openxmlformats.org/officeDocument/2006/relationships/slide" Target="slides/slide3.xml"/><Relationship Id="rId28" Type="http://schemas.openxmlformats.org/officeDocument/2006/relationships/theme" Target="theme/theme1.xml"/><Relationship Id="rId26" Type="http://schemas.openxmlformats.org/officeDocument/2006/relationships/presProps" Target="presProps.xml"/><Relationship Id="rId11" Type="http://schemas.openxmlformats.org/officeDocument/2006/relationships/slide" Target="slides/slide10.xml"/><Relationship Id="rId29" Type="http://schemas.openxmlformats.org/officeDocument/2006/relationships/tableStyles" Target="tableStyles.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351470-D01B-924B-AB3C-0D4571B89327}" type="datetime1">
              <a:rPr lang="fr-FR" smtClean="0"/>
              <a:pPr/>
              <a:t>24/12/09</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AD041-C426-304C-B169-E33EBA927933}"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C8044-5188-1245-98C0-4935C45961F4}" type="datetime1">
              <a:rPr lang="fr-FR" smtClean="0"/>
              <a:pPr/>
              <a:t>24/12/09</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Networked resources</a:t>
            </a:r>
            <a:r>
              <a:rPr lang="en-US" sz="1000" baseline="0" noProof="0" dirty="0" smtClean="0">
                <a:latin typeface="Times New Roman"/>
                <a:cs typeface="Times New Roman"/>
              </a:rPr>
              <a:t> are of increasing complexity and have to be configured to guarantee proper operation. Within the IETF, current efforts are focused on both a protocol and a data model definition language for configuration management. The NETCONF protocol describes the communication between devices to be configured and configuration applications. </a:t>
            </a:r>
            <a:r>
              <a:rPr lang="fr-FR" sz="1000" baseline="0" noProof="0" dirty="0" smtClean="0">
                <a:latin typeface="Times New Roman"/>
                <a:cs typeface="Times New Roman"/>
              </a:rPr>
              <a:t>NETCONF</a:t>
            </a:r>
            <a:r>
              <a:rPr lang="en-US" sz="1000" baseline="0" noProof="0" dirty="0" smtClean="0">
                <a:latin typeface="Times New Roman"/>
                <a:cs typeface="Times New Roman"/>
              </a:rPr>
              <a:t> does not describe how configuration data is represented. This is addressed by the YANG data modeling language, the emerging proposal of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standard working group. </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We present in this paper the result of the integration of YANG and NETCONF in the ENSUITE open source framework. We illustrate this integration through a YANG-based configuration navigation and edition application that works with YANG-enabled devices.</a:t>
            </a:r>
          </a:p>
          <a:p>
            <a:pPr algn="just"/>
            <a:endParaRPr lang="en-US" sz="1000" baseline="0" noProof="0" dirty="0" smtClean="0">
              <a:latin typeface="Times New Roman"/>
              <a:cs typeface="Times New Roman"/>
            </a:endParaRPr>
          </a:p>
          <a:p>
            <a:pPr algn="just"/>
            <a:endParaRPr lang="en-US" sz="1000" baseline="0" noProof="0" dirty="0" smtClean="0">
              <a:latin typeface="Times New Roman"/>
              <a:cs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We provide two contribution to the network</a:t>
            </a:r>
            <a:r>
              <a:rPr lang="en-US" sz="1000" baseline="0" noProof="0" dirty="0" smtClean="0">
                <a:latin typeface="Times New Roman"/>
                <a:cs typeface="Times New Roman"/>
              </a:rPr>
              <a:t> configuration domain. The first one is a YANG parser and semantic checker close to the actual version of the draft definition of YANG. The second contribution is the support within the ENSUITE framework of YANG based models both on the server and the client side.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plan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be able to generate parts of its code from YANG specifications, or build generic parts, to ensure the server maintains a valid Data Store compliant with YANG . The server has to be able to send notifications especially those defined in YANG and must also accept user defined operations as there are YANG </a:t>
            </a:r>
            <a:r>
              <a:rPr lang="en-US" sz="1000" baseline="0" noProof="0" dirty="0" err="1" smtClean="0">
                <a:latin typeface="Times New Roman"/>
                <a:cs typeface="Times New Roman"/>
              </a:rPr>
              <a:t>rpc</a:t>
            </a:r>
            <a:r>
              <a:rPr lang="en-US" sz="1000" baseline="0" noProof="0" dirty="0" smtClean="0">
                <a:latin typeface="Times New Roman"/>
                <a:cs typeface="Times New Roman"/>
              </a:rPr>
              <a:t> and notification statements to 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are also interested by all YANG constraints one can specify. Default value, must and presence conditions, references between values, length or pattern matching are some examples of such constraints. If one can have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with such knowledge this server will be enabled to autonomously checks its configuration. At the client side the constraints can ensure the manager does not make mistakes in its configuration operations and can notify users if constraints are not respected.</a:t>
            </a:r>
          </a:p>
          <a:p>
            <a:pPr algn="just"/>
            <a:endParaRPr lang="en-US" sz="1000" baseline="0" noProof="0" dirty="0" smtClean="0">
              <a:latin typeface="Times New Roman"/>
              <a:cs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0" y="685800"/>
            <a:ext cx="4953000" cy="3429000"/>
          </a:xfrm>
        </p:spPr>
      </p:sp>
      <p:sp>
        <p:nvSpPr>
          <p:cNvPr id="3" name="Espace réservé des commentaires 2"/>
          <p:cNvSpPr>
            <a:spLocks noGrp="1"/>
          </p:cNvSpPr>
          <p:nvPr>
            <p:ph type="body" idx="1"/>
          </p:nvPr>
        </p:nvSpPr>
        <p:spPr/>
        <p:txBody>
          <a:bodyPr>
            <a:normAutofit/>
          </a:bodyPr>
          <a:lstStyle/>
          <a:p>
            <a:r>
              <a:rPr lang="en-US" sz="1200" u="none" noProof="0" dirty="0" smtClean="0">
                <a:latin typeface="Times New Roman"/>
                <a:cs typeface="Times New Roman"/>
              </a:rPr>
              <a:t>Our </a:t>
            </a:r>
            <a:r>
              <a:rPr lang="en-US" sz="1200" u="none" noProof="0" dirty="0" err="1" smtClean="0">
                <a:latin typeface="Times New Roman"/>
                <a:cs typeface="Times New Roman"/>
              </a:rPr>
              <a:t>testbed</a:t>
            </a:r>
            <a:r>
              <a:rPr lang="en-US" sz="1200" u="none" noProof="0" dirty="0" smtClean="0">
                <a:latin typeface="Times New Roman"/>
                <a:cs typeface="Times New Roman"/>
              </a:rPr>
              <a:t> is made of one or more </a:t>
            </a:r>
            <a:r>
              <a:rPr lang="fr-FR" sz="1200" u="none" noProof="0" dirty="0" smtClean="0">
                <a:latin typeface="Times New Roman"/>
                <a:cs typeface="Times New Roman"/>
              </a:rPr>
              <a:t>NETCONF</a:t>
            </a:r>
            <a:r>
              <a:rPr lang="en-US" sz="1200" u="none" noProof="0" dirty="0" smtClean="0">
                <a:latin typeface="Times New Roman"/>
                <a:cs typeface="Times New Roman"/>
              </a:rPr>
              <a:t> agent implementation provided by the ENSUITE</a:t>
            </a:r>
            <a:r>
              <a:rPr lang="en-US" sz="1200" u="none" baseline="0" noProof="0" dirty="0" smtClean="0">
                <a:latin typeface="Times New Roman"/>
                <a:cs typeface="Times New Roman"/>
              </a:rPr>
              <a:t> framework. These agents run on wireless routers interconnected by a mesh network with an ad-hoc multi hop mode and allow the configuration of the OLSR protocol that maintains a consistent and </a:t>
            </a:r>
            <a:r>
              <a:rPr lang="en-US" sz="1200" u="none" baseline="0" noProof="0" dirty="0" err="1" smtClean="0">
                <a:latin typeface="Times New Roman"/>
                <a:cs typeface="Times New Roman"/>
              </a:rPr>
              <a:t>evoluting</a:t>
            </a:r>
            <a:r>
              <a:rPr lang="en-US" sz="1200" u="none" baseline="0" noProof="0" dirty="0" smtClean="0">
                <a:latin typeface="Times New Roman"/>
                <a:cs typeface="Times New Roman"/>
              </a:rPr>
              <a:t> routing plane. Each router has two wireless interfaces where one is dedicated to user sub-network access-point and the other to communicate with other routers of the mesh.</a:t>
            </a:r>
            <a:endParaRPr lang="en-US" sz="1200" u="none" noProof="0" dirty="0">
              <a:latin typeface="Times New Roman"/>
              <a:cs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Configuration</a:t>
            </a:r>
            <a:r>
              <a:rPr lang="en-US" sz="1000" baseline="0" noProof="0" dirty="0" smtClean="0">
                <a:latin typeface="Times New Roman"/>
                <a:cs typeface="Times New Roman"/>
              </a:rPr>
              <a:t> management importance is increasing with the growing size and the complexity of network resources and applications. In the Internet context,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working group has proposed the </a:t>
            </a:r>
            <a:r>
              <a:rPr lang="fr-FR" sz="1000" baseline="0" noProof="0" dirty="0" smtClean="0">
                <a:latin typeface="Times New Roman"/>
                <a:cs typeface="Times New Roman"/>
              </a:rPr>
              <a:t>NETCONF</a:t>
            </a:r>
            <a:r>
              <a:rPr lang="en-US" sz="1000" baseline="0" noProof="0" dirty="0" smtClean="0">
                <a:latin typeface="Times New Roman"/>
                <a:cs typeface="Times New Roman"/>
              </a:rPr>
              <a:t> protocol [1] as a standard to manage configuration of network devices. This protocol is tailored to configuration operation  i.e. setting and/or getting configuration data values to/from devices with an RPC mechanism. Data values are transmitted inside XML document. The standardization body acknowledges this should be improved by a data modeling language that will describes these data values. </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When the data exchanged are XML formatted, it is usual to describe the hierarchy by XML Schema or Relax NG [5,6]. Even if these schema languages are powerful, standardization body choose to define by itself a language that it can control the evolutions and that is enough descriptive and more focused on configuration management.</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YANG [2] is the data modeling language proposed by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working group. YANG can be compared to SMI [3] in the SNMP [4] framework because it is a data modeling language where data values are distributed and accessible through a protocol. In the same way, a YANG specification is a reference document used by device vendor and application developer. </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The objective of this paper is to demonstrate the feasibility of an End-to-End YANG-aware management framework and to describe how it can be implemented in an open source framework. First we describe the YANG language, focusing on its major concepts. Secondly we present a parser for YANG specifications : </a:t>
            </a:r>
            <a:r>
              <a:rPr lang="en-US" sz="1000" baseline="0" noProof="0" dirty="0" err="1" smtClean="0">
                <a:latin typeface="Times New Roman"/>
                <a:cs typeface="Times New Roman"/>
              </a:rPr>
              <a:t>jYang</a:t>
            </a:r>
            <a:r>
              <a:rPr lang="en-US" sz="1000" baseline="0" noProof="0" dirty="0" smtClean="0">
                <a:latin typeface="Times New Roman"/>
                <a:cs typeface="Times New Roman"/>
              </a:rPr>
              <a:t>, an open source implementation we provide to the community. The third part shows how we did integrate YANG into the used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Finally we show a YANG browsing application and its functionalities to get and edit configuration data.</a:t>
            </a:r>
          </a:p>
          <a:p>
            <a:pPr algn="just"/>
            <a:endParaRPr lang="en-US" sz="1000" noProof="0" dirty="0" smtClean="0">
              <a:latin typeface="Times New Roman"/>
              <a:cs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pPr algn="just"/>
            <a:r>
              <a:rPr lang="en-US" sz="1200" noProof="0" dirty="0" smtClean="0">
                <a:latin typeface="Times New Roman"/>
                <a:cs typeface="Times New Roman"/>
              </a:rPr>
              <a:t>Configuration</a:t>
            </a:r>
            <a:r>
              <a:rPr lang="en-US" sz="1200" baseline="0" noProof="0" dirty="0" smtClean="0">
                <a:latin typeface="Times New Roman"/>
                <a:cs typeface="Times New Roman"/>
              </a:rPr>
              <a:t> management we propose is made of one set of network devices and one station (the configuration manager) hosting configuration related applications. Each device has an embedded </a:t>
            </a:r>
            <a:r>
              <a:rPr lang="fr-FR" sz="1200" baseline="0" noProof="0" dirty="0" smtClean="0">
                <a:latin typeface="Times New Roman"/>
                <a:cs typeface="Times New Roman"/>
              </a:rPr>
              <a:t>NETCONF</a:t>
            </a:r>
            <a:r>
              <a:rPr lang="en-US" sz="1200" baseline="0" noProof="0" dirty="0" smtClean="0">
                <a:latin typeface="Times New Roman"/>
                <a:cs typeface="Times New Roman"/>
              </a:rPr>
              <a:t> agent that can be requested by the configuration manager station. Data exchanged are XML formatted configuration (and eventually state) information that are different for each device. Because different devices as router and server have nothing common so data are different. As two same devices should have same data types but different values. So there is a need for each device to exhibit which data can be used to manage its configuration and there is a need too for configuration manager application to know what could be requested from each device.</a:t>
            </a:r>
          </a:p>
          <a:p>
            <a:pPr algn="just"/>
            <a:endParaRPr lang="en-US" sz="1200" baseline="0" noProof="0" dirty="0" smtClean="0">
              <a:latin typeface="Times New Roman"/>
              <a:cs typeface="Times New Roman"/>
            </a:endParaRPr>
          </a:p>
          <a:p>
            <a:pPr algn="just"/>
            <a:r>
              <a:rPr lang="en-US" sz="1200" noProof="0" dirty="0" smtClean="0">
                <a:latin typeface="Times New Roman"/>
                <a:cs typeface="Times New Roman"/>
              </a:rPr>
              <a:t>The YANG modeling language is the</a:t>
            </a:r>
            <a:r>
              <a:rPr lang="en-US" sz="1200" baseline="0" noProof="0" dirty="0" smtClean="0">
                <a:latin typeface="Times New Roman"/>
                <a:cs typeface="Times New Roman"/>
              </a:rPr>
              <a:t> information model proposed by the </a:t>
            </a:r>
            <a:r>
              <a:rPr lang="en-US" sz="1200" baseline="0" noProof="0" dirty="0" err="1" smtClean="0">
                <a:latin typeface="Times New Roman"/>
                <a:cs typeface="Times New Roman"/>
              </a:rPr>
              <a:t>ietf</a:t>
            </a:r>
            <a:r>
              <a:rPr lang="en-US" sz="1200" baseline="0" noProof="0" dirty="0" smtClean="0">
                <a:latin typeface="Times New Roman"/>
                <a:cs typeface="Times New Roman"/>
              </a:rPr>
              <a:t> working group on network configuration (</a:t>
            </a:r>
            <a:r>
              <a:rPr lang="en-US" sz="1200" baseline="0" noProof="0" dirty="0" err="1" smtClean="0">
                <a:latin typeface="Times New Roman"/>
                <a:cs typeface="Times New Roman"/>
              </a:rPr>
              <a:t>netmod</a:t>
            </a:r>
            <a:r>
              <a:rPr lang="en-US" sz="1200" baseline="0" noProof="0" dirty="0" smtClean="0">
                <a:latin typeface="Times New Roman"/>
                <a:cs typeface="Times New Roman"/>
              </a:rPr>
              <a:t>). This language will allows equipments vendor to formally express their information model, as it is done for network management by SNMP and its SMI data model. But an important difference for us between SMI and YANG is the former is a data model and not an information model. YANG is more abstract and have more complex structures than the hierarchical description of scalars and tables in SMI. Moreover SMI data models contain protocol information that are useful to request data (the SNMP </a:t>
            </a:r>
            <a:r>
              <a:rPr lang="en-US" sz="1200" baseline="0" noProof="0" dirty="0" err="1" smtClean="0">
                <a:latin typeface="Times New Roman"/>
                <a:cs typeface="Times New Roman"/>
              </a:rPr>
              <a:t>oid</a:t>
            </a:r>
            <a:r>
              <a:rPr lang="en-US" sz="1200" baseline="0" noProof="0" dirty="0" smtClean="0">
                <a:latin typeface="Times New Roman"/>
                <a:cs typeface="Times New Roman"/>
              </a:rPr>
              <a:t>) that have permitted the development of a full of generic SNMP manager providing an SMI view of network management  information.</a:t>
            </a:r>
          </a:p>
          <a:p>
            <a:pPr algn="just"/>
            <a:endParaRPr lang="en-US" sz="1200" baseline="0" noProof="0" dirty="0" smtClean="0">
              <a:latin typeface="Times New Roman"/>
              <a:cs typeface="Times New Roman"/>
            </a:endParaRPr>
          </a:p>
          <a:p>
            <a:pPr algn="just"/>
            <a:r>
              <a:rPr lang="en-US" sz="1200" baseline="0" noProof="0" dirty="0" smtClean="0">
                <a:latin typeface="Times New Roman"/>
                <a:cs typeface="Times New Roman"/>
              </a:rPr>
              <a:t>The goal of this paper is to show a way to use YANG information model in the same fashion as the SMI could be. We propose a generic configuration manager that will understand YANG specification and provide a YANG view of configuration data maintained inside </a:t>
            </a:r>
            <a:r>
              <a:rPr lang="fr-FR" sz="1200" baseline="0" noProof="0" dirty="0" smtClean="0">
                <a:latin typeface="Times New Roman"/>
                <a:cs typeface="Times New Roman"/>
              </a:rPr>
              <a:t>NETCONF</a:t>
            </a:r>
            <a:r>
              <a:rPr lang="en-US" sz="1200" baseline="0" noProof="0" dirty="0" smtClean="0">
                <a:latin typeface="Times New Roman"/>
                <a:cs typeface="Times New Roman"/>
              </a:rPr>
              <a:t> agents. The language is currently in the draft state but sufficiently advanced to allow us a realistic use of it that will show possibilities and limits of such use of YANG.</a:t>
            </a:r>
          </a:p>
          <a:p>
            <a:pPr algn="just"/>
            <a:endParaRPr lang="en-US" sz="1200" baseline="0" noProof="0" dirty="0" smtClean="0">
              <a:latin typeface="Times New Roman"/>
              <a:cs typeface="Times New Roman"/>
            </a:endParaRPr>
          </a:p>
          <a:p>
            <a:pPr algn="just"/>
            <a:endParaRPr lang="en-US" sz="12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fr-FR" sz="1200" dirty="0" smtClean="0">
                <a:latin typeface="Times New Roman"/>
                <a:cs typeface="Times New Roman"/>
              </a:rPr>
              <a:t>NETCONF</a:t>
            </a:r>
            <a:r>
              <a:rPr lang="en-US" sz="1200" dirty="0" smtClean="0">
                <a:latin typeface="Times New Roman"/>
                <a:cs typeface="Times New Roman"/>
              </a:rPr>
              <a:t> data</a:t>
            </a:r>
            <a:r>
              <a:rPr lang="en-US" sz="1200" baseline="0" dirty="0" smtClean="0">
                <a:latin typeface="Times New Roman"/>
                <a:cs typeface="Times New Roman"/>
              </a:rPr>
              <a:t> exchanged between a device and a configuration application are XML documents and it is the responsibility of the agent or the manager to send well formed document. Such schema could be the mean to formally express which configuration data could be exchanged but indeed are not human friendly readable and so limits the understanding of complex data structure. For example a typical network configuration data (but also a network management)  is a list (or a table) of the set of network interfaces a network device contains. XML example for such data is given on the </a:t>
            </a:r>
            <a:r>
              <a:rPr lang="fr-FR" sz="1200" baseline="0" dirty="0" smtClean="0">
                <a:latin typeface="Times New Roman"/>
                <a:cs typeface="Times New Roman"/>
              </a:rPr>
              <a:t>slide</a:t>
            </a:r>
            <a:r>
              <a:rPr lang="en-US" sz="1200" baseline="0" dirty="0" smtClean="0">
                <a:latin typeface="Times New Roman"/>
                <a:cs typeface="Times New Roman"/>
              </a:rPr>
              <a:t>. </a:t>
            </a:r>
          </a:p>
          <a:p>
            <a:pPr algn="just"/>
            <a:endParaRPr lang="en-US" sz="1200" noProof="0" dirty="0" smtClean="0">
              <a:latin typeface="Times New Roman"/>
              <a:cs typeface="Times New Roman"/>
            </a:endParaRP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r>
              <a:rPr lang="en-US" sz="1000" b="0" i="0" baseline="0" dirty="0" smtClean="0">
                <a:latin typeface="Times New Roman"/>
                <a:cs typeface="Times New Roman"/>
              </a:rPr>
              <a:t>Data models written with YANG describe hierarchical organization of configuration data. A YANG module is one data model related to a specific configuration purpose, as for example network configuration, or a generic, reusable, set of data models. The left part of the figure 3 shows a YANG module called network. A module must first defines its name space (line 2)</a:t>
            </a:r>
            <a:r>
              <a:rPr lang="en-US" sz="1000" b="0" i="0" baseline="0" dirty="0" smtClean="0">
                <a:latin typeface="Times New Roman"/>
                <a:cs typeface="Times New Roman"/>
              </a:rPr>
              <a:t> that must be unique among all YANG models. </a:t>
            </a:r>
            <a:r>
              <a:rPr lang="en-US" sz="1000" b="0" i="0" baseline="0" dirty="0" smtClean="0">
                <a:latin typeface="Times New Roman"/>
                <a:cs typeface="Times New Roman"/>
              </a:rPr>
              <a:t>If needed, a module can import</a:t>
            </a:r>
            <a:r>
              <a:rPr lang="en-US" sz="1000" b="0" i="0" baseline="0" dirty="0" smtClean="0">
                <a:latin typeface="Times New Roman"/>
                <a:cs typeface="Times New Roman"/>
              </a:rPr>
              <a:t> other YANG models (</a:t>
            </a:r>
            <a:r>
              <a:rPr lang="en-US" sz="1000" b="0" i="0" baseline="0" dirty="0" smtClean="0">
                <a:latin typeface="Times New Roman"/>
                <a:cs typeface="Times New Roman"/>
              </a:rPr>
              <a:t>line 3, the “</a:t>
            </a:r>
            <a:r>
              <a:rPr lang="en-US" sz="1000" b="0" i="0" baseline="0" dirty="0" err="1" smtClean="0">
                <a:latin typeface="Times New Roman"/>
                <a:cs typeface="Times New Roman"/>
              </a:rPr>
              <a:t>ietf</a:t>
            </a:r>
            <a:r>
              <a:rPr lang="en-US" sz="1000" b="0" i="0" baseline="0" dirty="0" smtClean="0">
                <a:latin typeface="Times New Roman"/>
                <a:cs typeface="Times New Roman"/>
              </a:rPr>
              <a:t>-yang-types” reference is a YANG module [7] with useful types intended to be used by other modules). Not shown in the figure</a:t>
            </a:r>
            <a:r>
              <a:rPr lang="en-US" sz="1000" b="0" i="0" baseline="0" dirty="0" smtClean="0">
                <a:latin typeface="Times New Roman"/>
                <a:cs typeface="Times New Roman"/>
              </a:rPr>
              <a:t>, a module can be split in several </a:t>
            </a:r>
            <a:r>
              <a:rPr lang="en-US" sz="1000" b="0" i="0" baseline="0" dirty="0" err="1" smtClean="0">
                <a:latin typeface="Times New Roman"/>
                <a:cs typeface="Times New Roman"/>
              </a:rPr>
              <a:t>submodules</a:t>
            </a:r>
            <a:r>
              <a:rPr lang="en-US" sz="1000" b="0" i="0" baseline="0" dirty="0" smtClean="0">
                <a:latin typeface="Times New Roman"/>
                <a:cs typeface="Times New Roman"/>
              </a:rPr>
              <a:t> if it </a:t>
            </a:r>
            <a:r>
              <a:rPr lang="en-US" sz="1000" b="0" i="0" baseline="0" dirty="0" smtClean="0">
                <a:latin typeface="Times New Roman"/>
                <a:cs typeface="Times New Roman"/>
              </a:rPr>
              <a:t>seems to be too</a:t>
            </a:r>
            <a:r>
              <a:rPr lang="en-US" sz="1000" b="0" i="0" baseline="0" dirty="0" smtClean="0">
                <a:latin typeface="Times New Roman"/>
                <a:cs typeface="Times New Roman"/>
              </a:rPr>
              <a:t> much complex </a:t>
            </a:r>
            <a:r>
              <a:rPr lang="en-US" sz="1000" b="0" i="0" baseline="0" dirty="0" smtClean="0">
                <a:latin typeface="Times New Roman"/>
                <a:cs typeface="Times New Roman"/>
              </a:rPr>
              <a:t>or</a:t>
            </a:r>
            <a:r>
              <a:rPr lang="en-US" sz="1000" b="0" i="0" baseline="0" dirty="0" smtClean="0">
                <a:latin typeface="Times New Roman"/>
                <a:cs typeface="Times New Roman"/>
              </a:rPr>
              <a:t> contains a </a:t>
            </a:r>
            <a:r>
              <a:rPr lang="en-US" sz="1000" b="0" i="0" baseline="0" dirty="0" smtClean="0">
                <a:latin typeface="Times New Roman"/>
                <a:cs typeface="Times New Roman"/>
              </a:rPr>
              <a:t>mix of contrastive </a:t>
            </a:r>
            <a:r>
              <a:rPr lang="en-US" sz="1000" b="0" i="0" baseline="0" dirty="0" smtClean="0">
                <a:latin typeface="Times New Roman"/>
                <a:cs typeface="Times New Roman"/>
              </a:rPr>
              <a:t>configuration data. </a:t>
            </a:r>
            <a:endParaRPr lang="en-US" sz="1000" b="0" i="0" baseline="0" dirty="0" smtClean="0">
              <a:latin typeface="Times New Roman"/>
              <a:cs typeface="Times New Roman"/>
            </a:endParaRP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defines a limited set of build-in types such as string, </a:t>
            </a:r>
            <a:r>
              <a:rPr lang="en-US" sz="1000" b="0" i="0" baseline="0" dirty="0" err="1" smtClean="0">
                <a:latin typeface="Times New Roman"/>
                <a:cs typeface="Times New Roman"/>
              </a:rPr>
              <a:t>boolean</a:t>
            </a:r>
            <a:r>
              <a:rPr lang="en-US" sz="1000" b="0" i="0" baseline="0" dirty="0" smtClean="0">
                <a:latin typeface="Times New Roman"/>
                <a:cs typeface="Times New Roman"/>
              </a:rPr>
              <a:t> and integer. </a:t>
            </a:r>
            <a:r>
              <a:rPr lang="en-US" sz="1000" b="0" i="0" baseline="0" dirty="0" smtClean="0">
                <a:latin typeface="Times New Roman"/>
                <a:cs typeface="Times New Roman"/>
              </a:rPr>
              <a:t>These basic types can be used to create other types with a “</a:t>
            </a:r>
            <a:r>
              <a:rPr lang="en-US" sz="1000" b="0" i="0" baseline="0" dirty="0" err="1" smtClean="0">
                <a:latin typeface="Times New Roman"/>
                <a:cs typeface="Times New Roman"/>
              </a:rPr>
              <a:t>typedef</a:t>
            </a:r>
            <a:r>
              <a:rPr lang="en-US" sz="1000" b="0" i="0" baseline="0" dirty="0" smtClean="0">
                <a:latin typeface="Times New Roman"/>
                <a:cs typeface="Times New Roman"/>
              </a:rPr>
              <a:t> “ statement (line 4</a:t>
            </a:r>
            <a:r>
              <a:rPr lang="en-US" sz="1000" b="0" i="0" baseline="0" dirty="0" smtClean="0">
                <a:latin typeface="Times New Roman"/>
                <a:cs typeface="Times New Roman"/>
              </a:rPr>
              <a:t>). A </a:t>
            </a:r>
            <a:r>
              <a:rPr lang="en-US" sz="1000" b="0" i="0" baseline="0" dirty="0" err="1" smtClean="0">
                <a:latin typeface="Times New Roman"/>
                <a:cs typeface="Times New Roman"/>
              </a:rPr>
              <a:t>typedef</a:t>
            </a:r>
            <a:r>
              <a:rPr lang="en-US" sz="1000" b="0" i="0" baseline="0" dirty="0" smtClean="0">
                <a:latin typeface="Times New Roman"/>
                <a:cs typeface="Times New Roman"/>
              </a:rPr>
              <a:t> allows to add some </a:t>
            </a:r>
            <a:r>
              <a:rPr lang="en-US" sz="1000" b="0" i="0" baseline="0" dirty="0" smtClean="0">
                <a:latin typeface="Times New Roman"/>
                <a:cs typeface="Times New Roman"/>
              </a:rPr>
              <a:t>constraints</a:t>
            </a:r>
            <a:r>
              <a:rPr lang="en-US" sz="1000" b="0" i="0" baseline="0" dirty="0" smtClean="0">
                <a:latin typeface="Times New Roman"/>
                <a:cs typeface="Times New Roman"/>
              </a:rPr>
              <a:t> on its base type as </a:t>
            </a:r>
            <a:r>
              <a:rPr lang="en-US" sz="1000" b="0" i="0" baseline="0" dirty="0" smtClean="0">
                <a:latin typeface="Times New Roman"/>
                <a:cs typeface="Times New Roman"/>
              </a:rPr>
              <a:t>the length of a string</a:t>
            </a:r>
            <a:r>
              <a:rPr lang="en-US" sz="1000" b="0" i="0" baseline="0" dirty="0" smtClean="0">
                <a:latin typeface="Times New Roman"/>
                <a:cs typeface="Times New Roman"/>
              </a:rPr>
              <a:t> (line 6). </a:t>
            </a:r>
            <a:r>
              <a:rPr lang="en-US" sz="1000" b="0" i="0" baseline="0" dirty="0" smtClean="0">
                <a:latin typeface="Times New Roman"/>
                <a:cs typeface="Times New Roman"/>
              </a:rPr>
              <a:t>Another construct that improves reusability is the “grouping” statement (line 8) that can be </a:t>
            </a:r>
            <a:r>
              <a:rPr lang="en-US" sz="1000" b="0" i="0" baseline="0" dirty="0" smtClean="0">
                <a:latin typeface="Times New Roman"/>
                <a:cs typeface="Times New Roman"/>
              </a:rPr>
              <a:t>used, with an “use” statement </a:t>
            </a:r>
            <a:r>
              <a:rPr lang="en-US" sz="1000" b="0" i="0" baseline="0" dirty="0" smtClean="0">
                <a:latin typeface="Times New Roman"/>
                <a:cs typeface="Times New Roman"/>
              </a:rPr>
              <a:t>at separate places</a:t>
            </a:r>
            <a:r>
              <a:rPr lang="en-US" sz="1000" b="0" i="0" baseline="0" dirty="0" smtClean="0">
                <a:latin typeface="Times New Roman"/>
                <a:cs typeface="Times New Roman"/>
              </a:rPr>
              <a:t> (</a:t>
            </a:r>
            <a:r>
              <a:rPr lang="en-US" sz="1000" b="0" i="0" baseline="0" dirty="0" smtClean="0">
                <a:latin typeface="Times New Roman"/>
                <a:cs typeface="Times New Roman"/>
              </a:rPr>
              <a:t>line </a:t>
            </a:r>
            <a:r>
              <a:rPr lang="en-US" sz="1000" b="0" i="0" baseline="0" dirty="0" smtClean="0">
                <a:latin typeface="Times New Roman"/>
                <a:cs typeface="Times New Roman"/>
              </a:rPr>
              <a:t>21 for example)</a:t>
            </a:r>
            <a:r>
              <a:rPr lang="en-US" sz="1000" b="0" i="0" baseline="0" dirty="0" smtClean="0">
                <a:latin typeface="Times New Roman"/>
                <a:cs typeface="Times New Roman"/>
              </a:rPr>
              <a:t>. </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Data models are mainly expressed with the following statements that are called </a:t>
            </a:r>
            <a:r>
              <a:rPr lang="en-US" sz="1000" b="0" i="0" baseline="0" dirty="0" err="1" smtClean="0">
                <a:latin typeface="Times New Roman"/>
                <a:cs typeface="Times New Roman"/>
              </a:rPr>
              <a:t>datadef</a:t>
            </a:r>
            <a:r>
              <a:rPr lang="en-US" sz="1000" b="0" i="0" baseline="0" dirty="0" smtClean="0">
                <a:latin typeface="Times New Roman"/>
                <a:cs typeface="Times New Roman"/>
              </a:rPr>
              <a:t> statement:</a:t>
            </a:r>
          </a:p>
          <a:p>
            <a:pPr lvl="1" algn="just">
              <a:buFont typeface="Arial"/>
              <a:buChar char="•"/>
            </a:pPr>
            <a:r>
              <a:rPr lang="en-US" sz="1000" b="0" i="0" baseline="0" dirty="0" smtClean="0">
                <a:latin typeface="Times New Roman"/>
                <a:cs typeface="Times New Roman"/>
              </a:rPr>
              <a:t> Leaf : a value of one type.</a:t>
            </a:r>
          </a:p>
          <a:p>
            <a:pPr lvl="1" algn="just">
              <a:buFont typeface="Arial"/>
              <a:buChar char="•"/>
            </a:pPr>
            <a:r>
              <a:rPr lang="en-US" sz="1000" b="0" i="0" baseline="0" dirty="0" smtClean="0">
                <a:latin typeface="Times New Roman"/>
                <a:cs typeface="Times New Roman"/>
              </a:rPr>
              <a:t> Container : a set of</a:t>
            </a:r>
            <a:r>
              <a:rPr lang="en-US" sz="1000" b="0" i="0" baseline="0" dirty="0" smtClean="0">
                <a:latin typeface="Times New Roman"/>
                <a:cs typeface="Times New Roman"/>
              </a:rPr>
              <a:t> </a:t>
            </a:r>
            <a:r>
              <a:rPr lang="en-US" sz="1000" b="0" i="0" baseline="0" dirty="0" err="1" smtClean="0">
                <a:latin typeface="Times New Roman"/>
                <a:cs typeface="Times New Roman"/>
              </a:rPr>
              <a:t>datadefs</a:t>
            </a:r>
            <a:r>
              <a:rPr lang="en-US" sz="1000" b="0" i="0" baseline="0" dirty="0" smtClean="0">
                <a:latin typeface="Times New Roman"/>
                <a:cs typeface="Times New Roman"/>
              </a:rPr>
              <a:t>.</a:t>
            </a:r>
            <a:endParaRPr lang="en-US" sz="1000" b="0" i="0" baseline="0" dirty="0" smtClean="0">
              <a:latin typeface="Times New Roman"/>
              <a:cs typeface="Times New Roman"/>
            </a:endParaRPr>
          </a:p>
          <a:p>
            <a:pPr lvl="1" algn="just">
              <a:buFont typeface="Arial"/>
              <a:buChar char="•"/>
            </a:pPr>
            <a:r>
              <a:rPr lang="en-US" sz="1000" b="0" i="0" baseline="0" dirty="0" smtClean="0">
                <a:latin typeface="Times New Roman"/>
                <a:cs typeface="Times New Roman"/>
              </a:rPr>
              <a:t> List : an ordered set of</a:t>
            </a:r>
            <a:r>
              <a:rPr lang="en-US" sz="1000" b="0" i="0" baseline="0" dirty="0" smtClean="0">
                <a:latin typeface="Times New Roman"/>
                <a:cs typeface="Times New Roman"/>
              </a:rPr>
              <a:t> entries and all entries are made from the same set of </a:t>
            </a:r>
            <a:r>
              <a:rPr lang="en-US" sz="1000" b="0" i="0" baseline="0" dirty="0" err="1" smtClean="0">
                <a:latin typeface="Times New Roman"/>
                <a:cs typeface="Times New Roman"/>
              </a:rPr>
              <a:t>datadefs</a:t>
            </a:r>
            <a:r>
              <a:rPr lang="en-US" sz="1000" b="0" i="0" baseline="0" dirty="0" smtClean="0">
                <a:latin typeface="Times New Roman"/>
                <a:cs typeface="Times New Roman"/>
              </a:rPr>
              <a:t>. One or </a:t>
            </a:r>
            <a:r>
              <a:rPr lang="en-US" sz="1000" b="0" i="0" baseline="0" dirty="0" err="1" smtClean="0">
                <a:latin typeface="Times New Roman"/>
                <a:cs typeface="Times New Roman"/>
              </a:rPr>
              <a:t>m</a:t>
            </a:r>
            <a:r>
              <a:rPr lang="fr-FR" sz="1000" b="0" i="0" baseline="0" dirty="0" smtClean="0">
                <a:latin typeface="Times New Roman"/>
                <a:cs typeface="Times New Roman"/>
              </a:rPr>
              <a:t>ore </a:t>
            </a:r>
            <a:r>
              <a:rPr lang="fr-FR" sz="1000" b="0" i="0" baseline="0" dirty="0" err="1" smtClean="0">
                <a:latin typeface="Times New Roman"/>
                <a:cs typeface="Times New Roman"/>
              </a:rPr>
              <a:t>datadefs</a:t>
            </a:r>
            <a:r>
              <a:rPr lang="fr-FR" sz="1000" b="0" i="0" baseline="0" dirty="0" smtClean="0">
                <a:latin typeface="Times New Roman"/>
                <a:cs typeface="Times New Roman"/>
              </a:rPr>
              <a:t> of the set entry are </a:t>
            </a:r>
            <a:r>
              <a:rPr lang="fr-FR" sz="1000" b="0" i="0" baseline="0" dirty="0" err="1" smtClean="0">
                <a:latin typeface="Times New Roman"/>
                <a:cs typeface="Times New Roman"/>
              </a:rPr>
              <a:t>given</a:t>
            </a:r>
            <a:r>
              <a:rPr lang="fr-FR" sz="1000" b="0" i="0" baseline="0" dirty="0" smtClean="0">
                <a:latin typeface="Times New Roman"/>
                <a:cs typeface="Times New Roman"/>
              </a:rPr>
              <a:t> as </a:t>
            </a:r>
            <a:r>
              <a:rPr lang="fr-FR" sz="1000" b="0" i="0" baseline="0" dirty="0" err="1" smtClean="0">
                <a:latin typeface="Times New Roman"/>
                <a:cs typeface="Times New Roman"/>
              </a:rPr>
              <a:t>keys</a:t>
            </a:r>
            <a:r>
              <a:rPr lang="fr-FR" sz="1000" b="0" i="0" baseline="0" dirty="0" smtClean="0">
                <a:latin typeface="Times New Roman"/>
                <a:cs typeface="Times New Roman"/>
              </a:rPr>
              <a:t> of the </a:t>
            </a:r>
            <a:r>
              <a:rPr lang="fr-FR" sz="1000" b="0" i="0" baseline="0" dirty="0" err="1" smtClean="0">
                <a:latin typeface="Times New Roman"/>
                <a:cs typeface="Times New Roman"/>
              </a:rPr>
              <a:t>list</a:t>
            </a:r>
            <a:r>
              <a:rPr lang="fr-FR" sz="1000" b="0" i="0" baseline="0" dirty="0" smtClean="0">
                <a:latin typeface="Times New Roman"/>
                <a:cs typeface="Times New Roman"/>
              </a:rPr>
              <a:t>.</a:t>
            </a:r>
            <a:r>
              <a:rPr lang="en-US" sz="1000" b="0" i="0" baseline="0" dirty="0" smtClean="0">
                <a:latin typeface="Times New Roman"/>
                <a:cs typeface="Times New Roman"/>
              </a:rPr>
              <a:t> </a:t>
            </a:r>
          </a:p>
          <a:p>
            <a:pPr lvl="1" algn="just">
              <a:buFont typeface="Arial"/>
              <a:buChar char="•"/>
            </a:pPr>
            <a:r>
              <a:rPr lang="en-US" sz="1000" b="0" i="0" baseline="0" dirty="0" smtClean="0">
                <a:latin typeface="Times New Roman"/>
                <a:cs typeface="Times New Roman"/>
              </a:rPr>
              <a:t> Leaf-list : a list of values of the same type.</a:t>
            </a:r>
          </a:p>
          <a:p>
            <a:pPr lvl="1" algn="just">
              <a:buFont typeface="Arial"/>
              <a:buChar char="•"/>
            </a:pPr>
            <a:r>
              <a:rPr lang="en-US" sz="1000" b="0" i="0" baseline="0" dirty="0" smtClean="0">
                <a:latin typeface="Times New Roman"/>
                <a:cs typeface="Times New Roman"/>
              </a:rPr>
              <a:t> Choice ; an alternative of different cases of </a:t>
            </a:r>
            <a:r>
              <a:rPr lang="en-US" sz="1000" b="0" i="0" baseline="0" dirty="0" err="1" smtClean="0">
                <a:latin typeface="Times New Roman"/>
                <a:cs typeface="Times New Roman"/>
              </a:rPr>
              <a:t>datadefs</a:t>
            </a:r>
            <a:r>
              <a:rPr lang="en-US" sz="1000" b="0" i="0" baseline="0" dirty="0" smtClean="0">
                <a:latin typeface="Times New Roman"/>
                <a:cs typeface="Times New Roman"/>
              </a:rPr>
              <a:t>.</a:t>
            </a:r>
          </a:p>
          <a:p>
            <a:pPr algn="just">
              <a:buFont typeface="Arial"/>
              <a:buNone/>
            </a:pPr>
            <a:r>
              <a:rPr lang="en-US" sz="1000" b="0" i="0" baseline="0" dirty="0" smtClean="0">
                <a:latin typeface="Times New Roman"/>
                <a:cs typeface="Times New Roman"/>
              </a:rPr>
              <a:t>The example shows two containers (lines 9 and 14) a list (line 15) and a choice (line 20).</a:t>
            </a:r>
          </a:p>
          <a:p>
            <a:pPr algn="just">
              <a:buFont typeface="Arial"/>
              <a:buNone/>
            </a:pPr>
            <a:endParaRPr lang="en-US" sz="1000" b="0" i="0" baseline="0" dirty="0" smtClean="0">
              <a:latin typeface="Times New Roman"/>
              <a:cs typeface="Times New Roman"/>
            </a:endParaRPr>
          </a:p>
          <a:p>
            <a:pPr algn="just"/>
            <a:r>
              <a:rPr lang="en-US" sz="1000" b="0" i="0" baseline="0" dirty="0" smtClean="0">
                <a:latin typeface="Times New Roman"/>
                <a:cs typeface="Times New Roman"/>
              </a:rPr>
              <a:t>The API we propose reflects YANG statements</a:t>
            </a:r>
            <a:r>
              <a:rPr lang="en-US" sz="1000" b="0" i="0" baseline="0" dirty="0" smtClean="0">
                <a:latin typeface="Times New Roman"/>
                <a:cs typeface="Times New Roman"/>
              </a:rPr>
              <a:t> hierarchy. </a:t>
            </a:r>
            <a:r>
              <a:rPr lang="en-US" sz="1000" b="0" i="0" baseline="0" dirty="0" smtClean="0">
                <a:latin typeface="Times New Roman"/>
                <a:cs typeface="Times New Roman"/>
              </a:rPr>
              <a:t>For each YANG statement we have a corresponding java class (see class diagram on the</a:t>
            </a:r>
            <a:r>
              <a:rPr lang="en-US" sz="1000" b="0" i="0" baseline="0" dirty="0" smtClean="0">
                <a:latin typeface="Times New Roman"/>
                <a:cs typeface="Times New Roman"/>
              </a:rPr>
              <a:t> right part of the figure 3).  Each </a:t>
            </a:r>
            <a:r>
              <a:rPr lang="en-US" sz="1000" b="0" i="0" baseline="0" dirty="0" smtClean="0">
                <a:latin typeface="Times New Roman"/>
                <a:cs typeface="Times New Roman"/>
              </a:rPr>
              <a:t>java object have getters methods to follow the tree of instances. About hundred of java classes</a:t>
            </a:r>
            <a:r>
              <a:rPr lang="en-US" sz="1000" b="0" i="0" baseline="0" dirty="0" smtClean="0">
                <a:latin typeface="Times New Roman"/>
                <a:cs typeface="Times New Roman"/>
              </a:rPr>
              <a:t> were necessary to </a:t>
            </a:r>
            <a:r>
              <a:rPr lang="en-US" sz="1000" b="0" i="0" baseline="0" dirty="0" smtClean="0">
                <a:latin typeface="Times New Roman"/>
                <a:cs typeface="Times New Roman"/>
              </a:rPr>
              <a:t>represent any </a:t>
            </a:r>
            <a:r>
              <a:rPr lang="en-US" sz="1000" b="0" i="0" baseline="0" smtClean="0">
                <a:latin typeface="Times New Roman"/>
                <a:cs typeface="Times New Roman"/>
              </a:rPr>
              <a:t>YANG</a:t>
            </a:r>
            <a:r>
              <a:rPr lang="en-US" sz="1000" b="0" i="0" baseline="0" smtClean="0">
                <a:latin typeface="Times New Roman"/>
                <a:cs typeface="Times New Roman"/>
              </a:rPr>
              <a:t> model.</a:t>
            </a:r>
            <a:endParaRPr lang="en-US" sz="1000" b="0" i="0" baseline="0" dirty="0" smtClean="0">
              <a:latin typeface="Times New Roman"/>
              <a:cs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dirty="0" err="1" smtClean="0">
                <a:latin typeface="Times New Roman"/>
                <a:cs typeface="Times New Roman"/>
              </a:rPr>
              <a:t>jYang</a:t>
            </a:r>
            <a:r>
              <a:rPr lang="en-US" sz="1000" dirty="0" smtClean="0">
                <a:latin typeface="Times New Roman"/>
                <a:cs typeface="Times New Roman"/>
              </a:rPr>
              <a:t> is an</a:t>
            </a:r>
            <a:r>
              <a:rPr lang="en-US" sz="1000" baseline="0" dirty="0" smtClean="0">
                <a:latin typeface="Times New Roman"/>
                <a:cs typeface="Times New Roman"/>
              </a:rPr>
              <a:t> open source parser for the YANG language. It is written in java with the </a:t>
            </a:r>
            <a:r>
              <a:rPr lang="en-US" sz="1000" baseline="0" dirty="0" err="1" smtClean="0">
                <a:latin typeface="Times New Roman"/>
                <a:cs typeface="Times New Roman"/>
              </a:rPr>
              <a:t>javaCC</a:t>
            </a:r>
            <a:r>
              <a:rPr lang="en-US" sz="1000" baseline="0" dirty="0" smtClean="0">
                <a:latin typeface="Times New Roman"/>
                <a:cs typeface="Times New Roman"/>
              </a:rPr>
              <a:t> library (</a:t>
            </a:r>
            <a:r>
              <a:rPr lang="fr-FR" sz="1000" u="none" baseline="0" dirty="0" err="1" smtClean="0">
                <a:latin typeface="Times New Roman"/>
                <a:cs typeface="Times New Roman"/>
              </a:rPr>
              <a:t>https://javacc.dev.java.net</a:t>
            </a:r>
            <a:r>
              <a:rPr lang="fr-FR" sz="1000" u="none" baseline="0" dirty="0" smtClean="0">
                <a:latin typeface="Times New Roman"/>
                <a:cs typeface="Times New Roman"/>
              </a:rPr>
              <a:t>/</a:t>
            </a:r>
            <a:r>
              <a:rPr lang="fr-FR" sz="1000" baseline="0" dirty="0" smtClean="0">
                <a:latin typeface="Times New Roman"/>
                <a:cs typeface="Times New Roman"/>
              </a:rPr>
              <a:t>)</a:t>
            </a:r>
            <a:r>
              <a:rPr lang="en-US" sz="1000" baseline="0" dirty="0" smtClean="0">
                <a:latin typeface="Times New Roman"/>
                <a:cs typeface="Times New Roman"/>
              </a:rPr>
              <a:t>. A </a:t>
            </a:r>
            <a:r>
              <a:rPr lang="en-US" sz="1000" baseline="0" dirty="0" err="1" smtClean="0">
                <a:latin typeface="Times New Roman"/>
                <a:cs typeface="Times New Roman"/>
              </a:rPr>
              <a:t>jYang</a:t>
            </a:r>
            <a:r>
              <a:rPr lang="en-US" sz="1000" baseline="0" dirty="0" smtClean="0">
                <a:latin typeface="Times New Roman"/>
                <a:cs typeface="Times New Roman"/>
              </a:rPr>
              <a:t> compilation starts with one or more YANG files references that will be loaded by the parser. All import and include statements are followed without parsing twice the same file. So for example if one just gives the </a:t>
            </a:r>
            <a:r>
              <a:rPr lang="en-US" sz="1000" i="1" baseline="0" dirty="0" smtClean="0">
                <a:latin typeface="Times New Roman"/>
                <a:cs typeface="Times New Roman"/>
              </a:rPr>
              <a:t>sa1 </a:t>
            </a:r>
            <a:r>
              <a:rPr lang="en-US" sz="1000" baseline="0" dirty="0" smtClean="0">
                <a:latin typeface="Times New Roman"/>
                <a:cs typeface="Times New Roman"/>
              </a:rPr>
              <a:t>sub-module to check then the modules </a:t>
            </a:r>
            <a:r>
              <a:rPr lang="en-US" sz="1000" i="1" baseline="0" dirty="0" smtClean="0">
                <a:latin typeface="Times New Roman"/>
                <a:cs typeface="Times New Roman"/>
              </a:rPr>
              <a:t>a</a:t>
            </a:r>
            <a:r>
              <a:rPr lang="en-US" sz="1000" baseline="0" dirty="0" smtClean="0">
                <a:latin typeface="Times New Roman"/>
                <a:cs typeface="Times New Roman"/>
              </a:rPr>
              <a:t> and </a:t>
            </a:r>
            <a:r>
              <a:rPr lang="en-US" sz="1000" i="1" baseline="0" dirty="0" err="1" smtClean="0">
                <a:latin typeface="Times New Roman"/>
                <a:cs typeface="Times New Roman"/>
              </a:rPr>
              <a:t>b</a:t>
            </a:r>
            <a:r>
              <a:rPr lang="en-US" sz="1000" i="1" baseline="0" dirty="0" smtClean="0">
                <a:latin typeface="Times New Roman"/>
                <a:cs typeface="Times New Roman"/>
              </a:rPr>
              <a:t> </a:t>
            </a:r>
            <a:r>
              <a:rPr lang="en-US" sz="1000" i="0" baseline="0" dirty="0" smtClean="0">
                <a:latin typeface="Times New Roman"/>
                <a:cs typeface="Times New Roman"/>
              </a:rPr>
              <a:t>will be too</a:t>
            </a:r>
            <a:r>
              <a:rPr lang="en-US" sz="1000" baseline="0" dirty="0" smtClean="0">
                <a:latin typeface="Times New Roman"/>
                <a:cs typeface="Times New Roman"/>
              </a:rPr>
              <a:t>, because </a:t>
            </a:r>
            <a:r>
              <a:rPr lang="en-US" sz="1000" i="1" baseline="0" dirty="0" smtClean="0">
                <a:latin typeface="Times New Roman"/>
                <a:cs typeface="Times New Roman"/>
              </a:rPr>
              <a:t>sa1 </a:t>
            </a:r>
            <a:r>
              <a:rPr lang="en-US" sz="1000" baseline="0" dirty="0" smtClean="0">
                <a:latin typeface="Times New Roman"/>
                <a:cs typeface="Times New Roman"/>
              </a:rPr>
              <a:t>belongs-to </a:t>
            </a:r>
            <a:r>
              <a:rPr lang="en-US" sz="1000" i="1" baseline="0" dirty="0" smtClean="0">
                <a:latin typeface="Times New Roman"/>
                <a:cs typeface="Times New Roman"/>
              </a:rPr>
              <a:t>a </a:t>
            </a:r>
            <a:r>
              <a:rPr lang="en-US" sz="1000" baseline="0" dirty="0" smtClean="0">
                <a:latin typeface="Times New Roman"/>
                <a:cs typeface="Times New Roman"/>
              </a:rPr>
              <a:t>and </a:t>
            </a:r>
            <a:r>
              <a:rPr lang="en-US" sz="1000" i="1" baseline="0" dirty="0" smtClean="0">
                <a:latin typeface="Times New Roman"/>
                <a:cs typeface="Times New Roman"/>
              </a:rPr>
              <a:t>a </a:t>
            </a:r>
            <a:r>
              <a:rPr lang="en-US" sz="1000" baseline="0" dirty="0" smtClean="0">
                <a:latin typeface="Times New Roman"/>
                <a:cs typeface="Times New Roman"/>
              </a:rPr>
              <a:t>import </a:t>
            </a:r>
            <a:r>
              <a:rPr lang="en-US" sz="1000" i="1" baseline="0" dirty="0" err="1" smtClean="0">
                <a:latin typeface="Times New Roman"/>
                <a:cs typeface="Times New Roman"/>
              </a:rPr>
              <a:t>b</a:t>
            </a:r>
            <a:r>
              <a:rPr lang="en-US" sz="1000" baseline="0" dirty="0" smtClean="0">
                <a:latin typeface="Times New Roman"/>
                <a:cs typeface="Times New Roman"/>
              </a:rPr>
              <a:t>. The internal representation of YANG specifications is one of the output of </a:t>
            </a:r>
            <a:r>
              <a:rPr lang="en-US" sz="1000" baseline="0" dirty="0" err="1" smtClean="0">
                <a:latin typeface="Times New Roman"/>
                <a:cs typeface="Times New Roman"/>
              </a:rPr>
              <a:t>jYang</a:t>
            </a:r>
            <a:r>
              <a:rPr lang="en-US" sz="1000" baseline="0" dirty="0" smtClean="0">
                <a:latin typeface="Times New Roman"/>
                <a:cs typeface="Times New Roman"/>
              </a:rPr>
              <a:t> and is composed of the java objects tree we show in </a:t>
            </a:r>
            <a:r>
              <a:rPr lang="fr-FR" sz="1000" baseline="0" dirty="0" smtClean="0">
                <a:latin typeface="Times New Roman"/>
                <a:cs typeface="Times New Roman"/>
              </a:rPr>
              <a:t>slide</a:t>
            </a:r>
            <a:r>
              <a:rPr lang="en-US" sz="1000" baseline="0" dirty="0" smtClean="0">
                <a:latin typeface="Times New Roman"/>
                <a:cs typeface="Times New Roman"/>
              </a:rPr>
              <a:t> 3. Another output can be a list of errors encountered during the parsing. Full syntax checking is done and some constraints (as default value that must fit to its type range) are covered. YANG allows data modelers to express some constraints like range number or string pattern. The constraints are checked when sub typing is used or when default values are set. Other constraints that can be expressed on the data value level are not checked. For example one can specify conditional presence of data depending on other data values (or hosting device capabilities).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Another useful output of </a:t>
            </a:r>
            <a:r>
              <a:rPr lang="en-US" sz="1000" baseline="0" dirty="0" err="1" smtClean="0">
                <a:latin typeface="Times New Roman"/>
                <a:cs typeface="Times New Roman"/>
              </a:rPr>
              <a:t>jYang</a:t>
            </a:r>
            <a:r>
              <a:rPr lang="en-US" sz="1000" baseline="0" dirty="0" smtClean="0">
                <a:latin typeface="Times New Roman"/>
                <a:cs typeface="Times New Roman"/>
              </a:rPr>
              <a:t> is the </a:t>
            </a:r>
            <a:r>
              <a:rPr lang="en-US" sz="1000" baseline="0" dirty="0" err="1" smtClean="0">
                <a:latin typeface="Times New Roman"/>
                <a:cs typeface="Times New Roman"/>
              </a:rPr>
              <a:t>YangTreeNode</a:t>
            </a:r>
            <a:r>
              <a:rPr lang="en-US" sz="1000" baseline="0" dirty="0" smtClean="0">
                <a:latin typeface="Times New Roman"/>
                <a:cs typeface="Times New Roman"/>
              </a:rPr>
              <a:t> that is also a java object tree where each node contains a reference to a YANG statement. This tree represents YANG specification but where </a:t>
            </a:r>
            <a:r>
              <a:rPr lang="en-US" sz="1000" baseline="0" dirty="0" err="1" smtClean="0">
                <a:latin typeface="Times New Roman"/>
                <a:cs typeface="Times New Roman"/>
              </a:rPr>
              <a:t>typedef</a:t>
            </a:r>
            <a:r>
              <a:rPr lang="en-US" sz="1000" baseline="0" dirty="0" smtClean="0">
                <a:latin typeface="Times New Roman"/>
                <a:cs typeface="Times New Roman"/>
              </a:rPr>
              <a:t> and grouping are copied at places where they are used. </a:t>
            </a:r>
            <a:r>
              <a:rPr lang="en-US" sz="1000" baseline="0" dirty="0" err="1" smtClean="0">
                <a:latin typeface="Times New Roman"/>
                <a:cs typeface="Times New Roman"/>
              </a:rPr>
              <a:t>YangTreeNode</a:t>
            </a:r>
            <a:r>
              <a:rPr lang="en-US" sz="1000" baseline="0" dirty="0" smtClean="0">
                <a:latin typeface="Times New Roman"/>
                <a:cs typeface="Times New Roman"/>
              </a:rPr>
              <a:t> is an intermediary representation of YANG specifications between static data model and data values on the wire. Its goal is to alleviate the work of any backend that focuses on NETCONF data values. As an example on the </a:t>
            </a:r>
            <a:r>
              <a:rPr lang="fr-FR" sz="1000" baseline="0" dirty="0" smtClean="0">
                <a:latin typeface="Times New Roman"/>
                <a:cs typeface="Times New Roman"/>
              </a:rPr>
              <a:t>slide</a:t>
            </a:r>
            <a:r>
              <a:rPr lang="en-US" sz="1000" baseline="0" dirty="0" smtClean="0">
                <a:latin typeface="Times New Roman"/>
                <a:cs typeface="Times New Roman"/>
              </a:rPr>
              <a:t> 4 the module </a:t>
            </a:r>
            <a:r>
              <a:rPr lang="en-US" sz="1000" i="1" baseline="0" dirty="0" err="1" smtClean="0">
                <a:latin typeface="Times New Roman"/>
                <a:cs typeface="Times New Roman"/>
              </a:rPr>
              <a:t>b</a:t>
            </a:r>
            <a:r>
              <a:rPr lang="en-US" sz="1000" baseline="0" dirty="0" smtClean="0">
                <a:latin typeface="Times New Roman"/>
                <a:cs typeface="Times New Roman"/>
              </a:rPr>
              <a:t> only contains a grouping definition that is used two times in the module </a:t>
            </a:r>
            <a:r>
              <a:rPr lang="en-US" sz="1000" i="1" baseline="0" dirty="0" smtClean="0">
                <a:latin typeface="Times New Roman"/>
                <a:cs typeface="Times New Roman"/>
              </a:rPr>
              <a:t>a </a:t>
            </a:r>
            <a:r>
              <a:rPr lang="en-US" sz="1000" i="0" baseline="0" dirty="0" smtClean="0">
                <a:latin typeface="Times New Roman"/>
                <a:cs typeface="Times New Roman"/>
              </a:rPr>
              <a:t>so the </a:t>
            </a:r>
            <a:r>
              <a:rPr lang="en-US" sz="1000" i="0" baseline="0" dirty="0" err="1" smtClean="0">
                <a:latin typeface="Times New Roman"/>
                <a:cs typeface="Times New Roman"/>
              </a:rPr>
              <a:t>YangTreeNode</a:t>
            </a:r>
            <a:r>
              <a:rPr lang="en-US" sz="1000" i="0" baseline="0" dirty="0" smtClean="0">
                <a:latin typeface="Times New Roman"/>
                <a:cs typeface="Times New Roman"/>
              </a:rPr>
              <a:t>  from </a:t>
            </a:r>
            <a:r>
              <a:rPr lang="en-US" sz="1000" i="1" baseline="0" dirty="0" smtClean="0">
                <a:latin typeface="Times New Roman"/>
                <a:cs typeface="Times New Roman"/>
              </a:rPr>
              <a:t>a</a:t>
            </a:r>
            <a:r>
              <a:rPr lang="en-US" sz="1000" i="0" baseline="0" dirty="0" smtClean="0">
                <a:latin typeface="Times New Roman"/>
                <a:cs typeface="Times New Roman"/>
              </a:rPr>
              <a:t> that we note </a:t>
            </a:r>
            <a:r>
              <a:rPr lang="en-US" sz="1000" i="1" baseline="0" dirty="0" smtClean="0">
                <a:latin typeface="Times New Roman"/>
                <a:cs typeface="Times New Roman"/>
              </a:rPr>
              <a:t>a’</a:t>
            </a:r>
            <a:r>
              <a:rPr lang="en-US" sz="1000" i="0" baseline="0" dirty="0" smtClean="0">
                <a:latin typeface="Times New Roman"/>
                <a:cs typeface="Times New Roman"/>
              </a:rPr>
              <a:t>, contains two </a:t>
            </a:r>
            <a:r>
              <a:rPr lang="en-US" sz="1000" i="0" baseline="0" dirty="0" err="1" smtClean="0">
                <a:latin typeface="Times New Roman"/>
                <a:cs typeface="Times New Roman"/>
              </a:rPr>
              <a:t>YangTreeNode</a:t>
            </a:r>
            <a:r>
              <a:rPr lang="en-US" sz="1000" i="0" baseline="0" dirty="0" smtClean="0">
                <a:latin typeface="Times New Roman"/>
                <a:cs typeface="Times New Roman"/>
              </a:rPr>
              <a:t> </a:t>
            </a:r>
            <a:r>
              <a:rPr lang="en-US" sz="1000" i="1" baseline="0" dirty="0" err="1" smtClean="0">
                <a:latin typeface="Times New Roman"/>
                <a:cs typeface="Times New Roman"/>
              </a:rPr>
              <a:t>b</a:t>
            </a:r>
            <a:r>
              <a:rPr lang="en-US" sz="1000" i="1" baseline="0" dirty="0" smtClean="0">
                <a:latin typeface="Times New Roman"/>
                <a:cs typeface="Times New Roman"/>
              </a:rPr>
              <a:t>’</a:t>
            </a:r>
            <a:r>
              <a:rPr lang="en-US" sz="1000" i="0" baseline="0" dirty="0" smtClean="0">
                <a:latin typeface="Times New Roman"/>
                <a:cs typeface="Times New Roman"/>
              </a:rPr>
              <a:t> from </a:t>
            </a:r>
            <a:r>
              <a:rPr lang="en-US" sz="1000" i="1" baseline="0" dirty="0" err="1" smtClean="0">
                <a:latin typeface="Times New Roman"/>
                <a:cs typeface="Times New Roman"/>
              </a:rPr>
              <a:t>b</a:t>
            </a:r>
            <a:r>
              <a:rPr lang="en-US" sz="1000" i="0" baseline="0" dirty="0" smtClean="0">
                <a:latin typeface="Times New Roman"/>
                <a:cs typeface="Times New Roman"/>
              </a:rPr>
              <a:t> (we do not show </a:t>
            </a:r>
            <a:r>
              <a:rPr lang="en-US" sz="1000" i="1" baseline="0" dirty="0" smtClean="0">
                <a:latin typeface="Times New Roman"/>
                <a:cs typeface="Times New Roman"/>
              </a:rPr>
              <a:t>sa1’ </a:t>
            </a:r>
            <a:r>
              <a:rPr lang="en-US" sz="1000" i="0" baseline="0" dirty="0" smtClean="0">
                <a:latin typeface="Times New Roman"/>
                <a:cs typeface="Times New Roman"/>
              </a:rPr>
              <a:t>for readability of </a:t>
            </a:r>
            <a:r>
              <a:rPr lang="fr-FR" sz="1000" i="0" baseline="0" dirty="0" smtClean="0">
                <a:latin typeface="Times New Roman"/>
                <a:cs typeface="Times New Roman"/>
              </a:rPr>
              <a:t>the</a:t>
            </a:r>
            <a:r>
              <a:rPr lang="en-US" sz="1000" i="0" baseline="0" dirty="0" smtClean="0">
                <a:latin typeface="Times New Roman"/>
                <a:cs typeface="Times New Roman"/>
              </a:rPr>
              <a:t> picture)</a:t>
            </a:r>
            <a:r>
              <a:rPr lang="en-US" sz="1000" baseline="0" dirty="0" smtClean="0">
                <a:latin typeface="Times New Roman"/>
                <a:cs typeface="Times New Roman"/>
              </a:rPr>
              <a:t>. </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 The </a:t>
            </a:r>
            <a:r>
              <a:rPr lang="en-US" sz="1000" baseline="0" dirty="0" err="1" smtClean="0">
                <a:latin typeface="Times New Roman"/>
                <a:cs typeface="Times New Roman"/>
              </a:rPr>
              <a:t>YangTreeNode</a:t>
            </a:r>
            <a:r>
              <a:rPr lang="en-US" sz="1000" baseline="0" dirty="0" smtClean="0">
                <a:latin typeface="Times New Roman"/>
                <a:cs typeface="Times New Roman"/>
              </a:rPr>
              <a:t> is used to produce the YANG standard data tree from XML data of </a:t>
            </a:r>
            <a:r>
              <a:rPr lang="fr-FR" sz="1000" baseline="0" dirty="0" smtClean="0">
                <a:latin typeface="Times New Roman"/>
                <a:cs typeface="Times New Roman"/>
              </a:rPr>
              <a:t>NETCONF</a:t>
            </a:r>
            <a:r>
              <a:rPr lang="en-US" sz="1000" baseline="0" dirty="0" smtClean="0">
                <a:latin typeface="Times New Roman"/>
                <a:cs typeface="Times New Roman"/>
              </a:rPr>
              <a:t> operations. The </a:t>
            </a:r>
            <a:r>
              <a:rPr lang="fr-FR" sz="1000" baseline="0" dirty="0" smtClean="0">
                <a:latin typeface="Times New Roman"/>
                <a:cs typeface="Times New Roman"/>
              </a:rPr>
              <a:t>slide</a:t>
            </a:r>
            <a:r>
              <a:rPr lang="en-US" sz="1000" baseline="0" dirty="0" smtClean="0">
                <a:latin typeface="Times New Roman"/>
                <a:cs typeface="Times New Roman"/>
              </a:rPr>
              <a:t> 4 suggests that the data tree has more nodes than the </a:t>
            </a:r>
            <a:r>
              <a:rPr lang="en-US" sz="1000" baseline="0" dirty="0" err="1" smtClean="0">
                <a:latin typeface="Times New Roman"/>
                <a:cs typeface="Times New Roman"/>
              </a:rPr>
              <a:t>YangTreeNode</a:t>
            </a:r>
            <a:r>
              <a:rPr lang="en-US" sz="1000" baseline="0" dirty="0" smtClean="0">
                <a:latin typeface="Times New Roman"/>
                <a:cs typeface="Times New Roman"/>
              </a:rPr>
              <a:t> and that these nodes have a common pattern. </a:t>
            </a:r>
            <a:r>
              <a:rPr lang="fr-FR" sz="1000" baseline="0" dirty="0" smtClean="0">
                <a:latin typeface="Times New Roman"/>
                <a:cs typeface="Times New Roman"/>
              </a:rPr>
              <a:t>T</a:t>
            </a:r>
            <a:r>
              <a:rPr lang="en-US" sz="1000" baseline="0" dirty="0" smtClean="0">
                <a:latin typeface="Times New Roman"/>
                <a:cs typeface="Times New Roman"/>
              </a:rPr>
              <a:t>his can be the case when a YANG list (or leaf-list) is defined because the data tree will contain each entry of the list (or each value of a leaf list). At the opposite if a specification is made with plenty of choice statements then the data tree will only show one of the cases from the </a:t>
            </a:r>
            <a:r>
              <a:rPr lang="fr-FR" sz="1000" baseline="0" dirty="0" smtClean="0">
                <a:latin typeface="Times New Roman"/>
                <a:cs typeface="Times New Roman"/>
              </a:rPr>
              <a:t>NETCONF</a:t>
            </a:r>
            <a:r>
              <a:rPr lang="en-US" sz="1000" baseline="0" dirty="0" smtClean="0">
                <a:latin typeface="Times New Roman"/>
                <a:cs typeface="Times New Roman"/>
              </a:rPr>
              <a:t> data values.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err="1" smtClean="0">
                <a:latin typeface="Times New Roman"/>
                <a:cs typeface="Times New Roman"/>
              </a:rPr>
              <a:t>YencaP</a:t>
            </a:r>
            <a:r>
              <a:rPr lang="en-US" sz="1000" dirty="0" smtClean="0">
                <a:latin typeface="Times New Roman"/>
                <a:cs typeface="Times New Roman"/>
              </a:rPr>
              <a:t> [8]</a:t>
            </a:r>
            <a:r>
              <a:rPr lang="en-US" sz="1000" baseline="0" dirty="0" smtClean="0">
                <a:latin typeface="Times New Roman"/>
                <a:cs typeface="Times New Roman"/>
              </a:rPr>
              <a:t> is an implementation of the server side of </a:t>
            </a:r>
            <a:r>
              <a:rPr lang="fr-FR" sz="1000" baseline="0" dirty="0" smtClean="0">
                <a:latin typeface="Times New Roman"/>
                <a:cs typeface="Times New Roman"/>
              </a:rPr>
              <a:t>NETCONF.</a:t>
            </a:r>
            <a:r>
              <a:rPr lang="en-US" sz="1000" baseline="0" dirty="0" smtClean="0">
                <a:latin typeface="Times New Roman"/>
                <a:cs typeface="Times New Roman"/>
              </a:rPr>
              <a:t> It is an open source software initially created by our research team. It is built on top of an SSH layer to ensure security, session and connection-oriented communication as stated by the standard. The RPC layer implements the RPC mechanism with &lt;</a:t>
            </a:r>
            <a:r>
              <a:rPr lang="en-US" sz="1000" baseline="0" dirty="0" err="1" smtClean="0">
                <a:latin typeface="Times New Roman"/>
                <a:cs typeface="Times New Roman"/>
              </a:rPr>
              <a:t>rpc</a:t>
            </a:r>
            <a:r>
              <a:rPr lang="en-US" sz="1000" baseline="0" dirty="0" smtClean="0">
                <a:latin typeface="Times New Roman"/>
                <a:cs typeface="Times New Roman"/>
              </a:rPr>
              <a:t>&gt; and &lt;</a:t>
            </a:r>
            <a:r>
              <a:rPr lang="en-US" sz="1000" baseline="0" dirty="0" err="1" smtClean="0">
                <a:latin typeface="Times New Roman"/>
                <a:cs typeface="Times New Roman"/>
              </a:rPr>
              <a:t>rpc</a:t>
            </a:r>
            <a:r>
              <a:rPr lang="en-US" sz="1000" baseline="0" dirty="0" smtClean="0">
                <a:latin typeface="Times New Roman"/>
                <a:cs typeface="Times New Roman"/>
              </a:rPr>
              <a:t>-reply&gt; primitives that carries basic operations of the </a:t>
            </a:r>
            <a:r>
              <a:rPr lang="fr-FR" sz="1000" baseline="0" dirty="0" smtClean="0">
                <a:latin typeface="Times New Roman"/>
                <a:cs typeface="Times New Roman"/>
              </a:rPr>
              <a:t>NETCONF</a:t>
            </a:r>
            <a:r>
              <a:rPr lang="en-US" sz="1000" baseline="0" dirty="0" smtClean="0">
                <a:latin typeface="Times New Roman"/>
                <a:cs typeface="Times New Roman"/>
              </a:rPr>
              <a:t> operation layer as &lt;get&gt;, &lt;get-</a:t>
            </a:r>
            <a:r>
              <a:rPr lang="en-US" sz="1000" baseline="0" dirty="0" err="1" smtClean="0">
                <a:latin typeface="Times New Roman"/>
                <a:cs typeface="Times New Roman"/>
              </a:rPr>
              <a:t>config</a:t>
            </a:r>
            <a:r>
              <a:rPr lang="en-US" sz="1000" baseline="0" dirty="0" smtClean="0">
                <a:latin typeface="Times New Roman"/>
                <a:cs typeface="Times New Roman"/>
              </a:rPr>
              <a:t>&gt; and &lt;edit-</a:t>
            </a:r>
            <a:r>
              <a:rPr lang="en-US" sz="1000" baseline="0" dirty="0" err="1" smtClean="0">
                <a:latin typeface="Times New Roman"/>
                <a:cs typeface="Times New Roman"/>
              </a:rPr>
              <a:t>config</a:t>
            </a:r>
            <a:r>
              <a:rPr lang="en-US" sz="1000" baseline="0" dirty="0" smtClean="0">
                <a:latin typeface="Times New Roman"/>
                <a:cs typeface="Times New Roman"/>
              </a:rPr>
              <a:t>&gt; (notification are planned). The Data store Manager layer entity is responsible for maintaining a virtual database of configuration (and state) data and provides a read / write access to these data (state data being read-</a:t>
            </a:r>
            <a:r>
              <a:rPr lang="en-US" sz="1000" baseline="0" dirty="0" err="1" smtClean="0">
                <a:latin typeface="Times New Roman"/>
                <a:cs typeface="Times New Roman"/>
              </a:rPr>
              <a:t>olny</a:t>
            </a:r>
            <a:r>
              <a:rPr lang="en-US" sz="1000" baseline="0" dirty="0" smtClean="0">
                <a:latin typeface="Times New Roman"/>
                <a:cs typeface="Times New Roman"/>
              </a:rPr>
              <a:t>).</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At the starting of a session the Data Store Manager looks for modules in a text configuration file and dynamically loads them. A module is a piece of code that accesses to specific configuration and state information with an interface compliant with </a:t>
            </a:r>
            <a:r>
              <a:rPr lang="fr-FR" sz="1000" baseline="0" dirty="0" smtClean="0">
                <a:latin typeface="Times New Roman"/>
                <a:cs typeface="Times New Roman"/>
              </a:rPr>
              <a:t>NETCONF</a:t>
            </a:r>
            <a:r>
              <a:rPr lang="en-US" sz="1000" baseline="0" dirty="0" smtClean="0">
                <a:latin typeface="Times New Roman"/>
                <a:cs typeface="Times New Roman"/>
              </a:rPr>
              <a:t> operations. For example there are modules for network interfaces, system, protocols like RIP or OLSR... When a module is loaded it must provide the location of its data by giving a path from the global root  (the &lt;</a:t>
            </a:r>
            <a:r>
              <a:rPr lang="en-US" sz="1000" baseline="0" dirty="0" err="1" smtClean="0">
                <a:latin typeface="Times New Roman"/>
                <a:cs typeface="Times New Roman"/>
              </a:rPr>
              <a:t>netconf</a:t>
            </a:r>
            <a:r>
              <a:rPr lang="en-US" sz="1000" baseline="0" dirty="0" smtClean="0">
                <a:latin typeface="Times New Roman"/>
                <a:cs typeface="Times New Roman"/>
              </a:rPr>
              <a:t>&gt; node) to the root node of the module. This path is expressed with the </a:t>
            </a:r>
            <a:r>
              <a:rPr lang="en-US" sz="1000" baseline="0" dirty="0" err="1" smtClean="0">
                <a:latin typeface="Times New Roman"/>
                <a:cs typeface="Times New Roman"/>
              </a:rPr>
              <a:t>Xpath</a:t>
            </a:r>
            <a:r>
              <a:rPr lang="en-US" sz="1000" baseline="0" dirty="0" smtClean="0">
                <a:latin typeface="Times New Roman"/>
                <a:cs typeface="Times New Roman"/>
              </a:rPr>
              <a:t> notation. For example, the interfaces module is localized with the “/</a:t>
            </a:r>
            <a:r>
              <a:rPr lang="fr-FR" sz="1000" baseline="0" dirty="0" err="1" smtClean="0">
                <a:latin typeface="Times New Roman"/>
                <a:cs typeface="Times New Roman"/>
              </a:rPr>
              <a:t>netconf</a:t>
            </a:r>
            <a:r>
              <a:rPr lang="en-US" sz="1000" baseline="0" dirty="0" smtClean="0">
                <a:latin typeface="Times New Roman"/>
                <a:cs typeface="Times New Roman"/>
              </a:rPr>
              <a:t>/network/interfaces” expression and  it maintains data under the &lt;interfaces&gt; node. Thus, part of the global Data Store is managed by the Data Store Manager (light grey on </a:t>
            </a:r>
            <a:r>
              <a:rPr lang="fr-FR" sz="1000" baseline="0" dirty="0" smtClean="0">
                <a:latin typeface="Times New Roman"/>
                <a:cs typeface="Times New Roman"/>
              </a:rPr>
              <a:t>slide</a:t>
            </a:r>
            <a:r>
              <a:rPr lang="en-US" sz="1000" baseline="0" dirty="0" smtClean="0">
                <a:latin typeface="Times New Roman"/>
                <a:cs typeface="Times New Roman"/>
              </a:rPr>
              <a:t> 5) and the rest is distributed among modules (dark grey sub trees). This enables modularity of the server without increasing the complexity of the Data Store Manager.</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format for the </a:t>
            </a:r>
            <a:r>
              <a:rPr lang="en-US" sz="1000" baseline="0" dirty="0" err="1" smtClean="0">
                <a:latin typeface="Times New Roman"/>
                <a:cs typeface="Times New Roman"/>
              </a:rPr>
              <a:t>YencaP</a:t>
            </a:r>
            <a:r>
              <a:rPr lang="en-US" sz="1000" baseline="0" dirty="0" smtClean="0">
                <a:latin typeface="Times New Roman"/>
                <a:cs typeface="Times New Roman"/>
              </a:rPr>
              <a:t> configuration file is open to any extends through a &lt;parameters&gt; markup that contains &lt;parameter&gt; items with name and value attributes. The integration of YANG into </a:t>
            </a:r>
            <a:r>
              <a:rPr lang="en-US" sz="1000" baseline="0" dirty="0" err="1" smtClean="0">
                <a:latin typeface="Times New Roman"/>
                <a:cs typeface="Times New Roman"/>
              </a:rPr>
              <a:t>YencaP</a:t>
            </a:r>
            <a:r>
              <a:rPr lang="en-US" sz="1000" baseline="0" dirty="0" smtClean="0">
                <a:latin typeface="Times New Roman"/>
                <a:cs typeface="Times New Roman"/>
              </a:rPr>
              <a:t> is made by adding a parameter with the “yang” name attribute and the module name as value attribute. For each module inside the </a:t>
            </a:r>
            <a:r>
              <a:rPr lang="en-US" sz="1000" baseline="0" dirty="0" err="1" smtClean="0">
                <a:latin typeface="Times New Roman"/>
                <a:cs typeface="Times New Roman"/>
              </a:rPr>
              <a:t>YencaP</a:t>
            </a:r>
            <a:r>
              <a:rPr lang="en-US" sz="1000" baseline="0" dirty="0" smtClean="0">
                <a:latin typeface="Times New Roman"/>
                <a:cs typeface="Times New Roman"/>
              </a:rPr>
              <a:t> server there is one and only one YANG module. One can see on the example that there is a &lt;namespace&gt; markup before the module parameters list. This name space is needed </a:t>
            </a:r>
            <a:r>
              <a:rPr lang="en-US" sz="1000" baseline="0" noProof="0" dirty="0" smtClean="0">
                <a:latin typeface="Times New Roman"/>
                <a:cs typeface="Times New Roman"/>
              </a:rPr>
              <a:t>inside </a:t>
            </a:r>
            <a:r>
              <a:rPr lang="fr-FR" sz="1000" baseline="0" dirty="0" smtClean="0">
                <a:latin typeface="Times New Roman"/>
                <a:cs typeface="Times New Roman"/>
              </a:rPr>
              <a:t>NETCONF</a:t>
            </a:r>
            <a:r>
              <a:rPr lang="en-US" sz="1000" baseline="0" dirty="0" smtClean="0">
                <a:latin typeface="Times New Roman"/>
                <a:cs typeface="Times New Roman"/>
              </a:rPr>
              <a:t> requests to distinguish its XML naming. It must be the same as the one defined in the YANG module and can easily be extracted from the </a:t>
            </a:r>
            <a:r>
              <a:rPr lang="en-US" sz="1000" baseline="0" dirty="0" err="1" smtClean="0">
                <a:latin typeface="Times New Roman"/>
                <a:cs typeface="Times New Roman"/>
              </a:rPr>
              <a:t>YangTreeNode</a:t>
            </a:r>
            <a:r>
              <a:rPr lang="en-US" sz="1000" baseline="0" dirty="0" smtClean="0">
                <a:latin typeface="Times New Roman"/>
                <a:cs typeface="Times New Roman"/>
              </a:rPr>
              <a:t>.</a:t>
            </a:r>
            <a:endParaRPr lang="en-US" sz="1000" dirty="0">
              <a:latin typeface="Times New Roman"/>
              <a:cs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buFont typeface="Arial"/>
              <a:buNone/>
            </a:pP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is an open source </a:t>
            </a:r>
            <a:r>
              <a:rPr lang="fr-FR" sz="1000" baseline="0" noProof="0" dirty="0" smtClean="0">
                <a:latin typeface="Times New Roman"/>
                <a:cs typeface="Times New Roman"/>
              </a:rPr>
              <a:t>NETCONF</a:t>
            </a:r>
            <a:r>
              <a:rPr lang="en-US" sz="1000" baseline="0" noProof="0" dirty="0" smtClean="0">
                <a:latin typeface="Times New Roman"/>
                <a:cs typeface="Times New Roman"/>
              </a:rPr>
              <a:t> application that can send queries and receive responses with any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The </a:t>
            </a:r>
            <a:r>
              <a:rPr lang="fr-FR" sz="1000" baseline="0" noProof="0" dirty="0" smtClean="0">
                <a:latin typeface="Times New Roman"/>
                <a:cs typeface="Times New Roman"/>
              </a:rPr>
              <a:t>NETCONF</a:t>
            </a:r>
            <a:r>
              <a:rPr lang="en-US" sz="1000" baseline="0" noProof="0" dirty="0" smtClean="0">
                <a:latin typeface="Times New Roman"/>
                <a:cs typeface="Times New Roman"/>
              </a:rPr>
              <a:t> Client can have several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with different servers at one time. Each of theses sessions is initialized from the HTTPS server inside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a user opens a HTTPS session.  There is a one to one mapping between HTTPS and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even if two users are accessing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The couple (</a:t>
            </a:r>
            <a:r>
              <a:rPr lang="en-US" sz="1000" baseline="0" noProof="0" dirty="0" err="1" smtClean="0">
                <a:latin typeface="Times New Roman"/>
                <a:cs typeface="Times New Roman"/>
              </a:rPr>
              <a:t>YencaP</a:t>
            </a:r>
            <a:r>
              <a:rPr lang="en-US" sz="1000" baseline="0" noProof="0" dirty="0" smtClean="0">
                <a:latin typeface="Times New Roman"/>
                <a:cs typeface="Times New Roman"/>
              </a:rPr>
              <a:t> /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forms the ENSUITE framework.</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As shown in </a:t>
            </a:r>
            <a:r>
              <a:rPr lang="fr-FR" sz="1000" baseline="0" noProof="0" dirty="0" smtClean="0">
                <a:latin typeface="Times New Roman"/>
                <a:cs typeface="Times New Roman"/>
              </a:rPr>
              <a:t>slide</a:t>
            </a:r>
            <a:r>
              <a:rPr lang="en-US" sz="1000" baseline="0" noProof="0" dirty="0" smtClean="0">
                <a:latin typeface="Times New Roman"/>
                <a:cs typeface="Times New Roman"/>
              </a:rPr>
              <a:t> 5 we had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announce which YANG modules it implements (together with version and revision information) as a capability in its standard hello message. On the client side, a YANG loader will be used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such a capability is detected. We do not constraint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to only work with YANG but to accept servers that are YANG enabled or not. The YANG loader gets the specifications from an external repository and builds a specific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the data model maintained by the server. The YANG loader is a java program that uses </a:t>
            </a:r>
            <a:r>
              <a:rPr lang="en-US" sz="1000" baseline="0" noProof="0" dirty="0" err="1" smtClean="0">
                <a:latin typeface="Times New Roman"/>
                <a:cs typeface="Times New Roman"/>
              </a:rPr>
              <a:t>jYang</a:t>
            </a:r>
            <a:r>
              <a:rPr lang="en-US" sz="1000" baseline="0" noProof="0" dirty="0" smtClean="0">
                <a:latin typeface="Times New Roman"/>
                <a:cs typeface="Times New Roman"/>
              </a:rPr>
              <a:t> to dynamically parse YANG specifications. We took this choice because we suppose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will discover servers without knowledge of their configuration and thus must be able to dynamically load and parse any YANG specification. There is also the creation of “glue” parts in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as a virtual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container, that are needed to built one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from several YANG modules. The YANG specification repository is shown as an external element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as it should be  a global repository implemented  for example as a web service.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Once a HTTPS session is opened the user can ask for the configuration of a YANG enabled device. In doing so it receives a java applet that contains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this server only. The applet will be loaded by the web interface to provide the user with a graphical interface representing the configuration.</a:t>
            </a:r>
          </a:p>
          <a:p>
            <a:pPr algn="just">
              <a:buFont typeface="Arial"/>
              <a:buNone/>
            </a:pPr>
            <a:endParaRPr lang="en-US" sz="1000" baseline="0" noProof="0" dirty="0" smtClean="0">
              <a:latin typeface="Times New Roman"/>
              <a:cs typeface="Times New Roman"/>
            </a:endParaRPr>
          </a:p>
          <a:p>
            <a:pPr algn="just">
              <a:buFont typeface="Arial"/>
              <a:buNone/>
            </a:pPr>
            <a:endParaRPr lang="en-US" sz="1000" baseline="0" noProof="0" dirty="0" smtClean="0">
              <a:latin typeface="Times New Roman"/>
              <a:cs typeface="Times New Roman"/>
            </a:endParaRPr>
          </a:p>
          <a:p>
            <a:pPr>
              <a:buFont typeface="Arial"/>
              <a:buNone/>
            </a:pPr>
            <a:r>
              <a:rPr lang="en-US" sz="1000" b="0" i="0" baseline="0" dirty="0" smtClean="0">
                <a:latin typeface="Times New Roman"/>
                <a:cs typeface="Times New Roman"/>
              </a:rPr>
              <a:t>Modules are the largest unit of granularity and a network device should announce which YANG modules it implements</a:t>
            </a:r>
            <a:endParaRPr lang="en-US" sz="1000" noProof="0" dirty="0">
              <a:latin typeface="Times New Roman"/>
              <a:cs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Slide 7 shows the applet part of the web</a:t>
            </a:r>
            <a:r>
              <a:rPr lang="en-US" sz="1000" baseline="0" dirty="0" smtClean="0">
                <a:latin typeface="Times New Roman"/>
                <a:cs typeface="Times New Roman"/>
              </a:rPr>
              <a:t> interface, the user gets when asking for the configuration of a device. This first view can be used as a YANG specification browser that looks like 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matches well with YANG because it defines a schema tree. Specific icons are used to distinct nodes, here </a:t>
            </a:r>
            <a:r>
              <a:rPr lang="fr-FR" sz="1000" baseline="0" dirty="0" smtClean="0">
                <a:latin typeface="Times New Roman"/>
                <a:cs typeface="Times New Roman"/>
              </a:rPr>
              <a:t>NETCONF</a:t>
            </a:r>
            <a:r>
              <a:rPr lang="en-US" sz="1000" baseline="0" dirty="0" smtClean="0">
                <a:latin typeface="Times New Roman"/>
                <a:cs typeface="Times New Roman"/>
              </a:rPr>
              <a:t>, network and interfaces are all YANG containers, interface is a YANG list and name, </a:t>
            </a:r>
            <a:r>
              <a:rPr lang="en-US" sz="1000" baseline="0" dirty="0" err="1" smtClean="0">
                <a:latin typeface="Times New Roman"/>
                <a:cs typeface="Times New Roman"/>
              </a:rPr>
              <a:t>mac</a:t>
            </a:r>
            <a:r>
              <a:rPr lang="en-US" sz="1000" baseline="0" dirty="0" smtClean="0">
                <a:latin typeface="Times New Roman"/>
                <a:cs typeface="Times New Roman"/>
              </a:rPr>
              <a:t>-address, </a:t>
            </a:r>
            <a:r>
              <a:rPr lang="en-US" sz="1000" baseline="0" dirty="0" err="1" smtClean="0">
                <a:latin typeface="Times New Roman"/>
                <a:cs typeface="Times New Roman"/>
              </a:rPr>
              <a:t>mtu</a:t>
            </a:r>
            <a:r>
              <a:rPr lang="en-US" sz="1000" baseline="0" dirty="0" smtClean="0">
                <a:latin typeface="Times New Roman"/>
                <a:cs typeface="Times New Roman"/>
              </a:rPr>
              <a:t> are YANG leaves. A YANG list can have some key inside its leaf as is the “name” leaf referenced inside brackets in the “interface” list and by a little star on its leaf icon. When selecting a leaf in this tree, the lower part of the applet shows details of the YANG specification, as the type of a leaf and constraints such default value or range intervals. A leaf type is always at least of a built-in types (as string, int8,…) and can be refined by other types 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-address). This is the meaning of the “-” (or “+”) behind the name type. When “+” is set (by one mouse click on the “-”) then only the built-in type is displayed.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As we said in the previous page there is a “</a:t>
            </a:r>
            <a:r>
              <a:rPr lang="fr-FR" sz="1000" baseline="0" dirty="0" err="1" smtClean="0">
                <a:latin typeface="Times New Roman"/>
                <a:cs typeface="Times New Roman"/>
              </a:rPr>
              <a:t>netconf</a:t>
            </a:r>
            <a:r>
              <a:rPr lang="en-US" sz="1000" baseline="0" dirty="0" smtClean="0">
                <a:latin typeface="Times New Roman"/>
                <a:cs typeface="Times New Roman"/>
              </a:rPr>
              <a:t>” container while there is no YANG module called “</a:t>
            </a:r>
            <a:r>
              <a:rPr lang="fr-FR" sz="1000" baseline="0" dirty="0" err="1" smtClean="0">
                <a:latin typeface="Times New Roman"/>
                <a:cs typeface="Times New Roman"/>
              </a:rPr>
              <a:t>netconf</a:t>
            </a:r>
            <a:r>
              <a:rPr lang="en-US" sz="1000" baseline="0" dirty="0" smtClean="0">
                <a:latin typeface="Times New Roman"/>
                <a:cs typeface="Times New Roman"/>
              </a:rPr>
              <a:t>”. The YANG loader has created a virtual container called “</a:t>
            </a:r>
            <a:r>
              <a:rPr lang="fr-FR" sz="1000" baseline="0" dirty="0" err="1" smtClean="0">
                <a:latin typeface="Times New Roman"/>
                <a:cs typeface="Times New Roman"/>
              </a:rPr>
              <a:t>netconf</a:t>
            </a:r>
            <a:r>
              <a:rPr lang="en-US" sz="1000" baseline="0" dirty="0" smtClean="0">
                <a:latin typeface="Times New Roman"/>
                <a:cs typeface="Times New Roman"/>
              </a:rPr>
              <a:t>” and has plug it on top of the existing “network” module (as for security, log, </a:t>
            </a:r>
            <a:r>
              <a:rPr lang="en-US" sz="1000" baseline="0" dirty="0" err="1" smtClean="0">
                <a:latin typeface="Times New Roman"/>
                <a:cs typeface="Times New Roman"/>
              </a:rPr>
              <a:t>olsr</a:t>
            </a:r>
            <a:r>
              <a:rPr lang="en-US" sz="1000" baseline="0" dirty="0" smtClean="0">
                <a:latin typeface="Times New Roman"/>
                <a:cs typeface="Times New Roman"/>
              </a:rPr>
              <a:t> and system YANG modules).</a:t>
            </a:r>
            <a:endParaRPr lang="en-US" sz="1000" dirty="0">
              <a:latin typeface="Times New Roman"/>
              <a:cs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From</a:t>
            </a:r>
            <a:r>
              <a:rPr lang="en-US" sz="1000" baseline="0" noProof="0" dirty="0" smtClean="0">
                <a:latin typeface="Times New Roman"/>
                <a:cs typeface="Times New Roman"/>
              </a:rPr>
              <a:t> the </a:t>
            </a:r>
            <a:r>
              <a:rPr lang="fr-FR" sz="1000" baseline="0" noProof="0" dirty="0" smtClean="0">
                <a:latin typeface="Times New Roman"/>
                <a:cs typeface="Times New Roman"/>
              </a:rPr>
              <a:t>slide</a:t>
            </a:r>
            <a:r>
              <a:rPr lang="en-US" sz="1000" baseline="0" noProof="0" dirty="0" smtClean="0">
                <a:latin typeface="Times New Roman"/>
                <a:cs typeface="Times New Roman"/>
              </a:rPr>
              <a:t> 7 one can request the indirectly connected </a:t>
            </a:r>
            <a:r>
              <a:rPr lang="fr-FR" sz="1000" baseline="0" noProof="0" dirty="0" smtClean="0">
                <a:latin typeface="Times New Roman"/>
                <a:cs typeface="Times New Roman"/>
              </a:rPr>
              <a:t>NETCONF</a:t>
            </a:r>
            <a:r>
              <a:rPr lang="en-US" sz="1000" baseline="0" noProof="0" dirty="0" smtClean="0">
                <a:latin typeface="Times New Roman"/>
                <a:cs typeface="Times New Roman"/>
              </a:rPr>
              <a:t> device by a mouse contextual menu that pops-up when the right button is pressed on a YANG data type. When one of the standard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operations is chosen, the request is built from the root node (here the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virtual container) to the tree position of the selected node. The resulting XML document is sent inside a HTTP POST request. A specific header called “operation” is used to specify which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must be performed on the server (get,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or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Note that the key of the list is added to the request while it is not explicitly asked. This is an optimization because subsequent requests on lists (and especially on list entries) will likely need the key. </a:t>
            </a:r>
          </a:p>
          <a:p>
            <a:pPr algn="just"/>
            <a:endParaRPr lang="en-US" sz="1000" baseline="0" noProof="0" dirty="0" smtClean="0">
              <a:latin typeface="Times New Roman"/>
              <a:cs typeface="Times New Roman"/>
            </a:endParaRP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When the request is received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the latter adds the </a:t>
            </a:r>
            <a:r>
              <a:rPr lang="en-US" sz="1000" baseline="0" noProof="0" dirty="0" err="1" smtClean="0">
                <a:latin typeface="Times New Roman"/>
                <a:cs typeface="Times New Roman"/>
              </a:rPr>
              <a:t>rpc</a:t>
            </a:r>
            <a:r>
              <a:rPr lang="en-US" sz="1000" baseline="0" noProof="0" dirty="0" smtClean="0">
                <a:latin typeface="Times New Roman"/>
                <a:cs typeface="Times New Roman"/>
              </a:rPr>
              <a:t> and filter mechanisms to surround the XML document received and sends a valid </a:t>
            </a:r>
            <a:r>
              <a:rPr lang="fr-FR" sz="1000" baseline="0" noProof="0" dirty="0" smtClean="0">
                <a:latin typeface="Times New Roman"/>
                <a:cs typeface="Times New Roman"/>
              </a:rPr>
              <a:t>NETCONF</a:t>
            </a:r>
            <a:r>
              <a:rPr lang="en-US" sz="1000" baseline="0" noProof="0" dirty="0" smtClean="0">
                <a:latin typeface="Times New Roman"/>
                <a:cs typeface="Times New Roman"/>
              </a:rPr>
              <a:t> request. From this step we are independent of any YANG concern because we are in a full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 So the reply is sent by the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to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and this finish the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Following is simply a cleaning of </a:t>
            </a:r>
            <a:r>
              <a:rPr lang="fr-FR" sz="1000" baseline="0" noProof="0" dirty="0" smtClean="0">
                <a:latin typeface="Times New Roman"/>
                <a:cs typeface="Times New Roman"/>
              </a:rPr>
              <a:t>NETCONF</a:t>
            </a:r>
            <a:r>
              <a:rPr lang="en-US" sz="1000" baseline="0" noProof="0" dirty="0" smtClean="0">
                <a:latin typeface="Times New Roman"/>
                <a:cs typeface="Times New Roman"/>
              </a:rPr>
              <a:t> XML data until the first node of the Data Store and its forwarding to the client applet that is waiting for the response. The </a:t>
            </a:r>
            <a:r>
              <a:rPr lang="fr-FR" sz="1000" baseline="0" noProof="0" dirty="0" smtClean="0">
                <a:latin typeface="Times New Roman"/>
                <a:cs typeface="Times New Roman"/>
              </a:rPr>
              <a:t>slide</a:t>
            </a:r>
            <a:r>
              <a:rPr lang="en-US" sz="1000" baseline="0" noProof="0" dirty="0" smtClean="0">
                <a:latin typeface="Times New Roman"/>
                <a:cs typeface="Times New Roman"/>
              </a:rPr>
              <a:t> 8 shows the response on the right part of the management applet. The request is synchronous because even if one request contains several data (as can be a request on a list) all of them are returned by one response. Note we have made our protocol synchronous on top of HTTP with several asynchronous requests. We plan to allow multiple selections for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to give access to the separate part of the </a:t>
            </a:r>
            <a:r>
              <a:rPr lang="fr-FR" sz="1000" baseline="0" noProof="0" dirty="0" smtClean="0">
                <a:latin typeface="Times New Roman"/>
                <a:cs typeface="Times New Roman"/>
              </a:rPr>
              <a:t>NETCONF</a:t>
            </a:r>
            <a:r>
              <a:rPr lang="en-US" sz="1000" baseline="0" noProof="0" dirty="0" smtClean="0">
                <a:latin typeface="Times New Roman"/>
                <a:cs typeface="Times New Roman"/>
              </a:rPr>
              <a:t> Data Store in one request.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The</a:t>
            </a:r>
            <a:r>
              <a:rPr lang="en-US" sz="1000" baseline="0" noProof="0" dirty="0" smtClean="0">
                <a:latin typeface="Times New Roman"/>
                <a:cs typeface="Times New Roman"/>
              </a:rPr>
              <a:t> </a:t>
            </a:r>
            <a:r>
              <a:rPr lang="fr-FR" sz="1000" baseline="0" noProof="0" dirty="0" smtClean="0">
                <a:latin typeface="Times New Roman"/>
                <a:cs typeface="Times New Roman"/>
              </a:rPr>
              <a:t>slide</a:t>
            </a:r>
            <a:r>
              <a:rPr lang="en-US" sz="1000" baseline="0" noProof="0" dirty="0" smtClean="0">
                <a:latin typeface="Times New Roman"/>
                <a:cs typeface="Times New Roman"/>
              </a:rPr>
              <a:t> 9 depicts some functionalities of the Yang Browsing client. Part (a) is a simple access to a leaf in a container and where we get the response of a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 Part (</a:t>
            </a:r>
            <a:r>
              <a:rPr lang="en-US" sz="1000" baseline="0" noProof="0" dirty="0" err="1" smtClean="0">
                <a:latin typeface="Times New Roman"/>
                <a:cs typeface="Times New Roman"/>
              </a:rPr>
              <a:t>b</a:t>
            </a:r>
            <a:r>
              <a:rPr lang="en-US" sz="1000" baseline="0" noProof="0" dirty="0" smtClean="0">
                <a:latin typeface="Times New Roman"/>
                <a:cs typeface="Times New Roman"/>
              </a:rPr>
              <a:t>) shows that when editing a container, its components are listed with a warning until a correct value is given. Part (</a:t>
            </a:r>
            <a:r>
              <a:rPr lang="en-US" sz="1000" baseline="0" noProof="0" dirty="0" err="1" smtClean="0">
                <a:latin typeface="Times New Roman"/>
                <a:cs typeface="Times New Roman"/>
              </a:rPr>
              <a:t>c</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list. Here a list is edited entry by entry (that we call a list occurrence) and one can see an empty list entry ready to be filled. Note that a red mark is on the “login” leaf because it is the key of the list and so its value must be set. Part (</a:t>
            </a:r>
            <a:r>
              <a:rPr lang="en-US" sz="1000" baseline="0" noProof="0" dirty="0" err="1" smtClean="0">
                <a:latin typeface="Times New Roman"/>
                <a:cs typeface="Times New Roman"/>
              </a:rPr>
              <a:t>d</a:t>
            </a:r>
            <a:r>
              <a:rPr lang="en-US" sz="1000" baseline="0" noProof="0" dirty="0" smtClean="0">
                <a:latin typeface="Times New Roman"/>
                <a:cs typeface="Times New Roman"/>
              </a:rPr>
              <a:t>) illustrates the choice representation and its edition. A choice case (“user-localization” or “</a:t>
            </a:r>
            <a:r>
              <a:rPr lang="en-US" sz="1000" baseline="0" noProof="0" dirty="0" err="1" smtClean="0">
                <a:latin typeface="Times New Roman"/>
                <a:cs typeface="Times New Roman"/>
              </a:rPr>
              <a:t>nolocation</a:t>
            </a:r>
            <a:r>
              <a:rPr lang="en-US" sz="1000" baseline="0" noProof="0" dirty="0" smtClean="0">
                <a:latin typeface="Times New Roman"/>
                <a:cs typeface="Times New Roman"/>
              </a:rPr>
              <a:t>”) can only be edited if all of its components are set. On the same part  the leaf called “password” is read marked because the value is not long enough. This is an example of dynamic constraint one can check with the tool. Range values of integer or float, pattern matching of string are also checked.</a:t>
            </a:r>
            <a:endParaRPr lang="en-US" sz="1000" noProof="0" dirty="0" smtClean="0">
              <a:latin typeface="Times New Roman"/>
              <a:cs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F2B8709-3F46-DE42-BD3E-692D784503EE}" type="datetime1">
              <a:rPr lang="fr-FR" smtClean="0"/>
              <a:pPr/>
              <a:t>24/12/09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BEFD6C-C087-154D-B622-7C02A58805D5}" type="datetime1">
              <a:rPr lang="fr-FR" smtClean="0"/>
              <a:pPr/>
              <a:t>24/12/09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8C6FC-5D38-E240-8250-E4BC28BDE1B6}" type="datetime1">
              <a:rPr lang="fr-FR" smtClean="0"/>
              <a:pPr/>
              <a:t>24/12/09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2F6B51-FB45-C74D-A600-600DD287541D}" type="datetime1">
              <a:rPr lang="fr-FR" smtClean="0"/>
              <a:pPr/>
              <a:t>24/12/09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FEE11C6-5005-A744-9B9D-B94478DE044A}" type="datetime1">
              <a:rPr lang="fr-FR" smtClean="0"/>
              <a:pPr/>
              <a:t>24/12/09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02BA27-7F62-034A-AD65-AD2BE6700D12}" type="datetime1">
              <a:rPr lang="fr-FR" smtClean="0"/>
              <a:pPr/>
              <a:t>24/12/09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3C87D94-F7E6-1E43-8374-5AB40E5CD468}" type="datetime1">
              <a:rPr lang="fr-FR" smtClean="0"/>
              <a:pPr/>
              <a:t>24/12/09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2EA62D5-502B-6246-986C-7F1DA3AA6C60}" type="datetime1">
              <a:rPr lang="fr-FR" smtClean="0"/>
              <a:pPr/>
              <a:t>24/12/09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43F226-8798-FB4E-9920-C90450151C74}" type="datetime1">
              <a:rPr lang="fr-FR" smtClean="0"/>
              <a:pPr/>
              <a:t>24/12/09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3A22977-08BB-B542-B315-0A1A944980B8}" type="datetime1">
              <a:rPr lang="fr-FR" smtClean="0"/>
              <a:pPr/>
              <a:t>24/12/09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96F2F73-03B7-8F4F-B0B3-3EA33E3C8A3F}" type="datetime1">
              <a:rPr lang="fr-FR" smtClean="0"/>
              <a:pPr/>
              <a:t>24/12/09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6DE3-065C-5345-9B04-A6BA04230672}" type="datetime1">
              <a:rPr lang="fr-FR" smtClean="0"/>
              <a:pPr/>
              <a:t>24/12/09</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3" Type="http://schemas.openxmlformats.org/officeDocument/2006/relationships/image" Target="../media/image10.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3" Type="http://schemas.openxmlformats.org/officeDocument/2006/relationships/image" Target="../media/image11.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3" Type="http://schemas.openxmlformats.org/officeDocument/2006/relationships/image" Target="../media/image12.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3" Type="http://schemas.openxmlformats.org/officeDocument/2006/relationships/image" Target="../media/image13.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6" Type="http://schemas.openxmlformats.org/officeDocument/2006/relationships/image" Target="../media/image9.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End-to-end</a:t>
            </a:r>
            <a:r>
              <a:rPr lang="fr-FR" dirty="0" smtClean="0"/>
              <a:t> </a:t>
            </a:r>
            <a:r>
              <a:rPr lang="fr-FR" dirty="0" err="1" smtClean="0"/>
              <a:t>YANG-based</a:t>
            </a:r>
            <a:r>
              <a:rPr lang="fr-FR" dirty="0" smtClean="0"/>
              <a:t>  Configuration Management</a:t>
            </a:r>
            <a:endParaRPr lang="fr-FR" dirty="0"/>
          </a:p>
        </p:txBody>
      </p:sp>
      <p:sp>
        <p:nvSpPr>
          <p:cNvPr id="3" name="Sous-titre 2"/>
          <p:cNvSpPr>
            <a:spLocks noGrp="1"/>
          </p:cNvSpPr>
          <p:nvPr>
            <p:ph type="subTitle" idx="1"/>
          </p:nvPr>
        </p:nvSpPr>
        <p:spPr/>
        <p:txBody>
          <a:bodyPr>
            <a:normAutofit fontScale="85000" lnSpcReduction="20000"/>
          </a:bodyPr>
          <a:lstStyle/>
          <a:p>
            <a:r>
              <a:rPr lang="fr-FR" dirty="0" smtClean="0"/>
              <a:t>A Yang </a:t>
            </a:r>
            <a:r>
              <a:rPr lang="fr-FR" dirty="0" err="1" smtClean="0"/>
              <a:t>Parser</a:t>
            </a:r>
            <a:r>
              <a:rPr lang="fr-FR" dirty="0" smtClean="0"/>
              <a:t> and Browser </a:t>
            </a:r>
            <a:r>
              <a:rPr lang="fr-FR" dirty="0" err="1" smtClean="0"/>
              <a:t>implementation</a:t>
            </a:r>
            <a:endParaRPr lang="fr-FR" dirty="0" smtClean="0"/>
          </a:p>
          <a:p>
            <a:r>
              <a:rPr lang="fr-FR" dirty="0" smtClean="0"/>
              <a:t>E. Nataf, O. </a:t>
            </a:r>
            <a:r>
              <a:rPr lang="fr-FR" dirty="0" err="1" smtClean="0"/>
              <a:t>Festor</a:t>
            </a:r>
            <a:endParaRPr lang="fr-FR" dirty="0" smtClean="0"/>
          </a:p>
          <a:p>
            <a:r>
              <a:rPr lang="fr-FR" dirty="0" smtClean="0"/>
              <a:t>Nancy </a:t>
            </a:r>
            <a:r>
              <a:rPr lang="fr-FR" dirty="0" err="1" smtClean="0"/>
              <a:t>University</a:t>
            </a:r>
            <a:r>
              <a:rPr lang="fr-FR" dirty="0" smtClean="0"/>
              <a:t>, </a:t>
            </a:r>
            <a:r>
              <a:rPr lang="fr-FR" dirty="0" err="1" smtClean="0"/>
              <a:t>Madynes</a:t>
            </a:r>
            <a:r>
              <a:rPr lang="fr-FR" dirty="0" smtClean="0"/>
              <a:t> – INRIA </a:t>
            </a:r>
            <a:r>
              <a:rPr lang="fr-FR" dirty="0" err="1" smtClean="0"/>
              <a:t>project</a:t>
            </a:r>
            <a:endParaRPr lang="fr-FR" dirty="0" smtClean="0"/>
          </a:p>
          <a:p>
            <a:r>
              <a:rPr lang="fr-FR" dirty="0" err="1" smtClean="0"/>
              <a:t>Loria</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1"/>
          <p:cNvSpPr>
            <a:spLocks noGrp="1"/>
          </p:cNvSpPr>
          <p:nvPr>
            <p:ph type="title"/>
          </p:nvPr>
        </p:nvSpPr>
        <p:spPr>
          <a:xfrm>
            <a:off x="495300" y="274638"/>
            <a:ext cx="8915400" cy="1143000"/>
          </a:xfrm>
        </p:spPr>
        <p:txBody>
          <a:bodyPr/>
          <a:lstStyle/>
          <a:p>
            <a:r>
              <a:rPr lang="fr-FR" dirty="0" smtClean="0"/>
              <a:t>Conclusions and future </a:t>
            </a:r>
            <a:r>
              <a:rPr lang="fr-FR" dirty="0" err="1" smtClean="0"/>
              <a:t>works</a:t>
            </a:r>
            <a:endParaRPr lang="fr-FR" dirty="0"/>
          </a:p>
        </p:txBody>
      </p:sp>
      <p:sp>
        <p:nvSpPr>
          <p:cNvPr id="5" name="Espace réservé du contenu 2"/>
          <p:cNvSpPr>
            <a:spLocks noGrp="1"/>
          </p:cNvSpPr>
          <p:nvPr>
            <p:ph idx="1"/>
          </p:nvPr>
        </p:nvSpPr>
        <p:spPr>
          <a:xfrm>
            <a:off x="495300" y="1600201"/>
            <a:ext cx="8915400" cy="4525963"/>
          </a:xfrm>
        </p:spPr>
        <p:txBody>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check</a:t>
            </a:r>
          </a:p>
          <a:p>
            <a:pPr lvl="1"/>
            <a:r>
              <a:rPr lang="fr-FR" dirty="0" err="1" smtClean="0"/>
              <a:t>YencaP</a:t>
            </a:r>
            <a:r>
              <a:rPr lang="fr-FR" dirty="0" smtClean="0"/>
              <a:t> Manager : user input control</a:t>
            </a:r>
            <a:endParaRPr lang="fr-FR" dirty="0"/>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103371" y="179251"/>
            <a:ext cx="9802629" cy="6678749"/>
          </a:xfrm>
          <a:prstGeom prst="rect">
            <a:avLst/>
          </a:prstGeom>
          <a:noFill/>
        </p:spPr>
        <p:txBody>
          <a:bodyPr wrap="none" rtlCol="0">
            <a:spAutoFit/>
          </a:bodyPr>
          <a:lstStyle/>
          <a:p>
            <a:r>
              <a:rPr lang="fr-FR" dirty="0" smtClean="0"/>
              <a:t>Références </a:t>
            </a:r>
          </a:p>
          <a:p>
            <a:pPr algn="just"/>
            <a:endParaRPr lang="en-US" dirty="0" smtClean="0">
              <a:latin typeface="Times New Roman"/>
              <a:cs typeface="Times New Roman"/>
            </a:endParaRPr>
          </a:p>
          <a:p>
            <a:pPr algn="just"/>
            <a:r>
              <a:rPr lang="fr-FR" sz="1400" dirty="0" smtClean="0">
                <a:latin typeface="Arial"/>
                <a:cs typeface="Arial"/>
              </a:rPr>
              <a:t>[1] R. Enns</a:t>
            </a:r>
          </a:p>
          <a:p>
            <a:pPr algn="just"/>
            <a:r>
              <a:rPr lang="fr-FR" sz="1400" dirty="0" smtClean="0">
                <a:latin typeface="Arial"/>
                <a:cs typeface="Arial"/>
              </a:rPr>
              <a:t>NETCONF Configuration Protocol, </a:t>
            </a:r>
            <a:r>
              <a:rPr lang="en-US" sz="1400" dirty="0" smtClean="0">
                <a:latin typeface="Arial"/>
                <a:cs typeface="Arial"/>
              </a:rPr>
              <a:t>RFC 4741, December 2006</a:t>
            </a:r>
          </a:p>
          <a:p>
            <a:pPr algn="just"/>
            <a:endParaRPr lang="en-US" sz="1400" dirty="0" smtClean="0">
              <a:latin typeface="Arial"/>
              <a:cs typeface="Arial"/>
            </a:endParaRPr>
          </a:p>
          <a:p>
            <a:r>
              <a:rPr lang="fr-FR" sz="1400" dirty="0" smtClean="0">
                <a:latin typeface="Arial"/>
                <a:cs typeface="Arial"/>
              </a:rPr>
              <a:t>[2] M. </a:t>
            </a:r>
            <a:r>
              <a:rPr lang="fr-FR" sz="1400" dirty="0" err="1" smtClean="0">
                <a:latin typeface="Arial"/>
                <a:cs typeface="Arial"/>
              </a:rPr>
              <a:t>Bjorklund</a:t>
            </a:r>
            <a:endParaRPr lang="fr-FR" sz="1400" dirty="0" smtClean="0">
              <a:latin typeface="Arial"/>
              <a:cs typeface="Arial"/>
            </a:endParaRPr>
          </a:p>
          <a:p>
            <a:r>
              <a:rPr lang="fr-FR" sz="1400" dirty="0" smtClean="0">
                <a:latin typeface="Arial"/>
                <a:cs typeface="Arial"/>
              </a:rPr>
              <a:t>YANG - A data </a:t>
            </a:r>
            <a:r>
              <a:rPr lang="fr-FR" sz="1400" dirty="0" err="1" smtClean="0">
                <a:latin typeface="Arial"/>
                <a:cs typeface="Arial"/>
              </a:rPr>
              <a:t>modeling</a:t>
            </a:r>
            <a:r>
              <a:rPr lang="fr-FR" sz="1400" dirty="0" smtClean="0">
                <a:latin typeface="Arial"/>
                <a:cs typeface="Arial"/>
              </a:rPr>
              <a:t> </a:t>
            </a:r>
            <a:r>
              <a:rPr lang="fr-FR" sz="1400" dirty="0" err="1" smtClean="0">
                <a:latin typeface="Arial"/>
                <a:cs typeface="Arial"/>
              </a:rPr>
              <a:t>language</a:t>
            </a:r>
            <a:r>
              <a:rPr lang="fr-FR" sz="1400" dirty="0" smtClean="0">
                <a:latin typeface="Arial"/>
                <a:cs typeface="Arial"/>
              </a:rPr>
              <a:t> for NETCONF</a:t>
            </a:r>
          </a:p>
          <a:p>
            <a:r>
              <a:rPr lang="fr-FR" sz="1400" dirty="0" smtClean="0">
                <a:latin typeface="Arial"/>
                <a:cs typeface="Arial"/>
              </a:rPr>
              <a:t> draft-ietf-netmod-yang-07, </a:t>
            </a:r>
            <a:r>
              <a:rPr lang="en-US" sz="1400" dirty="0" smtClean="0">
                <a:latin typeface="Arial"/>
                <a:cs typeface="Arial"/>
              </a:rPr>
              <a:t>Network Working Group, Internet-Draft, 13 July 2009</a:t>
            </a:r>
          </a:p>
          <a:p>
            <a:endParaRPr lang="en-US" sz="1400" dirty="0" smtClean="0">
              <a:latin typeface="Arial"/>
              <a:cs typeface="Arial"/>
            </a:endParaRPr>
          </a:p>
          <a:p>
            <a:r>
              <a:rPr lang="en-US" sz="1400" dirty="0" smtClean="0">
                <a:latin typeface="Arial"/>
                <a:cs typeface="Arial"/>
              </a:rPr>
              <a:t>[3] </a:t>
            </a:r>
            <a:r>
              <a:rPr lang="fr-FR" sz="1400" dirty="0" smtClean="0">
                <a:latin typeface="Arial"/>
                <a:cs typeface="Arial"/>
              </a:rPr>
              <a:t>K.  </a:t>
            </a:r>
            <a:r>
              <a:rPr lang="fr-FR" sz="1400" dirty="0" err="1" smtClean="0">
                <a:latin typeface="Arial"/>
                <a:cs typeface="Arial"/>
              </a:rPr>
              <a:t>McCloghrie</a:t>
            </a:r>
            <a:r>
              <a:rPr lang="fr-FR" sz="1400" dirty="0" smtClean="0">
                <a:latin typeface="Arial"/>
                <a:cs typeface="Arial"/>
              </a:rPr>
              <a:t>, D. </a:t>
            </a:r>
            <a:r>
              <a:rPr lang="fr-FR" sz="1400" dirty="0" err="1" smtClean="0">
                <a:latin typeface="Arial"/>
                <a:cs typeface="Arial"/>
              </a:rPr>
              <a:t>Perkins</a:t>
            </a:r>
            <a:r>
              <a:rPr lang="fr-FR" sz="1400" dirty="0" smtClean="0">
                <a:latin typeface="Arial"/>
                <a:cs typeface="Arial"/>
              </a:rPr>
              <a:t>, J. </a:t>
            </a:r>
            <a:r>
              <a:rPr lang="fr-FR" sz="1400" dirty="0" err="1" smtClean="0">
                <a:latin typeface="Arial"/>
                <a:cs typeface="Arial"/>
              </a:rPr>
              <a:t>Schoenwaelder</a:t>
            </a:r>
            <a:r>
              <a:rPr lang="fr-FR" sz="1400" dirty="0" smtClean="0">
                <a:latin typeface="Arial"/>
                <a:cs typeface="Arial"/>
              </a:rPr>
              <a:t>. </a:t>
            </a:r>
          </a:p>
          <a:p>
            <a:r>
              <a:rPr lang="fr-FR" sz="1400" dirty="0" smtClean="0">
                <a:latin typeface="Arial"/>
                <a:cs typeface="Arial"/>
              </a:rPr>
              <a:t>Structure of Management Information Version 2 (SMIv2), RFC 2578, April 1999.</a:t>
            </a:r>
            <a:endParaRPr lang="en-US" sz="1400" dirty="0" smtClean="0">
              <a:latin typeface="Arial"/>
              <a:cs typeface="Arial"/>
            </a:endParaRPr>
          </a:p>
          <a:p>
            <a:endParaRPr lang="en-US" sz="1400" dirty="0" smtClean="0">
              <a:latin typeface="Arial"/>
              <a:cs typeface="Arial"/>
            </a:endParaRPr>
          </a:p>
          <a:p>
            <a:r>
              <a:rPr lang="en-US" sz="1400" dirty="0" smtClean="0">
                <a:latin typeface="Arial"/>
                <a:cs typeface="Arial"/>
              </a:rPr>
              <a:t>[4] </a:t>
            </a:r>
            <a:r>
              <a:rPr lang="fr-FR" sz="1400" dirty="0" smtClean="0">
                <a:latin typeface="Arial"/>
                <a:cs typeface="Arial"/>
              </a:rPr>
              <a:t>Case, J., </a:t>
            </a:r>
            <a:r>
              <a:rPr lang="fr-FR" sz="1400" dirty="0" err="1" smtClean="0">
                <a:latin typeface="Arial"/>
                <a:cs typeface="Arial"/>
              </a:rPr>
              <a:t>Fedor</a:t>
            </a:r>
            <a:r>
              <a:rPr lang="fr-FR" sz="1400" dirty="0" smtClean="0">
                <a:latin typeface="Arial"/>
                <a:cs typeface="Arial"/>
              </a:rPr>
              <a:t>, M., </a:t>
            </a:r>
            <a:r>
              <a:rPr lang="fr-FR" sz="1400" dirty="0" err="1" smtClean="0">
                <a:latin typeface="Arial"/>
                <a:cs typeface="Arial"/>
              </a:rPr>
              <a:t>Schoffstall</a:t>
            </a:r>
            <a:r>
              <a:rPr lang="fr-FR" sz="1400" dirty="0" smtClean="0">
                <a:latin typeface="Arial"/>
                <a:cs typeface="Arial"/>
              </a:rPr>
              <a:t>, M. and J. </a:t>
            </a:r>
            <a:r>
              <a:rPr lang="fr-FR" sz="1400" dirty="0" err="1" smtClean="0">
                <a:latin typeface="Arial"/>
                <a:cs typeface="Arial"/>
              </a:rPr>
              <a:t>Davin</a:t>
            </a:r>
            <a:r>
              <a:rPr lang="fr-FR" sz="1400" dirty="0" smtClean="0">
                <a:latin typeface="Arial"/>
                <a:cs typeface="Arial"/>
              </a:rPr>
              <a:t>, </a:t>
            </a:r>
          </a:p>
          <a:p>
            <a:r>
              <a:rPr lang="fr-FR" sz="1400" dirty="0" smtClean="0">
                <a:latin typeface="Arial"/>
                <a:cs typeface="Arial"/>
              </a:rPr>
              <a:t>Simple Network     Management Protocol, RFC 1157, May 1990.</a:t>
            </a:r>
          </a:p>
          <a:p>
            <a:endParaRPr lang="en-US" sz="1400" dirty="0" smtClean="0">
              <a:latin typeface="Arial"/>
              <a:cs typeface="Arial"/>
            </a:endParaRPr>
          </a:p>
          <a:p>
            <a:r>
              <a:rPr lang="en-US" sz="1400" dirty="0" smtClean="0">
                <a:latin typeface="Arial"/>
                <a:cs typeface="Arial"/>
              </a:rPr>
              <a:t>[5] </a:t>
            </a:r>
            <a:r>
              <a:rPr lang="en-US" sz="1400" dirty="0" err="1" smtClean="0">
                <a:latin typeface="Arial"/>
                <a:cs typeface="Arial"/>
              </a:rPr>
              <a:t>Huiyang</a:t>
            </a:r>
            <a:r>
              <a:rPr lang="en-US" sz="1400" dirty="0" smtClean="0">
                <a:latin typeface="Arial"/>
                <a:cs typeface="Arial"/>
              </a:rPr>
              <a:t> Cui; Bin Zhang; </a:t>
            </a:r>
            <a:r>
              <a:rPr lang="en-US" sz="1400" dirty="0" err="1" smtClean="0">
                <a:latin typeface="Arial"/>
                <a:cs typeface="Arial"/>
              </a:rPr>
              <a:t>Guohui</a:t>
            </a:r>
            <a:r>
              <a:rPr lang="en-US" sz="1400" dirty="0" smtClean="0">
                <a:latin typeface="Arial"/>
                <a:cs typeface="Arial"/>
              </a:rPr>
              <a:t> Li; </a:t>
            </a:r>
            <a:r>
              <a:rPr lang="en-US" sz="1400" dirty="0" err="1" smtClean="0">
                <a:latin typeface="Arial"/>
                <a:cs typeface="Arial"/>
              </a:rPr>
              <a:t>Xuesong</a:t>
            </a:r>
            <a:r>
              <a:rPr lang="en-US" sz="1400" dirty="0" smtClean="0">
                <a:latin typeface="Arial"/>
                <a:cs typeface="Arial"/>
              </a:rPr>
              <a:t> </a:t>
            </a:r>
            <a:r>
              <a:rPr lang="en-US" sz="1400" dirty="0" err="1" smtClean="0">
                <a:latin typeface="Arial"/>
                <a:cs typeface="Arial"/>
              </a:rPr>
              <a:t>Gao</a:t>
            </a:r>
            <a:r>
              <a:rPr lang="en-US" sz="1400" dirty="0" smtClean="0">
                <a:latin typeface="Arial"/>
                <a:cs typeface="Arial"/>
              </a:rPr>
              <a:t>; Yan Li</a:t>
            </a:r>
          </a:p>
          <a:p>
            <a:r>
              <a:rPr lang="en-US" sz="1400" dirty="0" smtClean="0">
                <a:latin typeface="Arial"/>
                <a:cs typeface="Arial"/>
              </a:rPr>
              <a:t>Contrast Analysis of </a:t>
            </a:r>
            <a:r>
              <a:rPr lang="fr-FR" sz="1400" dirty="0" smtClean="0">
                <a:latin typeface="Arial"/>
                <a:cs typeface="Arial"/>
              </a:rPr>
              <a:t>NETCONF</a:t>
            </a:r>
            <a:r>
              <a:rPr lang="en-US" sz="1400" dirty="0" smtClean="0">
                <a:latin typeface="Arial"/>
                <a:cs typeface="Arial"/>
              </a:rPr>
              <a:t> Modeling Languages: XML Schema, Relax NG and YANG</a:t>
            </a:r>
          </a:p>
          <a:p>
            <a:r>
              <a:rPr lang="en-US" sz="1400" dirty="0" smtClean="0">
                <a:latin typeface="Arial"/>
                <a:cs typeface="Arial"/>
              </a:rPr>
              <a:t>International Conference on Communication Software and Network, 2009, ICCSN’09, 27-28 Feb 2009 Page(s):322 - 326 </a:t>
            </a:r>
          </a:p>
          <a:p>
            <a:pPr algn="just"/>
            <a:endParaRPr lang="en-US" sz="1400" dirty="0" smtClean="0">
              <a:latin typeface="Arial"/>
              <a:cs typeface="Arial"/>
            </a:endParaRPr>
          </a:p>
          <a:p>
            <a:pPr algn="just">
              <a:defRPr/>
            </a:pPr>
            <a:r>
              <a:rPr lang="en-US" sz="1400" dirty="0" smtClean="0">
                <a:latin typeface="Arial"/>
                <a:cs typeface="Arial"/>
              </a:rPr>
              <a:t>[6] </a:t>
            </a:r>
            <a:r>
              <a:rPr lang="en-US" sz="1400" dirty="0" err="1" smtClean="0">
                <a:latin typeface="Arial"/>
                <a:cs typeface="Arial"/>
              </a:rPr>
              <a:t>Hui</a:t>
            </a:r>
            <a:r>
              <a:rPr lang="en-US" sz="1400" dirty="0" smtClean="0">
                <a:latin typeface="Arial"/>
                <a:cs typeface="Arial"/>
              </a:rPr>
              <a:t> </a:t>
            </a:r>
            <a:r>
              <a:rPr lang="en-US" sz="1400" dirty="0" err="1" smtClean="0">
                <a:latin typeface="Arial"/>
                <a:cs typeface="Arial"/>
              </a:rPr>
              <a:t>Xu</a:t>
            </a:r>
            <a:r>
              <a:rPr lang="en-US" sz="1400" dirty="0" smtClean="0">
                <a:latin typeface="Arial"/>
                <a:cs typeface="Arial"/>
              </a:rPr>
              <a:t>; </a:t>
            </a:r>
            <a:r>
              <a:rPr lang="en-US" sz="1400" dirty="0" err="1" smtClean="0">
                <a:latin typeface="Arial"/>
                <a:cs typeface="Arial"/>
              </a:rPr>
              <a:t>Debao</a:t>
            </a:r>
            <a:r>
              <a:rPr lang="en-US" sz="1400" dirty="0" smtClean="0">
                <a:latin typeface="Arial"/>
                <a:cs typeface="Arial"/>
              </a:rPr>
              <a:t> Xiao</a:t>
            </a:r>
          </a:p>
          <a:p>
            <a:r>
              <a:rPr lang="en-US" sz="1400" dirty="0" smtClean="0">
                <a:latin typeface="Arial"/>
                <a:cs typeface="Arial"/>
              </a:rPr>
              <a:t>Data modeling for </a:t>
            </a:r>
            <a:r>
              <a:rPr lang="fr-FR" sz="1400" dirty="0" smtClean="0">
                <a:latin typeface="Arial"/>
                <a:cs typeface="Arial"/>
              </a:rPr>
              <a:t>NETCONF</a:t>
            </a:r>
            <a:r>
              <a:rPr lang="en-US" sz="1400" dirty="0" smtClean="0">
                <a:latin typeface="Arial"/>
                <a:cs typeface="Arial"/>
              </a:rPr>
              <a:t>-based network management: XML schema or YANG</a:t>
            </a:r>
          </a:p>
          <a:p>
            <a:r>
              <a:rPr lang="en-US" sz="1400" dirty="0" smtClean="0">
                <a:latin typeface="Arial"/>
                <a:cs typeface="Arial"/>
              </a:rPr>
              <a:t>11</a:t>
            </a:r>
            <a:r>
              <a:rPr lang="en-US" sz="1400" baseline="30000" dirty="0" smtClean="0">
                <a:latin typeface="Arial"/>
                <a:cs typeface="Arial"/>
              </a:rPr>
              <a:t>th</a:t>
            </a:r>
            <a:r>
              <a:rPr lang="en-US" sz="1400" dirty="0" smtClean="0">
                <a:latin typeface="Arial"/>
                <a:cs typeface="Arial"/>
              </a:rPr>
              <a:t> IEEE International Conference on Communication Technology, 2008, ICCT 2008, 10-12 Nov 2008 Page(s):561 – 564</a:t>
            </a:r>
          </a:p>
          <a:p>
            <a:endParaRPr lang="en-US" sz="1400" dirty="0" smtClean="0">
              <a:latin typeface="Arial"/>
              <a:cs typeface="Arial"/>
            </a:endParaRPr>
          </a:p>
          <a:p>
            <a:r>
              <a:rPr lang="fr-FR" sz="1400" dirty="0" smtClean="0">
                <a:latin typeface="Arial"/>
                <a:cs typeface="Arial"/>
              </a:rPr>
              <a:t>[7] J. </a:t>
            </a:r>
            <a:r>
              <a:rPr lang="fr-FR" sz="1400" dirty="0" err="1" smtClean="0">
                <a:latin typeface="Arial"/>
                <a:cs typeface="Arial"/>
              </a:rPr>
              <a:t>Schoenwaelder</a:t>
            </a:r>
            <a:endParaRPr lang="fr-FR" sz="1400" dirty="0" smtClean="0">
              <a:latin typeface="Arial"/>
              <a:cs typeface="Arial"/>
            </a:endParaRPr>
          </a:p>
          <a:p>
            <a:r>
              <a:rPr lang="fr-FR" sz="1400" dirty="0" smtClean="0">
                <a:latin typeface="Arial"/>
                <a:cs typeface="Arial"/>
              </a:rPr>
              <a:t>Common YANG Data Types</a:t>
            </a:r>
          </a:p>
          <a:p>
            <a:r>
              <a:rPr lang="fr-FR" sz="1400" dirty="0" smtClean="0">
                <a:latin typeface="Arial"/>
                <a:cs typeface="Arial"/>
              </a:rPr>
              <a:t>draft-ietf-netmod-yang-types-03, </a:t>
            </a:r>
            <a:r>
              <a:rPr lang="en-US" sz="1400" dirty="0" smtClean="0">
                <a:latin typeface="Arial"/>
                <a:cs typeface="Arial"/>
              </a:rPr>
              <a:t>Network Working Group, Internet-Draft, 13 Mai 2009</a:t>
            </a:r>
          </a:p>
          <a:p>
            <a:endParaRPr lang="en-US" sz="1400" dirty="0" smtClean="0">
              <a:latin typeface="Arial"/>
              <a:cs typeface="Arial"/>
            </a:endParaRPr>
          </a:p>
          <a:p>
            <a:r>
              <a:rPr lang="en-US" sz="1400" dirty="0" smtClean="0">
                <a:latin typeface="Arial"/>
                <a:cs typeface="Arial"/>
              </a:rPr>
              <a:t>[8] V. </a:t>
            </a:r>
            <a:r>
              <a:rPr lang="en-US" sz="1400" dirty="0" err="1" smtClean="0">
                <a:latin typeface="Arial"/>
                <a:cs typeface="Arial"/>
              </a:rPr>
              <a:t>Cridlig</a:t>
            </a:r>
            <a:r>
              <a:rPr lang="en-US" sz="1400" dirty="0" smtClean="0">
                <a:latin typeface="Arial"/>
                <a:cs typeface="Arial"/>
              </a:rPr>
              <a:t>; R. State</a:t>
            </a:r>
          </a:p>
          <a:p>
            <a:r>
              <a:rPr lang="en-US" sz="1400" dirty="0" err="1" smtClean="0">
                <a:latin typeface="Arial"/>
                <a:cs typeface="Arial"/>
              </a:rPr>
              <a:t>YencaP</a:t>
            </a:r>
            <a:r>
              <a:rPr lang="en-US" sz="1400" dirty="0" smtClean="0">
                <a:latin typeface="Arial"/>
                <a:cs typeface="Arial"/>
              </a:rPr>
              <a:t> Documentation</a:t>
            </a:r>
          </a:p>
          <a:p>
            <a:r>
              <a:rPr lang="en-US" sz="1400" dirty="0" smtClean="0">
                <a:latin typeface="Arial"/>
                <a:cs typeface="Arial"/>
              </a:rPr>
              <a:t>Technical Report, 2005, 25 Pages,</a:t>
            </a:r>
            <a:r>
              <a:rPr lang="fr-FR" sz="1400" dirty="0" smtClean="0">
                <a:latin typeface="Arial"/>
                <a:cs typeface="Arial"/>
              </a:rPr>
              <a:t>http://hal.inria.fr/inria-00000804/fr</a:t>
            </a:r>
            <a:endParaRPr lang="en-US" sz="1400" dirty="0" smtClean="0">
              <a:latin typeface="Arial"/>
              <a:cs typeface="Arial"/>
            </a:endParaRP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11</a:t>
            </a:fld>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Image 11" descr="workstation-Vista-256x256.png"/>
          <p:cNvPicPr>
            <a:picLocks noChangeAspect="1"/>
          </p:cNvPicPr>
          <p:nvPr/>
        </p:nvPicPr>
        <p:blipFill>
          <a:blip r:embed="rId3"/>
          <a:stretch>
            <a:fillRect/>
          </a:stretch>
        </p:blipFill>
        <p:spPr>
          <a:xfrm flipH="1">
            <a:off x="1219200" y="-228600"/>
            <a:ext cx="1625769" cy="1778619"/>
          </a:xfrm>
          <a:prstGeom prst="rect">
            <a:avLst/>
          </a:prstGeom>
        </p:spPr>
      </p:pic>
      <p:pic>
        <p:nvPicPr>
          <p:cNvPr id="13" name="Image 12" descr="black-server-128x128.png"/>
          <p:cNvPicPr>
            <a:picLocks noChangeAspect="1"/>
          </p:cNvPicPr>
          <p:nvPr/>
        </p:nvPicPr>
        <p:blipFill>
          <a:blip r:embed="rId4"/>
          <a:stretch>
            <a:fillRect/>
          </a:stretch>
        </p:blipFill>
        <p:spPr>
          <a:xfrm flipH="1">
            <a:off x="8077200" y="732705"/>
            <a:ext cx="1089439" cy="1078809"/>
          </a:xfrm>
          <a:prstGeom prst="rect">
            <a:avLst/>
          </a:prstGeom>
          <a:effectLst/>
        </p:spPr>
      </p:pic>
      <p:sp>
        <p:nvSpPr>
          <p:cNvPr id="19" name="Rectangle 18"/>
          <p:cNvSpPr/>
          <p:nvPr/>
        </p:nvSpPr>
        <p:spPr>
          <a:xfrm>
            <a:off x="182606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0" name="Rectangle 19"/>
          <p:cNvSpPr/>
          <p:nvPr/>
        </p:nvSpPr>
        <p:spPr>
          <a:xfrm>
            <a:off x="1827653"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sp>
        <p:nvSpPr>
          <p:cNvPr id="21" name="Rectangle 20"/>
          <p:cNvSpPr/>
          <p:nvPr/>
        </p:nvSpPr>
        <p:spPr>
          <a:xfrm>
            <a:off x="731793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6" name="ZoneTexte 25"/>
          <p:cNvSpPr txBox="1"/>
          <p:nvPr/>
        </p:nvSpPr>
        <p:spPr>
          <a:xfrm>
            <a:off x="3124200" y="611185"/>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sp>
        <p:nvSpPr>
          <p:cNvPr id="27" name="Rectangle 26"/>
          <p:cNvSpPr/>
          <p:nvPr/>
        </p:nvSpPr>
        <p:spPr>
          <a:xfrm>
            <a:off x="7318729"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cxnSp>
        <p:nvCxnSpPr>
          <p:cNvPr id="22" name="Connecteur en angle 21"/>
          <p:cNvCxnSpPr>
            <a:stCxn id="19" idx="2"/>
            <a:endCxn id="21" idx="2"/>
          </p:cNvCxnSpPr>
          <p:nvPr/>
        </p:nvCxnSpPr>
        <p:spPr>
          <a:xfrm rot="16200000" flipH="1">
            <a:off x="4951633" y="-656512"/>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workstation-Vista-256x256.png"/>
          <p:cNvPicPr>
            <a:picLocks noChangeAspect="1"/>
          </p:cNvPicPr>
          <p:nvPr/>
        </p:nvPicPr>
        <p:blipFill>
          <a:blip r:embed="rId3"/>
          <a:stretch>
            <a:fillRect/>
          </a:stretch>
        </p:blipFill>
        <p:spPr>
          <a:xfrm flipH="1">
            <a:off x="1219200" y="2869581"/>
            <a:ext cx="1625769" cy="1778619"/>
          </a:xfrm>
          <a:prstGeom prst="rect">
            <a:avLst/>
          </a:prstGeom>
        </p:spPr>
      </p:pic>
      <p:pic>
        <p:nvPicPr>
          <p:cNvPr id="28" name="Image 27" descr="black-server-128x128.png"/>
          <p:cNvPicPr>
            <a:picLocks noChangeAspect="1"/>
          </p:cNvPicPr>
          <p:nvPr/>
        </p:nvPicPr>
        <p:blipFill>
          <a:blip r:embed="rId4"/>
          <a:stretch>
            <a:fillRect/>
          </a:stretch>
        </p:blipFill>
        <p:spPr>
          <a:xfrm flipH="1">
            <a:off x="8077200" y="3317151"/>
            <a:ext cx="1089439" cy="1078809"/>
          </a:xfrm>
          <a:prstGeom prst="rect">
            <a:avLst/>
          </a:prstGeom>
          <a:effectLst/>
        </p:spPr>
      </p:pic>
      <p:sp>
        <p:nvSpPr>
          <p:cNvPr id="29" name="Rectangle 28"/>
          <p:cNvSpPr/>
          <p:nvPr/>
        </p:nvSpPr>
        <p:spPr>
          <a:xfrm>
            <a:off x="182685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0" name="Rectangle 29"/>
          <p:cNvSpPr/>
          <p:nvPr/>
        </p:nvSpPr>
        <p:spPr>
          <a:xfrm>
            <a:off x="731872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1" name="ZoneTexte 30"/>
          <p:cNvSpPr txBox="1"/>
          <p:nvPr/>
        </p:nvSpPr>
        <p:spPr>
          <a:xfrm>
            <a:off x="3124994" y="3704156"/>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cxnSp>
        <p:nvCxnSpPr>
          <p:cNvPr id="32" name="Connecteur en angle 31"/>
          <p:cNvCxnSpPr>
            <a:stCxn id="29" idx="2"/>
            <a:endCxn id="30" idx="2"/>
          </p:cNvCxnSpPr>
          <p:nvPr/>
        </p:nvCxnSpPr>
        <p:spPr>
          <a:xfrm rot="16200000" flipH="1">
            <a:off x="4952427" y="2436459"/>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12</a:t>
            </a:fld>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762000" y="990600"/>
            <a:ext cx="4136769" cy="2585323"/>
          </a:xfrm>
          <a:prstGeom prst="rect">
            <a:avLst/>
          </a:prstGeom>
          <a:noFill/>
        </p:spPr>
        <p:txBody>
          <a:bodyPr wrap="none" rtlCol="0">
            <a:spAutoFit/>
          </a:bodyPr>
          <a:lstStyle/>
          <a:p>
            <a:r>
              <a:rPr lang="fr-FR" dirty="0" err="1" smtClean="0"/>
              <a:t>foreach</a:t>
            </a:r>
            <a:r>
              <a:rPr lang="fr-FR" dirty="0" smtClean="0"/>
              <a:t> </a:t>
            </a:r>
            <a:r>
              <a:rPr lang="fr-FR" dirty="0" err="1" smtClean="0"/>
              <a:t>node</a:t>
            </a:r>
            <a:r>
              <a:rPr lang="fr-FR" dirty="0" smtClean="0"/>
              <a:t> in the </a:t>
            </a:r>
            <a:r>
              <a:rPr lang="fr-FR" dirty="0" err="1" smtClean="0"/>
              <a:t>YangTreeNode</a:t>
            </a:r>
            <a:r>
              <a:rPr lang="fr-FR" dirty="0" smtClean="0"/>
              <a:t> : </a:t>
            </a:r>
            <a:r>
              <a:rPr lang="fr-FR" dirty="0" err="1" smtClean="0"/>
              <a:t>ytn</a:t>
            </a:r>
            <a:endParaRPr lang="fr-FR" dirty="0" smtClean="0"/>
          </a:p>
          <a:p>
            <a:r>
              <a:rPr lang="fr-FR" dirty="0" smtClean="0"/>
              <a:t>	if </a:t>
            </a:r>
            <a:r>
              <a:rPr lang="fr-FR" dirty="0" err="1" smtClean="0"/>
              <a:t>ytn</a:t>
            </a:r>
            <a:r>
              <a:rPr lang="fr-FR" dirty="0" smtClean="0"/>
              <a:t> </a:t>
            </a:r>
            <a:r>
              <a:rPr lang="fr-FR" dirty="0" err="1" smtClean="0"/>
              <a:t>is</a:t>
            </a:r>
            <a:r>
              <a:rPr lang="fr-FR" dirty="0" smtClean="0"/>
              <a:t> a </a:t>
            </a:r>
            <a:r>
              <a:rPr lang="fr-FR" dirty="0" err="1" smtClean="0"/>
              <a:t>choice</a:t>
            </a:r>
            <a:r>
              <a:rPr lang="fr-FR" dirty="0" smtClean="0"/>
              <a:t> </a:t>
            </a:r>
            <a:r>
              <a:rPr lang="fr-FR" dirty="0" err="1" smtClean="0"/>
              <a:t>node</a:t>
            </a:r>
            <a:r>
              <a:rPr lang="fr-FR" dirty="0" smtClean="0"/>
              <a:t> </a:t>
            </a:r>
            <a:r>
              <a:rPr lang="fr-FR" dirty="0" err="1" smtClean="0"/>
              <a:t>then</a:t>
            </a:r>
            <a:endParaRPr lang="fr-FR" dirty="0" smtClean="0"/>
          </a:p>
          <a:p>
            <a:r>
              <a:rPr lang="fr-FR" dirty="0" smtClean="0"/>
              <a:t>		</a:t>
            </a:r>
            <a:r>
              <a:rPr lang="fr-FR" dirty="0" err="1" smtClean="0"/>
              <a:t>foreach</a:t>
            </a:r>
            <a:r>
              <a:rPr lang="fr-FR" dirty="0" smtClean="0"/>
              <a:t> case of the </a:t>
            </a:r>
            <a:r>
              <a:rPr lang="fr-FR" dirty="0" err="1" smtClean="0"/>
              <a:t>choice</a:t>
            </a:r>
            <a:endParaRPr lang="fr-FR" dirty="0" smtClean="0"/>
          </a:p>
          <a:p>
            <a:r>
              <a:rPr lang="fr-FR" dirty="0" smtClean="0"/>
              <a:t>			</a:t>
            </a:r>
            <a:r>
              <a:rPr lang="fr-FR" dirty="0" err="1" smtClean="0"/>
              <a:t>foreach</a:t>
            </a:r>
            <a:r>
              <a:rPr lang="fr-FR" dirty="0" smtClean="0"/>
              <a:t> </a:t>
            </a:r>
            <a:r>
              <a:rPr lang="fr-FR" dirty="0" err="1" smtClean="0"/>
              <a:t>node</a:t>
            </a:r>
            <a:r>
              <a:rPr lang="fr-FR" dirty="0" smtClean="0"/>
              <a:t> in the case </a:t>
            </a:r>
            <a:r>
              <a:rPr lang="fr-FR" dirty="0" err="1" smtClean="0"/>
              <a:t>nc</a:t>
            </a:r>
            <a:endParaRPr lang="fr-FR" dirty="0" smtClean="0"/>
          </a:p>
          <a:p>
            <a:r>
              <a:rPr lang="fr-FR" dirty="0" smtClean="0"/>
              <a:t>				</a:t>
            </a:r>
          </a:p>
          <a:p>
            <a:r>
              <a:rPr lang="fr-FR" dirty="0" smtClean="0"/>
              <a:t>	</a:t>
            </a:r>
            <a:r>
              <a:rPr lang="fr-FR" dirty="0" err="1" smtClean="0"/>
              <a:t>foreach</a:t>
            </a:r>
            <a:r>
              <a:rPr lang="fr-FR" dirty="0" smtClean="0"/>
              <a:t> </a:t>
            </a:r>
            <a:r>
              <a:rPr lang="fr-FR" dirty="0" err="1" smtClean="0"/>
              <a:t>node</a:t>
            </a:r>
            <a:r>
              <a:rPr lang="fr-FR" dirty="0" smtClean="0"/>
              <a:t> in the </a:t>
            </a:r>
            <a:r>
              <a:rPr lang="fr-FR" dirty="0" err="1" smtClean="0"/>
              <a:t>DataTree</a:t>
            </a:r>
            <a:r>
              <a:rPr lang="fr-FR" dirty="0" smtClean="0"/>
              <a:t> : </a:t>
            </a:r>
            <a:r>
              <a:rPr lang="fr-FR" dirty="0" err="1" smtClean="0"/>
              <a:t>dtn</a:t>
            </a:r>
            <a:endParaRPr lang="fr-FR" dirty="0" smtClean="0"/>
          </a:p>
          <a:p>
            <a:r>
              <a:rPr lang="fr-FR" dirty="0" smtClean="0"/>
              <a:t>		if </a:t>
            </a:r>
            <a:r>
              <a:rPr lang="fr-FR" dirty="0" err="1" smtClean="0"/>
              <a:t>dtn</a:t>
            </a:r>
            <a:r>
              <a:rPr lang="fr-FR" dirty="0" smtClean="0"/>
              <a:t> == </a:t>
            </a:r>
            <a:r>
              <a:rPr lang="fr-FR" dirty="0" err="1" smtClean="0"/>
              <a:t>ytn</a:t>
            </a:r>
            <a:r>
              <a:rPr lang="fr-FR" dirty="0" smtClean="0"/>
              <a:t> </a:t>
            </a:r>
            <a:r>
              <a:rPr lang="fr-FR" dirty="0" err="1" smtClean="0"/>
              <a:t>then</a:t>
            </a:r>
            <a:endParaRPr lang="fr-FR" dirty="0" smtClean="0"/>
          </a:p>
          <a:p>
            <a:r>
              <a:rPr lang="fr-FR" dirty="0" smtClean="0"/>
              <a:t>			</a:t>
            </a:r>
            <a:r>
              <a:rPr lang="fr-FR" dirty="0" err="1" smtClean="0"/>
              <a:t>create</a:t>
            </a:r>
            <a:r>
              <a:rPr lang="fr-FR" dirty="0" smtClean="0"/>
              <a:t> a </a:t>
            </a:r>
            <a:r>
              <a:rPr lang="fr-FR" dirty="0" err="1" smtClean="0"/>
              <a:t>browsing</a:t>
            </a:r>
            <a:r>
              <a:rPr lang="fr-FR" dirty="0" smtClean="0"/>
              <a:t> </a:t>
            </a:r>
            <a:r>
              <a:rPr lang="fr-FR" dirty="0" err="1" smtClean="0"/>
              <a:t>picture</a:t>
            </a:r>
            <a:endParaRPr lang="fr-FR" dirty="0" smtClean="0"/>
          </a:p>
          <a:p>
            <a:endParaRPr lang="fr-FR" dirty="0"/>
          </a:p>
        </p:txBody>
      </p:sp>
      <p:sp>
        <p:nvSpPr>
          <p:cNvPr id="3" name="Espace réservé du numéro de diapositive 2"/>
          <p:cNvSpPr>
            <a:spLocks noGrp="1"/>
          </p:cNvSpPr>
          <p:nvPr>
            <p:ph type="sldNum" sz="quarter" idx="12"/>
          </p:nvPr>
        </p:nvSpPr>
        <p:spPr/>
        <p:txBody>
          <a:bodyPr/>
          <a:lstStyle/>
          <a:p>
            <a:fld id="{339A7AB0-D0CE-A343-B5B6-64AAD55F6591}" type="slidenum">
              <a:rPr lang="fr-FR" smtClean="0"/>
              <a:pPr/>
              <a:t>13</a:t>
            </a:fld>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ZoneTexte 29"/>
          <p:cNvSpPr txBox="1"/>
          <p:nvPr/>
        </p:nvSpPr>
        <p:spPr>
          <a:xfrm>
            <a:off x="330200" y="5073134"/>
            <a:ext cx="1083086" cy="369332"/>
          </a:xfrm>
          <a:prstGeom prst="rect">
            <a:avLst/>
          </a:prstGeom>
          <a:noFill/>
        </p:spPr>
        <p:txBody>
          <a:bodyPr wrap="none" rtlCol="0">
            <a:spAutoFit/>
          </a:bodyPr>
          <a:lstStyle/>
          <a:p>
            <a:r>
              <a:rPr lang="fr-FR" dirty="0" smtClean="0"/>
              <a:t>NETCONF</a:t>
            </a:r>
            <a:endParaRPr lang="fr-FR" dirty="0"/>
          </a:p>
        </p:txBody>
      </p:sp>
      <p:sp>
        <p:nvSpPr>
          <p:cNvPr id="34" name="ZoneTexte 33"/>
          <p:cNvSpPr txBox="1"/>
          <p:nvPr/>
        </p:nvSpPr>
        <p:spPr>
          <a:xfrm>
            <a:off x="1898650" y="2121694"/>
            <a:ext cx="662787" cy="369332"/>
          </a:xfrm>
          <a:prstGeom prst="rect">
            <a:avLst/>
          </a:prstGeom>
          <a:noFill/>
        </p:spPr>
        <p:txBody>
          <a:bodyPr wrap="none" rtlCol="0">
            <a:spAutoFit/>
          </a:bodyPr>
          <a:lstStyle/>
          <a:p>
            <a:r>
              <a:rPr lang="fr-FR" dirty="0" err="1" smtClean="0"/>
              <a:t>https</a:t>
            </a:r>
            <a:endParaRPr lang="fr-FR" dirty="0"/>
          </a:p>
        </p:txBody>
      </p:sp>
      <p:sp>
        <p:nvSpPr>
          <p:cNvPr id="36" name="ZoneTexte 35"/>
          <p:cNvSpPr txBox="1"/>
          <p:nvPr/>
        </p:nvSpPr>
        <p:spPr>
          <a:xfrm>
            <a:off x="2440589" y="5257800"/>
            <a:ext cx="1249060" cy="861774"/>
          </a:xfrm>
          <a:prstGeom prst="rect">
            <a:avLst/>
          </a:prstGeom>
          <a:noFill/>
        </p:spPr>
        <p:txBody>
          <a:bodyPr wrap="none" rtlCol="0">
            <a:spAutoFit/>
          </a:bodyPr>
          <a:lstStyle/>
          <a:p>
            <a:pPr algn="ctr"/>
            <a:r>
              <a:rPr lang="fr-FR" dirty="0" smtClean="0"/>
              <a:t>ENSUITE</a:t>
            </a:r>
          </a:p>
          <a:p>
            <a:pPr algn="ctr"/>
            <a:r>
              <a:rPr lang="fr-FR" dirty="0" smtClean="0"/>
              <a:t>Framework</a:t>
            </a:r>
          </a:p>
          <a:p>
            <a:pPr algn="ctr"/>
            <a:r>
              <a:rPr lang="fr-FR" sz="1400" i="1" dirty="0" smtClean="0"/>
              <a:t>(p</a:t>
            </a:r>
            <a:r>
              <a:rPr lang="fr-FR" sz="1400" i="1" dirty="0" err="1" smtClean="0"/>
              <a:t>ython</a:t>
            </a:r>
            <a:r>
              <a:rPr lang="fr-FR" sz="1400" i="1" dirty="0" smtClean="0"/>
              <a:t>)</a:t>
            </a:r>
            <a:endParaRPr lang="fr-FR" sz="1400" i="1" dirty="0"/>
          </a:p>
        </p:txBody>
      </p:sp>
      <p:pic>
        <p:nvPicPr>
          <p:cNvPr id="17" name="Image 16" descr="black-server-128x128.png"/>
          <p:cNvPicPr>
            <a:picLocks noChangeAspect="1"/>
          </p:cNvPicPr>
          <p:nvPr/>
        </p:nvPicPr>
        <p:blipFill>
          <a:blip r:embed="rId3"/>
          <a:stretch>
            <a:fillRect/>
          </a:stretch>
        </p:blipFill>
        <p:spPr>
          <a:xfrm flipH="1">
            <a:off x="2561437" y="153369"/>
            <a:ext cx="2683980" cy="2657792"/>
          </a:xfrm>
          <a:prstGeom prst="rect">
            <a:avLst/>
          </a:prstGeom>
          <a:effectLst>
            <a:reflection blurRad="6350" stA="52000" endA="300" endPos="35000" dir="5400000" sy="-100000" algn="bl" rotWithShape="0"/>
          </a:effectLst>
        </p:spPr>
      </p:pic>
      <p:sp>
        <p:nvSpPr>
          <p:cNvPr id="19" name="ZoneTexte 18"/>
          <p:cNvSpPr txBox="1"/>
          <p:nvPr/>
        </p:nvSpPr>
        <p:spPr>
          <a:xfrm>
            <a:off x="4113910" y="552724"/>
            <a:ext cx="797815" cy="646331"/>
          </a:xfrm>
          <a:prstGeom prst="rect">
            <a:avLst/>
          </a:prstGeom>
          <a:noFill/>
        </p:spPr>
        <p:txBody>
          <a:bodyPr wrap="square" rtlCol="0">
            <a:spAutoFit/>
          </a:bodyPr>
          <a:lstStyle/>
          <a:p>
            <a:r>
              <a:rPr lang="fr-FR" dirty="0" smtClean="0">
                <a:solidFill>
                  <a:schemeClr val="bg1"/>
                </a:solidFill>
              </a:rPr>
              <a:t>HTTPS</a:t>
            </a:r>
          </a:p>
          <a:p>
            <a:r>
              <a:rPr lang="fr-FR" dirty="0" smtClean="0">
                <a:solidFill>
                  <a:schemeClr val="bg1"/>
                </a:solidFill>
              </a:rPr>
              <a:t>server</a:t>
            </a:r>
            <a:endParaRPr lang="fr-FR" dirty="0">
              <a:solidFill>
                <a:schemeClr val="bg1"/>
              </a:solidFill>
            </a:endParaRPr>
          </a:p>
        </p:txBody>
      </p:sp>
      <p:sp>
        <p:nvSpPr>
          <p:cNvPr id="20" name="ZoneTexte 19"/>
          <p:cNvSpPr txBox="1"/>
          <p:nvPr/>
        </p:nvSpPr>
        <p:spPr>
          <a:xfrm>
            <a:off x="3828639" y="1098030"/>
            <a:ext cx="1083086" cy="646331"/>
          </a:xfrm>
          <a:prstGeom prst="rect">
            <a:avLst/>
          </a:prstGeom>
          <a:noFill/>
        </p:spPr>
        <p:txBody>
          <a:bodyPr wrap="none" rtlCol="0">
            <a:spAutoFit/>
          </a:bodyPr>
          <a:lstStyle/>
          <a:p>
            <a:r>
              <a:rPr lang="fr-FR" dirty="0" smtClean="0">
                <a:solidFill>
                  <a:schemeClr val="bg1"/>
                </a:solidFill>
              </a:rPr>
              <a:t>NETCONF</a:t>
            </a:r>
          </a:p>
          <a:p>
            <a:r>
              <a:rPr lang="fr-FR" dirty="0" smtClean="0">
                <a:solidFill>
                  <a:schemeClr val="bg1"/>
                </a:solidFill>
              </a:rPr>
              <a:t>Manager</a:t>
            </a:r>
            <a:endParaRPr lang="fr-FR" dirty="0">
              <a:solidFill>
                <a:schemeClr val="bg1"/>
              </a:solidFill>
            </a:endParaRPr>
          </a:p>
        </p:txBody>
      </p:sp>
      <p:grpSp>
        <p:nvGrpSpPr>
          <p:cNvPr id="28" name="Grouper 27"/>
          <p:cNvGrpSpPr/>
          <p:nvPr/>
        </p:nvGrpSpPr>
        <p:grpSpPr>
          <a:xfrm flipH="1">
            <a:off x="6657519" y="534623"/>
            <a:ext cx="1898650" cy="1915874"/>
            <a:chOff x="6038850" y="2959100"/>
            <a:chExt cx="3251200" cy="3160474"/>
          </a:xfrm>
        </p:grpSpPr>
        <p:pic>
          <p:nvPicPr>
            <p:cNvPr id="22" name="Image 2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23" name="Image 22"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21" name="Image 20"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25" name="Rectangle 24"/>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1" name="Grouper 30"/>
          <p:cNvGrpSpPr/>
          <p:nvPr/>
        </p:nvGrpSpPr>
        <p:grpSpPr>
          <a:xfrm flipH="1">
            <a:off x="7606844" y="2870091"/>
            <a:ext cx="1898650" cy="1915874"/>
            <a:chOff x="6038850" y="2959100"/>
            <a:chExt cx="3251200" cy="3160474"/>
          </a:xfrm>
        </p:grpSpPr>
        <p:pic>
          <p:nvPicPr>
            <p:cNvPr id="32" name="Image 3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37" name="Image 3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38" name="Image 3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39" name="Rectangle 3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40" name="Grouper 39"/>
          <p:cNvGrpSpPr/>
          <p:nvPr/>
        </p:nvGrpSpPr>
        <p:grpSpPr>
          <a:xfrm>
            <a:off x="5078981" y="4556110"/>
            <a:ext cx="1898650" cy="1915874"/>
            <a:chOff x="6038850" y="2959100"/>
            <a:chExt cx="3251200" cy="3160474"/>
          </a:xfrm>
          <a:effectLst/>
        </p:grpSpPr>
        <p:pic>
          <p:nvPicPr>
            <p:cNvPr id="41" name="Image 40"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42" name="Image 41"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43" name="Image 42"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44" name="Rectangle 43"/>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45" name="Nuage 44"/>
          <p:cNvSpPr/>
          <p:nvPr/>
        </p:nvSpPr>
        <p:spPr>
          <a:xfrm>
            <a:off x="4911725" y="2648632"/>
            <a:ext cx="2067629" cy="1578982"/>
          </a:xfrm>
          <a:prstGeom prst="cloud">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OLSR</a:t>
            </a:r>
            <a:endParaRPr lang="fr-FR" dirty="0"/>
          </a:p>
        </p:txBody>
      </p:sp>
      <p:pic>
        <p:nvPicPr>
          <p:cNvPr id="46" name="Image 45" descr="workstation-Vista-256x256.png"/>
          <p:cNvPicPr>
            <a:picLocks noChangeAspect="1"/>
          </p:cNvPicPr>
          <p:nvPr/>
        </p:nvPicPr>
        <p:blipFill>
          <a:blip r:embed="rId5"/>
          <a:stretch>
            <a:fillRect/>
          </a:stretch>
        </p:blipFill>
        <p:spPr>
          <a:xfrm flipH="1">
            <a:off x="0" y="976414"/>
            <a:ext cx="2971800" cy="3251200"/>
          </a:xfrm>
          <a:prstGeom prst="rect">
            <a:avLst/>
          </a:prstGeom>
        </p:spPr>
      </p:pic>
      <p:sp>
        <p:nvSpPr>
          <p:cNvPr id="47" name="Nuage 46"/>
          <p:cNvSpPr/>
          <p:nvPr/>
        </p:nvSpPr>
        <p:spPr>
          <a:xfrm>
            <a:off x="7821026" y="26392"/>
            <a:ext cx="1637160" cy="1262705"/>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 name="Nuage 47"/>
          <p:cNvSpPr/>
          <p:nvPr/>
        </p:nvSpPr>
        <p:spPr>
          <a:xfrm>
            <a:off x="7143306" y="5422416"/>
            <a:ext cx="1898650" cy="139431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Nuage 48"/>
          <p:cNvSpPr/>
          <p:nvPr/>
        </p:nvSpPr>
        <p:spPr>
          <a:xfrm>
            <a:off x="8264044" y="2170058"/>
            <a:ext cx="1641956" cy="128220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51" name="Connecteur droit avec flèche 50"/>
          <p:cNvCxnSpPr>
            <a:stCxn id="23" idx="1"/>
            <a:endCxn id="47" idx="2"/>
          </p:cNvCxnSpPr>
          <p:nvPr/>
        </p:nvCxnSpPr>
        <p:spPr>
          <a:xfrm flipV="1">
            <a:off x="7252701" y="657745"/>
            <a:ext cx="573403" cy="25411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52"/>
          <p:cNvCxnSpPr>
            <a:stCxn id="22" idx="3"/>
            <a:endCxn id="45" idx="3"/>
          </p:cNvCxnSpPr>
          <p:nvPr/>
        </p:nvCxnSpPr>
        <p:spPr>
          <a:xfrm rot="10800000" flipV="1">
            <a:off x="5945540" y="1141714"/>
            <a:ext cx="821374" cy="15971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Connecteur droit avec flèche 55"/>
          <p:cNvCxnSpPr>
            <a:stCxn id="32" idx="3"/>
            <a:endCxn id="45" idx="0"/>
          </p:cNvCxnSpPr>
          <p:nvPr/>
        </p:nvCxnSpPr>
        <p:spPr>
          <a:xfrm rot="10800000">
            <a:off x="6977631" y="3438123"/>
            <a:ext cx="738608" cy="3906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a:stCxn id="42" idx="1"/>
            <a:endCxn id="45" idx="1"/>
          </p:cNvCxnSpPr>
          <p:nvPr/>
        </p:nvCxnSpPr>
        <p:spPr>
          <a:xfrm rot="10800000">
            <a:off x="5945541" y="4225933"/>
            <a:ext cx="436909" cy="707414"/>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742950" y="2286000"/>
            <a:ext cx="6521450" cy="3657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ZoneTexte 4"/>
          <p:cNvSpPr txBox="1"/>
          <p:nvPr/>
        </p:nvSpPr>
        <p:spPr>
          <a:xfrm>
            <a:off x="2889250" y="2482334"/>
            <a:ext cx="1890261" cy="369332"/>
          </a:xfrm>
          <a:prstGeom prst="rect">
            <a:avLst/>
          </a:prstGeom>
          <a:noFill/>
        </p:spPr>
        <p:txBody>
          <a:bodyPr wrap="none" rtlCol="0">
            <a:spAutoFit/>
          </a:bodyPr>
          <a:lstStyle/>
          <a:p>
            <a:r>
              <a:rPr lang="fr-FR" dirty="0" smtClean="0"/>
              <a:t>Data Model Agent</a:t>
            </a:r>
            <a:endParaRPr lang="fr-FR" dirty="0"/>
          </a:p>
        </p:txBody>
      </p:sp>
      <p:sp>
        <p:nvSpPr>
          <p:cNvPr id="6" name="Document 5"/>
          <p:cNvSpPr/>
          <p:nvPr/>
        </p:nvSpPr>
        <p:spPr>
          <a:xfrm>
            <a:off x="1485900" y="3581400"/>
            <a:ext cx="990600" cy="1295400"/>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solidFill>
                  <a:schemeClr val="tx1"/>
                </a:solidFill>
              </a:rPr>
              <a:t>xsd</a:t>
            </a:r>
            <a:endParaRPr lang="fr-FR" dirty="0">
              <a:solidFill>
                <a:schemeClr val="tx1"/>
              </a:solidFill>
            </a:endParaRPr>
          </a:p>
        </p:txBody>
      </p:sp>
      <p:sp>
        <p:nvSpPr>
          <p:cNvPr id="7" name="Ellipse 6"/>
          <p:cNvSpPr/>
          <p:nvPr/>
        </p:nvSpPr>
        <p:spPr>
          <a:xfrm>
            <a:off x="3785326" y="3005558"/>
            <a:ext cx="1468578" cy="69448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c</a:t>
            </a:r>
            <a:r>
              <a:rPr lang="fr-FR" sz="1400" dirty="0" err="1" smtClean="0">
                <a:solidFill>
                  <a:schemeClr val="tx1"/>
                </a:solidFill>
              </a:rPr>
              <a:t>ontainer</a:t>
            </a:r>
            <a:r>
              <a:rPr lang="fr-FR" sz="1400" dirty="0" smtClean="0">
                <a:solidFill>
                  <a:schemeClr val="tx1"/>
                </a:solidFill>
              </a:rPr>
              <a:t> interfaces</a:t>
            </a:r>
            <a:endParaRPr lang="fr-FR" sz="1400" dirty="0">
              <a:solidFill>
                <a:schemeClr val="tx1"/>
              </a:solidFill>
            </a:endParaRPr>
          </a:p>
        </p:txBody>
      </p:sp>
      <p:sp>
        <p:nvSpPr>
          <p:cNvPr id="8" name="Ellipse 7"/>
          <p:cNvSpPr/>
          <p:nvPr/>
        </p:nvSpPr>
        <p:spPr>
          <a:xfrm>
            <a:off x="3933103" y="3919958"/>
            <a:ext cx="1320799"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l</a:t>
            </a:r>
            <a:r>
              <a:rPr lang="fr-FR" sz="1400" dirty="0" err="1" smtClean="0">
                <a:solidFill>
                  <a:schemeClr val="tx1"/>
                </a:solidFill>
              </a:rPr>
              <a:t>ist</a:t>
            </a:r>
            <a:endParaRPr lang="fr-FR" sz="1400" dirty="0" smtClean="0">
              <a:solidFill>
                <a:schemeClr val="tx1"/>
              </a:solidFill>
            </a:endParaRPr>
          </a:p>
          <a:p>
            <a:pPr algn="ctr"/>
            <a:r>
              <a:rPr lang="fr-FR" sz="1400" dirty="0" smtClean="0">
                <a:solidFill>
                  <a:schemeClr val="tx1"/>
                </a:solidFill>
              </a:rPr>
              <a:t>interface</a:t>
            </a:r>
            <a:endParaRPr lang="fr-FR" sz="1400" dirty="0">
              <a:solidFill>
                <a:schemeClr val="tx1"/>
              </a:solidFill>
            </a:endParaRPr>
          </a:p>
        </p:txBody>
      </p:sp>
      <p:sp>
        <p:nvSpPr>
          <p:cNvPr id="9" name="Ellipse 8"/>
          <p:cNvSpPr/>
          <p:nvPr/>
        </p:nvSpPr>
        <p:spPr>
          <a:xfrm>
            <a:off x="3496403" y="4986757"/>
            <a:ext cx="1097100" cy="59320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name</a:t>
            </a:r>
            <a:endParaRPr lang="fr-FR" sz="1400" dirty="0">
              <a:solidFill>
                <a:schemeClr val="tx1"/>
              </a:solidFill>
            </a:endParaRPr>
          </a:p>
        </p:txBody>
      </p:sp>
      <p:sp>
        <p:nvSpPr>
          <p:cNvPr id="10" name="Ellipse 9"/>
          <p:cNvSpPr/>
          <p:nvPr/>
        </p:nvSpPr>
        <p:spPr>
          <a:xfrm>
            <a:off x="4655417" y="4986758"/>
            <a:ext cx="1196973" cy="55076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mtu</a:t>
            </a:r>
            <a:endParaRPr lang="fr-FR" sz="1400" dirty="0">
              <a:solidFill>
                <a:schemeClr val="tx1"/>
              </a:solidFill>
            </a:endParaRPr>
          </a:p>
        </p:txBody>
      </p:sp>
      <p:cxnSp>
        <p:nvCxnSpPr>
          <p:cNvPr id="12" name="Connecteur droit 11"/>
          <p:cNvCxnSpPr>
            <a:stCxn id="7" idx="4"/>
            <a:endCxn id="8" idx="0"/>
          </p:cNvCxnSpPr>
          <p:nvPr/>
        </p:nvCxnSpPr>
        <p:spPr>
          <a:xfrm rot="16200000" flipH="1">
            <a:off x="4446599" y="3773054"/>
            <a:ext cx="219920" cy="73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eur droit 13"/>
          <p:cNvCxnSpPr>
            <a:stCxn id="8" idx="4"/>
            <a:endCxn id="9" idx="0"/>
          </p:cNvCxnSpPr>
          <p:nvPr/>
        </p:nvCxnSpPr>
        <p:spPr>
          <a:xfrm rot="5400000">
            <a:off x="4090630" y="4483884"/>
            <a:ext cx="457199" cy="548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necteur droit 15"/>
          <p:cNvCxnSpPr>
            <a:stCxn id="8" idx="4"/>
            <a:endCxn id="10" idx="0"/>
          </p:cNvCxnSpPr>
          <p:nvPr/>
        </p:nvCxnSpPr>
        <p:spPr>
          <a:xfrm rot="16200000" flipH="1">
            <a:off x="4695104" y="4427957"/>
            <a:ext cx="457199" cy="660401"/>
          </a:xfrm>
          <a:prstGeom prst="line">
            <a:avLst/>
          </a:prstGeom>
        </p:spPr>
        <p:style>
          <a:lnRef idx="2">
            <a:schemeClr val="accent1"/>
          </a:lnRef>
          <a:fillRef idx="0">
            <a:schemeClr val="accent1"/>
          </a:fillRef>
          <a:effectRef idx="1">
            <a:schemeClr val="accent1"/>
          </a:effectRef>
          <a:fontRef idx="minor">
            <a:schemeClr val="tx1"/>
          </a:fontRef>
        </p:style>
      </p:cxnSp>
      <p:sp>
        <p:nvSpPr>
          <p:cNvPr id="35" name="Document 34"/>
          <p:cNvSpPr/>
          <p:nvPr/>
        </p:nvSpPr>
        <p:spPr>
          <a:xfrm>
            <a:off x="7099300" y="424934"/>
            <a:ext cx="2641600" cy="3004066"/>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fr-FR" sz="1200" dirty="0">
                <a:solidFill>
                  <a:schemeClr val="tx1"/>
                </a:solidFill>
              </a:rPr>
              <a:t>m</a:t>
            </a:r>
            <a:r>
              <a:rPr lang="fr-FR" sz="1200" dirty="0" err="1" smtClean="0">
                <a:solidFill>
                  <a:schemeClr val="tx1"/>
                </a:solidFill>
              </a:rPr>
              <a:t>odule</a:t>
            </a:r>
            <a:r>
              <a:rPr lang="fr-FR" sz="1200" dirty="0" smtClean="0">
                <a:solidFill>
                  <a:schemeClr val="tx1"/>
                </a:solidFill>
              </a:rPr>
              <a:t> network {</a:t>
            </a:r>
          </a:p>
          <a:p>
            <a:r>
              <a:rPr lang="fr-FR" sz="1200" dirty="0" smtClean="0">
                <a:solidFill>
                  <a:schemeClr val="tx1"/>
                </a:solidFill>
              </a:rPr>
              <a:t>…</a:t>
            </a:r>
          </a:p>
          <a:p>
            <a:r>
              <a:rPr lang="fr-FR" sz="1200" dirty="0" smtClean="0">
                <a:solidFill>
                  <a:schemeClr val="tx1"/>
                </a:solidFill>
              </a:rPr>
              <a:t>	container interfaces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list</a:t>
            </a:r>
            <a:r>
              <a:rPr lang="fr-FR" sz="1200" dirty="0" smtClean="0">
                <a:solidFill>
                  <a:schemeClr val="tx1"/>
                </a:solidFill>
              </a:rPr>
              <a:t> interface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name</a:t>
            </a:r>
            <a:r>
              <a:rPr lang="fr-FR" sz="1200" dirty="0" smtClean="0">
                <a:solidFill>
                  <a:schemeClr val="tx1"/>
                </a:solidFill>
              </a:rPr>
              <a:t> {…</a:t>
            </a: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mtu</a:t>
            </a:r>
            <a:r>
              <a:rPr lang="fr-FR" sz="1200" dirty="0" smtClean="0">
                <a:solidFill>
                  <a:schemeClr val="tx1"/>
                </a:solidFill>
              </a:rPr>
              <a:t> {…</a:t>
            </a:r>
          </a:p>
          <a:p>
            <a:r>
              <a:rPr lang="fr-FR" sz="1200" dirty="0" smtClean="0">
                <a:solidFill>
                  <a:schemeClr val="tx1"/>
                </a:solidFill>
              </a:rPr>
              <a:t>		}</a:t>
            </a:r>
          </a:p>
          <a:p>
            <a:r>
              <a:rPr lang="fr-FR" sz="1200" dirty="0" smtClean="0">
                <a:solidFill>
                  <a:schemeClr val="tx1"/>
                </a:solidFill>
              </a:rPr>
              <a:t>	}</a:t>
            </a:r>
          </a:p>
          <a:p>
            <a:r>
              <a:rPr lang="fr-FR" sz="1200" dirty="0">
                <a:solidFill>
                  <a:schemeClr val="tx1"/>
                </a:solidFill>
              </a:rPr>
              <a:t>}</a:t>
            </a:r>
            <a:endParaRPr lang="fr-FR" sz="1200" dirty="0" smtClean="0">
              <a:solidFill>
                <a:schemeClr val="tx1"/>
              </a:solidFill>
            </a:endParaRPr>
          </a:p>
          <a:p>
            <a:endParaRPr lang="fr-FR" sz="1200" dirty="0">
              <a:solidFill>
                <a:schemeClr val="tx1"/>
              </a:solidFill>
            </a:endParaRPr>
          </a:p>
        </p:txBody>
      </p:sp>
      <p:sp>
        <p:nvSpPr>
          <p:cNvPr id="36" name="Flèche courbée vers la gauche 35"/>
          <p:cNvSpPr/>
          <p:nvPr/>
        </p:nvSpPr>
        <p:spPr>
          <a:xfrm rot="2786343">
            <a:off x="7714621" y="3313555"/>
            <a:ext cx="640085" cy="1403350"/>
          </a:xfrm>
          <a:prstGeom prst="curvedLeftArrow">
            <a:avLst>
              <a:gd name="adj1" fmla="val 14090"/>
              <a:gd name="adj2" fmla="val 31842"/>
              <a:gd name="adj3" fmla="val 223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7" name="ZoneTexte 36"/>
          <p:cNvSpPr txBox="1"/>
          <p:nvPr/>
        </p:nvSpPr>
        <p:spPr>
          <a:xfrm>
            <a:off x="8063803" y="4507468"/>
            <a:ext cx="1351777" cy="369332"/>
          </a:xfrm>
          <a:prstGeom prst="rect">
            <a:avLst/>
          </a:prstGeom>
          <a:noFill/>
        </p:spPr>
        <p:txBody>
          <a:bodyPr wrap="none" rtlCol="0">
            <a:spAutoFit/>
          </a:bodyPr>
          <a:lstStyle/>
          <a:p>
            <a:r>
              <a:rPr lang="fr-FR" i="1" dirty="0" err="1"/>
              <a:t>j</a:t>
            </a:r>
            <a:r>
              <a:rPr lang="fr-FR" i="1" dirty="0" err="1" smtClean="0"/>
              <a:t>Yang</a:t>
            </a:r>
            <a:r>
              <a:rPr lang="fr-FR" i="1" dirty="0" smtClean="0"/>
              <a:t> </a:t>
            </a:r>
            <a:r>
              <a:rPr lang="fr-FR" dirty="0" err="1" smtClean="0"/>
              <a:t>parser</a:t>
            </a:r>
            <a:endParaRPr lang="fr-FR" dirty="0"/>
          </a:p>
        </p:txBody>
      </p:sp>
      <p:sp>
        <p:nvSpPr>
          <p:cNvPr id="15" name="ZoneTexte 14"/>
          <p:cNvSpPr txBox="1"/>
          <p:nvPr/>
        </p:nvSpPr>
        <p:spPr>
          <a:xfrm>
            <a:off x="5365753" y="5791200"/>
            <a:ext cx="3818699" cy="923330"/>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p>
          <a:p>
            <a:r>
              <a:rPr lang="fr-FR" dirty="0" smtClean="0"/>
              <a:t>- </a:t>
            </a:r>
            <a:r>
              <a:rPr lang="fr-FR" dirty="0"/>
              <a:t>n</a:t>
            </a:r>
            <a:r>
              <a:rPr lang="fr-FR" dirty="0" smtClean="0"/>
              <a:t>o </a:t>
            </a:r>
            <a:r>
              <a:rPr lang="fr-FR" dirty="0" err="1" smtClean="0"/>
              <a:t>typedef</a:t>
            </a:r>
            <a:r>
              <a:rPr lang="fr-FR" dirty="0" smtClean="0"/>
              <a:t>, </a:t>
            </a:r>
            <a:r>
              <a:rPr lang="fr-FR" dirty="0" err="1" smtClean="0"/>
              <a:t>grouping</a:t>
            </a:r>
            <a:r>
              <a:rPr lang="fr-FR" dirty="0" smtClean="0"/>
              <a:t>, uses, augments</a:t>
            </a:r>
          </a:p>
          <a:p>
            <a:r>
              <a:rPr lang="fr-FR" dirty="0" smtClean="0"/>
              <a:t>- j</a:t>
            </a:r>
            <a:r>
              <a:rPr lang="fr-FR" dirty="0" err="1" smtClean="0"/>
              <a:t>ust</a:t>
            </a:r>
            <a:r>
              <a:rPr lang="fr-FR" dirty="0" smtClean="0"/>
              <a:t> data </a:t>
            </a:r>
            <a:r>
              <a:rPr lang="fr-FR" dirty="0" err="1" smtClean="0"/>
              <a:t>nodes</a:t>
            </a:r>
            <a:r>
              <a:rPr lang="fr-FR" dirty="0" smtClean="0"/>
              <a:t> (and </a:t>
            </a:r>
            <a:r>
              <a:rPr lang="fr-FR" dirty="0" err="1" smtClean="0"/>
              <a:t>choice</a:t>
            </a:r>
            <a:r>
              <a:rPr lang="fr-FR" dirty="0" smtClean="0"/>
              <a:t>)</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8" y="1981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40767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711499" y="3581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27" name="Ellipse 26"/>
          <p:cNvSpPr/>
          <p:nvPr/>
        </p:nvSpPr>
        <p:spPr>
          <a:xfrm>
            <a:off x="6358071" y="38862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cxnSp>
        <p:nvCxnSpPr>
          <p:cNvPr id="29" name="Connecteur en arc 28"/>
          <p:cNvCxnSpPr>
            <a:stCxn id="18" idx="2"/>
            <a:endCxn id="10" idx="2"/>
          </p:cNvCxnSpPr>
          <p:nvPr/>
        </p:nvCxnSpPr>
        <p:spPr>
          <a:xfrm rot="10800000">
            <a:off x="6711498" y="1714500"/>
            <a:ext cx="1720" cy="2171700"/>
          </a:xfrm>
          <a:prstGeom prst="curved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Connecteur en arc 34"/>
          <p:cNvCxnSpPr>
            <a:stCxn id="27" idx="2"/>
            <a:endCxn id="10" idx="2"/>
          </p:cNvCxnSpPr>
          <p:nvPr/>
        </p:nvCxnSpPr>
        <p:spPr>
          <a:xfrm rot="10800000" flipH="1">
            <a:off x="6358070" y="1714500"/>
            <a:ext cx="353428" cy="2476500"/>
          </a:xfrm>
          <a:prstGeom prst="curvedConnector3">
            <a:avLst>
              <a:gd name="adj1" fmla="val -7007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148834"/>
            <a:ext cx="662787" cy="369332"/>
          </a:xfrm>
          <a:prstGeom prst="rect">
            <a:avLst/>
          </a:prstGeom>
          <a:noFill/>
        </p:spPr>
        <p:txBody>
          <a:bodyPr wrap="none" rtlCol="0">
            <a:spAutoFit/>
          </a:bodyPr>
          <a:lstStyle/>
          <a:p>
            <a:r>
              <a:rPr lang="fr-FR" dirty="0" err="1" smtClean="0"/>
              <a:t>https</a:t>
            </a:r>
            <a:endParaRPr lang="fr-FR" dirty="0"/>
          </a:p>
        </p:txBody>
      </p:sp>
      <p:sp>
        <p:nvSpPr>
          <p:cNvPr id="44" name="Triangle isocèle 43"/>
          <p:cNvSpPr/>
          <p:nvPr/>
        </p:nvSpPr>
        <p:spPr>
          <a:xfrm>
            <a:off x="4292600" y="1714500"/>
            <a:ext cx="412750" cy="400050"/>
          </a:xfrm>
          <a:prstGeom prst="triangl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5" name="ZoneTexte 44"/>
          <p:cNvSpPr txBox="1"/>
          <p:nvPr/>
        </p:nvSpPr>
        <p:spPr>
          <a:xfrm>
            <a:off x="3826487" y="2247901"/>
            <a:ext cx="1356073" cy="646331"/>
          </a:xfrm>
          <a:prstGeom prst="rect">
            <a:avLst/>
          </a:prstGeom>
          <a:noFill/>
        </p:spPr>
        <p:txBody>
          <a:bodyPr wrap="none" rtlCol="0">
            <a:spAutoFit/>
          </a:bodyPr>
          <a:lstStyle/>
          <a:p>
            <a:r>
              <a:rPr lang="fr-FR" dirty="0" err="1" smtClean="0"/>
              <a:t>Schema</a:t>
            </a:r>
            <a:r>
              <a:rPr lang="fr-FR" dirty="0" smtClean="0"/>
              <a:t> </a:t>
            </a:r>
            <a:r>
              <a:rPr lang="fr-FR" dirty="0" err="1" smtClean="0"/>
              <a:t>tree</a:t>
            </a:r>
            <a:endParaRPr lang="fr-FR" dirty="0" smtClean="0"/>
          </a:p>
          <a:p>
            <a:r>
              <a:rPr lang="fr-FR" dirty="0" smtClean="0"/>
              <a:t>Java applet</a:t>
            </a:r>
            <a:endParaRPr lang="fr-FR" dirty="0"/>
          </a:p>
        </p:txBody>
      </p:sp>
      <p:pic>
        <p:nvPicPr>
          <p:cNvPr id="46" name="Image 45" descr="applet1.tiff"/>
          <p:cNvPicPr>
            <a:picLocks noChangeAspect="1"/>
          </p:cNvPicPr>
          <p:nvPr/>
        </p:nvPicPr>
        <p:blipFill>
          <a:blip r:embed="rId3"/>
          <a:stretch>
            <a:fillRect/>
          </a:stretch>
        </p:blipFill>
        <p:spPr>
          <a:xfrm>
            <a:off x="742950" y="3048000"/>
            <a:ext cx="2724999" cy="2324100"/>
          </a:xfrm>
          <a:prstGeom prst="rect">
            <a:avLst/>
          </a:prstGeom>
        </p:spPr>
      </p:pic>
      <p:sp>
        <p:nvSpPr>
          <p:cNvPr id="15" name="Espace réservé du numéro de diapositive 14"/>
          <p:cNvSpPr>
            <a:spLocks noGrp="1"/>
          </p:cNvSpPr>
          <p:nvPr>
            <p:ph type="sldNum" sz="quarter" idx="12"/>
          </p:nvPr>
        </p:nvSpPr>
        <p:spPr/>
        <p:txBody>
          <a:bodyPr/>
          <a:lstStyle/>
          <a:p>
            <a:fld id="{339A7AB0-D0CE-A343-B5B6-64AAD55F6591}" type="slidenum">
              <a:rPr lang="fr-FR" smtClean="0"/>
              <a:pPr/>
              <a:t>16</a:t>
            </a:fld>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38481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851651" y="36576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714500"/>
            <a:ext cx="662787" cy="369332"/>
          </a:xfrm>
          <a:prstGeom prst="rect">
            <a:avLst/>
          </a:prstGeom>
          <a:noFill/>
        </p:spPr>
        <p:txBody>
          <a:bodyPr wrap="none" rtlCol="0">
            <a:spAutoFit/>
          </a:bodyPr>
          <a:lstStyle/>
          <a:p>
            <a:r>
              <a:rPr lang="fr-FR" dirty="0" err="1" smtClean="0"/>
              <a:t>https</a:t>
            </a:r>
            <a:endParaRPr lang="fr-FR" dirty="0"/>
          </a:p>
        </p:txBody>
      </p:sp>
      <p:pic>
        <p:nvPicPr>
          <p:cNvPr id="16" name="Image 15" descr="applet2.tiff"/>
          <p:cNvPicPr>
            <a:picLocks noChangeAspect="1"/>
          </p:cNvPicPr>
          <p:nvPr/>
        </p:nvPicPr>
        <p:blipFill>
          <a:blip r:embed="rId3"/>
          <a:stretch>
            <a:fillRect/>
          </a:stretch>
        </p:blipFill>
        <p:spPr>
          <a:xfrm>
            <a:off x="825500" y="3176370"/>
            <a:ext cx="2639600" cy="2348131"/>
          </a:xfrm>
          <a:prstGeom prst="rect">
            <a:avLst/>
          </a:prstGeom>
        </p:spPr>
      </p:pic>
      <p:sp>
        <p:nvSpPr>
          <p:cNvPr id="17" name="Flèche vers la gauche 16"/>
          <p:cNvSpPr/>
          <p:nvPr/>
        </p:nvSpPr>
        <p:spPr>
          <a:xfrm rot="2874564">
            <a:off x="1451499" y="53377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3772369" y="1852931"/>
            <a:ext cx="1338828" cy="1323439"/>
          </a:xfrm>
          <a:prstGeom prst="rect">
            <a:avLst/>
          </a:prstGeom>
          <a:noFill/>
        </p:spPr>
        <p:txBody>
          <a:bodyPr wrap="none" rtlCol="0">
            <a:spAutoFit/>
          </a:bodyPr>
          <a:lstStyle/>
          <a:p>
            <a:r>
              <a:rPr lang="fr-FR" sz="1000" dirty="0" smtClean="0"/>
              <a:t>…</a:t>
            </a:r>
          </a:p>
          <a:p>
            <a:r>
              <a:rPr lang="fr-FR" sz="1000" dirty="0" smtClean="0"/>
              <a:t>&lt;</a:t>
            </a:r>
            <a:r>
              <a:rPr lang="fr-FR" sz="1000" dirty="0" err="1" smtClean="0"/>
              <a:t>get-config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&lt;/network&gt;</a:t>
            </a:r>
          </a:p>
          <a:p>
            <a:r>
              <a:rPr lang="fr-FR" sz="1000" dirty="0" smtClean="0"/>
              <a:t>   &lt;/NETCONF&gt;</a:t>
            </a:r>
          </a:p>
          <a:p>
            <a:r>
              <a:rPr lang="fr-FR" sz="1000" dirty="0" smtClean="0"/>
              <a:t>&lt;/</a:t>
            </a:r>
            <a:r>
              <a:rPr lang="fr-FR" sz="1000" dirty="0" err="1" smtClean="0"/>
              <a:t>get-config</a:t>
            </a:r>
            <a:r>
              <a:rPr lang="fr-FR" sz="1000" dirty="0" smtClean="0"/>
              <a:t>&gt;</a:t>
            </a:r>
            <a:endParaRPr lang="fr-FR" sz="1000" dirty="0"/>
          </a:p>
        </p:txBody>
      </p:sp>
      <p:cxnSp>
        <p:nvCxnSpPr>
          <p:cNvPr id="21" name="Connecteur droit avec flèche 20"/>
          <p:cNvCxnSpPr>
            <a:stCxn id="10" idx="3"/>
          </p:cNvCxnSpPr>
          <p:nvPr/>
        </p:nvCxnSpPr>
        <p:spPr>
          <a:xfrm rot="16200000" flipH="1">
            <a:off x="7190355" y="2275456"/>
            <a:ext cx="400050" cy="78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26" name="ZoneTexte 25"/>
          <p:cNvSpPr txBox="1"/>
          <p:nvPr/>
        </p:nvSpPr>
        <p:spPr>
          <a:xfrm>
            <a:off x="247650" y="3657600"/>
            <a:ext cx="301660" cy="369332"/>
          </a:xfrm>
          <a:prstGeom prst="rect">
            <a:avLst/>
          </a:prstGeom>
          <a:noFill/>
        </p:spPr>
        <p:txBody>
          <a:bodyPr wrap="none" rtlCol="0">
            <a:spAutoFit/>
          </a:bodyPr>
          <a:lstStyle/>
          <a:p>
            <a:r>
              <a:rPr lang="fr-FR" dirty="0" smtClean="0"/>
              <a:t>1</a:t>
            </a:r>
            <a:endParaRPr lang="fr-FR" dirty="0"/>
          </a:p>
        </p:txBody>
      </p:sp>
      <p:sp>
        <p:nvSpPr>
          <p:cNvPr id="28" name="ZoneTexte 27"/>
          <p:cNvSpPr txBox="1"/>
          <p:nvPr/>
        </p:nvSpPr>
        <p:spPr>
          <a:xfrm>
            <a:off x="1152299" y="5715000"/>
            <a:ext cx="301660" cy="369332"/>
          </a:xfrm>
          <a:prstGeom prst="rect">
            <a:avLst/>
          </a:prstGeom>
          <a:noFill/>
        </p:spPr>
        <p:txBody>
          <a:bodyPr wrap="none" rtlCol="0">
            <a:spAutoFit/>
          </a:bodyPr>
          <a:lstStyle/>
          <a:p>
            <a:r>
              <a:rPr lang="fr-FR" dirty="0" smtClean="0"/>
              <a:t>2</a:t>
            </a:r>
            <a:endParaRPr lang="fr-FR" dirty="0"/>
          </a:p>
        </p:txBody>
      </p:sp>
      <p:sp>
        <p:nvSpPr>
          <p:cNvPr id="30" name="ZoneTexte 29"/>
          <p:cNvSpPr txBox="1"/>
          <p:nvPr/>
        </p:nvSpPr>
        <p:spPr>
          <a:xfrm>
            <a:off x="3772369" y="1186934"/>
            <a:ext cx="301660" cy="369332"/>
          </a:xfrm>
          <a:prstGeom prst="rect">
            <a:avLst/>
          </a:prstGeom>
          <a:noFill/>
        </p:spPr>
        <p:txBody>
          <a:bodyPr wrap="none" rtlCol="0">
            <a:spAutoFit/>
          </a:bodyPr>
          <a:lstStyle/>
          <a:p>
            <a:r>
              <a:rPr lang="fr-FR" dirty="0" smtClean="0"/>
              <a:t>3</a:t>
            </a:r>
            <a:endParaRPr lang="fr-FR" dirty="0"/>
          </a:p>
        </p:txBody>
      </p:sp>
      <p:sp>
        <p:nvSpPr>
          <p:cNvPr id="31" name="ZoneTexte 30"/>
          <p:cNvSpPr txBox="1"/>
          <p:nvPr/>
        </p:nvSpPr>
        <p:spPr>
          <a:xfrm>
            <a:off x="6954385" y="2177534"/>
            <a:ext cx="301660" cy="369332"/>
          </a:xfrm>
          <a:prstGeom prst="rect">
            <a:avLst/>
          </a:prstGeom>
          <a:noFill/>
        </p:spPr>
        <p:txBody>
          <a:bodyPr wrap="none" rtlCol="0">
            <a:spAutoFit/>
          </a:bodyPr>
          <a:lstStyle/>
          <a:p>
            <a:r>
              <a:rPr lang="fr-FR" dirty="0" smtClean="0"/>
              <a:t>4</a:t>
            </a:r>
            <a:endParaRPr lang="fr-FR" dirty="0"/>
          </a:p>
        </p:txBody>
      </p:sp>
      <p:sp>
        <p:nvSpPr>
          <p:cNvPr id="32" name="ZoneTexte 31"/>
          <p:cNvSpPr txBox="1"/>
          <p:nvPr/>
        </p:nvSpPr>
        <p:spPr>
          <a:xfrm>
            <a:off x="8832850" y="2329934"/>
            <a:ext cx="301660" cy="369332"/>
          </a:xfrm>
          <a:prstGeom prst="rect">
            <a:avLst/>
          </a:prstGeom>
          <a:noFill/>
        </p:spPr>
        <p:txBody>
          <a:bodyPr wrap="none" rtlCol="0">
            <a:spAutoFit/>
          </a:bodyPr>
          <a:lstStyle/>
          <a:p>
            <a:r>
              <a:rPr lang="fr-FR" dirty="0" smtClean="0"/>
              <a:t>5</a:t>
            </a:r>
            <a:endParaRPr lang="fr-FR" dirty="0"/>
          </a:p>
        </p:txBody>
      </p:sp>
      <p:sp>
        <p:nvSpPr>
          <p:cNvPr id="20" name="ZoneTexte 19"/>
          <p:cNvSpPr txBox="1"/>
          <p:nvPr/>
        </p:nvSpPr>
        <p:spPr>
          <a:xfrm>
            <a:off x="412750" y="278368"/>
            <a:ext cx="4584796" cy="369332"/>
          </a:xfrm>
          <a:prstGeom prst="rect">
            <a:avLst/>
          </a:prstGeom>
          <a:noFill/>
        </p:spPr>
        <p:txBody>
          <a:bodyPr wrap="none" rtlCol="0">
            <a:spAutoFit/>
          </a:bodyPr>
          <a:lstStyle/>
          <a:p>
            <a:r>
              <a:rPr lang="fr-FR" dirty="0" smtClean="0"/>
              <a:t>If </a:t>
            </a:r>
            <a:r>
              <a:rPr lang="fr-FR" dirty="0" err="1" smtClean="0"/>
              <a:t>https</a:t>
            </a:r>
            <a:r>
              <a:rPr lang="fr-FR" dirty="0" smtClean="0"/>
              <a:t> </a:t>
            </a:r>
            <a:r>
              <a:rPr lang="fr-FR" dirty="0" err="1" smtClean="0"/>
              <a:t>connection</a:t>
            </a:r>
            <a:r>
              <a:rPr lang="fr-FR" dirty="0" smtClean="0"/>
              <a:t> </a:t>
            </a:r>
            <a:r>
              <a:rPr lang="fr-FR" dirty="0" err="1" smtClean="0"/>
              <a:t>could</a:t>
            </a:r>
            <a:r>
              <a:rPr lang="fr-FR" dirty="0" smtClean="0"/>
              <a:t> </a:t>
            </a:r>
            <a:r>
              <a:rPr lang="fr-FR" dirty="0" err="1" smtClean="0"/>
              <a:t>be</a:t>
            </a:r>
            <a:r>
              <a:rPr lang="fr-FR" dirty="0" smtClean="0"/>
              <a:t> </a:t>
            </a:r>
            <a:r>
              <a:rPr lang="fr-FR" dirty="0" err="1" smtClean="0"/>
              <a:t>used</a:t>
            </a:r>
            <a:r>
              <a:rPr lang="fr-FR" dirty="0" smtClean="0"/>
              <a:t> by the applet</a:t>
            </a:r>
            <a:endParaRPr lang="fr-FR" dirty="0"/>
          </a:p>
        </p:txBody>
      </p:sp>
      <p:sp>
        <p:nvSpPr>
          <p:cNvPr id="22" name="Espace réservé du numéro de diapositive 21"/>
          <p:cNvSpPr>
            <a:spLocks noGrp="1"/>
          </p:cNvSpPr>
          <p:nvPr>
            <p:ph type="sldNum" sz="quarter" idx="12"/>
          </p:nvPr>
        </p:nvSpPr>
        <p:spPr/>
        <p:txBody>
          <a:bodyPr/>
          <a:lstStyle/>
          <a:p>
            <a:fld id="{339A7AB0-D0CE-A343-B5B6-64AAD55F6591}" type="slidenum">
              <a:rPr lang="fr-FR" smtClean="0"/>
              <a:pPr/>
              <a:t>17</a:t>
            </a:fld>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377896" y="18478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377896" y="914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444898" y="514350"/>
            <a:ext cx="2641600" cy="390525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377897" y="344805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292468" y="104775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17" name="Connecteur droit avec flèche 16"/>
          <p:cNvCxnSpPr/>
          <p:nvPr/>
        </p:nvCxnSpPr>
        <p:spPr>
          <a:xfrm rot="10800000" flipV="1">
            <a:off x="7838848" y="2114550"/>
            <a:ext cx="140335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rot="5400000">
            <a:off x="6821896" y="3106105"/>
            <a:ext cx="533400" cy="150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Image 20" descr="applet3.tiff"/>
          <p:cNvPicPr>
            <a:picLocks noChangeAspect="1"/>
          </p:cNvPicPr>
          <p:nvPr/>
        </p:nvPicPr>
        <p:blipFill>
          <a:blip r:embed="rId3"/>
          <a:stretch>
            <a:fillRect/>
          </a:stretch>
        </p:blipFill>
        <p:spPr>
          <a:xfrm>
            <a:off x="332676" y="3048000"/>
            <a:ext cx="3959924" cy="3124200"/>
          </a:xfrm>
          <a:prstGeom prst="rect">
            <a:avLst/>
          </a:prstGeom>
        </p:spPr>
      </p:pic>
      <p:sp>
        <p:nvSpPr>
          <p:cNvPr id="22" name="ZoneTexte 21"/>
          <p:cNvSpPr txBox="1"/>
          <p:nvPr/>
        </p:nvSpPr>
        <p:spPr>
          <a:xfrm>
            <a:off x="8581799" y="2381250"/>
            <a:ext cx="301660" cy="369332"/>
          </a:xfrm>
          <a:prstGeom prst="rect">
            <a:avLst/>
          </a:prstGeom>
          <a:noFill/>
        </p:spPr>
        <p:txBody>
          <a:bodyPr wrap="none" rtlCol="0">
            <a:spAutoFit/>
          </a:bodyPr>
          <a:lstStyle/>
          <a:p>
            <a:r>
              <a:rPr lang="fr-FR" dirty="0" smtClean="0"/>
              <a:t>1</a:t>
            </a:r>
            <a:endParaRPr lang="fr-FR" dirty="0"/>
          </a:p>
        </p:txBody>
      </p:sp>
      <p:sp>
        <p:nvSpPr>
          <p:cNvPr id="23" name="ZoneTexte 22"/>
          <p:cNvSpPr txBox="1"/>
          <p:nvPr/>
        </p:nvSpPr>
        <p:spPr>
          <a:xfrm>
            <a:off x="7353871" y="3110984"/>
            <a:ext cx="301660" cy="369332"/>
          </a:xfrm>
          <a:prstGeom prst="rect">
            <a:avLst/>
          </a:prstGeom>
          <a:noFill/>
        </p:spPr>
        <p:txBody>
          <a:bodyPr wrap="none" rtlCol="0">
            <a:spAutoFit/>
          </a:bodyPr>
          <a:lstStyle/>
          <a:p>
            <a:r>
              <a:rPr lang="fr-FR" dirty="0" smtClean="0"/>
              <a:t>2</a:t>
            </a:r>
            <a:endParaRPr lang="fr-FR" dirty="0"/>
          </a:p>
        </p:txBody>
      </p:sp>
      <p:sp>
        <p:nvSpPr>
          <p:cNvPr id="25" name="ZoneTexte 24"/>
          <p:cNvSpPr txBox="1"/>
          <p:nvPr/>
        </p:nvSpPr>
        <p:spPr>
          <a:xfrm>
            <a:off x="5444899" y="4812268"/>
            <a:ext cx="301660" cy="369332"/>
          </a:xfrm>
          <a:prstGeom prst="rect">
            <a:avLst/>
          </a:prstGeom>
          <a:noFill/>
        </p:spPr>
        <p:txBody>
          <a:bodyPr wrap="none" rtlCol="0">
            <a:spAutoFit/>
          </a:bodyPr>
          <a:lstStyle/>
          <a:p>
            <a:r>
              <a:rPr lang="fr-FR" dirty="0"/>
              <a:t>3</a:t>
            </a:r>
          </a:p>
        </p:txBody>
      </p:sp>
      <p:sp>
        <p:nvSpPr>
          <p:cNvPr id="26" name="ZoneTexte 25"/>
          <p:cNvSpPr txBox="1"/>
          <p:nvPr/>
        </p:nvSpPr>
        <p:spPr>
          <a:xfrm>
            <a:off x="8655527" y="2894231"/>
            <a:ext cx="1083086" cy="369332"/>
          </a:xfrm>
          <a:prstGeom prst="rect">
            <a:avLst/>
          </a:prstGeom>
          <a:noFill/>
        </p:spPr>
        <p:txBody>
          <a:bodyPr wrap="none" rtlCol="0">
            <a:spAutoFit/>
          </a:bodyPr>
          <a:lstStyle/>
          <a:p>
            <a:r>
              <a:rPr lang="fr-FR" dirty="0" smtClean="0"/>
              <a:t>NETCONF</a:t>
            </a:r>
            <a:endParaRPr lang="fr-FR" dirty="0"/>
          </a:p>
        </p:txBody>
      </p:sp>
      <p:sp>
        <p:nvSpPr>
          <p:cNvPr id="30" name="Bulle rectangulaire 29"/>
          <p:cNvSpPr/>
          <p:nvPr/>
        </p:nvSpPr>
        <p:spPr>
          <a:xfrm>
            <a:off x="7719335" y="4057650"/>
            <a:ext cx="1522864" cy="1123950"/>
          </a:xfrm>
          <a:prstGeom prst="wedgeRectCallout">
            <a:avLst>
              <a:gd name="adj1" fmla="val -70039"/>
              <a:gd name="adj2" fmla="val -5782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XSD document</a:t>
            </a: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a:p>
            <a:r>
              <a:rPr lang="fr-FR" sz="1200" dirty="0" err="1" smtClean="0">
                <a:solidFill>
                  <a:schemeClr val="tx1"/>
                </a:solidFill>
              </a:rPr>
              <a:t>Add</a:t>
            </a:r>
            <a:r>
              <a:rPr lang="fr-FR" sz="1200" dirty="0" smtClean="0">
                <a:solidFill>
                  <a:schemeClr val="tx1"/>
                </a:solidFill>
              </a:rPr>
              <a:t> default values</a:t>
            </a:r>
            <a:endParaRPr lang="fr-FR" sz="1200" dirty="0">
              <a:solidFill>
                <a:schemeClr val="tx1"/>
              </a:solidFill>
            </a:endParaRPr>
          </a:p>
        </p:txBody>
      </p:sp>
      <p:cxnSp>
        <p:nvCxnSpPr>
          <p:cNvPr id="28" name="Connecteur droit avec flèche 27"/>
          <p:cNvCxnSpPr>
            <a:endCxn id="18" idx="3"/>
          </p:cNvCxnSpPr>
          <p:nvPr/>
        </p:nvCxnSpPr>
        <p:spPr>
          <a:xfrm flipV="1">
            <a:off x="4292600" y="3968376"/>
            <a:ext cx="2252154" cy="13656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18</a:t>
            </a:fld>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 name="Image 27" descr="applet4.tiff"/>
          <p:cNvPicPr>
            <a:picLocks noChangeAspect="1"/>
          </p:cNvPicPr>
          <p:nvPr/>
        </p:nvPicPr>
        <p:blipFill>
          <a:blip r:embed="rId3"/>
          <a:stretch>
            <a:fillRect/>
          </a:stretch>
        </p:blipFill>
        <p:spPr>
          <a:xfrm>
            <a:off x="330200" y="3104144"/>
            <a:ext cx="3276496" cy="2610857"/>
          </a:xfrm>
          <a:prstGeom prst="rect">
            <a:avLst/>
          </a:prstGeom>
        </p:spPr>
      </p:pic>
      <p:sp>
        <p:nvSpPr>
          <p:cNvPr id="32" name="Cube 31"/>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33" name="Cube 32"/>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34" name="Rectangle à coins arrondis 33"/>
          <p:cNvSpPr/>
          <p:nvPr/>
        </p:nvSpPr>
        <p:spPr>
          <a:xfrm>
            <a:off x="5778500" y="647700"/>
            <a:ext cx="2641600" cy="43053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5" name="Ellipse 34"/>
          <p:cNvSpPr/>
          <p:nvPr/>
        </p:nvSpPr>
        <p:spPr>
          <a:xfrm>
            <a:off x="6711499" y="3962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37" name="Cube 36"/>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38" name="Connecteur droit avec flèche 37"/>
          <p:cNvCxnSpPr/>
          <p:nvPr/>
        </p:nvCxnSpPr>
        <p:spPr>
          <a:xfrm flipV="1">
            <a:off x="3606697" y="4347544"/>
            <a:ext cx="3104800" cy="83405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3" name="Flèche vers la gauche 42"/>
          <p:cNvSpPr/>
          <p:nvPr/>
        </p:nvSpPr>
        <p:spPr>
          <a:xfrm rot="2874564">
            <a:off x="2754597" y="55282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 name="ZoneTexte 45"/>
          <p:cNvSpPr txBox="1"/>
          <p:nvPr/>
        </p:nvSpPr>
        <p:spPr>
          <a:xfrm>
            <a:off x="4849398" y="4833372"/>
            <a:ext cx="1998814" cy="1938992"/>
          </a:xfrm>
          <a:prstGeom prst="rect">
            <a:avLst/>
          </a:prstGeom>
          <a:noFill/>
        </p:spPr>
        <p:txBody>
          <a:bodyPr wrap="none" rtlCol="0">
            <a:spAutoFit/>
          </a:bodyPr>
          <a:lstStyle/>
          <a:p>
            <a:r>
              <a:rPr lang="fr-FR" sz="1000" dirty="0" smtClean="0"/>
              <a:t>…</a:t>
            </a:r>
          </a:p>
          <a:p>
            <a:r>
              <a:rPr lang="fr-FR" sz="1000" dirty="0" smtClean="0"/>
              <a:t>&lt;</a:t>
            </a:r>
            <a:r>
              <a:rPr lang="fr-FR" sz="1000" dirty="0" err="1" smtClean="0"/>
              <a:t>edit-config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&lt;interface&gt;</a:t>
            </a:r>
          </a:p>
          <a:p>
            <a:r>
              <a:rPr lang="fr-FR" sz="1000" dirty="0" smtClean="0"/>
              <a:t>                        &lt;</a:t>
            </a:r>
            <a:r>
              <a:rPr lang="fr-FR" sz="1000" dirty="0" err="1" smtClean="0"/>
              <a:t>name</a:t>
            </a:r>
            <a:r>
              <a:rPr lang="fr-FR" sz="1000" dirty="0" smtClean="0"/>
              <a:t>&gt;lan0&lt;/</a:t>
            </a:r>
            <a:r>
              <a:rPr lang="fr-FR" sz="1000" dirty="0" err="1" smtClean="0"/>
              <a:t>name</a:t>
            </a:r>
            <a:r>
              <a:rPr lang="fr-FR" sz="1000" dirty="0" smtClean="0"/>
              <a:t>&gt;</a:t>
            </a:r>
          </a:p>
          <a:p>
            <a:r>
              <a:rPr lang="fr-FR" sz="1000" dirty="0" smtClean="0"/>
              <a:t>                   &lt;/interface&gt;</a:t>
            </a:r>
          </a:p>
          <a:p>
            <a:r>
              <a:rPr lang="fr-FR" sz="1000" dirty="0" smtClean="0"/>
              <a:t>               &lt;/interfaces&gt;</a:t>
            </a:r>
          </a:p>
          <a:p>
            <a:r>
              <a:rPr lang="fr-FR" sz="1000" dirty="0" smtClean="0"/>
              <a:t>      &lt;/network&gt;</a:t>
            </a:r>
          </a:p>
          <a:p>
            <a:r>
              <a:rPr lang="fr-FR" sz="1000" dirty="0" smtClean="0"/>
              <a:t>   &lt;/NETCONF&gt;</a:t>
            </a:r>
          </a:p>
          <a:p>
            <a:r>
              <a:rPr lang="fr-FR" sz="1000" dirty="0" smtClean="0"/>
              <a:t>&lt;/</a:t>
            </a:r>
            <a:r>
              <a:rPr lang="fr-FR" sz="1000" dirty="0" err="1" smtClean="0"/>
              <a:t>get</a:t>
            </a:r>
            <a:r>
              <a:rPr lang="fr-FR" sz="1000" dirty="0" smtClean="0"/>
              <a:t>&gt;</a:t>
            </a:r>
            <a:endParaRPr lang="fr-FR" sz="1000" dirty="0"/>
          </a:p>
        </p:txBody>
      </p:sp>
      <p:cxnSp>
        <p:nvCxnSpPr>
          <p:cNvPr id="48" name="Connecteur droit avec flèche 47"/>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9" name="ZoneTexte 48"/>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50" name="ZoneTexte 49"/>
          <p:cNvSpPr txBox="1"/>
          <p:nvPr/>
        </p:nvSpPr>
        <p:spPr>
          <a:xfrm>
            <a:off x="4131379" y="4464040"/>
            <a:ext cx="301660" cy="369332"/>
          </a:xfrm>
          <a:prstGeom prst="rect">
            <a:avLst/>
          </a:prstGeom>
          <a:noFill/>
        </p:spPr>
        <p:txBody>
          <a:bodyPr wrap="none" rtlCol="0">
            <a:spAutoFit/>
          </a:bodyPr>
          <a:lstStyle/>
          <a:p>
            <a:r>
              <a:rPr lang="fr-FR" dirty="0" smtClean="0"/>
              <a:t>3</a:t>
            </a:r>
            <a:endParaRPr lang="fr-FR" dirty="0"/>
          </a:p>
        </p:txBody>
      </p:sp>
      <p:sp>
        <p:nvSpPr>
          <p:cNvPr id="51" name="ZoneTexte 50"/>
          <p:cNvSpPr txBox="1"/>
          <p:nvPr/>
        </p:nvSpPr>
        <p:spPr>
          <a:xfrm>
            <a:off x="7117784" y="3593068"/>
            <a:ext cx="301660" cy="369332"/>
          </a:xfrm>
          <a:prstGeom prst="rect">
            <a:avLst/>
          </a:prstGeom>
          <a:noFill/>
        </p:spPr>
        <p:txBody>
          <a:bodyPr wrap="none" rtlCol="0">
            <a:spAutoFit/>
          </a:bodyPr>
          <a:lstStyle/>
          <a:p>
            <a:r>
              <a:rPr lang="fr-FR" dirty="0" smtClean="0"/>
              <a:t>4</a:t>
            </a:r>
            <a:endParaRPr lang="fr-FR" dirty="0"/>
          </a:p>
        </p:txBody>
      </p:sp>
      <p:cxnSp>
        <p:nvCxnSpPr>
          <p:cNvPr id="53" name="Connecteur droit avec flèche 52"/>
          <p:cNvCxnSpPr/>
          <p:nvPr/>
        </p:nvCxnSpPr>
        <p:spPr>
          <a:xfrm rot="5400000">
            <a:off x="7361873" y="3496629"/>
            <a:ext cx="533400" cy="39814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4" name="Bulle rectangulaire 53"/>
          <p:cNvSpPr/>
          <p:nvPr/>
        </p:nvSpPr>
        <p:spPr>
          <a:xfrm>
            <a:off x="8071418" y="4345956"/>
            <a:ext cx="1504383" cy="835645"/>
          </a:xfrm>
          <a:prstGeom prst="wedgeRectCallout">
            <a:avLst>
              <a:gd name="adj1" fmla="val -67106"/>
              <a:gd name="adj2" fmla="val -4608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p:txBody>
      </p:sp>
      <p:sp>
        <p:nvSpPr>
          <p:cNvPr id="59" name="ZoneTexte 58"/>
          <p:cNvSpPr txBox="1"/>
          <p:nvPr/>
        </p:nvSpPr>
        <p:spPr>
          <a:xfrm>
            <a:off x="2395651" y="3962400"/>
            <a:ext cx="301660" cy="369332"/>
          </a:xfrm>
          <a:prstGeom prst="rect">
            <a:avLst/>
          </a:prstGeom>
          <a:noFill/>
        </p:spPr>
        <p:txBody>
          <a:bodyPr wrap="none" rtlCol="0">
            <a:spAutoFit/>
          </a:bodyPr>
          <a:lstStyle/>
          <a:p>
            <a:r>
              <a:rPr lang="fr-FR" dirty="0" smtClean="0"/>
              <a:t>1</a:t>
            </a:r>
            <a:endParaRPr lang="fr-FR" dirty="0"/>
          </a:p>
        </p:txBody>
      </p:sp>
      <p:sp>
        <p:nvSpPr>
          <p:cNvPr id="60" name="ZoneTexte 59"/>
          <p:cNvSpPr txBox="1"/>
          <p:nvPr/>
        </p:nvSpPr>
        <p:spPr>
          <a:xfrm>
            <a:off x="3031120" y="5802868"/>
            <a:ext cx="301660" cy="369332"/>
          </a:xfrm>
          <a:prstGeom prst="rect">
            <a:avLst/>
          </a:prstGeom>
          <a:noFill/>
        </p:spPr>
        <p:txBody>
          <a:bodyPr wrap="none" rtlCol="0">
            <a:spAutoFit/>
          </a:bodyPr>
          <a:lstStyle/>
          <a:p>
            <a:r>
              <a:rPr lang="fr-FR" dirty="0" smtClean="0"/>
              <a:t>2</a:t>
            </a:r>
            <a:endParaRPr lang="fr-FR" dirty="0"/>
          </a:p>
        </p:txBody>
      </p:sp>
      <p:sp>
        <p:nvSpPr>
          <p:cNvPr id="61" name="ZoneTexte 60"/>
          <p:cNvSpPr txBox="1"/>
          <p:nvPr/>
        </p:nvSpPr>
        <p:spPr>
          <a:xfrm>
            <a:off x="8915400" y="2362200"/>
            <a:ext cx="301660" cy="369332"/>
          </a:xfrm>
          <a:prstGeom prst="rect">
            <a:avLst/>
          </a:prstGeom>
          <a:noFill/>
        </p:spPr>
        <p:txBody>
          <a:bodyPr wrap="none" rtlCol="0">
            <a:spAutoFit/>
          </a:bodyPr>
          <a:lstStyle/>
          <a:p>
            <a:r>
              <a:rPr lang="fr-FR" dirty="0" smtClean="0"/>
              <a:t>5</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19</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3"/>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4"/>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4"/>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5"/>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5"/>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5"/>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189121" cy="646331"/>
          </a:xfrm>
          <a:prstGeom prst="rect">
            <a:avLst/>
          </a:prstGeom>
          <a:noFill/>
        </p:spPr>
        <p:txBody>
          <a:bodyPr wrap="none" rtlCol="0">
            <a:spAutoFit/>
          </a:bodyPr>
          <a:lstStyle/>
          <a:p>
            <a:r>
              <a:rPr lang="fr-FR" dirty="0" err="1" smtClean="0"/>
              <a:t>Devices</a:t>
            </a:r>
            <a:r>
              <a:rPr lang="fr-FR" dirty="0" smtClean="0"/>
              <a:t> </a:t>
            </a:r>
          </a:p>
          <a:p>
            <a:r>
              <a:rPr lang="fr-FR" dirty="0" err="1" smtClean="0"/>
              <a:t>with</a:t>
            </a:r>
            <a:r>
              <a:rPr lang="fr-FR" dirty="0" smtClean="0"/>
              <a:t> NETCONF server</a:t>
            </a:r>
            <a:endParaRPr lang="fr-FR" dirty="0"/>
          </a:p>
        </p:txBody>
      </p:sp>
      <p:sp>
        <p:nvSpPr>
          <p:cNvPr id="65" name="Carré corné 64"/>
          <p:cNvSpPr/>
          <p:nvPr/>
        </p:nvSpPr>
        <p:spPr>
          <a:xfrm>
            <a:off x="6553200" y="1822529"/>
            <a:ext cx="1295400" cy="987663"/>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err="1" smtClean="0">
                <a:solidFill>
                  <a:schemeClr val="tx1"/>
                </a:solidFill>
              </a:rPr>
              <a:t>Ref:Host</a:t>
            </a:r>
            <a:endParaRPr lang="fr-FR" dirty="0">
              <a:solidFill>
                <a:schemeClr val="tx1"/>
              </a:solidFill>
            </a:endParaRPr>
          </a:p>
        </p:txBody>
      </p:sp>
      <p:sp>
        <p:nvSpPr>
          <p:cNvPr id="66" name="ZoneTexte 65"/>
          <p:cNvSpPr txBox="1"/>
          <p:nvPr/>
        </p:nvSpPr>
        <p:spPr>
          <a:xfrm>
            <a:off x="152400" y="1574999"/>
            <a:ext cx="2571550" cy="369332"/>
          </a:xfrm>
          <a:prstGeom prst="rect">
            <a:avLst/>
          </a:prstGeom>
          <a:noFill/>
        </p:spPr>
        <p:txBody>
          <a:bodyPr wrap="none" rtlCol="0">
            <a:spAutoFit/>
          </a:bodyPr>
          <a:lstStyle/>
          <a:p>
            <a:r>
              <a:rPr lang="en-US" dirty="0" smtClean="0"/>
              <a:t>Configuration Application</a:t>
            </a:r>
            <a:endParaRPr lang="en-US" dirty="0"/>
          </a:p>
        </p:txBody>
      </p:sp>
      <p:cxnSp>
        <p:nvCxnSpPr>
          <p:cNvPr id="67" name="Connecteur droit avec flèche 66"/>
          <p:cNvCxnSpPr/>
          <p:nvPr/>
        </p:nvCxnSpPr>
        <p:spPr>
          <a:xfrm>
            <a:off x="3344797" y="3383239"/>
            <a:ext cx="2730493"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sp>
        <p:nvSpPr>
          <p:cNvPr id="69" name="Carré corné 68"/>
          <p:cNvSpPr/>
          <p:nvPr/>
        </p:nvSpPr>
        <p:spPr>
          <a:xfrm>
            <a:off x="8330363" y="239875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err="1" smtClean="0">
                <a:solidFill>
                  <a:schemeClr val="tx1"/>
                </a:solidFill>
              </a:rPr>
              <a:t>Ref:Router</a:t>
            </a:r>
            <a:endParaRPr lang="fr-FR" dirty="0">
              <a:solidFill>
                <a:schemeClr val="tx1"/>
              </a:solidFill>
            </a:endParaRPr>
          </a:p>
        </p:txBody>
      </p:sp>
      <p:sp>
        <p:nvSpPr>
          <p:cNvPr id="70" name="Carré corné 69"/>
          <p:cNvSpPr/>
          <p:nvPr/>
        </p:nvSpPr>
        <p:spPr>
          <a:xfrm>
            <a:off x="7929321" y="473128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err="1" smtClean="0">
                <a:solidFill>
                  <a:schemeClr val="tx1"/>
                </a:solidFill>
              </a:rPr>
              <a:t>Ref:Host</a:t>
            </a:r>
            <a:endParaRPr lang="fr-FR" dirty="0">
              <a:solidFill>
                <a:schemeClr val="tx1"/>
              </a:solidFill>
            </a:endParaRPr>
          </a:p>
        </p:txBody>
      </p:sp>
      <p:sp>
        <p:nvSpPr>
          <p:cNvPr id="71" name="Carré corné 70"/>
          <p:cNvSpPr/>
          <p:nvPr/>
        </p:nvSpPr>
        <p:spPr>
          <a:xfrm>
            <a:off x="457200" y="4140044"/>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 </a:t>
            </a:r>
            <a:r>
              <a:rPr lang="fr-FR" dirty="0" err="1" smtClean="0">
                <a:solidFill>
                  <a:schemeClr val="tx1"/>
                </a:solidFill>
              </a:rPr>
              <a:t>Ref:Host</a:t>
            </a:r>
            <a:endParaRPr lang="fr-FR" dirty="0">
              <a:solidFill>
                <a:schemeClr val="tx1"/>
              </a:solidFill>
            </a:endParaRPr>
          </a:p>
        </p:txBody>
      </p:sp>
      <p:sp>
        <p:nvSpPr>
          <p:cNvPr id="72" name="Carré corné 71"/>
          <p:cNvSpPr/>
          <p:nvPr/>
        </p:nvSpPr>
        <p:spPr>
          <a:xfrm>
            <a:off x="542834" y="520247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err="1" smtClean="0">
                <a:solidFill>
                  <a:schemeClr val="tx1"/>
                </a:solidFill>
              </a:rPr>
              <a:t>Ref:Router</a:t>
            </a:r>
            <a:endParaRPr lang="fr-FR" dirty="0">
              <a:solidFill>
                <a:schemeClr val="tx1"/>
              </a:solidFill>
            </a:endParaRPr>
          </a:p>
        </p:txBody>
      </p:sp>
      <p:sp>
        <p:nvSpPr>
          <p:cNvPr id="73" name="Carré corné 72"/>
          <p:cNvSpPr/>
          <p:nvPr/>
        </p:nvSpPr>
        <p:spPr>
          <a:xfrm>
            <a:off x="3952683" y="6050923"/>
            <a:ext cx="933268" cy="610855"/>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Data Model</a:t>
            </a:r>
            <a:endParaRPr lang="fr-FR" sz="1200" dirty="0">
              <a:solidFill>
                <a:schemeClr val="tx1"/>
              </a:solidFill>
            </a:endParaRPr>
          </a:p>
        </p:txBody>
      </p:sp>
      <p:sp>
        <p:nvSpPr>
          <p:cNvPr id="74" name="ZoneTexte 73"/>
          <p:cNvSpPr txBox="1"/>
          <p:nvPr/>
        </p:nvSpPr>
        <p:spPr>
          <a:xfrm>
            <a:off x="4885951" y="6107780"/>
            <a:ext cx="1936535" cy="369332"/>
          </a:xfrm>
          <a:prstGeom prst="rect">
            <a:avLst/>
          </a:prstGeom>
          <a:noFill/>
        </p:spPr>
        <p:txBody>
          <a:bodyPr wrap="none" rtlCol="0">
            <a:spAutoFit/>
          </a:bodyPr>
          <a:lstStyle/>
          <a:p>
            <a:r>
              <a:rPr lang="fr-FR" dirty="0" smtClean="0"/>
              <a:t>: YANG data model</a:t>
            </a:r>
            <a:endParaRPr lang="fr-FR" dirty="0"/>
          </a:p>
        </p:txBody>
      </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
        <p:nvSpPr>
          <p:cNvPr id="23" name="Espace réservé du numéro de diapositive 22"/>
          <p:cNvSpPr>
            <a:spLocks noGrp="1"/>
          </p:cNvSpPr>
          <p:nvPr>
            <p:ph type="sldNum" sz="quarter" idx="12"/>
          </p:nvPr>
        </p:nvSpPr>
        <p:spPr/>
        <p:txBody>
          <a:bodyPr/>
          <a:lstStyle/>
          <a:p>
            <a:fld id="{339A7AB0-D0CE-A343-B5B6-64AAD55F6591}" type="slidenum">
              <a:rPr lang="fr-FR" smtClean="0"/>
              <a:pPr/>
              <a:t>2</a:t>
            </a:fld>
            <a:endParaRPr lang="fr-FR"/>
          </a:p>
        </p:txBody>
      </p:sp>
      <p:sp>
        <p:nvSpPr>
          <p:cNvPr id="24" name="ZoneTexte 23"/>
          <p:cNvSpPr txBox="1"/>
          <p:nvPr/>
        </p:nvSpPr>
        <p:spPr>
          <a:xfrm>
            <a:off x="152400" y="503366"/>
            <a:ext cx="49327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smtClean="0"/>
              <a:t>Standard Configuration Management</a:t>
            </a:r>
            <a:endParaRPr lang="fr-FR" sz="2400" i="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Flèche vers la gauche 16"/>
          <p:cNvSpPr/>
          <p:nvPr/>
        </p:nvSpPr>
        <p:spPr>
          <a:xfrm rot="2573701">
            <a:off x="5799134" y="3464403"/>
            <a:ext cx="1939925" cy="73128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14"/>
          <p:cNvSpPr/>
          <p:nvPr/>
        </p:nvSpPr>
        <p:spPr>
          <a:xfrm>
            <a:off x="7264400" y="3962400"/>
            <a:ext cx="1981200" cy="25146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Cube 4"/>
          <p:cNvSpPr/>
          <p:nvPr/>
        </p:nvSpPr>
        <p:spPr>
          <a:xfrm>
            <a:off x="7429500" y="4324350"/>
            <a:ext cx="1320800" cy="7620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err="1" smtClean="0">
                <a:solidFill>
                  <a:schemeClr val="tx1"/>
                </a:solidFill>
              </a:rPr>
              <a:t>Parser</a:t>
            </a:r>
            <a:endParaRPr lang="fr-FR" sz="1200" dirty="0" smtClean="0">
              <a:solidFill>
                <a:schemeClr val="tx1"/>
              </a:solidFill>
            </a:endParaRPr>
          </a:p>
          <a:p>
            <a:pPr algn="ctr"/>
            <a:r>
              <a:rPr lang="fr-FR" sz="1200" i="1" dirty="0" smtClean="0">
                <a:solidFill>
                  <a:schemeClr val="tx1"/>
                </a:solidFill>
              </a:rPr>
              <a:t>java</a:t>
            </a:r>
            <a:endParaRPr lang="fr-FR" sz="1200" i="1" dirty="0">
              <a:solidFill>
                <a:schemeClr val="tx1"/>
              </a:solidFill>
            </a:endParaRPr>
          </a:p>
        </p:txBody>
      </p:sp>
      <p:sp>
        <p:nvSpPr>
          <p:cNvPr id="6" name="Cylindre 5"/>
          <p:cNvSpPr/>
          <p:nvPr/>
        </p:nvSpPr>
        <p:spPr>
          <a:xfrm>
            <a:off x="7759700" y="5410200"/>
            <a:ext cx="990600" cy="8001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t>
            </a:r>
            <a:r>
              <a:rPr lang="fr-FR" dirty="0" err="1" smtClean="0">
                <a:solidFill>
                  <a:schemeClr val="tx1"/>
                </a:solidFill>
              </a:rPr>
              <a:t>ang</a:t>
            </a:r>
            <a:r>
              <a:rPr lang="fr-FR" dirty="0" smtClean="0">
                <a:solidFill>
                  <a:schemeClr val="tx1"/>
                </a:solidFill>
              </a:rPr>
              <a:t> </a:t>
            </a:r>
            <a:r>
              <a:rPr lang="fr-FR" dirty="0" err="1" smtClean="0">
                <a:solidFill>
                  <a:schemeClr val="tx1"/>
                </a:solidFill>
              </a:rPr>
              <a:t>specs</a:t>
            </a:r>
            <a:r>
              <a:rPr lang="fr-FR" dirty="0" smtClean="0">
                <a:solidFill>
                  <a:schemeClr val="tx1"/>
                </a:solidFill>
              </a:rPr>
              <a:t>.</a:t>
            </a:r>
            <a:endParaRPr lang="fr-FR" dirty="0">
              <a:solidFill>
                <a:schemeClr val="tx1"/>
              </a:solidFill>
            </a:endParaRPr>
          </a:p>
        </p:txBody>
      </p:sp>
      <p:sp>
        <p:nvSpPr>
          <p:cNvPr id="8" name="Cube 7"/>
          <p:cNvSpPr/>
          <p:nvPr/>
        </p:nvSpPr>
        <p:spPr>
          <a:xfrm>
            <a:off x="4498975" y="2743994"/>
            <a:ext cx="1568450" cy="5334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 Proxy</a:t>
            </a:r>
            <a:endParaRPr lang="fr-FR" sz="1200" dirty="0">
              <a:solidFill>
                <a:schemeClr val="tx1"/>
              </a:solidFill>
            </a:endParaRPr>
          </a:p>
        </p:txBody>
      </p:sp>
      <p:sp>
        <p:nvSpPr>
          <p:cNvPr id="4" name="Cube 3"/>
          <p:cNvSpPr/>
          <p:nvPr/>
        </p:nvSpPr>
        <p:spPr>
          <a:xfrm>
            <a:off x="4498975" y="1295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Agent</a:t>
            </a:r>
            <a:endParaRPr lang="fr-FR" dirty="0">
              <a:solidFill>
                <a:schemeClr val="tx1"/>
              </a:solidFill>
            </a:endParaRPr>
          </a:p>
        </p:txBody>
      </p:sp>
      <p:sp>
        <p:nvSpPr>
          <p:cNvPr id="9" name="Flèche courbée vers la gauche 8"/>
          <p:cNvSpPr/>
          <p:nvPr/>
        </p:nvSpPr>
        <p:spPr>
          <a:xfrm>
            <a:off x="6273800" y="160020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0" name="Flèche courbée vers la gauche 9"/>
          <p:cNvSpPr/>
          <p:nvPr/>
        </p:nvSpPr>
        <p:spPr>
          <a:xfrm flipV="1">
            <a:off x="6769100" y="158115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cxnSp>
        <p:nvCxnSpPr>
          <p:cNvPr id="12" name="Connecteur droit avec flèche 11"/>
          <p:cNvCxnSpPr/>
          <p:nvPr/>
        </p:nvCxnSpPr>
        <p:spPr>
          <a:xfrm flipV="1">
            <a:off x="3136900" y="3124200"/>
            <a:ext cx="1651000" cy="990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5400000">
            <a:off x="4762500" y="2552634"/>
            <a:ext cx="381000" cy="1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7759701" y="3593068"/>
            <a:ext cx="1182047" cy="369332"/>
          </a:xfrm>
          <a:prstGeom prst="rect">
            <a:avLst/>
          </a:prstGeom>
          <a:noFill/>
        </p:spPr>
        <p:txBody>
          <a:bodyPr wrap="none" rtlCol="0">
            <a:spAutoFit/>
          </a:bodyPr>
          <a:lstStyle/>
          <a:p>
            <a:r>
              <a:rPr lang="fr-FR" dirty="0" smtClean="0"/>
              <a:t>S</a:t>
            </a:r>
            <a:r>
              <a:rPr lang="fr-FR" dirty="0" err="1" smtClean="0"/>
              <a:t>tatic</a:t>
            </a:r>
            <a:r>
              <a:rPr lang="fr-FR" dirty="0" smtClean="0"/>
              <a:t> time</a:t>
            </a:r>
            <a:endParaRPr lang="fr-FR" dirty="0"/>
          </a:p>
        </p:txBody>
      </p:sp>
      <p:sp>
        <p:nvSpPr>
          <p:cNvPr id="18" name="ZoneTexte 17"/>
          <p:cNvSpPr txBox="1"/>
          <p:nvPr/>
        </p:nvSpPr>
        <p:spPr>
          <a:xfrm>
            <a:off x="3778797" y="3930134"/>
            <a:ext cx="1083086" cy="369332"/>
          </a:xfrm>
          <a:prstGeom prst="rect">
            <a:avLst/>
          </a:prstGeom>
          <a:noFill/>
        </p:spPr>
        <p:txBody>
          <a:bodyPr wrap="none" rtlCol="0">
            <a:spAutoFit/>
          </a:bodyPr>
          <a:lstStyle/>
          <a:p>
            <a:r>
              <a:rPr lang="fr-FR" dirty="0" smtClean="0"/>
              <a:t>NETCONF</a:t>
            </a:r>
            <a:endParaRPr lang="fr-FR" dirty="0"/>
          </a:p>
        </p:txBody>
      </p:sp>
      <p:sp>
        <p:nvSpPr>
          <p:cNvPr id="19" name="ZoneTexte 18"/>
          <p:cNvSpPr txBox="1"/>
          <p:nvPr/>
        </p:nvSpPr>
        <p:spPr>
          <a:xfrm>
            <a:off x="7429500" y="2025135"/>
            <a:ext cx="1377300" cy="646331"/>
          </a:xfrm>
          <a:prstGeom prst="rect">
            <a:avLst/>
          </a:prstGeom>
          <a:noFill/>
        </p:spPr>
        <p:txBody>
          <a:bodyPr wrap="none" rtlCol="0">
            <a:spAutoFit/>
          </a:bodyPr>
          <a:lstStyle/>
          <a:p>
            <a:r>
              <a:rPr lang="fr-FR" dirty="0" err="1" smtClean="0"/>
              <a:t>autonomous</a:t>
            </a:r>
            <a:endParaRPr lang="fr-FR" dirty="0" smtClean="0"/>
          </a:p>
          <a:p>
            <a:r>
              <a:rPr lang="fr-FR" dirty="0" smtClean="0"/>
              <a:t>polling</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20</a:t>
            </a:fld>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1404470" y="1871940"/>
            <a:ext cx="2089972"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interfaces</a:t>
            </a:r>
            <a:endParaRPr lang="en-US" dirty="0"/>
          </a:p>
        </p:txBody>
      </p:sp>
      <p:sp>
        <p:nvSpPr>
          <p:cNvPr id="5" name="Ellipse 4"/>
          <p:cNvSpPr/>
          <p:nvPr/>
        </p:nvSpPr>
        <p:spPr>
          <a:xfrm>
            <a:off x="629770" y="27101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6" name="Ellipse 5"/>
          <p:cNvSpPr/>
          <p:nvPr/>
        </p:nvSpPr>
        <p:spPr>
          <a:xfrm>
            <a:off x="1703742" y="1033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a:t>
            </a:r>
            <a:endParaRPr lang="en-US" dirty="0"/>
          </a:p>
        </p:txBody>
      </p:sp>
      <p:sp>
        <p:nvSpPr>
          <p:cNvPr id="7" name="Ellipse 6"/>
          <p:cNvSpPr/>
          <p:nvPr/>
        </p:nvSpPr>
        <p:spPr>
          <a:xfrm>
            <a:off x="236070" y="3624540"/>
            <a:ext cx="1168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a:t>
            </a:r>
            <a:endParaRPr lang="en-US" dirty="0"/>
          </a:p>
        </p:txBody>
      </p:sp>
      <p:sp>
        <p:nvSpPr>
          <p:cNvPr id="8" name="Ellipse 7"/>
          <p:cNvSpPr/>
          <p:nvPr/>
        </p:nvSpPr>
        <p:spPr>
          <a:xfrm>
            <a:off x="1703742" y="3624540"/>
            <a:ext cx="1092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mtu</a:t>
            </a:r>
            <a:endParaRPr lang="en-US" dirty="0"/>
          </a:p>
        </p:txBody>
      </p:sp>
      <p:cxnSp>
        <p:nvCxnSpPr>
          <p:cNvPr id="9" name="Connecteur droit 8"/>
          <p:cNvCxnSpPr>
            <a:stCxn id="4" idx="4"/>
            <a:endCxn id="5" idx="0"/>
          </p:cNvCxnSpPr>
          <p:nvPr/>
        </p:nvCxnSpPr>
        <p:spPr>
          <a:xfrm rot="5400000">
            <a:off x="1660263" y="1920947"/>
            <a:ext cx="5334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p:cNvCxnSpPr>
            <a:stCxn id="4" idx="4"/>
            <a:endCxn id="14" idx="0"/>
          </p:cNvCxnSpPr>
          <p:nvPr/>
        </p:nvCxnSpPr>
        <p:spPr>
          <a:xfrm rot="16200000" flipH="1">
            <a:off x="2629049" y="1997147"/>
            <a:ext cx="6858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p:cNvCxnSpPr>
            <a:stCxn id="5" idx="4"/>
            <a:endCxn id="7" idx="0"/>
          </p:cNvCxnSpPr>
          <p:nvPr/>
        </p:nvCxnSpPr>
        <p:spPr>
          <a:xfrm rot="5400000">
            <a:off x="807570" y="3027640"/>
            <a:ext cx="609600" cy="58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eur droit 11"/>
          <p:cNvCxnSpPr>
            <a:stCxn id="5" idx="4"/>
            <a:endCxn id="8" idx="0"/>
          </p:cNvCxnSpPr>
          <p:nvPr/>
        </p:nvCxnSpPr>
        <p:spPr>
          <a:xfrm rot="16200000" flipH="1">
            <a:off x="1522356" y="2897054"/>
            <a:ext cx="609600" cy="84537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eur droit 12"/>
          <p:cNvCxnSpPr>
            <a:stCxn id="6" idx="4"/>
            <a:endCxn id="4" idx="0"/>
          </p:cNvCxnSpPr>
          <p:nvPr/>
        </p:nvCxnSpPr>
        <p:spPr>
          <a:xfrm rot="16200000" flipH="1">
            <a:off x="2152799" y="1575283"/>
            <a:ext cx="533400" cy="59914"/>
          </a:xfrm>
          <a:prstGeom prst="line">
            <a:avLst/>
          </a:prstGeom>
        </p:spPr>
        <p:style>
          <a:lnRef idx="2">
            <a:schemeClr val="accent1"/>
          </a:lnRef>
          <a:fillRef idx="0">
            <a:schemeClr val="accent1"/>
          </a:fillRef>
          <a:effectRef idx="1">
            <a:schemeClr val="accent1"/>
          </a:effectRef>
          <a:fontRef idx="minor">
            <a:schemeClr val="tx1"/>
          </a:fontRef>
        </p:style>
      </p:cxnSp>
      <p:sp>
        <p:nvSpPr>
          <p:cNvPr id="14" name="Ellipse 13"/>
          <p:cNvSpPr/>
          <p:nvPr/>
        </p:nvSpPr>
        <p:spPr>
          <a:xfrm>
            <a:off x="2719742" y="28625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15" name="Pentagone 14"/>
          <p:cNvSpPr/>
          <p:nvPr/>
        </p:nvSpPr>
        <p:spPr>
          <a:xfrm>
            <a:off x="328556" y="4158734"/>
            <a:ext cx="983428"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eth0</a:t>
            </a:r>
            <a:endParaRPr lang="en-US" dirty="0"/>
          </a:p>
        </p:txBody>
      </p:sp>
      <p:sp>
        <p:nvSpPr>
          <p:cNvPr id="16" name="Pentagone 15"/>
          <p:cNvSpPr/>
          <p:nvPr/>
        </p:nvSpPr>
        <p:spPr>
          <a:xfrm>
            <a:off x="1703742" y="4157940"/>
            <a:ext cx="1092200"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1500</a:t>
            </a:r>
            <a:endParaRPr lang="en-US" dirty="0"/>
          </a:p>
        </p:txBody>
      </p:sp>
      <p:cxnSp>
        <p:nvCxnSpPr>
          <p:cNvPr id="17" name="Connecteur droit 16"/>
          <p:cNvCxnSpPr>
            <a:stCxn id="7" idx="4"/>
            <a:endCxn id="15" idx="0"/>
          </p:cNvCxnSpPr>
          <p:nvPr/>
        </p:nvCxnSpPr>
        <p:spPr>
          <a:xfrm rot="5400000">
            <a:off x="705573" y="4044037"/>
            <a:ext cx="22939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a:stCxn id="8" idx="4"/>
            <a:endCxn id="16" idx="0"/>
          </p:cNvCxnSpPr>
          <p:nvPr/>
        </p:nvCxnSpPr>
        <p:spPr>
          <a:xfrm rot="5400000">
            <a:off x="2135542" y="4043640"/>
            <a:ext cx="228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ZoneTexte 18"/>
          <p:cNvSpPr txBox="1"/>
          <p:nvPr/>
        </p:nvSpPr>
        <p:spPr>
          <a:xfrm>
            <a:off x="2277436" y="2525474"/>
            <a:ext cx="344039" cy="369332"/>
          </a:xfrm>
          <a:prstGeom prst="rect">
            <a:avLst/>
          </a:prstGeom>
          <a:noFill/>
        </p:spPr>
        <p:txBody>
          <a:bodyPr wrap="none" rtlCol="0">
            <a:spAutoFit/>
          </a:bodyPr>
          <a:lstStyle/>
          <a:p>
            <a:r>
              <a:rPr lang="en-US" dirty="0" smtClean="0"/>
              <a:t>…</a:t>
            </a:r>
            <a:endParaRPr lang="en-US" dirty="0"/>
          </a:p>
        </p:txBody>
      </p:sp>
      <p:sp>
        <p:nvSpPr>
          <p:cNvPr id="20" name="ZoneTexte 19"/>
          <p:cNvSpPr txBox="1"/>
          <p:nvPr/>
        </p:nvSpPr>
        <p:spPr>
          <a:xfrm>
            <a:off x="3494442" y="3624540"/>
            <a:ext cx="344039" cy="369332"/>
          </a:xfrm>
          <a:prstGeom prst="rect">
            <a:avLst/>
          </a:prstGeom>
          <a:noFill/>
        </p:spPr>
        <p:txBody>
          <a:bodyPr wrap="none" rtlCol="0">
            <a:spAutoFit/>
          </a:bodyPr>
          <a:lstStyle/>
          <a:p>
            <a:r>
              <a:rPr lang="en-US" dirty="0" smtClean="0"/>
              <a:t>…</a:t>
            </a:r>
            <a:endParaRPr lang="en-US" dirty="0"/>
          </a:p>
        </p:txBody>
      </p:sp>
      <p:sp>
        <p:nvSpPr>
          <p:cNvPr id="21" name="Ellipse 20"/>
          <p:cNvSpPr/>
          <p:nvPr/>
        </p:nvSpPr>
        <p:spPr>
          <a:xfrm>
            <a:off x="2033942" y="271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NETCONF</a:t>
            </a:r>
            <a:endParaRPr lang="en-US" dirty="0"/>
          </a:p>
        </p:txBody>
      </p:sp>
      <p:cxnSp>
        <p:nvCxnSpPr>
          <p:cNvPr id="22" name="Connecteur droit 21"/>
          <p:cNvCxnSpPr>
            <a:stCxn id="21" idx="4"/>
            <a:endCxn id="6" idx="0"/>
          </p:cNvCxnSpPr>
          <p:nvPr/>
        </p:nvCxnSpPr>
        <p:spPr>
          <a:xfrm rot="5400000">
            <a:off x="2326042" y="640040"/>
            <a:ext cx="457200" cy="3302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ZoneTexte 22"/>
          <p:cNvSpPr txBox="1"/>
          <p:nvPr/>
        </p:nvSpPr>
        <p:spPr>
          <a:xfrm>
            <a:off x="2451903" y="1382474"/>
            <a:ext cx="344039" cy="369332"/>
          </a:xfrm>
          <a:prstGeom prst="rect">
            <a:avLst/>
          </a:prstGeom>
          <a:noFill/>
        </p:spPr>
        <p:txBody>
          <a:bodyPr wrap="none" rtlCol="0">
            <a:spAutoFit/>
          </a:bodyPr>
          <a:lstStyle/>
          <a:p>
            <a:r>
              <a:rPr lang="en-US" dirty="0" smtClean="0"/>
              <a:t>…</a:t>
            </a:r>
            <a:endParaRPr lang="en-US" dirty="0"/>
          </a:p>
        </p:txBody>
      </p:sp>
      <p:sp>
        <p:nvSpPr>
          <p:cNvPr id="24" name="ZoneTexte 23"/>
          <p:cNvSpPr txBox="1"/>
          <p:nvPr/>
        </p:nvSpPr>
        <p:spPr>
          <a:xfrm>
            <a:off x="2623922" y="576540"/>
            <a:ext cx="344039" cy="369332"/>
          </a:xfrm>
          <a:prstGeom prst="rect">
            <a:avLst/>
          </a:prstGeom>
          <a:noFill/>
        </p:spPr>
        <p:txBody>
          <a:bodyPr wrap="none" rtlCol="0">
            <a:spAutoFit/>
          </a:bodyPr>
          <a:lstStyle/>
          <a:p>
            <a:r>
              <a:rPr lang="en-US" dirty="0" smtClean="0"/>
              <a:t>…</a:t>
            </a:r>
            <a:endParaRPr lang="en-US" dirty="0"/>
          </a:p>
        </p:txBody>
      </p:sp>
      <p:sp>
        <p:nvSpPr>
          <p:cNvPr id="25" name="Espace réservé du numéro de diapositive 24"/>
          <p:cNvSpPr>
            <a:spLocks noGrp="1"/>
          </p:cNvSpPr>
          <p:nvPr>
            <p:ph type="sldNum" sz="quarter" idx="12"/>
          </p:nvPr>
        </p:nvSpPr>
        <p:spPr/>
        <p:txBody>
          <a:bodyPr/>
          <a:lstStyle/>
          <a:p>
            <a:fld id="{339A7AB0-D0CE-A343-B5B6-64AAD55F6591}" type="slidenum">
              <a:rPr lang="fr-FR" smtClean="0"/>
              <a:pPr/>
              <a:t>21</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arré corné 6"/>
          <p:cNvSpPr/>
          <p:nvPr/>
        </p:nvSpPr>
        <p:spPr>
          <a:xfrm>
            <a:off x="433414" y="1016845"/>
            <a:ext cx="4214786" cy="5450394"/>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800" dirty="0" smtClean="0">
                <a:solidFill>
                  <a:schemeClr val="tx1"/>
                </a:solidFill>
              </a:rPr>
              <a:t>(1)</a:t>
            </a:r>
            <a:r>
              <a:rPr lang="fr-FR" sz="1100" dirty="0" smtClean="0">
                <a:solidFill>
                  <a:schemeClr val="tx1"/>
                </a:solidFill>
              </a:rPr>
              <a:t> module network {</a:t>
            </a:r>
          </a:p>
          <a:p>
            <a:r>
              <a:rPr lang="fr-FR" sz="1100" dirty="0" smtClean="0">
                <a:solidFill>
                  <a:schemeClr val="tx1"/>
                </a:solidFill>
              </a:rPr>
              <a:t> </a:t>
            </a:r>
          </a:p>
          <a:p>
            <a:pPr marL="228600" indent="-228600"/>
            <a:r>
              <a:rPr lang="fr-FR" sz="800" dirty="0" smtClean="0">
                <a:solidFill>
                  <a:schemeClr val="tx1"/>
                </a:solidFill>
              </a:rPr>
              <a:t>(2) </a:t>
            </a:r>
            <a:r>
              <a:rPr lang="fr-FR" sz="1100" dirty="0" err="1" smtClean="0">
                <a:solidFill>
                  <a:schemeClr val="tx1"/>
                </a:solidFill>
              </a:rPr>
              <a:t>namespace</a:t>
            </a:r>
            <a:r>
              <a:rPr lang="fr-FR" sz="1100" dirty="0" smtClean="0">
                <a:solidFill>
                  <a:schemeClr val="tx1"/>
                </a:solidFill>
              </a:rPr>
              <a:t> </a:t>
            </a:r>
          </a:p>
          <a:p>
            <a:pPr marL="228600" indent="-228600"/>
            <a:r>
              <a:rPr lang="fr-FR" sz="1100" dirty="0" smtClean="0">
                <a:solidFill>
                  <a:schemeClr val="tx1"/>
                </a:solidFill>
              </a:rPr>
              <a:t>           «</a:t>
            </a:r>
            <a:r>
              <a:rPr lang="fr-FR" sz="1100" dirty="0" smtClean="0">
                <a:solidFill>
                  <a:srgbClr val="000000"/>
                </a:solidFill>
              </a:rPr>
              <a:t> urn:loria:madynes:ensuite:yencap:1.0:module:Interfaces:1.0</a:t>
            </a:r>
            <a:r>
              <a:rPr lang="fr-FR" sz="1100" dirty="0" smtClean="0">
                <a:solidFill>
                  <a:schemeClr val="tx1"/>
                </a:solidFill>
              </a:rPr>
              <a:t> »;</a:t>
            </a:r>
          </a:p>
          <a:p>
            <a:r>
              <a:rPr lang="fr-FR" sz="1100" dirty="0" smtClean="0">
                <a:solidFill>
                  <a:schemeClr val="tx1"/>
                </a:solidFill>
              </a:rPr>
              <a:t> </a:t>
            </a:r>
          </a:p>
          <a:p>
            <a:r>
              <a:rPr lang="fr-FR" sz="800" dirty="0" smtClean="0">
                <a:solidFill>
                  <a:schemeClr val="tx1"/>
                </a:solidFill>
              </a:rPr>
              <a:t>(3) </a:t>
            </a:r>
            <a:r>
              <a:rPr lang="fr-FR" sz="1100" dirty="0" smtClean="0">
                <a:solidFill>
                  <a:schemeClr val="tx1"/>
                </a:solidFill>
              </a:rPr>
              <a:t>	import </a:t>
            </a:r>
            <a:r>
              <a:rPr lang="fr-FR" sz="1100" dirty="0" err="1" smtClean="0">
                <a:solidFill>
                  <a:schemeClr val="tx1"/>
                </a:solidFill>
              </a:rPr>
              <a:t>ietf-yang-types</a:t>
            </a:r>
            <a:r>
              <a:rPr lang="fr-FR" sz="1100" dirty="0" smtClean="0">
                <a:solidFill>
                  <a:schemeClr val="tx1"/>
                </a:solidFill>
              </a:rPr>
              <a:t> { </a:t>
            </a:r>
            <a:r>
              <a:rPr lang="fr-FR" sz="1100" dirty="0" err="1" smtClean="0">
                <a:solidFill>
                  <a:schemeClr val="tx1"/>
                </a:solidFill>
              </a:rPr>
              <a:t>prefix</a:t>
            </a:r>
            <a:r>
              <a:rPr lang="fr-FR" sz="1100" dirty="0" smtClean="0">
                <a:solidFill>
                  <a:schemeClr val="tx1"/>
                </a:solidFill>
              </a:rPr>
              <a:t> </a:t>
            </a:r>
            <a:r>
              <a:rPr lang="fr-FR" sz="1100" dirty="0" err="1" smtClean="0">
                <a:solidFill>
                  <a:schemeClr val="tx1"/>
                </a:solidFill>
              </a:rPr>
              <a:t>yt</a:t>
            </a:r>
            <a:r>
              <a:rPr lang="fr-FR" sz="1100" dirty="0" smtClean="0">
                <a:solidFill>
                  <a:schemeClr val="tx1"/>
                </a:solidFill>
              </a:rPr>
              <a:t>;}</a:t>
            </a:r>
          </a:p>
          <a:p>
            <a:endParaRPr lang="fr-FR" sz="1100" dirty="0" smtClean="0">
              <a:solidFill>
                <a:schemeClr val="tx1"/>
              </a:solidFill>
            </a:endParaRPr>
          </a:p>
          <a:p>
            <a:r>
              <a:rPr lang="fr-FR" sz="800" dirty="0" smtClean="0">
                <a:solidFill>
                  <a:schemeClr val="tx1"/>
                </a:solidFill>
              </a:rPr>
              <a:t>(4) </a:t>
            </a:r>
            <a:r>
              <a:rPr lang="fr-FR" sz="1100" dirty="0" smtClean="0">
                <a:solidFill>
                  <a:schemeClr val="tx1"/>
                </a:solidFill>
              </a:rPr>
              <a:t>	</a:t>
            </a:r>
            <a:r>
              <a:rPr lang="fr-FR" sz="1100" dirty="0" err="1" smtClean="0">
                <a:solidFill>
                  <a:schemeClr val="tx1"/>
                </a:solidFill>
              </a:rPr>
              <a:t>typedef</a:t>
            </a:r>
            <a:r>
              <a:rPr lang="fr-FR" sz="1100" dirty="0" smtClean="0">
                <a:solidFill>
                  <a:schemeClr val="tx1"/>
                </a:solidFill>
              </a:rPr>
              <a:t> </a:t>
            </a:r>
            <a:r>
              <a:rPr lang="fr-FR" sz="1100" dirty="0" err="1" smtClean="0">
                <a:solidFill>
                  <a:schemeClr val="tx1"/>
                </a:solidFill>
              </a:rPr>
              <a:t>ifName</a:t>
            </a:r>
            <a:r>
              <a:rPr lang="fr-FR" sz="1100" dirty="0" smtClean="0">
                <a:solidFill>
                  <a:schemeClr val="tx1"/>
                </a:solidFill>
              </a:rPr>
              <a:t> { </a:t>
            </a:r>
          </a:p>
          <a:p>
            <a:r>
              <a:rPr lang="fr-FR" sz="800" dirty="0" smtClean="0">
                <a:solidFill>
                  <a:schemeClr val="tx1"/>
                </a:solidFill>
              </a:rPr>
              <a:t>(5) </a:t>
            </a:r>
            <a:r>
              <a:rPr lang="fr-FR" sz="1100" dirty="0" smtClean="0">
                <a:solidFill>
                  <a:schemeClr val="tx1"/>
                </a:solidFill>
              </a:rPr>
              <a:t>		type string;</a:t>
            </a:r>
          </a:p>
          <a:p>
            <a:r>
              <a:rPr lang="fr-FR" sz="800" dirty="0" smtClean="0">
                <a:solidFill>
                  <a:schemeClr val="tx1"/>
                </a:solidFill>
              </a:rPr>
              <a:t>(6)</a:t>
            </a:r>
            <a:r>
              <a:rPr lang="fr-FR" sz="1100" dirty="0" smtClean="0">
                <a:solidFill>
                  <a:schemeClr val="tx1"/>
                </a:solidFill>
              </a:rPr>
              <a:t> 		</a:t>
            </a:r>
            <a:r>
              <a:rPr lang="fr-FR" sz="1100" dirty="0" err="1" smtClean="0">
                <a:solidFill>
                  <a:schemeClr val="tx1"/>
                </a:solidFill>
              </a:rPr>
              <a:t>length</a:t>
            </a:r>
            <a:r>
              <a:rPr lang="fr-FR" sz="1100" dirty="0" smtClean="0">
                <a:solidFill>
                  <a:schemeClr val="tx1"/>
                </a:solidFill>
              </a:rPr>
              <a:t> 3-8;</a:t>
            </a:r>
          </a:p>
          <a:p>
            <a:r>
              <a:rPr lang="fr-FR" sz="800" dirty="0" smtClean="0">
                <a:solidFill>
                  <a:schemeClr val="tx1"/>
                </a:solidFill>
              </a:rPr>
              <a:t>(7)</a:t>
            </a:r>
            <a:r>
              <a:rPr lang="fr-FR" sz="1100" dirty="0" smtClean="0">
                <a:solidFill>
                  <a:schemeClr val="tx1"/>
                </a:solidFill>
              </a:rPr>
              <a:t> 	}</a:t>
            </a:r>
          </a:p>
          <a:p>
            <a:r>
              <a:rPr lang="fr-FR" sz="800" dirty="0" smtClean="0">
                <a:solidFill>
                  <a:schemeClr val="tx1"/>
                </a:solidFill>
              </a:rPr>
              <a:t>(8) </a:t>
            </a:r>
            <a:r>
              <a:rPr lang="fr-FR" sz="1100" dirty="0" smtClean="0">
                <a:solidFill>
                  <a:schemeClr val="tx1"/>
                </a:solidFill>
              </a:rPr>
              <a:t>	</a:t>
            </a:r>
            <a:r>
              <a:rPr lang="fr-FR" sz="1100" dirty="0" err="1" smtClean="0">
                <a:solidFill>
                  <a:schemeClr val="tx1"/>
                </a:solidFill>
              </a:rPr>
              <a:t>grouping</a:t>
            </a:r>
            <a:r>
              <a:rPr lang="fr-FR" sz="1100" dirty="0" smtClean="0">
                <a:solidFill>
                  <a:schemeClr val="tx1"/>
                </a:solidFill>
              </a:rPr>
              <a:t> v4add {</a:t>
            </a:r>
          </a:p>
          <a:p>
            <a:r>
              <a:rPr lang="fr-FR" sz="800" dirty="0" smtClean="0">
                <a:solidFill>
                  <a:schemeClr val="tx1"/>
                </a:solidFill>
              </a:rPr>
              <a:t>(9) </a:t>
            </a:r>
            <a:r>
              <a:rPr lang="fr-FR" sz="1100" dirty="0" smtClean="0">
                <a:solidFill>
                  <a:schemeClr val="tx1"/>
                </a:solidFill>
              </a:rPr>
              <a:t>		container v4 {</a:t>
            </a:r>
          </a:p>
          <a:p>
            <a:r>
              <a:rPr lang="fr-FR" sz="800" dirty="0" smtClean="0">
                <a:solidFill>
                  <a:schemeClr val="tx1"/>
                </a:solidFill>
              </a:rPr>
              <a:t>(10)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ip</a:t>
            </a:r>
            <a:r>
              <a:rPr lang="fr-FR" sz="1100" dirty="0" smtClean="0">
                <a:solidFill>
                  <a:schemeClr val="tx1"/>
                </a:solidFill>
              </a:rPr>
              <a:t> { type </a:t>
            </a:r>
            <a:r>
              <a:rPr lang="fr-FR" sz="1100" dirty="0" err="1" smtClean="0">
                <a:solidFill>
                  <a:schemeClr val="tx1"/>
                </a:solidFill>
              </a:rPr>
              <a:t>ip</a:t>
            </a:r>
            <a:r>
              <a:rPr lang="fr-FR" sz="1100" dirty="0" smtClean="0">
                <a:solidFill>
                  <a:schemeClr val="tx1"/>
                </a:solidFill>
              </a:rPr>
              <a:t>;}</a:t>
            </a:r>
          </a:p>
          <a:p>
            <a:r>
              <a:rPr lang="fr-FR" sz="800" dirty="0" smtClean="0">
                <a:solidFill>
                  <a:schemeClr val="tx1"/>
                </a:solidFill>
              </a:rPr>
              <a:t>(11)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mask</a:t>
            </a:r>
            <a:r>
              <a:rPr lang="fr-FR" sz="1100" dirty="0" smtClean="0">
                <a:solidFill>
                  <a:schemeClr val="tx1"/>
                </a:solidFill>
              </a:rPr>
              <a:t> {type m;</a:t>
            </a:r>
          </a:p>
          <a:p>
            <a:r>
              <a:rPr lang="fr-FR" sz="800" dirty="0" smtClean="0">
                <a:solidFill>
                  <a:schemeClr val="tx1"/>
                </a:solidFill>
              </a:rPr>
              <a:t>(12) </a:t>
            </a:r>
            <a:r>
              <a:rPr lang="fr-FR" sz="1100" dirty="0" smtClean="0">
                <a:solidFill>
                  <a:schemeClr val="tx1"/>
                </a:solidFill>
              </a:rPr>
              <a:t>		}</a:t>
            </a:r>
          </a:p>
          <a:p>
            <a:r>
              <a:rPr lang="fr-FR" sz="800" dirty="0" smtClean="0">
                <a:solidFill>
                  <a:schemeClr val="tx1"/>
                </a:solidFill>
              </a:rPr>
              <a:t>(13) </a:t>
            </a:r>
            <a:r>
              <a:rPr lang="fr-FR" sz="1100" dirty="0" smtClean="0">
                <a:solidFill>
                  <a:schemeClr val="tx1"/>
                </a:solidFill>
              </a:rPr>
              <a:t>	}</a:t>
            </a:r>
          </a:p>
          <a:p>
            <a:r>
              <a:rPr lang="fr-FR" sz="800" dirty="0" smtClean="0">
                <a:solidFill>
                  <a:schemeClr val="tx1"/>
                </a:solidFill>
              </a:rPr>
              <a:t>(14) </a:t>
            </a:r>
            <a:r>
              <a:rPr lang="fr-FR" sz="1100" dirty="0" smtClean="0">
                <a:solidFill>
                  <a:schemeClr val="tx1"/>
                </a:solidFill>
              </a:rPr>
              <a:t>	container interfaces {</a:t>
            </a:r>
          </a:p>
          <a:p>
            <a:endParaRPr lang="fr-FR" sz="1100" dirty="0" smtClean="0">
              <a:solidFill>
                <a:schemeClr val="tx1"/>
              </a:solidFill>
            </a:endParaRPr>
          </a:p>
          <a:p>
            <a:r>
              <a:rPr lang="fr-FR" sz="800" dirty="0" smtClean="0">
                <a:solidFill>
                  <a:schemeClr val="tx1"/>
                </a:solidFill>
              </a:rPr>
              <a:t>(15) </a:t>
            </a:r>
            <a:r>
              <a:rPr lang="fr-FR" sz="1100" dirty="0" smtClean="0">
                <a:solidFill>
                  <a:schemeClr val="tx1"/>
                </a:solidFill>
              </a:rPr>
              <a:t>		</a:t>
            </a:r>
            <a:r>
              <a:rPr lang="fr-FR" sz="1100" dirty="0" err="1" smtClean="0">
                <a:solidFill>
                  <a:schemeClr val="tx1"/>
                </a:solidFill>
              </a:rPr>
              <a:t>list</a:t>
            </a:r>
            <a:r>
              <a:rPr lang="fr-FR" sz="1100" dirty="0" smtClean="0">
                <a:solidFill>
                  <a:schemeClr val="tx1"/>
                </a:solidFill>
              </a:rPr>
              <a:t> interface {</a:t>
            </a:r>
          </a:p>
          <a:p>
            <a:r>
              <a:rPr lang="fr-FR" sz="800" dirty="0" smtClean="0">
                <a:solidFill>
                  <a:schemeClr val="tx1"/>
                </a:solidFill>
              </a:rPr>
              <a:t>(16) 	</a:t>
            </a:r>
            <a:r>
              <a:rPr lang="fr-FR" sz="1100" dirty="0" smtClean="0">
                <a:solidFill>
                  <a:schemeClr val="tx1"/>
                </a:solidFill>
              </a:rPr>
              <a:t>		</a:t>
            </a:r>
            <a:r>
              <a:rPr lang="fr-FR" sz="1100" dirty="0" err="1" smtClean="0">
                <a:solidFill>
                  <a:schemeClr val="tx1"/>
                </a:solidFill>
              </a:rPr>
              <a:t>key</a:t>
            </a:r>
            <a:r>
              <a:rPr lang="fr-FR" sz="1100" dirty="0" smtClean="0">
                <a:solidFill>
                  <a:schemeClr val="tx1"/>
                </a:solidFill>
              </a:rPr>
              <a:t> </a:t>
            </a:r>
            <a:r>
              <a:rPr lang="fr-FR" sz="1100" dirty="0" err="1" smtClean="0">
                <a:solidFill>
                  <a:schemeClr val="tx1"/>
                </a:solidFill>
              </a:rPr>
              <a:t>name</a:t>
            </a:r>
            <a:endParaRPr lang="fr-FR" sz="1100" dirty="0" smtClean="0">
              <a:solidFill>
                <a:schemeClr val="tx1"/>
              </a:solidFill>
            </a:endParaRPr>
          </a:p>
          <a:p>
            <a:r>
              <a:rPr lang="fr-FR" sz="800" dirty="0" smtClean="0">
                <a:solidFill>
                  <a:schemeClr val="tx1"/>
                </a:solidFill>
              </a:rPr>
              <a:t>(17)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name</a:t>
            </a:r>
            <a:r>
              <a:rPr lang="fr-FR" sz="1100" dirty="0" smtClean="0">
                <a:solidFill>
                  <a:schemeClr val="tx1"/>
                </a:solidFill>
              </a:rPr>
              <a:t> { type </a:t>
            </a:r>
            <a:r>
              <a:rPr lang="fr-FR" sz="1100" dirty="0" err="1" smtClean="0">
                <a:solidFill>
                  <a:schemeClr val="tx1"/>
                </a:solidFill>
              </a:rPr>
              <a:t>ifName</a:t>
            </a:r>
            <a:r>
              <a:rPr lang="fr-FR" sz="1100" dirty="0" smtClean="0">
                <a:solidFill>
                  <a:schemeClr val="tx1"/>
                </a:solidFill>
              </a:rPr>
              <a:t>};</a:t>
            </a:r>
          </a:p>
          <a:p>
            <a:r>
              <a:rPr lang="fr-FR" sz="800" dirty="0" smtClean="0">
                <a:solidFill>
                  <a:schemeClr val="tx1"/>
                </a:solidFill>
              </a:rPr>
              <a:t>(18)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mac { type </a:t>
            </a:r>
            <a:r>
              <a:rPr lang="fr-FR" sz="1100" dirty="0" err="1" smtClean="0">
                <a:solidFill>
                  <a:schemeClr val="tx1"/>
                </a:solidFill>
              </a:rPr>
              <a:t>yt:mac-address</a:t>
            </a:r>
            <a:r>
              <a:rPr lang="fr-FR" sz="1100" dirty="0" smtClean="0">
                <a:solidFill>
                  <a:schemeClr val="tx1"/>
                </a:solidFill>
              </a:rPr>
              <a:t>;}</a:t>
            </a:r>
          </a:p>
          <a:p>
            <a:r>
              <a:rPr lang="fr-FR" sz="800" dirty="0" smtClean="0">
                <a:solidFill>
                  <a:schemeClr val="tx1"/>
                </a:solidFill>
              </a:rPr>
              <a:t>(19)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mtu</a:t>
            </a:r>
            <a:r>
              <a:rPr lang="fr-FR" sz="1100" dirty="0" smtClean="0">
                <a:solidFill>
                  <a:schemeClr val="tx1"/>
                </a:solidFill>
              </a:rPr>
              <a:t> { type uint32};</a:t>
            </a:r>
          </a:p>
          <a:p>
            <a:r>
              <a:rPr lang="fr-FR" sz="800" dirty="0" smtClean="0">
                <a:solidFill>
                  <a:schemeClr val="tx1"/>
                </a:solidFill>
              </a:rPr>
              <a:t>(20) </a:t>
            </a:r>
            <a:r>
              <a:rPr lang="fr-FR" sz="1100" dirty="0" smtClean="0">
                <a:solidFill>
                  <a:schemeClr val="tx1"/>
                </a:solidFill>
              </a:rPr>
              <a:t>			</a:t>
            </a:r>
            <a:r>
              <a:rPr lang="fr-FR" sz="1100" dirty="0" err="1" smtClean="0">
                <a:solidFill>
                  <a:schemeClr val="tx1"/>
                </a:solidFill>
              </a:rPr>
              <a:t>choice</a:t>
            </a:r>
            <a:r>
              <a:rPr lang="fr-FR" sz="1100" dirty="0" smtClean="0">
                <a:solidFill>
                  <a:schemeClr val="tx1"/>
                </a:solidFill>
              </a:rPr>
              <a:t> </a:t>
            </a:r>
            <a:r>
              <a:rPr lang="fr-FR" sz="1100" dirty="0" err="1" smtClean="0">
                <a:solidFill>
                  <a:schemeClr val="tx1"/>
                </a:solidFill>
              </a:rPr>
              <a:t>ad-type</a:t>
            </a:r>
            <a:r>
              <a:rPr lang="fr-FR" sz="1100" dirty="0" smtClean="0">
                <a:solidFill>
                  <a:schemeClr val="tx1"/>
                </a:solidFill>
              </a:rPr>
              <a:t> {</a:t>
            </a:r>
          </a:p>
          <a:p>
            <a:r>
              <a:rPr lang="fr-FR" sz="800" dirty="0" smtClean="0">
                <a:solidFill>
                  <a:schemeClr val="tx1"/>
                </a:solidFill>
              </a:rPr>
              <a:t>(21) </a:t>
            </a:r>
            <a:r>
              <a:rPr lang="fr-FR" sz="1100" dirty="0" smtClean="0">
                <a:solidFill>
                  <a:schemeClr val="tx1"/>
                </a:solidFill>
              </a:rPr>
              <a:t>				case v4 uses v4add;</a:t>
            </a:r>
          </a:p>
          <a:p>
            <a:r>
              <a:rPr lang="fr-FR" sz="800" dirty="0" smtClean="0">
                <a:solidFill>
                  <a:schemeClr val="tx1"/>
                </a:solidFill>
              </a:rPr>
              <a:t>(22) </a:t>
            </a:r>
            <a:r>
              <a:rPr lang="fr-FR" sz="1100" dirty="0" smtClean="0">
                <a:solidFill>
                  <a:schemeClr val="tx1"/>
                </a:solidFill>
              </a:rPr>
              <a:t>				case v6 uses v6add;</a:t>
            </a:r>
          </a:p>
          <a:p>
            <a:r>
              <a:rPr lang="fr-FR" sz="800" dirty="0" smtClean="0">
                <a:solidFill>
                  <a:schemeClr val="tx1"/>
                </a:solidFill>
              </a:rPr>
              <a:t>(23) </a:t>
            </a:r>
            <a:r>
              <a:rPr lang="fr-FR" sz="1100" dirty="0" smtClean="0">
                <a:solidFill>
                  <a:schemeClr val="tx1"/>
                </a:solidFill>
              </a:rPr>
              <a:t>			}</a:t>
            </a:r>
          </a:p>
          <a:p>
            <a:r>
              <a:rPr lang="fr-FR" sz="800" dirty="0" smtClean="0">
                <a:solidFill>
                  <a:schemeClr val="tx1"/>
                </a:solidFill>
              </a:rPr>
              <a:t>(24) </a:t>
            </a:r>
            <a:r>
              <a:rPr lang="fr-FR" sz="1100" dirty="0" smtClean="0">
                <a:solidFill>
                  <a:schemeClr val="tx1"/>
                </a:solidFill>
              </a:rPr>
              <a:t>		}</a:t>
            </a:r>
          </a:p>
          <a:p>
            <a:r>
              <a:rPr lang="fr-FR" sz="800" dirty="0" smtClean="0">
                <a:solidFill>
                  <a:schemeClr val="tx1"/>
                </a:solidFill>
              </a:rPr>
              <a:t>(25) </a:t>
            </a:r>
            <a:r>
              <a:rPr lang="fr-FR" sz="1100" dirty="0" smtClean="0">
                <a:solidFill>
                  <a:schemeClr val="tx1"/>
                </a:solidFill>
              </a:rPr>
              <a:t>	}</a:t>
            </a:r>
          </a:p>
          <a:p>
            <a:r>
              <a:rPr lang="fr-FR" sz="800" dirty="0" smtClean="0">
                <a:solidFill>
                  <a:schemeClr val="tx1"/>
                </a:solidFill>
              </a:rPr>
              <a:t>(26) </a:t>
            </a:r>
            <a:r>
              <a:rPr lang="fr-FR" sz="1100" dirty="0" smtClean="0">
                <a:solidFill>
                  <a:schemeClr val="tx1"/>
                </a:solidFill>
              </a:rPr>
              <a:t>}</a:t>
            </a:r>
          </a:p>
          <a:p>
            <a:endParaRPr lang="fr-FR" sz="1100" dirty="0">
              <a:solidFill>
                <a:schemeClr val="tx1"/>
              </a:solidFill>
            </a:endParaRPr>
          </a:p>
        </p:txBody>
      </p:sp>
      <p:sp>
        <p:nvSpPr>
          <p:cNvPr id="8" name="Rectangle 7"/>
          <p:cNvSpPr/>
          <p:nvPr/>
        </p:nvSpPr>
        <p:spPr>
          <a:xfrm>
            <a:off x="4457944" y="1771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module</a:t>
            </a:r>
            <a:endParaRPr lang="fr-FR" sz="1200" dirty="0">
              <a:solidFill>
                <a:srgbClr val="000000"/>
              </a:solidFill>
            </a:endParaRPr>
          </a:p>
        </p:txBody>
      </p:sp>
      <p:sp>
        <p:nvSpPr>
          <p:cNvPr id="9" name="Rectangle 8"/>
          <p:cNvSpPr/>
          <p:nvPr/>
        </p:nvSpPr>
        <p:spPr>
          <a:xfrm>
            <a:off x="7833959" y="5771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header</a:t>
            </a:r>
            <a:endParaRPr lang="fr-FR" sz="1200" dirty="0">
              <a:solidFill>
                <a:srgbClr val="000000"/>
              </a:solidFill>
            </a:endParaRPr>
          </a:p>
        </p:txBody>
      </p:sp>
      <p:sp>
        <p:nvSpPr>
          <p:cNvPr id="10" name="Rectangle 9"/>
          <p:cNvSpPr/>
          <p:nvPr/>
        </p:nvSpPr>
        <p:spPr>
          <a:xfrm>
            <a:off x="8768194" y="1349475"/>
            <a:ext cx="918920"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namespace</a:t>
            </a:r>
            <a:endParaRPr lang="fr-FR" sz="1200" dirty="0">
              <a:solidFill>
                <a:srgbClr val="000000"/>
              </a:solidFill>
            </a:endParaRPr>
          </a:p>
        </p:txBody>
      </p:sp>
      <p:sp>
        <p:nvSpPr>
          <p:cNvPr id="11" name="Rectangle 10"/>
          <p:cNvSpPr/>
          <p:nvPr/>
        </p:nvSpPr>
        <p:spPr>
          <a:xfrm>
            <a:off x="8789236" y="1749525"/>
            <a:ext cx="900028"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import</a:t>
            </a:r>
            <a:endParaRPr lang="fr-FR" sz="1200" dirty="0">
              <a:solidFill>
                <a:srgbClr val="000000"/>
              </a:solidFill>
            </a:endParaRPr>
          </a:p>
        </p:txBody>
      </p:sp>
      <p:sp>
        <p:nvSpPr>
          <p:cNvPr id="12" name="Rectangle 11"/>
          <p:cNvSpPr/>
          <p:nvPr/>
        </p:nvSpPr>
        <p:spPr>
          <a:xfrm>
            <a:off x="5605109" y="9875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typedef</a:t>
            </a:r>
            <a:endParaRPr lang="fr-FR" sz="1200" dirty="0">
              <a:solidFill>
                <a:srgbClr val="000000"/>
              </a:solidFill>
            </a:endParaRPr>
          </a:p>
        </p:txBody>
      </p:sp>
      <p:sp>
        <p:nvSpPr>
          <p:cNvPr id="13" name="Rectangle 12"/>
          <p:cNvSpPr/>
          <p:nvPr/>
        </p:nvSpPr>
        <p:spPr>
          <a:xfrm>
            <a:off x="5605109" y="14828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grouping</a:t>
            </a:r>
            <a:endParaRPr lang="fr-FR" sz="1200" dirty="0">
              <a:solidFill>
                <a:srgbClr val="000000"/>
              </a:solidFill>
            </a:endParaRPr>
          </a:p>
        </p:txBody>
      </p:sp>
      <p:sp>
        <p:nvSpPr>
          <p:cNvPr id="14" name="Rectangle 13"/>
          <p:cNvSpPr/>
          <p:nvPr/>
        </p:nvSpPr>
        <p:spPr>
          <a:xfrm>
            <a:off x="6664957" y="20821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16" name="Rectangle 15"/>
          <p:cNvSpPr/>
          <p:nvPr/>
        </p:nvSpPr>
        <p:spPr>
          <a:xfrm>
            <a:off x="8150857" y="25583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17" name="Losange 16"/>
          <p:cNvSpPr/>
          <p:nvPr/>
        </p:nvSpPr>
        <p:spPr>
          <a:xfrm flipH="1">
            <a:off x="4976372" y="4438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19" name="Forme 18"/>
          <p:cNvCxnSpPr>
            <a:stCxn id="17" idx="2"/>
            <a:endCxn id="9" idx="1"/>
          </p:cNvCxnSpPr>
          <p:nvPr/>
        </p:nvCxnSpPr>
        <p:spPr>
          <a:xfrm rot="16200000" flipH="1">
            <a:off x="6436184" y="-711976"/>
            <a:ext cx="24727" cy="277082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0" name="Triangle isocèle 19"/>
          <p:cNvSpPr/>
          <p:nvPr/>
        </p:nvSpPr>
        <p:spPr>
          <a:xfrm>
            <a:off x="8200548" y="837140"/>
            <a:ext cx="210502" cy="112820"/>
          </a:xfrm>
          <a:prstGeom prst="triangl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24" name="Connecteur en angle 23"/>
          <p:cNvCxnSpPr>
            <a:stCxn id="9" idx="2"/>
            <a:endCxn id="20" idx="0"/>
          </p:cNvCxnSpPr>
          <p:nvPr/>
        </p:nvCxnSpPr>
        <p:spPr>
          <a:xfrm rot="5400000">
            <a:off x="8351117" y="749107"/>
            <a:ext cx="42716" cy="13335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Forme 27"/>
          <p:cNvCxnSpPr>
            <a:stCxn id="20" idx="3"/>
            <a:endCxn id="10" idx="1"/>
          </p:cNvCxnSpPr>
          <p:nvPr/>
        </p:nvCxnSpPr>
        <p:spPr>
          <a:xfrm rot="16200000" flipH="1">
            <a:off x="8282927" y="972831"/>
            <a:ext cx="508139" cy="462395"/>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Forme 28"/>
          <p:cNvCxnSpPr>
            <a:stCxn id="20" idx="3"/>
            <a:endCxn id="11" idx="1"/>
          </p:cNvCxnSpPr>
          <p:nvPr/>
        </p:nvCxnSpPr>
        <p:spPr>
          <a:xfrm rot="16200000" flipH="1">
            <a:off x="8093423" y="1162335"/>
            <a:ext cx="908189" cy="483437"/>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8208007" y="3091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46" name="Losange 45"/>
          <p:cNvSpPr/>
          <p:nvPr/>
        </p:nvSpPr>
        <p:spPr>
          <a:xfrm flipH="1">
            <a:off x="6074174" y="17495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sp>
        <p:nvSpPr>
          <p:cNvPr id="49" name="Losange 48"/>
          <p:cNvSpPr/>
          <p:nvPr/>
        </p:nvSpPr>
        <p:spPr>
          <a:xfrm flipH="1">
            <a:off x="7156548" y="2348826"/>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nvGrpSpPr>
          <p:cNvPr id="63" name="Grouper 62"/>
          <p:cNvGrpSpPr/>
          <p:nvPr/>
        </p:nvGrpSpPr>
        <p:grpSpPr>
          <a:xfrm>
            <a:off x="5555746" y="2983152"/>
            <a:ext cx="1210382" cy="434496"/>
            <a:chOff x="5417987" y="2933700"/>
            <a:chExt cx="1485900" cy="533400"/>
          </a:xfrm>
        </p:grpSpPr>
        <p:sp>
          <p:nvSpPr>
            <p:cNvPr id="15" name="Rectangle 14"/>
            <p:cNvSpPr/>
            <p:nvPr/>
          </p:nvSpPr>
          <p:spPr>
            <a:xfrm>
              <a:off x="5417987" y="293370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50" name="Losange 49"/>
            <p:cNvSpPr/>
            <p:nvPr/>
          </p:nvSpPr>
          <p:spPr>
            <a:xfrm flipH="1">
              <a:off x="6054424" y="320040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sp>
        <p:nvSpPr>
          <p:cNvPr id="52" name="Rectangle 51"/>
          <p:cNvSpPr/>
          <p:nvPr/>
        </p:nvSpPr>
        <p:spPr>
          <a:xfrm>
            <a:off x="7407907" y="40226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3" name="Rectangle 52"/>
          <p:cNvSpPr/>
          <p:nvPr/>
        </p:nvSpPr>
        <p:spPr>
          <a:xfrm>
            <a:off x="7407907" y="442271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4" name="Rectangle 53"/>
          <p:cNvSpPr/>
          <p:nvPr/>
        </p:nvSpPr>
        <p:spPr>
          <a:xfrm>
            <a:off x="7399285" y="48227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8" name="Rectangle 57"/>
          <p:cNvSpPr/>
          <p:nvPr/>
        </p:nvSpPr>
        <p:spPr>
          <a:xfrm>
            <a:off x="8443559" y="62350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sp>
        <p:nvSpPr>
          <p:cNvPr id="60" name="Rectangle 59"/>
          <p:cNvSpPr/>
          <p:nvPr/>
        </p:nvSpPr>
        <p:spPr>
          <a:xfrm>
            <a:off x="6638119" y="6520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cxnSp>
        <p:nvCxnSpPr>
          <p:cNvPr id="62" name="Forme 61"/>
          <p:cNvCxnSpPr>
            <a:stCxn id="46" idx="2"/>
            <a:endCxn id="14" idx="1"/>
          </p:cNvCxnSpPr>
          <p:nvPr/>
        </p:nvCxnSpPr>
        <p:spPr>
          <a:xfrm rot="16200000" flipH="1">
            <a:off x="6300959" y="1826751"/>
            <a:ext cx="223977" cy="50402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Forme 63"/>
          <p:cNvCxnSpPr>
            <a:stCxn id="49" idx="2"/>
            <a:endCxn id="16" idx="1"/>
          </p:cNvCxnSpPr>
          <p:nvPr/>
        </p:nvCxnSpPr>
        <p:spPr>
          <a:xfrm rot="16200000" flipH="1">
            <a:off x="7646621" y="2162764"/>
            <a:ext cx="100926" cy="90754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Forme 65"/>
          <p:cNvCxnSpPr>
            <a:stCxn id="49" idx="2"/>
            <a:endCxn id="35" idx="1"/>
          </p:cNvCxnSpPr>
          <p:nvPr/>
        </p:nvCxnSpPr>
        <p:spPr>
          <a:xfrm rot="16200000" flipH="1">
            <a:off x="7408496" y="2400889"/>
            <a:ext cx="634326" cy="96469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Forme 67"/>
          <p:cNvCxnSpPr>
            <a:stCxn id="17" idx="2"/>
            <a:endCxn id="15" idx="1"/>
          </p:cNvCxnSpPr>
          <p:nvPr/>
        </p:nvCxnSpPr>
        <p:spPr>
          <a:xfrm rot="16200000" flipH="1">
            <a:off x="4094089" y="1630118"/>
            <a:ext cx="2430703" cy="492611"/>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Forme 69"/>
          <p:cNvCxnSpPr>
            <a:stCxn id="17" idx="2"/>
            <a:endCxn id="12" idx="1"/>
          </p:cNvCxnSpPr>
          <p:nvPr/>
        </p:nvCxnSpPr>
        <p:spPr>
          <a:xfrm rot="16200000" flipH="1">
            <a:off x="5116584" y="607624"/>
            <a:ext cx="435077"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Forme 74"/>
          <p:cNvCxnSpPr>
            <a:stCxn id="17" idx="2"/>
            <a:endCxn id="13" idx="1"/>
          </p:cNvCxnSpPr>
          <p:nvPr/>
        </p:nvCxnSpPr>
        <p:spPr>
          <a:xfrm rot="16200000" flipH="1">
            <a:off x="4868934" y="855274"/>
            <a:ext cx="930376"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Connecteur en angle 80"/>
          <p:cNvCxnSpPr>
            <a:stCxn id="51" idx="0"/>
            <a:endCxn id="50" idx="2"/>
          </p:cNvCxnSpPr>
          <p:nvPr/>
        </p:nvCxnSpPr>
        <p:spPr>
          <a:xfrm rot="16200000" flipV="1">
            <a:off x="5949561" y="3629024"/>
            <a:ext cx="422754" cy="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5" name="Grouper 64"/>
          <p:cNvGrpSpPr/>
          <p:nvPr/>
        </p:nvGrpSpPr>
        <p:grpSpPr>
          <a:xfrm>
            <a:off x="5555747" y="3840402"/>
            <a:ext cx="1210382" cy="434496"/>
            <a:chOff x="5417988" y="3790950"/>
            <a:chExt cx="1485900" cy="533400"/>
          </a:xfrm>
        </p:grpSpPr>
        <p:sp>
          <p:nvSpPr>
            <p:cNvPr id="51" name="Rectangle 50"/>
            <p:cNvSpPr/>
            <p:nvPr/>
          </p:nvSpPr>
          <p:spPr>
            <a:xfrm>
              <a:off x="5417988" y="379095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list</a:t>
              </a:r>
              <a:endParaRPr lang="fr-FR" sz="1200" dirty="0">
                <a:solidFill>
                  <a:srgbClr val="000000"/>
                </a:solidFill>
              </a:endParaRPr>
            </a:p>
          </p:txBody>
        </p:sp>
        <p:sp>
          <p:nvSpPr>
            <p:cNvPr id="87" name="Losange 86"/>
            <p:cNvSpPr/>
            <p:nvPr/>
          </p:nvSpPr>
          <p:spPr>
            <a:xfrm flipH="1">
              <a:off x="6054424" y="405765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90" name="Forme 89"/>
          <p:cNvCxnSpPr>
            <a:stCxn id="87" idx="2"/>
            <a:endCxn id="52" idx="1"/>
          </p:cNvCxnSpPr>
          <p:nvPr/>
        </p:nvCxnSpPr>
        <p:spPr>
          <a:xfrm rot="5400000" flipH="1" flipV="1">
            <a:off x="6712618" y="3579609"/>
            <a:ext cx="143608" cy="1246970"/>
          </a:xfrm>
          <a:prstGeom prst="bentConnector4">
            <a:avLst>
              <a:gd name="adj1" fmla="val -159183"/>
              <a:gd name="adj2" fmla="val 53479"/>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2" name="Forme 91"/>
          <p:cNvCxnSpPr>
            <a:stCxn id="87" idx="2"/>
            <a:endCxn id="53" idx="1"/>
          </p:cNvCxnSpPr>
          <p:nvPr/>
        </p:nvCxnSpPr>
        <p:spPr>
          <a:xfrm rot="16200000" flipH="1">
            <a:off x="6656201" y="3779634"/>
            <a:ext cx="256442" cy="124697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Forme 93"/>
          <p:cNvCxnSpPr>
            <a:stCxn id="87" idx="2"/>
            <a:endCxn id="54" idx="1"/>
          </p:cNvCxnSpPr>
          <p:nvPr/>
        </p:nvCxnSpPr>
        <p:spPr>
          <a:xfrm rot="16200000" flipH="1">
            <a:off x="6451865" y="3983970"/>
            <a:ext cx="656492" cy="1238348"/>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6" name="Forme 95"/>
          <p:cNvCxnSpPr>
            <a:stCxn id="87" idx="2"/>
            <a:endCxn id="55" idx="0"/>
          </p:cNvCxnSpPr>
          <p:nvPr/>
        </p:nvCxnSpPr>
        <p:spPr>
          <a:xfrm rot="16200000" flipH="1">
            <a:off x="5712716" y="4723119"/>
            <a:ext cx="896444" cy="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7" name="Grouper 66"/>
          <p:cNvGrpSpPr/>
          <p:nvPr/>
        </p:nvGrpSpPr>
        <p:grpSpPr>
          <a:xfrm>
            <a:off x="5555748" y="5171342"/>
            <a:ext cx="1210382" cy="434496"/>
            <a:chOff x="5417989" y="5121890"/>
            <a:chExt cx="1485900" cy="533400"/>
          </a:xfrm>
        </p:grpSpPr>
        <p:sp>
          <p:nvSpPr>
            <p:cNvPr id="55" name="Rectangle 54"/>
            <p:cNvSpPr/>
            <p:nvPr/>
          </p:nvSpPr>
          <p:spPr>
            <a:xfrm>
              <a:off x="5417989" y="51218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choice</a:t>
              </a:r>
              <a:endParaRPr lang="fr-FR" sz="1200" dirty="0">
                <a:solidFill>
                  <a:srgbClr val="000000"/>
                </a:solidFill>
              </a:endParaRPr>
            </a:p>
          </p:txBody>
        </p:sp>
        <p:sp>
          <p:nvSpPr>
            <p:cNvPr id="97" name="Losange 96"/>
            <p:cNvSpPr/>
            <p:nvPr/>
          </p:nvSpPr>
          <p:spPr>
            <a:xfrm flipH="1">
              <a:off x="6063048" y="538859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69" name="Grouper 68"/>
          <p:cNvGrpSpPr/>
          <p:nvPr/>
        </p:nvGrpSpPr>
        <p:grpSpPr>
          <a:xfrm>
            <a:off x="7620933" y="5439808"/>
            <a:ext cx="1210382" cy="450014"/>
            <a:chOff x="7483174" y="5388590"/>
            <a:chExt cx="1485900" cy="552450"/>
          </a:xfrm>
        </p:grpSpPr>
        <p:sp>
          <p:nvSpPr>
            <p:cNvPr id="57" name="Rectangle 56"/>
            <p:cNvSpPr/>
            <p:nvPr/>
          </p:nvSpPr>
          <p:spPr>
            <a:xfrm>
              <a:off x="7483174" y="53885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99" name="Losange 98"/>
            <p:cNvSpPr/>
            <p:nvPr/>
          </p:nvSpPr>
          <p:spPr>
            <a:xfrm flipH="1">
              <a:off x="8062632" y="567434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71" name="Grouper 70"/>
          <p:cNvGrpSpPr/>
          <p:nvPr/>
        </p:nvGrpSpPr>
        <p:grpSpPr>
          <a:xfrm>
            <a:off x="4919308" y="6218955"/>
            <a:ext cx="1210384" cy="465532"/>
            <a:chOff x="4781550" y="6165971"/>
            <a:chExt cx="1485900" cy="571500"/>
          </a:xfrm>
        </p:grpSpPr>
        <p:sp>
          <p:nvSpPr>
            <p:cNvPr id="59" name="Rectangle 58"/>
            <p:cNvSpPr/>
            <p:nvPr/>
          </p:nvSpPr>
          <p:spPr>
            <a:xfrm>
              <a:off x="4781550" y="6165971"/>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100" name="Losange 99"/>
            <p:cNvSpPr/>
            <p:nvPr/>
          </p:nvSpPr>
          <p:spPr>
            <a:xfrm flipH="1">
              <a:off x="5320096" y="6470771"/>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105" name="Forme 104"/>
          <p:cNvCxnSpPr>
            <a:stCxn id="97" idx="2"/>
            <a:endCxn id="57" idx="1"/>
          </p:cNvCxnSpPr>
          <p:nvPr/>
        </p:nvCxnSpPr>
        <p:spPr>
          <a:xfrm rot="5400000" flipH="1" flipV="1">
            <a:off x="6865744" y="4850649"/>
            <a:ext cx="57406" cy="1452971"/>
          </a:xfrm>
          <a:prstGeom prst="bentConnector4">
            <a:avLst>
              <a:gd name="adj1" fmla="val -398216"/>
              <a:gd name="adj2" fmla="val 52986"/>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Connecteur en angle 106"/>
          <p:cNvCxnSpPr>
            <a:stCxn id="97" idx="2"/>
            <a:endCxn id="59" idx="0"/>
          </p:cNvCxnSpPr>
          <p:nvPr/>
        </p:nvCxnSpPr>
        <p:spPr>
          <a:xfrm rot="5400000">
            <a:off x="5539673" y="5590665"/>
            <a:ext cx="613117" cy="64346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Connecteur en angle 109"/>
          <p:cNvCxnSpPr>
            <a:stCxn id="99" idx="2"/>
            <a:endCxn id="58" idx="0"/>
          </p:cNvCxnSpPr>
          <p:nvPr/>
        </p:nvCxnSpPr>
        <p:spPr>
          <a:xfrm rot="16200000" flipH="1">
            <a:off x="8441628" y="5627904"/>
            <a:ext cx="345204" cy="869040"/>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Forme 111"/>
          <p:cNvCxnSpPr>
            <a:stCxn id="100" idx="1"/>
            <a:endCxn id="60" idx="1"/>
          </p:cNvCxnSpPr>
          <p:nvPr/>
        </p:nvCxnSpPr>
        <p:spPr>
          <a:xfrm>
            <a:off x="5531524" y="6575863"/>
            <a:ext cx="1106595" cy="53537"/>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61" name="Espace réservé du numéro de diapositive 60"/>
          <p:cNvSpPr>
            <a:spLocks noGrp="1"/>
          </p:cNvSpPr>
          <p:nvPr>
            <p:ph type="sldNum" sz="quarter" idx="12"/>
          </p:nvPr>
        </p:nvSpPr>
        <p:spPr>
          <a:xfrm>
            <a:off x="7313592" y="6390203"/>
            <a:ext cx="1882816" cy="297422"/>
          </a:xfrm>
        </p:spPr>
        <p:txBody>
          <a:bodyPr/>
          <a:lstStyle/>
          <a:p>
            <a:fld id="{339A7AB0-D0CE-A343-B5B6-64AAD55F6591}" type="slidenum">
              <a:rPr lang="fr-FR" sz="1100" smtClean="0"/>
              <a:pPr/>
              <a:t>3</a:t>
            </a:fld>
            <a:endParaRPr lang="fr-FR" sz="1100"/>
          </a:p>
        </p:txBody>
      </p:sp>
      <p:sp>
        <p:nvSpPr>
          <p:cNvPr id="72" name="ZoneTexte 71"/>
          <p:cNvSpPr txBox="1"/>
          <p:nvPr/>
        </p:nvSpPr>
        <p:spPr>
          <a:xfrm>
            <a:off x="433414" y="163540"/>
            <a:ext cx="2210974"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YANG Modeling</a:t>
            </a:r>
            <a:endParaRPr lang="en-US" sz="24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425" name="Grouper 424"/>
          <p:cNvGrpSpPr/>
          <p:nvPr/>
        </p:nvGrpSpPr>
        <p:grpSpPr>
          <a:xfrm rot="293467">
            <a:off x="8159190" y="2491753"/>
            <a:ext cx="213663" cy="476774"/>
            <a:chOff x="8382000" y="2327868"/>
            <a:chExt cx="533402" cy="1182781"/>
          </a:xfrm>
        </p:grpSpPr>
        <p:sp>
          <p:nvSpPr>
            <p:cNvPr id="426" name="Ellipse 4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212483">
            <a:off x="8365567" y="2523363"/>
            <a:ext cx="295021" cy="654188"/>
            <a:chOff x="8382000" y="2327868"/>
            <a:chExt cx="533402" cy="1182781"/>
          </a:xfrm>
        </p:grpSpPr>
        <p:sp>
          <p:nvSpPr>
            <p:cNvPr id="407" name="Ellipse 40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 name="Carré corné 4"/>
          <p:cNvSpPr/>
          <p:nvPr/>
        </p:nvSpPr>
        <p:spPr>
          <a:xfrm>
            <a:off x="1176576" y="4674648"/>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dirty="0" smtClean="0">
                <a:solidFill>
                  <a:srgbClr val="000000"/>
                </a:solidFill>
              </a:rPr>
              <a:t>a</a:t>
            </a:r>
            <a:endParaRPr lang="en-US" sz="1200" dirty="0">
              <a:solidFill>
                <a:srgbClr val="000000"/>
              </a:solidFill>
            </a:endParaRPr>
          </a:p>
        </p:txBody>
      </p:sp>
      <p:sp>
        <p:nvSpPr>
          <p:cNvPr id="6" name="Carré corné 5"/>
          <p:cNvSpPr/>
          <p:nvPr/>
        </p:nvSpPr>
        <p:spPr>
          <a:xfrm>
            <a:off x="304800" y="5582095"/>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dirty="0" err="1" smtClean="0">
                <a:solidFill>
                  <a:srgbClr val="000000"/>
                </a:solidFill>
              </a:rPr>
              <a:t>b</a:t>
            </a:r>
            <a:endParaRPr lang="en-US" sz="1200" dirty="0">
              <a:solidFill>
                <a:srgbClr val="000000"/>
              </a:solidFill>
            </a:endParaRPr>
          </a:p>
        </p:txBody>
      </p:sp>
      <p:cxnSp>
        <p:nvCxnSpPr>
          <p:cNvPr id="8" name="Connecteur en arc 7"/>
          <p:cNvCxnSpPr>
            <a:stCxn id="6" idx="3"/>
            <a:endCxn id="5" idx="2"/>
          </p:cNvCxnSpPr>
          <p:nvPr/>
        </p:nvCxnSpPr>
        <p:spPr>
          <a:xfrm flipV="1">
            <a:off x="990600" y="5302177"/>
            <a:ext cx="528876" cy="593683"/>
          </a:xfrm>
          <a:prstGeom prst="curved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 name="Carré corné 11"/>
          <p:cNvSpPr/>
          <p:nvPr/>
        </p:nvSpPr>
        <p:spPr>
          <a:xfrm>
            <a:off x="1802435" y="5630047"/>
            <a:ext cx="1154736" cy="667873"/>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sub-module</a:t>
            </a:r>
          </a:p>
          <a:p>
            <a:pPr algn="ctr"/>
            <a:r>
              <a:rPr lang="en-US" sz="1200" dirty="0" smtClean="0">
                <a:solidFill>
                  <a:srgbClr val="000000"/>
                </a:solidFill>
              </a:rPr>
              <a:t>sa1</a:t>
            </a:r>
            <a:endParaRPr lang="en-US" sz="1200" dirty="0">
              <a:solidFill>
                <a:srgbClr val="000000"/>
              </a:solidFill>
            </a:endParaRPr>
          </a:p>
        </p:txBody>
      </p:sp>
      <p:cxnSp>
        <p:nvCxnSpPr>
          <p:cNvPr id="13" name="Connecteur en arc 12"/>
          <p:cNvCxnSpPr>
            <a:stCxn id="12" idx="1"/>
            <a:endCxn id="5" idx="2"/>
          </p:cNvCxnSpPr>
          <p:nvPr/>
        </p:nvCxnSpPr>
        <p:spPr>
          <a:xfrm rot="10800000">
            <a:off x="1519477" y="5302178"/>
            <a:ext cx="282959" cy="661807"/>
          </a:xfrm>
          <a:prstGeom prst="curvedConnector2">
            <a:avLst/>
          </a:prstGeom>
          <a:ln w="25400" cap="flat" cmpd="sng" algn="ctr">
            <a:solidFill>
              <a:srgbClr val="000000"/>
            </a:solidFill>
            <a:prstDash val="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5" name="Losange 24"/>
          <p:cNvSpPr/>
          <p:nvPr/>
        </p:nvSpPr>
        <p:spPr>
          <a:xfrm>
            <a:off x="742846" y="3200398"/>
            <a:ext cx="1295400" cy="757521"/>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solidFill>
                  <a:srgbClr val="000000"/>
                </a:solidFill>
              </a:rPr>
              <a:t>jYang</a:t>
            </a:r>
            <a:endParaRPr lang="en-US" sz="1600" dirty="0">
              <a:solidFill>
                <a:srgbClr val="000000"/>
              </a:solidFill>
            </a:endParaRPr>
          </a:p>
        </p:txBody>
      </p:sp>
      <p:cxnSp>
        <p:nvCxnSpPr>
          <p:cNvPr id="26" name="Connecteur en arc 12"/>
          <p:cNvCxnSpPr>
            <a:stCxn id="5" idx="0"/>
            <a:endCxn id="25" idx="2"/>
          </p:cNvCxnSpPr>
          <p:nvPr/>
        </p:nvCxnSpPr>
        <p:spPr>
          <a:xfrm rot="16200000" flipV="1">
            <a:off x="1096647" y="4251819"/>
            <a:ext cx="716729" cy="128930"/>
          </a:xfrm>
          <a:prstGeom prst="curved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9" name="Document 28"/>
          <p:cNvSpPr/>
          <p:nvPr/>
        </p:nvSpPr>
        <p:spPr>
          <a:xfrm>
            <a:off x="452676" y="1326884"/>
            <a:ext cx="685800" cy="877986"/>
          </a:xfrm>
          <a:prstGeom prst="flowChartDocumen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errors</a:t>
            </a:r>
            <a:endParaRPr lang="en-US" sz="1600" dirty="0">
              <a:solidFill>
                <a:srgbClr val="000000"/>
              </a:solidFill>
            </a:endParaRPr>
          </a:p>
        </p:txBody>
      </p:sp>
      <p:sp>
        <p:nvSpPr>
          <p:cNvPr id="30" name="Ellipse 29"/>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1" name="Connecteur en arc 70"/>
          <p:cNvCxnSpPr/>
          <p:nvPr/>
        </p:nvCxnSpPr>
        <p:spPr>
          <a:xfrm rot="5400000" flipH="1" flipV="1">
            <a:off x="1342211" y="803363"/>
            <a:ext cx="2182065" cy="2161595"/>
          </a:xfrm>
          <a:prstGeom prst="curvedConnector3">
            <a:avLst>
              <a:gd name="adj1" fmla="val 102086"/>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2" name="Connecteur en arc 71"/>
          <p:cNvCxnSpPr>
            <a:stCxn id="25" idx="0"/>
            <a:endCxn id="29" idx="2"/>
          </p:cNvCxnSpPr>
          <p:nvPr/>
        </p:nvCxnSpPr>
        <p:spPr>
          <a:xfrm rot="16200000" flipV="1">
            <a:off x="566275" y="2376127"/>
            <a:ext cx="1053573" cy="594970"/>
          </a:xfrm>
          <a:prstGeom prst="curved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126" name="Grouper 125"/>
          <p:cNvGrpSpPr/>
          <p:nvPr/>
        </p:nvGrpSpPr>
        <p:grpSpPr>
          <a:xfrm>
            <a:off x="4413812" y="976872"/>
            <a:ext cx="609602" cy="814674"/>
            <a:chOff x="4771344" y="4458249"/>
            <a:chExt cx="609602" cy="814674"/>
          </a:xfrm>
          <a:solidFill>
            <a:schemeClr val="accent3">
              <a:lumMod val="75000"/>
            </a:schemeClr>
          </a:solidFill>
        </p:grpSpPr>
        <p:sp>
          <p:nvSpPr>
            <p:cNvPr id="105" name="Ellipse 104"/>
            <p:cNvSpPr/>
            <p:nvPr/>
          </p:nvSpPr>
          <p:spPr>
            <a:xfrm>
              <a:off x="4885644" y="4458249"/>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Ellipse 106"/>
            <p:cNvSpPr/>
            <p:nvPr/>
          </p:nvSpPr>
          <p:spPr>
            <a:xfrm>
              <a:off x="4771344" y="4823565"/>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961844" y="4823565"/>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1" name="Connecteur droit 110"/>
            <p:cNvCxnSpPr>
              <a:stCxn id="105" idx="4"/>
              <a:endCxn id="107" idx="0"/>
            </p:cNvCxnSpPr>
            <p:nvPr/>
          </p:nvCxnSpPr>
          <p:spPr>
            <a:xfrm rot="5400000">
              <a:off x="4725957" y="4625778"/>
              <a:ext cx="281274" cy="1143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2" name="Connecteur droit 111"/>
            <p:cNvCxnSpPr>
              <a:stCxn id="105" idx="4"/>
              <a:endCxn id="108" idx="0"/>
            </p:cNvCxnSpPr>
            <p:nvPr/>
          </p:nvCxnSpPr>
          <p:spPr>
            <a:xfrm rot="16200000" flipH="1">
              <a:off x="4821207" y="4644828"/>
              <a:ext cx="281274" cy="762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847544" y="5188881"/>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5190444" y="5188881"/>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802157" y="4991094"/>
              <a:ext cx="281274" cy="1143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973607" y="4933944"/>
              <a:ext cx="281274" cy="2286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5266645" y="4823006"/>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973887" y="4492147"/>
              <a:ext cx="280715" cy="381001"/>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5304746" y="5188322"/>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5183158" y="5028634"/>
              <a:ext cx="281274" cy="38101"/>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149" name="Grouper 148"/>
          <p:cNvGrpSpPr/>
          <p:nvPr/>
        </p:nvGrpSpPr>
        <p:grpSpPr>
          <a:xfrm>
            <a:off x="2347570" y="1342188"/>
            <a:ext cx="762001" cy="449358"/>
            <a:chOff x="952500" y="5188322"/>
            <a:chExt cx="762001" cy="449358"/>
          </a:xfrm>
        </p:grpSpPr>
        <p:sp>
          <p:nvSpPr>
            <p:cNvPr id="128" name="Ellipse 127"/>
            <p:cNvSpPr/>
            <p:nvPr/>
          </p:nvSpPr>
          <p:spPr>
            <a:xfrm>
              <a:off x="1257300" y="518832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Ellipse 128"/>
            <p:cNvSpPr/>
            <p:nvPr/>
          </p:nvSpPr>
          <p:spPr>
            <a:xfrm>
              <a:off x="952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Ellipse 129"/>
            <p:cNvSpPr/>
            <p:nvPr/>
          </p:nvSpPr>
          <p:spPr>
            <a:xfrm>
              <a:off x="11430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Ellipse 130"/>
            <p:cNvSpPr/>
            <p:nvPr/>
          </p:nvSpPr>
          <p:spPr>
            <a:xfrm>
              <a:off x="1333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Ellipse 131"/>
            <p:cNvSpPr/>
            <p:nvPr/>
          </p:nvSpPr>
          <p:spPr>
            <a:xfrm>
              <a:off x="14859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3" name="Connecteur droit 132"/>
            <p:cNvCxnSpPr>
              <a:stCxn id="128" idx="4"/>
              <a:endCxn id="129" idx="0"/>
            </p:cNvCxnSpPr>
            <p:nvPr/>
          </p:nvCxnSpPr>
          <p:spPr>
            <a:xfrm rot="5400000">
              <a:off x="1002363" y="5260601"/>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4" name="Connecteur droit 133"/>
            <p:cNvCxnSpPr>
              <a:stCxn id="128" idx="4"/>
              <a:endCxn id="130" idx="0"/>
            </p:cNvCxnSpPr>
            <p:nvPr/>
          </p:nvCxnSpPr>
          <p:spPr>
            <a:xfrm rot="5400000">
              <a:off x="1097613" y="5355851"/>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128" idx="4"/>
              <a:endCxn id="131" idx="0"/>
            </p:cNvCxnSpPr>
            <p:nvPr/>
          </p:nvCxnSpPr>
          <p:spPr>
            <a:xfrm rot="16200000" flipH="1">
              <a:off x="1192863" y="5374901"/>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6" name="Connecteur droit 135"/>
            <p:cNvCxnSpPr>
              <a:stCxn id="128" idx="4"/>
              <a:endCxn id="132" idx="0"/>
            </p:cNvCxnSpPr>
            <p:nvPr/>
          </p:nvCxnSpPr>
          <p:spPr>
            <a:xfrm rot="16200000" flipH="1">
              <a:off x="1269063" y="5298701"/>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Ellipse 142"/>
            <p:cNvSpPr/>
            <p:nvPr/>
          </p:nvSpPr>
          <p:spPr>
            <a:xfrm>
              <a:off x="1638301" y="555307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Connecteur droit 143"/>
            <p:cNvCxnSpPr>
              <a:stCxn id="128" idx="4"/>
              <a:endCxn id="143" idx="0"/>
            </p:cNvCxnSpPr>
            <p:nvPr/>
          </p:nvCxnSpPr>
          <p:spPr>
            <a:xfrm rot="16200000" flipH="1">
              <a:off x="1345543" y="5222220"/>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295236" cy="369332"/>
          </a:xfrm>
          <a:prstGeom prst="rect">
            <a:avLst/>
          </a:prstGeom>
          <a:noFill/>
        </p:spPr>
        <p:txBody>
          <a:bodyPr wrap="none" rtlCol="0">
            <a:spAutoFit/>
          </a:bodyPr>
          <a:lstStyle/>
          <a:p>
            <a:r>
              <a:rPr lang="en-US" dirty="0" smtClean="0"/>
              <a:t>a</a:t>
            </a:r>
            <a:endParaRPr lang="en-US" dirty="0"/>
          </a:p>
        </p:txBody>
      </p:sp>
      <p:sp>
        <p:nvSpPr>
          <p:cNvPr id="151" name="ZoneTexte 150"/>
          <p:cNvSpPr txBox="1"/>
          <p:nvPr/>
        </p:nvSpPr>
        <p:spPr>
          <a:xfrm>
            <a:off x="4413812" y="1936178"/>
            <a:ext cx="342900" cy="369332"/>
          </a:xfrm>
          <a:prstGeom prst="rect">
            <a:avLst/>
          </a:prstGeom>
          <a:noFill/>
        </p:spPr>
        <p:txBody>
          <a:bodyPr wrap="square" rtlCol="0">
            <a:spAutoFit/>
          </a:bodyPr>
          <a:lstStyle/>
          <a:p>
            <a:r>
              <a:rPr lang="en-US" dirty="0" smtClean="0"/>
              <a:t>b</a:t>
            </a:r>
            <a:endParaRPr lang="en-US" dirty="0"/>
          </a:p>
        </p:txBody>
      </p:sp>
      <p:sp>
        <p:nvSpPr>
          <p:cNvPr id="152" name="ZoneTexte 151"/>
          <p:cNvSpPr txBox="1"/>
          <p:nvPr/>
        </p:nvSpPr>
        <p:spPr>
          <a:xfrm>
            <a:off x="2576170" y="1940491"/>
            <a:ext cx="502511" cy="369332"/>
          </a:xfrm>
          <a:prstGeom prst="rect">
            <a:avLst/>
          </a:prstGeom>
          <a:noFill/>
        </p:spPr>
        <p:txBody>
          <a:bodyPr wrap="none" rtlCol="0">
            <a:spAutoFit/>
          </a:bodyPr>
          <a:lstStyle/>
          <a:p>
            <a:r>
              <a:rPr lang="en-US" dirty="0" smtClean="0"/>
              <a:t>sa1</a:t>
            </a:r>
            <a:endParaRPr lang="en-US" dirty="0"/>
          </a:p>
        </p:txBody>
      </p:sp>
      <p:sp>
        <p:nvSpPr>
          <p:cNvPr id="179" name="ZoneTexte 178"/>
          <p:cNvSpPr txBox="1"/>
          <p:nvPr/>
        </p:nvSpPr>
        <p:spPr>
          <a:xfrm>
            <a:off x="2636541" y="2342089"/>
            <a:ext cx="1815371" cy="369332"/>
          </a:xfrm>
          <a:prstGeom prst="rect">
            <a:avLst/>
          </a:prstGeom>
          <a:noFill/>
        </p:spPr>
        <p:txBody>
          <a:bodyPr wrap="none" rtlCol="0">
            <a:spAutoFit/>
          </a:bodyPr>
          <a:lstStyle/>
          <a:p>
            <a:r>
              <a:rPr lang="en-US" dirty="0" err="1" smtClean="0"/>
              <a:t>YangSpecification</a:t>
            </a:r>
            <a:endParaRPr lang="en-US" dirty="0"/>
          </a:p>
        </p:txBody>
      </p:sp>
      <p:sp>
        <p:nvSpPr>
          <p:cNvPr id="180" name="ZoneTexte 179"/>
          <p:cNvSpPr txBox="1"/>
          <p:nvPr/>
        </p:nvSpPr>
        <p:spPr>
          <a:xfrm>
            <a:off x="5693631" y="2230867"/>
            <a:ext cx="1534720" cy="369332"/>
          </a:xfrm>
          <a:prstGeom prst="rect">
            <a:avLst/>
          </a:prstGeom>
          <a:noFill/>
        </p:spPr>
        <p:txBody>
          <a:bodyPr wrap="none" rtlCol="0">
            <a:spAutoFit/>
          </a:bodyPr>
          <a:lstStyle/>
          <a:p>
            <a:r>
              <a:rPr lang="en-US" dirty="0" err="1" smtClean="0"/>
              <a:t>YangTreeNode</a:t>
            </a:r>
            <a:endParaRPr lang="en-US" dirty="0"/>
          </a:p>
        </p:txBody>
      </p:sp>
      <p:cxnSp>
        <p:nvCxnSpPr>
          <p:cNvPr id="189" name="Connecteur droit 188"/>
          <p:cNvCxnSpPr>
            <a:stCxn id="292" idx="2"/>
            <a:endCxn id="330" idx="0"/>
          </p:cNvCxnSpPr>
          <p:nvPr/>
        </p:nvCxnSpPr>
        <p:spPr>
          <a:xfrm rot="16200000" flipH="1">
            <a:off x="5948563" y="759787"/>
            <a:ext cx="269231" cy="82579"/>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0" name="Connecteur droit 189"/>
          <p:cNvCxnSpPr>
            <a:stCxn id="292" idx="2"/>
            <a:endCxn id="337" idx="0"/>
          </p:cNvCxnSpPr>
          <p:nvPr/>
        </p:nvCxnSpPr>
        <p:spPr>
          <a:xfrm rot="16200000" flipH="1">
            <a:off x="6016554" y="691796"/>
            <a:ext cx="269232" cy="21856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4" name="Connecteur droit 193"/>
          <p:cNvCxnSpPr>
            <a:stCxn id="330" idx="2"/>
            <a:endCxn id="367" idx="0"/>
          </p:cNvCxnSpPr>
          <p:nvPr/>
        </p:nvCxnSpPr>
        <p:spPr>
          <a:xfrm rot="5400000">
            <a:off x="5931172" y="1138459"/>
            <a:ext cx="270842" cy="11575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5" name="Connecteur droit 194"/>
          <p:cNvCxnSpPr>
            <a:stCxn id="330" idx="2"/>
            <a:endCxn id="377" idx="0"/>
          </p:cNvCxnSpPr>
          <p:nvPr/>
        </p:nvCxnSpPr>
        <p:spPr>
          <a:xfrm rot="16200000" flipH="1">
            <a:off x="6014794" y="1170586"/>
            <a:ext cx="270842" cy="5149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6" name="Connecteur droit 195"/>
          <p:cNvCxnSpPr>
            <a:stCxn id="330" idx="2"/>
            <a:endCxn id="380" idx="0"/>
          </p:cNvCxnSpPr>
          <p:nvPr/>
        </p:nvCxnSpPr>
        <p:spPr>
          <a:xfrm rot="16200000" flipH="1">
            <a:off x="6087364" y="1098016"/>
            <a:ext cx="270842" cy="19663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8" name="Connecteur droit 197"/>
          <p:cNvCxnSpPr>
            <a:stCxn id="292" idx="2"/>
            <a:endCxn id="349" idx="0"/>
          </p:cNvCxnSpPr>
          <p:nvPr/>
        </p:nvCxnSpPr>
        <p:spPr>
          <a:xfrm rot="16200000" flipH="1">
            <a:off x="6089888" y="618462"/>
            <a:ext cx="269230" cy="365229"/>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1" name="Connecteur droit 200"/>
          <p:cNvCxnSpPr>
            <a:stCxn id="349" idx="2"/>
            <a:endCxn id="383" idx="0"/>
          </p:cNvCxnSpPr>
          <p:nvPr/>
        </p:nvCxnSpPr>
        <p:spPr>
          <a:xfrm rot="16200000" flipH="1">
            <a:off x="6319684" y="1148345"/>
            <a:ext cx="270843" cy="9597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2" name="Connecteur droit 201"/>
          <p:cNvCxnSpPr>
            <a:stCxn id="349" idx="2"/>
            <a:endCxn id="389" idx="0"/>
          </p:cNvCxnSpPr>
          <p:nvPr/>
        </p:nvCxnSpPr>
        <p:spPr>
          <a:xfrm rot="16200000" flipH="1">
            <a:off x="6412933" y="1055096"/>
            <a:ext cx="270843" cy="28247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6" name="Connecteur droit 235"/>
          <p:cNvCxnSpPr>
            <a:stCxn id="389" idx="2"/>
            <a:endCxn id="401" idx="0"/>
          </p:cNvCxnSpPr>
          <p:nvPr/>
        </p:nvCxnSpPr>
        <p:spPr>
          <a:xfrm rot="16200000" flipH="1">
            <a:off x="6629742" y="1516824"/>
            <a:ext cx="195898"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9" name="Connecteur droit 238"/>
          <p:cNvCxnSpPr>
            <a:stCxn id="401" idx="2"/>
            <a:endCxn id="467" idx="0"/>
          </p:cNvCxnSpPr>
          <p:nvPr/>
        </p:nvCxnSpPr>
        <p:spPr>
          <a:xfrm rot="5400000">
            <a:off x="6548508" y="1848428"/>
            <a:ext cx="287618" cy="146948"/>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0" name="Connecteur droit 239"/>
          <p:cNvCxnSpPr>
            <a:stCxn id="401" idx="2"/>
            <a:endCxn id="473" idx="0"/>
          </p:cNvCxnSpPr>
          <p:nvPr/>
        </p:nvCxnSpPr>
        <p:spPr>
          <a:xfrm rot="16200000" flipH="1">
            <a:off x="6707349" y="1836535"/>
            <a:ext cx="287618" cy="17073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2" name="Connecteur droit 241"/>
          <p:cNvCxnSpPr>
            <a:stCxn id="389" idx="2"/>
            <a:endCxn id="404" idx="0"/>
          </p:cNvCxnSpPr>
          <p:nvPr/>
        </p:nvCxnSpPr>
        <p:spPr>
          <a:xfrm rot="16200000" flipH="1">
            <a:off x="6753205" y="1393361"/>
            <a:ext cx="195898" cy="323126"/>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4" name="Connecteur droit 243"/>
          <p:cNvCxnSpPr>
            <a:stCxn id="404" idx="2"/>
            <a:endCxn id="479" idx="0"/>
          </p:cNvCxnSpPr>
          <p:nvPr/>
        </p:nvCxnSpPr>
        <p:spPr>
          <a:xfrm rot="16200000" flipH="1">
            <a:off x="6902975" y="1887835"/>
            <a:ext cx="287618" cy="6813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0" name="Connecteur droit 249"/>
          <p:cNvCxnSpPr>
            <a:stCxn id="367" idx="2"/>
            <a:endCxn id="395" idx="0"/>
          </p:cNvCxnSpPr>
          <p:nvPr/>
        </p:nvCxnSpPr>
        <p:spPr>
          <a:xfrm rot="5400000">
            <a:off x="5903802" y="1547957"/>
            <a:ext cx="195898" cy="1393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3" name="Connecteur droit 252"/>
          <p:cNvCxnSpPr>
            <a:stCxn id="395" idx="2"/>
            <a:endCxn id="476" idx="0"/>
          </p:cNvCxnSpPr>
          <p:nvPr/>
        </p:nvCxnSpPr>
        <p:spPr>
          <a:xfrm rot="5400000">
            <a:off x="5838892" y="1909820"/>
            <a:ext cx="287618" cy="2416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4" name="Connecteur droit 253"/>
          <p:cNvCxnSpPr>
            <a:stCxn id="395" idx="2"/>
            <a:endCxn id="470" idx="0"/>
          </p:cNvCxnSpPr>
          <p:nvPr/>
        </p:nvCxnSpPr>
        <p:spPr>
          <a:xfrm rot="16200000" flipH="1">
            <a:off x="5993696" y="1779180"/>
            <a:ext cx="287618" cy="28544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Connecteur droit 255"/>
          <p:cNvCxnSpPr>
            <a:stCxn id="367" idx="2"/>
            <a:endCxn id="398" idx="0"/>
          </p:cNvCxnSpPr>
          <p:nvPr/>
        </p:nvCxnSpPr>
        <p:spPr>
          <a:xfrm rot="16200000" flipH="1">
            <a:off x="6079754" y="1385939"/>
            <a:ext cx="195898" cy="33797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8" name="Connecteur droit 257"/>
          <p:cNvCxnSpPr>
            <a:stCxn id="398" idx="2"/>
            <a:endCxn id="464" idx="0"/>
          </p:cNvCxnSpPr>
          <p:nvPr/>
        </p:nvCxnSpPr>
        <p:spPr>
          <a:xfrm rot="16200000" flipH="1">
            <a:off x="6247961" y="1876819"/>
            <a:ext cx="287618" cy="9016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3" name="ZoneTexte 262"/>
          <p:cNvSpPr txBox="1"/>
          <p:nvPr/>
        </p:nvSpPr>
        <p:spPr>
          <a:xfrm>
            <a:off x="6765791" y="865650"/>
            <a:ext cx="352831" cy="369332"/>
          </a:xfrm>
          <a:prstGeom prst="rect">
            <a:avLst/>
          </a:prstGeom>
          <a:noFill/>
        </p:spPr>
        <p:txBody>
          <a:bodyPr wrap="none" rtlCol="0">
            <a:spAutoFit/>
          </a:bodyPr>
          <a:lstStyle/>
          <a:p>
            <a:r>
              <a:rPr lang="en-US" dirty="0" smtClean="0"/>
              <a:t>a’</a:t>
            </a:r>
            <a:endParaRPr lang="en-US" dirty="0"/>
          </a:p>
        </p:txBody>
      </p:sp>
      <p:sp>
        <p:nvSpPr>
          <p:cNvPr id="264" name="ZoneTexte 263"/>
          <p:cNvSpPr txBox="1"/>
          <p:nvPr/>
        </p:nvSpPr>
        <p:spPr>
          <a:xfrm>
            <a:off x="7221005" y="1459937"/>
            <a:ext cx="363539" cy="369332"/>
          </a:xfrm>
          <a:prstGeom prst="rect">
            <a:avLst/>
          </a:prstGeom>
          <a:noFill/>
        </p:spPr>
        <p:txBody>
          <a:bodyPr wrap="none" rtlCol="0">
            <a:spAutoFit/>
          </a:bodyPr>
          <a:lstStyle/>
          <a:p>
            <a:r>
              <a:rPr lang="en-US" dirty="0" err="1" smtClean="0"/>
              <a:t>b</a:t>
            </a:r>
            <a:r>
              <a:rPr lang="en-US" dirty="0" smtClean="0"/>
              <a:t>’</a:t>
            </a:r>
            <a:endParaRPr lang="en-US" dirty="0"/>
          </a:p>
        </p:txBody>
      </p:sp>
      <p:sp>
        <p:nvSpPr>
          <p:cNvPr id="265" name="ZoneTexte 264"/>
          <p:cNvSpPr txBox="1"/>
          <p:nvPr/>
        </p:nvSpPr>
        <p:spPr>
          <a:xfrm>
            <a:off x="5450628" y="1748406"/>
            <a:ext cx="363539" cy="369332"/>
          </a:xfrm>
          <a:prstGeom prst="rect">
            <a:avLst/>
          </a:prstGeom>
          <a:noFill/>
        </p:spPr>
        <p:txBody>
          <a:bodyPr wrap="none" rtlCol="0">
            <a:spAutoFit/>
          </a:bodyPr>
          <a:lstStyle/>
          <a:p>
            <a:r>
              <a:rPr lang="en-US" dirty="0" err="1" smtClean="0"/>
              <a:t>b</a:t>
            </a:r>
            <a:r>
              <a:rPr lang="en-US" dirty="0" smtClean="0"/>
              <a:t>’</a:t>
            </a:r>
            <a:endParaRPr lang="en-US" dirty="0"/>
          </a:p>
        </p:txBody>
      </p:sp>
      <p:pic>
        <p:nvPicPr>
          <p:cNvPr id="157" name="Image 156" descr="workstation-Vista-256x256.png"/>
          <p:cNvPicPr>
            <a:picLocks noChangeAspect="1"/>
          </p:cNvPicPr>
          <p:nvPr/>
        </p:nvPicPr>
        <p:blipFill>
          <a:blip r:embed="rId3"/>
          <a:stretch>
            <a:fillRect/>
          </a:stretch>
        </p:blipFill>
        <p:spPr>
          <a:xfrm flipH="1">
            <a:off x="3388971" y="3593026"/>
            <a:ext cx="1977342" cy="2163246"/>
          </a:xfrm>
          <a:prstGeom prst="rect">
            <a:avLst/>
          </a:prstGeom>
        </p:spPr>
      </p:pic>
      <p:pic>
        <p:nvPicPr>
          <p:cNvPr id="158" name="Image 157" descr="black-server-128x128.png"/>
          <p:cNvPicPr>
            <a:picLocks noChangeAspect="1"/>
          </p:cNvPicPr>
          <p:nvPr/>
        </p:nvPicPr>
        <p:blipFill>
          <a:blip r:embed="rId4"/>
          <a:stretch>
            <a:fillRect/>
          </a:stretch>
        </p:blipFill>
        <p:spPr>
          <a:xfrm flipH="1">
            <a:off x="8353384" y="4183049"/>
            <a:ext cx="1325030" cy="1312101"/>
          </a:xfrm>
          <a:prstGeom prst="rect">
            <a:avLst/>
          </a:prstGeom>
          <a:effectLst/>
        </p:spPr>
      </p:pic>
      <p:cxnSp>
        <p:nvCxnSpPr>
          <p:cNvPr id="159" name="Connecteur droit avec flèche 158"/>
          <p:cNvCxnSpPr/>
          <p:nvPr/>
        </p:nvCxnSpPr>
        <p:spPr>
          <a:xfrm>
            <a:off x="5328214" y="5895860"/>
            <a:ext cx="3025170" cy="73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4009342" y="5620463"/>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sp>
        <p:nvSpPr>
          <p:cNvPr id="161" name="Rectangle 160"/>
          <p:cNvSpPr/>
          <p:nvPr/>
        </p:nvSpPr>
        <p:spPr>
          <a:xfrm>
            <a:off x="8579516" y="5582095"/>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956291" y="5336335"/>
            <a:ext cx="1086581" cy="369332"/>
          </a:xfrm>
          <a:prstGeom prst="rect">
            <a:avLst/>
          </a:prstGeom>
          <a:noFill/>
        </p:spPr>
        <p:txBody>
          <a:bodyPr wrap="none" rtlCol="0">
            <a:spAutoFit/>
          </a:bodyPr>
          <a:lstStyle/>
          <a:p>
            <a:r>
              <a:rPr lang="fr-FR" dirty="0" smtClean="0"/>
              <a:t>XML Data</a:t>
            </a:r>
            <a:endParaRPr lang="fr-FR" dirty="0"/>
          </a:p>
        </p:txBody>
      </p:sp>
      <p:sp>
        <p:nvSpPr>
          <p:cNvPr id="188" name="Ellipse 187"/>
          <p:cNvSpPr/>
          <p:nvPr/>
        </p:nvSpPr>
        <p:spPr>
          <a:xfrm>
            <a:off x="8602102" y="2157729"/>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68802" y="252008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a:endCxn id="226" idx="0"/>
          </p:cNvCxnSpPr>
          <p:nvPr/>
        </p:nvCxnSpPr>
        <p:spPr>
          <a:xfrm rot="16200000" flipH="1">
            <a:off x="8571054" y="2310919"/>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34397" y="2247576"/>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9059304" y="251615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731610" y="2150363"/>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97405" y="288861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972247" y="2725355"/>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9029803" y="2667800"/>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89503" y="2519869"/>
            <a:ext cx="533402" cy="1182781"/>
            <a:chOff x="8382000" y="2327868"/>
            <a:chExt cx="533402" cy="1182781"/>
          </a:xfrm>
        </p:grpSpPr>
        <p:sp>
          <p:nvSpPr>
            <p:cNvPr id="226" name="Ellipse 2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stCxn id="426" idx="0"/>
            <a:endCxn id="188" idx="4"/>
          </p:cNvCxnSpPr>
          <p:nvPr/>
        </p:nvCxnSpPr>
        <p:spPr>
          <a:xfrm rot="5400000" flipH="1" flipV="1">
            <a:off x="8323944" y="2173762"/>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stCxn id="407" idx="0"/>
            <a:endCxn id="188" idx="4"/>
          </p:cNvCxnSpPr>
          <p:nvPr/>
        </p:nvCxnSpPr>
        <p:spPr>
          <a:xfrm rot="5400000" flipH="1" flipV="1">
            <a:off x="8425903" y="2307086"/>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3" name="Connecteur droit avec flèche 452"/>
          <p:cNvCxnSpPr/>
          <p:nvPr/>
        </p:nvCxnSpPr>
        <p:spPr>
          <a:xfrm rot="16200000" flipH="1">
            <a:off x="6600378" y="2575911"/>
            <a:ext cx="300648" cy="3231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4" name="Connecteur droit avec flèche 453"/>
          <p:cNvCxnSpPr/>
          <p:nvPr/>
        </p:nvCxnSpPr>
        <p:spPr>
          <a:xfrm flipV="1">
            <a:off x="6460993" y="3053247"/>
            <a:ext cx="475532" cy="2595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6" name="Connecteur droit avec flèche 455"/>
          <p:cNvCxnSpPr/>
          <p:nvPr/>
        </p:nvCxnSpPr>
        <p:spPr>
          <a:xfrm>
            <a:off x="6956291" y="2944073"/>
            <a:ext cx="628253" cy="277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678301" y="1788091"/>
            <a:ext cx="1056825" cy="369332"/>
          </a:xfrm>
          <a:prstGeom prst="rect">
            <a:avLst/>
          </a:prstGeom>
          <a:noFill/>
        </p:spPr>
        <p:txBody>
          <a:bodyPr wrap="none" rtlCol="0">
            <a:spAutoFit/>
          </a:bodyPr>
          <a:lstStyle/>
          <a:p>
            <a:r>
              <a:rPr lang="fr-FR" dirty="0" smtClean="0"/>
              <a:t>Data </a:t>
            </a:r>
            <a:r>
              <a:rPr lang="fr-FR" dirty="0" err="1" smtClean="0"/>
              <a:t>tree</a:t>
            </a:r>
            <a:endParaRPr lang="fr-FR" dirty="0"/>
          </a:p>
        </p:txBody>
      </p:sp>
      <p:grpSp>
        <p:nvGrpSpPr>
          <p:cNvPr id="344" name="Grouper 343"/>
          <p:cNvGrpSpPr/>
          <p:nvPr/>
        </p:nvGrpSpPr>
        <p:grpSpPr>
          <a:xfrm>
            <a:off x="5984014" y="541242"/>
            <a:ext cx="115750" cy="125220"/>
            <a:chOff x="5984014" y="541242"/>
            <a:chExt cx="115750" cy="125220"/>
          </a:xfrm>
        </p:grpSpPr>
        <p:sp>
          <p:nvSpPr>
            <p:cNvPr id="182" name="Ellipse 181"/>
            <p:cNvSpPr/>
            <p:nvPr/>
          </p:nvSpPr>
          <p:spPr>
            <a:xfrm>
              <a:off x="6003789" y="56183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 name="Rectangle 291"/>
            <p:cNvSpPr/>
            <p:nvPr/>
          </p:nvSpPr>
          <p:spPr>
            <a:xfrm>
              <a:off x="5984014" y="54124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5" name="Grouper 344"/>
          <p:cNvGrpSpPr/>
          <p:nvPr/>
        </p:nvGrpSpPr>
        <p:grpSpPr>
          <a:xfrm>
            <a:off x="6066593" y="935693"/>
            <a:ext cx="115750" cy="125220"/>
            <a:chOff x="6066593" y="935693"/>
            <a:chExt cx="115750" cy="125220"/>
          </a:xfrm>
        </p:grpSpPr>
        <p:sp>
          <p:nvSpPr>
            <p:cNvPr id="185" name="Ellipse 184"/>
            <p:cNvSpPr/>
            <p:nvPr/>
          </p:nvSpPr>
          <p:spPr>
            <a:xfrm>
              <a:off x="6086368" y="95628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0" name="Rectangle 329"/>
            <p:cNvSpPr/>
            <p:nvPr/>
          </p:nvSpPr>
          <p:spPr>
            <a:xfrm>
              <a:off x="6066593" y="935693"/>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6" name="Grouper 345"/>
          <p:cNvGrpSpPr/>
          <p:nvPr/>
        </p:nvGrpSpPr>
        <p:grpSpPr>
          <a:xfrm>
            <a:off x="6202577" y="935694"/>
            <a:ext cx="115750" cy="125220"/>
            <a:chOff x="6202577" y="935694"/>
            <a:chExt cx="115750" cy="125220"/>
          </a:xfrm>
        </p:grpSpPr>
        <p:sp>
          <p:nvSpPr>
            <p:cNvPr id="186" name="Ellipse 185"/>
            <p:cNvSpPr/>
            <p:nvPr/>
          </p:nvSpPr>
          <p:spPr>
            <a:xfrm>
              <a:off x="6222352" y="95628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7" name="Rectangle 336"/>
            <p:cNvSpPr/>
            <p:nvPr/>
          </p:nvSpPr>
          <p:spPr>
            <a:xfrm>
              <a:off x="6202577" y="935694"/>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7" name="Grouper 346"/>
          <p:cNvGrpSpPr/>
          <p:nvPr/>
        </p:nvGrpSpPr>
        <p:grpSpPr>
          <a:xfrm>
            <a:off x="6349243" y="935692"/>
            <a:ext cx="115750" cy="125220"/>
            <a:chOff x="6202577" y="935694"/>
            <a:chExt cx="115750" cy="125220"/>
          </a:xfrm>
        </p:grpSpPr>
        <p:sp>
          <p:nvSpPr>
            <p:cNvPr id="348" name="Ellipse 347"/>
            <p:cNvSpPr/>
            <p:nvPr/>
          </p:nvSpPr>
          <p:spPr>
            <a:xfrm>
              <a:off x="6222352" y="95628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9" name="Rectangle 348"/>
            <p:cNvSpPr/>
            <p:nvPr/>
          </p:nvSpPr>
          <p:spPr>
            <a:xfrm>
              <a:off x="6202577" y="935694"/>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69" name="Grouper 368"/>
          <p:cNvGrpSpPr/>
          <p:nvPr/>
        </p:nvGrpSpPr>
        <p:grpSpPr>
          <a:xfrm>
            <a:off x="5950843" y="1331755"/>
            <a:ext cx="115750" cy="125220"/>
            <a:chOff x="5698417" y="914682"/>
            <a:chExt cx="115750" cy="125220"/>
          </a:xfrm>
        </p:grpSpPr>
        <p:sp>
          <p:nvSpPr>
            <p:cNvPr id="367" name="Rectangle 366"/>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68" name="Ellipse 367"/>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7" name="Rectangle 376"/>
          <p:cNvSpPr/>
          <p:nvPr/>
        </p:nvSpPr>
        <p:spPr>
          <a:xfrm>
            <a:off x="611808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80" name="Rectangle 379"/>
          <p:cNvSpPr/>
          <p:nvPr/>
        </p:nvSpPr>
        <p:spPr>
          <a:xfrm>
            <a:off x="626322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b="1"/>
          </a:p>
        </p:txBody>
      </p:sp>
      <p:sp>
        <p:nvSpPr>
          <p:cNvPr id="383" name="Rectangle 382"/>
          <p:cNvSpPr/>
          <p:nvPr/>
        </p:nvSpPr>
        <p:spPr>
          <a:xfrm>
            <a:off x="644521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388" name="Grouper 387"/>
          <p:cNvGrpSpPr/>
          <p:nvPr/>
        </p:nvGrpSpPr>
        <p:grpSpPr>
          <a:xfrm>
            <a:off x="6631716" y="1331755"/>
            <a:ext cx="115750" cy="125220"/>
            <a:chOff x="5698417" y="914682"/>
            <a:chExt cx="115750" cy="125220"/>
          </a:xfrm>
        </p:grpSpPr>
        <p:sp>
          <p:nvSpPr>
            <p:cNvPr id="389" name="Rectangle 388"/>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0" name="Ellipse 389"/>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4" name="Grouper 393"/>
          <p:cNvGrpSpPr/>
          <p:nvPr/>
        </p:nvGrpSpPr>
        <p:grpSpPr>
          <a:xfrm>
            <a:off x="5936908" y="1652873"/>
            <a:ext cx="115750" cy="125220"/>
            <a:chOff x="5698417" y="914682"/>
            <a:chExt cx="115750" cy="125220"/>
          </a:xfrm>
        </p:grpSpPr>
        <p:sp>
          <p:nvSpPr>
            <p:cNvPr id="395" name="Rectangle 394"/>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6" name="Ellipse 395"/>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7" name="Grouper 396"/>
          <p:cNvGrpSpPr/>
          <p:nvPr/>
        </p:nvGrpSpPr>
        <p:grpSpPr>
          <a:xfrm>
            <a:off x="6288813" y="1652873"/>
            <a:ext cx="115750" cy="125220"/>
            <a:chOff x="5698417" y="914682"/>
            <a:chExt cx="115750" cy="125220"/>
          </a:xfrm>
        </p:grpSpPr>
        <p:sp>
          <p:nvSpPr>
            <p:cNvPr id="398" name="Rectangle 397"/>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9" name="Ellipse 398"/>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0" name="Grouper 399"/>
          <p:cNvGrpSpPr/>
          <p:nvPr/>
        </p:nvGrpSpPr>
        <p:grpSpPr>
          <a:xfrm>
            <a:off x="6707916" y="1652873"/>
            <a:ext cx="115750" cy="125220"/>
            <a:chOff x="5698417" y="914682"/>
            <a:chExt cx="115750" cy="125220"/>
          </a:xfrm>
        </p:grpSpPr>
        <p:sp>
          <p:nvSpPr>
            <p:cNvPr id="401" name="Rectangle 400"/>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02" name="Ellipse 401"/>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3" name="Grouper 402"/>
          <p:cNvGrpSpPr/>
          <p:nvPr/>
        </p:nvGrpSpPr>
        <p:grpSpPr>
          <a:xfrm>
            <a:off x="6954842" y="1652873"/>
            <a:ext cx="115750" cy="125220"/>
            <a:chOff x="5698417" y="914682"/>
            <a:chExt cx="115750" cy="125220"/>
          </a:xfrm>
        </p:grpSpPr>
        <p:sp>
          <p:nvSpPr>
            <p:cNvPr id="404" name="Rectangle 40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44" name="Ellipse 443"/>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3" name="Grouper 462"/>
          <p:cNvGrpSpPr/>
          <p:nvPr/>
        </p:nvGrpSpPr>
        <p:grpSpPr>
          <a:xfrm>
            <a:off x="6378978" y="2065711"/>
            <a:ext cx="115750" cy="125220"/>
            <a:chOff x="5698417" y="914682"/>
            <a:chExt cx="115750" cy="125220"/>
          </a:xfrm>
        </p:grpSpPr>
        <p:sp>
          <p:nvSpPr>
            <p:cNvPr id="464" name="Rectangle 46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5" name="Ellipse 464"/>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6" name="Grouper 465"/>
          <p:cNvGrpSpPr/>
          <p:nvPr/>
        </p:nvGrpSpPr>
        <p:grpSpPr>
          <a:xfrm>
            <a:off x="6560968" y="2065711"/>
            <a:ext cx="115750" cy="125220"/>
            <a:chOff x="5698417" y="914682"/>
            <a:chExt cx="115750" cy="125220"/>
          </a:xfrm>
        </p:grpSpPr>
        <p:sp>
          <p:nvSpPr>
            <p:cNvPr id="467" name="Rectangle 466"/>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8" name="Ellipse 467"/>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9" name="Grouper 468"/>
          <p:cNvGrpSpPr/>
          <p:nvPr/>
        </p:nvGrpSpPr>
        <p:grpSpPr>
          <a:xfrm>
            <a:off x="6222352" y="2065711"/>
            <a:ext cx="115750" cy="125220"/>
            <a:chOff x="5698417" y="914682"/>
            <a:chExt cx="115750" cy="125220"/>
          </a:xfrm>
        </p:grpSpPr>
        <p:sp>
          <p:nvSpPr>
            <p:cNvPr id="470" name="Rectangle 469"/>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1" name="Ellipse 470"/>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2" name="Grouper 471"/>
          <p:cNvGrpSpPr/>
          <p:nvPr/>
        </p:nvGrpSpPr>
        <p:grpSpPr>
          <a:xfrm>
            <a:off x="6878650" y="2065711"/>
            <a:ext cx="115750" cy="125220"/>
            <a:chOff x="5698417" y="914682"/>
            <a:chExt cx="115750" cy="125220"/>
          </a:xfrm>
        </p:grpSpPr>
        <p:sp>
          <p:nvSpPr>
            <p:cNvPr id="473" name="Rectangle 472"/>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4" name="Ellipse 473"/>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5" name="Grouper 474"/>
          <p:cNvGrpSpPr/>
          <p:nvPr/>
        </p:nvGrpSpPr>
        <p:grpSpPr>
          <a:xfrm>
            <a:off x="5912743" y="2065711"/>
            <a:ext cx="115750" cy="125220"/>
            <a:chOff x="5698417" y="914682"/>
            <a:chExt cx="115750" cy="125220"/>
          </a:xfrm>
        </p:grpSpPr>
        <p:sp>
          <p:nvSpPr>
            <p:cNvPr id="476" name="Rectangle 475"/>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7" name="Ellipse 476"/>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8" name="Grouper 477"/>
          <p:cNvGrpSpPr/>
          <p:nvPr/>
        </p:nvGrpSpPr>
        <p:grpSpPr>
          <a:xfrm>
            <a:off x="7022976" y="2065711"/>
            <a:ext cx="115750" cy="125220"/>
            <a:chOff x="5698417" y="914682"/>
            <a:chExt cx="115750" cy="125220"/>
          </a:xfrm>
        </p:grpSpPr>
        <p:sp>
          <p:nvSpPr>
            <p:cNvPr id="479" name="Rectangle 478"/>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0" name="Ellipse 479"/>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97" name="Ellipse 496"/>
          <p:cNvSpPr/>
          <p:nvPr/>
        </p:nvSpPr>
        <p:spPr>
          <a:xfrm>
            <a:off x="6137863"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8" name="Ellipse 497"/>
          <p:cNvSpPr/>
          <p:nvPr/>
        </p:nvSpPr>
        <p:spPr>
          <a:xfrm>
            <a:off x="6280227"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9" name="Ellipse 498"/>
          <p:cNvSpPr/>
          <p:nvPr/>
        </p:nvSpPr>
        <p:spPr>
          <a:xfrm>
            <a:off x="6464993"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0" name="Grouper 499"/>
          <p:cNvGrpSpPr/>
          <p:nvPr/>
        </p:nvGrpSpPr>
        <p:grpSpPr>
          <a:xfrm>
            <a:off x="5756292" y="1652872"/>
            <a:ext cx="115750" cy="125220"/>
            <a:chOff x="5698417" y="914682"/>
            <a:chExt cx="115750" cy="125220"/>
          </a:xfrm>
        </p:grpSpPr>
        <p:sp>
          <p:nvSpPr>
            <p:cNvPr id="501" name="Rectangle 500"/>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02" name="Ellipse 501"/>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03" name="Grouper 502"/>
          <p:cNvGrpSpPr/>
          <p:nvPr/>
        </p:nvGrpSpPr>
        <p:grpSpPr>
          <a:xfrm>
            <a:off x="6535375" y="1652874"/>
            <a:ext cx="115750" cy="125220"/>
            <a:chOff x="5698417" y="914682"/>
            <a:chExt cx="115750" cy="125220"/>
          </a:xfrm>
        </p:grpSpPr>
        <p:sp>
          <p:nvSpPr>
            <p:cNvPr id="504" name="Rectangle 50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05" name="Ellipse 504"/>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506" name="Connecteur droit 505"/>
          <p:cNvCxnSpPr>
            <a:stCxn id="367" idx="2"/>
            <a:endCxn id="501" idx="0"/>
          </p:cNvCxnSpPr>
          <p:nvPr/>
        </p:nvCxnSpPr>
        <p:spPr>
          <a:xfrm rot="5400000">
            <a:off x="5813495" y="1457648"/>
            <a:ext cx="195897" cy="19455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09" name="Connecteur droit 508"/>
          <p:cNvCxnSpPr>
            <a:stCxn id="389" idx="2"/>
            <a:endCxn id="504" idx="0"/>
          </p:cNvCxnSpPr>
          <p:nvPr/>
        </p:nvCxnSpPr>
        <p:spPr>
          <a:xfrm rot="5400000">
            <a:off x="6543472" y="1506754"/>
            <a:ext cx="195899" cy="9634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7" name="Espace réservé du numéro de diapositive 326"/>
          <p:cNvSpPr>
            <a:spLocks noGrp="1"/>
          </p:cNvSpPr>
          <p:nvPr>
            <p:ph type="sldNum" sz="quarter" idx="12"/>
          </p:nvPr>
        </p:nvSpPr>
        <p:spPr/>
        <p:txBody>
          <a:bodyPr/>
          <a:lstStyle/>
          <a:p>
            <a:fld id="{339A7AB0-D0CE-A343-B5B6-64AAD55F6591}" type="slidenum">
              <a:rPr lang="fr-FR" smtClean="0"/>
              <a:pPr/>
              <a:t>4</a:t>
            </a:fld>
            <a:endParaRPr lang="fr-FR"/>
          </a:p>
        </p:txBody>
      </p:sp>
      <p:sp>
        <p:nvSpPr>
          <p:cNvPr id="328" name="ZoneTexte 327"/>
          <p:cNvSpPr txBox="1"/>
          <p:nvPr/>
        </p:nvSpPr>
        <p:spPr>
          <a:xfrm>
            <a:off x="304800" y="331463"/>
            <a:ext cx="1805840"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jYang</a:t>
            </a:r>
            <a:r>
              <a:rPr lang="en-US" sz="2400" i="1" dirty="0" smtClean="0"/>
              <a:t> Parser</a:t>
            </a:r>
            <a:endParaRPr lang="en-US" sz="2400"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Rectangle 10"/>
          <p:cNvSpPr/>
          <p:nvPr/>
        </p:nvSpPr>
        <p:spPr>
          <a:xfrm>
            <a:off x="863600" y="4147066"/>
            <a:ext cx="4800600" cy="4572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SSH</a:t>
            </a:r>
            <a:endParaRPr lang="en-US" dirty="0">
              <a:solidFill>
                <a:srgbClr val="000000"/>
              </a:solidFill>
            </a:endParaRPr>
          </a:p>
        </p:txBody>
      </p:sp>
      <p:sp>
        <p:nvSpPr>
          <p:cNvPr id="12" name="Rectangle 11"/>
          <p:cNvSpPr/>
          <p:nvPr/>
        </p:nvSpPr>
        <p:spPr>
          <a:xfrm>
            <a:off x="863600" y="2775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Operation</a:t>
            </a:r>
            <a:endParaRPr lang="en-US" dirty="0">
              <a:solidFill>
                <a:srgbClr val="000000"/>
              </a:solidFill>
            </a:endParaRPr>
          </a:p>
        </p:txBody>
      </p:sp>
      <p:sp>
        <p:nvSpPr>
          <p:cNvPr id="14" name="Rectangle 13"/>
          <p:cNvSpPr/>
          <p:nvPr/>
        </p:nvSpPr>
        <p:spPr>
          <a:xfrm>
            <a:off x="863600" y="2013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 Store Manager</a:t>
            </a:r>
            <a:endParaRPr lang="en-US" dirty="0">
              <a:solidFill>
                <a:srgbClr val="000000"/>
              </a:solidFill>
            </a:endParaRPr>
          </a:p>
        </p:txBody>
      </p:sp>
      <p:sp>
        <p:nvSpPr>
          <p:cNvPr id="15" name="Rectangle 14"/>
          <p:cNvSpPr/>
          <p:nvPr/>
        </p:nvSpPr>
        <p:spPr>
          <a:xfrm>
            <a:off x="86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6" name="Rectangle 15"/>
          <p:cNvSpPr/>
          <p:nvPr/>
        </p:nvSpPr>
        <p:spPr>
          <a:xfrm>
            <a:off x="213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7" name="Rectangle 16"/>
          <p:cNvSpPr/>
          <p:nvPr/>
        </p:nvSpPr>
        <p:spPr>
          <a:xfrm>
            <a:off x="340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8" name="Rectangle 17"/>
          <p:cNvSpPr/>
          <p:nvPr/>
        </p:nvSpPr>
        <p:spPr>
          <a:xfrm>
            <a:off x="467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Connecteur en arc 28"/>
          <p:cNvCxnSpPr>
            <a:stCxn id="18" idx="3"/>
            <a:endCxn id="27" idx="5"/>
          </p:cNvCxnSpPr>
          <p:nvPr/>
        </p:nvCxnSpPr>
        <p:spPr>
          <a:xfrm>
            <a:off x="5664200" y="1441966"/>
            <a:ext cx="3251200" cy="1491734"/>
          </a:xfrm>
          <a:prstGeom prst="curvedConnector3">
            <a:avLst>
              <a:gd name="adj1" fmla="val 12109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3"/>
            <a:endCxn id="26" idx="3"/>
          </p:cNvCxnSpPr>
          <p:nvPr/>
        </p:nvCxnSpPr>
        <p:spPr>
          <a:xfrm>
            <a:off x="4394200" y="1441966"/>
            <a:ext cx="3759200" cy="2368034"/>
          </a:xfrm>
          <a:prstGeom prst="curvedConnector4">
            <a:avLst>
              <a:gd name="adj1" fmla="val 45946"/>
              <a:gd name="adj2" fmla="val 10965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2" name="ZoneTexte 31"/>
          <p:cNvSpPr txBox="1"/>
          <p:nvPr/>
        </p:nvSpPr>
        <p:spPr>
          <a:xfrm>
            <a:off x="7344612" y="4278868"/>
            <a:ext cx="1167507" cy="369332"/>
          </a:xfrm>
          <a:prstGeom prst="rect">
            <a:avLst/>
          </a:prstGeom>
          <a:noFill/>
        </p:spPr>
        <p:txBody>
          <a:bodyPr wrap="none" rtlCol="0">
            <a:spAutoFit/>
          </a:bodyPr>
          <a:lstStyle/>
          <a:p>
            <a:r>
              <a:rPr lang="en-US" dirty="0" smtClean="0"/>
              <a:t>Data Store</a:t>
            </a:r>
            <a:endParaRPr lang="en-US" dirty="0"/>
          </a:p>
        </p:txBody>
      </p:sp>
      <p:sp>
        <p:nvSpPr>
          <p:cNvPr id="33" name="ZoneTexte 32"/>
          <p:cNvSpPr txBox="1"/>
          <p:nvPr/>
        </p:nvSpPr>
        <p:spPr>
          <a:xfrm>
            <a:off x="8153400" y="762000"/>
            <a:ext cx="1313180" cy="369332"/>
          </a:xfrm>
          <a:prstGeom prst="rect">
            <a:avLst/>
          </a:prstGeom>
          <a:noFill/>
        </p:spPr>
        <p:txBody>
          <a:bodyPr wrap="none" rtlCol="0">
            <a:spAutoFit/>
          </a:bodyPr>
          <a:lstStyle/>
          <a:p>
            <a:r>
              <a:rPr lang="en-US" dirty="0" smtClean="0"/>
              <a:t>&lt;</a:t>
            </a:r>
            <a:r>
              <a:rPr lang="fr-FR" dirty="0" smtClean="0"/>
              <a:t>NETCONF</a:t>
            </a:r>
            <a:r>
              <a:rPr lang="en-US" dirty="0" smtClean="0"/>
              <a:t>&gt;</a:t>
            </a:r>
            <a:endParaRPr lang="en-US" dirty="0"/>
          </a:p>
        </p:txBody>
      </p:sp>
      <p:sp>
        <p:nvSpPr>
          <p:cNvPr id="34" name="Rectangle 33"/>
          <p:cNvSpPr/>
          <p:nvPr/>
        </p:nvSpPr>
        <p:spPr>
          <a:xfrm>
            <a:off x="863600" y="34612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RPC</a:t>
            </a:r>
            <a:endParaRPr lang="en-US" dirty="0">
              <a:solidFill>
                <a:srgbClr val="000000"/>
              </a:solidFill>
            </a:endParaRPr>
          </a:p>
        </p:txBody>
      </p:sp>
      <p:sp>
        <p:nvSpPr>
          <p:cNvPr id="37" name="ZoneTexte 36"/>
          <p:cNvSpPr txBox="1"/>
          <p:nvPr/>
        </p:nvSpPr>
        <p:spPr>
          <a:xfrm>
            <a:off x="1253207" y="4800600"/>
            <a:ext cx="6840785" cy="1569660"/>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	&lt;</a:t>
            </a:r>
            <a:r>
              <a:rPr lang="fr-FR" sz="1200" dirty="0" err="1" smtClean="0"/>
              <a:t>xpath</a:t>
            </a:r>
            <a:r>
              <a:rPr lang="fr-FR" sz="1200" dirty="0" smtClean="0"/>
              <a:t>&gt;/NETCONF/network/interfaces&lt;/</a:t>
            </a:r>
            <a:r>
              <a:rPr lang="fr-FR" sz="1200" dirty="0" err="1" smtClean="0"/>
              <a:t>xpath</a:t>
            </a:r>
            <a:r>
              <a:rPr lang="fr-FR" sz="1200" dirty="0" smtClean="0"/>
              <a:t>&gt;</a:t>
            </a:r>
          </a:p>
          <a:p>
            <a:r>
              <a:rPr lang="fr-FR" sz="1200" dirty="0" smtClean="0"/>
              <a:t>	&lt;</a:t>
            </a:r>
            <a:r>
              <a:rPr lang="fr-FR" sz="1200" dirty="0" err="1" smtClean="0"/>
              <a:t>namespace</a:t>
            </a:r>
            <a:r>
              <a:rPr lang="fr-FR" sz="1200" dirty="0" smtClean="0"/>
              <a:t> </a:t>
            </a:r>
            <a:r>
              <a:rPr lang="fr-FR" sz="1200" dirty="0" err="1" smtClean="0"/>
              <a:t>pref</a:t>
            </a:r>
            <a:r>
              <a:rPr lang="fr-FR" sz="1200" dirty="0" smtClean="0"/>
              <a:t>="ifs"&gt;urn:loria:madynes:ensuite:yencap:1.0:module:Interfaces:1.0&lt;/</a:t>
            </a:r>
            <a:r>
              <a:rPr lang="fr-FR" sz="1200" dirty="0" err="1" smtClean="0"/>
              <a:t>namespace</a:t>
            </a:r>
            <a:r>
              <a:rPr lang="fr-FR" sz="1200" dirty="0" smtClean="0"/>
              <a:t>&gt;</a:t>
            </a:r>
          </a:p>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="yang" value="interfaces"/&gt;</a:t>
            </a:r>
          </a:p>
          <a:p>
            <a:r>
              <a:rPr lang="fr-FR" sz="1200" dirty="0" smtClean="0"/>
              <a:t>	&lt;/</a:t>
            </a:r>
            <a:r>
              <a:rPr lang="fr-FR" sz="1200" dirty="0" err="1" smtClean="0"/>
              <a:t>parameters</a:t>
            </a:r>
            <a:r>
              <a:rPr lang="fr-FR" sz="1200" dirty="0" smtClean="0"/>
              <a:t>&gt;</a:t>
            </a:r>
          </a:p>
          <a:p>
            <a:r>
              <a:rPr lang="fr-FR" sz="1200" dirty="0" smtClean="0"/>
              <a:t>&lt;/module&gt;</a:t>
            </a:r>
            <a:endParaRPr lang="en-US" sz="1200" dirty="0"/>
          </a:p>
        </p:txBody>
      </p:sp>
      <p:sp>
        <p:nvSpPr>
          <p:cNvPr id="28" name="Espace réservé du numéro de diapositive 27"/>
          <p:cNvSpPr>
            <a:spLocks noGrp="1"/>
          </p:cNvSpPr>
          <p:nvPr>
            <p:ph type="sldNum" sz="quarter" idx="12"/>
          </p:nvPr>
        </p:nvSpPr>
        <p:spPr/>
        <p:txBody>
          <a:bodyPr/>
          <a:lstStyle/>
          <a:p>
            <a:fld id="{339A7AB0-D0CE-A343-B5B6-64AAD55F6591}" type="slidenum">
              <a:rPr lang="fr-FR" smtClean="0"/>
              <a:pPr/>
              <a:t>5</a:t>
            </a:fld>
            <a:endParaRPr lang="fr-FR"/>
          </a:p>
        </p:txBody>
      </p:sp>
      <p:sp>
        <p:nvSpPr>
          <p:cNvPr id="30" name="ZoneTexte 29"/>
          <p:cNvSpPr txBox="1"/>
          <p:nvPr/>
        </p:nvSpPr>
        <p:spPr>
          <a:xfrm>
            <a:off x="533400" y="100630"/>
            <a:ext cx="361174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 a </a:t>
            </a:r>
            <a:r>
              <a:rPr lang="fr-FR" sz="2400" i="1" dirty="0" smtClean="0"/>
              <a:t>NETCONF</a:t>
            </a:r>
            <a:r>
              <a:rPr lang="en-US" sz="2400" i="1" dirty="0" smtClean="0"/>
              <a:t> server</a:t>
            </a:r>
            <a:endParaRPr lang="en-US" sz="2400"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 name="Rectangle 67"/>
          <p:cNvSpPr/>
          <p:nvPr/>
        </p:nvSpPr>
        <p:spPr>
          <a:xfrm>
            <a:off x="2409479" y="750044"/>
            <a:ext cx="1242068" cy="833641"/>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cxnSp>
        <p:nvCxnSpPr>
          <p:cNvPr id="33" name="Connecteur droit avec flèche 32"/>
          <p:cNvCxnSpPr/>
          <p:nvPr/>
        </p:nvCxnSpPr>
        <p:spPr>
          <a:xfrm rot="5400000" flipH="1" flipV="1">
            <a:off x="4321006" y="4603719"/>
            <a:ext cx="762003" cy="16861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879611" y="3050858"/>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1" name="Connecteur droit avec flèche 20"/>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p:nvPr/>
        </p:nvCxnSpPr>
        <p:spPr>
          <a:xfrm>
            <a:off x="5205075" y="5334000"/>
            <a:ext cx="990600" cy="68580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486516" cy="60960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err="1" smtClean="0">
                <a:solidFill>
                  <a:schemeClr val="tx1"/>
                </a:solidFill>
              </a:rPr>
              <a:t>YangTree</a:t>
            </a:r>
            <a:endParaRPr lang="fr-FR" sz="1400" dirty="0" smtClean="0">
              <a:solidFill>
                <a:schemeClr val="tx1"/>
              </a:solidFill>
            </a:endParaRPr>
          </a:p>
          <a:p>
            <a:pPr algn="ctr">
              <a:lnSpc>
                <a:spcPts val="1380"/>
              </a:lnSpc>
            </a:pPr>
            <a:r>
              <a:rPr lang="fr-FR" sz="1400" dirty="0" err="1" smtClean="0">
                <a:solidFill>
                  <a:schemeClr val="tx1"/>
                </a:solidFill>
              </a:rPr>
              <a:t>Node</a:t>
            </a:r>
            <a:endParaRPr lang="fr-FR" sz="1400" dirty="0">
              <a:solidFill>
                <a:schemeClr val="tx1"/>
              </a:solidFill>
            </a:endParaRPr>
          </a:p>
        </p:txBody>
      </p:sp>
      <p:cxnSp>
        <p:nvCxnSpPr>
          <p:cNvPr id="32" name="Connecteur droit avec flèche 31"/>
          <p:cNvCxnSpPr/>
          <p:nvPr/>
        </p:nvCxnSpPr>
        <p:spPr>
          <a:xfrm rot="16200000" flipV="1">
            <a:off x="4741098" y="4730326"/>
            <a:ext cx="350107" cy="24764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9" name="Connecteur droit avec flèche 38"/>
          <p:cNvCxnSpPr/>
          <p:nvPr/>
        </p:nvCxnSpPr>
        <p:spPr>
          <a:xfrm rot="16200000" flipH="1">
            <a:off x="4707026" y="3571451"/>
            <a:ext cx="830998" cy="16509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918128" y="6400800"/>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960205"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user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cxnSp>
        <p:nvCxnSpPr>
          <p:cNvPr id="58" name="Connecteur en arc 57"/>
          <p:cNvCxnSpPr>
            <a:stCxn id="26" idx="3"/>
            <a:endCxn id="7" idx="3"/>
          </p:cNvCxnSpPr>
          <p:nvPr/>
        </p:nvCxnSpPr>
        <p:spPr>
          <a:xfrm rot="5400000" flipH="1" flipV="1">
            <a:off x="3399367" y="3282217"/>
            <a:ext cx="2328850" cy="107815"/>
          </a:xfrm>
          <a:prstGeom prst="curvedConnector5">
            <a:avLst>
              <a:gd name="adj1" fmla="val -9816"/>
              <a:gd name="adj2" fmla="val -1388880"/>
              <a:gd name="adj3" fmla="val 65005"/>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6" name="Ellipse 65"/>
          <p:cNvSpPr/>
          <p:nvPr/>
        </p:nvSpPr>
        <p:spPr>
          <a:xfrm>
            <a:off x="2409479" y="1172649"/>
            <a:ext cx="1242068" cy="369332"/>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900" dirty="0" err="1" smtClean="0">
                <a:solidFill>
                  <a:schemeClr val="tx1"/>
                </a:solidFill>
              </a:rPr>
              <a:t>YangTreeNode</a:t>
            </a:r>
            <a:endParaRPr lang="fr-FR" sz="900" dirty="0">
              <a:solidFill>
                <a:schemeClr val="tx1"/>
              </a:solidFill>
            </a:endParaRPr>
          </a:p>
        </p:txBody>
      </p:sp>
      <p:sp>
        <p:nvSpPr>
          <p:cNvPr id="67" name="ZoneTexte 66"/>
          <p:cNvSpPr txBox="1"/>
          <p:nvPr/>
        </p:nvSpPr>
        <p:spPr>
          <a:xfrm>
            <a:off x="2409479" y="803317"/>
            <a:ext cx="787395" cy="369332"/>
          </a:xfrm>
          <a:prstGeom prst="rect">
            <a:avLst/>
          </a:prstGeom>
          <a:noFill/>
        </p:spPr>
        <p:txBody>
          <a:bodyPr wrap="none" rtlCol="0">
            <a:spAutoFit/>
          </a:bodyPr>
          <a:lstStyle/>
          <a:p>
            <a:r>
              <a:rPr lang="en-US" dirty="0" smtClean="0"/>
              <a:t>applet</a:t>
            </a:r>
            <a:endParaRPr lang="en-US" dirty="0"/>
          </a:p>
        </p:txBody>
      </p:sp>
      <p:sp>
        <p:nvSpPr>
          <p:cNvPr id="73" name="ZoneTexte 72"/>
          <p:cNvSpPr txBox="1"/>
          <p:nvPr/>
        </p:nvSpPr>
        <p:spPr>
          <a:xfrm>
            <a:off x="7099300" y="4798371"/>
            <a:ext cx="2743209" cy="461665"/>
          </a:xfrm>
          <a:prstGeom prst="rect">
            <a:avLst/>
          </a:prstGeom>
          <a:noFill/>
        </p:spPr>
        <p:txBody>
          <a:bodyPr wrap="none" rtlCol="0">
            <a:spAutoFit/>
          </a:bodyPr>
          <a:lstStyle/>
          <a:p>
            <a:r>
              <a:rPr lang="en-US" sz="2400" b="1" dirty="0" smtClean="0"/>
              <a:t>ENSUITE framework</a:t>
            </a:r>
            <a:endParaRPr lang="en-US" sz="2400" b="1" dirty="0"/>
          </a:p>
        </p:txBody>
      </p:sp>
      <p:sp>
        <p:nvSpPr>
          <p:cNvPr id="27" name="Espace réservé du numéro de diapositive 26"/>
          <p:cNvSpPr>
            <a:spLocks noGrp="1"/>
          </p:cNvSpPr>
          <p:nvPr>
            <p:ph type="sldNum" sz="quarter" idx="12"/>
          </p:nvPr>
        </p:nvSpPr>
        <p:spPr/>
        <p:txBody>
          <a:bodyPr/>
          <a:lstStyle/>
          <a:p>
            <a:fld id="{339A7AB0-D0CE-A343-B5B6-64AAD55F6591}" type="slidenum">
              <a:rPr lang="fr-FR" smtClean="0"/>
              <a:pPr/>
              <a:t>6</a:t>
            </a:fld>
            <a:endParaRPr lang="fr-FR"/>
          </a:p>
        </p:txBody>
      </p:sp>
      <p:sp>
        <p:nvSpPr>
          <p:cNvPr id="28" name="ZoneTexte 27"/>
          <p:cNvSpPr txBox="1"/>
          <p:nvPr/>
        </p:nvSpPr>
        <p:spPr>
          <a:xfrm>
            <a:off x="533400" y="100630"/>
            <a:ext cx="47725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Manager : a </a:t>
            </a:r>
            <a:r>
              <a:rPr lang="fr-FR" sz="2400" i="1" dirty="0" smtClean="0"/>
              <a:t>NETCONF</a:t>
            </a:r>
            <a:r>
              <a:rPr lang="en-US" sz="2400" i="1" dirty="0" smtClean="0"/>
              <a:t> Client</a:t>
            </a:r>
            <a:endParaRPr lang="en-US" sz="2400"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Capture01.png"/>
          <p:cNvPicPr>
            <a:picLocks noChangeAspect="1"/>
          </p:cNvPicPr>
          <p:nvPr/>
        </p:nvPicPr>
        <p:blipFill>
          <a:blip r:embed="rId3"/>
          <a:stretch>
            <a:fillRect/>
          </a:stretch>
        </p:blipFill>
        <p:spPr>
          <a:xfrm>
            <a:off x="1145404" y="0"/>
            <a:ext cx="7615192" cy="6858000"/>
          </a:xfrm>
          <a:prstGeom prst="rect">
            <a:avLst/>
          </a:prstGeom>
        </p:spPr>
      </p:pic>
      <p:sp>
        <p:nvSpPr>
          <p:cNvPr id="3" name="Espace réservé du numéro de diapositive 2"/>
          <p:cNvSpPr>
            <a:spLocks noGrp="1"/>
          </p:cNvSpPr>
          <p:nvPr>
            <p:ph type="sldNum" sz="quarter" idx="12"/>
          </p:nvPr>
        </p:nvSpPr>
        <p:spPr/>
        <p:txBody>
          <a:bodyPr/>
          <a:lstStyle/>
          <a:p>
            <a:fld id="{339A7AB0-D0CE-A343-B5B6-64AAD55F6591}" type="slidenum">
              <a:rPr lang="fr-FR" smtClean="0"/>
              <a:pPr/>
              <a:t>7</a:t>
            </a:fld>
            <a:endParaRPr lang="fr-FR"/>
          </a:p>
        </p:txBody>
      </p:sp>
      <p:sp>
        <p:nvSpPr>
          <p:cNvPr id="5" name="ZoneTexte 4"/>
          <p:cNvSpPr txBox="1"/>
          <p:nvPr/>
        </p:nvSpPr>
        <p:spPr>
          <a:xfrm>
            <a:off x="5638800" y="990600"/>
            <a:ext cx="3950483" cy="461665"/>
          </a:xfrm>
          <a:prstGeom prst="rect">
            <a:avLst/>
          </a:prstGeom>
          <a:solidFill>
            <a:srgbClr val="FFFFFF"/>
          </a:solid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Browsing</a:t>
            </a:r>
            <a:r>
              <a:rPr lang="fr-FR" sz="2400" i="1" dirty="0" smtClean="0"/>
              <a:t> YANG </a:t>
            </a:r>
            <a:r>
              <a:rPr lang="fr-FR" sz="2400" i="1" dirty="0" err="1" smtClean="0"/>
              <a:t>Specifications</a:t>
            </a:r>
            <a:endParaRPr lang="en-US" sz="2400" i="1"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ZoneTexte 4"/>
          <p:cNvSpPr txBox="1"/>
          <p:nvPr/>
        </p:nvSpPr>
        <p:spPr>
          <a:xfrm>
            <a:off x="5228769" y="734199"/>
            <a:ext cx="4677231" cy="2123658"/>
          </a:xfrm>
          <a:prstGeom prst="rect">
            <a:avLst/>
          </a:prstGeom>
          <a:noFill/>
        </p:spPr>
        <p:txBody>
          <a:bodyPr wrap="square" rtlCol="0">
            <a:spAutoFit/>
          </a:bodyPr>
          <a:lstStyle/>
          <a:p>
            <a:r>
              <a:rPr lang="fr-FR" sz="1200" dirty="0" smtClean="0"/>
              <a:t>&lt;</a:t>
            </a:r>
            <a:r>
              <a:rPr lang="fr-FR" sz="1200" dirty="0" err="1" smtClean="0"/>
              <a:t>netconf</a:t>
            </a:r>
            <a:endParaRPr lang="fr-FR" sz="1200" dirty="0" smtClean="0"/>
          </a:p>
          <a:p>
            <a:r>
              <a:rPr lang="fr-FR" sz="1200" dirty="0" err="1" smtClean="0"/>
              <a:t>xmlns</a:t>
            </a:r>
            <a:r>
              <a:rPr lang="fr-FR" sz="1200" dirty="0" smtClean="0"/>
              <a:t>=«urn:loria:madynes:ensuite:yencap:1.0:module:Interfaces:1.0»&gt;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6" name="Rectangle à coins arrondis 5"/>
          <p:cNvSpPr/>
          <p:nvPr/>
        </p:nvSpPr>
        <p:spPr>
          <a:xfrm>
            <a:off x="7315200" y="3543300"/>
            <a:ext cx="1828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YencaP</a:t>
            </a:r>
            <a:r>
              <a:rPr lang="fr-FR" dirty="0" smtClean="0"/>
              <a:t> Manager</a:t>
            </a:r>
            <a:endParaRPr lang="fr-FR" dirty="0"/>
          </a:p>
        </p:txBody>
      </p:sp>
      <p:cxnSp>
        <p:nvCxnSpPr>
          <p:cNvPr id="8" name="Forme 7"/>
          <p:cNvCxnSpPr>
            <a:endCxn id="6" idx="0"/>
          </p:cNvCxnSpPr>
          <p:nvPr/>
        </p:nvCxnSpPr>
        <p:spPr>
          <a:xfrm>
            <a:off x="5277763" y="2889419"/>
            <a:ext cx="2951837" cy="65388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3"/>
          <a:stretch>
            <a:fillRect/>
          </a:stretch>
        </p:blipFill>
        <p:spPr>
          <a:xfrm flipH="1">
            <a:off x="228600" y="5047044"/>
            <a:ext cx="1828800" cy="1810956"/>
          </a:xfrm>
          <a:prstGeom prst="rect">
            <a:avLst/>
          </a:prstGeom>
          <a:effectLst/>
        </p:spPr>
      </p:pic>
      <p:cxnSp>
        <p:nvCxnSpPr>
          <p:cNvPr id="13" name="Forme 12"/>
          <p:cNvCxnSpPr/>
          <p:nvPr/>
        </p:nvCxnSpPr>
        <p:spPr>
          <a:xfrm flipV="1">
            <a:off x="2353969" y="4533900"/>
            <a:ext cx="6172200" cy="1714500"/>
          </a:xfrm>
          <a:prstGeom prst="bentConnector3">
            <a:avLst>
              <a:gd name="adj1" fmla="val 96427"/>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4533900"/>
            <a:ext cx="6172200" cy="1418622"/>
          </a:xfrm>
          <a:prstGeom prst="bentConnector2">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4798360"/>
            <a:ext cx="1379831" cy="1200329"/>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   &lt;</a:t>
            </a:r>
            <a:r>
              <a:rPr lang="fr-FR" sz="1200" dirty="0" err="1" smtClean="0"/>
              <a:t>get</a:t>
            </a:r>
            <a:r>
              <a:rPr lang="fr-FR" sz="1200" dirty="0" smtClean="0"/>
              <a:t>&gt;</a:t>
            </a:r>
          </a:p>
          <a:p>
            <a:r>
              <a:rPr lang="fr-FR" sz="1200" dirty="0" smtClean="0"/>
              <a:t>     …</a:t>
            </a:r>
          </a:p>
          <a:p>
            <a:r>
              <a:rPr lang="fr-FR" sz="1200" dirty="0" smtClean="0"/>
              <a:t>   &lt;/</a:t>
            </a:r>
            <a:r>
              <a:rPr lang="fr-FR" sz="1200" dirty="0" err="1" smtClean="0"/>
              <a:t>get</a:t>
            </a:r>
            <a:r>
              <a:rPr lang="fr-FR" sz="1200" dirty="0" smtClean="0"/>
              <a:t>&gt;</a:t>
            </a:r>
          </a:p>
          <a:p>
            <a:r>
              <a:rPr lang="fr-FR" sz="1200" dirty="0" smtClean="0"/>
              <a:t>&lt;/</a:t>
            </a:r>
            <a:r>
              <a:rPr lang="fr-FR" sz="1200" dirty="0" err="1" smtClean="0"/>
              <a:t>rpc-query</a:t>
            </a:r>
            <a:r>
              <a:rPr lang="fr-FR" sz="1200" dirty="0" smtClean="0"/>
              <a:t>&gt;</a:t>
            </a:r>
          </a:p>
        </p:txBody>
      </p:sp>
      <p:sp>
        <p:nvSpPr>
          <p:cNvPr id="25" name="ZoneTexte 24"/>
          <p:cNvSpPr txBox="1"/>
          <p:nvPr/>
        </p:nvSpPr>
        <p:spPr>
          <a:xfrm>
            <a:off x="5228769" y="318700"/>
            <a:ext cx="1210588" cy="461665"/>
          </a:xfrm>
          <a:prstGeom prst="rect">
            <a:avLst/>
          </a:prstGeom>
          <a:noFill/>
        </p:spPr>
        <p:txBody>
          <a:bodyPr wrap="none" rtlCol="0">
            <a:spAutoFit/>
          </a:bodyPr>
          <a:lstStyle/>
          <a:p>
            <a:r>
              <a:rPr lang="fr-FR" sz="1200" dirty="0" smtClean="0"/>
              <a:t>POST</a:t>
            </a:r>
          </a:p>
          <a:p>
            <a:r>
              <a:rPr lang="fr-FR" sz="1200" dirty="0" smtClean="0"/>
              <a:t>   </a:t>
            </a:r>
            <a:r>
              <a:rPr lang="fr-FR" sz="1200" dirty="0" err="1" smtClean="0"/>
              <a:t>operation</a:t>
            </a:r>
            <a:r>
              <a:rPr lang="fr-FR" sz="1200" dirty="0" smtClean="0"/>
              <a:t> : </a:t>
            </a:r>
            <a:r>
              <a:rPr lang="fr-FR" sz="1200" dirty="0" err="1" smtClean="0"/>
              <a:t>get</a:t>
            </a:r>
            <a:r>
              <a:rPr lang="fr-FR" sz="1200" dirty="0" smtClean="0"/>
              <a:t> </a:t>
            </a:r>
            <a:endParaRPr lang="fr-FR" sz="1200" dirty="0"/>
          </a:p>
        </p:txBody>
      </p:sp>
      <p:sp>
        <p:nvSpPr>
          <p:cNvPr id="26" name="ZoneTexte 25"/>
          <p:cNvSpPr txBox="1"/>
          <p:nvPr/>
        </p:nvSpPr>
        <p:spPr>
          <a:xfrm rot="19222076">
            <a:off x="6699699" y="2710934"/>
            <a:ext cx="675861" cy="369332"/>
          </a:xfrm>
          <a:prstGeom prst="rect">
            <a:avLst/>
          </a:prstGeom>
          <a:noFill/>
        </p:spPr>
        <p:txBody>
          <a:bodyPr wrap="none" rtlCol="0">
            <a:spAutoFit/>
          </a:bodyPr>
          <a:lstStyle/>
          <a:p>
            <a:r>
              <a:rPr lang="fr-FR" dirty="0" smtClean="0"/>
              <a:t>HTTP</a:t>
            </a:r>
            <a:endParaRPr lang="fr-FR" dirty="0"/>
          </a:p>
        </p:txBody>
      </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pic>
        <p:nvPicPr>
          <p:cNvPr id="21" name="Image 20" descr="GetMtu.png"/>
          <p:cNvPicPr>
            <a:picLocks noChangeAspect="1"/>
          </p:cNvPicPr>
          <p:nvPr/>
        </p:nvPicPr>
        <p:blipFill>
          <a:blip r:embed="rId4"/>
          <a:srcRect l="25385" t="23320" r="39698" b="49596"/>
          <a:stretch>
            <a:fillRect/>
          </a:stretch>
        </p:blipFill>
        <p:spPr>
          <a:xfrm>
            <a:off x="72735" y="49807"/>
            <a:ext cx="5231734" cy="2808049"/>
          </a:xfrm>
          <a:prstGeom prst="rect">
            <a:avLst/>
          </a:prstGeom>
        </p:spPr>
      </p:pic>
      <p:cxnSp>
        <p:nvCxnSpPr>
          <p:cNvPr id="23" name="Connecteur en angle 22"/>
          <p:cNvCxnSpPr/>
          <p:nvPr/>
        </p:nvCxnSpPr>
        <p:spPr>
          <a:xfrm rot="10800000">
            <a:off x="5301064" y="3075834"/>
            <a:ext cx="2623736" cy="467469"/>
          </a:xfrm>
          <a:prstGeom prst="bentConnector3">
            <a:avLst>
              <a:gd name="adj1" fmla="val -178"/>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2735" y="49807"/>
            <a:ext cx="5216679" cy="30726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3" name="Espace réservé du numéro de diapositive 32"/>
          <p:cNvSpPr>
            <a:spLocks noGrp="1"/>
          </p:cNvSpPr>
          <p:nvPr>
            <p:ph type="sldNum" sz="quarter" idx="12"/>
          </p:nvPr>
        </p:nvSpPr>
        <p:spPr/>
        <p:txBody>
          <a:bodyPr/>
          <a:lstStyle/>
          <a:p>
            <a:fld id="{339A7AB0-D0CE-A343-B5B6-64AAD55F6591}" type="slidenum">
              <a:rPr lang="fr-FR" smtClean="0"/>
              <a:pPr/>
              <a:t>8</a:t>
            </a:fld>
            <a:endParaRPr lang="fr-FR"/>
          </a:p>
        </p:txBody>
      </p:sp>
      <p:sp>
        <p:nvSpPr>
          <p:cNvPr id="34" name="ZoneTexte 33"/>
          <p:cNvSpPr txBox="1"/>
          <p:nvPr/>
        </p:nvSpPr>
        <p:spPr>
          <a:xfrm>
            <a:off x="6294252" y="49807"/>
            <a:ext cx="2537235"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YANG-based</a:t>
            </a:r>
            <a:r>
              <a:rPr lang="fr-FR" sz="2400" i="1" dirty="0" smtClean="0"/>
              <a:t> client </a:t>
            </a:r>
            <a:endParaRPr lang="en-US" sz="2400" i="1"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GetOneLeaf.png"/>
          <p:cNvPicPr>
            <a:picLocks noChangeAspect="1"/>
          </p:cNvPicPr>
          <p:nvPr/>
        </p:nvPicPr>
        <p:blipFill>
          <a:blip r:embed="rId3"/>
          <a:srcRect l="25385" t="23319" r="53077" b="47777"/>
          <a:stretch>
            <a:fillRect/>
          </a:stretch>
        </p:blipFill>
        <p:spPr>
          <a:xfrm>
            <a:off x="411214" y="76200"/>
            <a:ext cx="2865386" cy="2660714"/>
          </a:xfrm>
          <a:prstGeom prst="rect">
            <a:avLst/>
          </a:prstGeom>
        </p:spPr>
      </p:pic>
      <p:pic>
        <p:nvPicPr>
          <p:cNvPr id="6" name="Image 5" descr="EditSystem.png"/>
          <p:cNvPicPr>
            <a:picLocks noChangeAspect="1"/>
          </p:cNvPicPr>
          <p:nvPr/>
        </p:nvPicPr>
        <p:blipFill>
          <a:blip r:embed="rId4"/>
          <a:srcRect l="25385" t="23320" r="53846" b="52223"/>
          <a:stretch>
            <a:fillRect/>
          </a:stretch>
        </p:blipFill>
        <p:spPr>
          <a:xfrm>
            <a:off x="5029200" y="42333"/>
            <a:ext cx="2940627" cy="2396067"/>
          </a:xfrm>
          <a:prstGeom prst="rect">
            <a:avLst/>
          </a:prstGeom>
        </p:spPr>
      </p:pic>
      <p:pic>
        <p:nvPicPr>
          <p:cNvPr id="7" name="Image 6" descr="AddListWithChoice.png"/>
          <p:cNvPicPr>
            <a:picLocks noChangeAspect="1"/>
          </p:cNvPicPr>
          <p:nvPr/>
        </p:nvPicPr>
        <p:blipFill>
          <a:blip r:embed="rId5"/>
          <a:srcRect l="25385" t="23320" r="46923" b="48888"/>
          <a:stretch>
            <a:fillRect/>
          </a:stretch>
        </p:blipFill>
        <p:spPr>
          <a:xfrm>
            <a:off x="43968" y="3429000"/>
            <a:ext cx="3768814" cy="2617232"/>
          </a:xfrm>
          <a:prstGeom prst="rect">
            <a:avLst/>
          </a:prstGeom>
        </p:spPr>
      </p:pic>
      <p:grpSp>
        <p:nvGrpSpPr>
          <p:cNvPr id="10" name="Grouper 9"/>
          <p:cNvGrpSpPr/>
          <p:nvPr/>
        </p:nvGrpSpPr>
        <p:grpSpPr>
          <a:xfrm>
            <a:off x="3920614" y="2736914"/>
            <a:ext cx="5985386" cy="4121086"/>
            <a:chOff x="2514600" y="1600200"/>
            <a:chExt cx="4648200" cy="3200400"/>
          </a:xfrm>
        </p:grpSpPr>
        <p:pic>
          <p:nvPicPr>
            <p:cNvPr id="8" name="Image 7" descr="EditChoiceYang.png"/>
            <p:cNvPicPr>
              <a:picLocks noChangeAspect="1"/>
            </p:cNvPicPr>
            <p:nvPr/>
          </p:nvPicPr>
          <p:blipFill>
            <a:blip r:embed="rId6"/>
            <a:srcRect l="25385" t="23320" r="27692" b="48888"/>
            <a:stretch>
              <a:fillRect/>
            </a:stretch>
          </p:blipFill>
          <p:spPr>
            <a:xfrm>
              <a:off x="2514600" y="1600200"/>
              <a:ext cx="4648200" cy="1905000"/>
            </a:xfrm>
            <a:prstGeom prst="rect">
              <a:avLst/>
            </a:prstGeom>
          </p:spPr>
        </p:pic>
        <p:pic>
          <p:nvPicPr>
            <p:cNvPr id="9" name="Image 8" descr="EditChoiceYang.png"/>
            <p:cNvPicPr>
              <a:picLocks noChangeAspect="1"/>
            </p:cNvPicPr>
            <p:nvPr/>
          </p:nvPicPr>
          <p:blipFill>
            <a:blip r:embed="rId6"/>
            <a:srcRect l="25385" t="66675" r="27692" b="14426"/>
            <a:stretch>
              <a:fillRect/>
            </a:stretch>
          </p:blipFill>
          <p:spPr>
            <a:xfrm>
              <a:off x="2514600" y="3505200"/>
              <a:ext cx="4648200" cy="1295400"/>
            </a:xfrm>
            <a:prstGeom prst="rect">
              <a:avLst/>
            </a:prstGeom>
          </p:spPr>
        </p:pic>
      </p:grpSp>
      <p:sp>
        <p:nvSpPr>
          <p:cNvPr id="15" name="ZoneTexte 14"/>
          <p:cNvSpPr txBox="1"/>
          <p:nvPr/>
        </p:nvSpPr>
        <p:spPr>
          <a:xfrm>
            <a:off x="43968" y="1371600"/>
            <a:ext cx="365229" cy="369332"/>
          </a:xfrm>
          <a:prstGeom prst="rect">
            <a:avLst/>
          </a:prstGeom>
          <a:noFill/>
        </p:spPr>
        <p:txBody>
          <a:bodyPr wrap="none" rtlCol="0">
            <a:spAutoFit/>
          </a:bodyPr>
          <a:lstStyle/>
          <a:p>
            <a:r>
              <a:rPr lang="fr-FR" dirty="0" smtClean="0"/>
              <a:t>a)</a:t>
            </a:r>
            <a:endParaRPr lang="fr-FR" dirty="0"/>
          </a:p>
        </p:txBody>
      </p:sp>
      <p:sp>
        <p:nvSpPr>
          <p:cNvPr id="16" name="ZoneTexte 15"/>
          <p:cNvSpPr txBox="1"/>
          <p:nvPr/>
        </p:nvSpPr>
        <p:spPr>
          <a:xfrm>
            <a:off x="228600" y="6477000"/>
            <a:ext cx="352267" cy="369332"/>
          </a:xfrm>
          <a:prstGeom prst="rect">
            <a:avLst/>
          </a:prstGeom>
          <a:noFill/>
        </p:spPr>
        <p:txBody>
          <a:bodyPr wrap="none" rtlCol="0">
            <a:spAutoFit/>
          </a:bodyPr>
          <a:lstStyle/>
          <a:p>
            <a:r>
              <a:rPr lang="fr-FR" dirty="0" smtClean="0"/>
              <a:t>c)</a:t>
            </a:r>
            <a:endParaRPr lang="fr-FR" dirty="0"/>
          </a:p>
        </p:txBody>
      </p:sp>
      <p:sp>
        <p:nvSpPr>
          <p:cNvPr id="17" name="ZoneTexte 16"/>
          <p:cNvSpPr txBox="1"/>
          <p:nvPr/>
        </p:nvSpPr>
        <p:spPr>
          <a:xfrm>
            <a:off x="4653263" y="1371600"/>
            <a:ext cx="375937" cy="369332"/>
          </a:xfrm>
          <a:prstGeom prst="rect">
            <a:avLst/>
          </a:prstGeom>
          <a:noFill/>
        </p:spPr>
        <p:txBody>
          <a:bodyPr wrap="none" rtlCol="0">
            <a:spAutoFit/>
          </a:bodyPr>
          <a:lstStyle/>
          <a:p>
            <a:r>
              <a:rPr lang="fr-FR" dirty="0" smtClean="0"/>
              <a:t>b)</a:t>
            </a:r>
            <a:endParaRPr lang="fr-FR" dirty="0"/>
          </a:p>
        </p:txBody>
      </p:sp>
      <p:sp>
        <p:nvSpPr>
          <p:cNvPr id="18" name="ZoneTexte 17"/>
          <p:cNvSpPr txBox="1"/>
          <p:nvPr/>
        </p:nvSpPr>
        <p:spPr>
          <a:xfrm>
            <a:off x="3544677" y="6488668"/>
            <a:ext cx="375937" cy="369332"/>
          </a:xfrm>
          <a:prstGeom prst="rect">
            <a:avLst/>
          </a:prstGeom>
          <a:noFill/>
        </p:spPr>
        <p:txBody>
          <a:bodyPr wrap="none" rtlCol="0">
            <a:spAutoFit/>
          </a:bodyPr>
          <a:lstStyle/>
          <a:p>
            <a:r>
              <a:rPr lang="fr-FR" dirty="0" smtClean="0"/>
              <a:t>d)</a:t>
            </a:r>
            <a:endParaRPr lang="fr-FR" dirty="0"/>
          </a:p>
        </p:txBody>
      </p:sp>
      <p:sp>
        <p:nvSpPr>
          <p:cNvPr id="19" name="Espace réservé du numéro de diapositive 18"/>
          <p:cNvSpPr>
            <a:spLocks noGrp="1"/>
          </p:cNvSpPr>
          <p:nvPr>
            <p:ph type="sldNum" sz="quarter" idx="12"/>
          </p:nvPr>
        </p:nvSpPr>
        <p:spPr/>
        <p:txBody>
          <a:bodyPr/>
          <a:lstStyle/>
          <a:p>
            <a:fld id="{339A7AB0-D0CE-A343-B5B6-64AAD55F6591}" type="slidenum">
              <a:rPr lang="fr-FR" smtClean="0"/>
              <a:pPr/>
              <a:t>9</a:t>
            </a:fld>
            <a:endParaRPr lang="fr-F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18228</TotalTime>
  <Words>5413</Words>
  <Application>Microsoft Macintosh PowerPoint</Application>
  <PresentationFormat>Format A4 (210 x 297 mm)</PresentationFormat>
  <Paragraphs>515</Paragraphs>
  <Slides>21</Slides>
  <Notes>21</Notes>
  <HiddenSlides>0</HiddenSlides>
  <MMClips>0</MMClips>
  <ScaleCrop>false</ScaleCrop>
  <HeadingPairs>
    <vt:vector size="4" baseType="variant">
      <vt:variant>
        <vt:lpstr>Modèle de conception</vt:lpstr>
      </vt:variant>
      <vt:variant>
        <vt:i4>1</vt:i4>
      </vt:variant>
      <vt:variant>
        <vt:lpstr>Titres des diapositives</vt:lpstr>
      </vt:variant>
      <vt:variant>
        <vt:i4>21</vt:i4>
      </vt:variant>
    </vt:vector>
  </HeadingPairs>
  <TitlesOfParts>
    <vt:vector size="22" baseType="lpstr">
      <vt:lpstr>Thème Office</vt:lpstr>
      <vt:lpstr>End-to-end YANG-based  Configuration Management</vt:lpstr>
      <vt:lpstr>Diapositive 2</vt:lpstr>
      <vt:lpstr>Diapositive 3</vt:lpstr>
      <vt:lpstr>Diapositive 4</vt:lpstr>
      <vt:lpstr>Diapositive 5</vt:lpstr>
      <vt:lpstr>Diapositive 6</vt:lpstr>
      <vt:lpstr>Diapositive 7</vt:lpstr>
      <vt:lpstr>Diapositive 8</vt:lpstr>
      <vt:lpstr>Diapositive 9</vt:lpstr>
      <vt:lpstr>Conclusions and future works</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manu</cp:lastModifiedBy>
  <cp:revision>214</cp:revision>
  <cp:lastPrinted>2009-09-21T08:35:44Z</cp:lastPrinted>
  <dcterms:created xsi:type="dcterms:W3CDTF">2009-12-24T13:01:49Z</dcterms:created>
  <dcterms:modified xsi:type="dcterms:W3CDTF">2009-12-24T13:40:02Z</dcterms:modified>
</cp:coreProperties>
</file>