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diagrams/drawing1.xml" ContentType="application/vnd.ms-office.drawingml.diagramDrawing+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6"/>
  </p:notesMasterIdLst>
  <p:handoutMasterIdLst>
    <p:handoutMasterId r:id="rId17"/>
  </p:handoutMasterIdLst>
  <p:sldIdLst>
    <p:sldId id="265" r:id="rId2"/>
    <p:sldId id="266" r:id="rId3"/>
    <p:sldId id="282" r:id="rId4"/>
    <p:sldId id="267" r:id="rId5"/>
    <p:sldId id="272" r:id="rId6"/>
    <p:sldId id="271" r:id="rId7"/>
    <p:sldId id="257" r:id="rId8"/>
    <p:sldId id="275" r:id="rId9"/>
    <p:sldId id="278" r:id="rId10"/>
    <p:sldId id="279" r:id="rId11"/>
    <p:sldId id="283" r:id="rId12"/>
    <p:sldId id="284" r:id="rId13"/>
    <p:sldId id="269" r:id="rId14"/>
    <p:sldId id="285" r:id="rId15"/>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58568" autoAdjust="0"/>
  </p:normalViewPr>
  <p:slideViewPr>
    <p:cSldViewPr snapToObjects="1">
      <p:cViewPr varScale="1">
        <p:scale>
          <a:sx n="95" d="100"/>
          <a:sy n="95" d="100"/>
        </p:scale>
        <p:origin x="-3344" y="-112"/>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29/03/10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29/03/10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a:t>
            </a:r>
            <a:r>
              <a:rPr lang="en-US" sz="1200" kern="120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you some results of our research activity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configuration about which we work is the one defined by the ITEF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that is a set of configuration data that must be uploaded to network devices in order to function well.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a:t>
            </a:r>
            <a:r>
              <a:rPr lang="en-US" sz="1200" kern="1200" baseline="0" dirty="0" smtClean="0">
                <a:solidFill>
                  <a:schemeClr val="tx1"/>
                </a:solidFill>
                <a:latin typeface="+mn-lt"/>
                <a:ea typeface="+mn-ea"/>
                <a:cs typeface="+mn-cs"/>
              </a:rPr>
              <a:t> proposed by the IETF to formally describe the structure, type and meaning of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present a Yang parser and how we use it to provide a Yang view of configuration data both at the client and server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a:t>
            </a:r>
            <a:r>
              <a:rPr lang="en-US" sz="1200" kern="1200" baseline="0" dirty="0" smtClean="0">
                <a:solidFill>
                  <a:schemeClr val="tx1"/>
                </a:solidFill>
                <a:latin typeface="+mn-lt"/>
                <a:ea typeface="+mn-ea"/>
                <a:cs typeface="+mn-cs"/>
              </a:rPr>
              <a:t> upload, download whole </a:t>
            </a:r>
            <a:r>
              <a:rPr lang="en-US" sz="1200" kern="1200" baseline="0" dirty="0" smtClean="0">
                <a:solidFill>
                  <a:schemeClr val="tx1"/>
                </a:solidFill>
                <a:latin typeface="+mn-lt"/>
                <a:ea typeface="+mn-ea"/>
                <a:cs typeface="+mn-cs"/>
              </a:rPr>
              <a:t>or part of configuration data in one request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They are other operations as copy or delete and new </a:t>
            </a:r>
            <a:r>
              <a:rPr lang="en-US" sz="1200" kern="1200" baseline="0" dirty="0" smtClean="0">
                <a:solidFill>
                  <a:schemeClr val="tx1"/>
                </a:solidFill>
                <a:latin typeface="+mn-lt"/>
                <a:ea typeface="+mn-ea"/>
                <a:cs typeface="+mn-cs"/>
              </a:rPr>
              <a:t>operations can be </a:t>
            </a:r>
            <a:r>
              <a:rPr lang="en-US" sz="1200" kern="1200" baseline="0" dirty="0" smtClean="0">
                <a:solidFill>
                  <a:schemeClr val="tx1"/>
                </a:solidFill>
                <a:latin typeface="+mn-lt"/>
                <a:ea typeface="+mn-ea"/>
                <a:cs typeface="+mn-cs"/>
              </a:rPr>
              <a:t>defined. There </a:t>
            </a:r>
            <a:r>
              <a:rPr lang="en-US" sz="1200" kern="1200" baseline="0" dirty="0" smtClean="0">
                <a:solidFill>
                  <a:schemeClr val="tx1"/>
                </a:solidFill>
                <a:latin typeface="+mn-lt"/>
                <a:ea typeface="+mn-ea"/>
                <a:cs typeface="+mn-cs"/>
              </a:rPr>
              <a:t>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a:t>
            </a:r>
            <a:r>
              <a:rPr lang="en-US" sz="1200" kern="1200" baseline="0" dirty="0" smtClean="0">
                <a:solidFill>
                  <a:schemeClr val="tx1"/>
                </a:solidFill>
                <a:latin typeface="+mn-lt"/>
                <a:ea typeface="+mn-ea"/>
                <a:cs typeface="+mn-cs"/>
              </a:rPr>
              <a:t>formatted </a:t>
            </a:r>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t>
            </a:r>
            <a:r>
              <a:rPr lang="en-US" sz="1200" kern="1200" baseline="0" dirty="0" smtClean="0">
                <a:solidFill>
                  <a:schemeClr val="tx1"/>
                </a:solidFill>
                <a:latin typeface="+mn-lt"/>
                <a:ea typeface="+mn-ea"/>
                <a:cs typeface="+mn-cs"/>
              </a:rPr>
              <a:t>acknowledges </a:t>
            </a:r>
            <a:r>
              <a:rPr lang="en-US" sz="1200" kern="1200" baseline="0" dirty="0" smtClean="0">
                <a:solidFill>
                  <a:schemeClr val="tx1"/>
                </a:solidFill>
                <a:latin typeface="+mn-lt"/>
                <a:ea typeface="+mn-ea"/>
                <a:cs typeface="+mn-cs"/>
              </a:rPr>
              <a:t>there is a need to describe structures and meaning of these data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State data are data that can not be uploaded but only downloaded.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This is a basic example of Yang data modeling.</a:t>
            </a:r>
            <a:r>
              <a:rPr lang="en-US" sz="1000" b="0" i="0" baseline="0" dirty="0" smtClean="0">
                <a:latin typeface="Times New Roman"/>
                <a:cs typeface="Times New Roman"/>
              </a:rPr>
              <a:t>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modules.</a:t>
            </a:r>
            <a:r>
              <a:rPr lang="en-US" sz="1000" b="0" i="0" baseline="0" dirty="0" smtClean="0">
                <a:latin typeface="Times New Roman"/>
                <a:cs typeface="Times New Roman"/>
              </a:rPr>
              <a:t> A </a:t>
            </a:r>
            <a:r>
              <a:rPr lang="en-US" sz="1000" b="0" i="0" baseline="0" dirty="0" smtClean="0">
                <a:latin typeface="Times New Roman"/>
                <a:cs typeface="Times New Roman"/>
              </a:rPr>
              <a:t>module should be a collection of data definition related to  a configuration subject, as this one on network configuration.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We maps this as java classes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some built-in types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a:t>
            </a:r>
          </a:p>
          <a:p>
            <a:pPr algn="just"/>
            <a:r>
              <a:rPr lang="en-US" sz="1000" b="0" i="0" baseline="0" dirty="0" smtClean="0">
                <a:latin typeface="Times New Roman"/>
                <a:cs typeface="Times New Roman"/>
              </a:rPr>
              <a:t>As example, this is the definition of a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derived from the built-in type string with a restricted number of chars.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Here one can see two basic data models : a container and a leaf as in a tree structure.</a:t>
            </a:r>
          </a:p>
          <a:p>
            <a:pPr algn="just"/>
            <a:r>
              <a:rPr lang="en-US" sz="1000" b="0" i="0" baseline="0" dirty="0" smtClean="0">
                <a:latin typeface="Times New Roman"/>
                <a:cs typeface="Times New Roman"/>
              </a:rPr>
              <a:t>There are also java classes for theses statements.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 Following is the data model for interfaces configuration : a container that contains a list of interface.</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An interface if defined by its name, </a:t>
            </a:r>
            <a:r>
              <a:rPr lang="en-US" sz="1000" b="0" i="0" baseline="0" dirty="0" err="1" smtClean="0">
                <a:latin typeface="Times New Roman"/>
                <a:cs typeface="Times New Roman"/>
              </a:rPr>
              <a:t>mac</a:t>
            </a:r>
            <a:r>
              <a:rPr lang="en-US" sz="1000" b="0" i="0" baseline="0" dirty="0" smtClean="0">
                <a:latin typeface="Times New Roman"/>
                <a:cs typeface="Times New Roman"/>
              </a:rPr>
              <a:t> address, </a:t>
            </a:r>
            <a:r>
              <a:rPr lang="en-US" sz="1000" b="0" i="0" baseline="0" dirty="0" err="1" smtClean="0">
                <a:latin typeface="Times New Roman"/>
                <a:cs typeface="Times New Roman"/>
              </a:rPr>
              <a:t>mtu</a:t>
            </a:r>
            <a:r>
              <a:rPr lang="en-US" sz="1000" b="0" i="0" baseline="0" dirty="0" smtClean="0">
                <a:latin typeface="Times New Roman"/>
                <a:cs typeface="Times New Roman"/>
              </a:rPr>
              <a:t> and its network address.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The list must be indexed by one or more of its leaf, here the name leaf that will be unique for each interface.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a choice construct when configuration needs it as in this example where an interface is either an ipv4 or 6 address.</a:t>
            </a:r>
          </a:p>
          <a:p>
            <a:pPr algn="just"/>
            <a:r>
              <a:rPr lang="en-US" sz="1000" b="0" i="0" baseline="0" dirty="0" smtClean="0">
                <a:latin typeface="Times New Roman"/>
                <a:cs typeface="Times New Roman"/>
              </a:rPr>
              <a:t>The uses statement refers to a grouping</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t>
            </a:r>
            <a:r>
              <a:rPr lang="en-US" sz="1000" baseline="0" dirty="0" smtClean="0">
                <a:latin typeface="Times New Roman"/>
                <a:cs typeface="Times New Roman"/>
              </a:rPr>
              <a:t>an open source </a:t>
            </a:r>
            <a:r>
              <a:rPr lang="en-US" sz="1000" baseline="0" dirty="0" smtClean="0">
                <a:latin typeface="Times New Roman"/>
                <a:cs typeface="Times New Roman"/>
              </a:rPr>
              <a:t>YANG </a:t>
            </a:r>
            <a:r>
              <a:rPr lang="en-US" sz="1000" baseline="0" dirty="0" smtClean="0">
                <a:latin typeface="Times New Roman"/>
                <a:cs typeface="Times New Roman"/>
              </a:rPr>
              <a:t>parser we call </a:t>
            </a:r>
            <a:r>
              <a:rPr lang="en-US" sz="1000" baseline="0" dirty="0" err="1" smtClean="0">
                <a:latin typeface="Times New Roman"/>
                <a:cs typeface="Times New Roman"/>
              </a:rPr>
              <a:t>jYang</a:t>
            </a:r>
            <a:r>
              <a:rPr lang="en-US" sz="1000" baseline="0" dirty="0" smtClean="0">
                <a:latin typeface="Times New Roman"/>
                <a:cs typeface="Times New Roman"/>
              </a:rPr>
              <a:t> because it’s a java code.</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parser reads YANG modules and build their YANG schema </a:t>
            </a:r>
            <a:r>
              <a:rPr lang="en-US" sz="1000" baseline="0" dirty="0" smtClean="0">
                <a:latin typeface="Times New Roman"/>
                <a:cs typeface="Times New Roman"/>
              </a:rPr>
              <a:t>trees if no error is detected.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Some Yang schema nodes can have relationship each other, as for example If </a:t>
            </a:r>
            <a:r>
              <a:rPr lang="en-US" sz="1000" baseline="0" dirty="0" smtClean="0">
                <a:latin typeface="Times New Roman"/>
                <a:cs typeface="Times New Roman"/>
              </a:rPr>
              <a:t>we suppose two nodes in the module </a:t>
            </a:r>
            <a:r>
              <a:rPr lang="en-US" sz="1800" baseline="0" dirty="0" smtClean="0">
                <a:latin typeface="Times New Roman"/>
                <a:cs typeface="Times New Roman"/>
              </a:rPr>
              <a:t>a</a:t>
            </a:r>
            <a:r>
              <a:rPr lang="en-US" sz="1000" baseline="0" dirty="0" smtClean="0">
                <a:latin typeface="Times New Roman"/>
                <a:cs typeface="Times New Roman"/>
              </a:rPr>
              <a:t> are using a grouping called </a:t>
            </a:r>
            <a:r>
              <a:rPr lang="en-US" sz="1800" baseline="0" dirty="0" err="1" smtClean="0">
                <a:latin typeface="Times New Roman"/>
                <a:cs typeface="Times New Roman"/>
              </a:rPr>
              <a:t>b</a:t>
            </a:r>
            <a:r>
              <a:rPr lang="en-US" sz="1000" baseline="0" dirty="0" smtClean="0">
                <a:latin typeface="Times New Roman"/>
                <a:cs typeface="Times New Roman"/>
              </a:rPr>
              <a:t>, defined in the module </a:t>
            </a:r>
            <a:r>
              <a:rPr lang="en-US" sz="1800" baseline="0" dirty="0" err="1" smtClean="0">
                <a:latin typeface="Times New Roman"/>
                <a:cs typeface="Times New Roman"/>
              </a:rPr>
              <a:t>b</a:t>
            </a:r>
            <a:r>
              <a:rPr lang="en-US" sz="1000" baseline="0" dirty="0" smtClean="0">
                <a:latin typeface="Times New Roman"/>
                <a:cs typeface="Times New Roman"/>
              </a:rPr>
              <a:t>.</a:t>
            </a:r>
          </a:p>
          <a:p>
            <a:pPr algn="just"/>
            <a:r>
              <a:rPr lang="en-US" sz="1000" baseline="0" dirty="0" smtClean="0">
                <a:latin typeface="Times New Roman"/>
                <a:cs typeface="Times New Roman"/>
              </a:rPr>
              <a:t>So </a:t>
            </a:r>
            <a:r>
              <a:rPr lang="en-US" sz="1000" baseline="0" dirty="0" smtClean="0">
                <a:latin typeface="Times New Roman"/>
                <a:cs typeface="Times New Roman"/>
              </a:rPr>
              <a:t>we expand YANG schema tree with corresponding schema trees</a:t>
            </a:r>
            <a:r>
              <a:rPr lang="en-US" sz="1000" baseline="0" dirty="0" smtClean="0">
                <a:latin typeface="Times New Roman"/>
                <a:cs typeface="Times New Roman"/>
              </a:rPr>
              <a:t>. They must be copied because YANG allows to modify such sub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a:t>
            </a:r>
            <a:r>
              <a:rPr lang="en-US" sz="1000" baseline="0" dirty="0" smtClean="0">
                <a:latin typeface="Times New Roman"/>
                <a:cs typeface="Times New Roman"/>
              </a:rPr>
              <a:t> expanded YANG </a:t>
            </a:r>
            <a:r>
              <a:rPr lang="en-US" sz="1000" baseline="0" dirty="0" smtClean="0">
                <a:latin typeface="Times New Roman"/>
                <a:cs typeface="Times New Roman"/>
              </a:rPr>
              <a:t>schema tree is also used to find out the YANG data tree from XML Data of the NETCONF </a:t>
            </a:r>
            <a:r>
              <a:rPr lang="en-US" sz="1000" baseline="0" dirty="0" smtClean="0">
                <a:latin typeface="Times New Roman"/>
                <a:cs typeface="Times New Roman"/>
              </a:rPr>
              <a:t>protocol through a matching process.</a:t>
            </a:r>
            <a:endParaRPr lang="en-US" sz="1000" baseline="0" dirty="0" smtClean="0">
              <a:latin typeface="Times New Roman"/>
              <a:cs typeface="Times New Roman"/>
            </a:endParaRP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smtClean="0">
                <a:latin typeface="Times New Roman"/>
                <a:cs typeface="Times New Roman"/>
              </a:rPr>
              <a:t>We propose an end to</a:t>
            </a:r>
            <a:r>
              <a:rPr lang="en-US" sz="1000" baseline="0" dirty="0" smtClean="0">
                <a:latin typeface="Times New Roman"/>
                <a:cs typeface="Times New Roman"/>
              </a:rPr>
              <a:t> end Yang based configuration management and I’ll begin with the server side of the </a:t>
            </a:r>
            <a:r>
              <a:rPr lang="en-US" sz="1000" baseline="0" dirty="0" err="1" smtClean="0">
                <a:latin typeface="Times New Roman"/>
                <a:cs typeface="Times New Roman"/>
              </a:rPr>
              <a:t>Netconf</a:t>
            </a:r>
            <a:r>
              <a:rPr lang="en-US" sz="1000" baseline="0" dirty="0" smtClean="0">
                <a:latin typeface="Times New Roman"/>
                <a:cs typeface="Times New Roman"/>
              </a:rPr>
              <a:t> protocol.</a:t>
            </a:r>
          </a:p>
          <a:p>
            <a:pPr algn="just"/>
            <a:endParaRPr lang="en-US" sz="1000" dirty="0" smtClean="0">
              <a:latin typeface="Times New Roman"/>
              <a:cs typeface="Times New Roman"/>
            </a:endParaRPr>
          </a:p>
          <a:p>
            <a:pPr algn="just"/>
            <a:r>
              <a:rPr lang="en-US" sz="100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a:t>
            </a:r>
            <a:r>
              <a:rPr lang="en-US" sz="1000" baseline="0" dirty="0" smtClean="0">
                <a:latin typeface="Times New Roman"/>
                <a:cs typeface="Times New Roman"/>
              </a:rPr>
              <a:t> our open </a:t>
            </a:r>
            <a:r>
              <a:rPr lang="en-US" sz="1000" baseline="0" dirty="0" smtClean="0">
                <a:latin typeface="Times New Roman"/>
                <a:cs typeface="Times New Roman"/>
              </a:rPr>
              <a:t>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a:t>
            </a:r>
            <a:r>
              <a:rPr lang="en-US" sz="1000" baseline="0" dirty="0" smtClean="0">
                <a:latin typeface="Times New Roman"/>
                <a:cs typeface="Times New Roman"/>
              </a:rPr>
              <a:t>side.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It </a:t>
            </a:r>
            <a:r>
              <a:rPr lang="en-US" sz="1000" baseline="0" dirty="0" smtClean="0">
                <a:latin typeface="Times New Roman"/>
                <a:cs typeface="Times New Roman"/>
              </a:rPr>
              <a:t>is conformant with the standard </a:t>
            </a:r>
            <a:r>
              <a:rPr lang="en-US" sz="1000" baseline="0" dirty="0" smtClean="0">
                <a:latin typeface="Times New Roman"/>
                <a:cs typeface="Times New Roman"/>
              </a:rPr>
              <a:t>architecture, that is : a secure </a:t>
            </a:r>
            <a:r>
              <a:rPr lang="en-US" sz="1000" baseline="0" dirty="0" smtClean="0">
                <a:latin typeface="Times New Roman"/>
                <a:cs typeface="Times New Roman"/>
              </a:rPr>
              <a:t>transport, remote procedure call and configuration oriented operation like </a:t>
            </a:r>
            <a:r>
              <a:rPr lang="en-US" sz="1000" baseline="0" dirty="0" smtClean="0">
                <a:latin typeface="Times New Roman"/>
                <a:cs typeface="Times New Roman"/>
              </a:rPr>
              <a:t>get-</a:t>
            </a:r>
            <a:r>
              <a:rPr lang="en-US" sz="1000" baseline="0" dirty="0" err="1" smtClean="0">
                <a:latin typeface="Times New Roman"/>
                <a:cs typeface="Times New Roman"/>
              </a:rPr>
              <a:t>config</a:t>
            </a:r>
            <a:r>
              <a:rPr lang="en-US" sz="1000" baseline="0" dirty="0" smtClean="0">
                <a:latin typeface="Times New Roman"/>
                <a:cs typeface="Times New Roman"/>
              </a:rPr>
              <a:t> </a:t>
            </a:r>
            <a:r>
              <a:rPr lang="en-US" sz="1000" baseline="0" dirty="0" smtClean="0">
                <a:latin typeface="Times New Roman"/>
                <a:cs typeface="Times New Roman"/>
              </a:rPr>
              <a:t>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Configuration</a:t>
            </a:r>
            <a:r>
              <a:rPr lang="en-US" sz="1000" baseline="0" dirty="0" smtClean="0">
                <a:latin typeface="Times New Roman"/>
                <a:cs typeface="Times New Roman"/>
              </a:rPr>
              <a:t> data is organized </a:t>
            </a:r>
            <a:r>
              <a:rPr lang="en-US" sz="1000" baseline="0" dirty="0" smtClean="0">
                <a:latin typeface="Times New Roman"/>
                <a:cs typeface="Times New Roman"/>
              </a:rPr>
              <a:t>by the Data Store </a:t>
            </a:r>
            <a:r>
              <a:rPr lang="en-US" sz="1000" baseline="0" dirty="0" smtClean="0">
                <a:latin typeface="Times New Roman"/>
                <a:cs typeface="Times New Roman"/>
              </a:rPr>
              <a:t>Manager as a virtual global XML data tree.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Each module is responsible of a sub tree and is placed by the data store manager with a configuration file where one specify the path of its root</a:t>
            </a:r>
          </a:p>
          <a:p>
            <a:pPr algn="just"/>
            <a:endParaRPr lang="en-US" sz="1000" baseline="0" noProof="0" dirty="0" smtClean="0">
              <a:latin typeface="Times New Roman"/>
              <a:cs typeface="Times New Roman"/>
            </a:endParaRPr>
          </a:p>
          <a:p>
            <a:pPr algn="just"/>
            <a:r>
              <a:rPr lang="en-US" sz="1200" kern="1200" noProof="0" dirty="0" smtClean="0">
                <a:solidFill>
                  <a:schemeClr val="tx1"/>
                </a:solidFill>
                <a:latin typeface="+mn-lt"/>
                <a:ea typeface="+mn-ea"/>
                <a:cs typeface="+mn-cs"/>
              </a:rPr>
              <a:t>Neither of the modules and the data store manager is aware of the existence of Yang and they only understand XML formatted data.</a:t>
            </a:r>
            <a:endParaRPr lang="en-US" sz="1000" baseline="0" dirty="0" smtClean="0">
              <a:latin typeface="Times New Roman"/>
              <a:cs typeface="Times New Roman"/>
            </a:endParaRPr>
          </a:p>
          <a:p>
            <a:pPr algn="just"/>
            <a:r>
              <a:rPr lang="en-US" sz="1000" baseline="0" dirty="0" smtClean="0">
                <a:latin typeface="Times New Roman"/>
                <a:cs typeface="Times New Roman"/>
              </a:rPr>
              <a:t>So 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a:t>
            </a:r>
            <a:r>
              <a:rPr lang="en-US" sz="1000" baseline="0" dirty="0" smtClean="0">
                <a:latin typeface="Times New Roman"/>
                <a:cs typeface="Times New Roman"/>
              </a:rPr>
              <a:t> without change any internal XML data  in the core of the server.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Now each module has its Yang model and we extend the configuration file with parameters that list its Yang module and eventually a version number.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We had to do some reverse engineering from the XML flow of data to a Yang model of these data. It shows that our work can be useful with </a:t>
            </a:r>
            <a:r>
              <a:rPr lang="en-US"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err="1" smtClean="0">
                <a:latin typeface="Times New Roman"/>
                <a:cs typeface="Times New Roman"/>
              </a:rPr>
              <a:t>serveur</a:t>
            </a:r>
            <a:r>
              <a:rPr lang="en-US" sz="1000" baseline="0" dirty="0" smtClean="0">
                <a:latin typeface="Times New Roman"/>
                <a:cs typeface="Times New Roman"/>
              </a:rPr>
              <a:t> that doesn’t understand Yang.</a:t>
            </a:r>
          </a:p>
          <a:p>
            <a:pPr algn="just"/>
            <a:r>
              <a:rPr lang="en-US" sz="1000" baseline="0" dirty="0" smtClean="0">
                <a:latin typeface="Times New Roman"/>
                <a:cs typeface="Times New Roman"/>
              </a:rPr>
              <a:t>A next step will be to add the server with an internal Yang view.  </a:t>
            </a:r>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After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let see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we have build and called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At the bootstrap, the manager is just a secure web server with a list of known managed devices.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an human manager is identified and connected, it receives the list of devices and can choose one device.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After that,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is created in the Manager and a </a:t>
            </a:r>
            <a:r>
              <a:rPr lang="en-US" sz="1000" baseline="0" noProof="0" dirty="0" err="1" smtClean="0">
                <a:latin typeface="Times New Roman"/>
                <a:cs typeface="Times New Roman"/>
              </a:rPr>
              <a:t>ssh</a:t>
            </a:r>
            <a:r>
              <a:rPr lang="en-US" sz="1000" baseline="0" noProof="0" dirty="0" smtClean="0">
                <a:latin typeface="Times New Roman"/>
                <a:cs typeface="Times New Roman"/>
              </a:rPr>
              <a:t> session is initialized with the device. </a:t>
            </a:r>
          </a:p>
          <a:p>
            <a:pPr algn="just">
              <a:buFont typeface="Arial"/>
              <a:buNone/>
            </a:pPr>
            <a:r>
              <a:rPr lang="en-US" sz="1000" baseline="0" noProof="0" dirty="0" smtClean="0">
                <a:latin typeface="Times New Roman"/>
                <a:cs typeface="Times New Roman"/>
              </a:rPr>
              <a:t>As we seen in the previous slide, yang module references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configuration file are send 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hello message.</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 </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29/03/10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29/03/10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29/03/10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29/03/10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 Id="rId3"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slide" Target="slide5.xml"/><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5" Type="http://schemas.openxmlformats.org/officeDocument/2006/relationships/slide" Target="slide13.xml"/><Relationship Id="rId16" Type="http://schemas.openxmlformats.org/officeDocument/2006/relationships/image" Target="../media/image7.jpeg"/><Relationship Id="rId17"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a:t>
            </a:r>
            <a:r>
              <a:rPr lang="en-GB" dirty="0" smtClean="0"/>
              <a:t> IETF - NETCONF</a:t>
            </a:r>
            <a:endParaRPr lang="en-GB" dirty="0" smtClean="0"/>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11</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12</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2" action="ppaction://hlinksldjump" highlightClick="1"/>
          </p:cNvPr>
          <p:cNvSpPr/>
          <p:nvPr/>
        </p:nvSpPr>
        <p:spPr>
          <a:xfrm>
            <a:off x="8991600" y="5791200"/>
            <a:ext cx="419100" cy="304800"/>
          </a:xfrm>
          <a:prstGeom prst="actionButtonBackPrevious">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pic>
        <p:nvPicPr>
          <p:cNvPr id="5" name="Image 4" descr="YangDataBrowsing.png"/>
          <p:cNvPicPr>
            <a:picLocks noChangeAspect="1"/>
          </p:cNvPicPr>
          <p:nvPr/>
        </p:nvPicPr>
        <p:blipFill>
          <a:blip r:embed="rId2"/>
          <a:stretch>
            <a:fillRect/>
          </a:stretch>
        </p:blipFill>
        <p:spPr>
          <a:xfrm>
            <a:off x="469900" y="1047750"/>
            <a:ext cx="8966200" cy="4762500"/>
          </a:xfrm>
          <a:prstGeom prst="rect">
            <a:avLst/>
          </a:prstGeom>
        </p:spPr>
      </p:pic>
      <p:sp>
        <p:nvSpPr>
          <p:cNvPr id="6" name="Bouton d'action : Précédent 5">
            <a:hlinkClick r:id="rId3" action="ppaction://hlinksldjump" highlightClick="1"/>
          </p:cNvPr>
          <p:cNvSpPr/>
          <p:nvPr/>
        </p:nvSpPr>
        <p:spPr>
          <a:xfrm>
            <a:off x="9017000" y="5975351"/>
            <a:ext cx="419100" cy="3810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Bouton d'action : Suivant 4">
            <a:hlinkClick r:id="rId3" action="ppaction://hlinksldjump" highlightClick="1"/>
          </p:cNvPr>
          <p:cNvSpPr/>
          <p:nvPr/>
        </p:nvSpPr>
        <p:spPr>
          <a:xfrm>
            <a:off x="3886200" y="2667000"/>
            <a:ext cx="457200" cy="350836"/>
          </a:xfrm>
          <a:prstGeom prst="actionButtonForwardNex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2000"/>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t>
            </a:r>
            <a:r>
              <a:rPr lang="en-US" sz="2400" i="1" dirty="0" smtClean="0"/>
              <a:t>a </a:t>
            </a:r>
            <a:r>
              <a:rPr lang="en-US" sz="2400" i="1" dirty="0" smtClean="0"/>
              <a:t>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5" action="ppaction://hlinksldjump" highlightClick="1"/>
          </p:cNvPr>
          <p:cNvSpPr/>
          <p:nvPr/>
        </p:nvSpPr>
        <p:spPr>
          <a:xfrm>
            <a:off x="4770300" y="2270225"/>
            <a:ext cx="250412" cy="309719"/>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7" action="ppaction://hlinksldjump" highlightClick="1"/>
          </p:cNvPr>
          <p:cNvSpPr/>
          <p:nvPr/>
        </p:nvSpPr>
        <p:spPr>
          <a:xfrm>
            <a:off x="4136618" y="2479627"/>
            <a:ext cx="228029" cy="251300"/>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
            </a:r>
            <a:r>
              <a:rPr lang="fr-FR" dirty="0" err="1" smtClean="0"/>
              <a:t>atching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par>
                                <p:cTn id="14" presetID="22" presetClass="entr" presetSubtype="1"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wipe(up)">
                                      <p:cBhvr>
                                        <p:cTn id="16" dur="500"/>
                                        <p:tgtEl>
                                          <p:spTgt spid="5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99"/>
                                        </p:tgtEl>
                                        <p:attrNameLst>
                                          <p:attrName>style.visibility</p:attrName>
                                        </p:attrNameLst>
                                      </p:cBhvr>
                                      <p:to>
                                        <p:strVal val="visible"/>
                                      </p:to>
                                    </p:set>
                                    <p:animEffect transition="in" filter="wipe(up)">
                                      <p:cBhvr>
                                        <p:cTn id="21" dur="500"/>
                                        <p:tgtEl>
                                          <p:spTgt spid="699"/>
                                        </p:tgtEl>
                                      </p:cBhvr>
                                    </p:animEffect>
                                  </p:childTnLst>
                                </p:cTn>
                              </p:par>
                              <p:par>
                                <p:cTn id="22" presetID="22" presetClass="entr" presetSubtype="1" fill="hold" nodeType="withEffect">
                                  <p:stCondLst>
                                    <p:cond delay="0"/>
                                  </p:stCondLst>
                                  <p:childTnLst>
                                    <p:set>
                                      <p:cBhvr>
                                        <p:cTn id="23" dur="1" fill="hold">
                                          <p:stCondLst>
                                            <p:cond delay="0"/>
                                          </p:stCondLst>
                                        </p:cTn>
                                        <p:tgtEl>
                                          <p:spTgt spid="537"/>
                                        </p:tgtEl>
                                        <p:attrNameLst>
                                          <p:attrName>style.visibility</p:attrName>
                                        </p:attrNameLst>
                                      </p:cBhvr>
                                      <p:to>
                                        <p:strVal val="visible"/>
                                      </p:to>
                                    </p:set>
                                    <p:animEffect transition="in" filter="wipe(up)">
                                      <p:cBhvr>
                                        <p:cTn id="24" dur="500"/>
                                        <p:tgtEl>
                                          <p:spTgt spid="5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0" dur="2000" fill="hold"/>
                                        <p:tgtEl>
                                          <p:spTgt spid="491"/>
                                        </p:tgtEl>
                                        <p:attrNameLst>
                                          <p:attrName>ppt_x</p:attrName>
                                          <p:attrName>ppt_y</p:attrName>
                                        </p:attrNameLst>
                                      </p:cBhvr>
                                      <p:rCtr x="121" y="-86"/>
                                    </p:animMotion>
                                  </p:childTnLst>
                                </p:cTn>
                              </p:par>
                              <p:par>
                                <p:cTn id="31"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2" dur="2000" fill="hold"/>
                                        <p:tgtEl>
                                          <p:spTgt spid="52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4" dur="2000" fill="hold"/>
                                        <p:tgtEl>
                                          <p:spTgt spid="537"/>
                                        </p:tgtEl>
                                        <p:attrNameLst>
                                          <p:attrName>ppt_x</p:attrName>
                                          <p:attrName>ppt_y</p:attrName>
                                        </p:attrNameLst>
                                      </p:cBhvr>
                                      <p:rCtr x="102" y="111"/>
                                    </p:animMotion>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95"/>
                                        </p:tgtEl>
                                        <p:attrNameLst>
                                          <p:attrName>style.visibility</p:attrName>
                                        </p:attrNameLst>
                                      </p:cBhvr>
                                      <p:to>
                                        <p:strVal val="visible"/>
                                      </p:to>
                                    </p:set>
                                    <p:animEffect transition="in" filter="fade">
                                      <p:cBhvr>
                                        <p:cTn id="38" dur="500"/>
                                        <p:tgtEl>
                                          <p:spTgt spid="39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92"/>
                                        </p:tgtEl>
                                        <p:attrNameLst>
                                          <p:attrName>style.visibility</p:attrName>
                                        </p:attrNameLst>
                                      </p:cBhvr>
                                      <p:to>
                                        <p:strVal val="visible"/>
                                      </p:to>
                                    </p:set>
                                    <p:animEffect transition="in" filter="dissolve">
                                      <p:cBhvr>
                                        <p:cTn id="43" dur="500"/>
                                        <p:tgtEl>
                                          <p:spTgt spid="692"/>
                                        </p:tgtEl>
                                      </p:cBhvr>
                                    </p:animEffect>
                                  </p:childTnLst>
                                </p:cTn>
                              </p:par>
                              <p:par>
                                <p:cTn id="44" presetID="1" presetClass="exit" presetSubtype="0" fill="hold" nodeType="withEffect">
                                  <p:stCondLst>
                                    <p:cond delay="0"/>
                                  </p:stCondLst>
                                  <p:childTnLst>
                                    <p:set>
                                      <p:cBhvr>
                                        <p:cTn id="45" dur="1" fill="hold">
                                          <p:stCondLst>
                                            <p:cond delay="0"/>
                                          </p:stCondLst>
                                        </p:cTn>
                                        <p:tgtEl>
                                          <p:spTgt spid="53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5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91"/>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17"/>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63"/>
                                        </p:tgtEl>
                                        <p:attrNameLst>
                                          <p:attrName>style.visibility</p:attrName>
                                        </p:attrNameLst>
                                      </p:cBhvr>
                                      <p:to>
                                        <p:strVal val="visible"/>
                                      </p:to>
                                    </p:set>
                                    <p:animEffect transition="in" filter="fade">
                                      <p:cBhvr>
                                        <p:cTn id="54" dur="500"/>
                                        <p:tgtEl>
                                          <p:spTgt spid="46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accel="50000" decel="50000" fill="hold" nodeType="clickEffect">
                                  <p:stCondLst>
                                    <p:cond delay="0"/>
                                  </p:stCondLst>
                                  <p:childTnLst>
                                    <p:set>
                                      <p:cBhvr>
                                        <p:cTn id="60" dur="1" fill="hold">
                                          <p:stCondLst>
                                            <p:cond delay="0"/>
                                          </p:stCondLst>
                                        </p:cTn>
                                        <p:tgtEl>
                                          <p:spTgt spid="551"/>
                                        </p:tgtEl>
                                        <p:attrNameLst>
                                          <p:attrName>style.visibility</p:attrName>
                                        </p:attrNameLst>
                                      </p:cBhvr>
                                      <p:to>
                                        <p:strVal val="visible"/>
                                      </p:to>
                                    </p:set>
                                    <p:anim calcmode="lin" valueType="num">
                                      <p:cBhvr additive="base">
                                        <p:cTn id="61" dur="500" fill="hold"/>
                                        <p:tgtEl>
                                          <p:spTgt spid="551"/>
                                        </p:tgtEl>
                                        <p:attrNameLst>
                                          <p:attrName>ppt_x</p:attrName>
                                        </p:attrNameLst>
                                      </p:cBhvr>
                                      <p:tavLst>
                                        <p:tav tm="0">
                                          <p:val>
                                            <p:strVal val="1+#ppt_w/2"/>
                                          </p:val>
                                        </p:tav>
                                        <p:tav tm="100000">
                                          <p:val>
                                            <p:strVal val="#ppt_x"/>
                                          </p:val>
                                        </p:tav>
                                      </p:tavLst>
                                    </p:anim>
                                    <p:anim calcmode="lin" valueType="num">
                                      <p:cBhvr additive="base">
                                        <p:cTn id="62" dur="500" fill="hold"/>
                                        <p:tgtEl>
                                          <p:spTgt spid="551"/>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9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68" dur="2000" fill="hold"/>
                                        <p:tgtEl>
                                          <p:spTgt spid="517"/>
                                        </p:tgtEl>
                                        <p:attrNameLst>
                                          <p:attrName>ppt_x</p:attrName>
                                          <p:attrName>ppt_y</p:attrName>
                                        </p:attrNameLst>
                                      </p:cBhvr>
                                      <p:rCtr x="113" y="-188"/>
                                    </p:animMotion>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518"/>
                                        </p:tgtEl>
                                        <p:attrNameLst>
                                          <p:attrName>style.visibility</p:attrName>
                                        </p:attrNameLst>
                                      </p:cBhvr>
                                      <p:to>
                                        <p:strVal val="visible"/>
                                      </p:to>
                                    </p:set>
                                    <p:animEffect transition="in" filter="fade">
                                      <p:cBhvr>
                                        <p:cTn id="72" dur="1000"/>
                                        <p:tgtEl>
                                          <p:spTgt spid="5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692"/>
                                        </p:tgtEl>
                                      </p:cBhvr>
                                    </p:animEffect>
                                    <p:set>
                                      <p:cBhvr>
                                        <p:cTn id="77" dur="1" fill="hold">
                                          <p:stCondLst>
                                            <p:cond delay="1999"/>
                                          </p:stCondLst>
                                        </p:cTn>
                                        <p:tgtEl>
                                          <p:spTgt spid="692"/>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552"/>
                                        </p:tgtEl>
                                        <p:attrNameLst>
                                          <p:attrName>style.visibility</p:attrName>
                                        </p:attrNameLst>
                                      </p:cBhvr>
                                      <p:to>
                                        <p:strVal val="visible"/>
                                      </p:to>
                                    </p:set>
                                    <p:animEffect transition="in" filter="dissolve">
                                      <p:cBhvr>
                                        <p:cTn id="80" dur="2000"/>
                                        <p:tgtEl>
                                          <p:spTgt spid="552"/>
                                        </p:tgtEl>
                                      </p:cBhvr>
                                    </p:animEffect>
                                  </p:childTnLst>
                                </p:cTn>
                              </p:par>
                              <p:par>
                                <p:cTn id="81" presetID="10" presetClass="exit" presetSubtype="0" fill="hold" nodeType="withEffect">
                                  <p:stCondLst>
                                    <p:cond delay="0"/>
                                  </p:stCondLst>
                                  <p:childTnLst>
                                    <p:animEffect transition="out" filter="fade">
                                      <p:cBhvr>
                                        <p:cTn id="82" dur="2000"/>
                                        <p:tgtEl>
                                          <p:spTgt spid="551"/>
                                        </p:tgtEl>
                                      </p:cBhvr>
                                    </p:animEffect>
                                    <p:set>
                                      <p:cBhvr>
                                        <p:cTn id="83" dur="1" fill="hold">
                                          <p:stCondLst>
                                            <p:cond delay="1999"/>
                                          </p:stCondLst>
                                        </p:cTn>
                                        <p:tgtEl>
                                          <p:spTgt spid="55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517"/>
                                        </p:tgtEl>
                                      </p:cBhvr>
                                    </p:animEffect>
                                    <p:set>
                                      <p:cBhvr>
                                        <p:cTn id="86" dur="1" fill="hold">
                                          <p:stCondLst>
                                            <p:cond delay="1999"/>
                                          </p:stCondLst>
                                        </p:cTn>
                                        <p:tgtEl>
                                          <p:spTgt spid="51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518"/>
                                        </p:tgtEl>
                                      </p:cBhvr>
                                    </p:animEffect>
                                    <p:set>
                                      <p:cBhvr>
                                        <p:cTn id="89" dur="1" fill="hold">
                                          <p:stCondLst>
                                            <p:cond delay="1999"/>
                                          </p:stCondLst>
                                        </p:cTn>
                                        <p:tgtEl>
                                          <p:spTgt spid="518"/>
                                        </p:tgtEl>
                                        <p:attrNameLst>
                                          <p:attrName>style.visibility</p:attrName>
                                        </p:attrNameLst>
                                      </p:cBhvr>
                                      <p:to>
                                        <p:strVal val="hidden"/>
                                      </p:to>
                                    </p:set>
                                  </p:childTnLst>
                                </p:cTn>
                              </p:par>
                              <p:par>
                                <p:cTn id="90" presetID="9" presetClass="entr" presetSubtype="0" fill="hold" nodeType="withEffect">
                                  <p:stCondLst>
                                    <p:cond delay="0"/>
                                  </p:stCondLst>
                                  <p:childTnLst>
                                    <p:set>
                                      <p:cBhvr>
                                        <p:cTn id="91" dur="1" fill="hold">
                                          <p:stCondLst>
                                            <p:cond delay="0"/>
                                          </p:stCondLst>
                                        </p:cTn>
                                        <p:tgtEl>
                                          <p:spTgt spid="635"/>
                                        </p:tgtEl>
                                        <p:attrNameLst>
                                          <p:attrName>style.visibility</p:attrName>
                                        </p:attrNameLst>
                                      </p:cBhvr>
                                      <p:to>
                                        <p:strVal val="visible"/>
                                      </p:to>
                                    </p:set>
                                    <p:animEffect transition="in" filter="dissolve">
                                      <p:cBhvr>
                                        <p:cTn id="92" dur="1000"/>
                                        <p:tgtEl>
                                          <p:spTgt spid="6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4"/>
                                        </p:tgtEl>
                                        <p:attrNameLst>
                                          <p:attrName>style.visibility</p:attrName>
                                        </p:attrNameLst>
                                      </p:cBhvr>
                                      <p:to>
                                        <p:strVal val="visible"/>
                                      </p:to>
                                    </p:set>
                                    <p:animEffect transition="in" filter="fade">
                                      <p:cBhvr>
                                        <p:cTn id="95" dur="2000"/>
                                        <p:tgtEl>
                                          <p:spTgt spid="394"/>
                                        </p:tgtEl>
                                      </p:cBhvr>
                                    </p:animEffect>
                                  </p:childTnLst>
                                </p:cTn>
                              </p:par>
                              <p:par>
                                <p:cTn id="96" presetID="10" presetClass="exit" presetSubtype="0" fill="hold" grpId="1" nodeType="withEffect">
                                  <p:stCondLst>
                                    <p:cond delay="0"/>
                                  </p:stCondLst>
                                  <p:childTnLst>
                                    <p:animEffect transition="out" filter="fade">
                                      <p:cBhvr>
                                        <p:cTn id="97" dur="1000"/>
                                        <p:tgtEl>
                                          <p:spTgt spid="463"/>
                                        </p:tgtEl>
                                      </p:cBhvr>
                                    </p:animEffect>
                                    <p:set>
                                      <p:cBhvr>
                                        <p:cTn id="98" dur="1" fill="hold">
                                          <p:stCondLst>
                                            <p:cond delay="999"/>
                                          </p:stCondLst>
                                        </p:cTn>
                                        <p:tgtEl>
                                          <p:spTgt spid="463"/>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64"/>
                                        </p:tgtEl>
                                        <p:attrNameLst>
                                          <p:attrName>style.visibility</p:attrName>
                                        </p:attrNameLst>
                                      </p:cBhvr>
                                      <p:to>
                                        <p:strVal val="visible"/>
                                      </p:to>
                                    </p:set>
                                    <p:animEffect transition="in" filter="fade">
                                      <p:cBhvr>
                                        <p:cTn id="101"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a:t>
            </a:r>
            <a:r>
              <a:rPr lang="en-US" dirty="0" smtClean="0"/>
              <a:t>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10" presetClass="exit" presetSubtype="0" fill="hold" nodeType="withEffect">
                                  <p:stCondLst>
                                    <p:cond delay="0"/>
                                  </p:stCondLst>
                                  <p:childTnLst>
                                    <p:animEffect transition="out" filter="fade">
                                      <p:cBhvr>
                                        <p:cTn id="21" dur="1000"/>
                                        <p:tgtEl>
                                          <p:spTgt spid="53"/>
                                        </p:tgtEl>
                                      </p:cBhvr>
                                    </p:animEffect>
                                    <p:set>
                                      <p:cBhvr>
                                        <p:cTn id="22" dur="1" fill="hold">
                                          <p:stCondLst>
                                            <p:cond delay="9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57"/>
                                        </p:tgtEl>
                                      </p:cBhvr>
                                    </p:animEffect>
                                    <p:set>
                                      <p:cBhvr>
                                        <p:cTn id="25" dur="1" fill="hold">
                                          <p:stCondLst>
                                            <p:cond delay="999"/>
                                          </p:stCondLst>
                                        </p:cTn>
                                        <p:tgtEl>
                                          <p:spTgt spid="5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3.89227E-6 6.01434E-8 L 0.00192 0.11427 " pathEditMode="relative" rAng="0" ptsTypes="AA">
                                      <p:cBhvr>
                                        <p:cTn id="60" dur="1000" fill="hold"/>
                                        <p:tgtEl>
                                          <p:spTgt spid="49"/>
                                        </p:tgtEl>
                                        <p:attrNameLst>
                                          <p:attrName>ppt_x</p:attrName>
                                          <p:attrName>ppt_y</p:attrName>
                                        </p:attrNameLst>
                                      </p:cBhvr>
                                      <p:rCtr x="1" y="57"/>
                                    </p:animMotion>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
        <p:nvSpPr>
          <p:cNvPr id="39" name="Flèche vers la droite 38"/>
          <p:cNvSpPr/>
          <p:nvPr/>
        </p:nvSpPr>
        <p:spPr>
          <a:xfrm rot="13876904">
            <a:off x="1428828" y="1942360"/>
            <a:ext cx="556268" cy="452348"/>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par>
                                <p:cTn id="27" presetID="10" presetClass="exit" presetSubtype="0" fill="hold" grpId="1" nodeType="withEffect">
                                  <p:stCondLst>
                                    <p:cond delay="0"/>
                                  </p:stCondLst>
                                  <p:childTnLst>
                                    <p:animEffect transition="out" filter="fade">
                                      <p:cBhvr>
                                        <p:cTn id="28" dur="500"/>
                                        <p:tgtEl>
                                          <p:spTgt spid="39"/>
                                        </p:tgtEl>
                                      </p:cBhvr>
                                    </p:animEffect>
                                    <p:set>
                                      <p:cBhvr>
                                        <p:cTn id="29" dur="1" fill="hold">
                                          <p:stCondLst>
                                            <p:cond delay="499"/>
                                          </p:stCondLst>
                                        </p:cTn>
                                        <p:tgtEl>
                                          <p:spTgt spid="39"/>
                                        </p:tgtEl>
                                        <p:attrNameLst>
                                          <p:attrName>style.visibility</p:attrName>
                                        </p:attrNameLst>
                                      </p:cBhvr>
                                      <p:to>
                                        <p:strVal val="hidden"/>
                                      </p:to>
                                    </p:set>
                                  </p:childTnLst>
                                </p:cTn>
                              </p:par>
                              <p:par>
                                <p:cTn id="30" presetID="22" presetClass="entr" presetSubtype="8"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par>
                          <p:cTn id="33" fill="hold">
                            <p:stCondLst>
                              <p:cond delay="500"/>
                            </p:stCondLst>
                            <p:childTnLst>
                              <p:par>
                                <p:cTn id="34" presetID="10" presetClass="exit" presetSubtype="0" fill="hold" nodeType="after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10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71" dur="2000" fill="hold"/>
                                        <p:tgtEl>
                                          <p:spTgt spid="26"/>
                                        </p:tgtEl>
                                        <p:attrNameLst>
                                          <p:attrName>ppt_x</p:attrName>
                                          <p:attrName>ppt_y</p:attrName>
                                        </p:attrNameLst>
                                      </p:cBhvr>
                                      <p:rCtr x="-101" y="-215"/>
                                    </p:animMotion>
                                  </p:childTnLst>
                                </p:cTn>
                              </p:par>
                              <p:par>
                                <p:cTn id="72" presetID="10" presetClass="exit" presetSubtype="0" fill="hold" nodeType="withEffect">
                                  <p:stCondLst>
                                    <p:cond delay="0"/>
                                  </p:stCondLst>
                                  <p:childTnLst>
                                    <p:animEffect transition="out" filter="fade">
                                      <p:cBhvr>
                                        <p:cTn id="73" dur="2000"/>
                                        <p:tgtEl>
                                          <p:spTgt spid="33"/>
                                        </p:tgtEl>
                                      </p:cBhvr>
                                    </p:animEffect>
                                    <p:set>
                                      <p:cBhvr>
                                        <p:cTn id="74" dur="1" fill="hold">
                                          <p:stCondLst>
                                            <p:cond delay="1999"/>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xit" presetSubtype="10" fill="hold" grpId="2" nodeType="clickEffect">
                                  <p:stCondLst>
                                    <p:cond delay="0"/>
                                  </p:stCondLst>
                                  <p:childTnLst>
                                    <p:anim calcmode="lin" valueType="num">
                                      <p:cBhvr>
                                        <p:cTn id="83" dur="500"/>
                                        <p:tgtEl>
                                          <p:spTgt spid="26"/>
                                        </p:tgtEl>
                                        <p:attrNameLst>
                                          <p:attrName>ppt_w</p:attrName>
                                        </p:attrNameLst>
                                      </p:cBhvr>
                                      <p:tavLst>
                                        <p:tav tm="0">
                                          <p:val>
                                            <p:strVal val="ppt_w"/>
                                          </p:val>
                                        </p:tav>
                                        <p:tav tm="100000">
                                          <p:val>
                                            <p:fltVal val="0"/>
                                          </p:val>
                                        </p:tav>
                                      </p:tavLst>
                                    </p:anim>
                                    <p:anim calcmode="lin" valueType="num">
                                      <p:cBhvr>
                                        <p:cTn id="84" dur="500"/>
                                        <p:tgtEl>
                                          <p:spTgt spid="26"/>
                                        </p:tgtEl>
                                        <p:attrNameLst>
                                          <p:attrName>ppt_h</p:attrName>
                                        </p:attrNameLst>
                                      </p:cBhvr>
                                      <p:tavLst>
                                        <p:tav tm="0">
                                          <p:val>
                                            <p:strVal val="ppt_h"/>
                                          </p:val>
                                        </p:tav>
                                        <p:tav tm="100000">
                                          <p:val>
                                            <p:strVal val="ppt_h"/>
                                          </p:val>
                                        </p:tav>
                                      </p:tavLst>
                                    </p:anim>
                                    <p:set>
                                      <p:cBhvr>
                                        <p:cTn id="85" dur="1" fill="hold">
                                          <p:stCondLst>
                                            <p:cond delay="499"/>
                                          </p:stCondLst>
                                        </p:cTn>
                                        <p:tgtEl>
                                          <p:spTgt spid="26"/>
                                        </p:tgtEl>
                                        <p:attrNameLst>
                                          <p:attrName>style.visibility</p:attrName>
                                        </p:attrNameLst>
                                      </p:cBhvr>
                                      <p:to>
                                        <p:strVal val="hidden"/>
                                      </p:to>
                                    </p:set>
                                  </p:childTnLst>
                                </p:cTn>
                              </p:par>
                              <p:par>
                                <p:cTn id="86" presetID="17" presetClass="exit" presetSubtype="10" fill="hold" nodeType="withEffect">
                                  <p:stCondLst>
                                    <p:cond delay="0"/>
                                  </p:stCondLst>
                                  <p:childTnLst>
                                    <p:anim calcmode="lin" valueType="num">
                                      <p:cBhvr>
                                        <p:cTn id="87" dur="500"/>
                                        <p:tgtEl>
                                          <p:spTgt spid="34"/>
                                        </p:tgtEl>
                                        <p:attrNameLst>
                                          <p:attrName>ppt_w</p:attrName>
                                        </p:attrNameLst>
                                      </p:cBhvr>
                                      <p:tavLst>
                                        <p:tav tm="0">
                                          <p:val>
                                            <p:strVal val="ppt_w"/>
                                          </p:val>
                                        </p:tav>
                                        <p:tav tm="100000">
                                          <p:val>
                                            <p:fltVal val="0"/>
                                          </p:val>
                                        </p:tav>
                                      </p:tavLst>
                                    </p:anim>
                                    <p:anim calcmode="lin" valueType="num">
                                      <p:cBhvr>
                                        <p:cTn id="88" dur="500"/>
                                        <p:tgtEl>
                                          <p:spTgt spid="34"/>
                                        </p:tgtEl>
                                        <p:attrNameLst>
                                          <p:attrName>ppt_h</p:attrName>
                                        </p:attrNameLst>
                                      </p:cBhvr>
                                      <p:tavLst>
                                        <p:tav tm="0">
                                          <p:val>
                                            <p:strVal val="ppt_h"/>
                                          </p:val>
                                        </p:tav>
                                        <p:tav tm="100000">
                                          <p:val>
                                            <p:strVal val="ppt_h"/>
                                          </p:val>
                                        </p:tav>
                                      </p:tavLst>
                                    </p:anim>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grpId="1" nodeType="afterEffect">
                                  <p:stCondLst>
                                    <p:cond delay="0"/>
                                  </p:stCondLst>
                                  <p:childTnLst>
                                    <p:animEffect transition="out" filter="fade">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P spid="39" grpId="0" animBg="1"/>
      <p:bldP spid="39" grpId="1"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57600" y="458890"/>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endParaRPr lang="fr-FR" sz="800" dirty="0" smtClean="0">
                <a:solidFill>
                  <a:schemeClr val="tx1"/>
                </a:solidFill>
              </a:endParaRP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
        <p:nvSpPr>
          <p:cNvPr id="49" name="ZoneTexte 48"/>
          <p:cNvSpPr txBox="1"/>
          <p:nvPr/>
        </p:nvSpPr>
        <p:spPr>
          <a:xfrm>
            <a:off x="8169627" y="1950003"/>
            <a:ext cx="1736373" cy="369332"/>
          </a:xfrm>
          <a:prstGeom prst="rect">
            <a:avLst/>
          </a:prstGeom>
          <a:noFill/>
        </p:spPr>
        <p:txBody>
          <a:bodyPr wrap="none" rtlCol="0">
            <a:spAutoFit/>
          </a:bodyPr>
          <a:lstStyle/>
          <a:p>
            <a:r>
              <a:rPr lang="fr-FR" dirty="0" err="1" smtClean="0"/>
              <a:t>YencaP</a:t>
            </a:r>
            <a:r>
              <a:rPr lang="fr-FR" dirty="0" smtClean="0"/>
              <a:t> Manager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45246</TotalTime>
  <Words>4594</Words>
  <Application>Microsoft Macintosh PowerPoint</Application>
  <PresentationFormat>Format A4 (210 x 297 mm)</PresentationFormat>
  <Paragraphs>554</Paragraphs>
  <Slides>14</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301</cp:revision>
  <cp:lastPrinted>2009-12-30T22:41:07Z</cp:lastPrinted>
  <dcterms:created xsi:type="dcterms:W3CDTF">2010-03-29T08:48:34Z</dcterms:created>
  <dcterms:modified xsi:type="dcterms:W3CDTF">2010-04-01T16:16:18Z</dcterms:modified>
</cp:coreProperties>
</file>