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62346" autoAdjust="0"/>
  </p:normalViewPr>
  <p:slideViewPr>
    <p:cSldViewPr snapToObjects="1">
      <p:cViewPr varScale="1">
        <p:scale>
          <a:sx n="102" d="100"/>
          <a:sy n="102" d="100"/>
        </p:scale>
        <p:origin x="-200" y="-11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8/01/10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8/01/10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properly to guarantee their operation. Within the IETF, current efforts are focused on both a protocol and a data model definition language for configuration management. The NETCONF protocol describes the communication between devices to be configured and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navigation and edition application that works with YANG-enabled devices and interacts through NETCONF.</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The importance of configuration</a:t>
            </a:r>
            <a:r>
              <a:rPr lang="en-US" sz="1000" baseline="0" noProof="0" dirty="0" smtClean="0">
                <a:latin typeface="Times New Roman"/>
                <a:cs typeface="Times New Roman"/>
              </a:rPr>
              <a:t> management is increasing with the growing size and the complexity of network resources and applications.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designed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with an RPC mechanism. Data values are transmitted as XML documents. The standardization body acknowledges this should be improved by a data modeling language that will describes these data values.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Several specification languages exist to model XML document structure like XML Schema or </a:t>
            </a:r>
            <a:r>
              <a:rPr lang="en-US" sz="1000" baseline="0" noProof="0" dirty="0" err="1" smtClean="0">
                <a:latin typeface="Times New Roman"/>
                <a:cs typeface="Times New Roman"/>
              </a:rPr>
              <a:t>RelaxNG</a:t>
            </a:r>
            <a:r>
              <a:rPr lang="en-US" sz="1000" baseline="0" noProof="0" dirty="0" smtClean="0">
                <a:latin typeface="Times New Roman"/>
                <a:cs typeface="Times New Roman"/>
              </a:rPr>
              <a:t> [5,6]. Even if these schema languages are powerful,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WG chose to define its own language that can control the evolutions and which is descriptive enough and more focused on configuration management.</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where data values are distributed and accessible through a protocol. In the same way, a YANG specification is a reference document used </a:t>
            </a:r>
            <a:r>
              <a:rPr lang="en-US" sz="1000" baseline="0" noProof="0" smtClean="0">
                <a:latin typeface="Times New Roman"/>
                <a:cs typeface="Times New Roman"/>
              </a:rPr>
              <a:t>by device vendors </a:t>
            </a:r>
            <a:r>
              <a:rPr lang="en-US" sz="1000" baseline="0" noProof="0" dirty="0" smtClean="0">
                <a:latin typeface="Times New Roman"/>
                <a:cs typeface="Times New Roman"/>
              </a:rPr>
              <a:t>and </a:t>
            </a:r>
            <a:r>
              <a:rPr lang="en-US" sz="1000" baseline="0" noProof="0" smtClean="0">
                <a:latin typeface="Times New Roman"/>
                <a:cs typeface="Times New Roman"/>
              </a:rPr>
              <a:t>application developers. </a:t>
            </a: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Data models written with YANG describe hierarchical organization of configuration data. A YANG module is one data model related to a specific configuration purpose, as for example network configuration, or a generic, reusable, set of data models. The left part of the figure shows a YANG module called network. A module must first defines its name space (line 2) that must be unique among all YANG models. If needed, a module can import other YANG models (line 3,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defines a limited set of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and integer. 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 A </a:t>
            </a:r>
            <a:r>
              <a:rPr lang="en-US" sz="1000" b="0" i="0" baseline="0" dirty="0" err="1" smtClean="0">
                <a:latin typeface="Times New Roman"/>
                <a:cs typeface="Times New Roman"/>
              </a:rPr>
              <a:t>typedef</a:t>
            </a:r>
            <a:r>
              <a:rPr lang="en-US" sz="1000" b="0" i="0" baseline="0" dirty="0" smtClean="0">
                <a:latin typeface="Times New Roman"/>
                <a:cs typeface="Times New Roman"/>
              </a:rPr>
              <a:t> allows to add some constraints on its base type as the length of a string (line 6). Another construct that improves reusability is the “grouping” statement (line 8) that can be used, with a “use” statement at separate places (line 21 for example).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(called </a:t>
            </a:r>
            <a:r>
              <a:rPr lang="en-US" sz="1000" b="0" i="0" baseline="0" dirty="0" err="1" smtClean="0">
                <a:latin typeface="Times New Roman"/>
                <a:cs typeface="Times New Roman"/>
              </a:rPr>
              <a:t>datadefs</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lvl="1" algn="just">
              <a:buFont typeface="Arial"/>
              <a:buChar char="•"/>
            </a:pPr>
            <a:r>
              <a:rPr lang="en-US" sz="1000" b="0" i="0" baseline="0" dirty="0" smtClean="0">
                <a:latin typeface="Times New Roman"/>
                <a:cs typeface="Times New Roman"/>
              </a:rPr>
              <a:t> List : an ordered set of entries and all entries are made from the same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One or </a:t>
            </a:r>
            <a:r>
              <a:rPr lang="en-US" sz="1000" b="0" i="0" baseline="0" dirty="0" err="1" smtClean="0">
                <a:latin typeface="Times New Roman"/>
                <a:cs typeface="Times New Roman"/>
              </a:rPr>
              <a:t>m</a:t>
            </a:r>
            <a:r>
              <a:rPr lang="fr-FR" sz="1000" b="0" i="0" baseline="0" dirty="0" smtClean="0">
                <a:latin typeface="Times New Roman"/>
                <a:cs typeface="Times New Roman"/>
              </a:rPr>
              <a:t>ore </a:t>
            </a:r>
            <a:r>
              <a:rPr lang="fr-FR" sz="1000" b="0" i="0" baseline="0" dirty="0" err="1" smtClean="0">
                <a:latin typeface="Times New Roman"/>
                <a:cs typeface="Times New Roman"/>
              </a:rPr>
              <a:t>datadefs</a:t>
            </a:r>
            <a:r>
              <a:rPr lang="fr-FR" sz="1000" b="0" i="0" baseline="0" dirty="0" smtClean="0">
                <a:latin typeface="Times New Roman"/>
                <a:cs typeface="Times New Roman"/>
              </a:rPr>
              <a:t> of the set entry must </a:t>
            </a:r>
            <a:r>
              <a:rPr lang="fr-FR" sz="1000" b="0" i="0" baseline="0" dirty="0" err="1" smtClean="0">
                <a:latin typeface="Times New Roman"/>
                <a:cs typeface="Times New Roman"/>
              </a:rPr>
              <a:t>be</a:t>
            </a:r>
            <a:r>
              <a:rPr lang="fr-FR" sz="1000" b="0" i="0" baseline="0" dirty="0" smtClean="0">
                <a:latin typeface="Times New Roman"/>
                <a:cs typeface="Times New Roman"/>
              </a:rPr>
              <a:t> </a:t>
            </a:r>
            <a:r>
              <a:rPr lang="fr-FR" sz="1000" b="0" i="0" baseline="0" dirty="0" err="1" smtClean="0">
                <a:latin typeface="Times New Roman"/>
                <a:cs typeface="Times New Roman"/>
              </a:rPr>
              <a:t>defined</a:t>
            </a:r>
            <a:r>
              <a:rPr lang="fr-FR" sz="1000" b="0" i="0" baseline="0" dirty="0" smtClean="0">
                <a:latin typeface="Times New Roman"/>
                <a:cs typeface="Times New Roman"/>
              </a:rPr>
              <a:t> as </a:t>
            </a:r>
            <a:r>
              <a:rPr lang="fr-FR" sz="1000" b="0" i="0" baseline="0" dirty="0" err="1" smtClean="0">
                <a:latin typeface="Times New Roman"/>
                <a:cs typeface="Times New Roman"/>
              </a:rPr>
              <a:t>list</a:t>
            </a:r>
            <a:r>
              <a:rPr lang="fr-FR" sz="1000" b="0" i="0" baseline="0" dirty="0" smtClean="0">
                <a:latin typeface="Times New Roman"/>
                <a:cs typeface="Times New Roman"/>
              </a:rPr>
              <a:t> </a:t>
            </a:r>
            <a:r>
              <a:rPr lang="fr-FR" sz="1000" b="0" i="0" baseline="0" dirty="0" err="1" smtClean="0">
                <a:latin typeface="Times New Roman"/>
                <a:cs typeface="Times New Roman"/>
              </a:rPr>
              <a:t>key</a:t>
            </a:r>
            <a:r>
              <a:rPr lang="fr-FR" sz="1000" b="0" i="0" baseline="0" dirty="0" smtClean="0">
                <a:latin typeface="Times New Roman"/>
                <a:cs typeface="Times New Roman"/>
              </a:rPr>
              <a:t>.</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the YANG statements hierarchy. For each YANG statement a corresponding java class is available (see class diagram on the right part of the figure).  Each java object has getter methods to follow the tree of instances. Hundred java classes were required to represent any YANG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The parser supports multiple modules inclusion (part (1) of the figure).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Full syntax checking is done and some constraints are checked. YANG allows data modelers to express static constraints like default values, key indexing or sub-typing that can be checked during the parsing phase. Also, YANG allows dynamic constraints on data values, like the conditional presence of data depending on other data values or hosting device capabilities, that obviously can not be checked at parsing time.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no error is encountered the YANG data model is represented by the </a:t>
            </a:r>
            <a:r>
              <a:rPr lang="en-US" sz="1000" baseline="0" dirty="0" err="1" smtClean="0">
                <a:latin typeface="Times New Roman"/>
                <a:cs typeface="Times New Roman"/>
              </a:rPr>
              <a:t>YangTreeNode</a:t>
            </a:r>
            <a:r>
              <a:rPr lang="en-US" sz="1000" baseline="0" dirty="0" smtClean="0">
                <a:latin typeface="Times New Roman"/>
                <a:cs typeface="Times New Roman"/>
              </a:rPr>
              <a:t> object. This tree, built from java instances, is an interpretation of YANG data model where only YANG statements describing data values are present. For example on</a:t>
            </a:r>
            <a:r>
              <a:rPr lang="fr-FR" sz="1000" baseline="0" dirty="0" smtClean="0">
                <a:latin typeface="Times New Roman"/>
                <a:cs typeface="Times New Roman"/>
              </a:rPr>
              <a:t> t</a:t>
            </a:r>
            <a:r>
              <a:rPr lang="en-US" sz="1000" baseline="0" dirty="0" smtClean="0">
                <a:latin typeface="Times New Roman"/>
                <a:cs typeface="Times New Roman"/>
              </a:rPr>
              <a:t>he part (2) of the figure, suppose the module </a:t>
            </a:r>
            <a:r>
              <a:rPr lang="en-US" sz="1000" b="0" i="1" kern="1200" baseline="0" dirty="0" err="1" smtClean="0">
                <a:solidFill>
                  <a:schemeClr val="tx1"/>
                </a:solidFill>
                <a:latin typeface="Times New Roman"/>
                <a:ea typeface="+mn-ea"/>
                <a:cs typeface="Times New Roman"/>
              </a:rPr>
              <a:t>b</a:t>
            </a:r>
            <a:r>
              <a:rPr lang="en-US" sz="1000" baseline="0" dirty="0" smtClean="0">
                <a:latin typeface="Times New Roman"/>
                <a:cs typeface="Times New Roman"/>
              </a:rPr>
              <a:t> is only a grouping statement that is used by some statements in the module </a:t>
            </a:r>
            <a:r>
              <a:rPr lang="en-US" sz="1000" b="0" i="1" baseline="0" dirty="0" smtClean="0">
                <a:latin typeface="Times New Roman"/>
                <a:cs typeface="Times New Roman"/>
              </a:rPr>
              <a:t>a</a:t>
            </a:r>
            <a:r>
              <a:rPr lang="en-US" sz="1000" baseline="0" dirty="0" smtClean="0">
                <a:latin typeface="Times New Roman"/>
                <a:cs typeface="Times New Roman"/>
              </a:rPr>
              <a:t> (those with a dashed arrow). Then the final </a:t>
            </a:r>
            <a:r>
              <a:rPr lang="en-US" sz="1000" baseline="0" dirty="0" err="1" smtClean="0">
                <a:latin typeface="Times New Roman"/>
                <a:cs typeface="Times New Roman"/>
              </a:rPr>
              <a:t>YangTreeNode</a:t>
            </a:r>
            <a:r>
              <a:rPr lang="en-US" sz="1000" baseline="0" dirty="0" smtClean="0">
                <a:latin typeface="Times New Roman"/>
                <a:cs typeface="Times New Roman"/>
              </a:rPr>
              <a:t> reflects this by a tree with a full copy of all needed statements, called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and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In the same way, when there are choice statements in the YANG data model then all cases are represented. This is not the true for type definitions because a type is not a value. </a:t>
            </a:r>
            <a:r>
              <a:rPr lang="fr-FR" sz="1000" baseline="0" dirty="0" smtClean="0">
                <a:latin typeface="Times New Roman"/>
                <a:cs typeface="Times New Roman"/>
              </a:rPr>
              <a:t>I</a:t>
            </a:r>
            <a:r>
              <a:rPr lang="en-US" sz="1000" baseline="0" dirty="0" err="1" smtClean="0">
                <a:latin typeface="Times New Roman"/>
                <a:cs typeface="Times New Roman"/>
              </a:rPr>
              <a:t>n</a:t>
            </a:r>
            <a:r>
              <a:rPr lang="en-US" sz="1000" baseline="0" dirty="0" smtClean="0">
                <a:latin typeface="Times New Roman"/>
                <a:cs typeface="Times New Roman"/>
              </a:rPr>
              <a:t> our example the </a:t>
            </a:r>
            <a:r>
              <a:rPr lang="en-US" sz="1000" baseline="0" dirty="0" err="1" smtClean="0">
                <a:latin typeface="Times New Roman"/>
                <a:cs typeface="Times New Roman"/>
              </a:rPr>
              <a:t>submodule</a:t>
            </a:r>
            <a:r>
              <a:rPr lang="en-US" sz="1000" baseline="0" dirty="0" smtClean="0">
                <a:latin typeface="Times New Roman"/>
                <a:cs typeface="Times New Roman"/>
              </a:rPr>
              <a:t> sa1 is only a </a:t>
            </a:r>
            <a:r>
              <a:rPr lang="en-US" sz="1000" baseline="0" dirty="0" err="1" smtClean="0">
                <a:latin typeface="Times New Roman"/>
                <a:cs typeface="Times New Roman"/>
              </a:rPr>
              <a:t>typedef</a:t>
            </a:r>
            <a:r>
              <a:rPr lang="en-US" sz="1000" baseline="0" dirty="0" smtClean="0">
                <a:latin typeface="Times New Roman"/>
                <a:cs typeface="Times New Roman"/>
              </a:rPr>
              <a:t> collection and so there is no copy of them in the final tree.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is used to match the YANG data tree with raw NETCONF XML data. The YANG data tree is the hierarchy of all configuration data values in a NETCONF server. The matching process takes place in the configuration manager when receiving NETCONF responses. The part (3) of the figure shows that the YANG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these extra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is the case when a YANG list or leaf-list is defined and when the YANG data tree has several entries. At the opposite some data could be optional depending of the device itself, or when the YANG data model has choice statements.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a:t>
            </a:r>
            <a:r>
              <a:rPr lang="en-US" sz="1000" baseline="0" dirty="0" smtClean="0">
                <a:latin typeface="Times New Roman"/>
                <a:cs typeface="Times New Roman"/>
              </a:rPr>
              <a:t> The </a:t>
            </a:r>
            <a:r>
              <a:rPr lang="en-US" sz="1000" baseline="0" dirty="0" smtClean="0">
                <a:latin typeface="Times New Roman"/>
                <a:cs typeface="Times New Roman"/>
              </a:rPr>
              <a:t>bottom part of its architecture is an SSH layer.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carry basic operations on top of </a:t>
            </a:r>
            <a:r>
              <a:rPr lang="fr-FR" sz="1000" baseline="0" dirty="0" smtClean="0">
                <a:latin typeface="Times New Roman"/>
                <a:cs typeface="Times New Roman"/>
              </a:rPr>
              <a:t>NETCONF</a:t>
            </a:r>
            <a:r>
              <a:rPr lang="en-US" sz="1000" baseline="0" dirty="0" smtClean="0">
                <a:latin typeface="Times New Roman"/>
                <a:cs typeface="Times New Roman"/>
              </a:rPr>
              <a:t> operation layer like &lt;get&gt;, &lt;get-</a:t>
            </a:r>
            <a:r>
              <a:rPr lang="en-US" sz="1000" baseline="0" dirty="0" err="1" smtClean="0">
                <a:latin typeface="Times New Roman"/>
                <a:cs typeface="Times New Roman"/>
              </a:rPr>
              <a:t>config</a:t>
            </a:r>
            <a:r>
              <a:rPr lang="en-US" sz="1000" baseline="0" dirty="0" smtClean="0">
                <a:latin typeface="Times New Roman"/>
                <a:cs typeface="Times New Roman"/>
              </a:rPr>
              <a:t>&gt; or &lt;edit-</a:t>
            </a:r>
            <a:r>
              <a:rPr lang="en-US" sz="1000" baseline="0" dirty="0" err="1" smtClean="0">
                <a:latin typeface="Times New Roman"/>
                <a:cs typeface="Times New Roman"/>
              </a:rPr>
              <a:t>config</a:t>
            </a:r>
            <a:r>
              <a:rPr lang="en-US" sz="1000" baseline="0" dirty="0" smtClean="0">
                <a:latin typeface="Times New Roman"/>
                <a:cs typeface="Times New Roman"/>
              </a:rPr>
              <a:t>&gt; (notifications are planned). The Data store Manager layer entity is responsible for maintaining a virtual database of configuration (and state) data and provides a read / write access to these data. The Data Store, illustrated in the figure, can be seen as a global XML data tree where each module has its place.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bootstrapping,  the Data Store Manager looks for modules through a local configuration file and dynamically loads them. A module is a piece of code that accesses</a:t>
            </a:r>
            <a:r>
              <a:rPr lang="en-US" sz="1000" baseline="0" dirty="0" smtClean="0">
                <a:latin typeface="Times New Roman"/>
                <a:cs typeface="Times New Roman"/>
              </a:rPr>
              <a:t> specific </a:t>
            </a:r>
            <a:r>
              <a:rPr lang="en-US" sz="1000" baseline="0" dirty="0" smtClean="0">
                <a:latin typeface="Times New Roman"/>
                <a:cs typeface="Times New Roman"/>
              </a:rPr>
              <a:t>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a:t>
            </a:r>
            <a:r>
              <a:rPr lang="en-US" sz="1200" kern="1200" baseline="0" noProof="0" dirty="0" smtClean="0">
                <a:solidFill>
                  <a:schemeClr val="tx1"/>
                </a:solidFill>
                <a:latin typeface="+mn-lt"/>
                <a:ea typeface="+mn-ea"/>
                <a:cs typeface="+mn-cs"/>
              </a:rPr>
              <a:t>Although </a:t>
            </a:r>
            <a:r>
              <a:rPr lang="fr-FR" sz="1200" kern="1200" baseline="0" dirty="0" smtClean="0">
                <a:solidFill>
                  <a:schemeClr val="tx1"/>
                </a:solidFill>
                <a:latin typeface="+mn-lt"/>
                <a:ea typeface="+mn-ea"/>
                <a:cs typeface="+mn-cs"/>
              </a:rPr>
              <a:t>Y</a:t>
            </a:r>
            <a:r>
              <a:rPr lang="en-US" sz="1000" baseline="0" dirty="0" err="1" smtClean="0">
                <a:latin typeface="Times New Roman"/>
                <a:cs typeface="Times New Roman"/>
              </a:rPr>
              <a:t>encaP</a:t>
            </a:r>
            <a:r>
              <a:rPr lang="en-US" sz="1000" baseline="0" dirty="0" smtClean="0">
                <a:latin typeface="Times New Roman"/>
                <a:cs typeface="Times New Roman"/>
              </a:rPr>
              <a:t> </a:t>
            </a:r>
            <a:r>
              <a:rPr lang="en-US" sz="1000" baseline="0" dirty="0" smtClean="0">
                <a:latin typeface="Times New Roman"/>
                <a:cs typeface="Times New Roman"/>
              </a:rPr>
              <a:t>was written before YANG, the module concept of the former fits well with the YANG one.</a:t>
            </a:r>
            <a:r>
              <a:rPr lang="en-US" sz="1000" baseline="0" dirty="0" smtClean="0">
                <a:latin typeface="Times New Roman"/>
                <a:cs typeface="Times New Roman"/>
              </a:rPr>
              <a:t>  For </a:t>
            </a:r>
            <a:r>
              <a:rPr lang="en-US" sz="1000" baseline="0" dirty="0" smtClean="0">
                <a:latin typeface="Times New Roman"/>
                <a:cs typeface="Times New Roman"/>
              </a:rPr>
              <a:t>each module, the configuration file contains some directives as for the interface module in </a:t>
            </a:r>
            <a:r>
              <a:rPr lang="en-US" sz="1000" baseline="0" dirty="0" smtClean="0">
                <a:latin typeface="Times New Roman"/>
                <a:cs typeface="Times New Roman"/>
              </a:rPr>
              <a:t>the part 2 of the figure. </a:t>
            </a:r>
            <a:r>
              <a:rPr lang="en-US" sz="1000" baseline="0" dirty="0" smtClean="0">
                <a:latin typeface="Times New Roman"/>
                <a:cs typeface="Times New Roman"/>
              </a:rPr>
              <a:t>The location of data </a:t>
            </a:r>
            <a:r>
              <a:rPr lang="en-US" sz="1000" baseline="0" dirty="0" smtClean="0">
                <a:latin typeface="Times New Roman"/>
                <a:cs typeface="Times New Roman"/>
              </a:rPr>
              <a:t>module </a:t>
            </a:r>
            <a:r>
              <a:rPr lang="en-US" sz="1000" baseline="0" dirty="0" smtClean="0">
                <a:latin typeface="Times New Roman"/>
                <a:cs typeface="Times New Roman"/>
              </a:rPr>
              <a:t>in the Data Store by giving a path (an </a:t>
            </a:r>
            <a:r>
              <a:rPr lang="en-US" sz="1000" baseline="0" dirty="0" err="1" smtClean="0">
                <a:latin typeface="Times New Roman"/>
                <a:cs typeface="Times New Roman"/>
              </a:rPr>
              <a:t>Xpath</a:t>
            </a:r>
            <a:r>
              <a:rPr lang="en-US" sz="1000" baseline="0" dirty="0" smtClean="0">
                <a:latin typeface="Times New Roman"/>
                <a:cs typeface="Times New Roman"/>
              </a:rPr>
              <a:t> expression) </a:t>
            </a:r>
            <a:r>
              <a:rPr lang="en-US" sz="1000" baseline="0" dirty="0" smtClean="0">
                <a:latin typeface="Times New Roman"/>
                <a:cs typeface="Times New Roman"/>
              </a:rPr>
              <a:t>from the root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For example</a:t>
            </a:r>
            <a:r>
              <a:rPr lang="en-US" sz="1000" baseline="0" dirty="0" smtClean="0">
                <a:latin typeface="Times New Roman"/>
                <a:cs typeface="Times New Roman"/>
              </a:rPr>
              <a:t>, at the line 3, </a:t>
            </a:r>
            <a:r>
              <a:rPr lang="en-US" sz="1000" baseline="0" dirty="0" smtClean="0">
                <a:latin typeface="Times New Roman"/>
                <a:cs typeface="Times New Roman"/>
              </a:rPr>
              <a:t>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a:t>
            </a:r>
            <a:r>
              <a:rPr lang="en-US" sz="1000" baseline="0" dirty="0" smtClean="0">
                <a:latin typeface="Times New Roman"/>
                <a:cs typeface="Times New Roman"/>
              </a:rPr>
              <a:t>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a:t>
            </a:r>
            <a:r>
              <a:rPr lang="en-US" sz="1000" baseline="0" dirty="0" smtClean="0">
                <a:latin typeface="Times New Roman"/>
                <a:cs typeface="Times New Roman"/>
              </a:rPr>
              <a:t>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a:t>
            </a:r>
            <a:r>
              <a:rPr lang="en-US" sz="1000" baseline="0" dirty="0" smtClean="0">
                <a:latin typeface="Times New Roman"/>
                <a:cs typeface="Times New Roman"/>
              </a:rPr>
              <a:t> in the configuration file through </a:t>
            </a:r>
            <a:r>
              <a:rPr lang="en-US" sz="1000" baseline="0" dirty="0" smtClean="0">
                <a:latin typeface="Times New Roman"/>
                <a:cs typeface="Times New Roman"/>
              </a:rPr>
              <a:t>the addition of a parameter with the “yang” name attribute and the module name </a:t>
            </a:r>
            <a:r>
              <a:rPr lang="en-US" sz="1000" baseline="0" dirty="0" smtClean="0">
                <a:latin typeface="Times New Roman"/>
                <a:cs typeface="Times New Roman"/>
              </a:rPr>
              <a:t>as a </a:t>
            </a:r>
            <a:r>
              <a:rPr lang="en-US" sz="1000" baseline="0" dirty="0" smtClean="0">
                <a:latin typeface="Times New Roman"/>
                <a:cs typeface="Times New Roman"/>
              </a:rPr>
              <a:t>value attribute </a:t>
            </a:r>
            <a:r>
              <a:rPr lang="en-US" sz="1000" baseline="0" dirty="0" smtClean="0">
                <a:latin typeface="Times New Roman"/>
                <a:cs typeface="Times New Roman"/>
              </a:rPr>
              <a:t>(line 6)</a:t>
            </a:r>
            <a:r>
              <a:rPr lang="en-US" sz="1000" baseline="0" dirty="0" smtClean="0">
                <a:latin typeface="Times New Roman"/>
                <a:cs typeface="Times New Roman"/>
              </a:rPr>
              <a:t>.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a:t>
            </a:r>
            <a:r>
              <a:rPr lang="en-US" sz="1000" baseline="0" dirty="0" smtClean="0">
                <a:latin typeface="Times New Roman"/>
                <a:cs typeface="Times New Roman"/>
              </a:rPr>
              <a:t> associate YANG </a:t>
            </a:r>
            <a:r>
              <a:rPr lang="en-US" sz="1000" baseline="0" dirty="0" smtClean="0">
                <a:latin typeface="Times New Roman"/>
                <a:cs typeface="Times New Roman"/>
              </a:rPr>
              <a:t>module. One can see on the figure that there is a &lt;namespace&gt; markup</a:t>
            </a:r>
            <a:r>
              <a:rPr lang="en-US" sz="1000" baseline="0" dirty="0" smtClean="0">
                <a:latin typeface="Times New Roman"/>
                <a:cs typeface="Times New Roman"/>
              </a:rPr>
              <a:t> at line 4. </a:t>
            </a:r>
            <a:r>
              <a:rPr lang="en-US" sz="1000" baseline="0" dirty="0" smtClean="0">
                <a:latin typeface="Times New Roman"/>
                <a:cs typeface="Times New Roman"/>
              </a:rPr>
              <a:t>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We choose that</a:t>
            </a:r>
            <a:r>
              <a:rPr lang="en-US" sz="1000" baseline="0" dirty="0" smtClean="0">
                <a:latin typeface="Times New Roman"/>
                <a:cs typeface="Times New Roman"/>
              </a:rPr>
              <a:t> it </a:t>
            </a:r>
            <a:r>
              <a:rPr lang="en-US" sz="1000" baseline="0" dirty="0" smtClean="0">
                <a:latin typeface="Times New Roman"/>
                <a:cs typeface="Times New Roman"/>
              </a:rPr>
              <a:t>must be the same as the one defined in the corresponding YANG module</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Thus, one part of the Data Store is managed by the Data Store Manager (white on the </a:t>
            </a:r>
            <a:r>
              <a:rPr lang="fr-FR" sz="1000" baseline="0" dirty="0" smtClean="0">
                <a:latin typeface="Times New Roman"/>
                <a:cs typeface="Times New Roman"/>
              </a:rPr>
              <a:t>figure</a:t>
            </a:r>
            <a:r>
              <a:rPr lang="en-US" sz="1000" baseline="0" dirty="0" smtClean="0">
                <a:latin typeface="Times New Roman"/>
                <a:cs typeface="Times New Roman"/>
              </a:rPr>
              <a:t>) and the other parts are managed by the modules (black sub trees). This enables modularity of the server without increasing the complexity of the Data Store Manager.</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a:t>
            </a:r>
            <a:r>
              <a:rPr lang="en-US" sz="1000" baseline="0" noProof="0" dirty="0" smtClean="0">
                <a:latin typeface="Times New Roman"/>
                <a:cs typeface="Times New Roman"/>
              </a:rPr>
              <a:t>figure, </a:t>
            </a:r>
            <a:r>
              <a:rPr lang="en-US" sz="1000" baseline="0" noProof="0" dirty="0" smtClean="0">
                <a:latin typeface="Times New Roman"/>
                <a:cs typeface="Times New Roman"/>
              </a:rPr>
              <a:t>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a:t>
            </a:r>
            <a:r>
              <a:rPr lang="en-US" sz="1000" baseline="0" noProof="0" dirty="0" smtClean="0">
                <a:latin typeface="Times New Roman"/>
                <a:cs typeface="Times New Roman"/>
              </a:rPr>
              <a:t>figure, </a:t>
            </a:r>
            <a:r>
              <a:rPr lang="en-US" sz="1000" baseline="0" noProof="0" dirty="0" smtClean="0">
                <a:latin typeface="Times New Roman"/>
                <a:cs typeface="Times New Roman"/>
              </a:rPr>
              <a:t>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a:t>
            </a:r>
            <a:r>
              <a:rPr lang="en-US" sz="1000" baseline="0" noProof="0" dirty="0" smtClean="0">
                <a:latin typeface="Times New Roman"/>
                <a:cs typeface="Times New Roman"/>
              </a:rPr>
              <a:t> shown in the previous figure </a:t>
            </a:r>
            <a:r>
              <a:rPr lang="en-US" sz="1000" baseline="0" noProof="0" dirty="0" smtClean="0">
                <a:latin typeface="Times New Roman"/>
                <a:cs typeface="Times New Roman"/>
              </a:rPr>
              <a:t>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a:t>
            </a:r>
            <a:r>
              <a:rPr lang="en-US" sz="1000" baseline="0" noProof="0" dirty="0" smtClean="0">
                <a:latin typeface="Times New Roman"/>
                <a:cs typeface="Times New Roman"/>
              </a:rPr>
              <a:t> is used </a:t>
            </a:r>
            <a:r>
              <a:rPr lang="en-US" sz="1000" baseline="0" noProof="0" dirty="0" smtClean="0">
                <a:latin typeface="Times New Roman"/>
                <a:cs typeface="Times New Roman"/>
              </a:rPr>
              <a:t>when such a capability is detected. We do not </a:t>
            </a:r>
            <a:r>
              <a:rPr lang="en-US" sz="1000" baseline="0" noProof="0" dirty="0" smtClean="0">
                <a:latin typeface="Times New Roman"/>
                <a:cs typeface="Times New Roman"/>
              </a:rPr>
              <a:t>constrain </a:t>
            </a: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a:t>
            </a:r>
            <a:r>
              <a:rPr lang="en-US" sz="1000" baseline="0" noProof="0" dirty="0" smtClean="0">
                <a:latin typeface="Times New Roman"/>
                <a:cs typeface="Times New Roman"/>
              </a:rPr>
              <a:t> solely work </a:t>
            </a:r>
            <a:r>
              <a:rPr lang="en-US" sz="1000" baseline="0" noProof="0" dirty="0" smtClean="0">
                <a:latin typeface="Times New Roman"/>
                <a:cs typeface="Times New Roman"/>
              </a:rPr>
              <a:t>with YANG but to accept servers that are YANG enabled or not. The YANG loader gets the </a:t>
            </a:r>
            <a:r>
              <a:rPr lang="en-US" sz="1000" baseline="0" noProof="0" dirty="0" smtClean="0">
                <a:latin typeface="Times New Roman"/>
                <a:cs typeface="Times New Roman"/>
              </a:rPr>
              <a:t>specification </a:t>
            </a:r>
            <a:r>
              <a:rPr lang="en-US" sz="1000" baseline="0" noProof="0" dirty="0" smtClean="0">
                <a:latin typeface="Times New Roman"/>
                <a:cs typeface="Times New Roman"/>
              </a:rPr>
              <a:t>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a:t>
            </a:r>
            <a:r>
              <a:rPr lang="en-US" sz="1000" baseline="0" noProof="0" dirty="0" smtClean="0">
                <a:latin typeface="Times New Roman"/>
                <a:cs typeface="Times New Roman"/>
              </a:rPr>
              <a:t> assume that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a:t>
            </a:r>
            <a:r>
              <a:rPr lang="en-US" sz="1000" baseline="0" noProof="0" dirty="0" smtClean="0">
                <a:latin typeface="Times New Roman"/>
                <a:cs typeface="Times New Roman"/>
              </a:rPr>
              <a:t> discovers </a:t>
            </a:r>
            <a:r>
              <a:rPr lang="en-US" sz="1000" baseline="0" noProof="0" dirty="0" smtClean="0">
                <a:latin typeface="Times New Roman"/>
                <a:cs typeface="Times New Roman"/>
              </a:rPr>
              <a:t>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a:t>
            </a:r>
            <a:r>
              <a:rPr lang="en-US" sz="1000" baseline="0" noProof="0" dirty="0" smtClean="0">
                <a:latin typeface="Times New Roman"/>
                <a:cs typeface="Times New Roman"/>
              </a:rPr>
              <a:t>be </a:t>
            </a:r>
            <a:r>
              <a:rPr lang="en-US" sz="1000" baseline="0" noProof="0" dirty="0" smtClean="0">
                <a:latin typeface="Times New Roman"/>
                <a:cs typeface="Times New Roman"/>
              </a:rPr>
              <a:t>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a:t>
            </a:r>
            <a:r>
              <a:rPr lang="en-US" sz="1000" baseline="0" noProof="0" dirty="0" smtClean="0">
                <a:latin typeface="Times New Roman"/>
                <a:cs typeface="Times New Roman"/>
              </a:rPr>
              <a:t>figure)</a:t>
            </a:r>
            <a:r>
              <a:rPr lang="en-US" sz="1000" baseline="0" noProof="0" dirty="0" smtClean="0">
                <a:latin typeface="Times New Roman"/>
                <a:cs typeface="Times New Roman"/>
              </a:rPr>
              <a:t>.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a:t>
            </a:r>
            <a:r>
              <a:rPr lang="en-US" sz="1000" dirty="0" smtClean="0">
                <a:latin typeface="Times New Roman"/>
                <a:cs typeface="Times New Roman"/>
              </a:rPr>
              <a:t>  </a:t>
            </a:r>
            <a:r>
              <a:rPr lang="en-US" sz="1000" dirty="0" smtClean="0">
                <a:latin typeface="Times New Roman"/>
                <a:cs typeface="Times New Roman"/>
              </a:rPr>
              <a:t>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a:t>
            </a:r>
            <a:r>
              <a:rPr lang="en-US" sz="1000" baseline="0" dirty="0" smtClean="0">
                <a:latin typeface="Times New Roman"/>
                <a:cs typeface="Times New Roman"/>
              </a:rPr>
              <a:t> distinguish containers, lists, keys </a:t>
            </a:r>
            <a:r>
              <a:rPr lang="en-US" sz="1000" baseline="0" dirty="0" smtClean="0">
                <a:latin typeface="Times New Roman"/>
                <a:cs typeface="Times New Roman"/>
              </a:rPr>
              <a:t>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a:t>
            </a:r>
            <a:r>
              <a:rPr lang="en-US" sz="1000" baseline="0" dirty="0" smtClean="0">
                <a:latin typeface="Times New Roman"/>
                <a:cs typeface="Times New Roman"/>
              </a:rPr>
              <a:t> as default </a:t>
            </a:r>
            <a:r>
              <a:rPr lang="en-US" sz="1000" baseline="0" dirty="0" smtClean="0">
                <a:latin typeface="Times New Roman"/>
                <a:cs typeface="Times New Roman"/>
              </a:rPr>
              <a:t>value or range intervals. A leaf type is always at least of a built-in </a:t>
            </a:r>
            <a:r>
              <a:rPr lang="en-US" sz="1000" baseline="0" dirty="0" smtClean="0">
                <a:latin typeface="Times New Roman"/>
                <a:cs typeface="Times New Roman"/>
              </a:rPr>
              <a:t>type (string</a:t>
            </a:r>
            <a:r>
              <a:rPr lang="en-US" sz="1000" baseline="0" dirty="0" smtClean="0">
                <a:latin typeface="Times New Roman"/>
                <a:cs typeface="Times New Roman"/>
              </a:rPr>
              <a:t>, int8,…) and can be refined by other types with added </a:t>
            </a:r>
            <a:r>
              <a:rPr lang="en-US" sz="1000" baseline="0" dirty="0" smtClean="0">
                <a:latin typeface="Times New Roman"/>
                <a:cs typeface="Times New Roman"/>
              </a:rPr>
              <a:t>constraints. It can also </a:t>
            </a:r>
            <a:r>
              <a:rPr lang="en-US" sz="1000" baseline="0" dirty="0" smtClean="0">
                <a:latin typeface="Times New Roman"/>
                <a:cs typeface="Times New Roman"/>
              </a:rPr>
              <a:t>use an existing</a:t>
            </a:r>
            <a:r>
              <a:rPr lang="en-US" sz="1000" baseline="0" dirty="0" smtClean="0">
                <a:latin typeface="Times New Roman"/>
                <a:cs typeface="Times New Roman"/>
              </a:rPr>
              <a:t> type (e.g. </a:t>
            </a:r>
            <a:r>
              <a:rPr lang="en-US" sz="1000" baseline="0" dirty="0" err="1" smtClean="0">
                <a:latin typeface="Times New Roman"/>
                <a:cs typeface="Times New Roman"/>
              </a:rPr>
              <a:t>mac</a:t>
            </a:r>
            <a:r>
              <a:rPr lang="en-US" sz="1000" baseline="0" dirty="0" smtClean="0">
                <a:latin typeface="Times New Roman"/>
                <a:cs typeface="Times New Roman"/>
              </a:rPr>
              <a:t>-address).</a:t>
            </a:r>
            <a:r>
              <a:rPr lang="en-US" sz="1000" baseline="0" dirty="0" smtClean="0">
                <a:latin typeface="Times New Roman"/>
                <a:cs typeface="Times New Roman"/>
              </a:rPr>
              <a:t>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a:t>
            </a:r>
            <a:r>
              <a:rPr lang="en-US" sz="1000" baseline="0" dirty="0" smtClean="0">
                <a:latin typeface="Times New Roman"/>
                <a:cs typeface="Times New Roman"/>
              </a:rPr>
              <a:t>requests </a:t>
            </a:r>
            <a:r>
              <a:rPr lang="en-US" sz="1000" baseline="0" dirty="0" smtClean="0">
                <a:latin typeface="Times New Roman"/>
                <a:cs typeface="Times New Roman"/>
              </a:rPr>
              <a:t>to the NETCONF device and receiving response. The matching of XML data with the YANG tree node is made at each response by the same </a:t>
            </a:r>
            <a:r>
              <a:rPr lang="en-US" sz="1000" baseline="0" dirty="0" smtClean="0">
                <a:latin typeface="Times New Roman"/>
                <a:cs typeface="Times New Roman"/>
              </a:rPr>
              <a:t>applets.</a:t>
            </a:r>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8/01/10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8/01/10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8/01/10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8/01/10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8/01/10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8/01/10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8/01/10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8/01/10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8/01/10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8/01/10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8/01/10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8/01/10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smtClean="0">
                <a:solidFill>
                  <a:srgbClr val="000000"/>
                </a:solidFill>
              </a:rPr>
              <a:t>a</a:t>
            </a:r>
            <a:endParaRPr lang="en-US" sz="1200" i="1"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err="1" smtClean="0">
                <a:solidFill>
                  <a:srgbClr val="000000"/>
                </a:solidFill>
              </a:rPr>
              <a:t>b</a:t>
            </a:r>
            <a:endParaRPr lang="en-US" sz="1200" i="1" dirty="0">
              <a:solidFill>
                <a:srgbClr val="000000"/>
              </a:solidFill>
            </a:endParaRPr>
          </a:p>
        </p:txBody>
      </p: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i="1" dirty="0" smtClean="0">
                <a:solidFill>
                  <a:srgbClr val="000000"/>
                </a:solidFill>
              </a:rPr>
              <a:t>sa1</a:t>
            </a:r>
            <a:endParaRPr lang="en-US" sz="1200" i="1" dirty="0">
              <a:solidFill>
                <a:srgbClr val="000000"/>
              </a:solidFill>
            </a:endParaRPr>
          </a:p>
        </p:txBody>
      </p: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1"/>
            <a:endCxn id="29" idx="2"/>
          </p:cNvCxnSpPr>
          <p:nvPr/>
        </p:nvCxnSpPr>
        <p:spPr>
          <a:xfrm rot="10800000" flipH="1">
            <a:off x="742846" y="2146825"/>
            <a:ext cx="52730" cy="1432334"/>
          </a:xfrm>
          <a:prstGeom prst="curvedConnector4">
            <a:avLst>
              <a:gd name="adj1" fmla="val -433529"/>
              <a:gd name="adj2" fmla="val 6119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sp>
        <p:nvSpPr>
          <p:cNvPr id="152" name="ZoneTexte 151"/>
          <p:cNvSpPr txBox="1"/>
          <p:nvPr/>
        </p:nvSpPr>
        <p:spPr>
          <a:xfrm>
            <a:off x="2576170" y="1940491"/>
            <a:ext cx="566657" cy="369332"/>
          </a:xfrm>
          <a:prstGeom prst="rect">
            <a:avLst/>
          </a:prstGeom>
          <a:noFill/>
        </p:spPr>
        <p:txBody>
          <a:bodyPr wrap="none" rtlCol="0">
            <a:spAutoFit/>
          </a:bodyPr>
          <a:lstStyle/>
          <a:p>
            <a:r>
              <a:rPr lang="en-US" i="1" dirty="0" smtClean="0"/>
              <a:t>sa1</a:t>
            </a:r>
            <a:endParaRPr lang="en-US" i="1" dirty="0"/>
          </a:p>
        </p:txBody>
      </p:sp>
      <p:sp>
        <p:nvSpPr>
          <p:cNvPr id="179" name="ZoneTexte 178"/>
          <p:cNvSpPr txBox="1"/>
          <p:nvPr/>
        </p:nvSpPr>
        <p:spPr>
          <a:xfrm>
            <a:off x="2610449" y="2342089"/>
            <a:ext cx="1968094" cy="646331"/>
          </a:xfrm>
          <a:prstGeom prst="rect">
            <a:avLst/>
          </a:prstGeom>
          <a:noFill/>
        </p:spPr>
        <p:txBody>
          <a:bodyPr wrap="none" rtlCol="0">
            <a:spAutoFit/>
          </a:bodyPr>
          <a:lstStyle/>
          <a:p>
            <a:pPr algn="ctr"/>
            <a:r>
              <a:rPr lang="en-US" dirty="0" err="1" smtClean="0"/>
              <a:t>jYANG</a:t>
            </a:r>
            <a:r>
              <a:rPr lang="en-US" dirty="0" smtClean="0"/>
              <a:t> data models</a:t>
            </a:r>
          </a:p>
          <a:p>
            <a:pPr algn="ctr"/>
            <a:r>
              <a:rPr lang="en-US" dirty="0" smtClean="0"/>
              <a:t>(2)</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9832" cy="369332"/>
          </a:xfrm>
          <a:prstGeom prst="rect">
            <a:avLst/>
          </a:prstGeom>
          <a:noFill/>
        </p:spPr>
        <p:txBody>
          <a:bodyPr wrap="none" rtlCol="0">
            <a:spAutoFit/>
          </a:bodyPr>
          <a:lstStyle/>
          <a:p>
            <a:r>
              <a:rPr lang="en-US" i="1" dirty="0" smtClean="0"/>
              <a:t>a</a:t>
            </a:r>
            <a:endParaRPr lang="en-US" i="1" dirty="0"/>
          </a:p>
        </p:txBody>
      </p:sp>
      <p:sp>
        <p:nvSpPr>
          <p:cNvPr id="264" name="ZoneTexte 263"/>
          <p:cNvSpPr txBox="1"/>
          <p:nvPr/>
        </p:nvSpPr>
        <p:spPr>
          <a:xfrm>
            <a:off x="7221005" y="1459937"/>
            <a:ext cx="475022" cy="369332"/>
          </a:xfrm>
          <a:prstGeom prst="rect">
            <a:avLst/>
          </a:prstGeom>
          <a:noFill/>
        </p:spPr>
        <p:txBody>
          <a:bodyPr wrap="none" rtlCol="0">
            <a:spAutoFit/>
          </a:bodyPr>
          <a:lstStyle/>
          <a:p>
            <a:r>
              <a:rPr lang="fr-FR" i="1" dirty="0" smtClean="0"/>
              <a:t>b</a:t>
            </a:r>
            <a:r>
              <a:rPr lang="en-US" i="1" dirty="0" smtClean="0"/>
              <a:t>’’</a:t>
            </a:r>
            <a:endParaRPr lang="en-US" i="1" dirty="0"/>
          </a:p>
        </p:txBody>
      </p:sp>
      <p:sp>
        <p:nvSpPr>
          <p:cNvPr id="265" name="ZoneTexte 264"/>
          <p:cNvSpPr txBox="1"/>
          <p:nvPr/>
        </p:nvSpPr>
        <p:spPr>
          <a:xfrm>
            <a:off x="5450628" y="1748406"/>
            <a:ext cx="417427" cy="369332"/>
          </a:xfrm>
          <a:prstGeom prst="rect">
            <a:avLst/>
          </a:prstGeom>
          <a:noFill/>
        </p:spPr>
        <p:txBody>
          <a:bodyPr wrap="none" rtlCol="0">
            <a:spAutoFit/>
          </a:bodyPr>
          <a:lstStyle/>
          <a:p>
            <a:r>
              <a:rPr lang="en-US" i="1" dirty="0" err="1" smtClean="0"/>
              <a:t>b</a:t>
            </a:r>
            <a:r>
              <a:rPr lang="en-US" i="1" dirty="0" smtClean="0"/>
              <a:t>’</a:t>
            </a:r>
            <a:endParaRPr lang="en-US" i="1"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nvGrpSpPr>
          <p:cNvPr id="341" name="Grouper 340"/>
          <p:cNvGrpSpPr/>
          <p:nvPr/>
        </p:nvGrpSpPr>
        <p:grpSpPr>
          <a:xfrm>
            <a:off x="7696027" y="1673463"/>
            <a:ext cx="2010979" cy="2032364"/>
            <a:chOff x="8159190" y="2157729"/>
            <a:chExt cx="1547816" cy="1548097"/>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212968" y="1198423"/>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
        <p:nvSpPr>
          <p:cNvPr id="336" name="ZoneTexte 335"/>
          <p:cNvSpPr txBox="1"/>
          <p:nvPr/>
        </p:nvSpPr>
        <p:spPr>
          <a:xfrm>
            <a:off x="207885" y="6297920"/>
            <a:ext cx="2827404" cy="369332"/>
          </a:xfrm>
          <a:prstGeom prst="rect">
            <a:avLst/>
          </a:prstGeom>
          <a:noFill/>
        </p:spPr>
        <p:txBody>
          <a:bodyPr wrap="none" rtlCol="0">
            <a:spAutoFit/>
          </a:bodyPr>
          <a:lstStyle/>
          <a:p>
            <a:r>
              <a:rPr lang="fr-FR" dirty="0" err="1" smtClean="0"/>
              <a:t>Imported</a:t>
            </a:r>
            <a:r>
              <a:rPr lang="fr-FR" dirty="0" smtClean="0"/>
              <a:t> / </a:t>
            </a:r>
            <a:r>
              <a:rPr lang="fr-FR" dirty="0" err="1" smtClean="0"/>
              <a:t>included</a:t>
            </a:r>
            <a:r>
              <a:rPr lang="fr-FR" dirty="0" smtClean="0"/>
              <a:t> module</a:t>
            </a:r>
            <a:endParaRPr lang="fr-FR" dirty="0"/>
          </a:p>
        </p:txBody>
      </p:sp>
      <p:cxnSp>
        <p:nvCxnSpPr>
          <p:cNvPr id="342" name="Forme 341"/>
          <p:cNvCxnSpPr>
            <a:stCxn id="49" idx="4"/>
            <a:endCxn id="105" idx="1"/>
          </p:cNvCxnSpPr>
          <p:nvPr/>
        </p:nvCxnSpPr>
        <p:spPr>
          <a:xfrm rot="5400000" flipH="1" flipV="1">
            <a:off x="3604742" y="898479"/>
            <a:ext cx="843827" cy="1025230"/>
          </a:xfrm>
          <a:prstGeom prst="curvedConnector5">
            <a:avLst>
              <a:gd name="adj1" fmla="val -27091"/>
              <a:gd name="adj2" fmla="val 58747"/>
              <a:gd name="adj3" fmla="val 127091"/>
            </a:avLst>
          </a:prstGeom>
          <a:ln>
            <a:solidFill>
              <a:srgbClr val="000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343" name="Forme 342"/>
          <p:cNvCxnSpPr>
            <a:stCxn id="63" idx="4"/>
            <a:endCxn id="105" idx="1"/>
          </p:cNvCxnSpPr>
          <p:nvPr/>
        </p:nvCxnSpPr>
        <p:spPr>
          <a:xfrm rot="5400000" flipH="1" flipV="1">
            <a:off x="3928873" y="1222050"/>
            <a:ext cx="843268" cy="377528"/>
          </a:xfrm>
          <a:prstGeom prst="curvedConnector5">
            <a:avLst>
              <a:gd name="adj1" fmla="val -27109"/>
              <a:gd name="adj2" fmla="val 53568"/>
              <a:gd name="adj3" fmla="val 127109"/>
            </a:avLst>
          </a:prstGeom>
          <a:ln>
            <a:solidFill>
              <a:srgbClr val="000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sp>
        <p:nvSpPr>
          <p:cNvPr id="324" name="Ellipse 323"/>
          <p:cNvSpPr/>
          <p:nvPr/>
        </p:nvSpPr>
        <p:spPr>
          <a:xfrm>
            <a:off x="5670933" y="9562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Ellipse 324"/>
          <p:cNvSpPr/>
          <p:nvPr/>
        </p:nvSpPr>
        <p:spPr>
          <a:xfrm>
            <a:off x="5861433" y="9562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6" name="Connecteur droit 325"/>
          <p:cNvCxnSpPr>
            <a:endCxn id="324" idx="0"/>
          </p:cNvCxnSpPr>
          <p:nvPr/>
        </p:nvCxnSpPr>
        <p:spPr>
          <a:xfrm rot="5400000">
            <a:off x="5720796" y="663244"/>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9" name="Connecteur droit 328"/>
          <p:cNvCxnSpPr>
            <a:endCxn id="325" idx="0"/>
          </p:cNvCxnSpPr>
          <p:nvPr/>
        </p:nvCxnSpPr>
        <p:spPr>
          <a:xfrm rot="5400000">
            <a:off x="5816046" y="758494"/>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31" name="Forme libre 330"/>
          <p:cNvSpPr/>
          <p:nvPr/>
        </p:nvSpPr>
        <p:spPr>
          <a:xfrm>
            <a:off x="1384300" y="423333"/>
            <a:ext cx="2374900" cy="2764367"/>
          </a:xfrm>
          <a:custGeom>
            <a:avLst/>
            <a:gdLst>
              <a:gd name="connsiteX0" fmla="*/ 0 w 2374900"/>
              <a:gd name="connsiteY0" fmla="*/ 2764367 h 2764367"/>
              <a:gd name="connsiteX1" fmla="*/ 431800 w 2374900"/>
              <a:gd name="connsiteY1" fmla="*/ 1138767 h 2764367"/>
              <a:gd name="connsiteX2" fmla="*/ 1600200 w 2374900"/>
              <a:gd name="connsiteY2" fmla="*/ 148167 h 2764367"/>
              <a:gd name="connsiteX3" fmla="*/ 2374900 w 2374900"/>
              <a:gd name="connsiteY3" fmla="*/ 249767 h 2764367"/>
            </a:gdLst>
            <a:ahLst/>
            <a:cxnLst>
              <a:cxn ang="0">
                <a:pos x="connsiteX0" y="connsiteY0"/>
              </a:cxn>
              <a:cxn ang="0">
                <a:pos x="connsiteX1" y="connsiteY1"/>
              </a:cxn>
              <a:cxn ang="0">
                <a:pos x="connsiteX2" y="connsiteY2"/>
              </a:cxn>
              <a:cxn ang="0">
                <a:pos x="connsiteX3" y="connsiteY3"/>
              </a:cxn>
            </a:cxnLst>
            <a:rect l="l" t="t" r="r" b="b"/>
            <a:pathLst>
              <a:path w="2374900" h="2764367">
                <a:moveTo>
                  <a:pt x="0" y="2764367"/>
                </a:moveTo>
                <a:cubicBezTo>
                  <a:pt x="82550" y="2169583"/>
                  <a:pt x="165100" y="1574800"/>
                  <a:pt x="431800" y="1138767"/>
                </a:cubicBezTo>
                <a:cubicBezTo>
                  <a:pt x="698500" y="702734"/>
                  <a:pt x="1276350" y="296334"/>
                  <a:pt x="1600200" y="148167"/>
                </a:cubicBezTo>
                <a:cubicBezTo>
                  <a:pt x="1924050" y="0"/>
                  <a:pt x="2374900" y="249767"/>
                  <a:pt x="2374900" y="249767"/>
                </a:cubicBezTo>
              </a:path>
            </a:pathLst>
          </a:custGeom>
          <a:ln>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32" name="ZoneTexte 331"/>
          <p:cNvSpPr txBox="1"/>
          <p:nvPr/>
        </p:nvSpPr>
        <p:spPr>
          <a:xfrm>
            <a:off x="2096423" y="3823435"/>
            <a:ext cx="441647" cy="369332"/>
          </a:xfrm>
          <a:prstGeom prst="rect">
            <a:avLst/>
          </a:prstGeom>
          <a:noFill/>
        </p:spPr>
        <p:txBody>
          <a:bodyPr wrap="none" rtlCol="0">
            <a:spAutoFit/>
          </a:bodyPr>
          <a:lstStyle/>
          <a:p>
            <a:r>
              <a:rPr lang="fr-FR" dirty="0" smtClean="0"/>
              <a:t>(1)</a:t>
            </a:r>
            <a:endParaRPr lang="fr-FR" dirty="0"/>
          </a:p>
        </p:txBody>
      </p:sp>
      <p:sp>
        <p:nvSpPr>
          <p:cNvPr id="333" name="Forme libre 332"/>
          <p:cNvSpPr/>
          <p:nvPr/>
        </p:nvSpPr>
        <p:spPr>
          <a:xfrm>
            <a:off x="478367" y="3924300"/>
            <a:ext cx="728133" cy="1612900"/>
          </a:xfrm>
          <a:custGeom>
            <a:avLst/>
            <a:gdLst>
              <a:gd name="connsiteX0" fmla="*/ 93133 w 728133"/>
              <a:gd name="connsiteY0" fmla="*/ 1612900 h 1612900"/>
              <a:gd name="connsiteX1" fmla="*/ 105833 w 728133"/>
              <a:gd name="connsiteY1" fmla="*/ 685800 h 1612900"/>
              <a:gd name="connsiteX2" fmla="*/ 728133 w 728133"/>
              <a:gd name="connsiteY2" fmla="*/ 0 h 1612900"/>
            </a:gdLst>
            <a:ahLst/>
            <a:cxnLst>
              <a:cxn ang="0">
                <a:pos x="connsiteX0" y="connsiteY0"/>
              </a:cxn>
              <a:cxn ang="0">
                <a:pos x="connsiteX1" y="connsiteY1"/>
              </a:cxn>
              <a:cxn ang="0">
                <a:pos x="connsiteX2" y="connsiteY2"/>
              </a:cxn>
            </a:cxnLst>
            <a:rect l="l" t="t" r="r" b="b"/>
            <a:pathLst>
              <a:path w="728133" h="1612900">
                <a:moveTo>
                  <a:pt x="93133" y="1612900"/>
                </a:moveTo>
                <a:cubicBezTo>
                  <a:pt x="46566" y="1283758"/>
                  <a:pt x="0" y="954617"/>
                  <a:pt x="105833" y="685800"/>
                </a:cubicBezTo>
                <a:cubicBezTo>
                  <a:pt x="211666" y="416983"/>
                  <a:pt x="728133" y="0"/>
                  <a:pt x="728133" y="0"/>
                </a:cubicBezTo>
              </a:path>
            </a:pathLst>
          </a:custGeom>
          <a:ln>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34" name="Forme libre 333"/>
          <p:cNvSpPr/>
          <p:nvPr/>
        </p:nvSpPr>
        <p:spPr>
          <a:xfrm flipH="1">
            <a:off x="1619437" y="3969195"/>
            <a:ext cx="728133" cy="1612900"/>
          </a:xfrm>
          <a:custGeom>
            <a:avLst/>
            <a:gdLst>
              <a:gd name="connsiteX0" fmla="*/ 93133 w 728133"/>
              <a:gd name="connsiteY0" fmla="*/ 1612900 h 1612900"/>
              <a:gd name="connsiteX1" fmla="*/ 105833 w 728133"/>
              <a:gd name="connsiteY1" fmla="*/ 685800 h 1612900"/>
              <a:gd name="connsiteX2" fmla="*/ 728133 w 728133"/>
              <a:gd name="connsiteY2" fmla="*/ 0 h 1612900"/>
            </a:gdLst>
            <a:ahLst/>
            <a:cxnLst>
              <a:cxn ang="0">
                <a:pos x="connsiteX0" y="connsiteY0"/>
              </a:cxn>
              <a:cxn ang="0">
                <a:pos x="connsiteX1" y="connsiteY1"/>
              </a:cxn>
              <a:cxn ang="0">
                <a:pos x="connsiteX2" y="connsiteY2"/>
              </a:cxn>
            </a:cxnLst>
            <a:rect l="l" t="t" r="r" b="b"/>
            <a:pathLst>
              <a:path w="728133" h="1612900">
                <a:moveTo>
                  <a:pt x="93133" y="1612900"/>
                </a:moveTo>
                <a:cubicBezTo>
                  <a:pt x="46566" y="1283758"/>
                  <a:pt x="0" y="954617"/>
                  <a:pt x="105833" y="685800"/>
                </a:cubicBezTo>
                <a:cubicBezTo>
                  <a:pt x="211666" y="416983"/>
                  <a:pt x="728133" y="0"/>
                  <a:pt x="728133" y="0"/>
                </a:cubicBezTo>
              </a:path>
            </a:pathLst>
          </a:custGeom>
          <a:ln>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39" name="ZoneTexte 338"/>
          <p:cNvSpPr txBox="1"/>
          <p:nvPr/>
        </p:nvSpPr>
        <p:spPr>
          <a:xfrm>
            <a:off x="7961413" y="3726463"/>
            <a:ext cx="441647" cy="369332"/>
          </a:xfrm>
          <a:prstGeom prst="rect">
            <a:avLst/>
          </a:prstGeom>
          <a:noFill/>
        </p:spPr>
        <p:txBody>
          <a:bodyPr wrap="none" rtlCol="0">
            <a:spAutoFit/>
          </a:bodyPr>
          <a:lstStyle/>
          <a:p>
            <a:r>
              <a:rPr lang="fr-FR" dirty="0" smtClean="0"/>
              <a:t>(3)</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(1) &lt;</a:t>
            </a:r>
            <a:r>
              <a:rPr lang="fr-FR" sz="1200" dirty="0" smtClean="0"/>
              <a:t>module&gt;</a:t>
            </a:r>
            <a:endParaRPr lang="fr-FR" sz="1200" dirty="0" smtClean="0"/>
          </a:p>
          <a:p>
            <a:r>
              <a:rPr lang="fr-FR" sz="1200" dirty="0" smtClean="0"/>
              <a:t>(2)	</a:t>
            </a:r>
            <a:r>
              <a:rPr lang="fr-FR" sz="1200" dirty="0" smtClean="0"/>
              <a:t>&lt;</a:t>
            </a:r>
            <a:r>
              <a:rPr lang="fr-FR" sz="1200" dirty="0" err="1" smtClean="0"/>
              <a:t>name</a:t>
            </a:r>
            <a:r>
              <a:rPr lang="fr-FR" sz="1200" dirty="0" smtClean="0"/>
              <a:t>&gt;Interfaces&lt;/</a:t>
            </a:r>
            <a:r>
              <a:rPr lang="fr-FR" sz="1200" dirty="0" err="1" smtClean="0"/>
              <a:t>name</a:t>
            </a:r>
            <a:r>
              <a:rPr lang="fr-FR" sz="1200" dirty="0" smtClean="0"/>
              <a:t>&gt;</a:t>
            </a:r>
            <a:endParaRPr lang="fr-FR" sz="1200" dirty="0" smtClean="0"/>
          </a:p>
          <a:p>
            <a:r>
              <a:rPr lang="fr-FR" sz="1200" dirty="0" smtClean="0"/>
              <a:t>(3)	</a:t>
            </a:r>
            <a:r>
              <a:rPr lang="fr-FR" sz="1200" dirty="0" smtClean="0"/>
              <a:t>&lt;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endParaRPr lang="fr-FR" sz="1200" dirty="0" smtClean="0"/>
          </a:p>
          <a:p>
            <a:r>
              <a:rPr lang="fr-FR" sz="1200" dirty="0" smtClean="0"/>
              <a:t>(4)	</a:t>
            </a:r>
            <a:r>
              <a:rPr lang="fr-FR" sz="1200" dirty="0" smtClean="0"/>
              <a:t>&lt;namespace </a:t>
            </a:r>
            <a:r>
              <a:rPr lang="fr-FR" sz="1200" dirty="0" err="1" smtClean="0"/>
              <a:t>pref</a:t>
            </a:r>
            <a:r>
              <a:rPr lang="fr-FR" sz="1200" dirty="0" smtClean="0"/>
              <a:t>="ifs"&gt;urn:loria:madynes:ensuite:yencap:1.0:module:Interfaces:1.0&lt;/namespace&gt;</a:t>
            </a:r>
            <a:endParaRPr lang="fr-FR" sz="1200" dirty="0" smtClean="0"/>
          </a:p>
          <a:p>
            <a:r>
              <a:rPr lang="fr-FR" sz="1200" dirty="0" smtClean="0"/>
              <a:t>(5)	</a:t>
            </a:r>
            <a:r>
              <a:rPr lang="fr-FR" sz="1200" dirty="0" smtClean="0"/>
              <a:t>&lt;</a:t>
            </a:r>
            <a:r>
              <a:rPr lang="fr-FR" sz="1200" dirty="0" err="1" smtClean="0"/>
              <a:t>parameters</a:t>
            </a:r>
            <a:r>
              <a:rPr lang="fr-FR" sz="1200" dirty="0" smtClean="0"/>
              <a:t>&gt;</a:t>
            </a:r>
            <a:endParaRPr lang="fr-FR" sz="1200" dirty="0" smtClean="0"/>
          </a:p>
          <a:p>
            <a:r>
              <a:rPr lang="fr-FR" sz="1200" dirty="0" smtClean="0"/>
              <a:t>(6)	</a:t>
            </a:r>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endParaRPr lang="fr-FR" sz="1200" dirty="0" smtClean="0"/>
          </a:p>
          <a:p>
            <a:r>
              <a:rPr lang="fr-FR" sz="1200" dirty="0" smtClean="0"/>
              <a:t>(7)	</a:t>
            </a:r>
            <a:r>
              <a:rPr lang="fr-FR" sz="1200" dirty="0" smtClean="0"/>
              <a:t>&lt;/</a:t>
            </a:r>
            <a:r>
              <a:rPr lang="fr-FR" sz="1200" dirty="0" err="1" smtClean="0"/>
              <a:t>parameters</a:t>
            </a:r>
            <a:r>
              <a:rPr lang="fr-FR" sz="1200" dirty="0" smtClean="0"/>
              <a:t>&gt;</a:t>
            </a:r>
            <a:endParaRPr lang="fr-FR" sz="1200" dirty="0" smtClean="0"/>
          </a:p>
          <a:p>
            <a:r>
              <a:rPr lang="fr-FR" sz="1200" dirty="0" smtClean="0"/>
              <a:t>(8) &lt;</a:t>
            </a:r>
            <a:r>
              <a:rPr lang="fr-FR" sz="1200" dirty="0" smtClean="0"/>
              <a: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a:off x="228600" y="3124200"/>
            <a:ext cx="746447" cy="369332"/>
          </a:xfrm>
          <a:prstGeom prst="rect">
            <a:avLst/>
          </a:prstGeom>
          <a:noFill/>
        </p:spPr>
        <p:txBody>
          <a:bodyPr wrap="square" rtlCol="0">
            <a:spAutoFit/>
          </a:bodyPr>
          <a:lstStyle/>
          <a:p>
            <a:r>
              <a:rPr lang="fr-FR" dirty="0" smtClean="0"/>
              <a:t>(1)</a:t>
            </a:r>
            <a:endParaRPr lang="fr-FR" dirty="0"/>
          </a:p>
        </p:txBody>
      </p:sp>
      <p:sp>
        <p:nvSpPr>
          <p:cNvPr id="38" name="ZoneTexte 37"/>
          <p:cNvSpPr txBox="1"/>
          <p:nvPr/>
        </p:nvSpPr>
        <p:spPr>
          <a:xfrm>
            <a:off x="304800" y="5486400"/>
            <a:ext cx="457200" cy="369332"/>
          </a:xfrm>
          <a:prstGeom prst="rect">
            <a:avLst/>
          </a:prstGeom>
          <a:noFill/>
        </p:spPr>
        <p:txBody>
          <a:bodyPr wrap="square" rtlCol="0">
            <a:spAutoFit/>
          </a:bodyPr>
          <a:lstStyle/>
          <a:p>
            <a:r>
              <a:rPr lang="fr-FR" dirty="0" smtClean="0"/>
              <a:t>(2)</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32536</TotalTime>
  <Words>5270</Words>
  <Application>Microsoft Macintosh PowerPoint</Application>
  <PresentationFormat>Format A4 (210 x 297 mm)</PresentationFormat>
  <Paragraphs>537</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250</cp:revision>
  <cp:lastPrinted>2009-12-30T22:41:07Z</cp:lastPrinted>
  <dcterms:created xsi:type="dcterms:W3CDTF">2010-01-08T10:28:37Z</dcterms:created>
  <dcterms:modified xsi:type="dcterms:W3CDTF">2010-01-08T10:59:21Z</dcterms:modified>
</cp:coreProperties>
</file>