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sldIdLst>
    <p:sldId id="265" r:id="rId2"/>
    <p:sldId id="266" r:id="rId3"/>
    <p:sldId id="267" r:id="rId4"/>
    <p:sldId id="272" r:id="rId5"/>
    <p:sldId id="271" r:id="rId6"/>
    <p:sldId id="270" r:id="rId7"/>
    <p:sldId id="274" r:id="rId8"/>
    <p:sldId id="257" r:id="rId9"/>
    <p:sldId id="269" r:id="rId10"/>
    <p:sldId id="256" r:id="rId11"/>
    <p:sldId id="258" r:id="rId12"/>
    <p:sldId id="259" r:id="rId13"/>
    <p:sldId id="260" r:id="rId14"/>
    <p:sldId id="261" r:id="rId15"/>
    <p:sldId id="262" r:id="rId16"/>
    <p:sldId id="263" r:id="rId17"/>
    <p:sldId id="268" r:id="rId18"/>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60341" autoAdjust="0"/>
  </p:normalViewPr>
  <p:slideViewPr>
    <p:cSldViewPr snapToObjects="1">
      <p:cViewPr varScale="1">
        <p:scale>
          <a:sx n="100" d="100"/>
          <a:sy n="100" d="100"/>
        </p:scale>
        <p:origin x="-1976" y="-10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notesMaster" Target="notesMasters/notesMaster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9085-4961-FA41-B045-4750F025A718}" type="datetimeFigureOut">
              <a:rPr lang="fr-FR" smtClean="0"/>
              <a:pPr/>
              <a:t>21/08/09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Browsing</a:t>
            </a:r>
            <a:r>
              <a:rPr lang="en-US" sz="1000" baseline="0" noProof="0" dirty="0" smtClean="0">
                <a:latin typeface="Times New Roman"/>
                <a:cs typeface="Times New Roman"/>
              </a:rPr>
              <a:t> applications are well known in the standard network management domain as SNMP. The standard network configuration domain as </a:t>
            </a:r>
            <a:r>
              <a:rPr lang="en-US" sz="1000" baseline="0" noProof="0" dirty="0" err="1" smtClean="0">
                <a:latin typeface="Times New Roman"/>
                <a:cs typeface="Times New Roman"/>
              </a:rPr>
              <a:t>Netconf</a:t>
            </a:r>
            <a:r>
              <a:rPr lang="en-US" sz="1000" baseline="0" noProof="0" dirty="0" smtClean="0">
                <a:latin typeface="Times New Roman"/>
                <a:cs typeface="Times New Roman"/>
              </a:rPr>
              <a:t> has several common concepts with network management as the need of a specification language or the distribution of data among network devices. So it is not surprising that a browsing application allowing to retrieve and edit data on device will be part of first application created for configuration management. YANG is an equivalent for </a:t>
            </a:r>
            <a:r>
              <a:rPr lang="en-US" sz="1000" baseline="0" noProof="0" dirty="0" err="1" smtClean="0">
                <a:latin typeface="Times New Roman"/>
                <a:cs typeface="Times New Roman"/>
              </a:rPr>
              <a:t>Netconf</a:t>
            </a:r>
            <a:r>
              <a:rPr lang="en-US" sz="1000" baseline="0" noProof="0" dirty="0" smtClean="0">
                <a:latin typeface="Times New Roman"/>
                <a:cs typeface="Times New Roman"/>
              </a:rPr>
              <a:t> of the SMI for SNMP as it is a description language used to formalizes and provides semantics to data processed. We propose a browsing application based on the YANG language and its implementation on ENSUITE an open source </a:t>
            </a:r>
            <a:r>
              <a:rPr lang="en-US" sz="1000" baseline="0" noProof="0" dirty="0" err="1" smtClean="0">
                <a:latin typeface="Times New Roman"/>
                <a:cs typeface="Times New Roman"/>
              </a:rPr>
              <a:t>Netconf</a:t>
            </a:r>
            <a:r>
              <a:rPr lang="en-US" sz="1000" baseline="0" noProof="0" dirty="0" smtClean="0">
                <a:latin typeface="Times New Roman"/>
                <a:cs typeface="Times New Roman"/>
              </a:rPr>
              <a:t> framework.</a:t>
            </a: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NETCONF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NETCONF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NETCONF agents. The language is currently in the draft state but sufficiently advanced to allow us a realistic use of it that will show possibilities and limits of such use of YANG.</a:t>
            </a:r>
            <a:endParaRPr lang="en-US" sz="1200" noProof="0" dirty="0" smtClean="0">
              <a:latin typeface="Times New Roman"/>
              <a:cs typeface="Times New Roman"/>
            </a:endParaRPr>
          </a:p>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20000"/>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gained importance as the size and the heterogeneity of network component is growing. In the Internet context working group have proposed a standard to manage configuration of any device by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protocol. This protocol is tailored to configuration operation that are mainly setting a large amount of configuration parameters to devices  or getting the value of these parameter from them. Parameters values are conveyed by a XML representation of their organization but the standard admits this should be improved by a data model that will gives semantic to these representation and should be used as a contract between device vendor and application developer. YANG is the data modeling language that propose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working group. YANG can be compared to the SMI in the SNMP context because it is a a data modeling language and because data instances are distributed and accessible by a protocol. A first application needed by those that will manage configuration of complex network is a browsing application in order to look for data or edit them. The goal of this paper is to show what is needed to build a YANG browser and how we implement it. First we shortly describe the YANG language focusing on major concepts. Next we 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that is an open source proposal we provide to the community. A third part shows how we integrate YANG within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used. Finally we show the YANG browsing application and its functionalities to get and edit configuration data.</a:t>
            </a:r>
          </a:p>
          <a:p>
            <a:pPr algn="just"/>
            <a:endParaRPr lang="en-US" sz="100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NETCONF</a:t>
            </a:r>
            <a:r>
              <a:rPr lang="en-US" sz="1000" dirty="0" smtClean="0">
                <a:latin typeface="Times New Roman"/>
                <a:cs typeface="Times New Roman"/>
              </a:rPr>
              <a:t> data</a:t>
            </a:r>
            <a:r>
              <a:rPr lang="en-US" sz="1000" baseline="0" dirty="0" smtClean="0">
                <a:latin typeface="Times New Roman"/>
                <a:cs typeface="Times New Roman"/>
              </a:rPr>
              <a:t> exchanged between a device and a configuration application </a:t>
            </a:r>
            <a:r>
              <a:rPr lang="en-US" sz="1000" baseline="0" dirty="0" smtClean="0">
                <a:latin typeface="Times New Roman"/>
                <a:cs typeface="Times New Roman"/>
              </a:rPr>
              <a:t>are XML documents and it is the responsibility of the agent or the manager to send well formed document.</a:t>
            </a:r>
            <a:r>
              <a:rPr lang="en-US" sz="1000" baseline="0" dirty="0" smtClean="0">
                <a:latin typeface="Times New Roman"/>
                <a:cs typeface="Times New Roman"/>
              </a:rPr>
              <a:t> Such </a:t>
            </a:r>
            <a:r>
              <a:rPr lang="en-US" sz="1000" baseline="0" dirty="0" smtClean="0">
                <a:latin typeface="Times New Roman"/>
                <a:cs typeface="Times New Roman"/>
              </a:rPr>
              <a:t>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a:t>
            </a:r>
            <a:r>
              <a:rPr lang="en-US" sz="1000" baseline="0" dirty="0" smtClean="0">
                <a:latin typeface="Times New Roman"/>
                <a:cs typeface="Times New Roman"/>
              </a:rPr>
              <a:t> XML example for such data </a:t>
            </a:r>
            <a:r>
              <a:rPr lang="en-US" sz="1000" baseline="0" dirty="0" smtClean="0">
                <a:latin typeface="Times New Roman"/>
                <a:cs typeface="Times New Roman"/>
              </a:rPr>
              <a:t>is given on the </a:t>
            </a:r>
            <a:r>
              <a:rPr lang="en-US" sz="1000" baseline="0" dirty="0" smtClean="0">
                <a:latin typeface="Times New Roman"/>
                <a:cs typeface="Times New Roman"/>
              </a:rPr>
              <a:t>figure.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Without </a:t>
            </a:r>
            <a:r>
              <a:rPr lang="en-US" sz="1000" baseline="0" dirty="0" smtClean="0">
                <a:latin typeface="Times New Roman"/>
                <a:cs typeface="Times New Roman"/>
              </a:rPr>
              <a:t>go deep into the YANG syntax lets said it allows to describe hierarchical data </a:t>
            </a:r>
            <a:r>
              <a:rPr lang="en-US" sz="1000" baseline="0" dirty="0" smtClean="0">
                <a:latin typeface="Times New Roman"/>
                <a:cs typeface="Times New Roman"/>
              </a:rPr>
              <a:t>types </a:t>
            </a:r>
            <a:r>
              <a:rPr lang="en-US" sz="1000" baseline="0" dirty="0" smtClean="0">
                <a:latin typeface="Times New Roman"/>
                <a:cs typeface="Times New Roman"/>
              </a:rPr>
              <a:t>with specific </a:t>
            </a:r>
            <a:r>
              <a:rPr lang="en-US" sz="1000" baseline="0" dirty="0" smtClean="0">
                <a:latin typeface="Times New Roman"/>
                <a:cs typeface="Times New Roman"/>
              </a:rPr>
              <a:t>semantic. YANG provides a set of useful built-in types (as integer on 8, 16 and 32 bits or string) and a </a:t>
            </a:r>
            <a:r>
              <a:rPr lang="en-US" sz="1000" baseline="0" dirty="0" err="1" smtClean="0">
                <a:latin typeface="Times New Roman"/>
                <a:cs typeface="Times New Roman"/>
              </a:rPr>
              <a:t>typedef</a:t>
            </a:r>
            <a:r>
              <a:rPr lang="en-US" sz="1000" baseline="0" dirty="0" smtClean="0">
                <a:latin typeface="Times New Roman"/>
                <a:cs typeface="Times New Roman"/>
              </a:rPr>
              <a:t> statement in order to created new types. Structure of data exchanged can be specified with statements as the leaf that represents one atomic value or as container or list or choice of several other data type. The leaf-list statement is a list of several value of the same type. Some specification improvement are possible in order to reuse existing data model as the grouping statement that can specify any statement above and that can be used several times just by reference it. A specification can add new data to an existing by the augment statement. Specification reuse is also made available at the level of the module that is a complete set of data definition that can be imported to an other modules or made part of it (inclusion of sub-modules).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 simple example is given in the figure that model a container called interfaces that contains a list called interface. Each entry of this list contains two leaf for the name and the </a:t>
            </a:r>
            <a:r>
              <a:rPr lang="en-US" sz="1000" baseline="0" dirty="0" err="1" smtClean="0">
                <a:latin typeface="Times New Roman"/>
                <a:cs typeface="Times New Roman"/>
              </a:rPr>
              <a:t>mtu</a:t>
            </a:r>
            <a:r>
              <a:rPr lang="en-US" sz="1000" baseline="0" dirty="0" smtClean="0">
                <a:latin typeface="Times New Roman"/>
                <a:cs typeface="Times New Roman"/>
              </a:rPr>
              <a:t> of one interface. The key statement indicates that each entry must have the leaf “name” at a different value and this value is to be used when accessing or editing an entry. This data model can be used to analyze the </a:t>
            </a:r>
            <a:r>
              <a:rPr lang="en-US" sz="1000" baseline="0" dirty="0" err="1" smtClean="0">
                <a:latin typeface="Times New Roman"/>
                <a:cs typeface="Times New Roman"/>
              </a:rPr>
              <a:t>Netconf</a:t>
            </a:r>
            <a:r>
              <a:rPr lang="en-US" sz="1000" baseline="0" dirty="0" smtClean="0">
                <a:latin typeface="Times New Roman"/>
                <a:cs typeface="Times New Roman"/>
              </a:rPr>
              <a:t> data of the figure and find out these data represent </a:t>
            </a:r>
            <a:r>
              <a:rPr lang="en-US" sz="1000" baseline="0" smtClean="0">
                <a:latin typeface="Times New Roman"/>
                <a:cs typeface="Times New Roman"/>
              </a:rPr>
              <a:t>one network interface.</a:t>
            </a:r>
            <a:endParaRPr lang="en-US" sz="1000" baseline="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YANG specifications.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 process starts with one ore more YANG files references that will be read by the parser. In the example the module </a:t>
            </a:r>
            <a:r>
              <a:rPr lang="en-US" sz="1000" i="1" baseline="0" dirty="0" smtClean="0">
                <a:latin typeface="Times New Roman"/>
                <a:cs typeface="Times New Roman"/>
              </a:rPr>
              <a:t>a</a:t>
            </a:r>
            <a:r>
              <a:rPr lang="en-US" sz="1000" baseline="0" dirty="0" smtClean="0">
                <a:latin typeface="Times New Roman"/>
                <a:cs typeface="Times New Roman"/>
              </a:rPr>
              <a:t> imports the module </a:t>
            </a:r>
            <a:r>
              <a:rPr lang="en-US" sz="1000" i="1" baseline="0" dirty="0" err="1" smtClean="0">
                <a:latin typeface="Times New Roman"/>
                <a:cs typeface="Times New Roman"/>
              </a:rPr>
              <a:t>b</a:t>
            </a:r>
            <a:r>
              <a:rPr lang="en-US" sz="1000" baseline="0" dirty="0" smtClean="0">
                <a:latin typeface="Times New Roman"/>
                <a:cs typeface="Times New Roman"/>
              </a:rPr>
              <a:t> and includes the sub-module sa1. All import and include statement are automatically followed without parsing twice the same file. So for example</a:t>
            </a:r>
            <a:r>
              <a:rPr lang="en-US" sz="1000" baseline="0" dirty="0" smtClean="0">
                <a:latin typeface="Times New Roman"/>
                <a:cs typeface="Times New Roman"/>
              </a:rPr>
              <a:t> if one just </a:t>
            </a:r>
            <a:r>
              <a:rPr lang="en-US" sz="1000" baseline="0" dirty="0" smtClean="0">
                <a:latin typeface="Times New Roman"/>
                <a:cs typeface="Times New Roman"/>
              </a:rPr>
              <a:t>give the </a:t>
            </a:r>
            <a:r>
              <a:rPr lang="en-US" sz="1000" i="1" baseline="0" dirty="0" smtClean="0">
                <a:latin typeface="Times New Roman"/>
                <a:cs typeface="Times New Roman"/>
              </a:rPr>
              <a:t>sa1 </a:t>
            </a:r>
            <a:r>
              <a:rPr lang="en-US" sz="1000" baseline="0" dirty="0" smtClean="0">
                <a:latin typeface="Times New Roman"/>
                <a:cs typeface="Times New Roman"/>
              </a:rPr>
              <a:t>sub-module to </a:t>
            </a:r>
            <a:r>
              <a:rPr lang="en-US" sz="1000" baseline="0" dirty="0" smtClean="0">
                <a:latin typeface="Times New Roman"/>
                <a:cs typeface="Times New Roman"/>
              </a:rPr>
              <a:t>check then </a:t>
            </a:r>
            <a:r>
              <a:rPr lang="en-US" sz="1000" baseline="0" dirty="0" smtClean="0">
                <a:latin typeface="Times New Roman"/>
                <a:cs typeface="Times New Roman"/>
              </a:rPr>
              <a:t>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a:t>
            </a:r>
            <a:r>
              <a:rPr lang="en-US" sz="1000" baseline="0" dirty="0" smtClean="0">
                <a:latin typeface="Times New Roman"/>
                <a:cs typeface="Times New Roman"/>
              </a:rPr>
              <a:t>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are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a java object tree where each node represents one YANG statement. For example there is a class for </a:t>
            </a:r>
            <a:r>
              <a:rPr lang="en-US" sz="1000" baseline="0" dirty="0" err="1" smtClean="0">
                <a:latin typeface="Times New Roman"/>
                <a:cs typeface="Times New Roman"/>
              </a:rPr>
              <a:t>typedef</a:t>
            </a:r>
            <a:r>
              <a:rPr lang="en-US" sz="1000" baseline="0" dirty="0" smtClean="0">
                <a:latin typeface="Times New Roman"/>
                <a:cs typeface="Times New Roman"/>
              </a:rPr>
              <a:t> and for container (called </a:t>
            </a:r>
            <a:r>
              <a:rPr lang="en-US" sz="1000" baseline="0" dirty="0" err="1" smtClean="0">
                <a:latin typeface="Times New Roman"/>
                <a:cs typeface="Times New Roman"/>
              </a:rPr>
              <a:t>YANG_TypeDef</a:t>
            </a:r>
            <a:r>
              <a:rPr lang="en-US" sz="1000" baseline="0" dirty="0" smtClean="0">
                <a:latin typeface="Times New Roman"/>
                <a:cs typeface="Times New Roman"/>
              </a:rPr>
              <a:t> and </a:t>
            </a:r>
            <a:r>
              <a:rPr lang="en-US" sz="1000" baseline="0" dirty="0" err="1" smtClean="0">
                <a:latin typeface="Times New Roman"/>
                <a:cs typeface="Times New Roman"/>
              </a:rPr>
              <a:t>YANG_Container</a:t>
            </a:r>
            <a:r>
              <a:rPr lang="en-US" sz="1000" baseline="0" dirty="0" smtClean="0">
                <a:latin typeface="Times New Roman"/>
                <a:cs typeface="Times New Roman"/>
              </a:rPr>
              <a:t>). The other possible output is a list of error messages if mistakes are found in the input YANG specification. Several errors can be listed and there is no </a:t>
            </a:r>
            <a:r>
              <a:rPr lang="en-US" sz="1000" baseline="0" dirty="0" err="1" smtClean="0">
                <a:latin typeface="Times New Roman"/>
                <a:cs typeface="Times New Roman"/>
              </a:rPr>
              <a:t>YANGSpecification</a:t>
            </a:r>
            <a:r>
              <a:rPr lang="en-US" sz="1000" baseline="0" dirty="0" smtClean="0">
                <a:latin typeface="Times New Roman"/>
                <a:cs typeface="Times New Roman"/>
              </a:rPr>
              <a:t> object returned if at least one error is found.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 other important output of </a:t>
            </a:r>
            <a:r>
              <a:rPr lang="en-US" sz="1000" baseline="0" dirty="0" err="1" smtClean="0">
                <a:latin typeface="Times New Roman"/>
                <a:cs typeface="Times New Roman"/>
              </a:rPr>
              <a:t>jYang</a:t>
            </a:r>
            <a:r>
              <a:rPr lang="en-US" sz="1000" baseline="0" dirty="0" smtClean="0">
                <a:latin typeface="Times New Roman"/>
                <a:cs typeface="Times New Roman"/>
              </a:rPr>
              <a:t> is what we called a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tree of java objects but where each node contains a reference to a YANG statement representation (and is not a YANG statement representation itself). This tree represents the data tree of a YANG specification that is the initial specification without </a:t>
            </a:r>
            <a:r>
              <a:rPr lang="en-US" sz="1000" baseline="0" dirty="0" err="1" smtClean="0">
                <a:latin typeface="Times New Roman"/>
                <a:cs typeface="Times New Roman"/>
              </a:rPr>
              <a:t>typedef</a:t>
            </a:r>
            <a:r>
              <a:rPr lang="en-US" sz="1000" baseline="0" dirty="0" smtClean="0">
                <a:latin typeface="Times New Roman"/>
                <a:cs typeface="Times New Roman"/>
              </a:rPr>
              <a:t> and grouping but where grouping are copied at places where they are used. For example on the figure one can represents that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twice in the module </a:t>
            </a:r>
            <a:r>
              <a:rPr lang="en-US" sz="1000" i="1" baseline="0" dirty="0" smtClean="0">
                <a:latin typeface="Times New Roman"/>
                <a:cs typeface="Times New Roman"/>
              </a:rPr>
              <a:t>a</a:t>
            </a:r>
            <a:r>
              <a:rPr lang="en-US" sz="1000" baseline="0" dirty="0" smtClean="0">
                <a:latin typeface="Times New Roman"/>
                <a:cs typeface="Times New Roman"/>
              </a:rPr>
              <a:t>. We suppose that the sub-module </a:t>
            </a:r>
            <a:r>
              <a:rPr lang="en-US" sz="1000" i="1" baseline="0" dirty="0" smtClean="0">
                <a:latin typeface="Times New Roman"/>
                <a:cs typeface="Times New Roman"/>
              </a:rPr>
              <a:t>sa1 </a:t>
            </a:r>
            <a:r>
              <a:rPr lang="en-US" sz="1000" baseline="0" dirty="0" smtClean="0">
                <a:latin typeface="Times New Roman"/>
                <a:cs typeface="Times New Roman"/>
              </a:rPr>
              <a:t>is only made of </a:t>
            </a:r>
            <a:r>
              <a:rPr lang="en-US" sz="1000" baseline="0" dirty="0" err="1" smtClean="0">
                <a:latin typeface="Times New Roman"/>
                <a:cs typeface="Times New Roman"/>
              </a:rPr>
              <a:t>typedef</a:t>
            </a:r>
            <a:r>
              <a:rPr lang="en-US" sz="1000" baseline="0" dirty="0" smtClean="0">
                <a:latin typeface="Times New Roman"/>
                <a:cs typeface="Times New Roman"/>
              </a:rPr>
              <a:t> and so there is no reference to it in the data tree. The </a:t>
            </a:r>
            <a:r>
              <a:rPr lang="en-US" sz="1000" baseline="0" dirty="0" err="1" smtClean="0">
                <a:latin typeface="Times New Roman"/>
                <a:cs typeface="Times New Roman"/>
              </a:rPr>
              <a:t>YangTreeNode</a:t>
            </a:r>
            <a:r>
              <a:rPr lang="en-US" sz="1000" baseline="0" dirty="0" smtClean="0">
                <a:latin typeface="Times New Roman"/>
                <a:cs typeface="Times New Roman"/>
              </a:rPr>
              <a:t> will be used to match XML data of </a:t>
            </a:r>
            <a:r>
              <a:rPr lang="en-US" sz="1000" baseline="0" dirty="0" err="1" smtClean="0">
                <a:latin typeface="Times New Roman"/>
                <a:cs typeface="Times New Roman"/>
              </a:rPr>
              <a:t>Netconf</a:t>
            </a:r>
            <a:r>
              <a:rPr lang="en-US" sz="1000" baseline="0" dirty="0" smtClean="0">
                <a:latin typeface="Times New Roman"/>
                <a:cs typeface="Times New Roman"/>
              </a:rPr>
              <a:t> operation and so gives a semantic to these data.</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implementation of the server side of </a:t>
            </a:r>
            <a:r>
              <a:rPr lang="en-US" sz="1000" baseline="0" dirty="0" err="1" smtClean="0">
                <a:latin typeface="Times New Roman"/>
                <a:cs typeface="Times New Roman"/>
              </a:rPr>
              <a:t>Netconf</a:t>
            </a:r>
            <a:r>
              <a:rPr lang="en-US" sz="1000" baseline="0" dirty="0" smtClean="0">
                <a:latin typeface="Times New Roman"/>
                <a:cs typeface="Times New Roman"/>
              </a:rPr>
              <a:t> that is open and initially created in our research team. Its architecture in on top of an SSH layer to ensure security, session and connection-oriented configuration operation as needed by the standard.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schedule basic operations of </a:t>
            </a:r>
            <a:r>
              <a:rPr lang="en-US" sz="1000" baseline="0" dirty="0" err="1" smtClean="0">
                <a:latin typeface="Times New Roman"/>
                <a:cs typeface="Times New Roman"/>
              </a:rPr>
              <a:t>Netconf</a:t>
            </a:r>
            <a:r>
              <a:rPr lang="en-US" sz="1000" baseline="0" dirty="0" smtClean="0">
                <a:latin typeface="Times New Roman"/>
                <a:cs typeface="Times New Roman"/>
              </a:rPr>
              <a:t>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is responsible to maintain a virtual database of configuration (and state) data and forward the request to the running or candidate configuration and finally to return the response.</a:t>
            </a:r>
          </a:p>
          <a:p>
            <a:pPr algn="just"/>
            <a:r>
              <a:rPr lang="en-US" sz="1000" baseline="0" dirty="0" smtClean="0">
                <a:latin typeface="Times New Roman"/>
                <a:cs typeface="Times New Roman"/>
              </a:rPr>
              <a:t>At the starting of a session the Data Store Manager looks for modules to implements in a text configuration file and load them in its environment. A module is a piece of code that access to specific configuration and state information with a common request interface matching with </a:t>
            </a:r>
            <a:r>
              <a:rPr lang="en-US" sz="1000" baseline="0" dirty="0" err="1"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as OLRS or RIP... When a module is integrated into the server it must provides the location of its data by giving a path (an </a:t>
            </a:r>
            <a:r>
              <a:rPr lang="en-US" sz="1000" baseline="0" dirty="0" err="1" smtClean="0">
                <a:latin typeface="Times New Roman"/>
                <a:cs typeface="Times New Roman"/>
              </a:rPr>
              <a:t>Xpath</a:t>
            </a:r>
            <a:r>
              <a:rPr lang="en-US" sz="1000" baseline="0" dirty="0" smtClean="0">
                <a:latin typeface="Times New Roman"/>
                <a:cs typeface="Times New Roman"/>
              </a:rPr>
              <a:t> to be more precise) from the global root of all data that is the &lt;</a:t>
            </a:r>
            <a:r>
              <a:rPr lang="en-US" sz="1000" baseline="0" dirty="0" err="1" smtClean="0">
                <a:latin typeface="Times New Roman"/>
                <a:cs typeface="Times New Roman"/>
              </a:rPr>
              <a:t>netconf</a:t>
            </a:r>
            <a:r>
              <a:rPr lang="en-US" sz="1000" baseline="0" dirty="0" smtClean="0">
                <a:latin typeface="Times New Roman"/>
                <a:cs typeface="Times New Roman"/>
              </a:rPr>
              <a:t>&gt; node. For example, the interfaces module is localized with the “/</a:t>
            </a:r>
            <a:r>
              <a:rPr lang="en-US" sz="1000" baseline="0" dirty="0" err="1" smtClean="0">
                <a:latin typeface="Times New Roman"/>
                <a:cs typeface="Times New Roman"/>
              </a:rPr>
              <a:t>netconf</a:t>
            </a:r>
            <a:r>
              <a:rPr lang="en-US" sz="1000" baseline="0" dirty="0" smtClean="0">
                <a:latin typeface="Times New Roman"/>
                <a:cs typeface="Times New Roman"/>
              </a:rPr>
              <a:t>/network/interfaces” expression and is in charge of maintains data under the &lt;interface&gt; node. So a part of the global Data Store is managed by the Data Store Manager (the grey light on the figure) and the rest is distributed among modules. This facilitate the integration of new modules with the possibility to organize them at a module granularity and without increase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was already prepared to any extension as a &lt;parameters&gt; markup that contains &lt;parameter&gt; items with name and value attributes. At this level the integration of YANG is just to add a parameter to specify which YANG module is implemented by the module. One can see on the example there is a &lt;namespace&gt; markup that is used to provide a name space to </a:t>
            </a:r>
            <a:r>
              <a:rPr lang="en-US" sz="1000" baseline="0" dirty="0" err="1" smtClean="0">
                <a:latin typeface="Times New Roman"/>
                <a:cs typeface="Times New Roman"/>
              </a:rPr>
              <a:t>Netconf</a:t>
            </a:r>
            <a:r>
              <a:rPr lang="en-US" sz="1000" baseline="0" dirty="0" smtClean="0">
                <a:latin typeface="Times New Roman"/>
                <a:cs typeface="Times New Roman"/>
              </a:rPr>
              <a:t> data that is necessary for </a:t>
            </a:r>
            <a:r>
              <a:rPr lang="en-US" sz="1000" baseline="0" dirty="0" err="1" smtClean="0">
                <a:latin typeface="Times New Roman"/>
                <a:cs typeface="Times New Roman"/>
              </a:rPr>
              <a:t>Netconf</a:t>
            </a:r>
            <a:r>
              <a:rPr lang="en-US" sz="1000" baseline="0" dirty="0" smtClean="0">
                <a:latin typeface="Times New Roman"/>
                <a:cs typeface="Times New Roman"/>
              </a:rPr>
              <a:t> requests. This name space must be the same as the name space defined in the YANG module so that the client can use it.</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use our NETCONF implementation</a:t>
            </a:r>
            <a:r>
              <a:rPr lang="en-US" sz="1000" baseline="0" noProof="0" dirty="0" smtClean="0">
                <a:latin typeface="Times New Roman"/>
                <a:cs typeface="Times New Roman"/>
              </a:rPr>
              <a:t> called the ENSUITE framework that is composed in two parts :</a:t>
            </a:r>
          </a:p>
          <a:p>
            <a:pPr algn="just"/>
            <a:endParaRPr lang="en-US" sz="1000" baseline="0" noProof="0" dirty="0" smtClean="0">
              <a:latin typeface="Times New Roman"/>
              <a:cs typeface="Times New Roman"/>
            </a:endParaRPr>
          </a:p>
          <a:p>
            <a:pPr algn="just">
              <a:buFont typeface="Arial"/>
              <a:buChar char="•"/>
            </a:pPr>
            <a:r>
              <a:rPr lang="en-US" sz="1000" baseline="0" noProof="0" dirty="0" smtClean="0">
                <a:latin typeface="Times New Roman"/>
                <a:cs typeface="Times New Roman"/>
              </a:rPr>
              <a:t> </a:t>
            </a:r>
            <a:r>
              <a:rPr lang="en-US" sz="1000" baseline="0" noProof="0" dirty="0" err="1" smtClean="0">
                <a:latin typeface="Times New Roman"/>
                <a:cs typeface="Times New Roman"/>
              </a:rPr>
              <a:t>Yencap</a:t>
            </a:r>
            <a:r>
              <a:rPr lang="en-US" sz="1000" baseline="0" noProof="0" dirty="0" smtClean="0">
                <a:latin typeface="Times New Roman"/>
                <a:cs typeface="Times New Roman"/>
              </a:rPr>
              <a:t> agent : a python NETCONF agent that is an extensible open source code</a:t>
            </a:r>
          </a:p>
          <a:p>
            <a:pPr algn="just">
              <a:buFont typeface="Arial"/>
              <a:buChar char="•"/>
            </a:pPr>
            <a:endParaRPr lang="en-US" sz="1000" baseline="0" noProof="0" dirty="0" smtClean="0">
              <a:latin typeface="Times New Roman"/>
              <a:cs typeface="Times New Roman"/>
            </a:endParaRPr>
          </a:p>
          <a:p>
            <a:pPr algn="just">
              <a:buFont typeface="Arial"/>
              <a:buChar char="•"/>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 a python NETCONF manager that send queries and receive responses with any NETCONF agent.  More specific modules, as a role base access capabilities, are only usable with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agent. The manager could have several NETCONF </a:t>
            </a:r>
            <a:r>
              <a:rPr lang="en-US" sz="1000" baseline="0" noProof="0" dirty="0" err="1" smtClean="0">
                <a:latin typeface="Times New Roman"/>
                <a:cs typeface="Times New Roman"/>
              </a:rPr>
              <a:t>connexions</a:t>
            </a:r>
            <a:r>
              <a:rPr lang="en-US" sz="1000" baseline="0" noProof="0" dirty="0" smtClean="0">
                <a:latin typeface="Times New Roman"/>
                <a:cs typeface="Times New Roman"/>
              </a:rPr>
              <a:t> and provides a secure web access to manager user.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We had have to slightly extends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agent in order to announce in its standard </a:t>
            </a:r>
            <a:r>
              <a:rPr lang="en-US" sz="1000" baseline="0" noProof="0" dirty="0" smtClean="0">
                <a:latin typeface="Calibri"/>
                <a:cs typeface="Calibri"/>
              </a:rPr>
              <a:t>hello </a:t>
            </a:r>
            <a:r>
              <a:rPr lang="en-US" sz="1000" baseline="0" noProof="0" dirty="0" smtClean="0">
                <a:latin typeface="Times New Roman"/>
                <a:cs typeface="Times New Roman"/>
              </a:rPr>
              <a:t>message which YANG modules it implements (and which version and revision of each module) as a standard </a:t>
            </a:r>
            <a:r>
              <a:rPr lang="en-US" sz="1000" baseline="0" noProof="0" dirty="0" smtClean="0">
                <a:latin typeface="+mn-lt"/>
                <a:cs typeface="Times New Roman"/>
              </a:rPr>
              <a:t>capability</a:t>
            </a:r>
            <a:r>
              <a:rPr lang="en-US" sz="1000" baseline="0" noProof="0" dirty="0" smtClean="0">
                <a:latin typeface="Times New Roman"/>
                <a:cs typeface="Times New Roman"/>
              </a:rPr>
              <a:t>. On the manager side a YANG loader has been added and it will be used by the NETCONF manager when such capability is detected. We did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work with YANG but to accept agent that are YANG enable or not. Once YANG modules are announced the loader get the specifications from a specification repository and build a specific java code for the information model maintained by the agent (the YANG loader is itself a java program). The YANG specification repository is showed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will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 manager ask for the configuration of a YANG enable equipment it receives a java applet that contains the information model agent for this equipment only. The applet will be the web interface to get or edit configuration but also to get access to the YANG modules definitions or to check some constraints on data send or received as YANG allows the specification of such constraint (as bounds interval or string pattern). </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000" dirty="0" smtClean="0">
                <a:latin typeface="Times New Roman"/>
                <a:cs typeface="Times New Roman"/>
              </a:rPr>
              <a:t>This is the first YANG view the</a:t>
            </a:r>
            <a:r>
              <a:rPr lang="en-US" sz="1000" baseline="0" dirty="0" smtClean="0">
                <a:latin typeface="Times New Roman"/>
                <a:cs typeface="Times New Roman"/>
              </a:rPr>
              <a:t> applet provides when it is loaded in the manager web interface. It is just like a browser of specification with a YANG flavor as for example a tree oriented view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because YANG module defines schema tree. Specific icons are used to distinct node specification, here </a:t>
            </a:r>
            <a:r>
              <a:rPr lang="en-US" sz="1000" baseline="0" dirty="0" err="1" smtClean="0">
                <a:latin typeface="Times New Roman"/>
                <a:cs typeface="Times New Roman"/>
              </a:rPr>
              <a:t>netconf</a:t>
            </a:r>
            <a:r>
              <a:rPr lang="en-US" sz="1000" baseline="0" dirty="0" smtClean="0">
                <a:latin typeface="Times New Roman"/>
                <a:cs typeface="Times New Roman"/>
              </a:rPr>
              <a:t>, network and interfaces are all YANG container,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 could have some key inside its leaf as is the “name” leaf referenced inside bracket in the “interface” list and by a little star on its leaf icon. When selecting an item in this tree the lower part of the applet shows some details of the YANG specification, as the type of a leaf and constraints as a default value. A leaf type can be of some build-in type (as string) or defined by 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 address). This is the meaning of the “-” (or “+”) behind the name type.</a:t>
            </a:r>
          </a:p>
          <a:p>
            <a:endParaRPr lang="en-US" sz="1000" baseline="0" dirty="0" smtClean="0">
              <a:latin typeface="Times New Roman"/>
              <a:cs typeface="Times New Roman"/>
            </a:endParaRPr>
          </a:p>
          <a:p>
            <a:r>
              <a:rPr lang="en-US" sz="1000" baseline="0" dirty="0" smtClean="0">
                <a:latin typeface="Times New Roman"/>
                <a:cs typeface="Times New Roman"/>
              </a:rPr>
              <a:t>One can note there is a “</a:t>
            </a:r>
            <a:r>
              <a:rPr lang="en-US" sz="1000" baseline="0" dirty="0" err="1" smtClean="0">
                <a:latin typeface="Times New Roman"/>
                <a:cs typeface="Times New Roman"/>
              </a:rPr>
              <a:t>netconf</a:t>
            </a:r>
            <a:r>
              <a:rPr lang="en-US" sz="1000" baseline="0" dirty="0" smtClean="0">
                <a:latin typeface="Times New Roman"/>
                <a:cs typeface="Times New Roman"/>
              </a:rPr>
              <a:t>” container while there is no a YANG module called “</a:t>
            </a:r>
            <a:r>
              <a:rPr lang="en-US" sz="1000" baseline="0" dirty="0" err="1" smtClean="0">
                <a:latin typeface="Times New Roman"/>
                <a:cs typeface="Times New Roman"/>
              </a:rPr>
              <a:t>netconf</a:t>
            </a:r>
            <a:r>
              <a:rPr lang="en-US" sz="1000" baseline="0" dirty="0" smtClean="0">
                <a:latin typeface="Times New Roman"/>
                <a:cs typeface="Times New Roman"/>
              </a:rPr>
              <a:t>”. This is done by the YANG loader when there is a specific markup in the announcement that gives the location of the module inside the whole configuration data tree of the NETCONF agent. So the YANG loader has created a virtual container called “</a:t>
            </a:r>
            <a:r>
              <a:rPr lang="en-US" sz="1000" baseline="0" dirty="0" err="1"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659F3D-3525-E94A-AEAA-F60706E9BB40}" type="datetimeFigureOut">
              <a:rPr lang="fr-FR" smtClean="0"/>
              <a:pPr/>
              <a:t>21/08/09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B659F3D-3525-E94A-AEAA-F60706E9BB40}" type="datetimeFigureOut">
              <a:rPr lang="fr-FR" smtClean="0"/>
              <a:pPr/>
              <a:t>21/08/09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659F3D-3525-E94A-AEAA-F60706E9BB40}" type="datetimeFigureOut">
              <a:rPr lang="fr-FR" smtClean="0"/>
              <a:pPr/>
              <a:t>21/08/09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21/08/09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9F3D-3525-E94A-AEAA-F60706E9BB40}" type="datetimeFigureOut">
              <a:rPr lang="fr-FR" smtClean="0"/>
              <a:pPr/>
              <a:t>21/08/09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5.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YANG-based</a:t>
            </a:r>
            <a:r>
              <a:rPr lang="fr-FR" dirty="0" smtClean="0"/>
              <a:t> </a:t>
            </a:r>
            <a:r>
              <a:rPr lang="fr-FR" dirty="0" err="1" smtClean="0"/>
              <a:t>browsing</a:t>
            </a:r>
            <a:r>
              <a:rPr lang="fr-FR" dirty="0" smtClean="0"/>
              <a:t> application</a:t>
            </a:r>
            <a:endParaRPr lang="fr-FR" dirty="0"/>
          </a:p>
        </p:txBody>
      </p:sp>
      <p:sp>
        <p:nvSpPr>
          <p:cNvPr id="3" name="Sous-titre 2"/>
          <p:cNvSpPr>
            <a:spLocks noGrp="1"/>
          </p:cNvSpPr>
          <p:nvPr>
            <p:ph type="subTitle" idx="1"/>
          </p:nvPr>
        </p:nvSpPr>
        <p:spPr/>
        <p:txBody>
          <a:bodyPr/>
          <a:lstStyle/>
          <a:p>
            <a:r>
              <a:rPr lang="fr-FR" dirty="0" smtClean="0"/>
              <a:t>Sous titre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902811" cy="369332"/>
          </a:xfrm>
          <a:prstGeom prst="rect">
            <a:avLst/>
          </a:prstGeom>
          <a:noFill/>
        </p:spPr>
        <p:txBody>
          <a:bodyPr wrap="none" rtlCol="0">
            <a:spAutoFit/>
          </a:bodyPr>
          <a:lstStyle/>
          <a:p>
            <a:r>
              <a:rPr lang="fr-FR" dirty="0" err="1"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a:t>
            </a:r>
            <a:r>
              <a:rPr lang="fr-FR" sz="1000" dirty="0" err="1" smtClean="0"/>
              <a:t>netconf</a:t>
            </a:r>
            <a:r>
              <a:rPr lang="fr-FR" sz="1000" dirty="0" smtClean="0"/>
              <a:t>&gt;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a:t>
            </a:r>
            <a:r>
              <a:rPr lang="fr-FR" sz="1000" dirty="0" err="1" smtClean="0"/>
              <a:t>netconf</a:t>
            </a:r>
            <a:r>
              <a:rPr lang="fr-FR" sz="1000" dirty="0" smtClean="0"/>
              <a:t>&gt;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workstation-Vista-256x256.png"/>
          <p:cNvPicPr>
            <a:picLocks noChangeAspect="1"/>
          </p:cNvPicPr>
          <p:nvPr/>
        </p:nvPicPr>
        <p:blipFill>
          <a:blip r:embed="rId3"/>
          <a:stretch>
            <a:fillRect/>
          </a:stretch>
        </p:blipFill>
        <p:spPr>
          <a:xfrm flipH="1">
            <a:off x="0" y="1338518"/>
            <a:ext cx="2971800" cy="3251200"/>
          </a:xfrm>
          <a:prstGeom prst="rect">
            <a:avLst/>
          </a:prstGeom>
        </p:spPr>
      </p:pic>
      <p:grpSp>
        <p:nvGrpSpPr>
          <p:cNvPr id="5" name="Grouper 4"/>
          <p:cNvGrpSpPr/>
          <p:nvPr/>
        </p:nvGrpSpPr>
        <p:grpSpPr>
          <a:xfrm>
            <a:off x="4688481" y="3605389"/>
            <a:ext cx="1567431" cy="1915874"/>
            <a:chOff x="6038850" y="2959100"/>
            <a:chExt cx="3251200" cy="3160474"/>
          </a:xfrm>
          <a:effectLst/>
        </p:grpSpPr>
        <p:pic>
          <p:nvPicPr>
            <p:cNvPr id="6" name="Image 5"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7" name="Image 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8" name="Image 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9" name="Rectangle 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pic>
        <p:nvPicPr>
          <p:cNvPr id="10" name="Image 9" descr="black-server-128x128.png"/>
          <p:cNvPicPr>
            <a:picLocks noChangeAspect="1"/>
          </p:cNvPicPr>
          <p:nvPr/>
        </p:nvPicPr>
        <p:blipFill>
          <a:blip r:embed="rId5"/>
          <a:stretch>
            <a:fillRect/>
          </a:stretch>
        </p:blipFill>
        <p:spPr>
          <a:xfrm flipH="1">
            <a:off x="4885951" y="838200"/>
            <a:ext cx="1991423" cy="1971992"/>
          </a:xfrm>
          <a:prstGeom prst="rect">
            <a:avLst/>
          </a:prstGeom>
          <a:effectLst/>
        </p:spPr>
      </p:pic>
      <p:pic>
        <p:nvPicPr>
          <p:cNvPr id="11" name="Image 10" descr="black-server-128x128.png"/>
          <p:cNvPicPr>
            <a:picLocks noChangeAspect="1"/>
          </p:cNvPicPr>
          <p:nvPr/>
        </p:nvPicPr>
        <p:blipFill>
          <a:blip r:embed="rId5"/>
          <a:stretch>
            <a:fillRect/>
          </a:stretch>
        </p:blipFill>
        <p:spPr>
          <a:xfrm flipH="1">
            <a:off x="6877374" y="3549271"/>
            <a:ext cx="1991423" cy="1971992"/>
          </a:xfrm>
          <a:prstGeom prst="rect">
            <a:avLst/>
          </a:prstGeom>
          <a:effectLst/>
        </p:spPr>
      </p:pic>
      <p:grpSp>
        <p:nvGrpSpPr>
          <p:cNvPr id="12" name="Grouper 11"/>
          <p:cNvGrpSpPr/>
          <p:nvPr/>
        </p:nvGrpSpPr>
        <p:grpSpPr>
          <a:xfrm>
            <a:off x="8153400" y="838200"/>
            <a:ext cx="1567431" cy="1915874"/>
            <a:chOff x="6038850" y="2959100"/>
            <a:chExt cx="3251200" cy="3160474"/>
          </a:xfrm>
          <a:effectLst/>
        </p:grpSpPr>
        <p:pic>
          <p:nvPicPr>
            <p:cNvPr id="13" name="Image 12"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14" name="Image 13"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15" name="Image 14"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16" name="Rectangle 15"/>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17" name="ZoneTexte 16"/>
          <p:cNvSpPr txBox="1"/>
          <p:nvPr/>
        </p:nvSpPr>
        <p:spPr>
          <a:xfrm>
            <a:off x="6553200" y="457200"/>
            <a:ext cx="1851789" cy="369332"/>
          </a:xfrm>
          <a:prstGeom prst="rect">
            <a:avLst/>
          </a:prstGeom>
          <a:noFill/>
        </p:spPr>
        <p:txBody>
          <a:bodyPr wrap="none" rtlCol="0">
            <a:spAutoFit/>
          </a:bodyPr>
          <a:lstStyle/>
          <a:p>
            <a:r>
              <a:rPr lang="fr-FR" dirty="0" smtClean="0"/>
              <a:t>NETCONF </a:t>
            </a:r>
            <a:r>
              <a:rPr lang="fr-FR" dirty="0" err="1" smtClean="0"/>
              <a:t>Devices</a:t>
            </a:r>
            <a:endParaRPr lang="fr-FR" dirty="0"/>
          </a:p>
        </p:txBody>
      </p:sp>
      <p:sp>
        <p:nvSpPr>
          <p:cNvPr id="18" name="Carré corné 17"/>
          <p:cNvSpPr/>
          <p:nvPr/>
        </p:nvSpPr>
        <p:spPr>
          <a:xfrm>
            <a:off x="6553200" y="1822529"/>
            <a:ext cx="1295400" cy="9876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2" name="ZoneTexte 21"/>
          <p:cNvSpPr txBox="1"/>
          <p:nvPr/>
        </p:nvSpPr>
        <p:spPr>
          <a:xfrm>
            <a:off x="618346" y="4359863"/>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24" name="Connecteur droit avec flèche 23"/>
          <p:cNvCxnSpPr/>
          <p:nvPr/>
        </p:nvCxnSpPr>
        <p:spPr>
          <a:xfrm>
            <a:off x="3344797" y="3383239"/>
            <a:ext cx="1817935"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3712221" y="3015495"/>
            <a:ext cx="1083086" cy="369332"/>
          </a:xfrm>
          <a:prstGeom prst="rect">
            <a:avLst/>
          </a:prstGeom>
          <a:noFill/>
        </p:spPr>
        <p:txBody>
          <a:bodyPr wrap="none" rtlCol="0">
            <a:spAutoFit/>
          </a:bodyPr>
          <a:lstStyle/>
          <a:p>
            <a:r>
              <a:rPr lang="en-US" dirty="0" smtClean="0"/>
              <a:t>NETCONF</a:t>
            </a:r>
            <a:endParaRPr lang="en-US" dirty="0"/>
          </a:p>
        </p:txBody>
      </p:sp>
      <p:sp>
        <p:nvSpPr>
          <p:cNvPr id="26" name="Carré corné 25"/>
          <p:cNvSpPr/>
          <p:nvPr/>
        </p:nvSpPr>
        <p:spPr>
          <a:xfrm>
            <a:off x="8330363" y="239875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7" name="Carré corné 26"/>
          <p:cNvSpPr/>
          <p:nvPr/>
        </p:nvSpPr>
        <p:spPr>
          <a:xfrm>
            <a:off x="5162732" y="552126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8" name="Carré corné 27"/>
          <p:cNvSpPr/>
          <p:nvPr/>
        </p:nvSpPr>
        <p:spPr>
          <a:xfrm>
            <a:off x="7929321" y="473128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29" name="Carré corné 28"/>
          <p:cNvSpPr/>
          <p:nvPr/>
        </p:nvSpPr>
        <p:spPr>
          <a:xfrm>
            <a:off x="152400" y="4729195"/>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0" name="Carré corné 29"/>
          <p:cNvSpPr/>
          <p:nvPr/>
        </p:nvSpPr>
        <p:spPr>
          <a:xfrm>
            <a:off x="304800" y="4881595"/>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1" name="Carré corné 30"/>
          <p:cNvSpPr/>
          <p:nvPr/>
        </p:nvSpPr>
        <p:spPr>
          <a:xfrm>
            <a:off x="457200" y="5033995"/>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
        <p:nvSpPr>
          <p:cNvPr id="32" name="Carré corné 31"/>
          <p:cNvSpPr/>
          <p:nvPr/>
        </p:nvSpPr>
        <p:spPr>
          <a:xfrm>
            <a:off x="609600" y="5186395"/>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Information model</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403547" y="152400"/>
            <a:ext cx="1108747" cy="276999"/>
          </a:xfrm>
          <a:prstGeom prst="rect">
            <a:avLst/>
          </a:prstGeom>
          <a:noFill/>
        </p:spPr>
        <p:txBody>
          <a:bodyPr wrap="none" rtlCol="0">
            <a:spAutoFit/>
          </a:bodyPr>
          <a:lstStyle/>
          <a:p>
            <a:r>
              <a:rPr lang="en-US" sz="1200" dirty="0" smtClean="0"/>
              <a:t>NETCONF Data</a:t>
            </a:r>
            <a:endParaRPr lang="en-US" sz="1200" dirty="0"/>
          </a:p>
        </p:txBody>
      </p:sp>
      <p:sp>
        <p:nvSpPr>
          <p:cNvPr id="39" name="ZoneTexte 38"/>
          <p:cNvSpPr txBox="1"/>
          <p:nvPr/>
        </p:nvSpPr>
        <p:spPr>
          <a:xfrm>
            <a:off x="3301761" y="2968555"/>
            <a:ext cx="986769" cy="276999"/>
          </a:xfrm>
          <a:prstGeom prst="rect">
            <a:avLst/>
          </a:prstGeom>
          <a:noFill/>
        </p:spPr>
        <p:txBody>
          <a:bodyPr wrap="none" rtlCol="0">
            <a:spAutoFit/>
          </a:bodyPr>
          <a:lstStyle/>
          <a:p>
            <a:r>
              <a:rPr lang="en-US" sz="1200" dirty="0" smtClean="0"/>
              <a:t>YANG Model</a:t>
            </a:r>
            <a:endParaRPr lang="en-US" sz="1200" dirty="0"/>
          </a:p>
        </p:txBody>
      </p:sp>
      <p:sp>
        <p:nvSpPr>
          <p:cNvPr id="47" name="ZoneTexte 46"/>
          <p:cNvSpPr txBox="1"/>
          <p:nvPr/>
        </p:nvSpPr>
        <p:spPr>
          <a:xfrm>
            <a:off x="403547" y="429399"/>
            <a:ext cx="3391599" cy="2492990"/>
          </a:xfrm>
          <a:prstGeom prst="rect">
            <a:avLst/>
          </a:prstGeom>
          <a:noFill/>
        </p:spPr>
        <p:txBody>
          <a:bodyPr wrap="none" rtlCol="0">
            <a:spAutoFit/>
          </a:bodyPr>
          <a:lstStyle/>
          <a:p>
            <a:r>
              <a:rPr lang="en-US" sz="1200" dirty="0" smtClean="0"/>
              <a:t>&lt;</a:t>
            </a:r>
            <a:r>
              <a:rPr lang="en-US" sz="1200" dirty="0" err="1" smtClean="0"/>
              <a:t>netconf</a:t>
            </a:r>
            <a:r>
              <a:rPr lang="en-US" sz="1200" dirty="0" smtClean="0"/>
              <a:t>&gt;</a:t>
            </a:r>
          </a:p>
          <a:p>
            <a:pPr lvl="1"/>
            <a:r>
              <a:rPr lang="en-US" sz="1200" dirty="0" smtClean="0"/>
              <a:t>&lt;network&gt;</a:t>
            </a:r>
          </a:p>
          <a:p>
            <a:pPr lvl="1"/>
            <a:r>
              <a:rPr lang="en-US" sz="1200" dirty="0" smtClean="0"/>
              <a:t>	&lt;interfaces&gt;</a:t>
            </a:r>
          </a:p>
          <a:p>
            <a:pPr lvl="1"/>
            <a:r>
              <a:rPr lang="en-US" sz="1200" dirty="0" smtClean="0"/>
              <a:t>		&lt;interface&gt;</a:t>
            </a:r>
          </a:p>
          <a:p>
            <a:pPr lvl="1"/>
            <a:r>
              <a:rPr lang="en-US" sz="1200" dirty="0" smtClean="0"/>
              <a:t>			&lt;name&gt;eth0&lt;/name&gt;</a:t>
            </a:r>
          </a:p>
          <a:p>
            <a:pPr lvl="1"/>
            <a:r>
              <a:rPr lang="en-US" sz="1200" dirty="0" smtClean="0"/>
              <a:t>			&lt;</a:t>
            </a:r>
            <a:r>
              <a:rPr lang="en-US" sz="1200" dirty="0" err="1" smtClean="0"/>
              <a:t>mtu</a:t>
            </a:r>
            <a:r>
              <a:rPr lang="en-US" sz="1200" dirty="0" smtClean="0"/>
              <a:t>&gt;1500&lt;/</a:t>
            </a:r>
            <a:r>
              <a:rPr lang="en-US" sz="1200" dirty="0" err="1" smtClean="0"/>
              <a:t>mtu</a:t>
            </a:r>
            <a:r>
              <a:rPr lang="en-US" sz="1200" dirty="0" smtClean="0"/>
              <a:t>&gt;</a:t>
            </a:r>
          </a:p>
          <a:p>
            <a:pPr lvl="1"/>
            <a:r>
              <a:rPr lang="en-US" sz="1200" dirty="0" smtClean="0"/>
              <a:t>			…</a:t>
            </a:r>
          </a:p>
          <a:p>
            <a:pPr lvl="1"/>
            <a:r>
              <a:rPr lang="en-US" sz="1200" dirty="0" smtClean="0"/>
              <a:t>		&lt;/interface</a:t>
            </a:r>
            <a:r>
              <a:rPr lang="en-US" sz="1200" dirty="0" smtClean="0"/>
              <a:t>&gt;</a:t>
            </a:r>
          </a:p>
          <a:p>
            <a:pPr lvl="1"/>
            <a:r>
              <a:rPr lang="en-US" sz="1200" dirty="0" smtClean="0"/>
              <a:t>	</a:t>
            </a:r>
            <a:r>
              <a:rPr lang="en-US" sz="1200" dirty="0" smtClean="0"/>
              <a:t>&lt;/interfaces&gt;</a:t>
            </a:r>
          </a:p>
          <a:p>
            <a:pPr lvl="1"/>
            <a:r>
              <a:rPr lang="en-US" sz="1200" dirty="0" smtClean="0"/>
              <a:t>…</a:t>
            </a:r>
          </a:p>
          <a:p>
            <a:pPr lvl="1"/>
            <a:r>
              <a:rPr lang="en-US" sz="1200" dirty="0" smtClean="0"/>
              <a:t>&lt;/network&gt;</a:t>
            </a:r>
          </a:p>
          <a:p>
            <a:pPr lvl="1"/>
            <a:r>
              <a:rPr lang="en-US" sz="1200" dirty="0" smtClean="0"/>
              <a:t>…</a:t>
            </a:r>
          </a:p>
          <a:p>
            <a:r>
              <a:rPr lang="en-US" sz="1200" dirty="0" smtClean="0"/>
              <a:t>&lt;/</a:t>
            </a:r>
            <a:r>
              <a:rPr lang="en-US" sz="1200" dirty="0" err="1" smtClean="0"/>
              <a:t>netconf</a:t>
            </a:r>
            <a:r>
              <a:rPr lang="en-US" sz="1200" dirty="0" smtClean="0"/>
              <a:t>&gt;</a:t>
            </a:r>
          </a:p>
        </p:txBody>
      </p:sp>
      <p:sp>
        <p:nvSpPr>
          <p:cNvPr id="48" name="Document 47"/>
          <p:cNvSpPr/>
          <p:nvPr/>
        </p:nvSpPr>
        <p:spPr>
          <a:xfrm>
            <a:off x="2590800" y="3364468"/>
            <a:ext cx="3276600" cy="2960132"/>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key</a:t>
            </a:r>
            <a:r>
              <a:rPr lang="fr-FR" sz="1200" dirty="0" smtClean="0">
                <a:solidFill>
                  <a:schemeClr val="tx1"/>
                </a:solidFill>
              </a:rPr>
              <a:t> </a:t>
            </a:r>
            <a:r>
              <a:rPr lang="fr-FR" sz="1200" dirty="0" err="1" smtClean="0">
                <a:solidFill>
                  <a:schemeClr val="tx1"/>
                </a:solidFill>
              </a:rPr>
              <a:t>name</a:t>
            </a:r>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r>
              <a:rPr lang="fr-FR" sz="1200" dirty="0" smtClean="0">
                <a:solidFill>
                  <a:schemeClr val="tx1"/>
                </a:solidFill>
              </a:rPr>
              <a:t>{ type string};</a:t>
            </a:r>
            <a:r>
              <a:rPr lang="fr-FR" sz="1200" dirty="0" smtClean="0">
                <a:solidFill>
                  <a:schemeClr val="tx1"/>
                </a:solidFill>
              </a:rPr>
              <a:t>	</a:t>
            </a:r>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r>
              <a:rPr lang="fr-FR" sz="1200" dirty="0" smtClean="0">
                <a:solidFill>
                  <a:schemeClr val="tx1"/>
                </a:solidFill>
              </a:rPr>
              <a:t>{ type uint32};</a:t>
            </a:r>
          </a:p>
          <a:p>
            <a:r>
              <a:rPr lang="fr-FR" sz="1200" dirty="0" smtClean="0">
                <a:solidFill>
                  <a:schemeClr val="tx1"/>
                </a:solidFill>
              </a:rPr>
              <a:t>			…</a:t>
            </a:r>
            <a:endParaRPr lang="fr-FR" sz="1200" dirty="0" smtClean="0">
              <a:solidFill>
                <a:schemeClr val="tx1"/>
              </a:solidFill>
            </a:endParaRP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6" name="ZoneTexte 5"/>
          <p:cNvSpPr txBox="1"/>
          <p:nvPr/>
        </p:nvSpPr>
        <p:spPr>
          <a:xfrm>
            <a:off x="6248400" y="502146"/>
            <a:ext cx="1877437" cy="2677656"/>
          </a:xfrm>
          <a:prstGeom prst="rect">
            <a:avLst/>
          </a:prstGeom>
          <a:noFill/>
        </p:spPr>
        <p:txBody>
          <a:bodyPr wrap="none" rtlCol="0">
            <a:spAutoFit/>
          </a:bodyPr>
          <a:lstStyle/>
          <a:p>
            <a:r>
              <a:rPr lang="en-US" sz="1200" dirty="0" smtClean="0"/>
              <a:t>YANG</a:t>
            </a:r>
          </a:p>
          <a:p>
            <a:r>
              <a:rPr lang="en-US" sz="1200" dirty="0" smtClean="0"/>
              <a:t>Data modeling language</a:t>
            </a:r>
          </a:p>
          <a:p>
            <a:r>
              <a:rPr lang="en-US" sz="1200" dirty="0" smtClean="0"/>
              <a:t>Build-in types and </a:t>
            </a:r>
            <a:r>
              <a:rPr lang="en-US" sz="1200" dirty="0" err="1" smtClean="0"/>
              <a:t>typedef</a:t>
            </a:r>
            <a:endParaRPr lang="en-US" sz="1200" dirty="0" smtClean="0"/>
          </a:p>
          <a:p>
            <a:r>
              <a:rPr lang="en-US" sz="1200" dirty="0" smtClean="0"/>
              <a:t>Data type</a:t>
            </a:r>
          </a:p>
          <a:p>
            <a:r>
              <a:rPr lang="en-US" sz="1200" dirty="0" smtClean="0"/>
              <a:t>	leaf</a:t>
            </a:r>
          </a:p>
          <a:p>
            <a:r>
              <a:rPr lang="en-US" sz="1200" dirty="0" smtClean="0"/>
              <a:t>	container</a:t>
            </a:r>
          </a:p>
          <a:p>
            <a:r>
              <a:rPr lang="en-US" sz="1200" dirty="0" smtClean="0"/>
              <a:t>	list</a:t>
            </a:r>
          </a:p>
          <a:p>
            <a:r>
              <a:rPr lang="en-US" sz="1200" dirty="0" smtClean="0"/>
              <a:t>	</a:t>
            </a:r>
            <a:r>
              <a:rPr lang="en-US" sz="1200" dirty="0" smtClean="0"/>
              <a:t>choice</a:t>
            </a:r>
          </a:p>
          <a:p>
            <a:r>
              <a:rPr lang="en-US" sz="1200" dirty="0" smtClean="0"/>
              <a:t>	leaf-list</a:t>
            </a:r>
          </a:p>
          <a:p>
            <a:r>
              <a:rPr lang="en-US" sz="1200" dirty="0" smtClean="0"/>
              <a:t>Specification improvement</a:t>
            </a:r>
          </a:p>
          <a:p>
            <a:r>
              <a:rPr lang="en-US" sz="1200" dirty="0" smtClean="0"/>
              <a:t>	grouping</a:t>
            </a:r>
          </a:p>
          <a:p>
            <a:r>
              <a:rPr lang="en-US" sz="1200" dirty="0" smtClean="0"/>
              <a:t>	augment</a:t>
            </a:r>
          </a:p>
          <a:p>
            <a:r>
              <a:rPr lang="en-US" sz="1200" dirty="0" smtClean="0"/>
              <a:t>Modules and sub-modules</a:t>
            </a:r>
          </a:p>
          <a:p>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smtClean="0"/>
              <a:t>a</a:t>
            </a:r>
            <a:endParaRPr lang="en-US" sz="1200" dirty="0"/>
          </a:p>
        </p:txBody>
      </p:sp>
      <p:sp>
        <p:nvSpPr>
          <p:cNvPr id="6" name="Carré corné 5"/>
          <p:cNvSpPr/>
          <p:nvPr/>
        </p:nvSpPr>
        <p:spPr>
          <a:xfrm>
            <a:off x="304800" y="5582095"/>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err="1" smtClean="0"/>
              <a:t>b</a:t>
            </a:r>
            <a:endParaRPr lang="en-US" sz="1200" dirty="0"/>
          </a:p>
        </p:txBody>
      </p:sp>
      <p:cxnSp>
        <p:nvCxnSpPr>
          <p:cNvPr id="8" name="Connecteur en arc 7"/>
          <p:cNvCxnSpPr>
            <a:stCxn id="6" idx="3"/>
            <a:endCxn id="5" idx="2"/>
          </p:cNvCxnSpPr>
          <p:nvPr/>
        </p:nvCxnSpPr>
        <p:spPr>
          <a:xfrm flipV="1">
            <a:off x="990600" y="5302177"/>
            <a:ext cx="528876" cy="59368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sub-module</a:t>
            </a:r>
          </a:p>
          <a:p>
            <a:pPr algn="ctr"/>
            <a:r>
              <a:rPr lang="en-US" sz="1200" dirty="0" smtClean="0"/>
              <a:t>sa1</a:t>
            </a:r>
            <a:endParaRPr lang="en-US" sz="1200" dirty="0"/>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jYang</a:t>
            </a:r>
            <a:endParaRPr lang="en-US" sz="1600" dirty="0"/>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errors</a:t>
            </a:r>
            <a:endParaRPr lang="en-US" sz="1600" dirty="0"/>
          </a:p>
        </p:txBody>
      </p:sp>
      <p:grpSp>
        <p:nvGrpSpPr>
          <p:cNvPr id="69" name="Grouper 68"/>
          <p:cNvGrpSpPr/>
          <p:nvPr/>
        </p:nvGrpSpPr>
        <p:grpSpPr>
          <a:xfrm>
            <a:off x="3628342" y="934291"/>
            <a:ext cx="990602" cy="814674"/>
            <a:chOff x="762000" y="3405465"/>
            <a:chExt cx="990602" cy="814674"/>
          </a:xfrm>
        </p:grpSpPr>
        <p:sp>
          <p:nvSpPr>
            <p:cNvPr id="30" name="Ellipse 29"/>
            <p:cNvSpPr/>
            <p:nvPr/>
          </p:nvSpPr>
          <p:spPr>
            <a:xfrm>
              <a:off x="1066800" y="34054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762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9525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1143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12954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811863" y="34777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907113" y="35729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1002363" y="3592044"/>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1078563" y="3515844"/>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10287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12192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13716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983313" y="3938310"/>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1078563" y="3957360"/>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1154763" y="3881160"/>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1447801" y="37702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1155043" y="3439363"/>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14859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16764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1364314" y="3975850"/>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1459564" y="3880600"/>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71" name="Connecteur en arc 70"/>
          <p:cNvCxnSpPr>
            <a:stCxn id="25" idx="0"/>
          </p:cNvCxnSpPr>
          <p:nvPr/>
        </p:nvCxnSpPr>
        <p:spPr>
          <a:xfrm rot="5400000" flipH="1" flipV="1">
            <a:off x="1702030" y="69516"/>
            <a:ext cx="2819398" cy="344236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832913" y="892830"/>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766671" y="1258146"/>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933142" y="1888715"/>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832913" y="1852136"/>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995271" y="1856449"/>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3055642" y="2258047"/>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6368056" y="2258047"/>
            <a:ext cx="1534720" cy="369332"/>
          </a:xfrm>
          <a:prstGeom prst="rect">
            <a:avLst/>
          </a:prstGeom>
          <a:noFill/>
        </p:spPr>
        <p:txBody>
          <a:bodyPr wrap="none" rtlCol="0">
            <a:spAutoFit/>
          </a:bodyPr>
          <a:lstStyle/>
          <a:p>
            <a:r>
              <a:rPr lang="en-US" dirty="0" err="1" smtClean="0"/>
              <a:t>YangTreeNode</a:t>
            </a:r>
            <a:endParaRPr lang="en-US" dirty="0"/>
          </a:p>
        </p:txBody>
      </p:sp>
      <p:sp>
        <p:nvSpPr>
          <p:cNvPr id="182" name="Ellipse 181"/>
          <p:cNvSpPr/>
          <p:nvPr/>
        </p:nvSpPr>
        <p:spPr>
          <a:xfrm>
            <a:off x="6678214" y="60960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Ellipse 184"/>
          <p:cNvSpPr/>
          <p:nvPr/>
        </p:nvSpPr>
        <p:spPr>
          <a:xfrm>
            <a:off x="6754414" y="97491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Ellipse 185"/>
          <p:cNvSpPr/>
          <p:nvPr/>
        </p:nvSpPr>
        <p:spPr>
          <a:xfrm>
            <a:off x="6906814" y="97491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Connecteur droit 188"/>
          <p:cNvCxnSpPr>
            <a:stCxn id="182" idx="4"/>
            <a:endCxn id="185" idx="0"/>
          </p:cNvCxnSpPr>
          <p:nvPr/>
        </p:nvCxnSpPr>
        <p:spPr>
          <a:xfrm rot="16200000" flipH="1">
            <a:off x="6613777" y="796179"/>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182" idx="4"/>
            <a:endCxn id="186" idx="0"/>
          </p:cNvCxnSpPr>
          <p:nvPr/>
        </p:nvCxnSpPr>
        <p:spPr>
          <a:xfrm rot="16200000" flipH="1">
            <a:off x="6689977" y="719979"/>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1" name="Ellipse 190"/>
          <p:cNvSpPr/>
          <p:nvPr/>
        </p:nvSpPr>
        <p:spPr>
          <a:xfrm>
            <a:off x="6640114" y="134023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Ellipse 191"/>
          <p:cNvSpPr/>
          <p:nvPr/>
        </p:nvSpPr>
        <p:spPr>
          <a:xfrm>
            <a:off x="6830614" y="134023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Ellipse 192"/>
          <p:cNvSpPr/>
          <p:nvPr/>
        </p:nvSpPr>
        <p:spPr>
          <a:xfrm>
            <a:off x="6983014" y="134023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4" name="Connecteur droit 193"/>
          <p:cNvCxnSpPr>
            <a:stCxn id="185" idx="4"/>
            <a:endCxn id="191" idx="0"/>
          </p:cNvCxnSpPr>
          <p:nvPr/>
        </p:nvCxnSpPr>
        <p:spPr>
          <a:xfrm rot="5400000">
            <a:off x="6594727" y="1142445"/>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185" idx="4"/>
            <a:endCxn id="192" idx="0"/>
          </p:cNvCxnSpPr>
          <p:nvPr/>
        </p:nvCxnSpPr>
        <p:spPr>
          <a:xfrm rot="16200000" flipH="1">
            <a:off x="6689977" y="1161495"/>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185" idx="4"/>
            <a:endCxn id="193" idx="0"/>
          </p:cNvCxnSpPr>
          <p:nvPr/>
        </p:nvCxnSpPr>
        <p:spPr>
          <a:xfrm rot="16200000" flipH="1">
            <a:off x="6766177" y="1085295"/>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Ellipse 196"/>
          <p:cNvSpPr/>
          <p:nvPr/>
        </p:nvSpPr>
        <p:spPr>
          <a:xfrm>
            <a:off x="7059215" y="97435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8" name="Connecteur droit 197"/>
          <p:cNvCxnSpPr>
            <a:stCxn id="182" idx="4"/>
            <a:endCxn id="197" idx="0"/>
          </p:cNvCxnSpPr>
          <p:nvPr/>
        </p:nvCxnSpPr>
        <p:spPr>
          <a:xfrm rot="16200000" flipH="1">
            <a:off x="6766457" y="643498"/>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Ellipse 198"/>
          <p:cNvSpPr/>
          <p:nvPr/>
        </p:nvSpPr>
        <p:spPr>
          <a:xfrm>
            <a:off x="7097316" y="133967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Ellipse 199"/>
          <p:cNvSpPr/>
          <p:nvPr/>
        </p:nvSpPr>
        <p:spPr>
          <a:xfrm>
            <a:off x="7287816" y="133967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1" name="Connecteur droit 200"/>
          <p:cNvCxnSpPr>
            <a:stCxn id="197" idx="4"/>
            <a:endCxn id="199" idx="0"/>
          </p:cNvCxnSpPr>
          <p:nvPr/>
        </p:nvCxnSpPr>
        <p:spPr>
          <a:xfrm rot="16200000" flipH="1">
            <a:off x="6975728" y="1179985"/>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197" idx="4"/>
            <a:endCxn id="200" idx="0"/>
          </p:cNvCxnSpPr>
          <p:nvPr/>
        </p:nvCxnSpPr>
        <p:spPr>
          <a:xfrm rot="16200000" flipH="1">
            <a:off x="7070978" y="1084735"/>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2" name="Ellipse 231"/>
          <p:cNvSpPr/>
          <p:nvPr/>
        </p:nvSpPr>
        <p:spPr>
          <a:xfrm>
            <a:off x="7287816" y="134302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Ellipse 233"/>
          <p:cNvSpPr/>
          <p:nvPr/>
        </p:nvSpPr>
        <p:spPr>
          <a:xfrm>
            <a:off x="7364016" y="170833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6" name="Connecteur droit 235"/>
          <p:cNvCxnSpPr>
            <a:stCxn id="232" idx="4"/>
            <a:endCxn id="234" idx="0"/>
          </p:cNvCxnSpPr>
          <p:nvPr/>
        </p:nvCxnSpPr>
        <p:spPr>
          <a:xfrm rot="16200000" flipH="1">
            <a:off x="7223379" y="1529602"/>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7" name="Ellipse 236"/>
          <p:cNvSpPr/>
          <p:nvPr/>
        </p:nvSpPr>
        <p:spPr>
          <a:xfrm>
            <a:off x="7249716" y="207365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Ellipse 237"/>
          <p:cNvSpPr/>
          <p:nvPr/>
        </p:nvSpPr>
        <p:spPr>
          <a:xfrm>
            <a:off x="7592616" y="207365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9" name="Connecteur droit 238"/>
          <p:cNvCxnSpPr>
            <a:stCxn id="234" idx="4"/>
            <a:endCxn id="237" idx="0"/>
          </p:cNvCxnSpPr>
          <p:nvPr/>
        </p:nvCxnSpPr>
        <p:spPr>
          <a:xfrm rot="5400000">
            <a:off x="7204329" y="1875868"/>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234" idx="4"/>
            <a:endCxn id="238" idx="0"/>
          </p:cNvCxnSpPr>
          <p:nvPr/>
        </p:nvCxnSpPr>
        <p:spPr>
          <a:xfrm rot="16200000" flipH="1">
            <a:off x="7375779" y="1818718"/>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1" name="Ellipse 240"/>
          <p:cNvSpPr/>
          <p:nvPr/>
        </p:nvSpPr>
        <p:spPr>
          <a:xfrm>
            <a:off x="7668817" y="1707780"/>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2" name="Connecteur droit 241"/>
          <p:cNvCxnSpPr>
            <a:stCxn id="232" idx="4"/>
            <a:endCxn id="241" idx="0"/>
          </p:cNvCxnSpPr>
          <p:nvPr/>
        </p:nvCxnSpPr>
        <p:spPr>
          <a:xfrm rot="16200000" flipH="1">
            <a:off x="7376059" y="1376921"/>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3" name="Ellipse 242"/>
          <p:cNvSpPr/>
          <p:nvPr/>
        </p:nvSpPr>
        <p:spPr>
          <a:xfrm>
            <a:off x="7706918" y="2073096"/>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4" name="Connecteur droit 243"/>
          <p:cNvCxnSpPr>
            <a:stCxn id="241" idx="4"/>
            <a:endCxn id="243" idx="0"/>
          </p:cNvCxnSpPr>
          <p:nvPr/>
        </p:nvCxnSpPr>
        <p:spPr>
          <a:xfrm rot="16200000" flipH="1">
            <a:off x="7585330" y="1913408"/>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6" name="Ellipse 245"/>
          <p:cNvSpPr/>
          <p:nvPr/>
        </p:nvSpPr>
        <p:spPr>
          <a:xfrm>
            <a:off x="6640113" y="134302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Ellipse 247"/>
          <p:cNvSpPr/>
          <p:nvPr/>
        </p:nvSpPr>
        <p:spPr>
          <a:xfrm>
            <a:off x="6716313" y="170833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Connecteur droit 249"/>
          <p:cNvCxnSpPr>
            <a:stCxn id="246" idx="4"/>
            <a:endCxn id="248" idx="0"/>
          </p:cNvCxnSpPr>
          <p:nvPr/>
        </p:nvCxnSpPr>
        <p:spPr>
          <a:xfrm rot="16200000" flipH="1">
            <a:off x="6575676" y="1529602"/>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1" name="Ellipse 250"/>
          <p:cNvSpPr/>
          <p:nvPr/>
        </p:nvSpPr>
        <p:spPr>
          <a:xfrm>
            <a:off x="6602013" y="207365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Ellipse 251"/>
          <p:cNvSpPr/>
          <p:nvPr/>
        </p:nvSpPr>
        <p:spPr>
          <a:xfrm>
            <a:off x="6944913" y="207365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Connecteur droit 252"/>
          <p:cNvCxnSpPr>
            <a:stCxn id="248" idx="4"/>
            <a:endCxn id="251" idx="0"/>
          </p:cNvCxnSpPr>
          <p:nvPr/>
        </p:nvCxnSpPr>
        <p:spPr>
          <a:xfrm rot="5400000">
            <a:off x="6556626" y="1875868"/>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248" idx="4"/>
            <a:endCxn id="252" idx="0"/>
          </p:cNvCxnSpPr>
          <p:nvPr/>
        </p:nvCxnSpPr>
        <p:spPr>
          <a:xfrm rot="16200000" flipH="1">
            <a:off x="6728076" y="1818718"/>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5" name="Ellipse 254"/>
          <p:cNvSpPr/>
          <p:nvPr/>
        </p:nvSpPr>
        <p:spPr>
          <a:xfrm>
            <a:off x="7021114" y="1707780"/>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Connecteur droit 255"/>
          <p:cNvCxnSpPr>
            <a:stCxn id="246" idx="4"/>
            <a:endCxn id="255" idx="0"/>
          </p:cNvCxnSpPr>
          <p:nvPr/>
        </p:nvCxnSpPr>
        <p:spPr>
          <a:xfrm rot="16200000" flipH="1">
            <a:off x="6728356" y="1376921"/>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Ellipse 256"/>
          <p:cNvSpPr/>
          <p:nvPr/>
        </p:nvSpPr>
        <p:spPr>
          <a:xfrm>
            <a:off x="7059215" y="2073096"/>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8" name="Connecteur droit 257"/>
          <p:cNvCxnSpPr>
            <a:stCxn id="255" idx="4"/>
            <a:endCxn id="257" idx="0"/>
          </p:cNvCxnSpPr>
          <p:nvPr/>
        </p:nvCxnSpPr>
        <p:spPr>
          <a:xfrm rot="16200000" flipH="1">
            <a:off x="6937627" y="1913408"/>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3" name="ZoneTexte 262"/>
          <p:cNvSpPr txBox="1"/>
          <p:nvPr/>
        </p:nvSpPr>
        <p:spPr>
          <a:xfrm>
            <a:off x="7440216" y="89283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895430" y="148711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6276575" y="1622902"/>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82000" y="3879548"/>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sp>
        <p:nvSpPr>
          <p:cNvPr id="161" name="Rectangle 160"/>
          <p:cNvSpPr/>
          <p:nvPr/>
        </p:nvSpPr>
        <p:spPr>
          <a:xfrm>
            <a:off x="8579516" y="5582095"/>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NETCONF</a:t>
            </a:r>
            <a:endParaRPr lang="en-US" sz="1400" dirty="0"/>
          </a:p>
        </p:txBody>
      </p:sp>
      <p:grpSp>
        <p:nvGrpSpPr>
          <p:cNvPr id="293" name="Grouper 292"/>
          <p:cNvGrpSpPr/>
          <p:nvPr/>
        </p:nvGrpSpPr>
        <p:grpSpPr>
          <a:xfrm>
            <a:off x="6105125" y="3073243"/>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276575" y="6297920"/>
            <a:ext cx="1086581" cy="369332"/>
          </a:xfrm>
          <a:prstGeom prst="rect">
            <a:avLst/>
          </a:prstGeom>
          <a:noFill/>
        </p:spPr>
        <p:txBody>
          <a:bodyPr wrap="none" rtlCol="0">
            <a:spAutoFit/>
          </a:bodyPr>
          <a:lstStyle/>
          <a:p>
            <a:r>
              <a:rPr lang="fr-FR" dirty="0" smtClean="0"/>
              <a:t>XML Data</a:t>
            </a:r>
            <a:endParaRPr lang="fr-FR" dirty="0"/>
          </a:p>
        </p:txBody>
      </p:sp>
      <p:cxnSp>
        <p:nvCxnSpPr>
          <p:cNvPr id="292" name="Connecteur en arc 291"/>
          <p:cNvCxnSpPr>
            <a:stCxn id="263" idx="3"/>
            <a:endCxn id="173" idx="3"/>
          </p:cNvCxnSpPr>
          <p:nvPr/>
        </p:nvCxnSpPr>
        <p:spPr>
          <a:xfrm flipH="1">
            <a:off x="6837875" y="1077496"/>
            <a:ext cx="955172" cy="3543659"/>
          </a:xfrm>
          <a:prstGeom prst="curvedConnector3">
            <a:avLst>
              <a:gd name="adj1" fmla="val -13109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ZoneTexte 9"/>
          <p:cNvSpPr txBox="1"/>
          <p:nvPr/>
        </p:nvSpPr>
        <p:spPr>
          <a:xfrm>
            <a:off x="1687397" y="208002"/>
            <a:ext cx="2706803" cy="369332"/>
          </a:xfrm>
          <a:prstGeom prst="rect">
            <a:avLst/>
          </a:prstGeom>
          <a:noFill/>
        </p:spPr>
        <p:txBody>
          <a:bodyPr wrap="none" rtlCol="0">
            <a:spAutoFit/>
          </a:bodyPr>
          <a:lstStyle/>
          <a:p>
            <a:r>
              <a:rPr lang="en-US" dirty="0" err="1" smtClean="0"/>
              <a:t>YencaP</a:t>
            </a:r>
            <a:r>
              <a:rPr lang="en-US" dirty="0" smtClean="0"/>
              <a:t> : a NETCONF server</a:t>
            </a:r>
            <a:endParaRPr lang="en-US" dirty="0"/>
          </a:p>
        </p:txBody>
      </p:sp>
      <p:sp>
        <p:nvSpPr>
          <p:cNvPr id="11" name="Rectangle 10"/>
          <p:cNvSpPr/>
          <p:nvPr/>
        </p:nvSpPr>
        <p:spPr>
          <a:xfrm>
            <a:off x="863600" y="3821668"/>
            <a:ext cx="4800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SSH</a:t>
            </a:r>
            <a:endParaRPr lang="en-US" dirty="0"/>
          </a:p>
        </p:txBody>
      </p:sp>
      <p:sp>
        <p:nvSpPr>
          <p:cNvPr id="12" name="Rectangle 11"/>
          <p:cNvSpPr/>
          <p:nvPr/>
        </p:nvSpPr>
        <p:spPr>
          <a:xfrm>
            <a:off x="863600" y="2450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Operation</a:t>
            </a:r>
            <a:endParaRPr lang="en-US" dirty="0"/>
          </a:p>
        </p:txBody>
      </p:sp>
      <p:sp>
        <p:nvSpPr>
          <p:cNvPr id="14" name="Rectangle 13"/>
          <p:cNvSpPr/>
          <p:nvPr/>
        </p:nvSpPr>
        <p:spPr>
          <a:xfrm>
            <a:off x="863600" y="1688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 Manager</a:t>
            </a:r>
            <a:endParaRPr lang="en-US" dirty="0"/>
          </a:p>
        </p:txBody>
      </p:sp>
      <p:sp>
        <p:nvSpPr>
          <p:cNvPr id="15" name="Rectangle 14"/>
          <p:cNvSpPr/>
          <p:nvPr/>
        </p:nvSpPr>
        <p:spPr>
          <a:xfrm>
            <a:off x="86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6" name="Rectangle 15"/>
          <p:cNvSpPr/>
          <p:nvPr/>
        </p:nvSpPr>
        <p:spPr>
          <a:xfrm>
            <a:off x="213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340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8" name="Rectangle 17"/>
          <p:cNvSpPr/>
          <p:nvPr/>
        </p:nvSpPr>
        <p:spPr>
          <a:xfrm>
            <a:off x="467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116568"/>
            <a:ext cx="3251200" cy="1817132"/>
          </a:xfrm>
          <a:prstGeom prst="curvedConnector3">
            <a:avLst>
              <a:gd name="adj1" fmla="val 1210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116568"/>
            <a:ext cx="3759200" cy="2693432"/>
          </a:xfrm>
          <a:prstGeom prst="curvedConnector4">
            <a:avLst>
              <a:gd name="adj1" fmla="val 45946"/>
              <a:gd name="adj2" fmla="val 108487"/>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en-US" dirty="0" err="1" smtClean="0"/>
              <a:t>netconf</a:t>
            </a:r>
            <a:r>
              <a:rPr lang="en-US" dirty="0" smtClean="0"/>
              <a:t>&gt;</a:t>
            </a:r>
            <a:endParaRPr lang="en-US" dirty="0"/>
          </a:p>
        </p:txBody>
      </p:sp>
      <p:sp>
        <p:nvSpPr>
          <p:cNvPr id="34" name="Rectangle 33"/>
          <p:cNvSpPr/>
          <p:nvPr/>
        </p:nvSpPr>
        <p:spPr>
          <a:xfrm>
            <a:off x="863600" y="31358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NETCONF RPC</a:t>
            </a:r>
            <a:endParaRPr lang="en-US" dirty="0"/>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u="sng" dirty="0" smtClean="0"/>
              <a:t>	&lt;</a:t>
            </a:r>
            <a:r>
              <a:rPr lang="fr-FR" sz="1200" u="sng" dirty="0" err="1" smtClean="0"/>
              <a:t>xpath</a:t>
            </a:r>
            <a:r>
              <a:rPr lang="fr-FR" sz="1200" u="sng" dirty="0" smtClean="0"/>
              <a:t>&gt;/</a:t>
            </a:r>
            <a:r>
              <a:rPr lang="fr-FR" sz="1200" u="sng" dirty="0" err="1" smtClean="0"/>
              <a:t>netconf</a:t>
            </a:r>
            <a:r>
              <a:rPr lang="fr-FR" sz="1200" u="sng" dirty="0" smtClean="0"/>
              <a:t>/network/interfaces&lt;/</a:t>
            </a:r>
            <a:r>
              <a:rPr lang="fr-FR" sz="1200" u="sng" dirty="0" err="1" smtClean="0"/>
              <a:t>xpath</a:t>
            </a:r>
            <a:r>
              <a:rPr lang="fr-FR" sz="1200" u="sng" dirty="0" smtClean="0"/>
              <a:t>&gt;</a:t>
            </a:r>
          </a:p>
          <a:p>
            <a:r>
              <a:rPr lang="fr-FR" sz="1200" dirty="0" smtClean="0"/>
              <a:t>	&lt;</a:t>
            </a:r>
            <a:r>
              <a:rPr lang="fr-FR" sz="1200" dirty="0" err="1" smtClean="0"/>
              <a:t>namespace</a:t>
            </a:r>
            <a:r>
              <a:rPr lang="fr-FR" sz="1200" dirty="0" smtClean="0"/>
              <a:t> </a:t>
            </a:r>
            <a:r>
              <a:rPr lang="fr-FR" sz="1200" u="sng" dirty="0" err="1" smtClean="0"/>
              <a:t>pref</a:t>
            </a:r>
            <a:r>
              <a:rPr lang="fr-FR" sz="1200" u="sng" dirty="0" smtClean="0"/>
              <a:t>="ifs"&gt;urn:loria:madynes:ensuite:yencap:1.0:module:Interfaces:1.0&lt;/</a:t>
            </a:r>
            <a:r>
              <a:rPr lang="fr-FR" sz="1200" u="sng" dirty="0" err="1" smtClean="0"/>
              <a:t>namespace</a:t>
            </a:r>
            <a:r>
              <a:rPr lang="fr-FR" sz="1200" u="sng" dirty="0" smtClean="0"/>
              <a:t>&gt;</a:t>
            </a:r>
          </a:p>
          <a:p>
            <a:r>
              <a:rPr lang="fr-FR" sz="1200" u="sng" dirty="0" smtClean="0"/>
              <a:t>	&lt;</a:t>
            </a:r>
            <a:r>
              <a:rPr lang="fr-FR" sz="1200" u="sng" dirty="0" err="1" smtClean="0"/>
              <a:t>cachelifetime</a:t>
            </a:r>
            <a:r>
              <a:rPr lang="fr-FR" sz="1200" u="sng" dirty="0" smtClean="0"/>
              <a:t>&gt;10000&lt;/</a:t>
            </a:r>
            <a:r>
              <a:rPr lang="fr-FR" sz="1200" u="sng" dirty="0" err="1" smtClean="0"/>
              <a:t>cachelifetime</a:t>
            </a:r>
            <a:r>
              <a:rPr lang="fr-FR" sz="1200" u="sng"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u="sng"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a:t>
            </a:r>
            <a:r>
              <a:rPr lang="en-US" sz="900" dirty="0" smtClean="0"/>
              <a:t>&gt;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en-US" sz="900" dirty="0" err="1" smtClean="0"/>
              <a:t>netconf</a:t>
            </a:r>
            <a:r>
              <a:rPr lang="en-US" sz="900" dirty="0" smtClean="0"/>
              <a:t>&gt;</a:t>
            </a:r>
          </a:p>
          <a:p>
            <a:pPr lvl="1"/>
            <a:r>
              <a:rPr lang="en-US" sz="900" dirty="0" smtClean="0"/>
              <a:t>&lt;network&gt;</a:t>
            </a:r>
          </a:p>
          <a:p>
            <a:pPr lvl="1"/>
            <a:r>
              <a:rPr lang="en-US" sz="900" dirty="0" smtClean="0"/>
              <a:t>	&lt;interfaces</a:t>
            </a:r>
            <a:r>
              <a:rPr lang="en-US" sz="900" dirty="0" smtClean="0"/>
              <a:t>&gt;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en-US" sz="900" dirty="0" err="1"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a:t>
            </a:r>
            <a:r>
              <a:rPr lang="fr-FR" dirty="0" err="1" smtClean="0"/>
              <a:t>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p:txBody>
      </p:sp>
      <p:cxnSp>
        <p:nvCxnSpPr>
          <p:cNvPr id="33" name="Connecteur droit avec flèche 32"/>
          <p:cNvCxnSpPr/>
          <p:nvPr/>
        </p:nvCxnSpPr>
        <p:spPr>
          <a:xfrm rot="5400000" flipH="1" flipV="1">
            <a:off x="4321006" y="4603719"/>
            <a:ext cx="762003" cy="168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Ellipse 29"/>
          <p:cNvSpPr/>
          <p:nvPr/>
        </p:nvSpPr>
        <p:spPr>
          <a:xfrm>
            <a:off x="4131928" y="3764697"/>
            <a:ext cx="1568447"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Information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a:stCxn id="6" idx="4"/>
          </p:cNvCxnSpPr>
          <p:nvPr/>
        </p:nvCxnSpPr>
        <p:spPr>
          <a:xfrm>
            <a:off x="5268575" y="2838450"/>
            <a:ext cx="3030925" cy="2769452"/>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067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14481" y="4069497"/>
            <a:ext cx="1502218"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Information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onnecteur droit avec flèche 36"/>
          <p:cNvCxnSpPr/>
          <p:nvPr/>
        </p:nvCxnSpPr>
        <p:spPr>
          <a:xfrm rot="5400000">
            <a:off x="4570504" y="3460322"/>
            <a:ext cx="526197" cy="825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grpSp>
        <p:nvGrpSpPr>
          <p:cNvPr id="27" name="Grouper 26"/>
          <p:cNvGrpSpPr/>
          <p:nvPr/>
        </p:nvGrpSpPr>
        <p:grpSpPr>
          <a:xfrm>
            <a:off x="8299499" y="4757063"/>
            <a:ext cx="1567431" cy="1915874"/>
            <a:chOff x="6038850" y="2959100"/>
            <a:chExt cx="3251200" cy="3160474"/>
          </a:xfrm>
          <a:effectLst/>
        </p:grpSpPr>
        <p:pic>
          <p:nvPicPr>
            <p:cNvPr id="28" name="Image 27"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9" name="Image 28"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1" name="Image 3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4" name="Rectangle 3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35" name="ZoneTexte 34"/>
          <p:cNvSpPr txBox="1"/>
          <p:nvPr/>
        </p:nvSpPr>
        <p:spPr>
          <a:xfrm>
            <a:off x="3871592" y="348734"/>
            <a:ext cx="1828783" cy="369332"/>
          </a:xfrm>
          <a:prstGeom prst="rect">
            <a:avLst/>
          </a:prstGeom>
          <a:noFill/>
        </p:spPr>
        <p:txBody>
          <a:bodyPr wrap="none" rtlCol="0">
            <a:spAutoFit/>
          </a:bodyPr>
          <a:lstStyle/>
          <a:p>
            <a:r>
              <a:rPr lang="en-US" dirty="0" smtClean="0"/>
              <a:t>YENCAP Manager</a:t>
            </a:r>
            <a:endParaRPr lang="en-US" dirty="0"/>
          </a:p>
        </p:txBody>
      </p:sp>
      <p:sp>
        <p:nvSpPr>
          <p:cNvPr id="36" name="ZoneTexte 35"/>
          <p:cNvSpPr txBox="1"/>
          <p:nvPr/>
        </p:nvSpPr>
        <p:spPr>
          <a:xfrm>
            <a:off x="7320242" y="348734"/>
            <a:ext cx="1544012" cy="369332"/>
          </a:xfrm>
          <a:prstGeom prst="rect">
            <a:avLst/>
          </a:prstGeom>
          <a:noFill/>
        </p:spPr>
        <p:txBody>
          <a:bodyPr wrap="none" rtlCol="0">
            <a:spAutoFit/>
          </a:bodyPr>
          <a:lstStyle/>
          <a:p>
            <a:r>
              <a:rPr lang="en-US" dirty="0" smtClean="0"/>
              <a:t>YENCAP Agent</a:t>
            </a:r>
            <a:endParaRPr lang="en-US" dirty="0"/>
          </a:p>
        </p:txBody>
      </p:sp>
      <p:pic>
        <p:nvPicPr>
          <p:cNvPr id="38" name="Image 37" descr="workstation-Vista-256x256.png"/>
          <p:cNvPicPr>
            <a:picLocks noChangeAspect="1"/>
          </p:cNvPicPr>
          <p:nvPr/>
        </p:nvPicPr>
        <p:blipFill>
          <a:blip r:embed="rId5"/>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764697"/>
            <a:ext cx="1501132"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17026" y="3289150"/>
            <a:ext cx="2418123" cy="183224"/>
          </a:xfrm>
          <a:prstGeom prst="curvedConnector5">
            <a:avLst>
              <a:gd name="adj1" fmla="val -9454"/>
              <a:gd name="adj2" fmla="val -824577"/>
              <a:gd name="adj3" fmla="val 104419"/>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700" dirty="0" smtClean="0">
                <a:solidFill>
                  <a:schemeClr val="tx1"/>
                </a:solidFill>
              </a:rPr>
              <a:t>Information Model</a:t>
            </a:r>
          </a:p>
          <a:p>
            <a:pPr algn="ctr">
              <a:lnSpc>
                <a:spcPts val="980"/>
              </a:lnSpc>
            </a:pPr>
            <a:r>
              <a:rPr lang="fr-FR" sz="700" dirty="0" smtClean="0">
                <a:solidFill>
                  <a:schemeClr val="tx1"/>
                </a:solidFill>
              </a:rPr>
              <a:t>agent</a:t>
            </a:r>
            <a:endParaRPr lang="fr-FR" sz="7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228600" y="6145768"/>
            <a:ext cx="2743209" cy="461665"/>
          </a:xfrm>
          <a:prstGeom prst="rect">
            <a:avLst/>
          </a:prstGeom>
          <a:noFill/>
        </p:spPr>
        <p:txBody>
          <a:bodyPr wrap="none" rtlCol="0">
            <a:spAutoFit/>
          </a:bodyPr>
          <a:lstStyle/>
          <a:p>
            <a:r>
              <a:rPr lang="en-US" sz="2400" b="1" dirty="0" smtClean="0"/>
              <a:t>ENSUITE framework</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8347</TotalTime>
  <Words>3518</Words>
  <Application>Microsoft Macintosh PowerPoint</Application>
  <PresentationFormat>Format A4 (210 x 297 mm)</PresentationFormat>
  <Paragraphs>382</Paragraphs>
  <Slides>17</Slides>
  <Notes>17</Notes>
  <HiddenSlides>0</HiddenSlides>
  <MMClips>0</MMClips>
  <ScaleCrop>false</ScaleCrop>
  <HeadingPairs>
    <vt:vector size="4" baseType="variant">
      <vt:variant>
        <vt:lpstr>Modèle de conception</vt:lpstr>
      </vt:variant>
      <vt:variant>
        <vt:i4>1</vt:i4>
      </vt:variant>
      <vt:variant>
        <vt:lpstr>Titres des diapositives</vt:lpstr>
      </vt:variant>
      <vt:variant>
        <vt:i4>17</vt:i4>
      </vt:variant>
    </vt:vector>
  </HeadingPairs>
  <TitlesOfParts>
    <vt:vector size="18" baseType="lpstr">
      <vt:lpstr>Thème Office</vt:lpstr>
      <vt:lpstr>YANG-based browsing application</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71</cp:revision>
  <cp:lastPrinted>2009-08-18T14:54:05Z</cp:lastPrinted>
  <dcterms:created xsi:type="dcterms:W3CDTF">2009-08-21T08:29:01Z</dcterms:created>
  <dcterms:modified xsi:type="dcterms:W3CDTF">2009-08-21T11:25:40Z</dcterms:modified>
</cp:coreProperties>
</file>