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diagrams/drawing2.xml" ContentType="application/vnd.ms-office.drawingml.diagramDrawing+xml"/>
  <Override PartName="/ppt/slides/slide9.xml" ContentType="application/vnd.openxmlformats-officedocument.presentationml.slide+xml"/>
  <Override PartName="/ppt/diagrams/data2.xml" ContentType="application/vnd.openxmlformats-officedocument.drawingml.diagramData+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diagrams/colors1.xml" ContentType="application/vnd.openxmlformats-officedocument.drawingml.diagramColors+xml"/>
  <Override PartName="/ppt/notesSlides/notesSlide9.xml" ContentType="application/vnd.openxmlformats-officedocument.presentationml.notesSlide+xml"/>
  <Override PartName="/ppt/notesSlides/notesSlide16.xml" ContentType="application/vnd.openxmlformats-officedocument.presentationml.notesSlide+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handoutMasters/handoutMaster1.xml" ContentType="application/vnd.openxmlformats-officedocument.presentationml.handoutMaster+xml"/>
  <Override PartName="/ppt/slideLayouts/slideLayout5.xml" ContentType="application/vnd.openxmlformats-officedocument.presentationml.slideLayout+xml"/>
  <Override PartName="/ppt/notesSlides/notesSlide12.xml" ContentType="application/vnd.openxmlformats-officedocument.presentationml.notesSlide+xml"/>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Override PartName="/ppt/slides/slide22.xml" ContentType="application/vnd.openxmlformats-officedocument.presentationml.slide+xml"/>
  <Default Extension="rels" ContentType="application/vnd.openxmlformats-package.relationships+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notesSlides/notesSlide20.xml" ContentType="application/vnd.openxmlformats-officedocument.presentationml.notesSlide+xml"/>
  <Override PartName="/ppt/slides/slide15.xml" ContentType="application/vnd.openxmlformats-officedocument.presentationml.slide+xml"/>
  <Override PartName="/ppt/notesSlides/notesSlide1.xml" ContentType="application/vnd.openxmlformats-officedocument.presentationml.notesSlide+xml"/>
  <Override PartName="/ppt/notesSlides/notesSlide17.xml" ContentType="application/vnd.openxmlformats-officedocument.presentationml.notesSlide+xml"/>
  <Override PartName="/ppt/slides/slide6.xml" ContentType="application/vnd.openxmlformats-officedocument.presentationml.slide+xml"/>
  <Override PartName="/ppt/diagrams/colors2.xml" ContentType="application/vnd.openxmlformats-officedocument.drawingml.diagramColors+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theme/theme3.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notesSlides/notesSlide6.xml" ContentType="application/vnd.openxmlformats-officedocument.presentationml.notesSlide+xml"/>
  <Override PartName="/ppt/notesSlides/notesSlide21.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notesSlides/notesSlide18.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slides/slide3.xml" ContentType="application/vnd.openxmlformats-officedocument.presentationml.slide+xml"/>
  <Override PartName="/ppt/diagrams/layout2.xml" ContentType="application/vnd.openxmlformats-officedocument.drawingml.diagramLayout+xml"/>
  <Override PartName="/ppt/slideLayouts/slideLayout3.xml" ContentType="application/vnd.openxmlformats-officedocument.presentationml.slideLayout+xml"/>
  <Override PartName="/ppt/diagrams/quickStyle2.xml" ContentType="application/vnd.openxmlformats-officedocument.drawingml.diagramStyle+xml"/>
  <Default Extension="tiff" ContentType="image/tiff"/>
  <Override PartName="/ppt/slides/slide20.xml" ContentType="application/vnd.openxmlformats-officedocument.presentationml.slide+xml"/>
  <Override PartName="/ppt/notesSlides/notesSlide7.xml" ContentType="application/vnd.openxmlformats-officedocument.presentationml.notesSlide+xml"/>
  <Override PartName="/ppt/notesSlides/notesSlide22.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diagrams/drawing1.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notesSlides/notesSlide10.xml" ContentType="application/vnd.openxmlformats-officedocument.presentationml.notes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Override PartName="/ppt/notesSlides/notesSlide15.xml" ContentType="application/vnd.openxmlformats-officedocument.presentationml.notesSlide+xml"/>
  <Override PartName="/ppt/notesSlides/notesSlide19.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48" r:id="rId1"/>
  </p:sldMasterIdLst>
  <p:notesMasterIdLst>
    <p:notesMasterId r:id="rId24"/>
  </p:notesMasterIdLst>
  <p:handoutMasterIdLst>
    <p:handoutMasterId r:id="rId25"/>
  </p:handoutMasterIdLst>
  <p:sldIdLst>
    <p:sldId id="265" r:id="rId2"/>
    <p:sldId id="266" r:id="rId3"/>
    <p:sldId id="281" r:id="rId4"/>
    <p:sldId id="267" r:id="rId5"/>
    <p:sldId id="272" r:id="rId6"/>
    <p:sldId id="271" r:id="rId7"/>
    <p:sldId id="257" r:id="rId8"/>
    <p:sldId id="269" r:id="rId9"/>
    <p:sldId id="275" r:id="rId10"/>
    <p:sldId id="278" r:id="rId11"/>
    <p:sldId id="279" r:id="rId12"/>
    <p:sldId id="280" r:id="rId13"/>
    <p:sldId id="270" r:id="rId14"/>
    <p:sldId id="274" r:id="rId15"/>
    <p:sldId id="256" r:id="rId16"/>
    <p:sldId id="258" r:id="rId17"/>
    <p:sldId id="259" r:id="rId18"/>
    <p:sldId id="260" r:id="rId19"/>
    <p:sldId id="261" r:id="rId20"/>
    <p:sldId id="262" r:id="rId21"/>
    <p:sldId id="263" r:id="rId22"/>
    <p:sldId id="268" r:id="rId23"/>
  </p:sldIdLst>
  <p:sldSz cx="9906000" cy="6858000" type="A4"/>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scaleToFitPaper="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vertBarState="minimized">
    <p:restoredLeft sz="15620"/>
    <p:restoredTop sz="76727" autoAdjust="0"/>
  </p:normalViewPr>
  <p:slideViewPr>
    <p:cSldViewPr snapToObjects="1">
      <p:cViewPr varScale="1">
        <p:scale>
          <a:sx n="129" d="100"/>
          <a:sy n="129" d="100"/>
        </p:scale>
        <p:origin x="-1872" y="-104"/>
      </p:cViewPr>
      <p:guideLst>
        <p:guide orient="horz" pos="2160"/>
        <p:guide pos="312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D06639-915F-D648-A975-31FDEC82F498}" type="doc">
      <dgm:prSet loTypeId="urn:microsoft.com/office/officeart/2005/8/layout/funnel1" loCatId="relationship" qsTypeId="urn:microsoft.com/office/officeart/2005/8/quickstyle/3D7" qsCatId="3D" csTypeId="urn:microsoft.com/office/officeart/2005/8/colors/accent1_2" csCatId="accent1" phldr="1"/>
      <dgm:spPr/>
      <dgm:t>
        <a:bodyPr/>
        <a:lstStyle/>
        <a:p>
          <a:endParaRPr lang="fr-FR"/>
        </a:p>
      </dgm:t>
    </dgm:pt>
    <dgm:pt modelId="{44108A23-C9FA-0D4C-B478-AD94FF72ECEB}">
      <dgm:prSet phldrT="[Texte]"/>
      <dgm:spPr/>
      <dgm:t>
        <a:bodyPr/>
        <a:lstStyle/>
        <a:p>
          <a:r>
            <a:rPr lang="fr-FR" dirty="0" smtClean="0"/>
            <a:t>YANG module a</a:t>
          </a:r>
          <a:endParaRPr lang="fr-FR" dirty="0"/>
        </a:p>
      </dgm:t>
    </dgm:pt>
    <dgm:pt modelId="{1B73A53E-C873-924A-819A-E03BA21F575A}" type="parTrans" cxnId="{390C980D-BC06-8C46-ACA5-80A7760ECF08}">
      <dgm:prSet/>
      <dgm:spPr/>
      <dgm:t>
        <a:bodyPr/>
        <a:lstStyle/>
        <a:p>
          <a:endParaRPr lang="fr-FR"/>
        </a:p>
      </dgm:t>
    </dgm:pt>
    <dgm:pt modelId="{5A8B5625-9EDF-D64E-9619-DA3B36E226F3}" type="sibTrans" cxnId="{390C980D-BC06-8C46-ACA5-80A7760ECF08}">
      <dgm:prSet/>
      <dgm:spPr/>
      <dgm:t>
        <a:bodyPr/>
        <a:lstStyle/>
        <a:p>
          <a:endParaRPr lang="fr-FR"/>
        </a:p>
      </dgm:t>
    </dgm:pt>
    <dgm:pt modelId="{4928553E-B60C-5540-9C4B-C9C138DE76DA}">
      <dgm:prSet phldrT="[Texte]"/>
      <dgm:spPr/>
      <dgm:t>
        <a:bodyPr/>
        <a:lstStyle/>
        <a:p>
          <a:r>
            <a:rPr lang="fr-FR" dirty="0" smtClean="0"/>
            <a:t>YANG module b</a:t>
          </a:r>
          <a:endParaRPr lang="fr-FR" dirty="0"/>
        </a:p>
      </dgm:t>
    </dgm:pt>
    <dgm:pt modelId="{E93163C4-97C4-CD49-9857-B012093A6C99}" type="parTrans" cxnId="{01FEE8C0-4002-614C-A15B-6643038A27A7}">
      <dgm:prSet/>
      <dgm:spPr/>
      <dgm:t>
        <a:bodyPr/>
        <a:lstStyle/>
        <a:p>
          <a:endParaRPr lang="fr-FR"/>
        </a:p>
      </dgm:t>
    </dgm:pt>
    <dgm:pt modelId="{B1FF05D1-D634-A84A-B179-B30169BA7870}" type="sibTrans" cxnId="{01FEE8C0-4002-614C-A15B-6643038A27A7}">
      <dgm:prSet/>
      <dgm:spPr/>
      <dgm:t>
        <a:bodyPr/>
        <a:lstStyle/>
        <a:p>
          <a:endParaRPr lang="fr-FR"/>
        </a:p>
      </dgm:t>
    </dgm:pt>
    <dgm:pt modelId="{DA4AFF95-8103-8F45-876D-E4D658E38880}">
      <dgm:prSet phldrT="[Texte]"/>
      <dgm:spPr/>
      <dgm:t>
        <a:bodyPr/>
        <a:lstStyle/>
        <a:p>
          <a:r>
            <a:rPr lang="fr-FR" dirty="0" smtClean="0"/>
            <a:t>YANG submodule sa1</a:t>
          </a:r>
          <a:endParaRPr lang="fr-FR" dirty="0"/>
        </a:p>
      </dgm:t>
    </dgm:pt>
    <dgm:pt modelId="{FF7403C2-53D0-3547-B1FE-E16F68758A87}" type="parTrans" cxnId="{3B7C2880-6344-0A4D-8771-81D65EFEB6A1}">
      <dgm:prSet/>
      <dgm:spPr/>
      <dgm:t>
        <a:bodyPr/>
        <a:lstStyle/>
        <a:p>
          <a:endParaRPr lang="fr-FR"/>
        </a:p>
      </dgm:t>
    </dgm:pt>
    <dgm:pt modelId="{5226CEFC-D48F-2649-83E3-1C12605CEAD4}" type="sibTrans" cxnId="{3B7C2880-6344-0A4D-8771-81D65EFEB6A1}">
      <dgm:prSet/>
      <dgm:spPr/>
      <dgm:t>
        <a:bodyPr/>
        <a:lstStyle/>
        <a:p>
          <a:endParaRPr lang="fr-FR"/>
        </a:p>
      </dgm:t>
    </dgm:pt>
    <dgm:pt modelId="{0062EC5A-5D1C-6B4F-A354-DE2BE58DFE17}">
      <dgm:prSet phldrT="[Texte]"/>
      <dgm:spPr/>
      <dgm:t>
        <a:bodyPr/>
        <a:lstStyle/>
        <a:p>
          <a:endParaRPr lang="fr-FR" dirty="0"/>
        </a:p>
      </dgm:t>
    </dgm:pt>
    <dgm:pt modelId="{690C14C1-B2BD-2142-9164-6EA47B0DE6D6}" type="parTrans" cxnId="{B821ECED-B83A-C145-8F8A-14400A7E0E16}">
      <dgm:prSet/>
      <dgm:spPr/>
      <dgm:t>
        <a:bodyPr/>
        <a:lstStyle/>
        <a:p>
          <a:endParaRPr lang="fr-FR"/>
        </a:p>
      </dgm:t>
    </dgm:pt>
    <dgm:pt modelId="{044B7D9C-8C0E-7042-ADA4-D7AC55FDC6CE}" type="sibTrans" cxnId="{B821ECED-B83A-C145-8F8A-14400A7E0E16}">
      <dgm:prSet/>
      <dgm:spPr/>
      <dgm:t>
        <a:bodyPr/>
        <a:lstStyle/>
        <a:p>
          <a:endParaRPr lang="fr-FR"/>
        </a:p>
      </dgm:t>
    </dgm:pt>
    <dgm:pt modelId="{2A316B27-A700-E74F-A063-1345327B9E78}" type="pres">
      <dgm:prSet presAssocID="{56D06639-915F-D648-A975-31FDEC82F498}" presName="Name0" presStyleCnt="0">
        <dgm:presLayoutVars>
          <dgm:chMax val="4"/>
          <dgm:resizeHandles val="exact"/>
        </dgm:presLayoutVars>
      </dgm:prSet>
      <dgm:spPr/>
      <dgm:t>
        <a:bodyPr/>
        <a:lstStyle/>
        <a:p>
          <a:endParaRPr lang="fr-FR"/>
        </a:p>
      </dgm:t>
    </dgm:pt>
    <dgm:pt modelId="{2518A001-474D-614F-AF9D-2D477637D791}" type="pres">
      <dgm:prSet presAssocID="{56D06639-915F-D648-A975-31FDEC82F498}" presName="ellipse" presStyleLbl="trBgShp" presStyleIdx="0" presStyleCnt="1"/>
      <dgm:spPr/>
    </dgm:pt>
    <dgm:pt modelId="{90598AB8-3CA4-1949-A60B-B8AADA27429A}" type="pres">
      <dgm:prSet presAssocID="{56D06639-915F-D648-A975-31FDEC82F498}" presName="arrow1" presStyleLbl="fgShp" presStyleIdx="0" presStyleCnt="1"/>
      <dgm:spPr/>
    </dgm:pt>
    <dgm:pt modelId="{3E215222-9001-CC42-925A-BD955DE41596}" type="pres">
      <dgm:prSet presAssocID="{56D06639-915F-D648-A975-31FDEC82F498}" presName="rectangle" presStyleLbl="revTx" presStyleIdx="0" presStyleCnt="1">
        <dgm:presLayoutVars>
          <dgm:bulletEnabled val="1"/>
        </dgm:presLayoutVars>
      </dgm:prSet>
      <dgm:spPr/>
      <dgm:t>
        <a:bodyPr/>
        <a:lstStyle/>
        <a:p>
          <a:endParaRPr lang="fr-FR"/>
        </a:p>
      </dgm:t>
    </dgm:pt>
    <dgm:pt modelId="{92622216-3848-3D47-96A5-61ABF3D2AC99}" type="pres">
      <dgm:prSet presAssocID="{4928553E-B60C-5540-9C4B-C9C138DE76DA}" presName="item1" presStyleLbl="node1" presStyleIdx="0" presStyleCnt="3">
        <dgm:presLayoutVars>
          <dgm:bulletEnabled val="1"/>
        </dgm:presLayoutVars>
      </dgm:prSet>
      <dgm:spPr/>
      <dgm:t>
        <a:bodyPr/>
        <a:lstStyle/>
        <a:p>
          <a:endParaRPr lang="fr-FR"/>
        </a:p>
      </dgm:t>
    </dgm:pt>
    <dgm:pt modelId="{A1596FA6-1D3D-704C-BB6F-AC0A1EC0C4A1}" type="pres">
      <dgm:prSet presAssocID="{DA4AFF95-8103-8F45-876D-E4D658E38880}" presName="item2" presStyleLbl="node1" presStyleIdx="1" presStyleCnt="3">
        <dgm:presLayoutVars>
          <dgm:bulletEnabled val="1"/>
        </dgm:presLayoutVars>
      </dgm:prSet>
      <dgm:spPr/>
      <dgm:t>
        <a:bodyPr/>
        <a:lstStyle/>
        <a:p>
          <a:endParaRPr lang="fr-FR"/>
        </a:p>
      </dgm:t>
    </dgm:pt>
    <dgm:pt modelId="{6E64A01A-DE57-7144-BEF7-2401D15DA71E}" type="pres">
      <dgm:prSet presAssocID="{0062EC5A-5D1C-6B4F-A354-DE2BE58DFE17}" presName="item3" presStyleLbl="node1" presStyleIdx="2" presStyleCnt="3">
        <dgm:presLayoutVars>
          <dgm:bulletEnabled val="1"/>
        </dgm:presLayoutVars>
      </dgm:prSet>
      <dgm:spPr/>
      <dgm:t>
        <a:bodyPr/>
        <a:lstStyle/>
        <a:p>
          <a:endParaRPr lang="fr-FR"/>
        </a:p>
      </dgm:t>
    </dgm:pt>
    <dgm:pt modelId="{0FD964F5-B42F-3749-86DD-7B5E4912E70F}" type="pres">
      <dgm:prSet presAssocID="{56D06639-915F-D648-A975-31FDEC82F498}" presName="funnel" presStyleLbl="trAlignAcc1" presStyleIdx="0" presStyleCnt="1"/>
      <dgm:spPr/>
    </dgm:pt>
  </dgm:ptLst>
  <dgm:cxnLst>
    <dgm:cxn modelId="{390C980D-BC06-8C46-ACA5-80A7760ECF08}" srcId="{56D06639-915F-D648-A975-31FDEC82F498}" destId="{44108A23-C9FA-0D4C-B478-AD94FF72ECEB}" srcOrd="0" destOrd="0" parTransId="{1B73A53E-C873-924A-819A-E03BA21F575A}" sibTransId="{5A8B5625-9EDF-D64E-9619-DA3B36E226F3}"/>
    <dgm:cxn modelId="{B821ECED-B83A-C145-8F8A-14400A7E0E16}" srcId="{56D06639-915F-D648-A975-31FDEC82F498}" destId="{0062EC5A-5D1C-6B4F-A354-DE2BE58DFE17}" srcOrd="3" destOrd="0" parTransId="{690C14C1-B2BD-2142-9164-6EA47B0DE6D6}" sibTransId="{044B7D9C-8C0E-7042-ADA4-D7AC55FDC6CE}"/>
    <dgm:cxn modelId="{01FEE8C0-4002-614C-A15B-6643038A27A7}" srcId="{56D06639-915F-D648-A975-31FDEC82F498}" destId="{4928553E-B60C-5540-9C4B-C9C138DE76DA}" srcOrd="1" destOrd="0" parTransId="{E93163C4-97C4-CD49-9857-B012093A6C99}" sibTransId="{B1FF05D1-D634-A84A-B179-B30169BA7870}"/>
    <dgm:cxn modelId="{A7752216-7CAB-2A4D-93D0-A95DA8F13250}" type="presOf" srcId="{DA4AFF95-8103-8F45-876D-E4D658E38880}" destId="{92622216-3848-3D47-96A5-61ABF3D2AC99}" srcOrd="0" destOrd="0" presId="urn:microsoft.com/office/officeart/2005/8/layout/funnel1"/>
    <dgm:cxn modelId="{3B7C2880-6344-0A4D-8771-81D65EFEB6A1}" srcId="{56D06639-915F-D648-A975-31FDEC82F498}" destId="{DA4AFF95-8103-8F45-876D-E4D658E38880}" srcOrd="2" destOrd="0" parTransId="{FF7403C2-53D0-3547-B1FE-E16F68758A87}" sibTransId="{5226CEFC-D48F-2649-83E3-1C12605CEAD4}"/>
    <dgm:cxn modelId="{45FBC5C7-424D-AF4F-9D7D-4EDB8046CD8B}" type="presOf" srcId="{44108A23-C9FA-0D4C-B478-AD94FF72ECEB}" destId="{6E64A01A-DE57-7144-BEF7-2401D15DA71E}" srcOrd="0" destOrd="0" presId="urn:microsoft.com/office/officeart/2005/8/layout/funnel1"/>
    <dgm:cxn modelId="{1D4058D2-7110-5E41-8A47-002087B4E23C}" type="presOf" srcId="{0062EC5A-5D1C-6B4F-A354-DE2BE58DFE17}" destId="{3E215222-9001-CC42-925A-BD955DE41596}" srcOrd="0" destOrd="0" presId="urn:microsoft.com/office/officeart/2005/8/layout/funnel1"/>
    <dgm:cxn modelId="{8B72C940-6FC2-914B-8C2E-381A7F3587A1}" type="presOf" srcId="{56D06639-915F-D648-A975-31FDEC82F498}" destId="{2A316B27-A700-E74F-A063-1345327B9E78}" srcOrd="0" destOrd="0" presId="urn:microsoft.com/office/officeart/2005/8/layout/funnel1"/>
    <dgm:cxn modelId="{6B451C6C-10E2-744C-8B78-8775F6C880FB}" type="presOf" srcId="{4928553E-B60C-5540-9C4B-C9C138DE76DA}" destId="{A1596FA6-1D3D-704C-BB6F-AC0A1EC0C4A1}" srcOrd="0" destOrd="0" presId="urn:microsoft.com/office/officeart/2005/8/layout/funnel1"/>
    <dgm:cxn modelId="{882E4C83-425D-F649-BB5F-3B6338B2FDAC}" type="presParOf" srcId="{2A316B27-A700-E74F-A063-1345327B9E78}" destId="{2518A001-474D-614F-AF9D-2D477637D791}" srcOrd="0" destOrd="0" presId="urn:microsoft.com/office/officeart/2005/8/layout/funnel1"/>
    <dgm:cxn modelId="{BC579CDA-DF03-1547-A32D-75ACDBAE9812}" type="presParOf" srcId="{2A316B27-A700-E74F-A063-1345327B9E78}" destId="{90598AB8-3CA4-1949-A60B-B8AADA27429A}" srcOrd="1" destOrd="0" presId="urn:microsoft.com/office/officeart/2005/8/layout/funnel1"/>
    <dgm:cxn modelId="{CF8D0D2B-22EA-2F4F-B24D-90AEF1E99D3B}" type="presParOf" srcId="{2A316B27-A700-E74F-A063-1345327B9E78}" destId="{3E215222-9001-CC42-925A-BD955DE41596}" srcOrd="2" destOrd="0" presId="urn:microsoft.com/office/officeart/2005/8/layout/funnel1"/>
    <dgm:cxn modelId="{7063194C-A1FF-A34C-84DA-1E63B12D624C}" type="presParOf" srcId="{2A316B27-A700-E74F-A063-1345327B9E78}" destId="{92622216-3848-3D47-96A5-61ABF3D2AC99}" srcOrd="3" destOrd="0" presId="urn:microsoft.com/office/officeart/2005/8/layout/funnel1"/>
    <dgm:cxn modelId="{A0875D17-1E5D-5F49-BBF0-2D6D1C191ECC}" type="presParOf" srcId="{2A316B27-A700-E74F-A063-1345327B9E78}" destId="{A1596FA6-1D3D-704C-BB6F-AC0A1EC0C4A1}" srcOrd="4" destOrd="0" presId="urn:microsoft.com/office/officeart/2005/8/layout/funnel1"/>
    <dgm:cxn modelId="{3AAF24EE-25DA-9841-ACCB-1BF175BAF4C3}" type="presParOf" srcId="{2A316B27-A700-E74F-A063-1345327B9E78}" destId="{6E64A01A-DE57-7144-BEF7-2401D15DA71E}" srcOrd="5" destOrd="0" presId="urn:microsoft.com/office/officeart/2005/8/layout/funnel1"/>
    <dgm:cxn modelId="{764504E8-6D3C-C044-A2DD-899E4A20DA6C}" type="presParOf" srcId="{2A316B27-A700-E74F-A063-1345327B9E78}" destId="{0FD964F5-B42F-3749-86DD-7B5E4912E70F}" srcOrd="6" destOrd="0" presId="urn:microsoft.com/office/officeart/2005/8/layout/funnel1"/>
  </dgm:cxnLst>
  <dgm:bg/>
  <dgm:whole/>
  <dgm:extLst>
    <a:ext uri="http://schemas.microsoft.com/office/drawing/2008/diagram">
      <dsp:dataModelExt xmlns:dsp="http://schemas.microsoft.com/office/drawing/2008/diagram" xmlns=""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71CBFB-B8DE-2E41-9CC3-262C30FF05C3}" type="doc">
      <dgm:prSet loTypeId="urn:microsoft.com/office/officeart/2005/8/layout/gear1" loCatId="relationship" qsTypeId="urn:microsoft.com/office/officeart/2005/8/quickstyle/3D7" qsCatId="3D" csTypeId="urn:microsoft.com/office/officeart/2005/8/colors/accent1_2" csCatId="accent1" phldr="1"/>
      <dgm:spPr/>
    </dgm:pt>
    <dgm:pt modelId="{33673844-0BF7-3A4A-B4BD-8568C2D90E9F}">
      <dgm:prSet phldrT="[Texte]"/>
      <dgm:spPr/>
      <dgm:t>
        <a:bodyPr/>
        <a:lstStyle/>
        <a:p>
          <a:r>
            <a:rPr lang="fr-FR" dirty="0" err="1" smtClean="0"/>
            <a:t>jYang</a:t>
          </a:r>
          <a:endParaRPr lang="fr-FR" dirty="0"/>
        </a:p>
      </dgm:t>
    </dgm:pt>
    <dgm:pt modelId="{EC34B850-4E9A-1947-9947-90221D8C3CF7}" type="parTrans" cxnId="{74E58FE6-7649-6241-B5B0-C24F6DFD19E5}">
      <dgm:prSet/>
      <dgm:spPr/>
      <dgm:t>
        <a:bodyPr/>
        <a:lstStyle/>
        <a:p>
          <a:endParaRPr lang="fr-FR"/>
        </a:p>
      </dgm:t>
    </dgm:pt>
    <dgm:pt modelId="{443B98E3-FBB3-5344-B480-90DBE9C1D8CA}" type="sibTrans" cxnId="{74E58FE6-7649-6241-B5B0-C24F6DFD19E5}">
      <dgm:prSet/>
      <dgm:spPr/>
      <dgm:t>
        <a:bodyPr/>
        <a:lstStyle/>
        <a:p>
          <a:endParaRPr lang="fr-FR"/>
        </a:p>
      </dgm:t>
    </dgm:pt>
    <dgm:pt modelId="{5D4B9B82-05D1-674D-9645-88D5A50ACC42}" type="pres">
      <dgm:prSet presAssocID="{CF71CBFB-B8DE-2E41-9CC3-262C30FF05C3}" presName="composite" presStyleCnt="0">
        <dgm:presLayoutVars>
          <dgm:chMax val="3"/>
          <dgm:animLvl val="lvl"/>
          <dgm:resizeHandles val="exact"/>
        </dgm:presLayoutVars>
      </dgm:prSet>
      <dgm:spPr/>
    </dgm:pt>
    <dgm:pt modelId="{15261195-DE46-F442-A200-6C26E6666E79}" type="pres">
      <dgm:prSet presAssocID="{33673844-0BF7-3A4A-B4BD-8568C2D90E9F}" presName="gear1" presStyleLbl="node1" presStyleIdx="0" presStyleCnt="1">
        <dgm:presLayoutVars>
          <dgm:chMax val="1"/>
          <dgm:bulletEnabled val="1"/>
        </dgm:presLayoutVars>
      </dgm:prSet>
      <dgm:spPr/>
      <dgm:t>
        <a:bodyPr/>
        <a:lstStyle/>
        <a:p>
          <a:endParaRPr lang="fr-FR"/>
        </a:p>
      </dgm:t>
    </dgm:pt>
    <dgm:pt modelId="{603312FD-D8D8-DF44-B49B-CC0128581673}" type="pres">
      <dgm:prSet presAssocID="{33673844-0BF7-3A4A-B4BD-8568C2D90E9F}" presName="gear1srcNode" presStyleLbl="node1" presStyleIdx="0" presStyleCnt="1"/>
      <dgm:spPr/>
      <dgm:t>
        <a:bodyPr/>
        <a:lstStyle/>
        <a:p>
          <a:endParaRPr lang="fr-FR"/>
        </a:p>
      </dgm:t>
    </dgm:pt>
    <dgm:pt modelId="{9203BDAA-55F9-2C46-9716-D125BB622DF2}" type="pres">
      <dgm:prSet presAssocID="{33673844-0BF7-3A4A-B4BD-8568C2D90E9F}" presName="gear1dstNode" presStyleLbl="node1" presStyleIdx="0" presStyleCnt="1"/>
      <dgm:spPr/>
      <dgm:t>
        <a:bodyPr/>
        <a:lstStyle/>
        <a:p>
          <a:endParaRPr lang="fr-FR"/>
        </a:p>
      </dgm:t>
    </dgm:pt>
    <dgm:pt modelId="{B00E0397-AD58-0D41-9A60-BB783F91FC11}" type="pres">
      <dgm:prSet presAssocID="{443B98E3-FBB3-5344-B480-90DBE9C1D8CA}" presName="connector1" presStyleLbl="sibTrans2D1" presStyleIdx="0" presStyleCnt="1"/>
      <dgm:spPr/>
      <dgm:t>
        <a:bodyPr/>
        <a:lstStyle/>
        <a:p>
          <a:endParaRPr lang="fr-FR"/>
        </a:p>
      </dgm:t>
    </dgm:pt>
  </dgm:ptLst>
  <dgm:cxnLst>
    <dgm:cxn modelId="{F627C7A4-1949-4C4B-904F-C3C3034A2A30}" type="presOf" srcId="{33673844-0BF7-3A4A-B4BD-8568C2D90E9F}" destId="{9203BDAA-55F9-2C46-9716-D125BB622DF2}" srcOrd="2" destOrd="0" presId="urn:microsoft.com/office/officeart/2005/8/layout/gear1"/>
    <dgm:cxn modelId="{CF236EA6-C13A-B14A-9AD8-375774F5BEB9}" type="presOf" srcId="{33673844-0BF7-3A4A-B4BD-8568C2D90E9F}" destId="{603312FD-D8D8-DF44-B49B-CC0128581673}" srcOrd="1" destOrd="0" presId="urn:microsoft.com/office/officeart/2005/8/layout/gear1"/>
    <dgm:cxn modelId="{74E58FE6-7649-6241-B5B0-C24F6DFD19E5}" srcId="{CF71CBFB-B8DE-2E41-9CC3-262C30FF05C3}" destId="{33673844-0BF7-3A4A-B4BD-8568C2D90E9F}" srcOrd="0" destOrd="0" parTransId="{EC34B850-4E9A-1947-9947-90221D8C3CF7}" sibTransId="{443B98E3-FBB3-5344-B480-90DBE9C1D8CA}"/>
    <dgm:cxn modelId="{1BEEE1D6-8B73-794C-B609-1830441AD182}" type="presOf" srcId="{443B98E3-FBB3-5344-B480-90DBE9C1D8CA}" destId="{B00E0397-AD58-0D41-9A60-BB783F91FC11}" srcOrd="0" destOrd="0" presId="urn:microsoft.com/office/officeart/2005/8/layout/gear1"/>
    <dgm:cxn modelId="{9845C01B-F82D-BA4F-8B08-754D6D6C77F7}" type="presOf" srcId="{33673844-0BF7-3A4A-B4BD-8568C2D90E9F}" destId="{15261195-DE46-F442-A200-6C26E6666E79}" srcOrd="0" destOrd="0" presId="urn:microsoft.com/office/officeart/2005/8/layout/gear1"/>
    <dgm:cxn modelId="{898390E1-D74C-024A-A699-6127B0DC0F74}" type="presOf" srcId="{CF71CBFB-B8DE-2E41-9CC3-262C30FF05C3}" destId="{5D4B9B82-05D1-674D-9645-88D5A50ACC42}" srcOrd="0" destOrd="0" presId="urn:microsoft.com/office/officeart/2005/8/layout/gear1"/>
    <dgm:cxn modelId="{E83DBDEB-508C-144B-8E3B-D1EC20E06E25}" type="presParOf" srcId="{5D4B9B82-05D1-674D-9645-88D5A50ACC42}" destId="{15261195-DE46-F442-A200-6C26E6666E79}" srcOrd="0" destOrd="0" presId="urn:microsoft.com/office/officeart/2005/8/layout/gear1"/>
    <dgm:cxn modelId="{7D2880F6-ABE1-9148-B89E-F48EBF31BC6F}" type="presParOf" srcId="{5D4B9B82-05D1-674D-9645-88D5A50ACC42}" destId="{603312FD-D8D8-DF44-B49B-CC0128581673}" srcOrd="1" destOrd="0" presId="urn:microsoft.com/office/officeart/2005/8/layout/gear1"/>
    <dgm:cxn modelId="{4A3A26FE-86FB-074B-A1B5-FEE816A1E024}" type="presParOf" srcId="{5D4B9B82-05D1-674D-9645-88D5A50ACC42}" destId="{9203BDAA-55F9-2C46-9716-D125BB622DF2}" srcOrd="2" destOrd="0" presId="urn:microsoft.com/office/officeart/2005/8/layout/gear1"/>
    <dgm:cxn modelId="{865CB243-E899-8F4F-9CA8-8BDAF62B1311}" type="presParOf" srcId="{5D4B9B82-05D1-674D-9645-88D5A50ACC42}" destId="{B00E0397-AD58-0D41-9A60-BB783F91FC11}" srcOrd="3" destOrd="0" presId="urn:microsoft.com/office/officeart/2005/8/layout/gear1"/>
  </dgm:cxnLst>
  <dgm:bg/>
  <dgm:whole/>
  <dgm:extLst>
    <a:ext uri="http://schemas.microsoft.com/office/drawing/2008/diagram">
      <dsp:dataModelExt xmlns:dsp="http://schemas.microsoft.com/office/drawing/2008/diagram" xmlns="" relId="rId14"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518A001-474D-614F-AF9D-2D477637D791}">
      <dsp:nvSpPr>
        <dsp:cNvPr id="0" name=""/>
        <dsp:cNvSpPr/>
      </dsp:nvSpPr>
      <dsp:spPr>
        <a:xfrm>
          <a:off x="598174" y="332194"/>
          <a:ext cx="2185964" cy="759156"/>
        </a:xfrm>
        <a:prstGeom prst="ellipse">
          <a:avLst/>
        </a:prstGeom>
        <a:solidFill>
          <a:schemeClr val="accent1">
            <a:tint val="50000"/>
            <a:alpha val="40000"/>
            <a:hueOff val="0"/>
            <a:satOff val="0"/>
            <a:lumOff val="0"/>
            <a:alphaOff val="0"/>
          </a:schemeClr>
        </a:solidFill>
        <a:ln>
          <a:noFill/>
        </a:ln>
        <a:effectLst/>
        <a:sp3d z="-152400" prstMaterial="matte"/>
      </dsp:spPr>
      <dsp:style>
        <a:lnRef idx="0">
          <a:scrgbClr r="0" g="0" b="0"/>
        </a:lnRef>
        <a:fillRef idx="1">
          <a:scrgbClr r="0" g="0" b="0"/>
        </a:fillRef>
        <a:effectRef idx="0">
          <a:scrgbClr r="0" g="0" b="0"/>
        </a:effectRef>
        <a:fontRef idx="minor"/>
      </dsp:style>
    </dsp:sp>
    <dsp:sp modelId="{90598AB8-3CA4-1949-A60B-B8AADA27429A}">
      <dsp:nvSpPr>
        <dsp:cNvPr id="0" name=""/>
        <dsp:cNvSpPr/>
      </dsp:nvSpPr>
      <dsp:spPr>
        <a:xfrm>
          <a:off x="1482728" y="2191111"/>
          <a:ext cx="423636" cy="271127"/>
        </a:xfrm>
        <a:prstGeom prst="downArrow">
          <a:avLst/>
        </a:prstGeom>
        <a:solidFill>
          <a:schemeClr val="accent1">
            <a:tint val="60000"/>
            <a:hueOff val="0"/>
            <a:satOff val="0"/>
            <a:lumOff val="0"/>
            <a:alphaOff val="0"/>
          </a:schemeClr>
        </a:solidFill>
        <a:ln>
          <a:noFill/>
        </a:ln>
        <a:effectLst/>
        <a:sp3d z="57200" extrusionH="600" contourW="3000" prstMaterial="plastic">
          <a:bevelT w="80600" h="18600" prst="relaxedInset"/>
          <a:bevelB w="80600" h="8600" prst="relaxedInset"/>
        </a:sp3d>
      </dsp:spPr>
      <dsp:style>
        <a:lnRef idx="0">
          <a:scrgbClr r="0" g="0" b="0"/>
        </a:lnRef>
        <a:fillRef idx="1">
          <a:scrgbClr r="0" g="0" b="0"/>
        </a:fillRef>
        <a:effectRef idx="0">
          <a:scrgbClr r="0" g="0" b="0"/>
        </a:effectRef>
        <a:fontRef idx="minor"/>
      </dsp:style>
    </dsp:sp>
    <dsp:sp modelId="{3E215222-9001-CC42-925A-BD955DE41596}">
      <dsp:nvSpPr>
        <dsp:cNvPr id="0" name=""/>
        <dsp:cNvSpPr/>
      </dsp:nvSpPr>
      <dsp:spPr>
        <a:xfrm>
          <a:off x="677818" y="2408013"/>
          <a:ext cx="2033455" cy="508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fr-FR" sz="1800" kern="1200" dirty="0"/>
        </a:p>
      </dsp:txBody>
      <dsp:txXfrm>
        <a:off x="677818" y="2408013"/>
        <a:ext cx="2033455" cy="508363"/>
      </dsp:txXfrm>
    </dsp:sp>
    <dsp:sp modelId="{92622216-3848-3D47-96A5-61ABF3D2AC99}">
      <dsp:nvSpPr>
        <dsp:cNvPr id="0" name=""/>
        <dsp:cNvSpPr/>
      </dsp:nvSpPr>
      <dsp:spPr>
        <a:xfrm>
          <a:off x="1392917" y="1149982"/>
          <a:ext cx="762545" cy="762545"/>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fr-FR" sz="900" kern="1200" dirty="0" smtClean="0"/>
            <a:t>YANG submodule sa1</a:t>
          </a:r>
          <a:endParaRPr lang="fr-FR" sz="900" kern="1200" dirty="0"/>
        </a:p>
      </dsp:txBody>
      <dsp:txXfrm>
        <a:off x="1392917" y="1149982"/>
        <a:ext cx="762545" cy="762545"/>
      </dsp:txXfrm>
    </dsp:sp>
    <dsp:sp modelId="{A1596FA6-1D3D-704C-BB6F-AC0A1EC0C4A1}">
      <dsp:nvSpPr>
        <dsp:cNvPr id="0" name=""/>
        <dsp:cNvSpPr/>
      </dsp:nvSpPr>
      <dsp:spPr>
        <a:xfrm>
          <a:off x="847273" y="577903"/>
          <a:ext cx="762545" cy="762545"/>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fr-FR" sz="900" kern="1200" dirty="0" smtClean="0"/>
            <a:t>YANG module b</a:t>
          </a:r>
          <a:endParaRPr lang="fr-FR" sz="900" kern="1200" dirty="0"/>
        </a:p>
      </dsp:txBody>
      <dsp:txXfrm>
        <a:off x="847273" y="577903"/>
        <a:ext cx="762545" cy="762545"/>
      </dsp:txXfrm>
    </dsp:sp>
    <dsp:sp modelId="{6E64A01A-DE57-7144-BEF7-2401D15DA71E}">
      <dsp:nvSpPr>
        <dsp:cNvPr id="0" name=""/>
        <dsp:cNvSpPr/>
      </dsp:nvSpPr>
      <dsp:spPr>
        <a:xfrm>
          <a:off x="1626764" y="393536"/>
          <a:ext cx="762545" cy="762545"/>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fr-FR" sz="900" kern="1200" dirty="0" smtClean="0"/>
            <a:t>YANG module a</a:t>
          </a:r>
          <a:endParaRPr lang="fr-FR" sz="900" kern="1200" dirty="0"/>
        </a:p>
      </dsp:txBody>
      <dsp:txXfrm>
        <a:off x="1626764" y="393536"/>
        <a:ext cx="762545" cy="762545"/>
      </dsp:txXfrm>
    </dsp:sp>
    <dsp:sp modelId="{0FD964F5-B42F-3749-86DD-7B5E4912E70F}">
      <dsp:nvSpPr>
        <dsp:cNvPr id="0" name=""/>
        <dsp:cNvSpPr/>
      </dsp:nvSpPr>
      <dsp:spPr>
        <a:xfrm>
          <a:off x="508363" y="238994"/>
          <a:ext cx="2372365" cy="1897892"/>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a:sp3d extrusionH="50600">
          <a:bevelT w="101600" h="80600"/>
        </a:sp3d>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5261195-DE46-F442-A200-6C26E6666E79}">
      <dsp:nvSpPr>
        <dsp:cNvPr id="0" name=""/>
        <dsp:cNvSpPr/>
      </dsp:nvSpPr>
      <dsp:spPr>
        <a:xfrm>
          <a:off x="724141" y="669133"/>
          <a:ext cx="1472094" cy="1472094"/>
        </a:xfrm>
        <a:prstGeom prst="gear9">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fr-FR" sz="2900" kern="1200" dirty="0" err="1" smtClean="0"/>
            <a:t>jYang</a:t>
          </a:r>
          <a:endParaRPr lang="fr-FR" sz="2900" kern="1200" dirty="0"/>
        </a:p>
      </dsp:txBody>
      <dsp:txXfrm>
        <a:off x="724141" y="669133"/>
        <a:ext cx="1472094" cy="1472094"/>
      </dsp:txXfrm>
    </dsp:sp>
    <dsp:sp modelId="{B00E0397-AD58-0D41-9A60-BB783F91FC11}">
      <dsp:nvSpPr>
        <dsp:cNvPr id="0" name=""/>
        <dsp:cNvSpPr/>
      </dsp:nvSpPr>
      <dsp:spPr>
        <a:xfrm>
          <a:off x="756900" y="437488"/>
          <a:ext cx="1810675" cy="1810675"/>
        </a:xfrm>
        <a:prstGeom prst="circularArrow">
          <a:avLst>
            <a:gd name="adj1" fmla="val 4878"/>
            <a:gd name="adj2" fmla="val 312630"/>
            <a:gd name="adj3" fmla="val 2997364"/>
            <a:gd name="adj4" fmla="val 15431761"/>
            <a:gd name="adj5" fmla="val 5691"/>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p3d z="-110000">
          <a:bevelT w="40600" h="20600" prst="relaxedInset"/>
        </a:sp3d>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351470-D01B-924B-AB3C-0D4571B89327}" type="datetime1">
              <a:rPr lang="fr-FR" smtClean="0"/>
              <a:pPr/>
              <a:t>12/02/10</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AD041-C426-304C-B169-E33EBA927933}"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DC8044-5188-1245-98C0-4935C45961F4}" type="datetime1">
              <a:rPr lang="fr-FR" smtClean="0"/>
              <a:pPr/>
              <a:t>12/02/10</a:t>
            </a:fld>
            <a:endParaRPr lang="fr-FR"/>
          </a:p>
        </p:txBody>
      </p:sp>
      <p:sp>
        <p:nvSpPr>
          <p:cNvPr id="4" name="Espace réservé de l'image des diapositives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53C036-F298-5846-9230-2A5F79BDA800}"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I’ll present to you an implementation of the Yang language.</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Yang is a data modeling language used to model configuration data and we propose a Yang view of these data both at the client and server side of the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protocol.</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I’ll briefly describe a parser of Yang data model and how we use it to provide a browser like application that gives access to Yang data model instances.</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work was done by Olivier </a:t>
            </a:r>
            <a:r>
              <a:rPr lang="en-US" sz="1200" kern="1200" dirty="0" err="1" smtClean="0">
                <a:solidFill>
                  <a:schemeClr val="tx1"/>
                </a:solidFill>
                <a:latin typeface="+mn-lt"/>
                <a:ea typeface="+mn-ea"/>
                <a:cs typeface="+mn-cs"/>
              </a:rPr>
              <a:t>Festor</a:t>
            </a:r>
            <a:r>
              <a:rPr lang="en-US" sz="1200" kern="1200" dirty="0" smtClean="0">
                <a:solidFill>
                  <a:schemeClr val="tx1"/>
                </a:solidFill>
                <a:latin typeface="+mn-lt"/>
                <a:ea typeface="+mn-ea"/>
                <a:cs typeface="+mn-cs"/>
              </a:rPr>
              <a:t> and myself within the </a:t>
            </a:r>
            <a:r>
              <a:rPr lang="en-US" sz="1200" kern="1200" dirty="0" err="1" smtClean="0">
                <a:solidFill>
                  <a:schemeClr val="tx1"/>
                </a:solidFill>
                <a:latin typeface="+mn-lt"/>
                <a:ea typeface="+mn-ea"/>
                <a:cs typeface="+mn-cs"/>
              </a:rPr>
              <a:t>Inria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Madynes</a:t>
            </a:r>
            <a:r>
              <a:rPr lang="en-US" sz="1200" kern="1200" dirty="0" smtClean="0">
                <a:solidFill>
                  <a:schemeClr val="tx1"/>
                </a:solidFill>
                <a:latin typeface="+mn-lt"/>
                <a:ea typeface="+mn-ea"/>
                <a:cs typeface="+mn-cs"/>
              </a:rPr>
              <a:t> team at the </a:t>
            </a:r>
            <a:r>
              <a:rPr lang="en-US" sz="1200" kern="1200" dirty="0" err="1" smtClean="0">
                <a:solidFill>
                  <a:schemeClr val="tx1"/>
                </a:solidFill>
                <a:latin typeface="+mn-lt"/>
                <a:ea typeface="+mn-ea"/>
                <a:cs typeface="+mn-cs"/>
              </a:rPr>
              <a:t>Loria</a:t>
            </a:r>
            <a:r>
              <a:rPr lang="en-US" sz="1200" kern="1200" dirty="0" smtClean="0">
                <a:solidFill>
                  <a:schemeClr val="tx1"/>
                </a:solidFill>
                <a:latin typeface="+mn-lt"/>
                <a:ea typeface="+mn-ea"/>
                <a:cs typeface="+mn-cs"/>
              </a:rPr>
              <a:t> lab in Nancy, France.</a:t>
            </a:r>
            <a:endParaRPr lang="en-GB" sz="1200" kern="1200" dirty="0" smtClean="0">
              <a:solidFill>
                <a:schemeClr val="tx1"/>
              </a:solidFill>
              <a:latin typeface="+mn-lt"/>
              <a:ea typeface="+mn-ea"/>
              <a:cs typeface="+mn-cs"/>
            </a:endParaRPr>
          </a:p>
          <a:p>
            <a:pPr algn="just"/>
            <a:endParaRPr lang="en-US" sz="1000" baseline="0" noProof="0" dirty="0" smtClean="0">
              <a:latin typeface="Times New Roman"/>
              <a:cs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The</a:t>
            </a:r>
            <a:r>
              <a:rPr lang="en-US" sz="1000" baseline="0" noProof="0" dirty="0" smtClean="0">
                <a:latin typeface="Times New Roman"/>
                <a:cs typeface="Times New Roman"/>
              </a:rPr>
              <a:t> </a:t>
            </a:r>
            <a:r>
              <a:rPr lang="fr-FR" sz="1000" baseline="0" noProof="0" dirty="0" smtClean="0">
                <a:latin typeface="Times New Roman"/>
                <a:cs typeface="Times New Roman"/>
              </a:rPr>
              <a:t>figure </a:t>
            </a:r>
            <a:r>
              <a:rPr lang="en-US" sz="1000" baseline="0" noProof="0" dirty="0" smtClean="0">
                <a:latin typeface="Times New Roman"/>
                <a:cs typeface="Times New Roman"/>
              </a:rPr>
              <a:t>9 depicts some functionalities of the applet related to NETCONF get and edit </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operations.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 is a simple access to a leaf in a container and where we get the response of a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b</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container. When editing a container, its components are listed with a warning until a correct value is given. The applet shows warning messages and have editing functionalities (as in part </a:t>
            </a:r>
            <a:r>
              <a:rPr lang="en-US" sz="1000" baseline="0" noProof="0" dirty="0" err="1" smtClean="0">
                <a:latin typeface="Times New Roman"/>
                <a:cs typeface="Times New Roman"/>
              </a:rPr>
              <a:t>d</a:t>
            </a:r>
            <a:r>
              <a:rPr lang="en-US" sz="1000" baseline="0" noProof="0" dirty="0" smtClean="0">
                <a:latin typeface="Times New Roman"/>
                <a:cs typeface="Times New Roman"/>
              </a:rPr>
              <a:t>) to set values on edited data.</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c</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list. Here a list is edited entry by entry (that we call a list occurrence) and one can see an empty list entry ready to be filled. Note that a red mark is on the “login” leaf because it is the key of the list and so its value must be set.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d</a:t>
            </a:r>
            <a:r>
              <a:rPr lang="en-US" sz="1000" baseline="0" noProof="0" dirty="0" smtClean="0">
                <a:latin typeface="Times New Roman"/>
                <a:cs typeface="Times New Roman"/>
              </a:rPr>
              <a:t>) illustrates the choice representation and its edition. A choice case (“user-localization” or “</a:t>
            </a:r>
            <a:r>
              <a:rPr lang="en-US" sz="1000" baseline="0" noProof="0" dirty="0" err="1" smtClean="0">
                <a:latin typeface="Times New Roman"/>
                <a:cs typeface="Times New Roman"/>
              </a:rPr>
              <a:t>nolocation</a:t>
            </a:r>
            <a:r>
              <a:rPr lang="en-US" sz="1000" baseline="0" noProof="0" dirty="0" smtClean="0">
                <a:latin typeface="Times New Roman"/>
                <a:cs typeface="Times New Roman"/>
              </a:rPr>
              <a:t>”) can only be edited if all of its components are set. On the same part  the leaf called “password” is read marked because the value is not long enough. This is an example of dynamic constraint one can check with the tool. Range values of integer or float, pattern matching of string are also checked.</a:t>
            </a:r>
            <a:endParaRPr lang="en-US" sz="1000" noProof="0" dirty="0" smtClean="0">
              <a:latin typeface="Times New Roman"/>
              <a:cs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We provide two contribution to the network</a:t>
            </a:r>
            <a:r>
              <a:rPr lang="en-US" sz="1000" baseline="0" noProof="0" dirty="0" smtClean="0">
                <a:latin typeface="Times New Roman"/>
                <a:cs typeface="Times New Roman"/>
              </a:rPr>
              <a:t> configuration domain. The first one is a YANG parser and semantic checker close to the actual version of the draft definition of YANG. The second contribution is the support within the ENSUITE framework of YANG based models both on the server and the client side.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plan to extend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be able to generate parts of its code from YANG data model, or build generic parts, to ensure the server maintains a valid Data Store compliant </a:t>
            </a:r>
            <a:r>
              <a:rPr lang="en-US" sz="1000" baseline="0" noProof="0" smtClean="0">
                <a:latin typeface="Times New Roman"/>
                <a:cs typeface="Times New Roman"/>
              </a:rPr>
              <a:t>with YANG. </a:t>
            </a:r>
            <a:r>
              <a:rPr lang="en-US" sz="1000" baseline="0" noProof="0" dirty="0" smtClean="0">
                <a:latin typeface="Times New Roman"/>
                <a:cs typeface="Times New Roman"/>
              </a:rPr>
              <a:t>The server has to be able to send notifications especially those defined in YANG and must also accept user defined operations as there are YANG </a:t>
            </a:r>
            <a:r>
              <a:rPr lang="en-US" sz="1000" baseline="0" noProof="0" dirty="0" err="1" smtClean="0">
                <a:latin typeface="Times New Roman"/>
                <a:cs typeface="Times New Roman"/>
              </a:rPr>
              <a:t>rpc</a:t>
            </a:r>
            <a:r>
              <a:rPr lang="en-US" sz="1000" baseline="0" noProof="0" dirty="0" smtClean="0">
                <a:latin typeface="Times New Roman"/>
                <a:cs typeface="Times New Roman"/>
              </a:rPr>
              <a:t> and notification statements to do this.</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are also interested by all YANG constraints one can specify. Default value, must and presence conditions, references between values, length or pattern matching are some examples of such constraints. If one can have a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with such knowledge this server will be enabled to autonomously checks its configuration. At the client side the constraints can ensure the manager does not make mistakes in its configuration operations and can notify users if constraints are not respected.</a:t>
            </a:r>
          </a:p>
          <a:p>
            <a:pPr algn="just"/>
            <a:endParaRPr lang="en-US" sz="1000" baseline="0" noProof="0" dirty="0" smtClean="0">
              <a:latin typeface="Times New Roman"/>
              <a:cs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52500" y="685800"/>
            <a:ext cx="4953000" cy="3429000"/>
          </a:xfrm>
        </p:spPr>
      </p:sp>
      <p:sp>
        <p:nvSpPr>
          <p:cNvPr id="3" name="Espace réservé des commentaires 2"/>
          <p:cNvSpPr>
            <a:spLocks noGrp="1"/>
          </p:cNvSpPr>
          <p:nvPr>
            <p:ph type="body" idx="1"/>
          </p:nvPr>
        </p:nvSpPr>
        <p:spPr/>
        <p:txBody>
          <a:bodyPr>
            <a:normAutofit/>
          </a:bodyPr>
          <a:lstStyle/>
          <a:p>
            <a:r>
              <a:rPr lang="en-US" sz="1200" u="none" noProof="0" dirty="0" smtClean="0">
                <a:latin typeface="Times New Roman"/>
                <a:cs typeface="Times New Roman"/>
              </a:rPr>
              <a:t>Our </a:t>
            </a:r>
            <a:r>
              <a:rPr lang="en-US" sz="1200" u="none" noProof="0" dirty="0" err="1" smtClean="0">
                <a:latin typeface="Times New Roman"/>
                <a:cs typeface="Times New Roman"/>
              </a:rPr>
              <a:t>testbed</a:t>
            </a:r>
            <a:r>
              <a:rPr lang="en-US" sz="1200" u="none" noProof="0" dirty="0" smtClean="0">
                <a:latin typeface="Times New Roman"/>
                <a:cs typeface="Times New Roman"/>
              </a:rPr>
              <a:t> is made of one or more </a:t>
            </a:r>
            <a:r>
              <a:rPr lang="fr-FR" sz="1200" u="none" noProof="0" dirty="0" smtClean="0">
                <a:latin typeface="Times New Roman"/>
                <a:cs typeface="Times New Roman"/>
              </a:rPr>
              <a:t>NETCONF</a:t>
            </a:r>
            <a:r>
              <a:rPr lang="en-US" sz="1200" u="none" noProof="0" dirty="0" smtClean="0">
                <a:latin typeface="Times New Roman"/>
                <a:cs typeface="Times New Roman"/>
              </a:rPr>
              <a:t> agent implementation provided by the ENSUITE</a:t>
            </a:r>
            <a:r>
              <a:rPr lang="en-US" sz="1200" u="none" baseline="0" noProof="0" dirty="0" smtClean="0">
                <a:latin typeface="Times New Roman"/>
                <a:cs typeface="Times New Roman"/>
              </a:rPr>
              <a:t> framework. These agents run on wireless routers interconnected by a mesh network with an ad-hoc multi hop mode and allow the configuration of the OLSR protocol that maintains a consistent and </a:t>
            </a:r>
            <a:r>
              <a:rPr lang="en-US" sz="1200" u="none" baseline="0" noProof="0" dirty="0" err="1" smtClean="0">
                <a:latin typeface="Times New Roman"/>
                <a:cs typeface="Times New Roman"/>
              </a:rPr>
              <a:t>evoluting</a:t>
            </a:r>
            <a:r>
              <a:rPr lang="en-US" sz="1200" u="none" baseline="0" noProof="0" dirty="0" smtClean="0">
                <a:latin typeface="Times New Roman"/>
                <a:cs typeface="Times New Roman"/>
              </a:rPr>
              <a:t> routing plane. Each router has two wireless interfaces where one is dedicated to user sub-network access-point and the other to communicate with other routers of the mesh.</a:t>
            </a:r>
            <a:endParaRPr lang="en-US" sz="1200" u="none" noProof="0" dirty="0">
              <a:latin typeface="Times New Roman"/>
              <a:cs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Our work is based on the standard configuration management defined by the IETF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netmod</a:t>
            </a:r>
            <a:r>
              <a:rPr lang="en-US" sz="1200" kern="1200" dirty="0" smtClean="0">
                <a:solidFill>
                  <a:schemeClr val="tx1"/>
                </a:solidFill>
                <a:latin typeface="+mn-lt"/>
                <a:ea typeface="+mn-ea"/>
                <a:cs typeface="+mn-cs"/>
              </a:rPr>
              <a:t> working group. </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this context managed network devices have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server that are accessed through the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protocol by configuration management application.</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protocol defines which operations can be done but did not describe configuration data. Such data are XML data inside the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PDU that is itself XML data.</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Yang data model describes configuration and state data for each network devices like router or host and services. Configuration data can be read and written but not for state data that are read only.</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a full standard framework a device must announce which Yang data models it implements.</a:t>
            </a:r>
            <a:r>
              <a:rPr lang="en-US" sz="1200" kern="1200" baseline="0" dirty="0" smtClean="0">
                <a:solidFill>
                  <a:schemeClr val="tx1"/>
                </a:solidFill>
                <a:latin typeface="+mn-lt"/>
                <a:ea typeface="+mn-ea"/>
                <a:cs typeface="+mn-cs"/>
              </a:rPr>
              <a:t> In this example</a:t>
            </a:r>
            <a:r>
              <a:rPr lang="en-US" sz="1200" kern="1200" dirty="0" smtClean="0">
                <a:solidFill>
                  <a:schemeClr val="tx1"/>
                </a:solidFill>
                <a:latin typeface="+mn-lt"/>
                <a:ea typeface="+mn-ea"/>
                <a:cs typeface="+mn-cs"/>
              </a:rPr>
              <a:t> these two servers announce they implement an Host YANG</a:t>
            </a:r>
            <a:r>
              <a:rPr lang="en-US" sz="1200" kern="1200" baseline="0" dirty="0" smtClean="0">
                <a:solidFill>
                  <a:schemeClr val="tx1"/>
                </a:solidFill>
                <a:latin typeface="+mn-lt"/>
                <a:ea typeface="+mn-ea"/>
                <a:cs typeface="+mn-cs"/>
              </a:rPr>
              <a:t> data model </a:t>
            </a:r>
            <a:r>
              <a:rPr lang="en-US" sz="1200" kern="1200" dirty="0" smtClean="0">
                <a:solidFill>
                  <a:schemeClr val="tx1"/>
                </a:solidFill>
                <a:latin typeface="+mn-lt"/>
                <a:ea typeface="+mn-ea"/>
                <a:cs typeface="+mn-cs"/>
              </a:rPr>
              <a:t>and the wireless router announce a Router model. </a:t>
            </a:r>
          </a:p>
          <a:p>
            <a:r>
              <a:rPr lang="en-US" sz="1200" kern="1200" dirty="0" smtClean="0">
                <a:solidFill>
                  <a:schemeClr val="tx1"/>
                </a:solidFill>
                <a:latin typeface="+mn-lt"/>
                <a:ea typeface="+mn-ea"/>
                <a:cs typeface="+mn-cs"/>
              </a:rPr>
              <a:t>Host and Router Yang data model names must be unique so configuration management application could retrieve from somewhere the Yang model to have the knowledge of conveyed data.</a:t>
            </a:r>
            <a:endParaRPr lang="en-GB" sz="1200" kern="1200" dirty="0" smtClean="0">
              <a:solidFill>
                <a:schemeClr val="tx1"/>
              </a:solidFill>
              <a:latin typeface="+mn-lt"/>
              <a:ea typeface="+mn-ea"/>
              <a:cs typeface="+mn-cs"/>
            </a:endParaRPr>
          </a:p>
          <a:p>
            <a:pPr algn="just"/>
            <a:endParaRPr lang="en-US" sz="1000" noProof="0" dirty="0" smtClean="0">
              <a:latin typeface="Times New Roman"/>
              <a:cs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85000" lnSpcReduction="20000"/>
          </a:bodyPr>
          <a:lstStyle/>
          <a:p>
            <a:pPr algn="just"/>
            <a:r>
              <a:rPr lang="en-US" sz="1200" noProof="0" dirty="0" smtClean="0">
                <a:latin typeface="Times New Roman"/>
                <a:cs typeface="Times New Roman"/>
              </a:rPr>
              <a:t>Configuration</a:t>
            </a:r>
            <a:r>
              <a:rPr lang="en-US" sz="1200" baseline="0" noProof="0" dirty="0" smtClean="0">
                <a:latin typeface="Times New Roman"/>
                <a:cs typeface="Times New Roman"/>
              </a:rPr>
              <a:t> management we propose is made of one set of network devices and one station (the configuration manager) hosting configuration related applications. Each device has an embedded </a:t>
            </a:r>
            <a:r>
              <a:rPr lang="fr-FR" sz="1200" baseline="0" noProof="0" dirty="0" smtClean="0">
                <a:latin typeface="Times New Roman"/>
                <a:cs typeface="Times New Roman"/>
              </a:rPr>
              <a:t>NETCONF</a:t>
            </a:r>
            <a:r>
              <a:rPr lang="en-US" sz="1200" baseline="0" noProof="0" dirty="0" smtClean="0">
                <a:latin typeface="Times New Roman"/>
                <a:cs typeface="Times New Roman"/>
              </a:rPr>
              <a:t> agent that can be requested by the configuration manager station. Data exchanged are XML formatted configuration (and eventually state) information that are different for each device. Because different devices as router and server have nothing common so data are different. As two same devices should have same data types but different values. So there is a need for each device to exhibit which data can be used to manage its configuration and there is a need too for configuration manager application to know what could be requested from each device.</a:t>
            </a:r>
          </a:p>
          <a:p>
            <a:pPr algn="just"/>
            <a:endParaRPr lang="en-US" sz="1200" baseline="0" noProof="0" dirty="0" smtClean="0">
              <a:latin typeface="Times New Roman"/>
              <a:cs typeface="Times New Roman"/>
            </a:endParaRPr>
          </a:p>
          <a:p>
            <a:pPr algn="just"/>
            <a:r>
              <a:rPr lang="en-US" sz="1200" noProof="0" dirty="0" smtClean="0">
                <a:latin typeface="Times New Roman"/>
                <a:cs typeface="Times New Roman"/>
              </a:rPr>
              <a:t>The YANG modeling language is the</a:t>
            </a:r>
            <a:r>
              <a:rPr lang="en-US" sz="1200" baseline="0" noProof="0" dirty="0" smtClean="0">
                <a:latin typeface="Times New Roman"/>
                <a:cs typeface="Times New Roman"/>
              </a:rPr>
              <a:t> information model proposed by the </a:t>
            </a:r>
            <a:r>
              <a:rPr lang="en-US" sz="1200" baseline="0" noProof="0" dirty="0" err="1" smtClean="0">
                <a:latin typeface="Times New Roman"/>
                <a:cs typeface="Times New Roman"/>
              </a:rPr>
              <a:t>ietf</a:t>
            </a:r>
            <a:r>
              <a:rPr lang="en-US" sz="1200" baseline="0" noProof="0" dirty="0" smtClean="0">
                <a:latin typeface="Times New Roman"/>
                <a:cs typeface="Times New Roman"/>
              </a:rPr>
              <a:t> working group on network configuration (</a:t>
            </a:r>
            <a:r>
              <a:rPr lang="en-US" sz="1200" baseline="0" noProof="0" dirty="0" err="1" smtClean="0">
                <a:latin typeface="Times New Roman"/>
                <a:cs typeface="Times New Roman"/>
              </a:rPr>
              <a:t>netmod</a:t>
            </a:r>
            <a:r>
              <a:rPr lang="en-US" sz="1200" baseline="0" noProof="0" dirty="0" smtClean="0">
                <a:latin typeface="Times New Roman"/>
                <a:cs typeface="Times New Roman"/>
              </a:rPr>
              <a:t>). This language will allows equipments vendor to formally express their information model, as it is done for network management by SNMP and its SMI data model. But an important difference for us between SMI and YANG is the former is a data model and not an information model. YANG is more abstract and have more complex structures than the hierarchical description of scalars and tables in SMI. Moreover SMI data models contain protocol information that are useful to request data (the SNMP </a:t>
            </a:r>
            <a:r>
              <a:rPr lang="en-US" sz="1200" baseline="0" noProof="0" dirty="0" err="1" smtClean="0">
                <a:latin typeface="Times New Roman"/>
                <a:cs typeface="Times New Roman"/>
              </a:rPr>
              <a:t>oid</a:t>
            </a:r>
            <a:r>
              <a:rPr lang="en-US" sz="1200" baseline="0" noProof="0" dirty="0" smtClean="0">
                <a:latin typeface="Times New Roman"/>
                <a:cs typeface="Times New Roman"/>
              </a:rPr>
              <a:t>) that have permitted the development of a full of generic SNMP manager providing an SMI view of network management  information.</a:t>
            </a:r>
          </a:p>
          <a:p>
            <a:pPr algn="just"/>
            <a:endParaRPr lang="en-US" sz="1200" baseline="0" noProof="0" dirty="0" smtClean="0">
              <a:latin typeface="Times New Roman"/>
              <a:cs typeface="Times New Roman"/>
            </a:endParaRPr>
          </a:p>
          <a:p>
            <a:pPr algn="just"/>
            <a:r>
              <a:rPr lang="en-US" sz="1200" baseline="0" noProof="0" dirty="0" smtClean="0">
                <a:latin typeface="Times New Roman"/>
                <a:cs typeface="Times New Roman"/>
              </a:rPr>
              <a:t>The goal of this paper is to show a way to use YANG information model in the same fashion as the SMI could be. We propose a generic configuration manager that will understand YANG specification and provide a YANG view of configuration data maintained inside </a:t>
            </a:r>
            <a:r>
              <a:rPr lang="fr-FR" sz="1200" baseline="0" noProof="0" dirty="0" smtClean="0">
                <a:latin typeface="Times New Roman"/>
                <a:cs typeface="Times New Roman"/>
              </a:rPr>
              <a:t>NETCONF</a:t>
            </a:r>
            <a:r>
              <a:rPr lang="en-US" sz="1200" baseline="0" noProof="0" dirty="0" smtClean="0">
                <a:latin typeface="Times New Roman"/>
                <a:cs typeface="Times New Roman"/>
              </a:rPr>
              <a:t> agents. The language is currently in the draft state but sufficiently advanced to allow us a realistic use of it that will show possibilities and limits of such use of YANG.</a:t>
            </a:r>
          </a:p>
          <a:p>
            <a:pPr algn="just"/>
            <a:endParaRPr lang="en-US" sz="1200" baseline="0" noProof="0" dirty="0" smtClean="0">
              <a:latin typeface="Times New Roman"/>
              <a:cs typeface="Times New Roman"/>
            </a:endParaRPr>
          </a:p>
          <a:p>
            <a:pPr algn="just"/>
            <a:endParaRPr lang="en-US" sz="12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fr-FR" sz="1200" dirty="0" smtClean="0">
                <a:latin typeface="Times New Roman"/>
                <a:cs typeface="Times New Roman"/>
              </a:rPr>
              <a:t>NETCONF</a:t>
            </a:r>
            <a:r>
              <a:rPr lang="en-US" sz="1200" dirty="0" smtClean="0">
                <a:latin typeface="Times New Roman"/>
                <a:cs typeface="Times New Roman"/>
              </a:rPr>
              <a:t> data</a:t>
            </a:r>
            <a:r>
              <a:rPr lang="en-US" sz="1200" baseline="0" dirty="0" smtClean="0">
                <a:latin typeface="Times New Roman"/>
                <a:cs typeface="Times New Roman"/>
              </a:rPr>
              <a:t> exchanged between a device and a configuration application are XML documents and it is the responsibility of the agent or the manager to send well formed document. Such schema could be the mean to formally express which configuration data could be exchanged but indeed are not human friendly readable and so limits the understanding of complex data structure. For example a typical network configuration data (but also a network management)  is a list (or a table) of the set of network interfaces a network device contains. XML example for such data is given on the </a:t>
            </a:r>
            <a:r>
              <a:rPr lang="fr-FR" sz="1200" baseline="0" dirty="0" smtClean="0">
                <a:latin typeface="Times New Roman"/>
                <a:cs typeface="Times New Roman"/>
              </a:rPr>
              <a:t>slide</a:t>
            </a:r>
            <a:r>
              <a:rPr lang="en-US" sz="1200" baseline="0" dirty="0" smtClean="0">
                <a:latin typeface="Times New Roman"/>
                <a:cs typeface="Times New Roman"/>
              </a:rPr>
              <a:t>. </a:t>
            </a:r>
          </a:p>
          <a:p>
            <a:pPr algn="just"/>
            <a:endParaRPr lang="en-US" sz="1200" noProof="0" dirty="0" smtClean="0">
              <a:latin typeface="Times New Roman"/>
              <a:cs typeface="Times New Roman"/>
            </a:endParaRP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YANG</a:t>
            </a:r>
            <a:r>
              <a:rPr lang="fr-FR" baseline="0" dirty="0" smtClean="0"/>
              <a:t> </a:t>
            </a:r>
            <a:r>
              <a:rPr lang="fr-FR" baseline="0" dirty="0" err="1" smtClean="0"/>
              <a:t>is</a:t>
            </a:r>
            <a:r>
              <a:rPr lang="fr-FR" baseline="0" dirty="0" smtClean="0"/>
              <a:t> </a:t>
            </a:r>
            <a:r>
              <a:rPr lang="fr-FR" baseline="0" dirty="0" err="1" smtClean="0"/>
              <a:t>used</a:t>
            </a:r>
            <a:r>
              <a:rPr lang="fr-FR" baseline="0" dirty="0" smtClean="0"/>
              <a:t> to model data </a:t>
            </a:r>
            <a:r>
              <a:rPr lang="fr-FR" baseline="0" dirty="0" err="1" smtClean="0"/>
              <a:t>that</a:t>
            </a:r>
            <a:r>
              <a:rPr lang="fr-FR" baseline="0" dirty="0" smtClean="0"/>
              <a:t> are XML </a:t>
            </a:r>
            <a:r>
              <a:rPr lang="fr-FR" baseline="0" dirty="0" err="1" smtClean="0"/>
              <a:t>formated</a:t>
            </a:r>
            <a:r>
              <a:rPr lang="fr-FR" baseline="0" dirty="0" smtClean="0"/>
              <a:t> configuration information </a:t>
            </a:r>
            <a:r>
              <a:rPr lang="fr-FR" baseline="0" dirty="0" err="1" smtClean="0"/>
              <a:t>like</a:t>
            </a:r>
            <a:r>
              <a:rPr lang="fr-FR" baseline="0" dirty="0" smtClean="0"/>
              <a:t> </a:t>
            </a:r>
            <a:r>
              <a:rPr lang="fr-FR" baseline="0" dirty="0" err="1" smtClean="0"/>
              <a:t>this</a:t>
            </a:r>
            <a:r>
              <a:rPr lang="fr-FR" baseline="0" dirty="0" smtClean="0"/>
              <a:t> </a:t>
            </a:r>
            <a:r>
              <a:rPr lang="fr-FR" baseline="0" dirty="0" err="1" smtClean="0"/>
              <a:t>example</a:t>
            </a:r>
            <a:r>
              <a:rPr lang="fr-FR" baseline="0" dirty="0" smtClean="0"/>
              <a:t>.</a:t>
            </a:r>
          </a:p>
          <a:p>
            <a:r>
              <a:rPr lang="fr-FR" baseline="0" dirty="0" smtClean="0"/>
              <a:t>If </a:t>
            </a:r>
            <a:r>
              <a:rPr lang="fr-FR" baseline="0" dirty="0" err="1" smtClean="0"/>
              <a:t>we</a:t>
            </a:r>
            <a:r>
              <a:rPr lang="fr-FR" baseline="0" dirty="0" smtClean="0"/>
              <a:t> </a:t>
            </a:r>
            <a:r>
              <a:rPr lang="fr-FR" baseline="0" dirty="0" err="1" smtClean="0"/>
              <a:t>remove</a:t>
            </a:r>
            <a:r>
              <a:rPr lang="fr-FR" baseline="0" dirty="0" smtClean="0"/>
              <a:t> data </a:t>
            </a:r>
            <a:r>
              <a:rPr lang="fr-FR" baseline="0" dirty="0" err="1" smtClean="0"/>
              <a:t>values,it</a:t>
            </a:r>
            <a:r>
              <a:rPr lang="fr-FR" baseline="0" dirty="0" smtClean="0"/>
              <a:t> </a:t>
            </a:r>
            <a:r>
              <a:rPr lang="fr-FR" baseline="0" dirty="0" err="1" smtClean="0"/>
              <a:t>is</a:t>
            </a:r>
            <a:r>
              <a:rPr lang="fr-FR" baseline="0" dirty="0" smtClean="0"/>
              <a:t> more </a:t>
            </a:r>
            <a:r>
              <a:rPr lang="fr-FR" baseline="0" dirty="0" err="1" smtClean="0"/>
              <a:t>easy</a:t>
            </a:r>
            <a:r>
              <a:rPr lang="fr-FR" baseline="0" dirty="0" smtClean="0"/>
              <a:t> to </a:t>
            </a:r>
            <a:r>
              <a:rPr lang="fr-FR" baseline="0" dirty="0" err="1" smtClean="0"/>
              <a:t>see</a:t>
            </a:r>
            <a:r>
              <a:rPr lang="fr-FR" baseline="0" dirty="0" smtClean="0"/>
              <a:t> </a:t>
            </a:r>
            <a:r>
              <a:rPr lang="fr-FR" baseline="0" dirty="0" err="1" smtClean="0"/>
              <a:t>that</a:t>
            </a:r>
            <a:r>
              <a:rPr lang="fr-FR" baseline="0" dirty="0" smtClean="0"/>
              <a:t> </a:t>
            </a:r>
            <a:r>
              <a:rPr lang="fr-FR" baseline="0" dirty="0" err="1" smtClean="0"/>
              <a:t>some</a:t>
            </a:r>
            <a:r>
              <a:rPr lang="fr-FR" baseline="0" dirty="0" smtClean="0"/>
              <a:t> </a:t>
            </a:r>
            <a:r>
              <a:rPr lang="fr-FR" baseline="0" dirty="0" err="1" smtClean="0"/>
              <a:t>markup</a:t>
            </a:r>
            <a:r>
              <a:rPr lang="fr-FR" baseline="0" dirty="0" smtClean="0"/>
              <a:t> pattern are </a:t>
            </a:r>
            <a:r>
              <a:rPr lang="fr-FR" baseline="0" dirty="0" err="1" smtClean="0"/>
              <a:t>repeated</a:t>
            </a:r>
            <a:r>
              <a:rPr lang="fr-FR" baseline="0" dirty="0" smtClean="0"/>
              <a:t> as interface </a:t>
            </a:r>
            <a:r>
              <a:rPr lang="fr-FR" baseline="0" dirty="0" err="1" smtClean="0"/>
              <a:t>with</a:t>
            </a:r>
            <a:r>
              <a:rPr lang="fr-FR" baseline="0" dirty="0" smtClean="0"/>
              <a:t> </a:t>
            </a:r>
            <a:r>
              <a:rPr lang="fr-FR" baseline="0" dirty="0" err="1" smtClean="0"/>
              <a:t>name</a:t>
            </a:r>
            <a:r>
              <a:rPr lang="fr-FR" baseline="0" dirty="0" smtClean="0"/>
              <a:t>, </a:t>
            </a:r>
            <a:r>
              <a:rPr lang="fr-FR" baseline="0" dirty="0" err="1" smtClean="0"/>
              <a:t>physical</a:t>
            </a:r>
            <a:r>
              <a:rPr lang="fr-FR" baseline="0" dirty="0" smtClean="0"/>
              <a:t> </a:t>
            </a:r>
            <a:r>
              <a:rPr lang="fr-FR" baseline="0" dirty="0" err="1" smtClean="0"/>
              <a:t>address</a:t>
            </a:r>
            <a:r>
              <a:rPr lang="fr-FR" baseline="0" dirty="0" smtClean="0"/>
              <a:t> and </a:t>
            </a:r>
            <a:r>
              <a:rPr lang="fr-FR" baseline="0" dirty="0" err="1" smtClean="0"/>
              <a:t>mtu</a:t>
            </a:r>
            <a:r>
              <a:rPr lang="fr-FR" baseline="0" dirty="0" smtClean="0"/>
              <a:t>.</a:t>
            </a:r>
          </a:p>
          <a:p>
            <a:r>
              <a:rPr lang="fr-FR" baseline="0" dirty="0" smtClean="0"/>
              <a:t>One </a:t>
            </a:r>
            <a:r>
              <a:rPr lang="fr-FR" baseline="0" dirty="0" err="1" smtClean="0"/>
              <a:t>can</a:t>
            </a:r>
            <a:r>
              <a:rPr lang="fr-FR" baseline="0" dirty="0" smtClean="0"/>
              <a:t> </a:t>
            </a:r>
            <a:r>
              <a:rPr lang="fr-FR" baseline="0" dirty="0" err="1" smtClean="0"/>
              <a:t>also</a:t>
            </a:r>
            <a:r>
              <a:rPr lang="fr-FR" baseline="0" dirty="0" smtClean="0"/>
              <a:t> </a:t>
            </a:r>
            <a:r>
              <a:rPr lang="fr-FR" baseline="0" dirty="0" err="1" smtClean="0"/>
              <a:t>see</a:t>
            </a:r>
            <a:r>
              <a:rPr lang="fr-FR" baseline="0" dirty="0" smtClean="0"/>
              <a:t> </a:t>
            </a:r>
            <a:r>
              <a:rPr lang="fr-FR" baseline="0" dirty="0" err="1" smtClean="0"/>
              <a:t>these</a:t>
            </a:r>
            <a:r>
              <a:rPr lang="fr-FR" baseline="0" dirty="0" smtClean="0"/>
              <a:t> patterns are </a:t>
            </a:r>
            <a:r>
              <a:rPr lang="fr-FR" baseline="0" dirty="0" err="1" smtClean="0"/>
              <a:t>inside</a:t>
            </a:r>
            <a:r>
              <a:rPr lang="fr-FR" baseline="0" dirty="0" smtClean="0"/>
              <a:t> an interfaces </a:t>
            </a:r>
            <a:r>
              <a:rPr lang="fr-FR" baseline="0" dirty="0" err="1" smtClean="0"/>
              <a:t>markup</a:t>
            </a:r>
            <a:r>
              <a:rPr lang="fr-FR" baseline="0" dirty="0" smtClean="0"/>
              <a:t> </a:t>
            </a:r>
            <a:r>
              <a:rPr lang="fr-FR" baseline="0" dirty="0" err="1" smtClean="0"/>
              <a:t>with</a:t>
            </a:r>
            <a:r>
              <a:rPr lang="fr-FR" baseline="0" dirty="0" smtClean="0"/>
              <a:t> a </a:t>
            </a:r>
            <a:r>
              <a:rPr lang="fr-FR" baseline="0" dirty="0" err="1" smtClean="0"/>
              <a:t>ifNumber</a:t>
            </a:r>
            <a:r>
              <a:rPr lang="fr-FR" baseline="0" dirty="0" smtClean="0"/>
              <a:t>.</a:t>
            </a:r>
          </a:p>
          <a:p>
            <a:r>
              <a:rPr lang="fr-FR" baseline="0" dirty="0" smtClean="0"/>
              <a:t>As XML </a:t>
            </a:r>
            <a:r>
              <a:rPr lang="fr-FR" baseline="0" dirty="0" err="1" smtClean="0"/>
              <a:t>describes</a:t>
            </a:r>
            <a:r>
              <a:rPr lang="fr-FR" baseline="0" dirty="0" smtClean="0"/>
              <a:t> data </a:t>
            </a:r>
            <a:r>
              <a:rPr lang="fr-FR" baseline="0" dirty="0" err="1" smtClean="0"/>
              <a:t>like</a:t>
            </a:r>
            <a:r>
              <a:rPr lang="fr-FR" baseline="0" dirty="0" smtClean="0"/>
              <a:t> a </a:t>
            </a:r>
            <a:r>
              <a:rPr lang="fr-FR" baseline="0" dirty="0" err="1" smtClean="0"/>
              <a:t>tree</a:t>
            </a:r>
            <a:r>
              <a:rPr lang="fr-FR" baseline="0" dirty="0" smtClean="0"/>
              <a:t>, </a:t>
            </a:r>
            <a:r>
              <a:rPr lang="fr-FR" baseline="0" dirty="0" err="1" smtClean="0"/>
              <a:t>it</a:t>
            </a:r>
            <a:r>
              <a:rPr lang="fr-FR" baseline="0" dirty="0" smtClean="0"/>
              <a:t> </a:t>
            </a:r>
            <a:r>
              <a:rPr lang="fr-FR" baseline="0" dirty="0" err="1" smtClean="0"/>
              <a:t>is</a:t>
            </a:r>
            <a:r>
              <a:rPr lang="fr-FR" baseline="0" dirty="0" smtClean="0"/>
              <a:t> </a:t>
            </a:r>
            <a:r>
              <a:rPr lang="fr-FR" baseline="0" dirty="0" err="1" smtClean="0"/>
              <a:t>easy</a:t>
            </a:r>
            <a:r>
              <a:rPr lang="fr-FR" baseline="0" dirty="0" smtClean="0"/>
              <a:t> to </a:t>
            </a:r>
            <a:r>
              <a:rPr lang="fr-FR" baseline="0" dirty="0" err="1" smtClean="0"/>
              <a:t>build</a:t>
            </a:r>
            <a:r>
              <a:rPr lang="fr-FR" baseline="0" dirty="0" smtClean="0"/>
              <a:t> </a:t>
            </a:r>
            <a:r>
              <a:rPr lang="fr-FR" baseline="0" dirty="0" err="1" smtClean="0"/>
              <a:t>such</a:t>
            </a:r>
            <a:r>
              <a:rPr lang="fr-FR" baseline="0" dirty="0" smtClean="0"/>
              <a:t> </a:t>
            </a:r>
            <a:r>
              <a:rPr lang="fr-FR" baseline="0" dirty="0" err="1" smtClean="0"/>
              <a:t>tree</a:t>
            </a:r>
            <a:r>
              <a:rPr lang="fr-FR" baseline="0" dirty="0" smtClean="0"/>
              <a:t> </a:t>
            </a:r>
            <a:r>
              <a:rPr lang="fr-FR" baseline="0" dirty="0" err="1" smtClean="0"/>
              <a:t>from</a:t>
            </a:r>
            <a:r>
              <a:rPr lang="fr-FR" baseline="0" dirty="0" smtClean="0"/>
              <a:t> </a:t>
            </a:r>
            <a:r>
              <a:rPr lang="fr-FR" baseline="0" dirty="0" err="1" smtClean="0"/>
              <a:t>it</a:t>
            </a:r>
            <a:r>
              <a:rPr lang="fr-FR" baseline="0" dirty="0" smtClean="0"/>
              <a:t>.</a:t>
            </a:r>
          </a:p>
          <a:p>
            <a:r>
              <a:rPr lang="fr-FR" baseline="0" dirty="0" smtClean="0"/>
              <a:t>But </a:t>
            </a:r>
            <a:r>
              <a:rPr lang="fr-FR" baseline="0" dirty="0" err="1" smtClean="0"/>
              <a:t>it</a:t>
            </a:r>
            <a:r>
              <a:rPr lang="fr-FR" baseline="0" dirty="0" smtClean="0"/>
              <a:t> </a:t>
            </a:r>
            <a:r>
              <a:rPr lang="fr-FR" baseline="0" dirty="0" err="1" smtClean="0"/>
              <a:t>is</a:t>
            </a:r>
            <a:r>
              <a:rPr lang="fr-FR" baseline="0" dirty="0" smtClean="0"/>
              <a:t> </a:t>
            </a:r>
            <a:r>
              <a:rPr lang="fr-FR" baseline="0" dirty="0" err="1" smtClean="0"/>
              <a:t>only</a:t>
            </a:r>
            <a:r>
              <a:rPr lang="fr-FR" baseline="0" dirty="0" smtClean="0"/>
              <a:t> </a:t>
            </a:r>
            <a:r>
              <a:rPr lang="fr-FR" baseline="0" dirty="0" err="1" smtClean="0"/>
              <a:t>with</a:t>
            </a:r>
            <a:r>
              <a:rPr lang="fr-FR" baseline="0" dirty="0" smtClean="0"/>
              <a:t> the help of a data model </a:t>
            </a:r>
            <a:r>
              <a:rPr lang="fr-FR" baseline="0" dirty="0" err="1" smtClean="0"/>
              <a:t>that</a:t>
            </a:r>
            <a:r>
              <a:rPr lang="fr-FR" baseline="0" dirty="0" smtClean="0"/>
              <a:t> </a:t>
            </a:r>
            <a:r>
              <a:rPr lang="fr-FR" baseline="0" dirty="0" err="1" smtClean="0"/>
              <a:t>we</a:t>
            </a:r>
            <a:r>
              <a:rPr lang="fr-FR" baseline="0" dirty="0" smtClean="0"/>
              <a:t> </a:t>
            </a:r>
            <a:r>
              <a:rPr lang="fr-FR" baseline="0" dirty="0" err="1" smtClean="0"/>
              <a:t>can</a:t>
            </a:r>
            <a:r>
              <a:rPr lang="fr-FR" baseline="0" dirty="0" smtClean="0"/>
              <a:t> </a:t>
            </a:r>
            <a:r>
              <a:rPr lang="fr-FR" baseline="0" dirty="0" err="1" smtClean="0"/>
              <a:t>say</a:t>
            </a:r>
            <a:r>
              <a:rPr lang="fr-FR" baseline="0" dirty="0" smtClean="0"/>
              <a:t> </a:t>
            </a:r>
            <a:r>
              <a:rPr lang="fr-FR" baseline="0" dirty="0" err="1" smtClean="0"/>
              <a:t>there</a:t>
            </a:r>
            <a:r>
              <a:rPr lang="fr-FR" baseline="0" dirty="0" smtClean="0"/>
              <a:t> </a:t>
            </a:r>
            <a:r>
              <a:rPr lang="fr-FR" baseline="0" dirty="0" err="1" smtClean="0"/>
              <a:t>is</a:t>
            </a:r>
            <a:r>
              <a:rPr lang="fr-FR" baseline="0" dirty="0" smtClean="0"/>
              <a:t> </a:t>
            </a:r>
            <a:r>
              <a:rPr lang="fr-FR" baseline="0" dirty="0" err="1" smtClean="0"/>
              <a:t>two</a:t>
            </a:r>
            <a:r>
              <a:rPr lang="fr-FR" baseline="0" dirty="0" smtClean="0"/>
              <a:t> instances of the </a:t>
            </a:r>
            <a:r>
              <a:rPr lang="fr-FR" baseline="0" dirty="0" err="1" smtClean="0"/>
              <a:t>same</a:t>
            </a:r>
            <a:r>
              <a:rPr lang="fr-FR" baseline="0" dirty="0" smtClean="0"/>
              <a:t> interface pattern.</a:t>
            </a:r>
            <a:endParaRPr lang="fr-F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r>
              <a:rPr lang="en-US" sz="1000" b="0" i="0" baseline="0" dirty="0" smtClean="0">
                <a:latin typeface="Times New Roman"/>
                <a:cs typeface="Times New Roman"/>
              </a:rPr>
              <a:t>Lets see how Yang model such data tree.</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Yang Data model are organized in module. A module should be a collection of data definition related to  a configuration subject, as is this network configuration module.</a:t>
            </a:r>
          </a:p>
          <a:p>
            <a:pPr algn="just"/>
            <a:r>
              <a:rPr lang="en-US" sz="1000" b="0" i="0" baseline="0" dirty="0" smtClean="0">
                <a:latin typeface="Times New Roman"/>
                <a:cs typeface="Times New Roman"/>
              </a:rPr>
              <a:t>The namespace information allows to uniquely defines data identifiers and the import allows to use data from other modules.</a:t>
            </a:r>
          </a:p>
          <a:p>
            <a:pPr algn="just"/>
            <a:r>
              <a:rPr lang="en-US" sz="1000" b="0" i="0" baseline="0" dirty="0" smtClean="0">
                <a:latin typeface="Times New Roman"/>
                <a:cs typeface="Times New Roman"/>
              </a:rPr>
              <a:t>We maps this as java classes tree.</a:t>
            </a:r>
          </a:p>
          <a:p>
            <a:pPr algn="just"/>
            <a:r>
              <a:rPr lang="en-US" sz="1000" b="0" i="0" baseline="0" dirty="0" smtClean="0">
                <a:latin typeface="Times New Roman"/>
                <a:cs typeface="Times New Roman"/>
              </a:rPr>
              <a:t>Yang has some built-in type as String or integer and one can defines derived type with a </a:t>
            </a:r>
            <a:r>
              <a:rPr lang="en-US" sz="1000" b="0" i="0" baseline="0" dirty="0" err="1" smtClean="0">
                <a:latin typeface="Times New Roman"/>
                <a:cs typeface="Times New Roman"/>
              </a:rPr>
              <a:t>typedef</a:t>
            </a:r>
            <a:r>
              <a:rPr lang="en-US" sz="1000" b="0" i="0" baseline="0" dirty="0" smtClean="0">
                <a:latin typeface="Times New Roman"/>
                <a:cs typeface="Times New Roman"/>
              </a:rPr>
              <a:t> notation. This is the definition of the new type called </a:t>
            </a:r>
            <a:r>
              <a:rPr lang="en-US" sz="1000" b="0" i="0" baseline="0" dirty="0" err="1" smtClean="0">
                <a:latin typeface="Times New Roman"/>
                <a:cs typeface="Times New Roman"/>
              </a:rPr>
              <a:t>ifName</a:t>
            </a:r>
            <a:r>
              <a:rPr lang="en-US" sz="1000" b="0" i="0" baseline="0" dirty="0" smtClean="0">
                <a:latin typeface="Times New Roman"/>
                <a:cs typeface="Times New Roman"/>
              </a:rPr>
              <a:t> that is derived from the built-in type string with a restricted number of chars.</a:t>
            </a:r>
          </a:p>
          <a:p>
            <a:pPr algn="just"/>
            <a:r>
              <a:rPr lang="en-US" sz="1000" b="0" i="0" baseline="0" dirty="0" smtClean="0">
                <a:latin typeface="Times New Roman"/>
                <a:cs typeface="Times New Roman"/>
              </a:rPr>
              <a:t>The grouping statement is made to defines data model group that will be used elsewhere.</a:t>
            </a:r>
          </a:p>
          <a:p>
            <a:pPr algn="just"/>
            <a:r>
              <a:rPr lang="en-US" sz="1000" b="0" i="0" baseline="0" dirty="0" smtClean="0">
                <a:latin typeface="Times New Roman"/>
                <a:cs typeface="Times New Roman"/>
              </a:rPr>
              <a:t>There are also java classes, with a special case for grouping because this part of data model will be instantiated.</a:t>
            </a:r>
          </a:p>
          <a:p>
            <a:pPr algn="just"/>
            <a:r>
              <a:rPr lang="en-US" sz="1000" b="0" i="0" baseline="0" dirty="0" smtClean="0">
                <a:latin typeface="Times New Roman"/>
                <a:cs typeface="Times New Roman"/>
              </a:rPr>
              <a:t>Finally this is a data model for interfaces configuration. A container contains other data definitions as a list. The list is defined by its columns and can be indexed. The choice statement allows a configuration to have one of these cases. </a:t>
            </a:r>
          </a:p>
          <a:p>
            <a:pPr algn="just"/>
            <a:r>
              <a:rPr lang="en-US" sz="1000" b="0" i="0" baseline="0" dirty="0" smtClean="0">
                <a:latin typeface="Times New Roman"/>
                <a:cs typeface="Times New Roman"/>
              </a:rPr>
              <a:t>Here is an example of the uses statement that refers to the grouping statement we just have seen.</a:t>
            </a:r>
          </a:p>
          <a:p>
            <a:pPr algn="just"/>
            <a:r>
              <a:rPr lang="en-US" sz="1000" b="0" i="0" baseline="0" dirty="0" smtClean="0">
                <a:latin typeface="Times New Roman"/>
                <a:cs typeface="Times New Roman"/>
              </a:rPr>
              <a:t>This tree is called the Schema Tree and it is made of Schema nodes.  </a:t>
            </a:r>
          </a:p>
          <a:p>
            <a:pPr algn="just"/>
            <a:r>
              <a:rPr lang="en-US" sz="1000" b="0" i="0" baseline="0" dirty="0" smtClean="0">
                <a:latin typeface="Times New Roman"/>
                <a:cs typeface="Times New Roman"/>
              </a:rPr>
              <a:t>The grouping v4 is also in the schema tree but not at this place, as we will see in the next slide</a:t>
            </a:r>
          </a:p>
          <a:p>
            <a:pPr algn="just"/>
            <a:endParaRPr lang="en-US" sz="1000" b="0" i="0" baseline="0" dirty="0" smtClean="0">
              <a:latin typeface="Times New Roman"/>
              <a:cs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pPr algn="just"/>
            <a:r>
              <a:rPr lang="en-US" sz="1000" baseline="0" dirty="0" smtClean="0">
                <a:latin typeface="Times New Roman"/>
                <a:cs typeface="Times New Roman"/>
              </a:rPr>
              <a:t>We have made a YANG parser in java called </a:t>
            </a:r>
            <a:r>
              <a:rPr lang="en-US" sz="1000" baseline="0" dirty="0" err="1" smtClean="0">
                <a:latin typeface="Times New Roman"/>
                <a:cs typeface="Times New Roman"/>
              </a:rPr>
              <a:t>jYang</a:t>
            </a:r>
            <a:r>
              <a:rPr lang="en-US" sz="1000" baseline="0" dirty="0" smtClean="0">
                <a:latin typeface="Times New Roman"/>
                <a:cs typeface="Times New Roman"/>
              </a:rPr>
              <a:t>.</a:t>
            </a:r>
          </a:p>
          <a:p>
            <a:pPr algn="just"/>
            <a:r>
              <a:rPr lang="en-US" sz="1000" baseline="0" dirty="0" smtClean="0">
                <a:latin typeface="Times New Roman"/>
                <a:cs typeface="Times New Roman"/>
              </a:rPr>
              <a:t>This parser reads YANG modules and build their YANG schema trees.</a:t>
            </a:r>
          </a:p>
          <a:p>
            <a:pPr algn="just"/>
            <a:r>
              <a:rPr lang="en-US" sz="1000" baseline="0" dirty="0" smtClean="0">
                <a:latin typeface="Times New Roman"/>
                <a:cs typeface="Times New Roman"/>
              </a:rPr>
              <a:t>If we suppose two nodes in the module a are using a grouping called </a:t>
            </a:r>
            <a:r>
              <a:rPr lang="en-US" sz="1000" baseline="0" dirty="0" err="1" smtClean="0">
                <a:latin typeface="Times New Roman"/>
                <a:cs typeface="Times New Roman"/>
              </a:rPr>
              <a:t>b</a:t>
            </a:r>
            <a:r>
              <a:rPr lang="en-US" sz="1000" baseline="0" dirty="0" smtClean="0">
                <a:latin typeface="Times New Roman"/>
                <a:cs typeface="Times New Roman"/>
              </a:rPr>
              <a:t>, defined in the module </a:t>
            </a:r>
            <a:r>
              <a:rPr lang="en-US" sz="1000" baseline="0" dirty="0" err="1" smtClean="0">
                <a:latin typeface="Times New Roman"/>
                <a:cs typeface="Times New Roman"/>
              </a:rPr>
              <a:t>b</a:t>
            </a:r>
            <a:r>
              <a:rPr lang="en-US" sz="1000" baseline="0" dirty="0" smtClean="0">
                <a:latin typeface="Times New Roman"/>
                <a:cs typeface="Times New Roman"/>
              </a:rPr>
              <a:t>, we construct the full YANG schema tree by copying the corresponding schema trees.</a:t>
            </a:r>
          </a:p>
          <a:p>
            <a:pPr algn="just"/>
            <a:r>
              <a:rPr lang="en-US" sz="1000" baseline="0" dirty="0" smtClean="0">
                <a:latin typeface="Times New Roman"/>
                <a:cs typeface="Times New Roman"/>
              </a:rPr>
              <a:t>This tree is first used as a YANG specification browser. Manager can read YANG data model like browsing a file system.</a:t>
            </a:r>
          </a:p>
          <a:p>
            <a:pPr algn="just"/>
            <a:r>
              <a:rPr lang="en-US" sz="1000" baseline="0" dirty="0" smtClean="0">
                <a:latin typeface="Times New Roman"/>
                <a:cs typeface="Times New Roman"/>
              </a:rPr>
              <a:t>The YANG schema tree is also used to find out the YANG data tree from XML Data of the NETCONF protocol.</a:t>
            </a:r>
          </a:p>
          <a:p>
            <a:pPr algn="just"/>
            <a:r>
              <a:rPr lang="en-US" sz="1000" baseline="0" dirty="0" smtClean="0">
                <a:latin typeface="Times New Roman"/>
                <a:cs typeface="Times New Roman"/>
              </a:rPr>
              <a:t>This data tree is now the interface between manager and the configuration of its managed devices.</a:t>
            </a:r>
          </a:p>
          <a:p>
            <a:pPr algn="just"/>
            <a:endParaRPr lang="en-US" sz="1000" baseline="0" dirty="0" smtClean="0">
              <a:latin typeface="Times New Roman"/>
              <a:cs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r>
              <a:rPr lang="en-US" sz="1000" dirty="0" err="1" smtClean="0">
                <a:latin typeface="Times New Roman"/>
                <a:cs typeface="Times New Roman"/>
              </a:rPr>
              <a:t>YencaP</a:t>
            </a:r>
            <a:r>
              <a:rPr lang="en-US" sz="1000" baseline="0" dirty="0" smtClean="0">
                <a:latin typeface="Times New Roman"/>
                <a:cs typeface="Times New Roman"/>
              </a:rPr>
              <a:t> is an open source implementation of the </a:t>
            </a:r>
            <a:r>
              <a:rPr lang="fr-FR" sz="1000" baseline="0" dirty="0" smtClean="0">
                <a:latin typeface="Times New Roman"/>
                <a:cs typeface="Times New Roman"/>
              </a:rPr>
              <a:t>NETCONF </a:t>
            </a:r>
            <a:r>
              <a:rPr lang="en-US" sz="1000" baseline="0" dirty="0" smtClean="0">
                <a:latin typeface="Times New Roman"/>
                <a:cs typeface="Times New Roman"/>
              </a:rPr>
              <a:t>server side. It is written in python and we are maintaining it.</a:t>
            </a:r>
          </a:p>
          <a:p>
            <a:pPr algn="just"/>
            <a:r>
              <a:rPr lang="en-US" sz="1000" baseline="0" dirty="0" smtClean="0">
                <a:latin typeface="Times New Roman"/>
                <a:cs typeface="Times New Roman"/>
              </a:rPr>
              <a:t>It is conformant with the standard architecture with secure transport, remote procedure call and configuration oriented operation like get and edit </a:t>
            </a:r>
            <a:r>
              <a:rPr lang="en-US" sz="1000" baseline="0" dirty="0" err="1" smtClean="0">
                <a:latin typeface="Times New Roman"/>
                <a:cs typeface="Times New Roman"/>
              </a:rPr>
              <a:t>config</a:t>
            </a:r>
            <a:r>
              <a:rPr lang="en-US" sz="1000" baseline="0" dirty="0" smtClean="0">
                <a:latin typeface="Times New Roman"/>
                <a:cs typeface="Times New Roman"/>
              </a:rPr>
              <a:t>.</a:t>
            </a:r>
          </a:p>
          <a:p>
            <a:pPr algn="just"/>
            <a:r>
              <a:rPr lang="en-US" sz="1000" baseline="0" dirty="0" smtClean="0">
                <a:latin typeface="Times New Roman"/>
                <a:cs typeface="Times New Roman"/>
              </a:rPr>
              <a:t>Configuration information interface is organized by the Data Store Manager. It places these information somewhere in the global data tree and delegates the implementation to specific modules.</a:t>
            </a:r>
            <a:endParaRPr lang="en-US" sz="1000" baseline="0" smtClean="0">
              <a:latin typeface="Times New Roman"/>
              <a:cs typeface="Times New Roman"/>
            </a:endParaRPr>
          </a:p>
          <a:p>
            <a:pPr algn="just"/>
            <a:r>
              <a:rPr lang="en-US" sz="1000" baseline="0" smtClean="0">
                <a:latin typeface="Times New Roman"/>
                <a:cs typeface="Times New Roman"/>
              </a:rPr>
              <a:t>We </a:t>
            </a:r>
            <a:r>
              <a:rPr lang="en-US" sz="1000" baseline="0" dirty="0" smtClean="0">
                <a:latin typeface="Times New Roman"/>
                <a:cs typeface="Times New Roman"/>
              </a:rPr>
              <a:t>have extended </a:t>
            </a:r>
            <a:r>
              <a:rPr lang="en-US" sz="1000" baseline="0" dirty="0" err="1" smtClean="0">
                <a:latin typeface="Times New Roman"/>
                <a:cs typeface="Times New Roman"/>
              </a:rPr>
              <a:t>YencaP</a:t>
            </a:r>
            <a:r>
              <a:rPr lang="en-US" sz="1000" baseline="0" dirty="0" smtClean="0">
                <a:latin typeface="Times New Roman"/>
                <a:cs typeface="Times New Roman"/>
              </a:rPr>
              <a:t> with YANG capabilities in order to have a corresponding YANG module for </a:t>
            </a:r>
            <a:r>
              <a:rPr lang="en-US" sz="1000" baseline="0" dirty="0" err="1" smtClean="0">
                <a:latin typeface="Times New Roman"/>
                <a:cs typeface="Times New Roman"/>
              </a:rPr>
              <a:t>YencaP</a:t>
            </a:r>
            <a:r>
              <a:rPr lang="en-US" sz="1000" baseline="0" dirty="0" smtClean="0">
                <a:latin typeface="Times New Roman"/>
                <a:cs typeface="Times New Roman"/>
              </a:rPr>
              <a:t> modules.</a:t>
            </a:r>
          </a:p>
          <a:p>
            <a:pPr algn="just"/>
            <a:r>
              <a:rPr lang="en-US" sz="1000" baseline="0" dirty="0" smtClean="0">
                <a:latin typeface="Times New Roman"/>
                <a:cs typeface="Times New Roman"/>
              </a:rPr>
              <a:t>To do so we simply have to update a configuration file of </a:t>
            </a:r>
            <a:r>
              <a:rPr lang="en-US" sz="1000" baseline="0" dirty="0" err="1" smtClean="0">
                <a:latin typeface="Times New Roman"/>
                <a:cs typeface="Times New Roman"/>
              </a:rPr>
              <a:t>YencaP</a:t>
            </a:r>
            <a:r>
              <a:rPr lang="en-US" sz="1000" baseline="0" dirty="0" smtClean="0">
                <a:latin typeface="Times New Roman"/>
                <a:cs typeface="Times New Roman"/>
              </a:rPr>
              <a:t>. This file describes for each module its name, its path in the data store from the root of the configuration data tree to the begin of the module configuration data tree.</a:t>
            </a:r>
          </a:p>
          <a:p>
            <a:pPr algn="just"/>
            <a:r>
              <a:rPr lang="en-US" sz="1000" baseline="0" dirty="0" smtClean="0">
                <a:latin typeface="Times New Roman"/>
                <a:cs typeface="Times New Roman"/>
              </a:rPr>
              <a:t>The parameters is an optional markup used to defines any parameter with a name and a value. We use this to specify which YANG module is implemented, which revision, because a YANG module can have several versions and whatever one need.</a:t>
            </a:r>
          </a:p>
          <a:p>
            <a:pPr algn="just"/>
            <a:endParaRPr lang="en-US" sz="1000" baseline="0" dirty="0" smtClean="0">
              <a:latin typeface="Times New Roman"/>
              <a:cs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buFont typeface="Arial"/>
              <a:buNone/>
            </a:pPr>
            <a:r>
              <a:rPr lang="en-US" sz="1000" baseline="0" noProof="0" dirty="0" smtClean="0">
                <a:latin typeface="Times New Roman"/>
                <a:cs typeface="Times New Roman"/>
              </a:rPr>
              <a:t>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on the center part in the figure 6, is an open source </a:t>
            </a:r>
            <a:r>
              <a:rPr lang="fr-FR" sz="1000" baseline="0" noProof="0" dirty="0" smtClean="0">
                <a:latin typeface="Times New Roman"/>
                <a:cs typeface="Times New Roman"/>
              </a:rPr>
              <a:t>NETCONF client</a:t>
            </a:r>
            <a:r>
              <a:rPr lang="en-US" sz="1000" baseline="0" noProof="0" dirty="0" smtClean="0">
                <a:latin typeface="Times New Roman"/>
                <a:cs typeface="Times New Roman"/>
              </a:rPr>
              <a:t> application that can send queries and receive responses with any </a:t>
            </a:r>
            <a:r>
              <a:rPr lang="fr-FR" sz="1000" baseline="0" noProof="0" dirty="0" err="1" smtClean="0">
                <a:latin typeface="Times New Roman"/>
                <a:cs typeface="Times New Roman"/>
              </a:rPr>
              <a:t>NETCONF-compliant</a:t>
            </a:r>
            <a:r>
              <a:rPr lang="en-US" sz="1000" baseline="0" noProof="0" dirty="0" smtClean="0">
                <a:latin typeface="Times New Roman"/>
                <a:cs typeface="Times New Roman"/>
              </a:rPr>
              <a:t> server. The </a:t>
            </a:r>
            <a:r>
              <a:rPr lang="fr-FR" sz="1000" baseline="0" noProof="0" dirty="0" smtClean="0">
                <a:latin typeface="Times New Roman"/>
                <a:cs typeface="Times New Roman"/>
              </a:rPr>
              <a:t>NETCONF</a:t>
            </a:r>
            <a:r>
              <a:rPr lang="en-US" sz="1000" baseline="0" noProof="0" dirty="0" smtClean="0">
                <a:latin typeface="Times New Roman"/>
                <a:cs typeface="Times New Roman"/>
              </a:rPr>
              <a:t> client can have several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sessions with several servers at one time. Each session is initialized by the HTTPS server inside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when a user opens an HTTPS session.  There is a one to one mapping between HTTPS and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sessions. The couple (</a:t>
            </a:r>
            <a:r>
              <a:rPr lang="en-US" sz="1000" baseline="0" noProof="0" dirty="0" err="1" smtClean="0">
                <a:latin typeface="Times New Roman"/>
                <a:cs typeface="Times New Roman"/>
              </a:rPr>
              <a:t>YencaP</a:t>
            </a:r>
            <a:r>
              <a:rPr lang="en-US" sz="1000" baseline="0" noProof="0" dirty="0" smtClean="0">
                <a:latin typeface="Times New Roman"/>
                <a:cs typeface="Times New Roman"/>
              </a:rPr>
              <a:t> /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forms the ENSUITE framework.</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On the right part of the figure 6, we extends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give it the possibility of announcing which YANG modules it implements as a capability in its standard hello message (together with version and revision information). This was easily realized with the information in the configuration file we show figure 5. On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side, a YANG loader will be used when such a capability is detected. We do not constraint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to only work with YANG but to accept servers that are YANG enabled or not. The YANG loader gets the specifications from an external repository and builds a specific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the data model maintained by the server. The YANG loader is a java program that uses </a:t>
            </a:r>
            <a:r>
              <a:rPr lang="en-US" sz="1000" baseline="0" noProof="0" dirty="0" err="1" smtClean="0">
                <a:latin typeface="Times New Roman"/>
                <a:cs typeface="Times New Roman"/>
              </a:rPr>
              <a:t>jYang</a:t>
            </a:r>
            <a:r>
              <a:rPr lang="en-US" sz="1000" baseline="0" noProof="0" dirty="0" smtClean="0">
                <a:latin typeface="Times New Roman"/>
                <a:cs typeface="Times New Roman"/>
              </a:rPr>
              <a:t> to dynamically parse YANG data model. We took this choice because we suppose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will discover servers without knowledge of their configuration and thus must be able to dynamically load and parse any YANG model. It is also necessary to create the root node in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as a virtual </a:t>
            </a:r>
            <a:r>
              <a:rPr lang="fr-FR" sz="1000" baseline="0" noProof="0" dirty="0" err="1" smtClean="0">
                <a:latin typeface="Times New Roman"/>
                <a:cs typeface="Times New Roman"/>
              </a:rPr>
              <a:t>netconf</a:t>
            </a:r>
            <a:r>
              <a:rPr lang="fr-FR" sz="1000" baseline="0" noProof="0" dirty="0" smtClean="0">
                <a:latin typeface="Times New Roman"/>
                <a:cs typeface="Times New Roman"/>
              </a:rPr>
              <a:t> </a:t>
            </a:r>
            <a:r>
              <a:rPr lang="en-US" sz="1000" baseline="0" noProof="0" dirty="0" smtClean="0">
                <a:latin typeface="Times New Roman"/>
                <a:cs typeface="Times New Roman"/>
              </a:rPr>
              <a:t>container. The YANG specification repository is shown as an external element of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as it should be  a global repository implemented  for example as a web service.</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Once a HTTPS session is opened the user can ask for the configuration of a YANG enabled device. In doing so it receives a java applet that contains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this server only (left part of the figure 6). The applet will be loaded by the web interface to provide the user with a graphical interface representing the configuration.</a:t>
            </a:r>
            <a:endParaRPr lang="en-US" sz="1000" noProof="0" dirty="0">
              <a:latin typeface="Times New Roman"/>
              <a:cs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dirty="0" smtClean="0">
                <a:latin typeface="Times New Roman"/>
                <a:cs typeface="Times New Roman"/>
              </a:rPr>
              <a:t>The figure 7 shows the applet part of the web</a:t>
            </a:r>
            <a:r>
              <a:rPr lang="en-US" sz="1000" baseline="0" dirty="0" smtClean="0">
                <a:latin typeface="Times New Roman"/>
                <a:cs typeface="Times New Roman"/>
              </a:rPr>
              <a:t> interface displayed when a user is connected for the configuration of a device. This first view can be used as a YANG specification browser looking like a file system browser (we use the swing </a:t>
            </a:r>
            <a:r>
              <a:rPr lang="en-US" sz="1000" baseline="0" dirty="0" err="1" smtClean="0">
                <a:latin typeface="Times New Roman"/>
                <a:cs typeface="Times New Roman"/>
              </a:rPr>
              <a:t>Jtree</a:t>
            </a:r>
            <a:r>
              <a:rPr lang="en-US" sz="1000" baseline="0" dirty="0" smtClean="0">
                <a:latin typeface="Times New Roman"/>
                <a:cs typeface="Times New Roman"/>
              </a:rPr>
              <a:t> interface). The tree view matches well with YANG because it defines a schema tree. Specific icons are used to distinct container, list, key or leaf nodes.</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When selecting a node, the lower part of the applet shows details of its YANG specification, as the type of a leaf and constraints such default value or range intervals. A leaf type is always at least of a built-in types (as string, int8,…) and can be refined by other types with added constraints or to use an existing useful type (as a </a:t>
            </a:r>
            <a:r>
              <a:rPr lang="en-US" sz="1000" baseline="0" dirty="0" err="1" smtClean="0">
                <a:latin typeface="Times New Roman"/>
                <a:cs typeface="Times New Roman"/>
              </a:rPr>
              <a:t>mac</a:t>
            </a:r>
            <a:r>
              <a:rPr lang="en-US" sz="1000" baseline="0" dirty="0" smtClean="0">
                <a:latin typeface="Times New Roman"/>
                <a:cs typeface="Times New Roman"/>
              </a:rPr>
              <a:t>-address). This is the meaning of the “-” (or “+”) behind the name type. When “+” is set (by one mouse click on the “-”) then the built-in type is displayed.</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This same applet is used in the following figures for sending request to the NETCONF device and receiving response. The matching of XML data with the YANG tree node is made at each response by the same applet.</a:t>
            </a:r>
          </a:p>
          <a:p>
            <a:pPr algn="just"/>
            <a:endParaRPr lang="en-US" sz="1000" baseline="0" dirty="0" smtClean="0">
              <a:latin typeface="Times New Roman"/>
              <a:cs typeface="Times New Roman"/>
            </a:endParaRPr>
          </a:p>
          <a:p>
            <a:pPr algn="just"/>
            <a:endParaRPr lang="en-US" sz="1000" baseline="0" dirty="0" smtClean="0">
              <a:latin typeface="Times New Roman"/>
              <a:cs typeface="Times New Roman"/>
            </a:endParaRPr>
          </a:p>
          <a:p>
            <a:pPr algn="just"/>
            <a:endParaRPr lang="en-US" sz="1000" baseline="0" dirty="0" smtClean="0">
              <a:latin typeface="Times New Roman"/>
              <a:cs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baseline="0" noProof="0" dirty="0" smtClean="0">
                <a:latin typeface="Times New Roman"/>
                <a:cs typeface="Times New Roman"/>
              </a:rPr>
              <a:t>One can request the indirectly connected </a:t>
            </a:r>
            <a:r>
              <a:rPr lang="fr-FR" sz="1000" baseline="0" noProof="0" dirty="0" smtClean="0">
                <a:latin typeface="Times New Roman"/>
                <a:cs typeface="Times New Roman"/>
              </a:rPr>
              <a:t>NETCONF</a:t>
            </a:r>
            <a:r>
              <a:rPr lang="en-US" sz="1000" baseline="0" noProof="0" dirty="0" smtClean="0">
                <a:latin typeface="Times New Roman"/>
                <a:cs typeface="Times New Roman"/>
              </a:rPr>
              <a:t> device by a mouse contextual menu that pops-up when the right button is pressed on a YANG node. When one of the standard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operations is chosen, the request is built from the root node (here the </a:t>
            </a:r>
            <a:r>
              <a:rPr lang="fr-FR" sz="1000" baseline="0" noProof="0" dirty="0" err="1" smtClean="0">
                <a:latin typeface="Times New Roman"/>
                <a:cs typeface="Times New Roman"/>
              </a:rPr>
              <a:t>netconf</a:t>
            </a:r>
            <a:r>
              <a:rPr lang="fr-FR" sz="1000" baseline="0" noProof="0" dirty="0" smtClean="0">
                <a:latin typeface="Times New Roman"/>
                <a:cs typeface="Times New Roman"/>
              </a:rPr>
              <a:t> </a:t>
            </a:r>
            <a:r>
              <a:rPr lang="en-US" sz="1000" baseline="0" noProof="0" dirty="0" smtClean="0">
                <a:latin typeface="Times New Roman"/>
                <a:cs typeface="Times New Roman"/>
              </a:rPr>
              <a:t>virtual container) to the tree position of the selected node. At this step, the applet is vertically separated to show result of request on the right. The resulting XML document is sent inside a HTTP POST request. A specific header called “operation” is used to specify which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must be performed on the server (get,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or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The figure 8 shows a get request on the leaf </a:t>
            </a:r>
            <a:r>
              <a:rPr lang="en-US" sz="1000" baseline="0" noProof="0" dirty="0" err="1" smtClean="0">
                <a:latin typeface="Times New Roman"/>
                <a:cs typeface="Times New Roman"/>
              </a:rPr>
              <a:t>mtu</a:t>
            </a:r>
            <a:r>
              <a:rPr lang="en-US" sz="1000" baseline="0" noProof="0" dirty="0" smtClean="0">
                <a:latin typeface="Times New Roman"/>
                <a:cs typeface="Times New Roman"/>
              </a:rPr>
              <a:t> and this leaf is inside the interface list. Note that the key of the list is added to the request while it is not explicitly asked. This is an optimization because subsequent requests on lists (and especially on list entries) will likely need the key.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When the request is received by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the latter surrounds it by the </a:t>
            </a:r>
            <a:r>
              <a:rPr lang="en-US" sz="1000" baseline="0" noProof="0" dirty="0" err="1" smtClean="0">
                <a:latin typeface="Times New Roman"/>
                <a:cs typeface="Times New Roman"/>
              </a:rPr>
              <a:t>rpc</a:t>
            </a:r>
            <a:r>
              <a:rPr lang="en-US" sz="1000" baseline="0" noProof="0" dirty="0" smtClean="0">
                <a:latin typeface="Times New Roman"/>
                <a:cs typeface="Times New Roman"/>
              </a:rPr>
              <a:t> and filter mechanisms and sends a valid </a:t>
            </a:r>
            <a:r>
              <a:rPr lang="fr-FR" sz="1000" baseline="0" noProof="0" dirty="0" smtClean="0">
                <a:latin typeface="Times New Roman"/>
                <a:cs typeface="Times New Roman"/>
              </a:rPr>
              <a:t>NETCONF</a:t>
            </a:r>
            <a:r>
              <a:rPr lang="en-US" sz="1000" baseline="0" noProof="0" dirty="0" smtClean="0">
                <a:latin typeface="Times New Roman"/>
                <a:cs typeface="Times New Roman"/>
              </a:rPr>
              <a:t> request. From this step we are independent of any YANG concern because we are in a full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 Following is simply a cleaning of </a:t>
            </a:r>
            <a:r>
              <a:rPr lang="fr-FR" sz="1000" baseline="0" noProof="0" dirty="0" smtClean="0">
                <a:latin typeface="Times New Roman"/>
                <a:cs typeface="Times New Roman"/>
              </a:rPr>
              <a:t>NETCONF</a:t>
            </a:r>
            <a:r>
              <a:rPr lang="en-US" sz="1000" baseline="0" noProof="0" dirty="0" smtClean="0">
                <a:latin typeface="Times New Roman"/>
                <a:cs typeface="Times New Roman"/>
              </a:rPr>
              <a:t> XML data until the first node of the Data Store and its forwarding to the client applet that is waiting for the response. The </a:t>
            </a:r>
            <a:r>
              <a:rPr lang="fr-FR" sz="1000" baseline="0" noProof="0" smtClean="0">
                <a:latin typeface="Times New Roman"/>
                <a:cs typeface="Times New Roman"/>
              </a:rPr>
              <a:t>figure </a:t>
            </a:r>
            <a:r>
              <a:rPr lang="en-US" sz="1000" baseline="0" noProof="0" smtClean="0">
                <a:latin typeface="Times New Roman"/>
                <a:cs typeface="Times New Roman"/>
              </a:rPr>
              <a:t>8 </a:t>
            </a:r>
            <a:r>
              <a:rPr lang="en-US" sz="1000" baseline="0" noProof="0" dirty="0" smtClean="0">
                <a:latin typeface="Times New Roman"/>
                <a:cs typeface="Times New Roman"/>
              </a:rPr>
              <a:t>shows the response on the right part of the management applet. The request is synchronous because even if one request contains several data (as can be a request on a list) all of them are returned by one response. Note we have made our protocol synchronous on top of HTTP with several asynchronous requests. We plan to allow multiple selections for the same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to give access to the separate part of the </a:t>
            </a:r>
            <a:r>
              <a:rPr lang="fr-FR" sz="1000" baseline="0" noProof="0" dirty="0" smtClean="0">
                <a:latin typeface="Times New Roman"/>
                <a:cs typeface="Times New Roman"/>
              </a:rPr>
              <a:t>NETCONF</a:t>
            </a:r>
            <a:r>
              <a:rPr lang="en-US" sz="1000" baseline="0" noProof="0" dirty="0" smtClean="0">
                <a:latin typeface="Times New Roman"/>
                <a:cs typeface="Times New Roman"/>
              </a:rPr>
              <a:t> Data Store in one request.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950" y="2130426"/>
            <a:ext cx="84201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7F2B8709-3F46-DE42-BD3E-692D784503EE}" type="datetime1">
              <a:rPr lang="fr-FR" smtClean="0"/>
              <a:pPr/>
              <a:t>12/02/10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BEFD6C-C087-154D-B622-7C02A58805D5}" type="datetime1">
              <a:rPr lang="fr-FR" smtClean="0"/>
              <a:pPr/>
              <a:t>12/02/10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850" y="274639"/>
            <a:ext cx="222885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95300" y="274639"/>
            <a:ext cx="652145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7D8C6FC-5D38-E240-8250-E4BC28BDE1B6}" type="datetime1">
              <a:rPr lang="fr-FR" smtClean="0"/>
              <a:pPr/>
              <a:t>12/02/10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2F6B51-FB45-C74D-A600-600DD287541D}" type="datetime1">
              <a:rPr lang="fr-FR" smtClean="0"/>
              <a:pPr/>
              <a:t>12/02/10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506" y="4406901"/>
            <a:ext cx="84201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DFEE11C6-5005-A744-9B9D-B94478DE044A}" type="datetime1">
              <a:rPr lang="fr-FR" smtClean="0"/>
              <a:pPr/>
              <a:t>12/02/10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202BA27-7F62-034A-AD65-AD2BE6700D12}" type="datetime1">
              <a:rPr lang="fr-FR" smtClean="0"/>
              <a:pPr/>
              <a:t>12/02/10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3C87D94-F7E6-1E43-8374-5AB40E5CD468}" type="datetime1">
              <a:rPr lang="fr-FR" smtClean="0"/>
              <a:pPr/>
              <a:t>12/02/10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52EA62D5-502B-6246-986C-7F1DA3AA6C60}" type="datetime1">
              <a:rPr lang="fr-FR" smtClean="0"/>
              <a:pPr/>
              <a:t>12/02/10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A43F226-8798-FB4E-9920-C90450151C74}" type="datetime1">
              <a:rPr lang="fr-FR" smtClean="0"/>
              <a:pPr/>
              <a:t>12/02/10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300" y="273050"/>
            <a:ext cx="3259006"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3A22977-08BB-B542-B315-0A1A944980B8}" type="datetime1">
              <a:rPr lang="fr-FR" smtClean="0"/>
              <a:pPr/>
              <a:t>12/02/10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1645" y="4800600"/>
            <a:ext cx="59436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096F2F73-03B7-8F4F-B0B3-3EA33E3C8A3F}" type="datetime1">
              <a:rPr lang="fr-FR" smtClean="0"/>
              <a:pPr/>
              <a:t>12/02/10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26DE3-065C-5345-9B04-A6BA04230672}" type="datetime1">
              <a:rPr lang="fr-FR" smtClean="0"/>
              <a:pPr/>
              <a:t>12/02/10</a:t>
            </a:fld>
            <a:endParaRPr lang="fr-FR"/>
          </a:p>
        </p:txBody>
      </p:sp>
      <p:sp>
        <p:nvSpPr>
          <p:cNvPr id="5" name="Espace réservé du pied de page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A7AB0-D0CE-A343-B5B6-64AAD55F6591}"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tif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tiff"/></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tif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diagramLayout" Target="../diagrams/layout2.xml"/><Relationship Id="rId12" Type="http://schemas.openxmlformats.org/officeDocument/2006/relationships/diagramQuickStyle" Target="../diagrams/quickStyle2.xml"/><Relationship Id="rId13" Type="http://schemas.openxmlformats.org/officeDocument/2006/relationships/diagramColors" Target="../diagrams/colors2.xml"/><Relationship Id="rId14"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diagramData" Target="../diagrams/data1.xml"/><Relationship Id="rId6" Type="http://schemas.openxmlformats.org/officeDocument/2006/relationships/diagramLayout" Target="../diagrams/layout1.xml"/><Relationship Id="rId7" Type="http://schemas.openxmlformats.org/officeDocument/2006/relationships/diagramQuickStyle" Target="../diagrams/quickStyle1.xml"/><Relationship Id="rId8" Type="http://schemas.openxmlformats.org/officeDocument/2006/relationships/diagramColors" Target="../diagrams/colors1.xml"/><Relationship Id="rId9" Type="http://schemas.microsoft.com/office/2007/relationships/diagramDrawing" Target="../diagrams/drawing1.xml"/><Relationship Id="rId10"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End-to-end</a:t>
            </a:r>
            <a:r>
              <a:rPr lang="fr-FR" dirty="0" smtClean="0"/>
              <a:t> </a:t>
            </a:r>
            <a:r>
              <a:rPr lang="fr-FR" dirty="0" err="1" smtClean="0"/>
              <a:t>YANG-based</a:t>
            </a:r>
            <a:r>
              <a:rPr lang="fr-FR" dirty="0" smtClean="0"/>
              <a:t>  Configuration Management</a:t>
            </a:r>
            <a:endParaRPr lang="fr-FR" dirty="0"/>
          </a:p>
        </p:txBody>
      </p:sp>
      <p:sp>
        <p:nvSpPr>
          <p:cNvPr id="3" name="Sous-titre 2"/>
          <p:cNvSpPr>
            <a:spLocks noGrp="1"/>
          </p:cNvSpPr>
          <p:nvPr>
            <p:ph type="subTitle" idx="1"/>
          </p:nvPr>
        </p:nvSpPr>
        <p:spPr/>
        <p:txBody>
          <a:bodyPr>
            <a:normAutofit fontScale="70000" lnSpcReduction="20000"/>
          </a:bodyPr>
          <a:lstStyle/>
          <a:p>
            <a:r>
              <a:rPr lang="en-GB" dirty="0" smtClean="0"/>
              <a:t>A Yang Parser and Browser implementation on NETCONF</a:t>
            </a:r>
          </a:p>
          <a:p>
            <a:r>
              <a:rPr lang="en-GB" dirty="0" smtClean="0"/>
              <a:t>E. Nataf, O. </a:t>
            </a:r>
            <a:r>
              <a:rPr lang="en-GB" dirty="0" err="1" smtClean="0"/>
              <a:t>Festor</a:t>
            </a:r>
            <a:endParaRPr lang="en-GB" dirty="0" smtClean="0"/>
          </a:p>
          <a:p>
            <a:r>
              <a:rPr lang="en-GB" dirty="0" smtClean="0"/>
              <a:t>Nancy University, </a:t>
            </a:r>
            <a:r>
              <a:rPr lang="en-GB" dirty="0" err="1" smtClean="0"/>
              <a:t>Madynes</a:t>
            </a:r>
            <a:r>
              <a:rPr lang="en-GB" dirty="0" smtClean="0"/>
              <a:t> – INRIA project</a:t>
            </a:r>
          </a:p>
          <a:p>
            <a:r>
              <a:rPr lang="en-GB" dirty="0" err="1" smtClean="0"/>
              <a:t>Loria</a:t>
            </a:r>
            <a:endParaRPr lang="en-GB" dirty="0"/>
          </a:p>
        </p:txBody>
      </p:sp>
      <p:pic>
        <p:nvPicPr>
          <p:cNvPr id="4" name="Image 3" descr="loria.jpg"/>
          <p:cNvPicPr>
            <a:picLocks noChangeAspect="1"/>
          </p:cNvPicPr>
          <p:nvPr/>
        </p:nvPicPr>
        <p:blipFill>
          <a:blip r:embed="rId3"/>
          <a:stretch>
            <a:fillRect/>
          </a:stretch>
        </p:blipFill>
        <p:spPr>
          <a:xfrm>
            <a:off x="7924800" y="304800"/>
            <a:ext cx="1714500" cy="1168400"/>
          </a:xfrm>
          <a:prstGeom prst="rect">
            <a:avLst/>
          </a:prstGeom>
        </p:spPr>
      </p:pic>
      <p:pic>
        <p:nvPicPr>
          <p:cNvPr id="5" name="Image 4" descr="nancy2.jpg"/>
          <p:cNvPicPr>
            <a:picLocks noChangeAspect="1"/>
          </p:cNvPicPr>
          <p:nvPr/>
        </p:nvPicPr>
        <p:blipFill>
          <a:blip r:embed="rId4"/>
          <a:stretch>
            <a:fillRect/>
          </a:stretch>
        </p:blipFill>
        <p:spPr>
          <a:xfrm>
            <a:off x="381000" y="304800"/>
            <a:ext cx="2247900" cy="990600"/>
          </a:xfrm>
          <a:prstGeom prst="rect">
            <a:avLst/>
          </a:prstGeom>
        </p:spPr>
      </p:pic>
      <p:pic>
        <p:nvPicPr>
          <p:cNvPr id="7" name="Image 6" descr="inria2.jpg"/>
          <p:cNvPicPr>
            <a:picLocks noChangeAspect="1"/>
          </p:cNvPicPr>
          <p:nvPr/>
        </p:nvPicPr>
        <p:blipFill>
          <a:blip r:embed="rId5"/>
          <a:stretch>
            <a:fillRect/>
          </a:stretch>
        </p:blipFill>
        <p:spPr>
          <a:xfrm>
            <a:off x="3962400" y="304800"/>
            <a:ext cx="1905000" cy="4953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Image 4" descr="GetOneLeaf.png"/>
          <p:cNvPicPr>
            <a:picLocks noChangeAspect="1"/>
          </p:cNvPicPr>
          <p:nvPr/>
        </p:nvPicPr>
        <p:blipFill>
          <a:blip r:embed="rId3"/>
          <a:srcRect l="25385" t="23319" r="53077" b="47777"/>
          <a:stretch>
            <a:fillRect/>
          </a:stretch>
        </p:blipFill>
        <p:spPr>
          <a:xfrm>
            <a:off x="411214" y="76200"/>
            <a:ext cx="2865386" cy="2660714"/>
          </a:xfrm>
          <a:prstGeom prst="rect">
            <a:avLst/>
          </a:prstGeom>
        </p:spPr>
      </p:pic>
      <p:pic>
        <p:nvPicPr>
          <p:cNvPr id="6" name="Image 5" descr="EditSystem.png"/>
          <p:cNvPicPr>
            <a:picLocks noChangeAspect="1"/>
          </p:cNvPicPr>
          <p:nvPr/>
        </p:nvPicPr>
        <p:blipFill>
          <a:blip r:embed="rId4"/>
          <a:srcRect l="25385" t="23320" r="53846" b="52223"/>
          <a:stretch>
            <a:fillRect/>
          </a:stretch>
        </p:blipFill>
        <p:spPr>
          <a:xfrm>
            <a:off x="5029200" y="42333"/>
            <a:ext cx="2940627" cy="2396067"/>
          </a:xfrm>
          <a:prstGeom prst="rect">
            <a:avLst/>
          </a:prstGeom>
        </p:spPr>
      </p:pic>
      <p:pic>
        <p:nvPicPr>
          <p:cNvPr id="7" name="Image 6" descr="AddListWithChoice.png"/>
          <p:cNvPicPr>
            <a:picLocks noChangeAspect="1"/>
          </p:cNvPicPr>
          <p:nvPr/>
        </p:nvPicPr>
        <p:blipFill>
          <a:blip r:embed="rId5"/>
          <a:srcRect l="25385" t="23320" r="46923" b="48888"/>
          <a:stretch>
            <a:fillRect/>
          </a:stretch>
        </p:blipFill>
        <p:spPr>
          <a:xfrm>
            <a:off x="43968" y="3429000"/>
            <a:ext cx="3768814" cy="2617232"/>
          </a:xfrm>
          <a:prstGeom prst="rect">
            <a:avLst/>
          </a:prstGeom>
        </p:spPr>
      </p:pic>
      <p:grpSp>
        <p:nvGrpSpPr>
          <p:cNvPr id="10" name="Grouper 9"/>
          <p:cNvGrpSpPr/>
          <p:nvPr/>
        </p:nvGrpSpPr>
        <p:grpSpPr>
          <a:xfrm>
            <a:off x="3920614" y="2736914"/>
            <a:ext cx="5985386" cy="4121086"/>
            <a:chOff x="2514600" y="1600200"/>
            <a:chExt cx="4648200" cy="3200400"/>
          </a:xfrm>
        </p:grpSpPr>
        <p:pic>
          <p:nvPicPr>
            <p:cNvPr id="8" name="Image 7" descr="EditChoiceYang.png"/>
            <p:cNvPicPr>
              <a:picLocks noChangeAspect="1"/>
            </p:cNvPicPr>
            <p:nvPr/>
          </p:nvPicPr>
          <p:blipFill>
            <a:blip r:embed="rId6"/>
            <a:srcRect l="25385" t="23320" r="27692" b="48888"/>
            <a:stretch>
              <a:fillRect/>
            </a:stretch>
          </p:blipFill>
          <p:spPr>
            <a:xfrm>
              <a:off x="2514600" y="1600200"/>
              <a:ext cx="4648200" cy="1905000"/>
            </a:xfrm>
            <a:prstGeom prst="rect">
              <a:avLst/>
            </a:prstGeom>
          </p:spPr>
        </p:pic>
        <p:pic>
          <p:nvPicPr>
            <p:cNvPr id="9" name="Image 8" descr="EditChoiceYang.png"/>
            <p:cNvPicPr>
              <a:picLocks noChangeAspect="1"/>
            </p:cNvPicPr>
            <p:nvPr/>
          </p:nvPicPr>
          <p:blipFill>
            <a:blip r:embed="rId6"/>
            <a:srcRect l="25385" t="66675" r="27692" b="14426"/>
            <a:stretch>
              <a:fillRect/>
            </a:stretch>
          </p:blipFill>
          <p:spPr>
            <a:xfrm>
              <a:off x="2514600" y="3505200"/>
              <a:ext cx="4648200" cy="1295400"/>
            </a:xfrm>
            <a:prstGeom prst="rect">
              <a:avLst/>
            </a:prstGeom>
          </p:spPr>
        </p:pic>
      </p:grpSp>
      <p:sp>
        <p:nvSpPr>
          <p:cNvPr id="15" name="ZoneTexte 14"/>
          <p:cNvSpPr txBox="1"/>
          <p:nvPr/>
        </p:nvSpPr>
        <p:spPr>
          <a:xfrm>
            <a:off x="43968" y="1371600"/>
            <a:ext cx="365229" cy="369332"/>
          </a:xfrm>
          <a:prstGeom prst="rect">
            <a:avLst/>
          </a:prstGeom>
          <a:noFill/>
        </p:spPr>
        <p:txBody>
          <a:bodyPr wrap="none" rtlCol="0">
            <a:spAutoFit/>
          </a:bodyPr>
          <a:lstStyle/>
          <a:p>
            <a:r>
              <a:rPr lang="fr-FR" dirty="0" smtClean="0"/>
              <a:t>a)</a:t>
            </a:r>
            <a:endParaRPr lang="fr-FR" dirty="0"/>
          </a:p>
        </p:txBody>
      </p:sp>
      <p:sp>
        <p:nvSpPr>
          <p:cNvPr id="16" name="ZoneTexte 15"/>
          <p:cNvSpPr txBox="1"/>
          <p:nvPr/>
        </p:nvSpPr>
        <p:spPr>
          <a:xfrm>
            <a:off x="228600" y="6477000"/>
            <a:ext cx="352267" cy="369332"/>
          </a:xfrm>
          <a:prstGeom prst="rect">
            <a:avLst/>
          </a:prstGeom>
          <a:noFill/>
        </p:spPr>
        <p:txBody>
          <a:bodyPr wrap="none" rtlCol="0">
            <a:spAutoFit/>
          </a:bodyPr>
          <a:lstStyle/>
          <a:p>
            <a:r>
              <a:rPr lang="fr-FR" dirty="0" smtClean="0"/>
              <a:t>c)</a:t>
            </a:r>
            <a:endParaRPr lang="fr-FR" dirty="0"/>
          </a:p>
        </p:txBody>
      </p:sp>
      <p:sp>
        <p:nvSpPr>
          <p:cNvPr id="17" name="ZoneTexte 16"/>
          <p:cNvSpPr txBox="1"/>
          <p:nvPr/>
        </p:nvSpPr>
        <p:spPr>
          <a:xfrm>
            <a:off x="4653263" y="1371600"/>
            <a:ext cx="375937" cy="369332"/>
          </a:xfrm>
          <a:prstGeom prst="rect">
            <a:avLst/>
          </a:prstGeom>
          <a:noFill/>
        </p:spPr>
        <p:txBody>
          <a:bodyPr wrap="none" rtlCol="0">
            <a:spAutoFit/>
          </a:bodyPr>
          <a:lstStyle/>
          <a:p>
            <a:r>
              <a:rPr lang="fr-FR" dirty="0" smtClean="0"/>
              <a:t>b)</a:t>
            </a:r>
            <a:endParaRPr lang="fr-FR" dirty="0"/>
          </a:p>
        </p:txBody>
      </p:sp>
      <p:sp>
        <p:nvSpPr>
          <p:cNvPr id="18" name="ZoneTexte 17"/>
          <p:cNvSpPr txBox="1"/>
          <p:nvPr/>
        </p:nvSpPr>
        <p:spPr>
          <a:xfrm>
            <a:off x="3544677" y="6488668"/>
            <a:ext cx="375937" cy="369332"/>
          </a:xfrm>
          <a:prstGeom prst="rect">
            <a:avLst/>
          </a:prstGeom>
          <a:noFill/>
        </p:spPr>
        <p:txBody>
          <a:bodyPr wrap="none" rtlCol="0">
            <a:spAutoFit/>
          </a:bodyPr>
          <a:lstStyle/>
          <a:p>
            <a:r>
              <a:rPr lang="fr-FR" dirty="0" smtClean="0"/>
              <a:t>d)</a:t>
            </a:r>
            <a:endParaRPr lang="fr-FR" dirty="0"/>
          </a:p>
        </p:txBody>
      </p:sp>
      <p:sp>
        <p:nvSpPr>
          <p:cNvPr id="19" name="Espace réservé du numéro de diapositive 18"/>
          <p:cNvSpPr>
            <a:spLocks noGrp="1"/>
          </p:cNvSpPr>
          <p:nvPr>
            <p:ph type="sldNum" sz="quarter" idx="12"/>
          </p:nvPr>
        </p:nvSpPr>
        <p:spPr/>
        <p:txBody>
          <a:bodyPr/>
          <a:lstStyle/>
          <a:p>
            <a:fld id="{339A7AB0-D0CE-A343-B5B6-64AAD55F6591}" type="slidenum">
              <a:rPr lang="fr-FR" smtClean="0"/>
              <a:pPr/>
              <a:t>10</a:t>
            </a:fld>
            <a:endParaRPr lang="fr-F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re 1"/>
          <p:cNvSpPr>
            <a:spLocks noGrp="1"/>
          </p:cNvSpPr>
          <p:nvPr>
            <p:ph type="title"/>
          </p:nvPr>
        </p:nvSpPr>
        <p:spPr>
          <a:xfrm>
            <a:off x="495300" y="274638"/>
            <a:ext cx="8915400" cy="1143000"/>
          </a:xfrm>
        </p:spPr>
        <p:txBody>
          <a:bodyPr/>
          <a:lstStyle/>
          <a:p>
            <a:r>
              <a:rPr lang="fr-FR" dirty="0" smtClean="0"/>
              <a:t>Conclusions and future </a:t>
            </a:r>
            <a:r>
              <a:rPr lang="fr-FR" dirty="0" err="1" smtClean="0"/>
              <a:t>works</a:t>
            </a:r>
            <a:endParaRPr lang="fr-FR" dirty="0"/>
          </a:p>
        </p:txBody>
      </p:sp>
      <p:sp>
        <p:nvSpPr>
          <p:cNvPr id="5" name="Espace réservé du contenu 2"/>
          <p:cNvSpPr>
            <a:spLocks noGrp="1"/>
          </p:cNvSpPr>
          <p:nvPr>
            <p:ph idx="1"/>
          </p:nvPr>
        </p:nvSpPr>
        <p:spPr>
          <a:xfrm>
            <a:off x="495300" y="1600201"/>
            <a:ext cx="8915400" cy="4525963"/>
          </a:xfrm>
        </p:spPr>
        <p:txBody>
          <a:bodyPr/>
          <a:lstStyle/>
          <a:p>
            <a:r>
              <a:rPr lang="fr-FR" dirty="0" err="1" smtClean="0"/>
              <a:t>jYang</a:t>
            </a:r>
            <a:r>
              <a:rPr lang="fr-FR" dirty="0" smtClean="0"/>
              <a:t>: a YANG </a:t>
            </a:r>
            <a:r>
              <a:rPr lang="fr-FR" dirty="0" err="1" smtClean="0"/>
              <a:t>parser</a:t>
            </a:r>
            <a:endParaRPr lang="fr-FR" dirty="0" smtClean="0"/>
          </a:p>
          <a:p>
            <a:r>
              <a:rPr lang="fr-FR" dirty="0" smtClean="0"/>
              <a:t>ENSUITE </a:t>
            </a:r>
            <a:r>
              <a:rPr lang="fr-FR" dirty="0" err="1" smtClean="0"/>
              <a:t>framework</a:t>
            </a:r>
            <a:r>
              <a:rPr lang="fr-FR" dirty="0" smtClean="0"/>
              <a:t> : YANG </a:t>
            </a:r>
            <a:r>
              <a:rPr lang="fr-FR" dirty="0" err="1" smtClean="0"/>
              <a:t>enable</a:t>
            </a:r>
            <a:endParaRPr lang="fr-FR" dirty="0" smtClean="0"/>
          </a:p>
          <a:p>
            <a:pPr lvl="1"/>
            <a:r>
              <a:rPr lang="fr-FR" dirty="0" err="1" smtClean="0"/>
              <a:t>YencaP</a:t>
            </a:r>
            <a:r>
              <a:rPr lang="fr-FR" dirty="0" smtClean="0"/>
              <a:t> : server </a:t>
            </a:r>
            <a:r>
              <a:rPr lang="fr-FR" dirty="0" err="1" smtClean="0"/>
              <a:t>announces</a:t>
            </a:r>
            <a:endParaRPr lang="fr-FR" dirty="0" smtClean="0"/>
          </a:p>
          <a:p>
            <a:pPr lvl="1"/>
            <a:r>
              <a:rPr lang="fr-FR" dirty="0" err="1" smtClean="0"/>
              <a:t>YencaP</a:t>
            </a:r>
            <a:r>
              <a:rPr lang="fr-FR" dirty="0" smtClean="0"/>
              <a:t> Manager : YANG </a:t>
            </a:r>
            <a:r>
              <a:rPr lang="fr-FR" dirty="0" err="1" smtClean="0"/>
              <a:t>view</a:t>
            </a:r>
            <a:r>
              <a:rPr lang="fr-FR" dirty="0" smtClean="0"/>
              <a:t>  applet</a:t>
            </a:r>
          </a:p>
          <a:p>
            <a:r>
              <a:rPr lang="fr-FR" dirty="0" err="1" smtClean="0"/>
              <a:t>YencaP</a:t>
            </a:r>
            <a:r>
              <a:rPr lang="fr-FR" dirty="0" smtClean="0"/>
              <a:t> : agent </a:t>
            </a:r>
            <a:r>
              <a:rPr lang="fr-FR" dirty="0" err="1" smtClean="0"/>
              <a:t>builder</a:t>
            </a:r>
            <a:endParaRPr lang="fr-FR" dirty="0" smtClean="0"/>
          </a:p>
          <a:p>
            <a:r>
              <a:rPr lang="fr-FR" dirty="0" smtClean="0"/>
              <a:t>YANG </a:t>
            </a:r>
            <a:r>
              <a:rPr lang="fr-FR" dirty="0" err="1" smtClean="0"/>
              <a:t>constraints</a:t>
            </a:r>
            <a:endParaRPr lang="fr-FR" dirty="0" smtClean="0"/>
          </a:p>
          <a:p>
            <a:pPr lvl="1"/>
            <a:r>
              <a:rPr lang="fr-FR" dirty="0" err="1" smtClean="0"/>
              <a:t>YencaP</a:t>
            </a:r>
            <a:r>
              <a:rPr lang="fr-FR" dirty="0" smtClean="0"/>
              <a:t> : configuration self check</a:t>
            </a:r>
          </a:p>
          <a:p>
            <a:pPr lvl="1"/>
            <a:r>
              <a:rPr lang="fr-FR" dirty="0" err="1" smtClean="0"/>
              <a:t>YencaP</a:t>
            </a:r>
            <a:r>
              <a:rPr lang="fr-FR" dirty="0" smtClean="0"/>
              <a:t> Manager : user input control</a:t>
            </a:r>
            <a:endParaRPr lang="fr-FR" dirty="0"/>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11</a:t>
            </a:fld>
            <a:endParaRPr lang="fr-F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103371" y="179251"/>
            <a:ext cx="9802629" cy="6678749"/>
          </a:xfrm>
          <a:prstGeom prst="rect">
            <a:avLst/>
          </a:prstGeom>
          <a:noFill/>
        </p:spPr>
        <p:txBody>
          <a:bodyPr wrap="none" rtlCol="0">
            <a:spAutoFit/>
          </a:bodyPr>
          <a:lstStyle/>
          <a:p>
            <a:r>
              <a:rPr lang="fr-FR" dirty="0" smtClean="0"/>
              <a:t>Références </a:t>
            </a:r>
          </a:p>
          <a:p>
            <a:pPr algn="just"/>
            <a:endParaRPr lang="en-US" dirty="0" smtClean="0">
              <a:latin typeface="Times New Roman"/>
              <a:cs typeface="Times New Roman"/>
            </a:endParaRPr>
          </a:p>
          <a:p>
            <a:pPr algn="just"/>
            <a:r>
              <a:rPr lang="fr-FR" sz="1400" dirty="0" smtClean="0">
                <a:latin typeface="Arial"/>
                <a:cs typeface="Arial"/>
              </a:rPr>
              <a:t>[1] R. Enns</a:t>
            </a:r>
          </a:p>
          <a:p>
            <a:pPr algn="just"/>
            <a:r>
              <a:rPr lang="fr-FR" sz="1400" dirty="0" smtClean="0">
                <a:latin typeface="Arial"/>
                <a:cs typeface="Arial"/>
              </a:rPr>
              <a:t>NETCONF Configuration Protocol, </a:t>
            </a:r>
            <a:r>
              <a:rPr lang="en-US" sz="1400" dirty="0" smtClean="0">
                <a:latin typeface="Arial"/>
                <a:cs typeface="Arial"/>
              </a:rPr>
              <a:t>RFC 4741, December 2006</a:t>
            </a:r>
          </a:p>
          <a:p>
            <a:pPr algn="just"/>
            <a:endParaRPr lang="en-US" sz="1400" dirty="0" smtClean="0">
              <a:latin typeface="Arial"/>
              <a:cs typeface="Arial"/>
            </a:endParaRPr>
          </a:p>
          <a:p>
            <a:r>
              <a:rPr lang="fr-FR" sz="1400" dirty="0" smtClean="0">
                <a:latin typeface="Arial"/>
                <a:cs typeface="Arial"/>
              </a:rPr>
              <a:t>[2] M. </a:t>
            </a:r>
            <a:r>
              <a:rPr lang="fr-FR" sz="1400" dirty="0" err="1" smtClean="0">
                <a:latin typeface="Arial"/>
                <a:cs typeface="Arial"/>
              </a:rPr>
              <a:t>Bjorklund</a:t>
            </a:r>
            <a:endParaRPr lang="fr-FR" sz="1400" dirty="0" smtClean="0">
              <a:latin typeface="Arial"/>
              <a:cs typeface="Arial"/>
            </a:endParaRPr>
          </a:p>
          <a:p>
            <a:r>
              <a:rPr lang="fr-FR" sz="1400" dirty="0" smtClean="0">
                <a:latin typeface="Arial"/>
                <a:cs typeface="Arial"/>
              </a:rPr>
              <a:t>YANG - A data </a:t>
            </a:r>
            <a:r>
              <a:rPr lang="fr-FR" sz="1400" dirty="0" err="1" smtClean="0">
                <a:latin typeface="Arial"/>
                <a:cs typeface="Arial"/>
              </a:rPr>
              <a:t>modeling</a:t>
            </a:r>
            <a:r>
              <a:rPr lang="fr-FR" sz="1400" dirty="0" smtClean="0">
                <a:latin typeface="Arial"/>
                <a:cs typeface="Arial"/>
              </a:rPr>
              <a:t> </a:t>
            </a:r>
            <a:r>
              <a:rPr lang="fr-FR" sz="1400" dirty="0" err="1" smtClean="0">
                <a:latin typeface="Arial"/>
                <a:cs typeface="Arial"/>
              </a:rPr>
              <a:t>language</a:t>
            </a:r>
            <a:r>
              <a:rPr lang="fr-FR" sz="1400" dirty="0" smtClean="0">
                <a:latin typeface="Arial"/>
                <a:cs typeface="Arial"/>
              </a:rPr>
              <a:t> for NETCONF</a:t>
            </a:r>
          </a:p>
          <a:p>
            <a:r>
              <a:rPr lang="fr-FR" sz="1400" dirty="0" smtClean="0">
                <a:latin typeface="Arial"/>
                <a:cs typeface="Arial"/>
              </a:rPr>
              <a:t> draft-ietf-netmod-yang-07, </a:t>
            </a:r>
            <a:r>
              <a:rPr lang="en-US" sz="1400" dirty="0" smtClean="0">
                <a:latin typeface="Arial"/>
                <a:cs typeface="Arial"/>
              </a:rPr>
              <a:t>Network Working Group, Internet-Draft, 13 July 2009</a:t>
            </a:r>
          </a:p>
          <a:p>
            <a:endParaRPr lang="en-US" sz="1400" dirty="0" smtClean="0">
              <a:latin typeface="Arial"/>
              <a:cs typeface="Arial"/>
            </a:endParaRPr>
          </a:p>
          <a:p>
            <a:r>
              <a:rPr lang="en-US" sz="1400" dirty="0" smtClean="0">
                <a:latin typeface="Arial"/>
                <a:cs typeface="Arial"/>
              </a:rPr>
              <a:t>[3] </a:t>
            </a:r>
            <a:r>
              <a:rPr lang="fr-FR" sz="1400" dirty="0" smtClean="0">
                <a:latin typeface="Arial"/>
                <a:cs typeface="Arial"/>
              </a:rPr>
              <a:t>K.  </a:t>
            </a:r>
            <a:r>
              <a:rPr lang="fr-FR" sz="1400" dirty="0" err="1" smtClean="0">
                <a:latin typeface="Arial"/>
                <a:cs typeface="Arial"/>
              </a:rPr>
              <a:t>McCloghrie</a:t>
            </a:r>
            <a:r>
              <a:rPr lang="fr-FR" sz="1400" dirty="0" smtClean="0">
                <a:latin typeface="Arial"/>
                <a:cs typeface="Arial"/>
              </a:rPr>
              <a:t>, D. </a:t>
            </a:r>
            <a:r>
              <a:rPr lang="fr-FR" sz="1400" dirty="0" err="1" smtClean="0">
                <a:latin typeface="Arial"/>
                <a:cs typeface="Arial"/>
              </a:rPr>
              <a:t>Perkins</a:t>
            </a:r>
            <a:r>
              <a:rPr lang="fr-FR" sz="1400" dirty="0" smtClean="0">
                <a:latin typeface="Arial"/>
                <a:cs typeface="Arial"/>
              </a:rPr>
              <a:t>, J. </a:t>
            </a:r>
            <a:r>
              <a:rPr lang="fr-FR" sz="1400" dirty="0" err="1" smtClean="0">
                <a:latin typeface="Arial"/>
                <a:cs typeface="Arial"/>
              </a:rPr>
              <a:t>Schoenwaelder</a:t>
            </a:r>
            <a:r>
              <a:rPr lang="fr-FR" sz="1400" dirty="0" smtClean="0">
                <a:latin typeface="Arial"/>
                <a:cs typeface="Arial"/>
              </a:rPr>
              <a:t>. </a:t>
            </a:r>
          </a:p>
          <a:p>
            <a:r>
              <a:rPr lang="fr-FR" sz="1400" dirty="0" smtClean="0">
                <a:latin typeface="Arial"/>
                <a:cs typeface="Arial"/>
              </a:rPr>
              <a:t>Structure of Management Information Version 2 (SMIv2), RFC 2578, April 1999.</a:t>
            </a:r>
            <a:endParaRPr lang="en-US" sz="1400" dirty="0" smtClean="0">
              <a:latin typeface="Arial"/>
              <a:cs typeface="Arial"/>
            </a:endParaRPr>
          </a:p>
          <a:p>
            <a:endParaRPr lang="en-US" sz="1400" dirty="0" smtClean="0">
              <a:latin typeface="Arial"/>
              <a:cs typeface="Arial"/>
            </a:endParaRPr>
          </a:p>
          <a:p>
            <a:r>
              <a:rPr lang="en-US" sz="1400" dirty="0" smtClean="0">
                <a:latin typeface="Arial"/>
                <a:cs typeface="Arial"/>
              </a:rPr>
              <a:t>[4] </a:t>
            </a:r>
            <a:r>
              <a:rPr lang="fr-FR" sz="1400" dirty="0" smtClean="0">
                <a:latin typeface="Arial"/>
                <a:cs typeface="Arial"/>
              </a:rPr>
              <a:t>Case, J., </a:t>
            </a:r>
            <a:r>
              <a:rPr lang="fr-FR" sz="1400" dirty="0" err="1" smtClean="0">
                <a:latin typeface="Arial"/>
                <a:cs typeface="Arial"/>
              </a:rPr>
              <a:t>Fedor</a:t>
            </a:r>
            <a:r>
              <a:rPr lang="fr-FR" sz="1400" dirty="0" smtClean="0">
                <a:latin typeface="Arial"/>
                <a:cs typeface="Arial"/>
              </a:rPr>
              <a:t>, M., </a:t>
            </a:r>
            <a:r>
              <a:rPr lang="fr-FR" sz="1400" dirty="0" err="1" smtClean="0">
                <a:latin typeface="Arial"/>
                <a:cs typeface="Arial"/>
              </a:rPr>
              <a:t>Schoffstall</a:t>
            </a:r>
            <a:r>
              <a:rPr lang="fr-FR" sz="1400" dirty="0" smtClean="0">
                <a:latin typeface="Arial"/>
                <a:cs typeface="Arial"/>
              </a:rPr>
              <a:t>, M. and J. </a:t>
            </a:r>
            <a:r>
              <a:rPr lang="fr-FR" sz="1400" dirty="0" err="1" smtClean="0">
                <a:latin typeface="Arial"/>
                <a:cs typeface="Arial"/>
              </a:rPr>
              <a:t>Davin</a:t>
            </a:r>
            <a:r>
              <a:rPr lang="fr-FR" sz="1400" dirty="0" smtClean="0">
                <a:latin typeface="Arial"/>
                <a:cs typeface="Arial"/>
              </a:rPr>
              <a:t>, </a:t>
            </a:r>
          </a:p>
          <a:p>
            <a:r>
              <a:rPr lang="fr-FR" sz="1400" dirty="0" smtClean="0">
                <a:latin typeface="Arial"/>
                <a:cs typeface="Arial"/>
              </a:rPr>
              <a:t>Simple Network     Management Protocol, RFC 1157, May 1990.</a:t>
            </a:r>
          </a:p>
          <a:p>
            <a:endParaRPr lang="en-US" sz="1400" dirty="0" smtClean="0">
              <a:latin typeface="Arial"/>
              <a:cs typeface="Arial"/>
            </a:endParaRPr>
          </a:p>
          <a:p>
            <a:r>
              <a:rPr lang="en-US" sz="1400" dirty="0" smtClean="0">
                <a:latin typeface="Arial"/>
                <a:cs typeface="Arial"/>
              </a:rPr>
              <a:t>[5] </a:t>
            </a:r>
            <a:r>
              <a:rPr lang="en-US" sz="1400" dirty="0" err="1" smtClean="0">
                <a:latin typeface="Arial"/>
                <a:cs typeface="Arial"/>
              </a:rPr>
              <a:t>Huiyang</a:t>
            </a:r>
            <a:r>
              <a:rPr lang="en-US" sz="1400" dirty="0" smtClean="0">
                <a:latin typeface="Arial"/>
                <a:cs typeface="Arial"/>
              </a:rPr>
              <a:t> Cui; Bin Zhang; </a:t>
            </a:r>
            <a:r>
              <a:rPr lang="en-US" sz="1400" dirty="0" err="1" smtClean="0">
                <a:latin typeface="Arial"/>
                <a:cs typeface="Arial"/>
              </a:rPr>
              <a:t>Guohui</a:t>
            </a:r>
            <a:r>
              <a:rPr lang="en-US" sz="1400" dirty="0" smtClean="0">
                <a:latin typeface="Arial"/>
                <a:cs typeface="Arial"/>
              </a:rPr>
              <a:t> Li; </a:t>
            </a:r>
            <a:r>
              <a:rPr lang="en-US" sz="1400" dirty="0" err="1" smtClean="0">
                <a:latin typeface="Arial"/>
                <a:cs typeface="Arial"/>
              </a:rPr>
              <a:t>Xuesong</a:t>
            </a:r>
            <a:r>
              <a:rPr lang="en-US" sz="1400" dirty="0" smtClean="0">
                <a:latin typeface="Arial"/>
                <a:cs typeface="Arial"/>
              </a:rPr>
              <a:t> </a:t>
            </a:r>
            <a:r>
              <a:rPr lang="en-US" sz="1400" dirty="0" err="1" smtClean="0">
                <a:latin typeface="Arial"/>
                <a:cs typeface="Arial"/>
              </a:rPr>
              <a:t>Gao</a:t>
            </a:r>
            <a:r>
              <a:rPr lang="en-US" sz="1400" dirty="0" smtClean="0">
                <a:latin typeface="Arial"/>
                <a:cs typeface="Arial"/>
              </a:rPr>
              <a:t>; Yan Li</a:t>
            </a:r>
          </a:p>
          <a:p>
            <a:r>
              <a:rPr lang="en-US" sz="1400" dirty="0" smtClean="0">
                <a:latin typeface="Arial"/>
                <a:cs typeface="Arial"/>
              </a:rPr>
              <a:t>Contrast Analysis of </a:t>
            </a:r>
            <a:r>
              <a:rPr lang="fr-FR" sz="1400" dirty="0" smtClean="0">
                <a:latin typeface="Arial"/>
                <a:cs typeface="Arial"/>
              </a:rPr>
              <a:t>NETCONF</a:t>
            </a:r>
            <a:r>
              <a:rPr lang="en-US" sz="1400" dirty="0" smtClean="0">
                <a:latin typeface="Arial"/>
                <a:cs typeface="Arial"/>
              </a:rPr>
              <a:t> Modeling Languages: XML Schema, Relax NG and YANG</a:t>
            </a:r>
          </a:p>
          <a:p>
            <a:r>
              <a:rPr lang="en-US" sz="1400" dirty="0" smtClean="0">
                <a:latin typeface="Arial"/>
                <a:cs typeface="Arial"/>
              </a:rPr>
              <a:t>International Conference on Communication Software and Network, 2009, ICCSN’09, 27-28 Feb 2009 Page(s):322 - 326 </a:t>
            </a:r>
          </a:p>
          <a:p>
            <a:pPr algn="just"/>
            <a:endParaRPr lang="en-US" sz="1400" dirty="0" smtClean="0">
              <a:latin typeface="Arial"/>
              <a:cs typeface="Arial"/>
            </a:endParaRPr>
          </a:p>
          <a:p>
            <a:pPr algn="just">
              <a:defRPr/>
            </a:pPr>
            <a:r>
              <a:rPr lang="en-US" sz="1400" dirty="0" smtClean="0">
                <a:latin typeface="Arial"/>
                <a:cs typeface="Arial"/>
              </a:rPr>
              <a:t>[6] </a:t>
            </a:r>
            <a:r>
              <a:rPr lang="en-US" sz="1400" dirty="0" err="1" smtClean="0">
                <a:latin typeface="Arial"/>
                <a:cs typeface="Arial"/>
              </a:rPr>
              <a:t>Hui</a:t>
            </a:r>
            <a:r>
              <a:rPr lang="en-US" sz="1400" dirty="0" smtClean="0">
                <a:latin typeface="Arial"/>
                <a:cs typeface="Arial"/>
              </a:rPr>
              <a:t> </a:t>
            </a:r>
            <a:r>
              <a:rPr lang="en-US" sz="1400" dirty="0" err="1" smtClean="0">
                <a:latin typeface="Arial"/>
                <a:cs typeface="Arial"/>
              </a:rPr>
              <a:t>Xu</a:t>
            </a:r>
            <a:r>
              <a:rPr lang="en-US" sz="1400" dirty="0" smtClean="0">
                <a:latin typeface="Arial"/>
                <a:cs typeface="Arial"/>
              </a:rPr>
              <a:t>; </a:t>
            </a:r>
            <a:r>
              <a:rPr lang="en-US" sz="1400" dirty="0" err="1" smtClean="0">
                <a:latin typeface="Arial"/>
                <a:cs typeface="Arial"/>
              </a:rPr>
              <a:t>Debao</a:t>
            </a:r>
            <a:r>
              <a:rPr lang="en-US" sz="1400" dirty="0" smtClean="0">
                <a:latin typeface="Arial"/>
                <a:cs typeface="Arial"/>
              </a:rPr>
              <a:t> Xiao</a:t>
            </a:r>
          </a:p>
          <a:p>
            <a:r>
              <a:rPr lang="en-US" sz="1400" dirty="0" smtClean="0">
                <a:latin typeface="Arial"/>
                <a:cs typeface="Arial"/>
              </a:rPr>
              <a:t>Data modeling for </a:t>
            </a:r>
            <a:r>
              <a:rPr lang="fr-FR" sz="1400" dirty="0" smtClean="0">
                <a:latin typeface="Arial"/>
                <a:cs typeface="Arial"/>
              </a:rPr>
              <a:t>NETCONF</a:t>
            </a:r>
            <a:r>
              <a:rPr lang="en-US" sz="1400" dirty="0" smtClean="0">
                <a:latin typeface="Arial"/>
                <a:cs typeface="Arial"/>
              </a:rPr>
              <a:t>-based network management: XML schema or YANG</a:t>
            </a:r>
          </a:p>
          <a:p>
            <a:r>
              <a:rPr lang="en-US" sz="1400" dirty="0" smtClean="0">
                <a:latin typeface="Arial"/>
                <a:cs typeface="Arial"/>
              </a:rPr>
              <a:t>11</a:t>
            </a:r>
            <a:r>
              <a:rPr lang="en-US" sz="1400" baseline="30000" dirty="0" smtClean="0">
                <a:latin typeface="Arial"/>
                <a:cs typeface="Arial"/>
              </a:rPr>
              <a:t>th</a:t>
            </a:r>
            <a:r>
              <a:rPr lang="en-US" sz="1400" dirty="0" smtClean="0">
                <a:latin typeface="Arial"/>
                <a:cs typeface="Arial"/>
              </a:rPr>
              <a:t> IEEE International Conference on Communication Technology, 2008, ICCT 2008, 10-12 Nov 2008 Page(s):561 – 564</a:t>
            </a:r>
          </a:p>
          <a:p>
            <a:endParaRPr lang="en-US" sz="1400" dirty="0" smtClean="0">
              <a:latin typeface="Arial"/>
              <a:cs typeface="Arial"/>
            </a:endParaRPr>
          </a:p>
          <a:p>
            <a:r>
              <a:rPr lang="fr-FR" sz="1400" dirty="0" smtClean="0">
                <a:latin typeface="Arial"/>
                <a:cs typeface="Arial"/>
              </a:rPr>
              <a:t>[7] J. </a:t>
            </a:r>
            <a:r>
              <a:rPr lang="fr-FR" sz="1400" dirty="0" err="1" smtClean="0">
                <a:latin typeface="Arial"/>
                <a:cs typeface="Arial"/>
              </a:rPr>
              <a:t>Schoenwaelder</a:t>
            </a:r>
            <a:endParaRPr lang="fr-FR" sz="1400" dirty="0" smtClean="0">
              <a:latin typeface="Arial"/>
              <a:cs typeface="Arial"/>
            </a:endParaRPr>
          </a:p>
          <a:p>
            <a:r>
              <a:rPr lang="fr-FR" sz="1400" dirty="0" smtClean="0">
                <a:latin typeface="Arial"/>
                <a:cs typeface="Arial"/>
              </a:rPr>
              <a:t>Common YANG Data Types</a:t>
            </a:r>
          </a:p>
          <a:p>
            <a:r>
              <a:rPr lang="fr-FR" sz="1400" dirty="0" smtClean="0">
                <a:latin typeface="Arial"/>
                <a:cs typeface="Arial"/>
              </a:rPr>
              <a:t>draft-ietf-netmod-yang-types-03, </a:t>
            </a:r>
            <a:r>
              <a:rPr lang="en-US" sz="1400" dirty="0" smtClean="0">
                <a:latin typeface="Arial"/>
                <a:cs typeface="Arial"/>
              </a:rPr>
              <a:t>Network Working Group, Internet-Draft, 13 Mai 2009</a:t>
            </a:r>
          </a:p>
          <a:p>
            <a:endParaRPr lang="en-US" sz="1400" dirty="0" smtClean="0">
              <a:latin typeface="Arial"/>
              <a:cs typeface="Arial"/>
            </a:endParaRPr>
          </a:p>
          <a:p>
            <a:r>
              <a:rPr lang="en-US" sz="1400" dirty="0" smtClean="0">
                <a:latin typeface="Arial"/>
                <a:cs typeface="Arial"/>
              </a:rPr>
              <a:t>[8] V. </a:t>
            </a:r>
            <a:r>
              <a:rPr lang="en-US" sz="1400" dirty="0" err="1" smtClean="0">
                <a:latin typeface="Arial"/>
                <a:cs typeface="Arial"/>
              </a:rPr>
              <a:t>Cridlig</a:t>
            </a:r>
            <a:r>
              <a:rPr lang="en-US" sz="1400" dirty="0" smtClean="0">
                <a:latin typeface="Arial"/>
                <a:cs typeface="Arial"/>
              </a:rPr>
              <a:t>; R. State</a:t>
            </a:r>
          </a:p>
          <a:p>
            <a:r>
              <a:rPr lang="en-US" sz="1400" dirty="0" err="1" smtClean="0">
                <a:latin typeface="Arial"/>
                <a:cs typeface="Arial"/>
              </a:rPr>
              <a:t>YencaP</a:t>
            </a:r>
            <a:r>
              <a:rPr lang="en-US" sz="1400" dirty="0" smtClean="0">
                <a:latin typeface="Arial"/>
                <a:cs typeface="Arial"/>
              </a:rPr>
              <a:t> Documentation</a:t>
            </a:r>
          </a:p>
          <a:p>
            <a:r>
              <a:rPr lang="en-US" sz="1400" dirty="0" smtClean="0">
                <a:latin typeface="Arial"/>
                <a:cs typeface="Arial"/>
              </a:rPr>
              <a:t>Technical Report, 2005, 25 Pages,</a:t>
            </a:r>
            <a:r>
              <a:rPr lang="fr-FR" sz="1400" dirty="0" smtClean="0">
                <a:latin typeface="Arial"/>
                <a:cs typeface="Arial"/>
              </a:rPr>
              <a:t>http://hal.inria.fr/inria-00000804/fr</a:t>
            </a:r>
            <a:endParaRPr lang="en-US" sz="1400" dirty="0" smtClean="0">
              <a:latin typeface="Arial"/>
              <a:cs typeface="Arial"/>
            </a:endParaRP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12</a:t>
            </a:fld>
            <a:endParaRPr lang="fr-F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Image 11" descr="workstation-Vista-256x256.png"/>
          <p:cNvPicPr>
            <a:picLocks noChangeAspect="1"/>
          </p:cNvPicPr>
          <p:nvPr/>
        </p:nvPicPr>
        <p:blipFill>
          <a:blip r:embed="rId3"/>
          <a:stretch>
            <a:fillRect/>
          </a:stretch>
        </p:blipFill>
        <p:spPr>
          <a:xfrm flipH="1">
            <a:off x="1219200" y="-228600"/>
            <a:ext cx="1625769" cy="1778619"/>
          </a:xfrm>
          <a:prstGeom prst="rect">
            <a:avLst/>
          </a:prstGeom>
        </p:spPr>
      </p:pic>
      <p:pic>
        <p:nvPicPr>
          <p:cNvPr id="13" name="Image 12" descr="black-server-128x128.png"/>
          <p:cNvPicPr>
            <a:picLocks noChangeAspect="1"/>
          </p:cNvPicPr>
          <p:nvPr/>
        </p:nvPicPr>
        <p:blipFill>
          <a:blip r:embed="rId4"/>
          <a:stretch>
            <a:fillRect/>
          </a:stretch>
        </p:blipFill>
        <p:spPr>
          <a:xfrm flipH="1">
            <a:off x="8077200" y="732705"/>
            <a:ext cx="1089439" cy="1078809"/>
          </a:xfrm>
          <a:prstGeom prst="rect">
            <a:avLst/>
          </a:prstGeom>
          <a:effectLst/>
        </p:spPr>
      </p:pic>
      <p:sp>
        <p:nvSpPr>
          <p:cNvPr id="19" name="Rectangle 18"/>
          <p:cNvSpPr/>
          <p:nvPr/>
        </p:nvSpPr>
        <p:spPr>
          <a:xfrm>
            <a:off x="182606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20" name="Rectangle 19"/>
          <p:cNvSpPr/>
          <p:nvPr/>
        </p:nvSpPr>
        <p:spPr>
          <a:xfrm>
            <a:off x="1827653"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sp>
        <p:nvSpPr>
          <p:cNvPr id="21" name="Rectangle 20"/>
          <p:cNvSpPr/>
          <p:nvPr/>
        </p:nvSpPr>
        <p:spPr>
          <a:xfrm>
            <a:off x="731793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26" name="ZoneTexte 25"/>
          <p:cNvSpPr txBox="1"/>
          <p:nvPr/>
        </p:nvSpPr>
        <p:spPr>
          <a:xfrm>
            <a:off x="3124200" y="611185"/>
            <a:ext cx="3604039" cy="2169825"/>
          </a:xfrm>
          <a:prstGeom prst="rect">
            <a:avLst/>
          </a:prstGeom>
          <a:noFill/>
        </p:spPr>
        <p:txBody>
          <a:bodyPr wrap="square" rtlCol="0">
            <a:spAutoFit/>
          </a:bodyPr>
          <a:lstStyle/>
          <a:p>
            <a:r>
              <a:rPr lang="en-US" sz="900" dirty="0" smtClean="0"/>
              <a:t>&lt;</a:t>
            </a:r>
            <a:r>
              <a:rPr lang="fr-FR" sz="900" dirty="0"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fr-FR" sz="900" dirty="0" smtClean="0"/>
              <a:t>NETCONF</a:t>
            </a:r>
            <a:r>
              <a:rPr lang="en-US" sz="900" dirty="0" smtClean="0"/>
              <a:t>&gt;</a:t>
            </a:r>
          </a:p>
        </p:txBody>
      </p:sp>
      <p:sp>
        <p:nvSpPr>
          <p:cNvPr id="27" name="Rectangle 26"/>
          <p:cNvSpPr/>
          <p:nvPr/>
        </p:nvSpPr>
        <p:spPr>
          <a:xfrm>
            <a:off x="7318729"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cxnSp>
        <p:nvCxnSpPr>
          <p:cNvPr id="22" name="Connecteur en angle 21"/>
          <p:cNvCxnSpPr>
            <a:stCxn id="19" idx="2"/>
            <a:endCxn id="21" idx="2"/>
          </p:cNvCxnSpPr>
          <p:nvPr/>
        </p:nvCxnSpPr>
        <p:spPr>
          <a:xfrm rot="16200000" flipH="1">
            <a:off x="4951633" y="-656512"/>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25" name="Image 24" descr="workstation-Vista-256x256.png"/>
          <p:cNvPicPr>
            <a:picLocks noChangeAspect="1"/>
          </p:cNvPicPr>
          <p:nvPr/>
        </p:nvPicPr>
        <p:blipFill>
          <a:blip r:embed="rId3"/>
          <a:stretch>
            <a:fillRect/>
          </a:stretch>
        </p:blipFill>
        <p:spPr>
          <a:xfrm flipH="1">
            <a:off x="1219200" y="2869581"/>
            <a:ext cx="1625769" cy="1778619"/>
          </a:xfrm>
          <a:prstGeom prst="rect">
            <a:avLst/>
          </a:prstGeom>
        </p:spPr>
      </p:pic>
      <p:pic>
        <p:nvPicPr>
          <p:cNvPr id="28" name="Image 27" descr="black-server-128x128.png"/>
          <p:cNvPicPr>
            <a:picLocks noChangeAspect="1"/>
          </p:cNvPicPr>
          <p:nvPr/>
        </p:nvPicPr>
        <p:blipFill>
          <a:blip r:embed="rId4"/>
          <a:stretch>
            <a:fillRect/>
          </a:stretch>
        </p:blipFill>
        <p:spPr>
          <a:xfrm flipH="1">
            <a:off x="8077200" y="3317151"/>
            <a:ext cx="1089439" cy="1078809"/>
          </a:xfrm>
          <a:prstGeom prst="rect">
            <a:avLst/>
          </a:prstGeom>
          <a:effectLst/>
        </p:spPr>
      </p:pic>
      <p:sp>
        <p:nvSpPr>
          <p:cNvPr id="29" name="Rectangle 28"/>
          <p:cNvSpPr/>
          <p:nvPr/>
        </p:nvSpPr>
        <p:spPr>
          <a:xfrm>
            <a:off x="182685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30" name="Rectangle 29"/>
          <p:cNvSpPr/>
          <p:nvPr/>
        </p:nvSpPr>
        <p:spPr>
          <a:xfrm>
            <a:off x="731872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31" name="ZoneTexte 30"/>
          <p:cNvSpPr txBox="1"/>
          <p:nvPr/>
        </p:nvSpPr>
        <p:spPr>
          <a:xfrm>
            <a:off x="3124994" y="3704156"/>
            <a:ext cx="3604039" cy="2169825"/>
          </a:xfrm>
          <a:prstGeom prst="rect">
            <a:avLst/>
          </a:prstGeom>
          <a:noFill/>
        </p:spPr>
        <p:txBody>
          <a:bodyPr wrap="square" rtlCol="0">
            <a:spAutoFit/>
          </a:bodyPr>
          <a:lstStyle/>
          <a:p>
            <a:r>
              <a:rPr lang="en-US" sz="900" dirty="0" smtClean="0"/>
              <a:t>&lt;</a:t>
            </a:r>
            <a:r>
              <a:rPr lang="fr-FR" sz="900" dirty="0"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fr-FR" sz="900" dirty="0" smtClean="0"/>
              <a:t>NETCONF</a:t>
            </a:r>
            <a:r>
              <a:rPr lang="en-US" sz="900" dirty="0" smtClean="0"/>
              <a:t>&gt;</a:t>
            </a:r>
          </a:p>
        </p:txBody>
      </p:sp>
      <p:cxnSp>
        <p:nvCxnSpPr>
          <p:cNvPr id="32" name="Connecteur en angle 31"/>
          <p:cNvCxnSpPr>
            <a:stCxn id="29" idx="2"/>
            <a:endCxn id="30" idx="2"/>
          </p:cNvCxnSpPr>
          <p:nvPr/>
        </p:nvCxnSpPr>
        <p:spPr>
          <a:xfrm rot="16200000" flipH="1">
            <a:off x="4952427" y="2436459"/>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Espace réservé du numéro de diapositive 15"/>
          <p:cNvSpPr>
            <a:spLocks noGrp="1"/>
          </p:cNvSpPr>
          <p:nvPr>
            <p:ph type="sldNum" sz="quarter" idx="12"/>
          </p:nvPr>
        </p:nvSpPr>
        <p:spPr/>
        <p:txBody>
          <a:bodyPr/>
          <a:lstStyle/>
          <a:p>
            <a:fld id="{339A7AB0-D0CE-A343-B5B6-64AAD55F6591}" type="slidenum">
              <a:rPr lang="fr-FR" smtClean="0"/>
              <a:pPr/>
              <a:t>13</a:t>
            </a:fld>
            <a:endParaRPr lang="fr-F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762000" y="990600"/>
            <a:ext cx="4136769" cy="2585323"/>
          </a:xfrm>
          <a:prstGeom prst="rect">
            <a:avLst/>
          </a:prstGeom>
          <a:noFill/>
        </p:spPr>
        <p:txBody>
          <a:bodyPr wrap="none" rtlCol="0">
            <a:spAutoFit/>
          </a:bodyPr>
          <a:lstStyle/>
          <a:p>
            <a:r>
              <a:rPr lang="fr-FR" dirty="0" err="1" smtClean="0"/>
              <a:t>foreach</a:t>
            </a:r>
            <a:r>
              <a:rPr lang="fr-FR" dirty="0" smtClean="0"/>
              <a:t> </a:t>
            </a:r>
            <a:r>
              <a:rPr lang="fr-FR" dirty="0" err="1" smtClean="0"/>
              <a:t>node</a:t>
            </a:r>
            <a:r>
              <a:rPr lang="fr-FR" dirty="0" smtClean="0"/>
              <a:t> in the </a:t>
            </a:r>
            <a:r>
              <a:rPr lang="fr-FR" dirty="0" err="1" smtClean="0"/>
              <a:t>YangTreeNode</a:t>
            </a:r>
            <a:r>
              <a:rPr lang="fr-FR" dirty="0" smtClean="0"/>
              <a:t> : </a:t>
            </a:r>
            <a:r>
              <a:rPr lang="fr-FR" dirty="0" err="1" smtClean="0"/>
              <a:t>ytn</a:t>
            </a:r>
            <a:endParaRPr lang="fr-FR" dirty="0" smtClean="0"/>
          </a:p>
          <a:p>
            <a:r>
              <a:rPr lang="fr-FR" dirty="0" smtClean="0"/>
              <a:t>	if </a:t>
            </a:r>
            <a:r>
              <a:rPr lang="fr-FR" dirty="0" err="1" smtClean="0"/>
              <a:t>ytn</a:t>
            </a:r>
            <a:r>
              <a:rPr lang="fr-FR" dirty="0" smtClean="0"/>
              <a:t> </a:t>
            </a:r>
            <a:r>
              <a:rPr lang="fr-FR" dirty="0" err="1" smtClean="0"/>
              <a:t>is</a:t>
            </a:r>
            <a:r>
              <a:rPr lang="fr-FR" dirty="0" smtClean="0"/>
              <a:t> a </a:t>
            </a:r>
            <a:r>
              <a:rPr lang="fr-FR" dirty="0" err="1" smtClean="0"/>
              <a:t>choice</a:t>
            </a:r>
            <a:r>
              <a:rPr lang="fr-FR" dirty="0" smtClean="0"/>
              <a:t> </a:t>
            </a:r>
            <a:r>
              <a:rPr lang="fr-FR" dirty="0" err="1" smtClean="0"/>
              <a:t>node</a:t>
            </a:r>
            <a:r>
              <a:rPr lang="fr-FR" dirty="0" smtClean="0"/>
              <a:t> </a:t>
            </a:r>
            <a:r>
              <a:rPr lang="fr-FR" dirty="0" err="1" smtClean="0"/>
              <a:t>then</a:t>
            </a:r>
            <a:endParaRPr lang="fr-FR" dirty="0" smtClean="0"/>
          </a:p>
          <a:p>
            <a:r>
              <a:rPr lang="fr-FR" dirty="0" smtClean="0"/>
              <a:t>		</a:t>
            </a:r>
            <a:r>
              <a:rPr lang="fr-FR" dirty="0" err="1" smtClean="0"/>
              <a:t>foreach</a:t>
            </a:r>
            <a:r>
              <a:rPr lang="fr-FR" dirty="0" smtClean="0"/>
              <a:t> case of the </a:t>
            </a:r>
            <a:r>
              <a:rPr lang="fr-FR" dirty="0" err="1" smtClean="0"/>
              <a:t>choice</a:t>
            </a:r>
            <a:endParaRPr lang="fr-FR" dirty="0" smtClean="0"/>
          </a:p>
          <a:p>
            <a:r>
              <a:rPr lang="fr-FR" dirty="0" smtClean="0"/>
              <a:t>			</a:t>
            </a:r>
            <a:r>
              <a:rPr lang="fr-FR" dirty="0" err="1" smtClean="0"/>
              <a:t>foreach</a:t>
            </a:r>
            <a:r>
              <a:rPr lang="fr-FR" dirty="0" smtClean="0"/>
              <a:t> </a:t>
            </a:r>
            <a:r>
              <a:rPr lang="fr-FR" dirty="0" err="1" smtClean="0"/>
              <a:t>node</a:t>
            </a:r>
            <a:r>
              <a:rPr lang="fr-FR" dirty="0" smtClean="0"/>
              <a:t> in the case </a:t>
            </a:r>
            <a:r>
              <a:rPr lang="fr-FR" dirty="0" err="1" smtClean="0"/>
              <a:t>nc</a:t>
            </a:r>
            <a:endParaRPr lang="fr-FR" dirty="0" smtClean="0"/>
          </a:p>
          <a:p>
            <a:r>
              <a:rPr lang="fr-FR" dirty="0" smtClean="0"/>
              <a:t>				</a:t>
            </a:r>
          </a:p>
          <a:p>
            <a:r>
              <a:rPr lang="fr-FR" dirty="0" smtClean="0"/>
              <a:t>	</a:t>
            </a:r>
            <a:r>
              <a:rPr lang="fr-FR" dirty="0" err="1" smtClean="0"/>
              <a:t>foreach</a:t>
            </a:r>
            <a:r>
              <a:rPr lang="fr-FR" dirty="0" smtClean="0"/>
              <a:t> </a:t>
            </a:r>
            <a:r>
              <a:rPr lang="fr-FR" dirty="0" err="1" smtClean="0"/>
              <a:t>node</a:t>
            </a:r>
            <a:r>
              <a:rPr lang="fr-FR" dirty="0" smtClean="0"/>
              <a:t> in the </a:t>
            </a:r>
            <a:r>
              <a:rPr lang="fr-FR" dirty="0" err="1" smtClean="0"/>
              <a:t>DataTree</a:t>
            </a:r>
            <a:r>
              <a:rPr lang="fr-FR" dirty="0" smtClean="0"/>
              <a:t> : </a:t>
            </a:r>
            <a:r>
              <a:rPr lang="fr-FR" dirty="0" err="1" smtClean="0"/>
              <a:t>dtn</a:t>
            </a:r>
            <a:endParaRPr lang="fr-FR" dirty="0" smtClean="0"/>
          </a:p>
          <a:p>
            <a:r>
              <a:rPr lang="fr-FR" dirty="0" smtClean="0"/>
              <a:t>		if </a:t>
            </a:r>
            <a:r>
              <a:rPr lang="fr-FR" dirty="0" err="1" smtClean="0"/>
              <a:t>dtn</a:t>
            </a:r>
            <a:r>
              <a:rPr lang="fr-FR" dirty="0" smtClean="0"/>
              <a:t> == </a:t>
            </a:r>
            <a:r>
              <a:rPr lang="fr-FR" dirty="0" err="1" smtClean="0"/>
              <a:t>ytn</a:t>
            </a:r>
            <a:r>
              <a:rPr lang="fr-FR" dirty="0" smtClean="0"/>
              <a:t> </a:t>
            </a:r>
            <a:r>
              <a:rPr lang="fr-FR" dirty="0" err="1" smtClean="0"/>
              <a:t>then</a:t>
            </a:r>
            <a:endParaRPr lang="fr-FR" dirty="0" smtClean="0"/>
          </a:p>
          <a:p>
            <a:r>
              <a:rPr lang="fr-FR" dirty="0" smtClean="0"/>
              <a:t>			</a:t>
            </a:r>
            <a:r>
              <a:rPr lang="fr-FR" dirty="0" err="1" smtClean="0"/>
              <a:t>create</a:t>
            </a:r>
            <a:r>
              <a:rPr lang="fr-FR" dirty="0" smtClean="0"/>
              <a:t> a </a:t>
            </a:r>
            <a:r>
              <a:rPr lang="fr-FR" dirty="0" err="1" smtClean="0"/>
              <a:t>browsing</a:t>
            </a:r>
            <a:r>
              <a:rPr lang="fr-FR" dirty="0" smtClean="0"/>
              <a:t> </a:t>
            </a:r>
            <a:r>
              <a:rPr lang="fr-FR" dirty="0" err="1" smtClean="0"/>
              <a:t>picture</a:t>
            </a:r>
            <a:endParaRPr lang="fr-FR" dirty="0" smtClean="0"/>
          </a:p>
          <a:p>
            <a:endParaRPr lang="fr-FR" dirty="0"/>
          </a:p>
        </p:txBody>
      </p:sp>
      <p:sp>
        <p:nvSpPr>
          <p:cNvPr id="3" name="Espace réservé du numéro de diapositive 2"/>
          <p:cNvSpPr>
            <a:spLocks noGrp="1"/>
          </p:cNvSpPr>
          <p:nvPr>
            <p:ph type="sldNum" sz="quarter" idx="12"/>
          </p:nvPr>
        </p:nvSpPr>
        <p:spPr/>
        <p:txBody>
          <a:bodyPr/>
          <a:lstStyle/>
          <a:p>
            <a:fld id="{339A7AB0-D0CE-A343-B5B6-64AAD55F6591}" type="slidenum">
              <a:rPr lang="fr-FR" smtClean="0"/>
              <a:pPr/>
              <a:t>14</a:t>
            </a:fld>
            <a:endParaRPr lang="fr-F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 name="ZoneTexte 29"/>
          <p:cNvSpPr txBox="1"/>
          <p:nvPr/>
        </p:nvSpPr>
        <p:spPr>
          <a:xfrm>
            <a:off x="330200" y="5073134"/>
            <a:ext cx="1083086" cy="369332"/>
          </a:xfrm>
          <a:prstGeom prst="rect">
            <a:avLst/>
          </a:prstGeom>
          <a:noFill/>
        </p:spPr>
        <p:txBody>
          <a:bodyPr wrap="none" rtlCol="0">
            <a:spAutoFit/>
          </a:bodyPr>
          <a:lstStyle/>
          <a:p>
            <a:r>
              <a:rPr lang="fr-FR" dirty="0" smtClean="0"/>
              <a:t>NETCONF</a:t>
            </a:r>
            <a:endParaRPr lang="fr-FR" dirty="0"/>
          </a:p>
        </p:txBody>
      </p:sp>
      <p:sp>
        <p:nvSpPr>
          <p:cNvPr id="34" name="ZoneTexte 33"/>
          <p:cNvSpPr txBox="1"/>
          <p:nvPr/>
        </p:nvSpPr>
        <p:spPr>
          <a:xfrm>
            <a:off x="1898650" y="2121694"/>
            <a:ext cx="662787" cy="369332"/>
          </a:xfrm>
          <a:prstGeom prst="rect">
            <a:avLst/>
          </a:prstGeom>
          <a:noFill/>
        </p:spPr>
        <p:txBody>
          <a:bodyPr wrap="none" rtlCol="0">
            <a:spAutoFit/>
          </a:bodyPr>
          <a:lstStyle/>
          <a:p>
            <a:r>
              <a:rPr lang="fr-FR" dirty="0" err="1" smtClean="0"/>
              <a:t>https</a:t>
            </a:r>
            <a:endParaRPr lang="fr-FR" dirty="0"/>
          </a:p>
        </p:txBody>
      </p:sp>
      <p:sp>
        <p:nvSpPr>
          <p:cNvPr id="36" name="ZoneTexte 35"/>
          <p:cNvSpPr txBox="1"/>
          <p:nvPr/>
        </p:nvSpPr>
        <p:spPr>
          <a:xfrm>
            <a:off x="2440589" y="5257800"/>
            <a:ext cx="1249060" cy="861774"/>
          </a:xfrm>
          <a:prstGeom prst="rect">
            <a:avLst/>
          </a:prstGeom>
          <a:noFill/>
        </p:spPr>
        <p:txBody>
          <a:bodyPr wrap="none" rtlCol="0">
            <a:spAutoFit/>
          </a:bodyPr>
          <a:lstStyle/>
          <a:p>
            <a:pPr algn="ctr"/>
            <a:r>
              <a:rPr lang="fr-FR" dirty="0" smtClean="0"/>
              <a:t>ENSUITE</a:t>
            </a:r>
          </a:p>
          <a:p>
            <a:pPr algn="ctr"/>
            <a:r>
              <a:rPr lang="fr-FR" dirty="0" smtClean="0"/>
              <a:t>Framework</a:t>
            </a:r>
          </a:p>
          <a:p>
            <a:pPr algn="ctr"/>
            <a:r>
              <a:rPr lang="fr-FR" sz="1400" i="1" dirty="0" smtClean="0"/>
              <a:t>(p</a:t>
            </a:r>
            <a:r>
              <a:rPr lang="fr-FR" sz="1400" i="1" dirty="0" err="1" smtClean="0"/>
              <a:t>ython</a:t>
            </a:r>
            <a:r>
              <a:rPr lang="fr-FR" sz="1400" i="1" dirty="0" smtClean="0"/>
              <a:t>)</a:t>
            </a:r>
            <a:endParaRPr lang="fr-FR" sz="1400" i="1" dirty="0"/>
          </a:p>
        </p:txBody>
      </p:sp>
      <p:pic>
        <p:nvPicPr>
          <p:cNvPr id="17" name="Image 16" descr="black-server-128x128.png"/>
          <p:cNvPicPr>
            <a:picLocks noChangeAspect="1"/>
          </p:cNvPicPr>
          <p:nvPr/>
        </p:nvPicPr>
        <p:blipFill>
          <a:blip r:embed="rId3"/>
          <a:stretch>
            <a:fillRect/>
          </a:stretch>
        </p:blipFill>
        <p:spPr>
          <a:xfrm flipH="1">
            <a:off x="2561437" y="153369"/>
            <a:ext cx="2683980" cy="2657792"/>
          </a:xfrm>
          <a:prstGeom prst="rect">
            <a:avLst/>
          </a:prstGeom>
          <a:effectLst>
            <a:reflection blurRad="6350" stA="52000" endA="300" endPos="35000" dir="5400000" sy="-100000" algn="bl" rotWithShape="0"/>
          </a:effectLst>
        </p:spPr>
      </p:pic>
      <p:sp>
        <p:nvSpPr>
          <p:cNvPr id="19" name="ZoneTexte 18"/>
          <p:cNvSpPr txBox="1"/>
          <p:nvPr/>
        </p:nvSpPr>
        <p:spPr>
          <a:xfrm>
            <a:off x="4113910" y="552724"/>
            <a:ext cx="797815" cy="646331"/>
          </a:xfrm>
          <a:prstGeom prst="rect">
            <a:avLst/>
          </a:prstGeom>
          <a:noFill/>
        </p:spPr>
        <p:txBody>
          <a:bodyPr wrap="square" rtlCol="0">
            <a:spAutoFit/>
          </a:bodyPr>
          <a:lstStyle/>
          <a:p>
            <a:r>
              <a:rPr lang="fr-FR" dirty="0" smtClean="0">
                <a:solidFill>
                  <a:schemeClr val="bg1"/>
                </a:solidFill>
              </a:rPr>
              <a:t>HTTPS</a:t>
            </a:r>
          </a:p>
          <a:p>
            <a:r>
              <a:rPr lang="fr-FR" dirty="0" smtClean="0">
                <a:solidFill>
                  <a:schemeClr val="bg1"/>
                </a:solidFill>
              </a:rPr>
              <a:t>server</a:t>
            </a:r>
            <a:endParaRPr lang="fr-FR" dirty="0">
              <a:solidFill>
                <a:schemeClr val="bg1"/>
              </a:solidFill>
            </a:endParaRPr>
          </a:p>
        </p:txBody>
      </p:sp>
      <p:sp>
        <p:nvSpPr>
          <p:cNvPr id="20" name="ZoneTexte 19"/>
          <p:cNvSpPr txBox="1"/>
          <p:nvPr/>
        </p:nvSpPr>
        <p:spPr>
          <a:xfrm>
            <a:off x="3828639" y="1098030"/>
            <a:ext cx="1083086" cy="646331"/>
          </a:xfrm>
          <a:prstGeom prst="rect">
            <a:avLst/>
          </a:prstGeom>
          <a:noFill/>
        </p:spPr>
        <p:txBody>
          <a:bodyPr wrap="none" rtlCol="0">
            <a:spAutoFit/>
          </a:bodyPr>
          <a:lstStyle/>
          <a:p>
            <a:r>
              <a:rPr lang="fr-FR" dirty="0" smtClean="0">
                <a:solidFill>
                  <a:schemeClr val="bg1"/>
                </a:solidFill>
              </a:rPr>
              <a:t>NETCONF</a:t>
            </a:r>
          </a:p>
          <a:p>
            <a:r>
              <a:rPr lang="fr-FR" dirty="0" smtClean="0">
                <a:solidFill>
                  <a:schemeClr val="bg1"/>
                </a:solidFill>
              </a:rPr>
              <a:t>Manager</a:t>
            </a:r>
            <a:endParaRPr lang="fr-FR" dirty="0">
              <a:solidFill>
                <a:schemeClr val="bg1"/>
              </a:solidFill>
            </a:endParaRPr>
          </a:p>
        </p:txBody>
      </p:sp>
      <p:grpSp>
        <p:nvGrpSpPr>
          <p:cNvPr id="28" name="Grouper 27"/>
          <p:cNvGrpSpPr/>
          <p:nvPr/>
        </p:nvGrpSpPr>
        <p:grpSpPr>
          <a:xfrm flipH="1">
            <a:off x="6657519" y="534623"/>
            <a:ext cx="1898650" cy="1915874"/>
            <a:chOff x="6038850" y="2959100"/>
            <a:chExt cx="3251200" cy="3160474"/>
          </a:xfrm>
        </p:grpSpPr>
        <p:pic>
          <p:nvPicPr>
            <p:cNvPr id="22" name="Image 2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23" name="Image 22"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21" name="Image 20"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25" name="Rectangle 24"/>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1" name="Grouper 30"/>
          <p:cNvGrpSpPr/>
          <p:nvPr/>
        </p:nvGrpSpPr>
        <p:grpSpPr>
          <a:xfrm flipH="1">
            <a:off x="7606844" y="2870091"/>
            <a:ext cx="1898650" cy="1915874"/>
            <a:chOff x="6038850" y="2959100"/>
            <a:chExt cx="3251200" cy="3160474"/>
          </a:xfrm>
        </p:grpSpPr>
        <p:pic>
          <p:nvPicPr>
            <p:cNvPr id="32" name="Image 3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37" name="Image 36"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38" name="Image 37"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39" name="Rectangle 38"/>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40" name="Grouper 39"/>
          <p:cNvGrpSpPr/>
          <p:nvPr/>
        </p:nvGrpSpPr>
        <p:grpSpPr>
          <a:xfrm>
            <a:off x="5078981" y="4556110"/>
            <a:ext cx="1898650" cy="1915874"/>
            <a:chOff x="6038850" y="2959100"/>
            <a:chExt cx="3251200" cy="3160474"/>
          </a:xfrm>
          <a:effectLst/>
        </p:grpSpPr>
        <p:pic>
          <p:nvPicPr>
            <p:cNvPr id="41" name="Image 40"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42" name="Image 41"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43" name="Image 42"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44" name="Rectangle 43"/>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45" name="Nuage 44"/>
          <p:cNvSpPr/>
          <p:nvPr/>
        </p:nvSpPr>
        <p:spPr>
          <a:xfrm>
            <a:off x="4911725" y="2648632"/>
            <a:ext cx="2067629" cy="1578982"/>
          </a:xfrm>
          <a:prstGeom prst="cloud">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OLSR</a:t>
            </a:r>
            <a:endParaRPr lang="fr-FR" dirty="0"/>
          </a:p>
        </p:txBody>
      </p:sp>
      <p:pic>
        <p:nvPicPr>
          <p:cNvPr id="46" name="Image 45" descr="workstation-Vista-256x256.png"/>
          <p:cNvPicPr>
            <a:picLocks noChangeAspect="1"/>
          </p:cNvPicPr>
          <p:nvPr/>
        </p:nvPicPr>
        <p:blipFill>
          <a:blip r:embed="rId5"/>
          <a:stretch>
            <a:fillRect/>
          </a:stretch>
        </p:blipFill>
        <p:spPr>
          <a:xfrm flipH="1">
            <a:off x="0" y="976414"/>
            <a:ext cx="2971800" cy="3251200"/>
          </a:xfrm>
          <a:prstGeom prst="rect">
            <a:avLst/>
          </a:prstGeom>
        </p:spPr>
      </p:pic>
      <p:sp>
        <p:nvSpPr>
          <p:cNvPr id="47" name="Nuage 46"/>
          <p:cNvSpPr/>
          <p:nvPr/>
        </p:nvSpPr>
        <p:spPr>
          <a:xfrm>
            <a:off x="7821026" y="26392"/>
            <a:ext cx="1637160" cy="1262705"/>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8" name="Nuage 47"/>
          <p:cNvSpPr/>
          <p:nvPr/>
        </p:nvSpPr>
        <p:spPr>
          <a:xfrm>
            <a:off x="7143306" y="5422416"/>
            <a:ext cx="1898650" cy="139431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9" name="Nuage 48"/>
          <p:cNvSpPr/>
          <p:nvPr/>
        </p:nvSpPr>
        <p:spPr>
          <a:xfrm>
            <a:off x="8264044" y="2170058"/>
            <a:ext cx="1641956" cy="128220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51" name="Connecteur droit avec flèche 50"/>
          <p:cNvCxnSpPr>
            <a:stCxn id="23" idx="1"/>
            <a:endCxn id="47" idx="2"/>
          </p:cNvCxnSpPr>
          <p:nvPr/>
        </p:nvCxnSpPr>
        <p:spPr>
          <a:xfrm flipV="1">
            <a:off x="7252701" y="657745"/>
            <a:ext cx="573403" cy="25411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3" name="Connecteur droit avec flèche 52"/>
          <p:cNvCxnSpPr>
            <a:stCxn id="22" idx="3"/>
            <a:endCxn id="45" idx="3"/>
          </p:cNvCxnSpPr>
          <p:nvPr/>
        </p:nvCxnSpPr>
        <p:spPr>
          <a:xfrm rot="10800000" flipV="1">
            <a:off x="5945540" y="1141714"/>
            <a:ext cx="821374" cy="1597197"/>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6" name="Connecteur droit avec flèche 55"/>
          <p:cNvCxnSpPr>
            <a:stCxn id="32" idx="3"/>
            <a:endCxn id="45" idx="0"/>
          </p:cNvCxnSpPr>
          <p:nvPr/>
        </p:nvCxnSpPr>
        <p:spPr>
          <a:xfrm rot="10800000">
            <a:off x="6977631" y="3438123"/>
            <a:ext cx="738608" cy="39060"/>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61" name="Connecteur droit avec flèche 60"/>
          <p:cNvCxnSpPr>
            <a:stCxn id="42" idx="1"/>
            <a:endCxn id="45" idx="1"/>
          </p:cNvCxnSpPr>
          <p:nvPr/>
        </p:nvCxnSpPr>
        <p:spPr>
          <a:xfrm rot="10800000">
            <a:off x="5945541" y="4225933"/>
            <a:ext cx="436909" cy="707414"/>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742950" y="2286000"/>
            <a:ext cx="6521450" cy="3657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ZoneTexte 4"/>
          <p:cNvSpPr txBox="1"/>
          <p:nvPr/>
        </p:nvSpPr>
        <p:spPr>
          <a:xfrm>
            <a:off x="2889250" y="2482334"/>
            <a:ext cx="1890261" cy="369332"/>
          </a:xfrm>
          <a:prstGeom prst="rect">
            <a:avLst/>
          </a:prstGeom>
          <a:noFill/>
        </p:spPr>
        <p:txBody>
          <a:bodyPr wrap="none" rtlCol="0">
            <a:spAutoFit/>
          </a:bodyPr>
          <a:lstStyle/>
          <a:p>
            <a:r>
              <a:rPr lang="fr-FR" dirty="0" smtClean="0"/>
              <a:t>Data Model Agent</a:t>
            </a:r>
            <a:endParaRPr lang="fr-FR" dirty="0"/>
          </a:p>
        </p:txBody>
      </p:sp>
      <p:sp>
        <p:nvSpPr>
          <p:cNvPr id="6" name="Document 5"/>
          <p:cNvSpPr/>
          <p:nvPr/>
        </p:nvSpPr>
        <p:spPr>
          <a:xfrm>
            <a:off x="1485900" y="3581400"/>
            <a:ext cx="990600" cy="1295400"/>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solidFill>
                  <a:schemeClr val="tx1"/>
                </a:solidFill>
              </a:rPr>
              <a:t>xsd</a:t>
            </a:r>
            <a:endParaRPr lang="fr-FR" dirty="0">
              <a:solidFill>
                <a:schemeClr val="tx1"/>
              </a:solidFill>
            </a:endParaRPr>
          </a:p>
        </p:txBody>
      </p:sp>
      <p:sp>
        <p:nvSpPr>
          <p:cNvPr id="7" name="Ellipse 6"/>
          <p:cNvSpPr/>
          <p:nvPr/>
        </p:nvSpPr>
        <p:spPr>
          <a:xfrm>
            <a:off x="3785326" y="3005558"/>
            <a:ext cx="1468578" cy="69448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c</a:t>
            </a:r>
            <a:r>
              <a:rPr lang="fr-FR" sz="1400" dirty="0" err="1" smtClean="0">
                <a:solidFill>
                  <a:schemeClr val="tx1"/>
                </a:solidFill>
              </a:rPr>
              <a:t>ontainer</a:t>
            </a:r>
            <a:r>
              <a:rPr lang="fr-FR" sz="1400" dirty="0" smtClean="0">
                <a:solidFill>
                  <a:schemeClr val="tx1"/>
                </a:solidFill>
              </a:rPr>
              <a:t> interfaces</a:t>
            </a:r>
            <a:endParaRPr lang="fr-FR" sz="1400" dirty="0">
              <a:solidFill>
                <a:schemeClr val="tx1"/>
              </a:solidFill>
            </a:endParaRPr>
          </a:p>
        </p:txBody>
      </p:sp>
      <p:sp>
        <p:nvSpPr>
          <p:cNvPr id="8" name="Ellipse 7"/>
          <p:cNvSpPr/>
          <p:nvPr/>
        </p:nvSpPr>
        <p:spPr>
          <a:xfrm>
            <a:off x="3933103" y="3919958"/>
            <a:ext cx="1320799" cy="609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l</a:t>
            </a:r>
            <a:r>
              <a:rPr lang="fr-FR" sz="1400" dirty="0" err="1" smtClean="0">
                <a:solidFill>
                  <a:schemeClr val="tx1"/>
                </a:solidFill>
              </a:rPr>
              <a:t>ist</a:t>
            </a:r>
            <a:endParaRPr lang="fr-FR" sz="1400" dirty="0" smtClean="0">
              <a:solidFill>
                <a:schemeClr val="tx1"/>
              </a:solidFill>
            </a:endParaRPr>
          </a:p>
          <a:p>
            <a:pPr algn="ctr"/>
            <a:r>
              <a:rPr lang="fr-FR" sz="1400" dirty="0" smtClean="0">
                <a:solidFill>
                  <a:schemeClr val="tx1"/>
                </a:solidFill>
              </a:rPr>
              <a:t>interface</a:t>
            </a:r>
            <a:endParaRPr lang="fr-FR" sz="1400" dirty="0">
              <a:solidFill>
                <a:schemeClr val="tx1"/>
              </a:solidFill>
            </a:endParaRPr>
          </a:p>
        </p:txBody>
      </p:sp>
      <p:sp>
        <p:nvSpPr>
          <p:cNvPr id="9" name="Ellipse 8"/>
          <p:cNvSpPr/>
          <p:nvPr/>
        </p:nvSpPr>
        <p:spPr>
          <a:xfrm>
            <a:off x="3496403" y="4986757"/>
            <a:ext cx="1097100" cy="59320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name</a:t>
            </a:r>
            <a:endParaRPr lang="fr-FR" sz="1400" dirty="0">
              <a:solidFill>
                <a:schemeClr val="tx1"/>
              </a:solidFill>
            </a:endParaRPr>
          </a:p>
        </p:txBody>
      </p:sp>
      <p:sp>
        <p:nvSpPr>
          <p:cNvPr id="10" name="Ellipse 9"/>
          <p:cNvSpPr/>
          <p:nvPr/>
        </p:nvSpPr>
        <p:spPr>
          <a:xfrm>
            <a:off x="4655417" y="4986758"/>
            <a:ext cx="1196973" cy="55076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mtu</a:t>
            </a:r>
            <a:endParaRPr lang="fr-FR" sz="1400" dirty="0">
              <a:solidFill>
                <a:schemeClr val="tx1"/>
              </a:solidFill>
            </a:endParaRPr>
          </a:p>
        </p:txBody>
      </p:sp>
      <p:cxnSp>
        <p:nvCxnSpPr>
          <p:cNvPr id="12" name="Connecteur droit 11"/>
          <p:cNvCxnSpPr>
            <a:stCxn id="7" idx="4"/>
            <a:endCxn id="8" idx="0"/>
          </p:cNvCxnSpPr>
          <p:nvPr/>
        </p:nvCxnSpPr>
        <p:spPr>
          <a:xfrm rot="16200000" flipH="1">
            <a:off x="4446599" y="3773054"/>
            <a:ext cx="219920" cy="73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Connecteur droit 13"/>
          <p:cNvCxnSpPr>
            <a:stCxn id="8" idx="4"/>
            <a:endCxn id="9" idx="0"/>
          </p:cNvCxnSpPr>
          <p:nvPr/>
        </p:nvCxnSpPr>
        <p:spPr>
          <a:xfrm rot="5400000">
            <a:off x="4090630" y="4483884"/>
            <a:ext cx="457199" cy="548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Connecteur droit 15"/>
          <p:cNvCxnSpPr>
            <a:stCxn id="8" idx="4"/>
            <a:endCxn id="10" idx="0"/>
          </p:cNvCxnSpPr>
          <p:nvPr/>
        </p:nvCxnSpPr>
        <p:spPr>
          <a:xfrm rot="16200000" flipH="1">
            <a:off x="4695104" y="4427957"/>
            <a:ext cx="457199" cy="660401"/>
          </a:xfrm>
          <a:prstGeom prst="line">
            <a:avLst/>
          </a:prstGeom>
        </p:spPr>
        <p:style>
          <a:lnRef idx="2">
            <a:schemeClr val="accent1"/>
          </a:lnRef>
          <a:fillRef idx="0">
            <a:schemeClr val="accent1"/>
          </a:fillRef>
          <a:effectRef idx="1">
            <a:schemeClr val="accent1"/>
          </a:effectRef>
          <a:fontRef idx="minor">
            <a:schemeClr val="tx1"/>
          </a:fontRef>
        </p:style>
      </p:cxnSp>
      <p:sp>
        <p:nvSpPr>
          <p:cNvPr id="35" name="Document 34"/>
          <p:cNvSpPr/>
          <p:nvPr/>
        </p:nvSpPr>
        <p:spPr>
          <a:xfrm>
            <a:off x="7099300" y="424934"/>
            <a:ext cx="2641600" cy="3004066"/>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fr-FR" sz="1200" dirty="0">
                <a:solidFill>
                  <a:schemeClr val="tx1"/>
                </a:solidFill>
              </a:rPr>
              <a:t>m</a:t>
            </a:r>
            <a:r>
              <a:rPr lang="fr-FR" sz="1200" dirty="0" err="1" smtClean="0">
                <a:solidFill>
                  <a:schemeClr val="tx1"/>
                </a:solidFill>
              </a:rPr>
              <a:t>odule</a:t>
            </a:r>
            <a:r>
              <a:rPr lang="fr-FR" sz="1200" dirty="0" smtClean="0">
                <a:solidFill>
                  <a:schemeClr val="tx1"/>
                </a:solidFill>
              </a:rPr>
              <a:t> network {</a:t>
            </a:r>
          </a:p>
          <a:p>
            <a:r>
              <a:rPr lang="fr-FR" sz="1200" dirty="0" smtClean="0">
                <a:solidFill>
                  <a:schemeClr val="tx1"/>
                </a:solidFill>
              </a:rPr>
              <a:t>…</a:t>
            </a:r>
          </a:p>
          <a:p>
            <a:r>
              <a:rPr lang="fr-FR" sz="1200" dirty="0" smtClean="0">
                <a:solidFill>
                  <a:schemeClr val="tx1"/>
                </a:solidFill>
              </a:rPr>
              <a:t>	container interfaces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list</a:t>
            </a:r>
            <a:r>
              <a:rPr lang="fr-FR" sz="1200" dirty="0" smtClean="0">
                <a:solidFill>
                  <a:schemeClr val="tx1"/>
                </a:solidFill>
              </a:rPr>
              <a:t> interface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name</a:t>
            </a:r>
            <a:r>
              <a:rPr lang="fr-FR" sz="1200" dirty="0" smtClean="0">
                <a:solidFill>
                  <a:schemeClr val="tx1"/>
                </a:solidFill>
              </a:rPr>
              <a:t> {…</a:t>
            </a: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mtu</a:t>
            </a:r>
            <a:r>
              <a:rPr lang="fr-FR" sz="1200" dirty="0" smtClean="0">
                <a:solidFill>
                  <a:schemeClr val="tx1"/>
                </a:solidFill>
              </a:rPr>
              <a:t> {…</a:t>
            </a:r>
          </a:p>
          <a:p>
            <a:r>
              <a:rPr lang="fr-FR" sz="1200" dirty="0" smtClean="0">
                <a:solidFill>
                  <a:schemeClr val="tx1"/>
                </a:solidFill>
              </a:rPr>
              <a:t>		}</a:t>
            </a:r>
          </a:p>
          <a:p>
            <a:r>
              <a:rPr lang="fr-FR" sz="1200" dirty="0" smtClean="0">
                <a:solidFill>
                  <a:schemeClr val="tx1"/>
                </a:solidFill>
              </a:rPr>
              <a:t>	}</a:t>
            </a:r>
          </a:p>
          <a:p>
            <a:r>
              <a:rPr lang="fr-FR" sz="1200" dirty="0">
                <a:solidFill>
                  <a:schemeClr val="tx1"/>
                </a:solidFill>
              </a:rPr>
              <a:t>}</a:t>
            </a:r>
            <a:endParaRPr lang="fr-FR" sz="1200" dirty="0" smtClean="0">
              <a:solidFill>
                <a:schemeClr val="tx1"/>
              </a:solidFill>
            </a:endParaRPr>
          </a:p>
          <a:p>
            <a:endParaRPr lang="fr-FR" sz="1200" dirty="0">
              <a:solidFill>
                <a:schemeClr val="tx1"/>
              </a:solidFill>
            </a:endParaRPr>
          </a:p>
        </p:txBody>
      </p:sp>
      <p:sp>
        <p:nvSpPr>
          <p:cNvPr id="36" name="Flèche courbée vers la gauche 35"/>
          <p:cNvSpPr/>
          <p:nvPr/>
        </p:nvSpPr>
        <p:spPr>
          <a:xfrm rot="2786343">
            <a:off x="7714621" y="3313555"/>
            <a:ext cx="640085" cy="1403350"/>
          </a:xfrm>
          <a:prstGeom prst="curvedLeftArrow">
            <a:avLst>
              <a:gd name="adj1" fmla="val 14090"/>
              <a:gd name="adj2" fmla="val 31842"/>
              <a:gd name="adj3" fmla="val 22300"/>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37" name="ZoneTexte 36"/>
          <p:cNvSpPr txBox="1"/>
          <p:nvPr/>
        </p:nvSpPr>
        <p:spPr>
          <a:xfrm>
            <a:off x="8063803" y="4507468"/>
            <a:ext cx="1351777" cy="369332"/>
          </a:xfrm>
          <a:prstGeom prst="rect">
            <a:avLst/>
          </a:prstGeom>
          <a:noFill/>
        </p:spPr>
        <p:txBody>
          <a:bodyPr wrap="none" rtlCol="0">
            <a:spAutoFit/>
          </a:bodyPr>
          <a:lstStyle/>
          <a:p>
            <a:r>
              <a:rPr lang="fr-FR" i="1" dirty="0" err="1"/>
              <a:t>j</a:t>
            </a:r>
            <a:r>
              <a:rPr lang="fr-FR" i="1" dirty="0" err="1" smtClean="0"/>
              <a:t>Yang</a:t>
            </a:r>
            <a:r>
              <a:rPr lang="fr-FR" i="1" dirty="0" smtClean="0"/>
              <a:t> </a:t>
            </a:r>
            <a:r>
              <a:rPr lang="fr-FR" dirty="0" err="1" smtClean="0"/>
              <a:t>parser</a:t>
            </a:r>
            <a:endParaRPr lang="fr-FR" dirty="0"/>
          </a:p>
        </p:txBody>
      </p:sp>
      <p:sp>
        <p:nvSpPr>
          <p:cNvPr id="15" name="ZoneTexte 14"/>
          <p:cNvSpPr txBox="1"/>
          <p:nvPr/>
        </p:nvSpPr>
        <p:spPr>
          <a:xfrm>
            <a:off x="5365753" y="5791200"/>
            <a:ext cx="3818699" cy="923330"/>
          </a:xfrm>
          <a:prstGeom prst="rect">
            <a:avLst/>
          </a:prstGeom>
          <a:noFill/>
        </p:spPr>
        <p:txBody>
          <a:bodyPr wrap="none" rtlCol="0">
            <a:spAutoFit/>
          </a:bodyPr>
          <a:lstStyle/>
          <a:p>
            <a:r>
              <a:rPr lang="fr-FR" dirty="0" err="1" smtClean="0"/>
              <a:t>Schema</a:t>
            </a:r>
            <a:r>
              <a:rPr lang="fr-FR" dirty="0" smtClean="0"/>
              <a:t> </a:t>
            </a:r>
            <a:r>
              <a:rPr lang="fr-FR" dirty="0" err="1" smtClean="0"/>
              <a:t>Tree</a:t>
            </a:r>
            <a:r>
              <a:rPr lang="fr-FR" dirty="0" smtClean="0"/>
              <a:t> :</a:t>
            </a:r>
          </a:p>
          <a:p>
            <a:r>
              <a:rPr lang="fr-FR" dirty="0" smtClean="0"/>
              <a:t>- </a:t>
            </a:r>
            <a:r>
              <a:rPr lang="fr-FR" dirty="0"/>
              <a:t>n</a:t>
            </a:r>
            <a:r>
              <a:rPr lang="fr-FR" dirty="0" smtClean="0"/>
              <a:t>o </a:t>
            </a:r>
            <a:r>
              <a:rPr lang="fr-FR" dirty="0" err="1" smtClean="0"/>
              <a:t>typedef</a:t>
            </a:r>
            <a:r>
              <a:rPr lang="fr-FR" dirty="0" smtClean="0"/>
              <a:t>, </a:t>
            </a:r>
            <a:r>
              <a:rPr lang="fr-FR" dirty="0" err="1" smtClean="0"/>
              <a:t>grouping</a:t>
            </a:r>
            <a:r>
              <a:rPr lang="fr-FR" dirty="0" smtClean="0"/>
              <a:t>, uses, augments</a:t>
            </a:r>
          </a:p>
          <a:p>
            <a:r>
              <a:rPr lang="fr-FR" dirty="0" smtClean="0"/>
              <a:t>- j</a:t>
            </a:r>
            <a:r>
              <a:rPr lang="fr-FR" dirty="0" err="1" smtClean="0"/>
              <a:t>ust</a:t>
            </a:r>
            <a:r>
              <a:rPr lang="fr-FR" dirty="0" smtClean="0"/>
              <a:t> data </a:t>
            </a:r>
            <a:r>
              <a:rPr lang="fr-FR" dirty="0" err="1" smtClean="0"/>
              <a:t>nodes</a:t>
            </a:r>
            <a:r>
              <a:rPr lang="fr-FR" dirty="0" smtClean="0"/>
              <a:t> (and </a:t>
            </a:r>
            <a:r>
              <a:rPr lang="fr-FR" dirty="0" err="1" smtClean="0"/>
              <a:t>choice</a:t>
            </a:r>
            <a:r>
              <a:rPr lang="fr-FR" dirty="0" smtClean="0"/>
              <a:t>)</a:t>
            </a:r>
            <a:endParaRPr lang="fr-FR"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8" y="1981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40767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711499" y="3581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27" name="Ellipse 26"/>
          <p:cNvSpPr/>
          <p:nvPr/>
        </p:nvSpPr>
        <p:spPr>
          <a:xfrm>
            <a:off x="6358071" y="38862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cxnSp>
        <p:nvCxnSpPr>
          <p:cNvPr id="29" name="Connecteur en arc 28"/>
          <p:cNvCxnSpPr>
            <a:stCxn id="18" idx="2"/>
            <a:endCxn id="10" idx="2"/>
          </p:cNvCxnSpPr>
          <p:nvPr/>
        </p:nvCxnSpPr>
        <p:spPr>
          <a:xfrm rot="10800000">
            <a:off x="6711498" y="1714500"/>
            <a:ext cx="1720" cy="2171700"/>
          </a:xfrm>
          <a:prstGeom prst="curvedConnector3">
            <a:avLst>
              <a:gd name="adj1" fmla="val 1439546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Connecteur en arc 34"/>
          <p:cNvCxnSpPr>
            <a:stCxn id="27" idx="2"/>
            <a:endCxn id="10" idx="2"/>
          </p:cNvCxnSpPr>
          <p:nvPr/>
        </p:nvCxnSpPr>
        <p:spPr>
          <a:xfrm rot="10800000" flipH="1">
            <a:off x="6358070" y="1714500"/>
            <a:ext cx="353428" cy="2476500"/>
          </a:xfrm>
          <a:prstGeom prst="curvedConnector3">
            <a:avLst>
              <a:gd name="adj1" fmla="val -7007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148834"/>
            <a:ext cx="662787" cy="369332"/>
          </a:xfrm>
          <a:prstGeom prst="rect">
            <a:avLst/>
          </a:prstGeom>
          <a:noFill/>
        </p:spPr>
        <p:txBody>
          <a:bodyPr wrap="none" rtlCol="0">
            <a:spAutoFit/>
          </a:bodyPr>
          <a:lstStyle/>
          <a:p>
            <a:r>
              <a:rPr lang="fr-FR" dirty="0" err="1" smtClean="0"/>
              <a:t>https</a:t>
            </a:r>
            <a:endParaRPr lang="fr-FR" dirty="0"/>
          </a:p>
        </p:txBody>
      </p:sp>
      <p:sp>
        <p:nvSpPr>
          <p:cNvPr id="44" name="Triangle isocèle 43"/>
          <p:cNvSpPr/>
          <p:nvPr/>
        </p:nvSpPr>
        <p:spPr>
          <a:xfrm>
            <a:off x="4292600" y="1714500"/>
            <a:ext cx="412750" cy="400050"/>
          </a:xfrm>
          <a:prstGeom prst="triangl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5" name="ZoneTexte 44"/>
          <p:cNvSpPr txBox="1"/>
          <p:nvPr/>
        </p:nvSpPr>
        <p:spPr>
          <a:xfrm>
            <a:off x="3826487" y="2247901"/>
            <a:ext cx="1356073" cy="646331"/>
          </a:xfrm>
          <a:prstGeom prst="rect">
            <a:avLst/>
          </a:prstGeom>
          <a:noFill/>
        </p:spPr>
        <p:txBody>
          <a:bodyPr wrap="none" rtlCol="0">
            <a:spAutoFit/>
          </a:bodyPr>
          <a:lstStyle/>
          <a:p>
            <a:r>
              <a:rPr lang="fr-FR" dirty="0" err="1" smtClean="0"/>
              <a:t>Schema</a:t>
            </a:r>
            <a:r>
              <a:rPr lang="fr-FR" dirty="0" smtClean="0"/>
              <a:t> </a:t>
            </a:r>
            <a:r>
              <a:rPr lang="fr-FR" dirty="0" err="1" smtClean="0"/>
              <a:t>tree</a:t>
            </a:r>
            <a:endParaRPr lang="fr-FR" dirty="0" smtClean="0"/>
          </a:p>
          <a:p>
            <a:r>
              <a:rPr lang="fr-FR" dirty="0" smtClean="0"/>
              <a:t>Java applet</a:t>
            </a:r>
            <a:endParaRPr lang="fr-FR" dirty="0"/>
          </a:p>
        </p:txBody>
      </p:sp>
      <p:pic>
        <p:nvPicPr>
          <p:cNvPr id="46" name="Image 45" descr="applet1.tiff"/>
          <p:cNvPicPr>
            <a:picLocks noChangeAspect="1"/>
          </p:cNvPicPr>
          <p:nvPr/>
        </p:nvPicPr>
        <p:blipFill>
          <a:blip r:embed="rId3"/>
          <a:stretch>
            <a:fillRect/>
          </a:stretch>
        </p:blipFill>
        <p:spPr>
          <a:xfrm>
            <a:off x="742950" y="3048000"/>
            <a:ext cx="2724999" cy="2324100"/>
          </a:xfrm>
          <a:prstGeom prst="rect">
            <a:avLst/>
          </a:prstGeom>
        </p:spPr>
      </p:pic>
      <p:sp>
        <p:nvSpPr>
          <p:cNvPr id="15" name="Espace réservé du numéro de diapositive 14"/>
          <p:cNvSpPr>
            <a:spLocks noGrp="1"/>
          </p:cNvSpPr>
          <p:nvPr>
            <p:ph type="sldNum" sz="quarter" idx="12"/>
          </p:nvPr>
        </p:nvSpPr>
        <p:spPr/>
        <p:txBody>
          <a:bodyPr/>
          <a:lstStyle/>
          <a:p>
            <a:fld id="{339A7AB0-D0CE-A343-B5B6-64AAD55F6591}" type="slidenum">
              <a:rPr lang="fr-FR" smtClean="0"/>
              <a:pPr/>
              <a:t>17</a:t>
            </a:fld>
            <a:endParaRPr lang="fr-F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38481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851651" y="36576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714500"/>
            <a:ext cx="662787" cy="369332"/>
          </a:xfrm>
          <a:prstGeom prst="rect">
            <a:avLst/>
          </a:prstGeom>
          <a:noFill/>
        </p:spPr>
        <p:txBody>
          <a:bodyPr wrap="none" rtlCol="0">
            <a:spAutoFit/>
          </a:bodyPr>
          <a:lstStyle/>
          <a:p>
            <a:r>
              <a:rPr lang="fr-FR" dirty="0" err="1" smtClean="0"/>
              <a:t>https</a:t>
            </a:r>
            <a:endParaRPr lang="fr-FR" dirty="0"/>
          </a:p>
        </p:txBody>
      </p:sp>
      <p:pic>
        <p:nvPicPr>
          <p:cNvPr id="16" name="Image 15" descr="applet2.tiff"/>
          <p:cNvPicPr>
            <a:picLocks noChangeAspect="1"/>
          </p:cNvPicPr>
          <p:nvPr/>
        </p:nvPicPr>
        <p:blipFill>
          <a:blip r:embed="rId3"/>
          <a:stretch>
            <a:fillRect/>
          </a:stretch>
        </p:blipFill>
        <p:spPr>
          <a:xfrm>
            <a:off x="825500" y="3176370"/>
            <a:ext cx="2639600" cy="2348131"/>
          </a:xfrm>
          <a:prstGeom prst="rect">
            <a:avLst/>
          </a:prstGeom>
        </p:spPr>
      </p:pic>
      <p:sp>
        <p:nvSpPr>
          <p:cNvPr id="17" name="Flèche vers la gauche 16"/>
          <p:cNvSpPr/>
          <p:nvPr/>
        </p:nvSpPr>
        <p:spPr>
          <a:xfrm rot="2874564">
            <a:off x="1451499" y="53377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ZoneTexte 18"/>
          <p:cNvSpPr txBox="1"/>
          <p:nvPr/>
        </p:nvSpPr>
        <p:spPr>
          <a:xfrm>
            <a:off x="3772369" y="1852931"/>
            <a:ext cx="1338828" cy="1323439"/>
          </a:xfrm>
          <a:prstGeom prst="rect">
            <a:avLst/>
          </a:prstGeom>
          <a:noFill/>
        </p:spPr>
        <p:txBody>
          <a:bodyPr wrap="none" rtlCol="0">
            <a:spAutoFit/>
          </a:bodyPr>
          <a:lstStyle/>
          <a:p>
            <a:r>
              <a:rPr lang="fr-FR" sz="1000" dirty="0" smtClean="0"/>
              <a:t>…</a:t>
            </a:r>
          </a:p>
          <a:p>
            <a:r>
              <a:rPr lang="fr-FR" sz="1000" dirty="0" smtClean="0"/>
              <a:t>&lt;</a:t>
            </a:r>
            <a:r>
              <a:rPr lang="fr-FR" sz="1000" dirty="0" err="1" smtClean="0"/>
              <a:t>get-config</a:t>
            </a:r>
            <a:r>
              <a:rPr lang="fr-FR" sz="1000" dirty="0" smtClean="0"/>
              <a:t>&gt;</a:t>
            </a:r>
          </a:p>
          <a:p>
            <a:r>
              <a:rPr lang="fr-FR" sz="1000" dirty="0" smtClean="0"/>
              <a:t>   &lt;NETCONF&gt;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&lt;/network&gt;</a:t>
            </a:r>
          </a:p>
          <a:p>
            <a:r>
              <a:rPr lang="fr-FR" sz="1000" dirty="0" smtClean="0"/>
              <a:t>   &lt;/NETCONF&gt;</a:t>
            </a:r>
          </a:p>
          <a:p>
            <a:r>
              <a:rPr lang="fr-FR" sz="1000" dirty="0" smtClean="0"/>
              <a:t>&lt;/</a:t>
            </a:r>
            <a:r>
              <a:rPr lang="fr-FR" sz="1000" dirty="0" err="1" smtClean="0"/>
              <a:t>get-config</a:t>
            </a:r>
            <a:r>
              <a:rPr lang="fr-FR" sz="1000" dirty="0" smtClean="0"/>
              <a:t>&gt;</a:t>
            </a:r>
            <a:endParaRPr lang="fr-FR" sz="1000" dirty="0"/>
          </a:p>
        </p:txBody>
      </p:sp>
      <p:cxnSp>
        <p:nvCxnSpPr>
          <p:cNvPr id="21" name="Connecteur droit avec flèche 20"/>
          <p:cNvCxnSpPr>
            <a:stCxn id="10" idx="3"/>
          </p:cNvCxnSpPr>
          <p:nvPr/>
        </p:nvCxnSpPr>
        <p:spPr>
          <a:xfrm rot="16200000" flipH="1">
            <a:off x="7190355" y="2275456"/>
            <a:ext cx="400050" cy="782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Connecteur droit avec flèche 23"/>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25" name="ZoneTexte 24"/>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26" name="ZoneTexte 25"/>
          <p:cNvSpPr txBox="1"/>
          <p:nvPr/>
        </p:nvSpPr>
        <p:spPr>
          <a:xfrm>
            <a:off x="247650" y="3657600"/>
            <a:ext cx="301660" cy="369332"/>
          </a:xfrm>
          <a:prstGeom prst="rect">
            <a:avLst/>
          </a:prstGeom>
          <a:noFill/>
        </p:spPr>
        <p:txBody>
          <a:bodyPr wrap="none" rtlCol="0">
            <a:spAutoFit/>
          </a:bodyPr>
          <a:lstStyle/>
          <a:p>
            <a:r>
              <a:rPr lang="fr-FR" dirty="0" smtClean="0"/>
              <a:t>1</a:t>
            </a:r>
            <a:endParaRPr lang="fr-FR" dirty="0"/>
          </a:p>
        </p:txBody>
      </p:sp>
      <p:sp>
        <p:nvSpPr>
          <p:cNvPr id="28" name="ZoneTexte 27"/>
          <p:cNvSpPr txBox="1"/>
          <p:nvPr/>
        </p:nvSpPr>
        <p:spPr>
          <a:xfrm>
            <a:off x="1152299" y="5715000"/>
            <a:ext cx="301660" cy="369332"/>
          </a:xfrm>
          <a:prstGeom prst="rect">
            <a:avLst/>
          </a:prstGeom>
          <a:noFill/>
        </p:spPr>
        <p:txBody>
          <a:bodyPr wrap="none" rtlCol="0">
            <a:spAutoFit/>
          </a:bodyPr>
          <a:lstStyle/>
          <a:p>
            <a:r>
              <a:rPr lang="fr-FR" dirty="0" smtClean="0"/>
              <a:t>2</a:t>
            </a:r>
            <a:endParaRPr lang="fr-FR" dirty="0"/>
          </a:p>
        </p:txBody>
      </p:sp>
      <p:sp>
        <p:nvSpPr>
          <p:cNvPr id="30" name="ZoneTexte 29"/>
          <p:cNvSpPr txBox="1"/>
          <p:nvPr/>
        </p:nvSpPr>
        <p:spPr>
          <a:xfrm>
            <a:off x="3772369" y="1186934"/>
            <a:ext cx="301660" cy="369332"/>
          </a:xfrm>
          <a:prstGeom prst="rect">
            <a:avLst/>
          </a:prstGeom>
          <a:noFill/>
        </p:spPr>
        <p:txBody>
          <a:bodyPr wrap="none" rtlCol="0">
            <a:spAutoFit/>
          </a:bodyPr>
          <a:lstStyle/>
          <a:p>
            <a:r>
              <a:rPr lang="fr-FR" dirty="0" smtClean="0"/>
              <a:t>3</a:t>
            </a:r>
            <a:endParaRPr lang="fr-FR" dirty="0"/>
          </a:p>
        </p:txBody>
      </p:sp>
      <p:sp>
        <p:nvSpPr>
          <p:cNvPr id="31" name="ZoneTexte 30"/>
          <p:cNvSpPr txBox="1"/>
          <p:nvPr/>
        </p:nvSpPr>
        <p:spPr>
          <a:xfrm>
            <a:off x="6954385" y="2177534"/>
            <a:ext cx="301660" cy="369332"/>
          </a:xfrm>
          <a:prstGeom prst="rect">
            <a:avLst/>
          </a:prstGeom>
          <a:noFill/>
        </p:spPr>
        <p:txBody>
          <a:bodyPr wrap="none" rtlCol="0">
            <a:spAutoFit/>
          </a:bodyPr>
          <a:lstStyle/>
          <a:p>
            <a:r>
              <a:rPr lang="fr-FR" dirty="0" smtClean="0"/>
              <a:t>4</a:t>
            </a:r>
            <a:endParaRPr lang="fr-FR" dirty="0"/>
          </a:p>
        </p:txBody>
      </p:sp>
      <p:sp>
        <p:nvSpPr>
          <p:cNvPr id="32" name="ZoneTexte 31"/>
          <p:cNvSpPr txBox="1"/>
          <p:nvPr/>
        </p:nvSpPr>
        <p:spPr>
          <a:xfrm>
            <a:off x="8832850" y="2329934"/>
            <a:ext cx="301660" cy="369332"/>
          </a:xfrm>
          <a:prstGeom prst="rect">
            <a:avLst/>
          </a:prstGeom>
          <a:noFill/>
        </p:spPr>
        <p:txBody>
          <a:bodyPr wrap="none" rtlCol="0">
            <a:spAutoFit/>
          </a:bodyPr>
          <a:lstStyle/>
          <a:p>
            <a:r>
              <a:rPr lang="fr-FR" dirty="0" smtClean="0"/>
              <a:t>5</a:t>
            </a:r>
            <a:endParaRPr lang="fr-FR" dirty="0"/>
          </a:p>
        </p:txBody>
      </p:sp>
      <p:sp>
        <p:nvSpPr>
          <p:cNvPr id="20" name="ZoneTexte 19"/>
          <p:cNvSpPr txBox="1"/>
          <p:nvPr/>
        </p:nvSpPr>
        <p:spPr>
          <a:xfrm>
            <a:off x="412750" y="278368"/>
            <a:ext cx="4584796" cy="369332"/>
          </a:xfrm>
          <a:prstGeom prst="rect">
            <a:avLst/>
          </a:prstGeom>
          <a:noFill/>
        </p:spPr>
        <p:txBody>
          <a:bodyPr wrap="none" rtlCol="0">
            <a:spAutoFit/>
          </a:bodyPr>
          <a:lstStyle/>
          <a:p>
            <a:r>
              <a:rPr lang="fr-FR" dirty="0" smtClean="0"/>
              <a:t>If </a:t>
            </a:r>
            <a:r>
              <a:rPr lang="fr-FR" dirty="0" err="1" smtClean="0"/>
              <a:t>https</a:t>
            </a:r>
            <a:r>
              <a:rPr lang="fr-FR" dirty="0" smtClean="0"/>
              <a:t> </a:t>
            </a:r>
            <a:r>
              <a:rPr lang="fr-FR" dirty="0" err="1" smtClean="0"/>
              <a:t>connection</a:t>
            </a:r>
            <a:r>
              <a:rPr lang="fr-FR" dirty="0" smtClean="0"/>
              <a:t> </a:t>
            </a:r>
            <a:r>
              <a:rPr lang="fr-FR" dirty="0" err="1" smtClean="0"/>
              <a:t>could</a:t>
            </a:r>
            <a:r>
              <a:rPr lang="fr-FR" dirty="0" smtClean="0"/>
              <a:t> </a:t>
            </a:r>
            <a:r>
              <a:rPr lang="fr-FR" dirty="0" err="1" smtClean="0"/>
              <a:t>be</a:t>
            </a:r>
            <a:r>
              <a:rPr lang="fr-FR" dirty="0" smtClean="0"/>
              <a:t> </a:t>
            </a:r>
            <a:r>
              <a:rPr lang="fr-FR" dirty="0" err="1" smtClean="0"/>
              <a:t>used</a:t>
            </a:r>
            <a:r>
              <a:rPr lang="fr-FR" dirty="0" smtClean="0"/>
              <a:t> by the applet</a:t>
            </a:r>
            <a:endParaRPr lang="fr-FR" dirty="0"/>
          </a:p>
        </p:txBody>
      </p:sp>
      <p:sp>
        <p:nvSpPr>
          <p:cNvPr id="22" name="Espace réservé du numéro de diapositive 21"/>
          <p:cNvSpPr>
            <a:spLocks noGrp="1"/>
          </p:cNvSpPr>
          <p:nvPr>
            <p:ph type="sldNum" sz="quarter" idx="12"/>
          </p:nvPr>
        </p:nvSpPr>
        <p:spPr/>
        <p:txBody>
          <a:bodyPr/>
          <a:lstStyle/>
          <a:p>
            <a:fld id="{339A7AB0-D0CE-A343-B5B6-64AAD55F6591}" type="slidenum">
              <a:rPr lang="fr-FR" smtClean="0"/>
              <a:pPr/>
              <a:t>18</a:t>
            </a:fld>
            <a:endParaRPr lang="fr-F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377896" y="18478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377896" y="914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444898" y="514350"/>
            <a:ext cx="2641600" cy="390525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377897" y="344805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292468" y="104775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17" name="Connecteur droit avec flèche 16"/>
          <p:cNvCxnSpPr/>
          <p:nvPr/>
        </p:nvCxnSpPr>
        <p:spPr>
          <a:xfrm rot="10800000" flipV="1">
            <a:off x="7838848" y="2114550"/>
            <a:ext cx="1403350" cy="266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onnecteur droit avec flèche 19"/>
          <p:cNvCxnSpPr/>
          <p:nvPr/>
        </p:nvCxnSpPr>
        <p:spPr>
          <a:xfrm rot="5400000">
            <a:off x="6821896" y="3106105"/>
            <a:ext cx="533400" cy="1504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1" name="Image 20" descr="applet3.tiff"/>
          <p:cNvPicPr>
            <a:picLocks noChangeAspect="1"/>
          </p:cNvPicPr>
          <p:nvPr/>
        </p:nvPicPr>
        <p:blipFill>
          <a:blip r:embed="rId3"/>
          <a:stretch>
            <a:fillRect/>
          </a:stretch>
        </p:blipFill>
        <p:spPr>
          <a:xfrm>
            <a:off x="332676" y="3048000"/>
            <a:ext cx="3959924" cy="3124200"/>
          </a:xfrm>
          <a:prstGeom prst="rect">
            <a:avLst/>
          </a:prstGeom>
        </p:spPr>
      </p:pic>
      <p:sp>
        <p:nvSpPr>
          <p:cNvPr id="22" name="ZoneTexte 21"/>
          <p:cNvSpPr txBox="1"/>
          <p:nvPr/>
        </p:nvSpPr>
        <p:spPr>
          <a:xfrm>
            <a:off x="8581799" y="2381250"/>
            <a:ext cx="301660" cy="369332"/>
          </a:xfrm>
          <a:prstGeom prst="rect">
            <a:avLst/>
          </a:prstGeom>
          <a:noFill/>
        </p:spPr>
        <p:txBody>
          <a:bodyPr wrap="none" rtlCol="0">
            <a:spAutoFit/>
          </a:bodyPr>
          <a:lstStyle/>
          <a:p>
            <a:r>
              <a:rPr lang="fr-FR" dirty="0" smtClean="0"/>
              <a:t>1</a:t>
            </a:r>
            <a:endParaRPr lang="fr-FR" dirty="0"/>
          </a:p>
        </p:txBody>
      </p:sp>
      <p:sp>
        <p:nvSpPr>
          <p:cNvPr id="23" name="ZoneTexte 22"/>
          <p:cNvSpPr txBox="1"/>
          <p:nvPr/>
        </p:nvSpPr>
        <p:spPr>
          <a:xfrm>
            <a:off x="7353871" y="3110984"/>
            <a:ext cx="301660" cy="369332"/>
          </a:xfrm>
          <a:prstGeom prst="rect">
            <a:avLst/>
          </a:prstGeom>
          <a:noFill/>
        </p:spPr>
        <p:txBody>
          <a:bodyPr wrap="none" rtlCol="0">
            <a:spAutoFit/>
          </a:bodyPr>
          <a:lstStyle/>
          <a:p>
            <a:r>
              <a:rPr lang="fr-FR" dirty="0" smtClean="0"/>
              <a:t>2</a:t>
            </a:r>
            <a:endParaRPr lang="fr-FR" dirty="0"/>
          </a:p>
        </p:txBody>
      </p:sp>
      <p:sp>
        <p:nvSpPr>
          <p:cNvPr id="25" name="ZoneTexte 24"/>
          <p:cNvSpPr txBox="1"/>
          <p:nvPr/>
        </p:nvSpPr>
        <p:spPr>
          <a:xfrm>
            <a:off x="5444899" y="4812268"/>
            <a:ext cx="301660" cy="369332"/>
          </a:xfrm>
          <a:prstGeom prst="rect">
            <a:avLst/>
          </a:prstGeom>
          <a:noFill/>
        </p:spPr>
        <p:txBody>
          <a:bodyPr wrap="none" rtlCol="0">
            <a:spAutoFit/>
          </a:bodyPr>
          <a:lstStyle/>
          <a:p>
            <a:r>
              <a:rPr lang="fr-FR" dirty="0"/>
              <a:t>3</a:t>
            </a:r>
          </a:p>
        </p:txBody>
      </p:sp>
      <p:sp>
        <p:nvSpPr>
          <p:cNvPr id="26" name="ZoneTexte 25"/>
          <p:cNvSpPr txBox="1"/>
          <p:nvPr/>
        </p:nvSpPr>
        <p:spPr>
          <a:xfrm>
            <a:off x="8655527" y="2894231"/>
            <a:ext cx="1083086" cy="369332"/>
          </a:xfrm>
          <a:prstGeom prst="rect">
            <a:avLst/>
          </a:prstGeom>
          <a:noFill/>
        </p:spPr>
        <p:txBody>
          <a:bodyPr wrap="none" rtlCol="0">
            <a:spAutoFit/>
          </a:bodyPr>
          <a:lstStyle/>
          <a:p>
            <a:r>
              <a:rPr lang="fr-FR" dirty="0" smtClean="0"/>
              <a:t>NETCONF</a:t>
            </a:r>
            <a:endParaRPr lang="fr-FR" dirty="0"/>
          </a:p>
        </p:txBody>
      </p:sp>
      <p:sp>
        <p:nvSpPr>
          <p:cNvPr id="30" name="Bulle rectangulaire 29"/>
          <p:cNvSpPr/>
          <p:nvPr/>
        </p:nvSpPr>
        <p:spPr>
          <a:xfrm>
            <a:off x="7719335" y="4057650"/>
            <a:ext cx="1522864" cy="1123950"/>
          </a:xfrm>
          <a:prstGeom prst="wedgeRectCallout">
            <a:avLst>
              <a:gd name="adj1" fmla="val -70039"/>
              <a:gd name="adj2" fmla="val -57828"/>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XSD document</a:t>
            </a: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a:p>
            <a:r>
              <a:rPr lang="fr-FR" sz="1200" dirty="0" err="1" smtClean="0">
                <a:solidFill>
                  <a:schemeClr val="tx1"/>
                </a:solidFill>
              </a:rPr>
              <a:t>Add</a:t>
            </a:r>
            <a:r>
              <a:rPr lang="fr-FR" sz="1200" dirty="0" smtClean="0">
                <a:solidFill>
                  <a:schemeClr val="tx1"/>
                </a:solidFill>
              </a:rPr>
              <a:t> default values</a:t>
            </a:r>
            <a:endParaRPr lang="fr-FR" sz="1200" dirty="0">
              <a:solidFill>
                <a:schemeClr val="tx1"/>
              </a:solidFill>
            </a:endParaRPr>
          </a:p>
        </p:txBody>
      </p:sp>
      <p:cxnSp>
        <p:nvCxnSpPr>
          <p:cNvPr id="28" name="Connecteur droit avec flèche 27"/>
          <p:cNvCxnSpPr>
            <a:endCxn id="18" idx="3"/>
          </p:cNvCxnSpPr>
          <p:nvPr/>
        </p:nvCxnSpPr>
        <p:spPr>
          <a:xfrm flipV="1">
            <a:off x="4292600" y="3968376"/>
            <a:ext cx="2252154" cy="13656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Espace réservé du numéro de diapositive 15"/>
          <p:cNvSpPr>
            <a:spLocks noGrp="1"/>
          </p:cNvSpPr>
          <p:nvPr>
            <p:ph type="sldNum" sz="quarter" idx="12"/>
          </p:nvPr>
        </p:nvSpPr>
        <p:spPr/>
        <p:txBody>
          <a:bodyPr/>
          <a:lstStyle/>
          <a:p>
            <a:fld id="{339A7AB0-D0CE-A343-B5B6-64AAD55F6591}" type="slidenum">
              <a:rPr lang="fr-FR" smtClean="0"/>
              <a:pPr/>
              <a:t>19</a:t>
            </a:fld>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6" name="Image 55" descr="workstation-Vista-256x256.png"/>
          <p:cNvPicPr>
            <a:picLocks noChangeAspect="1"/>
          </p:cNvPicPr>
          <p:nvPr/>
        </p:nvPicPr>
        <p:blipFill>
          <a:blip r:embed="rId3"/>
          <a:stretch>
            <a:fillRect/>
          </a:stretch>
        </p:blipFill>
        <p:spPr>
          <a:xfrm flipH="1">
            <a:off x="0" y="1338518"/>
            <a:ext cx="2971800" cy="3251200"/>
          </a:xfrm>
          <a:prstGeom prst="rect">
            <a:avLst/>
          </a:prstGeom>
        </p:spPr>
      </p:pic>
      <p:pic>
        <p:nvPicPr>
          <p:cNvPr id="57" name="Image 56" descr="black-server-128x128.png"/>
          <p:cNvPicPr>
            <a:picLocks noChangeAspect="1"/>
          </p:cNvPicPr>
          <p:nvPr/>
        </p:nvPicPr>
        <p:blipFill>
          <a:blip r:embed="rId4"/>
          <a:stretch>
            <a:fillRect/>
          </a:stretch>
        </p:blipFill>
        <p:spPr>
          <a:xfrm flipH="1">
            <a:off x="4885951" y="838200"/>
            <a:ext cx="1991423" cy="1971992"/>
          </a:xfrm>
          <a:prstGeom prst="rect">
            <a:avLst/>
          </a:prstGeom>
          <a:effectLst/>
        </p:spPr>
      </p:pic>
      <p:pic>
        <p:nvPicPr>
          <p:cNvPr id="58" name="Image 57" descr="black-server-128x128.png"/>
          <p:cNvPicPr>
            <a:picLocks noChangeAspect="1"/>
          </p:cNvPicPr>
          <p:nvPr/>
        </p:nvPicPr>
        <p:blipFill>
          <a:blip r:embed="rId4"/>
          <a:stretch>
            <a:fillRect/>
          </a:stretch>
        </p:blipFill>
        <p:spPr>
          <a:xfrm flipH="1">
            <a:off x="6877374" y="3549271"/>
            <a:ext cx="1991423" cy="1971992"/>
          </a:xfrm>
          <a:prstGeom prst="rect">
            <a:avLst/>
          </a:prstGeom>
          <a:effectLst/>
        </p:spPr>
      </p:pic>
      <p:grpSp>
        <p:nvGrpSpPr>
          <p:cNvPr id="59" name="Grouper 58"/>
          <p:cNvGrpSpPr/>
          <p:nvPr/>
        </p:nvGrpSpPr>
        <p:grpSpPr>
          <a:xfrm>
            <a:off x="8153400" y="838200"/>
            <a:ext cx="1567431" cy="1915874"/>
            <a:chOff x="6038850" y="2959100"/>
            <a:chExt cx="3251200" cy="3160474"/>
          </a:xfrm>
          <a:effectLst/>
        </p:grpSpPr>
        <p:pic>
          <p:nvPicPr>
            <p:cNvPr id="60" name="Image 59" descr="wifi-modem-Vista-256x256.png"/>
            <p:cNvPicPr>
              <a:picLocks noChangeAspect="1"/>
            </p:cNvPicPr>
            <p:nvPr/>
          </p:nvPicPr>
          <p:blipFill>
            <a:blip r:embed="rId5"/>
            <a:srcRect l="54128" r="40110" b="61719"/>
            <a:stretch>
              <a:fillRect/>
            </a:stretch>
          </p:blipFill>
          <p:spPr>
            <a:xfrm>
              <a:off x="8915400" y="3338274"/>
              <a:ext cx="187325" cy="1244600"/>
            </a:xfrm>
            <a:prstGeom prst="rect">
              <a:avLst/>
            </a:prstGeom>
          </p:spPr>
        </p:pic>
        <p:pic>
          <p:nvPicPr>
            <p:cNvPr id="61" name="Image 60" descr="wifi-modem-Vista-256x256.png"/>
            <p:cNvPicPr>
              <a:picLocks noChangeAspect="1"/>
            </p:cNvPicPr>
            <p:nvPr/>
          </p:nvPicPr>
          <p:blipFill>
            <a:blip r:embed="rId5"/>
            <a:srcRect l="54128" r="40110" b="61719"/>
            <a:stretch>
              <a:fillRect/>
            </a:stretch>
          </p:blipFill>
          <p:spPr>
            <a:xfrm>
              <a:off x="8270875" y="2959100"/>
              <a:ext cx="187325" cy="1244600"/>
            </a:xfrm>
            <a:prstGeom prst="rect">
              <a:avLst/>
            </a:prstGeom>
          </p:spPr>
        </p:pic>
        <p:pic>
          <p:nvPicPr>
            <p:cNvPr id="62" name="Image 61" descr="wifi-modem-Vista-256x256.png"/>
            <p:cNvPicPr>
              <a:picLocks noChangeAspect="1"/>
            </p:cNvPicPr>
            <p:nvPr/>
          </p:nvPicPr>
          <p:blipFill>
            <a:blip r:embed="rId5"/>
            <a:srcRect t="33594"/>
            <a:stretch>
              <a:fillRect/>
            </a:stretch>
          </p:blipFill>
          <p:spPr>
            <a:xfrm>
              <a:off x="6038850" y="3960574"/>
              <a:ext cx="3251200" cy="2159000"/>
            </a:xfrm>
            <a:prstGeom prst="rect">
              <a:avLst/>
            </a:prstGeom>
          </p:spPr>
        </p:pic>
        <p:sp>
          <p:nvSpPr>
            <p:cNvPr id="63" name="Rectangle 62"/>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64" name="ZoneTexte 63"/>
          <p:cNvSpPr txBox="1"/>
          <p:nvPr/>
        </p:nvSpPr>
        <p:spPr>
          <a:xfrm>
            <a:off x="7120468" y="318700"/>
            <a:ext cx="2435395" cy="646331"/>
          </a:xfrm>
          <a:prstGeom prst="rect">
            <a:avLst/>
          </a:prstGeom>
          <a:noFill/>
        </p:spPr>
        <p:txBody>
          <a:bodyPr wrap="none" rtlCol="0">
            <a:spAutoFit/>
          </a:bodyPr>
          <a:lstStyle/>
          <a:p>
            <a:r>
              <a:rPr lang="fr-FR" dirty="0" err="1" smtClean="0"/>
              <a:t>Devices</a:t>
            </a:r>
            <a:r>
              <a:rPr lang="fr-FR" dirty="0" smtClean="0"/>
              <a:t> </a:t>
            </a:r>
            <a:r>
              <a:rPr lang="fr-FR" dirty="0" err="1" smtClean="0"/>
              <a:t>with</a:t>
            </a:r>
            <a:r>
              <a:rPr lang="fr-FR" dirty="0" smtClean="0"/>
              <a:t> </a:t>
            </a:r>
            <a:r>
              <a:rPr lang="fr-FR" dirty="0" err="1" smtClean="0"/>
              <a:t>embedded</a:t>
            </a:r>
            <a:endParaRPr lang="fr-FR" dirty="0" smtClean="0"/>
          </a:p>
          <a:p>
            <a:r>
              <a:rPr lang="fr-FR" dirty="0" smtClean="0"/>
              <a:t>NETCONF servers </a:t>
            </a:r>
            <a:endParaRPr lang="fr-FR" dirty="0"/>
          </a:p>
        </p:txBody>
      </p:sp>
      <p:sp>
        <p:nvSpPr>
          <p:cNvPr id="65" name="Carré corné 64"/>
          <p:cNvSpPr/>
          <p:nvPr/>
        </p:nvSpPr>
        <p:spPr>
          <a:xfrm>
            <a:off x="6553200" y="1822529"/>
            <a:ext cx="1295400" cy="987663"/>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Host</a:t>
            </a:r>
            <a:endParaRPr lang="fr-FR" dirty="0">
              <a:solidFill>
                <a:schemeClr val="tx1"/>
              </a:solidFill>
            </a:endParaRPr>
          </a:p>
        </p:txBody>
      </p:sp>
      <p:sp>
        <p:nvSpPr>
          <p:cNvPr id="66" name="ZoneTexte 65"/>
          <p:cNvSpPr txBox="1"/>
          <p:nvPr/>
        </p:nvSpPr>
        <p:spPr>
          <a:xfrm>
            <a:off x="152400" y="1574999"/>
            <a:ext cx="3876520" cy="369332"/>
          </a:xfrm>
          <a:prstGeom prst="rect">
            <a:avLst/>
          </a:prstGeom>
          <a:noFill/>
        </p:spPr>
        <p:txBody>
          <a:bodyPr wrap="none" rtlCol="0">
            <a:spAutoFit/>
          </a:bodyPr>
          <a:lstStyle/>
          <a:p>
            <a:r>
              <a:rPr lang="en-US" dirty="0" smtClean="0"/>
              <a:t>Configuration Management Application</a:t>
            </a:r>
            <a:endParaRPr lang="en-US" dirty="0"/>
          </a:p>
        </p:txBody>
      </p:sp>
      <p:cxnSp>
        <p:nvCxnSpPr>
          <p:cNvPr id="67" name="Connecteur droit avec flèche 66"/>
          <p:cNvCxnSpPr/>
          <p:nvPr/>
        </p:nvCxnSpPr>
        <p:spPr>
          <a:xfrm>
            <a:off x="3344797" y="3383239"/>
            <a:ext cx="2730493" cy="1588"/>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68" name="ZoneTexte 67"/>
          <p:cNvSpPr txBox="1"/>
          <p:nvPr/>
        </p:nvSpPr>
        <p:spPr>
          <a:xfrm>
            <a:off x="4114800" y="3013907"/>
            <a:ext cx="1083086" cy="369332"/>
          </a:xfrm>
          <a:prstGeom prst="rect">
            <a:avLst/>
          </a:prstGeom>
          <a:noFill/>
        </p:spPr>
        <p:txBody>
          <a:bodyPr wrap="none" rtlCol="0">
            <a:spAutoFit/>
          </a:bodyPr>
          <a:lstStyle/>
          <a:p>
            <a:r>
              <a:rPr lang="fr-FR" dirty="0" smtClean="0"/>
              <a:t>NETCONF</a:t>
            </a:r>
            <a:endParaRPr lang="en-US" dirty="0"/>
          </a:p>
        </p:txBody>
      </p:sp>
      <p:sp>
        <p:nvSpPr>
          <p:cNvPr id="69" name="Carré corné 68"/>
          <p:cNvSpPr/>
          <p:nvPr/>
        </p:nvSpPr>
        <p:spPr>
          <a:xfrm>
            <a:off x="8330363" y="239875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Router</a:t>
            </a:r>
            <a:endParaRPr lang="fr-FR" dirty="0">
              <a:solidFill>
                <a:schemeClr val="tx1"/>
              </a:solidFill>
            </a:endParaRPr>
          </a:p>
        </p:txBody>
      </p:sp>
      <p:sp>
        <p:nvSpPr>
          <p:cNvPr id="70" name="Carré corné 69"/>
          <p:cNvSpPr/>
          <p:nvPr/>
        </p:nvSpPr>
        <p:spPr>
          <a:xfrm>
            <a:off x="7929321" y="473128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Host</a:t>
            </a:r>
            <a:endParaRPr lang="fr-FR" dirty="0">
              <a:solidFill>
                <a:schemeClr val="tx1"/>
              </a:solidFill>
            </a:endParaRPr>
          </a:p>
        </p:txBody>
      </p:sp>
      <p:sp>
        <p:nvSpPr>
          <p:cNvPr id="71" name="Carré corné 70"/>
          <p:cNvSpPr/>
          <p:nvPr/>
        </p:nvSpPr>
        <p:spPr>
          <a:xfrm>
            <a:off x="457200" y="4140044"/>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 Host</a:t>
            </a:r>
            <a:endParaRPr lang="fr-FR" dirty="0">
              <a:solidFill>
                <a:schemeClr val="tx1"/>
              </a:solidFill>
            </a:endParaRPr>
          </a:p>
        </p:txBody>
      </p:sp>
      <p:sp>
        <p:nvSpPr>
          <p:cNvPr id="72" name="Carré corné 71"/>
          <p:cNvSpPr/>
          <p:nvPr/>
        </p:nvSpPr>
        <p:spPr>
          <a:xfrm>
            <a:off x="542834" y="520247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Router</a:t>
            </a:r>
            <a:endParaRPr lang="fr-FR" dirty="0">
              <a:solidFill>
                <a:schemeClr val="tx1"/>
              </a:solidFill>
            </a:endParaRPr>
          </a:p>
        </p:txBody>
      </p:sp>
      <p:sp>
        <p:nvSpPr>
          <p:cNvPr id="73" name="Carré corné 72"/>
          <p:cNvSpPr/>
          <p:nvPr/>
        </p:nvSpPr>
        <p:spPr>
          <a:xfrm>
            <a:off x="2984415" y="6050923"/>
            <a:ext cx="933268" cy="610855"/>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Data Model</a:t>
            </a:r>
            <a:endParaRPr lang="fr-FR" sz="1200" dirty="0">
              <a:solidFill>
                <a:schemeClr val="tx1"/>
              </a:solidFill>
            </a:endParaRPr>
          </a:p>
        </p:txBody>
      </p:sp>
      <p:sp>
        <p:nvSpPr>
          <p:cNvPr id="74" name="ZoneTexte 73"/>
          <p:cNvSpPr txBox="1"/>
          <p:nvPr/>
        </p:nvSpPr>
        <p:spPr>
          <a:xfrm>
            <a:off x="3917683" y="6107780"/>
            <a:ext cx="1936535" cy="369332"/>
          </a:xfrm>
          <a:prstGeom prst="rect">
            <a:avLst/>
          </a:prstGeom>
          <a:noFill/>
        </p:spPr>
        <p:txBody>
          <a:bodyPr wrap="none" rtlCol="0">
            <a:spAutoFit/>
          </a:bodyPr>
          <a:lstStyle/>
          <a:p>
            <a:r>
              <a:rPr lang="fr-FR" dirty="0" smtClean="0"/>
              <a:t>: YANG data model</a:t>
            </a:r>
            <a:endParaRPr lang="fr-FR" dirty="0"/>
          </a:p>
        </p:txBody>
      </p:sp>
      <p:sp>
        <p:nvSpPr>
          <p:cNvPr id="75" name="Rectangle 74"/>
          <p:cNvSpPr/>
          <p:nvPr/>
        </p:nvSpPr>
        <p:spPr>
          <a:xfrm>
            <a:off x="3344797"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NETCONF PDU</a:t>
            </a:r>
            <a:endParaRPr lang="fr-FR" sz="1400" dirty="0">
              <a:solidFill>
                <a:schemeClr val="tx1"/>
              </a:solidFill>
            </a:endParaRPr>
          </a:p>
        </p:txBody>
      </p:sp>
      <p:sp>
        <p:nvSpPr>
          <p:cNvPr id="76" name="Rectangle 75"/>
          <p:cNvSpPr/>
          <p:nvPr/>
        </p:nvSpPr>
        <p:spPr>
          <a:xfrm>
            <a:off x="4584284"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XML Data</a:t>
            </a:r>
            <a:endParaRPr lang="fr-FR" sz="1400" dirty="0">
              <a:solidFill>
                <a:schemeClr val="tx1"/>
              </a:solidFill>
            </a:endParaRPr>
          </a:p>
        </p:txBody>
      </p:sp>
      <p:sp>
        <p:nvSpPr>
          <p:cNvPr id="23" name="Espace réservé du numéro de diapositive 22"/>
          <p:cNvSpPr>
            <a:spLocks noGrp="1"/>
          </p:cNvSpPr>
          <p:nvPr>
            <p:ph type="sldNum" sz="quarter" idx="12"/>
          </p:nvPr>
        </p:nvSpPr>
        <p:spPr/>
        <p:txBody>
          <a:bodyPr/>
          <a:lstStyle/>
          <a:p>
            <a:fld id="{339A7AB0-D0CE-A343-B5B6-64AAD55F6591}" type="slidenum">
              <a:rPr lang="fr-FR" smtClean="0"/>
              <a:pPr/>
              <a:t>2</a:t>
            </a:fld>
            <a:endParaRPr lang="fr-FR"/>
          </a:p>
        </p:txBody>
      </p:sp>
      <p:sp>
        <p:nvSpPr>
          <p:cNvPr id="24" name="ZoneTexte 23"/>
          <p:cNvSpPr txBox="1"/>
          <p:nvPr/>
        </p:nvSpPr>
        <p:spPr>
          <a:xfrm>
            <a:off x="152400" y="503366"/>
            <a:ext cx="49327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smtClean="0"/>
              <a:t>Standard Configuration Management</a:t>
            </a:r>
            <a:endParaRPr lang="fr-FR" sz="2400" i="1" dirty="0"/>
          </a:p>
        </p:txBody>
      </p:sp>
      <p:sp>
        <p:nvSpPr>
          <p:cNvPr id="25" name="ZoneTexte 24"/>
          <p:cNvSpPr txBox="1"/>
          <p:nvPr/>
        </p:nvSpPr>
        <p:spPr>
          <a:xfrm>
            <a:off x="990600" y="1068055"/>
            <a:ext cx="2774442" cy="369332"/>
          </a:xfrm>
          <a:prstGeom prst="rect">
            <a:avLst/>
          </a:prstGeom>
          <a:noFill/>
        </p:spPr>
        <p:txBody>
          <a:bodyPr wrap="none" rtlCol="0">
            <a:spAutoFit/>
          </a:bodyPr>
          <a:lstStyle/>
          <a:p>
            <a:r>
              <a:rPr lang="fr-FR" i="1" dirty="0" smtClean="0"/>
              <a:t>IETF </a:t>
            </a:r>
            <a:r>
              <a:rPr lang="fr-FR" i="1" dirty="0" err="1" smtClean="0"/>
              <a:t>netconf</a:t>
            </a:r>
            <a:r>
              <a:rPr lang="fr-FR" i="1" dirty="0" smtClean="0"/>
              <a:t> &amp; </a:t>
            </a:r>
            <a:r>
              <a:rPr lang="fr-FR" i="1" dirty="0" err="1" smtClean="0"/>
              <a:t>netmod</a:t>
            </a:r>
            <a:r>
              <a:rPr lang="fr-FR" i="1" dirty="0" smtClean="0"/>
              <a:t> WG</a:t>
            </a:r>
            <a:endParaRPr lang="fr-FR" i="1" dirty="0"/>
          </a:p>
        </p:txBody>
      </p:sp>
      <p:sp>
        <p:nvSpPr>
          <p:cNvPr id="26" name="ZoneTexte 25"/>
          <p:cNvSpPr txBox="1"/>
          <p:nvPr/>
        </p:nvSpPr>
        <p:spPr>
          <a:xfrm>
            <a:off x="6131032" y="6033185"/>
            <a:ext cx="1924250" cy="646331"/>
          </a:xfrm>
          <a:prstGeom prst="rect">
            <a:avLst/>
          </a:prstGeom>
          <a:noFill/>
        </p:spPr>
        <p:txBody>
          <a:bodyPr wrap="none" rtlCol="0">
            <a:spAutoFit/>
          </a:bodyPr>
          <a:lstStyle/>
          <a:p>
            <a:r>
              <a:rPr lang="fr-FR" dirty="0" smtClean="0"/>
              <a:t>Configuration data</a:t>
            </a:r>
          </a:p>
          <a:p>
            <a:r>
              <a:rPr lang="fr-FR" dirty="0" smtClean="0"/>
              <a:t>State data</a:t>
            </a:r>
            <a:endParaRPr lang="fr-FR" dirty="0"/>
          </a:p>
        </p:txBody>
      </p:sp>
      <p:sp>
        <p:nvSpPr>
          <p:cNvPr id="27" name="Accolade ouvrante 26"/>
          <p:cNvSpPr/>
          <p:nvPr/>
        </p:nvSpPr>
        <p:spPr>
          <a:xfrm>
            <a:off x="5971457" y="6069233"/>
            <a:ext cx="276814" cy="60971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8" name="Image 27" descr="applet4.tiff"/>
          <p:cNvPicPr>
            <a:picLocks noChangeAspect="1"/>
          </p:cNvPicPr>
          <p:nvPr/>
        </p:nvPicPr>
        <p:blipFill>
          <a:blip r:embed="rId3"/>
          <a:stretch>
            <a:fillRect/>
          </a:stretch>
        </p:blipFill>
        <p:spPr>
          <a:xfrm>
            <a:off x="330200" y="3104144"/>
            <a:ext cx="3276496" cy="2610857"/>
          </a:xfrm>
          <a:prstGeom prst="rect">
            <a:avLst/>
          </a:prstGeom>
        </p:spPr>
      </p:pic>
      <p:sp>
        <p:nvSpPr>
          <p:cNvPr id="32" name="Cube 31"/>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33" name="Cube 32"/>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34" name="Rectangle à coins arrondis 33"/>
          <p:cNvSpPr/>
          <p:nvPr/>
        </p:nvSpPr>
        <p:spPr>
          <a:xfrm>
            <a:off x="5778500" y="647700"/>
            <a:ext cx="2641600" cy="43053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5" name="Ellipse 34"/>
          <p:cNvSpPr/>
          <p:nvPr/>
        </p:nvSpPr>
        <p:spPr>
          <a:xfrm>
            <a:off x="6711499" y="3962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37" name="Cube 36"/>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38" name="Connecteur droit avec flèche 37"/>
          <p:cNvCxnSpPr/>
          <p:nvPr/>
        </p:nvCxnSpPr>
        <p:spPr>
          <a:xfrm flipV="1">
            <a:off x="3606697" y="4347544"/>
            <a:ext cx="3104800" cy="834057"/>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3" name="Flèche vers la gauche 42"/>
          <p:cNvSpPr/>
          <p:nvPr/>
        </p:nvSpPr>
        <p:spPr>
          <a:xfrm rot="2874564">
            <a:off x="2754597" y="55282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 name="ZoneTexte 45"/>
          <p:cNvSpPr txBox="1"/>
          <p:nvPr/>
        </p:nvSpPr>
        <p:spPr>
          <a:xfrm>
            <a:off x="4849398" y="4833372"/>
            <a:ext cx="1998814" cy="1938992"/>
          </a:xfrm>
          <a:prstGeom prst="rect">
            <a:avLst/>
          </a:prstGeom>
          <a:noFill/>
        </p:spPr>
        <p:txBody>
          <a:bodyPr wrap="none" rtlCol="0">
            <a:spAutoFit/>
          </a:bodyPr>
          <a:lstStyle/>
          <a:p>
            <a:r>
              <a:rPr lang="fr-FR" sz="1000" dirty="0" smtClean="0"/>
              <a:t>…</a:t>
            </a:r>
          </a:p>
          <a:p>
            <a:r>
              <a:rPr lang="fr-FR" sz="1000" dirty="0" smtClean="0"/>
              <a:t>&lt;</a:t>
            </a:r>
            <a:r>
              <a:rPr lang="fr-FR" sz="1000" dirty="0" err="1" smtClean="0"/>
              <a:t>edit-config</a:t>
            </a:r>
            <a:r>
              <a:rPr lang="fr-FR" sz="1000" dirty="0" smtClean="0"/>
              <a:t>&gt;</a:t>
            </a:r>
          </a:p>
          <a:p>
            <a:r>
              <a:rPr lang="fr-FR" sz="1000" dirty="0" smtClean="0"/>
              <a:t>   &lt;NETCONF&gt;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&lt;interface&gt;</a:t>
            </a:r>
          </a:p>
          <a:p>
            <a:r>
              <a:rPr lang="fr-FR" sz="1000" dirty="0" smtClean="0"/>
              <a:t>                        &lt;</a:t>
            </a:r>
            <a:r>
              <a:rPr lang="fr-FR" sz="1000" dirty="0" err="1" smtClean="0"/>
              <a:t>name</a:t>
            </a:r>
            <a:r>
              <a:rPr lang="fr-FR" sz="1000" dirty="0" smtClean="0"/>
              <a:t>&gt;lan0&lt;/</a:t>
            </a:r>
            <a:r>
              <a:rPr lang="fr-FR" sz="1000" dirty="0" err="1" smtClean="0"/>
              <a:t>name</a:t>
            </a:r>
            <a:r>
              <a:rPr lang="fr-FR" sz="1000" dirty="0" smtClean="0"/>
              <a:t>&gt;</a:t>
            </a:r>
          </a:p>
          <a:p>
            <a:r>
              <a:rPr lang="fr-FR" sz="1000" dirty="0" smtClean="0"/>
              <a:t>                   &lt;/interface&gt;</a:t>
            </a:r>
          </a:p>
          <a:p>
            <a:r>
              <a:rPr lang="fr-FR" sz="1000" dirty="0" smtClean="0"/>
              <a:t>               &lt;/interfaces&gt;</a:t>
            </a:r>
          </a:p>
          <a:p>
            <a:r>
              <a:rPr lang="fr-FR" sz="1000" dirty="0" smtClean="0"/>
              <a:t>      &lt;/network&gt;</a:t>
            </a:r>
          </a:p>
          <a:p>
            <a:r>
              <a:rPr lang="fr-FR" sz="1000" dirty="0" smtClean="0"/>
              <a:t>   &lt;/NETCONF&gt;</a:t>
            </a:r>
          </a:p>
          <a:p>
            <a:r>
              <a:rPr lang="fr-FR" sz="1000" dirty="0" smtClean="0"/>
              <a:t>&lt;/</a:t>
            </a:r>
            <a:r>
              <a:rPr lang="fr-FR" sz="1000" dirty="0" err="1" smtClean="0"/>
              <a:t>get</a:t>
            </a:r>
            <a:r>
              <a:rPr lang="fr-FR" sz="1000" dirty="0" smtClean="0"/>
              <a:t>&gt;</a:t>
            </a:r>
            <a:endParaRPr lang="fr-FR" sz="1000" dirty="0"/>
          </a:p>
        </p:txBody>
      </p:sp>
      <p:cxnSp>
        <p:nvCxnSpPr>
          <p:cNvPr id="48" name="Connecteur droit avec flèche 47"/>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49" name="ZoneTexte 48"/>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50" name="ZoneTexte 49"/>
          <p:cNvSpPr txBox="1"/>
          <p:nvPr/>
        </p:nvSpPr>
        <p:spPr>
          <a:xfrm>
            <a:off x="4131379" y="4464040"/>
            <a:ext cx="301660" cy="369332"/>
          </a:xfrm>
          <a:prstGeom prst="rect">
            <a:avLst/>
          </a:prstGeom>
          <a:noFill/>
        </p:spPr>
        <p:txBody>
          <a:bodyPr wrap="none" rtlCol="0">
            <a:spAutoFit/>
          </a:bodyPr>
          <a:lstStyle/>
          <a:p>
            <a:r>
              <a:rPr lang="fr-FR" dirty="0" smtClean="0"/>
              <a:t>3</a:t>
            </a:r>
            <a:endParaRPr lang="fr-FR" dirty="0"/>
          </a:p>
        </p:txBody>
      </p:sp>
      <p:sp>
        <p:nvSpPr>
          <p:cNvPr id="51" name="ZoneTexte 50"/>
          <p:cNvSpPr txBox="1"/>
          <p:nvPr/>
        </p:nvSpPr>
        <p:spPr>
          <a:xfrm>
            <a:off x="7117784" y="3593068"/>
            <a:ext cx="301660" cy="369332"/>
          </a:xfrm>
          <a:prstGeom prst="rect">
            <a:avLst/>
          </a:prstGeom>
          <a:noFill/>
        </p:spPr>
        <p:txBody>
          <a:bodyPr wrap="none" rtlCol="0">
            <a:spAutoFit/>
          </a:bodyPr>
          <a:lstStyle/>
          <a:p>
            <a:r>
              <a:rPr lang="fr-FR" dirty="0" smtClean="0"/>
              <a:t>4</a:t>
            </a:r>
            <a:endParaRPr lang="fr-FR" dirty="0"/>
          </a:p>
        </p:txBody>
      </p:sp>
      <p:cxnSp>
        <p:nvCxnSpPr>
          <p:cNvPr id="53" name="Connecteur droit avec flèche 52"/>
          <p:cNvCxnSpPr/>
          <p:nvPr/>
        </p:nvCxnSpPr>
        <p:spPr>
          <a:xfrm rot="5400000">
            <a:off x="7361873" y="3496629"/>
            <a:ext cx="533400" cy="39814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4" name="Bulle rectangulaire 53"/>
          <p:cNvSpPr/>
          <p:nvPr/>
        </p:nvSpPr>
        <p:spPr>
          <a:xfrm>
            <a:off x="8071418" y="4345956"/>
            <a:ext cx="1504383" cy="835645"/>
          </a:xfrm>
          <a:prstGeom prst="wedgeRectCallout">
            <a:avLst>
              <a:gd name="adj1" fmla="val -67106"/>
              <a:gd name="adj2" fmla="val -46089"/>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p:txBody>
      </p:sp>
      <p:sp>
        <p:nvSpPr>
          <p:cNvPr id="59" name="ZoneTexte 58"/>
          <p:cNvSpPr txBox="1"/>
          <p:nvPr/>
        </p:nvSpPr>
        <p:spPr>
          <a:xfrm>
            <a:off x="2395651" y="3962400"/>
            <a:ext cx="301660" cy="369332"/>
          </a:xfrm>
          <a:prstGeom prst="rect">
            <a:avLst/>
          </a:prstGeom>
          <a:noFill/>
        </p:spPr>
        <p:txBody>
          <a:bodyPr wrap="none" rtlCol="0">
            <a:spAutoFit/>
          </a:bodyPr>
          <a:lstStyle/>
          <a:p>
            <a:r>
              <a:rPr lang="fr-FR" dirty="0" smtClean="0"/>
              <a:t>1</a:t>
            </a:r>
            <a:endParaRPr lang="fr-FR" dirty="0"/>
          </a:p>
        </p:txBody>
      </p:sp>
      <p:sp>
        <p:nvSpPr>
          <p:cNvPr id="60" name="ZoneTexte 59"/>
          <p:cNvSpPr txBox="1"/>
          <p:nvPr/>
        </p:nvSpPr>
        <p:spPr>
          <a:xfrm>
            <a:off x="3031120" y="5802868"/>
            <a:ext cx="301660" cy="369332"/>
          </a:xfrm>
          <a:prstGeom prst="rect">
            <a:avLst/>
          </a:prstGeom>
          <a:noFill/>
        </p:spPr>
        <p:txBody>
          <a:bodyPr wrap="none" rtlCol="0">
            <a:spAutoFit/>
          </a:bodyPr>
          <a:lstStyle/>
          <a:p>
            <a:r>
              <a:rPr lang="fr-FR" dirty="0" smtClean="0"/>
              <a:t>2</a:t>
            </a:r>
            <a:endParaRPr lang="fr-FR" dirty="0"/>
          </a:p>
        </p:txBody>
      </p:sp>
      <p:sp>
        <p:nvSpPr>
          <p:cNvPr id="61" name="ZoneTexte 60"/>
          <p:cNvSpPr txBox="1"/>
          <p:nvPr/>
        </p:nvSpPr>
        <p:spPr>
          <a:xfrm>
            <a:off x="8915400" y="2362200"/>
            <a:ext cx="301660" cy="369332"/>
          </a:xfrm>
          <a:prstGeom prst="rect">
            <a:avLst/>
          </a:prstGeom>
          <a:noFill/>
        </p:spPr>
        <p:txBody>
          <a:bodyPr wrap="none" rtlCol="0">
            <a:spAutoFit/>
          </a:bodyPr>
          <a:lstStyle/>
          <a:p>
            <a:r>
              <a:rPr lang="fr-FR" dirty="0" smtClean="0"/>
              <a:t>5</a:t>
            </a:r>
            <a:endParaRPr lang="fr-FR" dirty="0"/>
          </a:p>
        </p:txBody>
      </p:sp>
      <p:sp>
        <p:nvSpPr>
          <p:cNvPr id="20" name="Espace réservé du numéro de diapositive 19"/>
          <p:cNvSpPr>
            <a:spLocks noGrp="1"/>
          </p:cNvSpPr>
          <p:nvPr>
            <p:ph type="sldNum" sz="quarter" idx="12"/>
          </p:nvPr>
        </p:nvSpPr>
        <p:spPr/>
        <p:txBody>
          <a:bodyPr/>
          <a:lstStyle/>
          <a:p>
            <a:fld id="{339A7AB0-D0CE-A343-B5B6-64AAD55F6591}" type="slidenum">
              <a:rPr lang="fr-FR" smtClean="0"/>
              <a:pPr/>
              <a:t>20</a:t>
            </a:fld>
            <a:endParaRPr lang="fr-F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 name="Flèche vers la gauche 16"/>
          <p:cNvSpPr/>
          <p:nvPr/>
        </p:nvSpPr>
        <p:spPr>
          <a:xfrm rot="2573701">
            <a:off x="5799134" y="3464403"/>
            <a:ext cx="1939925" cy="73128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 name="Rectangle 14"/>
          <p:cNvSpPr/>
          <p:nvPr/>
        </p:nvSpPr>
        <p:spPr>
          <a:xfrm>
            <a:off x="7264400" y="3962400"/>
            <a:ext cx="1981200" cy="251460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Cube 4"/>
          <p:cNvSpPr/>
          <p:nvPr/>
        </p:nvSpPr>
        <p:spPr>
          <a:xfrm>
            <a:off x="7429500" y="4324350"/>
            <a:ext cx="1320800" cy="7620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err="1" smtClean="0">
                <a:solidFill>
                  <a:schemeClr val="tx1"/>
                </a:solidFill>
              </a:rPr>
              <a:t>Parser</a:t>
            </a:r>
            <a:endParaRPr lang="fr-FR" sz="1200" dirty="0" smtClean="0">
              <a:solidFill>
                <a:schemeClr val="tx1"/>
              </a:solidFill>
            </a:endParaRPr>
          </a:p>
          <a:p>
            <a:pPr algn="ctr"/>
            <a:r>
              <a:rPr lang="fr-FR" sz="1200" i="1" dirty="0" smtClean="0">
                <a:solidFill>
                  <a:schemeClr val="tx1"/>
                </a:solidFill>
              </a:rPr>
              <a:t>java</a:t>
            </a:r>
            <a:endParaRPr lang="fr-FR" sz="1200" i="1" dirty="0">
              <a:solidFill>
                <a:schemeClr val="tx1"/>
              </a:solidFill>
            </a:endParaRPr>
          </a:p>
        </p:txBody>
      </p:sp>
      <p:sp>
        <p:nvSpPr>
          <p:cNvPr id="6" name="Cylindre 5"/>
          <p:cNvSpPr/>
          <p:nvPr/>
        </p:nvSpPr>
        <p:spPr>
          <a:xfrm>
            <a:off x="7759700" y="5410200"/>
            <a:ext cx="990600" cy="8001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t>
            </a:r>
            <a:r>
              <a:rPr lang="fr-FR" dirty="0" err="1" smtClean="0">
                <a:solidFill>
                  <a:schemeClr val="tx1"/>
                </a:solidFill>
              </a:rPr>
              <a:t>ang</a:t>
            </a:r>
            <a:r>
              <a:rPr lang="fr-FR" dirty="0" smtClean="0">
                <a:solidFill>
                  <a:schemeClr val="tx1"/>
                </a:solidFill>
              </a:rPr>
              <a:t> </a:t>
            </a:r>
            <a:r>
              <a:rPr lang="fr-FR" dirty="0" err="1" smtClean="0">
                <a:solidFill>
                  <a:schemeClr val="tx1"/>
                </a:solidFill>
              </a:rPr>
              <a:t>specs</a:t>
            </a:r>
            <a:r>
              <a:rPr lang="fr-FR" dirty="0" smtClean="0">
                <a:solidFill>
                  <a:schemeClr val="tx1"/>
                </a:solidFill>
              </a:rPr>
              <a:t>.</a:t>
            </a:r>
            <a:endParaRPr lang="fr-FR" dirty="0">
              <a:solidFill>
                <a:schemeClr val="tx1"/>
              </a:solidFill>
            </a:endParaRPr>
          </a:p>
        </p:txBody>
      </p:sp>
      <p:sp>
        <p:nvSpPr>
          <p:cNvPr id="8" name="Cube 7"/>
          <p:cNvSpPr/>
          <p:nvPr/>
        </p:nvSpPr>
        <p:spPr>
          <a:xfrm>
            <a:off x="4498975" y="2743994"/>
            <a:ext cx="1568450" cy="5334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 Proxy</a:t>
            </a:r>
            <a:endParaRPr lang="fr-FR" sz="1200" dirty="0">
              <a:solidFill>
                <a:schemeClr val="tx1"/>
              </a:solidFill>
            </a:endParaRPr>
          </a:p>
        </p:txBody>
      </p:sp>
      <p:sp>
        <p:nvSpPr>
          <p:cNvPr id="4" name="Cube 3"/>
          <p:cNvSpPr/>
          <p:nvPr/>
        </p:nvSpPr>
        <p:spPr>
          <a:xfrm>
            <a:off x="4498975" y="1295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Agent</a:t>
            </a:r>
            <a:endParaRPr lang="fr-FR" dirty="0">
              <a:solidFill>
                <a:schemeClr val="tx1"/>
              </a:solidFill>
            </a:endParaRPr>
          </a:p>
        </p:txBody>
      </p:sp>
      <p:sp>
        <p:nvSpPr>
          <p:cNvPr id="9" name="Flèche courbée vers la gauche 8"/>
          <p:cNvSpPr/>
          <p:nvPr/>
        </p:nvSpPr>
        <p:spPr>
          <a:xfrm>
            <a:off x="6273800" y="160020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10" name="Flèche courbée vers la gauche 9"/>
          <p:cNvSpPr/>
          <p:nvPr/>
        </p:nvSpPr>
        <p:spPr>
          <a:xfrm flipV="1">
            <a:off x="6769100" y="158115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cxnSp>
        <p:nvCxnSpPr>
          <p:cNvPr id="12" name="Connecteur droit avec flèche 11"/>
          <p:cNvCxnSpPr/>
          <p:nvPr/>
        </p:nvCxnSpPr>
        <p:spPr>
          <a:xfrm flipV="1">
            <a:off x="3136900" y="3124200"/>
            <a:ext cx="1651000" cy="9906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Connecteur droit avec flèche 13"/>
          <p:cNvCxnSpPr/>
          <p:nvPr/>
        </p:nvCxnSpPr>
        <p:spPr>
          <a:xfrm rot="5400000">
            <a:off x="4762500" y="2552634"/>
            <a:ext cx="381000" cy="17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ZoneTexte 15"/>
          <p:cNvSpPr txBox="1"/>
          <p:nvPr/>
        </p:nvSpPr>
        <p:spPr>
          <a:xfrm>
            <a:off x="7759701" y="3593068"/>
            <a:ext cx="1182047" cy="369332"/>
          </a:xfrm>
          <a:prstGeom prst="rect">
            <a:avLst/>
          </a:prstGeom>
          <a:noFill/>
        </p:spPr>
        <p:txBody>
          <a:bodyPr wrap="none" rtlCol="0">
            <a:spAutoFit/>
          </a:bodyPr>
          <a:lstStyle/>
          <a:p>
            <a:r>
              <a:rPr lang="fr-FR" dirty="0" smtClean="0"/>
              <a:t>S</a:t>
            </a:r>
            <a:r>
              <a:rPr lang="fr-FR" dirty="0" err="1" smtClean="0"/>
              <a:t>tatic</a:t>
            </a:r>
            <a:r>
              <a:rPr lang="fr-FR" dirty="0" smtClean="0"/>
              <a:t> time</a:t>
            </a:r>
            <a:endParaRPr lang="fr-FR" dirty="0"/>
          </a:p>
        </p:txBody>
      </p:sp>
      <p:sp>
        <p:nvSpPr>
          <p:cNvPr id="18" name="ZoneTexte 17"/>
          <p:cNvSpPr txBox="1"/>
          <p:nvPr/>
        </p:nvSpPr>
        <p:spPr>
          <a:xfrm>
            <a:off x="3778797" y="3930134"/>
            <a:ext cx="1083086" cy="369332"/>
          </a:xfrm>
          <a:prstGeom prst="rect">
            <a:avLst/>
          </a:prstGeom>
          <a:noFill/>
        </p:spPr>
        <p:txBody>
          <a:bodyPr wrap="none" rtlCol="0">
            <a:spAutoFit/>
          </a:bodyPr>
          <a:lstStyle/>
          <a:p>
            <a:r>
              <a:rPr lang="fr-FR" dirty="0" smtClean="0"/>
              <a:t>NETCONF</a:t>
            </a:r>
            <a:endParaRPr lang="fr-FR" dirty="0"/>
          </a:p>
        </p:txBody>
      </p:sp>
      <p:sp>
        <p:nvSpPr>
          <p:cNvPr id="19" name="ZoneTexte 18"/>
          <p:cNvSpPr txBox="1"/>
          <p:nvPr/>
        </p:nvSpPr>
        <p:spPr>
          <a:xfrm>
            <a:off x="7429500" y="2025135"/>
            <a:ext cx="1377300" cy="646331"/>
          </a:xfrm>
          <a:prstGeom prst="rect">
            <a:avLst/>
          </a:prstGeom>
          <a:noFill/>
        </p:spPr>
        <p:txBody>
          <a:bodyPr wrap="none" rtlCol="0">
            <a:spAutoFit/>
          </a:bodyPr>
          <a:lstStyle/>
          <a:p>
            <a:r>
              <a:rPr lang="fr-FR" dirty="0" err="1" smtClean="0"/>
              <a:t>autonomous</a:t>
            </a:r>
            <a:endParaRPr lang="fr-FR" dirty="0" smtClean="0"/>
          </a:p>
          <a:p>
            <a:r>
              <a:rPr lang="fr-FR" dirty="0" smtClean="0"/>
              <a:t>polling</a:t>
            </a:r>
            <a:endParaRPr lang="fr-FR" dirty="0"/>
          </a:p>
        </p:txBody>
      </p:sp>
      <p:sp>
        <p:nvSpPr>
          <p:cNvPr id="20" name="Espace réservé du numéro de diapositive 19"/>
          <p:cNvSpPr>
            <a:spLocks noGrp="1"/>
          </p:cNvSpPr>
          <p:nvPr>
            <p:ph type="sldNum" sz="quarter" idx="12"/>
          </p:nvPr>
        </p:nvSpPr>
        <p:spPr/>
        <p:txBody>
          <a:bodyPr/>
          <a:lstStyle/>
          <a:p>
            <a:fld id="{339A7AB0-D0CE-A343-B5B6-64AAD55F6591}" type="slidenum">
              <a:rPr lang="fr-FR" smtClean="0"/>
              <a:pPr/>
              <a:t>21</a:t>
            </a:fld>
            <a:endParaRPr lang="fr-F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1404470" y="1871940"/>
            <a:ext cx="2089972"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interfaces</a:t>
            </a:r>
            <a:endParaRPr lang="en-US" dirty="0"/>
          </a:p>
        </p:txBody>
      </p:sp>
      <p:sp>
        <p:nvSpPr>
          <p:cNvPr id="5" name="Ellipse 4"/>
          <p:cNvSpPr/>
          <p:nvPr/>
        </p:nvSpPr>
        <p:spPr>
          <a:xfrm>
            <a:off x="629770" y="27101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6" name="Ellipse 5"/>
          <p:cNvSpPr/>
          <p:nvPr/>
        </p:nvSpPr>
        <p:spPr>
          <a:xfrm>
            <a:off x="1703742" y="1033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network</a:t>
            </a:r>
            <a:endParaRPr lang="en-US" dirty="0"/>
          </a:p>
        </p:txBody>
      </p:sp>
      <p:sp>
        <p:nvSpPr>
          <p:cNvPr id="7" name="Ellipse 6"/>
          <p:cNvSpPr/>
          <p:nvPr/>
        </p:nvSpPr>
        <p:spPr>
          <a:xfrm>
            <a:off x="236070" y="3624540"/>
            <a:ext cx="1168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name</a:t>
            </a:r>
            <a:endParaRPr lang="en-US" dirty="0"/>
          </a:p>
        </p:txBody>
      </p:sp>
      <p:sp>
        <p:nvSpPr>
          <p:cNvPr id="8" name="Ellipse 7"/>
          <p:cNvSpPr/>
          <p:nvPr/>
        </p:nvSpPr>
        <p:spPr>
          <a:xfrm>
            <a:off x="1703742" y="3624540"/>
            <a:ext cx="10922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mtu</a:t>
            </a:r>
            <a:endParaRPr lang="en-US" dirty="0"/>
          </a:p>
        </p:txBody>
      </p:sp>
      <p:cxnSp>
        <p:nvCxnSpPr>
          <p:cNvPr id="9" name="Connecteur droit 8"/>
          <p:cNvCxnSpPr>
            <a:stCxn id="4" idx="4"/>
            <a:endCxn id="5" idx="0"/>
          </p:cNvCxnSpPr>
          <p:nvPr/>
        </p:nvCxnSpPr>
        <p:spPr>
          <a:xfrm rot="5400000">
            <a:off x="1660263" y="1920947"/>
            <a:ext cx="5334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Connecteur droit 9"/>
          <p:cNvCxnSpPr>
            <a:stCxn id="4" idx="4"/>
            <a:endCxn id="14" idx="0"/>
          </p:cNvCxnSpPr>
          <p:nvPr/>
        </p:nvCxnSpPr>
        <p:spPr>
          <a:xfrm rot="16200000" flipH="1">
            <a:off x="2629049" y="1997147"/>
            <a:ext cx="6858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Connecteur droit 10"/>
          <p:cNvCxnSpPr>
            <a:stCxn id="5" idx="4"/>
            <a:endCxn id="7" idx="0"/>
          </p:cNvCxnSpPr>
          <p:nvPr/>
        </p:nvCxnSpPr>
        <p:spPr>
          <a:xfrm rot="5400000">
            <a:off x="807570" y="3027640"/>
            <a:ext cx="609600" cy="584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Connecteur droit 11"/>
          <p:cNvCxnSpPr>
            <a:stCxn id="5" idx="4"/>
            <a:endCxn id="8" idx="0"/>
          </p:cNvCxnSpPr>
          <p:nvPr/>
        </p:nvCxnSpPr>
        <p:spPr>
          <a:xfrm rot="16200000" flipH="1">
            <a:off x="1522356" y="2897054"/>
            <a:ext cx="609600" cy="84537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Connecteur droit 12"/>
          <p:cNvCxnSpPr>
            <a:stCxn id="6" idx="4"/>
            <a:endCxn id="4" idx="0"/>
          </p:cNvCxnSpPr>
          <p:nvPr/>
        </p:nvCxnSpPr>
        <p:spPr>
          <a:xfrm rot="16200000" flipH="1">
            <a:off x="2152799" y="1575283"/>
            <a:ext cx="533400" cy="59914"/>
          </a:xfrm>
          <a:prstGeom prst="line">
            <a:avLst/>
          </a:prstGeom>
        </p:spPr>
        <p:style>
          <a:lnRef idx="2">
            <a:schemeClr val="accent1"/>
          </a:lnRef>
          <a:fillRef idx="0">
            <a:schemeClr val="accent1"/>
          </a:fillRef>
          <a:effectRef idx="1">
            <a:schemeClr val="accent1"/>
          </a:effectRef>
          <a:fontRef idx="minor">
            <a:schemeClr val="tx1"/>
          </a:fontRef>
        </p:style>
      </p:cxnSp>
      <p:sp>
        <p:nvSpPr>
          <p:cNvPr id="14" name="Ellipse 13"/>
          <p:cNvSpPr/>
          <p:nvPr/>
        </p:nvSpPr>
        <p:spPr>
          <a:xfrm>
            <a:off x="2719742" y="28625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15" name="Pentagone 14"/>
          <p:cNvSpPr/>
          <p:nvPr/>
        </p:nvSpPr>
        <p:spPr>
          <a:xfrm>
            <a:off x="328556" y="4158734"/>
            <a:ext cx="983428"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eth0</a:t>
            </a:r>
            <a:endParaRPr lang="en-US" dirty="0"/>
          </a:p>
        </p:txBody>
      </p:sp>
      <p:sp>
        <p:nvSpPr>
          <p:cNvPr id="16" name="Pentagone 15"/>
          <p:cNvSpPr/>
          <p:nvPr/>
        </p:nvSpPr>
        <p:spPr>
          <a:xfrm>
            <a:off x="1703742" y="4157940"/>
            <a:ext cx="1092200"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1500</a:t>
            </a:r>
            <a:endParaRPr lang="en-US" dirty="0"/>
          </a:p>
        </p:txBody>
      </p:sp>
      <p:cxnSp>
        <p:nvCxnSpPr>
          <p:cNvPr id="17" name="Connecteur droit 16"/>
          <p:cNvCxnSpPr>
            <a:stCxn id="7" idx="4"/>
            <a:endCxn id="15" idx="0"/>
          </p:cNvCxnSpPr>
          <p:nvPr/>
        </p:nvCxnSpPr>
        <p:spPr>
          <a:xfrm rot="5400000">
            <a:off x="705573" y="4044037"/>
            <a:ext cx="22939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necteur droit 17"/>
          <p:cNvCxnSpPr>
            <a:stCxn id="8" idx="4"/>
            <a:endCxn id="16" idx="0"/>
          </p:cNvCxnSpPr>
          <p:nvPr/>
        </p:nvCxnSpPr>
        <p:spPr>
          <a:xfrm rot="5400000">
            <a:off x="2135542" y="4043640"/>
            <a:ext cx="2286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19" name="ZoneTexte 18"/>
          <p:cNvSpPr txBox="1"/>
          <p:nvPr/>
        </p:nvSpPr>
        <p:spPr>
          <a:xfrm>
            <a:off x="2277436" y="2525474"/>
            <a:ext cx="344039" cy="369332"/>
          </a:xfrm>
          <a:prstGeom prst="rect">
            <a:avLst/>
          </a:prstGeom>
          <a:noFill/>
        </p:spPr>
        <p:txBody>
          <a:bodyPr wrap="none" rtlCol="0">
            <a:spAutoFit/>
          </a:bodyPr>
          <a:lstStyle/>
          <a:p>
            <a:r>
              <a:rPr lang="en-US" dirty="0" smtClean="0"/>
              <a:t>…</a:t>
            </a:r>
            <a:endParaRPr lang="en-US" dirty="0"/>
          </a:p>
        </p:txBody>
      </p:sp>
      <p:sp>
        <p:nvSpPr>
          <p:cNvPr id="20" name="ZoneTexte 19"/>
          <p:cNvSpPr txBox="1"/>
          <p:nvPr/>
        </p:nvSpPr>
        <p:spPr>
          <a:xfrm>
            <a:off x="3494442" y="3624540"/>
            <a:ext cx="344039" cy="369332"/>
          </a:xfrm>
          <a:prstGeom prst="rect">
            <a:avLst/>
          </a:prstGeom>
          <a:noFill/>
        </p:spPr>
        <p:txBody>
          <a:bodyPr wrap="none" rtlCol="0">
            <a:spAutoFit/>
          </a:bodyPr>
          <a:lstStyle/>
          <a:p>
            <a:r>
              <a:rPr lang="en-US" dirty="0" smtClean="0"/>
              <a:t>…</a:t>
            </a:r>
            <a:endParaRPr lang="en-US" dirty="0"/>
          </a:p>
        </p:txBody>
      </p:sp>
      <p:sp>
        <p:nvSpPr>
          <p:cNvPr id="21" name="Ellipse 20"/>
          <p:cNvSpPr/>
          <p:nvPr/>
        </p:nvSpPr>
        <p:spPr>
          <a:xfrm>
            <a:off x="2033942" y="271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NETCONF</a:t>
            </a:r>
            <a:endParaRPr lang="en-US" dirty="0"/>
          </a:p>
        </p:txBody>
      </p:sp>
      <p:cxnSp>
        <p:nvCxnSpPr>
          <p:cNvPr id="22" name="Connecteur droit 21"/>
          <p:cNvCxnSpPr>
            <a:stCxn id="21" idx="4"/>
            <a:endCxn id="6" idx="0"/>
          </p:cNvCxnSpPr>
          <p:nvPr/>
        </p:nvCxnSpPr>
        <p:spPr>
          <a:xfrm rot="5400000">
            <a:off x="2326042" y="640040"/>
            <a:ext cx="457200" cy="330200"/>
          </a:xfrm>
          <a:prstGeom prst="line">
            <a:avLst/>
          </a:prstGeom>
        </p:spPr>
        <p:style>
          <a:lnRef idx="2">
            <a:schemeClr val="accent1"/>
          </a:lnRef>
          <a:fillRef idx="0">
            <a:schemeClr val="accent1"/>
          </a:fillRef>
          <a:effectRef idx="1">
            <a:schemeClr val="accent1"/>
          </a:effectRef>
          <a:fontRef idx="minor">
            <a:schemeClr val="tx1"/>
          </a:fontRef>
        </p:style>
      </p:cxnSp>
      <p:sp>
        <p:nvSpPr>
          <p:cNvPr id="23" name="ZoneTexte 22"/>
          <p:cNvSpPr txBox="1"/>
          <p:nvPr/>
        </p:nvSpPr>
        <p:spPr>
          <a:xfrm>
            <a:off x="2451903" y="1382474"/>
            <a:ext cx="344039" cy="369332"/>
          </a:xfrm>
          <a:prstGeom prst="rect">
            <a:avLst/>
          </a:prstGeom>
          <a:noFill/>
        </p:spPr>
        <p:txBody>
          <a:bodyPr wrap="none" rtlCol="0">
            <a:spAutoFit/>
          </a:bodyPr>
          <a:lstStyle/>
          <a:p>
            <a:r>
              <a:rPr lang="en-US" dirty="0" smtClean="0"/>
              <a:t>…</a:t>
            </a:r>
            <a:endParaRPr lang="en-US" dirty="0"/>
          </a:p>
        </p:txBody>
      </p:sp>
      <p:sp>
        <p:nvSpPr>
          <p:cNvPr id="24" name="ZoneTexte 23"/>
          <p:cNvSpPr txBox="1"/>
          <p:nvPr/>
        </p:nvSpPr>
        <p:spPr>
          <a:xfrm>
            <a:off x="2623922" y="576540"/>
            <a:ext cx="344039" cy="369332"/>
          </a:xfrm>
          <a:prstGeom prst="rect">
            <a:avLst/>
          </a:prstGeom>
          <a:noFill/>
        </p:spPr>
        <p:txBody>
          <a:bodyPr wrap="none" rtlCol="0">
            <a:spAutoFit/>
          </a:bodyPr>
          <a:lstStyle/>
          <a:p>
            <a:r>
              <a:rPr lang="en-US" dirty="0" smtClean="0"/>
              <a:t>…</a:t>
            </a:r>
            <a:endParaRPr lang="en-US" dirty="0"/>
          </a:p>
        </p:txBody>
      </p:sp>
      <p:sp>
        <p:nvSpPr>
          <p:cNvPr id="25" name="Espace réservé du numéro de diapositive 24"/>
          <p:cNvSpPr>
            <a:spLocks noGrp="1"/>
          </p:cNvSpPr>
          <p:nvPr>
            <p:ph type="sldNum" sz="quarter" idx="12"/>
          </p:nvPr>
        </p:nvSpPr>
        <p:spPr/>
        <p:txBody>
          <a:bodyPr/>
          <a:lstStyle/>
          <a:p>
            <a:fld id="{339A7AB0-D0CE-A343-B5B6-64AAD55F6591}" type="slidenum">
              <a:rPr lang="fr-FR" smtClean="0"/>
              <a:pPr/>
              <a:t>22</a:t>
            </a:fld>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339A7AB0-D0CE-A343-B5B6-64AAD55F6591}" type="slidenum">
              <a:rPr lang="fr-FR" smtClean="0"/>
              <a:pPr/>
              <a:t>3</a:t>
            </a:fld>
            <a:endParaRPr lang="fr-FR"/>
          </a:p>
        </p:txBody>
      </p:sp>
      <p:sp>
        <p:nvSpPr>
          <p:cNvPr id="5" name="ZoneTexte 4"/>
          <p:cNvSpPr txBox="1"/>
          <p:nvPr/>
        </p:nvSpPr>
        <p:spPr>
          <a:xfrm>
            <a:off x="5723874" y="1295400"/>
            <a:ext cx="3686826" cy="3693319"/>
          </a:xfrm>
          <a:prstGeom prst="rect">
            <a:avLst/>
          </a:prstGeom>
          <a:noFill/>
        </p:spPr>
        <p:txBody>
          <a:bodyPr wrap="none" rtlCol="0">
            <a:spAutoFit/>
          </a:bodyPr>
          <a:lstStyle/>
          <a:p>
            <a:r>
              <a:rPr lang="fr-FR" dirty="0" smtClean="0"/>
              <a:t>&lt;interfaces&gt;</a:t>
            </a:r>
          </a:p>
          <a:p>
            <a:r>
              <a:rPr lang="fr-FR" dirty="0" smtClean="0"/>
              <a:t>   &lt;</a:t>
            </a:r>
            <a:r>
              <a:rPr lang="fr-FR" dirty="0" err="1" smtClean="0"/>
              <a:t>ifNumber</a:t>
            </a:r>
            <a:r>
              <a:rPr lang="fr-FR" dirty="0" smtClean="0"/>
              <a:t>&gt;2&lt;/</a:t>
            </a:r>
            <a:r>
              <a:rPr lang="fr-FR" dirty="0" err="1" smtClean="0"/>
              <a:t>ifNumber</a:t>
            </a:r>
            <a:r>
              <a:rPr lang="fr-FR" dirty="0" smtClean="0"/>
              <a:t>&gt;</a:t>
            </a:r>
          </a:p>
          <a:p>
            <a:r>
              <a:rPr lang="fr-FR" dirty="0" smtClean="0"/>
              <a:t>   &lt;interface&gt;</a:t>
            </a:r>
          </a:p>
          <a:p>
            <a:r>
              <a:rPr lang="fr-FR" dirty="0" smtClean="0"/>
              <a:t>       &lt;</a:t>
            </a:r>
            <a:r>
              <a:rPr lang="fr-FR" dirty="0" err="1" smtClean="0"/>
              <a:t>name</a:t>
            </a:r>
            <a:r>
              <a:rPr lang="fr-FR" dirty="0" smtClean="0"/>
              <a:t>&gt;eth0&lt;/</a:t>
            </a:r>
            <a:r>
              <a:rPr lang="fr-FR" dirty="0" err="1" smtClean="0"/>
              <a:t>name</a:t>
            </a:r>
            <a:r>
              <a:rPr lang="fr-FR" dirty="0" smtClean="0"/>
              <a:t>&gt;</a:t>
            </a:r>
          </a:p>
          <a:p>
            <a:r>
              <a:rPr lang="fr-FR" dirty="0" smtClean="0"/>
              <a:t>       &lt;mac&gt;01:52:AB:D4:EF:EE&lt;/mac&gt;</a:t>
            </a:r>
          </a:p>
          <a:p>
            <a:r>
              <a:rPr lang="fr-FR" dirty="0" smtClean="0"/>
              <a:t>       &lt;</a:t>
            </a:r>
            <a:r>
              <a:rPr lang="fr-FR" dirty="0" err="1" smtClean="0"/>
              <a:t>mtu</a:t>
            </a:r>
            <a:r>
              <a:rPr lang="fr-FR" dirty="0" smtClean="0"/>
              <a:t>&gt;1500&lt;/</a:t>
            </a:r>
            <a:r>
              <a:rPr lang="fr-FR" dirty="0" err="1" smtClean="0"/>
              <a:t>mtu</a:t>
            </a:r>
            <a:r>
              <a:rPr lang="fr-FR" dirty="0" smtClean="0"/>
              <a:t>&gt;</a:t>
            </a:r>
          </a:p>
          <a:p>
            <a:r>
              <a:rPr lang="fr-FR" dirty="0" smtClean="0"/>
              <a:t>   &lt;/interface&gt; </a:t>
            </a:r>
          </a:p>
          <a:p>
            <a:r>
              <a:rPr lang="fr-FR" dirty="0" smtClean="0"/>
              <a:t>   &lt;interface&gt;</a:t>
            </a:r>
          </a:p>
          <a:p>
            <a:r>
              <a:rPr lang="fr-FR" dirty="0" smtClean="0"/>
              <a:t>       &lt;</a:t>
            </a:r>
            <a:r>
              <a:rPr lang="fr-FR" dirty="0" err="1" smtClean="0"/>
              <a:t>name</a:t>
            </a:r>
            <a:r>
              <a:rPr lang="fr-FR" dirty="0" smtClean="0"/>
              <a:t>&gt;lan0&lt;/</a:t>
            </a:r>
            <a:r>
              <a:rPr lang="fr-FR" dirty="0" err="1" smtClean="0"/>
              <a:t>name</a:t>
            </a:r>
            <a:r>
              <a:rPr lang="fr-FR" dirty="0" smtClean="0"/>
              <a:t>&gt;</a:t>
            </a:r>
          </a:p>
          <a:p>
            <a:r>
              <a:rPr lang="fr-FR" dirty="0" smtClean="0"/>
              <a:t>       &lt;mac&gt;FF:00:00:00:00:00&lt;/mac&gt;</a:t>
            </a:r>
          </a:p>
          <a:p>
            <a:r>
              <a:rPr lang="fr-FR" dirty="0" smtClean="0"/>
              <a:t>       &lt;</a:t>
            </a:r>
            <a:r>
              <a:rPr lang="fr-FR" dirty="0" err="1" smtClean="0"/>
              <a:t>mtu</a:t>
            </a:r>
            <a:r>
              <a:rPr lang="fr-FR" dirty="0" smtClean="0"/>
              <a:t>&gt;1500&lt;/</a:t>
            </a:r>
            <a:r>
              <a:rPr lang="fr-FR" dirty="0" err="1" smtClean="0"/>
              <a:t>mtu</a:t>
            </a:r>
            <a:r>
              <a:rPr lang="fr-FR" dirty="0" smtClean="0"/>
              <a:t>&gt;</a:t>
            </a:r>
          </a:p>
          <a:p>
            <a:r>
              <a:rPr lang="fr-FR" dirty="0" smtClean="0"/>
              <a:t>   &lt;/interface&gt;</a:t>
            </a:r>
          </a:p>
          <a:p>
            <a:r>
              <a:rPr lang="fr-FR" dirty="0" smtClean="0"/>
              <a:t> &lt;/interfaces&gt;      </a:t>
            </a:r>
            <a:endParaRPr lang="fr-FR" dirty="0"/>
          </a:p>
        </p:txBody>
      </p:sp>
      <p:grpSp>
        <p:nvGrpSpPr>
          <p:cNvPr id="12" name="Grouper 11"/>
          <p:cNvGrpSpPr/>
          <p:nvPr/>
        </p:nvGrpSpPr>
        <p:grpSpPr>
          <a:xfrm>
            <a:off x="5495274" y="1981200"/>
            <a:ext cx="266700" cy="2590800"/>
            <a:chOff x="3733800" y="2286000"/>
            <a:chExt cx="266700" cy="2590800"/>
          </a:xfrm>
        </p:grpSpPr>
        <p:sp>
          <p:nvSpPr>
            <p:cNvPr id="8" name="Accolade ouvrante 7"/>
            <p:cNvSpPr/>
            <p:nvPr/>
          </p:nvSpPr>
          <p:spPr>
            <a:xfrm>
              <a:off x="3733800" y="2286000"/>
              <a:ext cx="228600" cy="1219200"/>
            </a:xfrm>
            <a:prstGeom prst="leftBrace">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9" name="Accolade ouvrante 8"/>
            <p:cNvSpPr/>
            <p:nvPr/>
          </p:nvSpPr>
          <p:spPr>
            <a:xfrm>
              <a:off x="3771900" y="3657600"/>
              <a:ext cx="228600" cy="1219200"/>
            </a:xfrm>
            <a:prstGeom prst="leftBrace">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grpSp>
      <p:sp>
        <p:nvSpPr>
          <p:cNvPr id="11" name="ZoneTexte 10"/>
          <p:cNvSpPr txBox="1"/>
          <p:nvPr/>
        </p:nvSpPr>
        <p:spPr>
          <a:xfrm>
            <a:off x="5723874" y="1295400"/>
            <a:ext cx="3608680" cy="3693319"/>
          </a:xfrm>
          <a:prstGeom prst="rect">
            <a:avLst/>
          </a:prstGeom>
          <a:noFill/>
        </p:spPr>
        <p:txBody>
          <a:bodyPr wrap="none" rtlCol="0">
            <a:spAutoFit/>
          </a:bodyPr>
          <a:lstStyle/>
          <a:p>
            <a:r>
              <a:rPr lang="fr-FR" dirty="0" smtClean="0"/>
              <a:t>&lt;interfaces&gt;</a:t>
            </a:r>
          </a:p>
          <a:p>
            <a:r>
              <a:rPr lang="fr-FR" dirty="0" smtClean="0"/>
              <a:t>   &lt;</a:t>
            </a:r>
            <a:r>
              <a:rPr lang="fr-FR" dirty="0" err="1" smtClean="0"/>
              <a:t>ifNumber</a:t>
            </a:r>
            <a:r>
              <a:rPr lang="fr-FR" dirty="0" smtClean="0"/>
              <a:t>&gt;  &lt;/</a:t>
            </a:r>
            <a:r>
              <a:rPr lang="fr-FR" dirty="0" err="1" smtClean="0"/>
              <a:t>ifNumber</a:t>
            </a:r>
            <a:r>
              <a:rPr lang="fr-FR" dirty="0" smtClean="0"/>
              <a:t>&gt;</a:t>
            </a:r>
          </a:p>
          <a:p>
            <a:r>
              <a:rPr lang="fr-FR" dirty="0" smtClean="0"/>
              <a:t>   &lt;interface&gt;</a:t>
            </a:r>
          </a:p>
          <a:p>
            <a:r>
              <a:rPr lang="fr-FR" dirty="0" smtClean="0"/>
              <a:t>       &lt;</a:t>
            </a:r>
            <a:r>
              <a:rPr lang="fr-FR" dirty="0" err="1" smtClean="0"/>
              <a:t>name</a:t>
            </a:r>
            <a:r>
              <a:rPr lang="fr-FR" dirty="0" smtClean="0"/>
              <a:t>&gt;        &lt;/</a:t>
            </a:r>
            <a:r>
              <a:rPr lang="fr-FR" dirty="0" err="1" smtClean="0"/>
              <a:t>name</a:t>
            </a:r>
            <a:r>
              <a:rPr lang="fr-FR" dirty="0" smtClean="0"/>
              <a:t>&gt;</a:t>
            </a:r>
          </a:p>
          <a:p>
            <a:r>
              <a:rPr lang="fr-FR" dirty="0" smtClean="0"/>
              <a:t>       &lt;mac&gt;                                 &lt;/mac&gt;</a:t>
            </a:r>
          </a:p>
          <a:p>
            <a:r>
              <a:rPr lang="fr-FR" dirty="0" smtClean="0"/>
              <a:t>       &lt;</a:t>
            </a:r>
            <a:r>
              <a:rPr lang="fr-FR" dirty="0" err="1" smtClean="0"/>
              <a:t>mtu</a:t>
            </a:r>
            <a:r>
              <a:rPr lang="fr-FR" dirty="0" smtClean="0"/>
              <a:t>&gt;         &lt;/</a:t>
            </a:r>
            <a:r>
              <a:rPr lang="fr-FR" dirty="0" err="1" smtClean="0"/>
              <a:t>mtu</a:t>
            </a:r>
            <a:r>
              <a:rPr lang="fr-FR" dirty="0" smtClean="0"/>
              <a:t>&gt;</a:t>
            </a:r>
          </a:p>
          <a:p>
            <a:r>
              <a:rPr lang="fr-FR" dirty="0" smtClean="0"/>
              <a:t>   &lt;/interface&gt; </a:t>
            </a:r>
          </a:p>
          <a:p>
            <a:r>
              <a:rPr lang="fr-FR" dirty="0" smtClean="0"/>
              <a:t>   &lt;interface&gt;</a:t>
            </a:r>
          </a:p>
          <a:p>
            <a:r>
              <a:rPr lang="fr-FR" dirty="0" smtClean="0"/>
              <a:t>       &lt;</a:t>
            </a:r>
            <a:r>
              <a:rPr lang="fr-FR" dirty="0" err="1" smtClean="0"/>
              <a:t>name</a:t>
            </a:r>
            <a:r>
              <a:rPr lang="fr-FR" dirty="0" smtClean="0"/>
              <a:t>&gt;        &lt;/</a:t>
            </a:r>
            <a:r>
              <a:rPr lang="fr-FR" dirty="0" err="1" smtClean="0"/>
              <a:t>name</a:t>
            </a:r>
            <a:r>
              <a:rPr lang="fr-FR" dirty="0" smtClean="0"/>
              <a:t>&gt;</a:t>
            </a:r>
          </a:p>
          <a:p>
            <a:r>
              <a:rPr lang="fr-FR" dirty="0" smtClean="0"/>
              <a:t>       &lt;mac&gt;                                 &lt;/mac&gt;</a:t>
            </a:r>
          </a:p>
          <a:p>
            <a:r>
              <a:rPr lang="fr-FR" dirty="0" smtClean="0"/>
              <a:t>       &lt;</a:t>
            </a:r>
            <a:r>
              <a:rPr lang="fr-FR" dirty="0" err="1" smtClean="0"/>
              <a:t>mtu</a:t>
            </a:r>
            <a:r>
              <a:rPr lang="fr-FR" dirty="0" smtClean="0"/>
              <a:t>&gt;         &lt;/</a:t>
            </a:r>
            <a:r>
              <a:rPr lang="fr-FR" dirty="0" err="1" smtClean="0"/>
              <a:t>mtu</a:t>
            </a:r>
            <a:r>
              <a:rPr lang="fr-FR" dirty="0" smtClean="0"/>
              <a:t>&gt;</a:t>
            </a:r>
          </a:p>
          <a:p>
            <a:r>
              <a:rPr lang="fr-FR" dirty="0" smtClean="0"/>
              <a:t>   &lt;/interface&gt;</a:t>
            </a:r>
          </a:p>
          <a:p>
            <a:r>
              <a:rPr lang="fr-FR" dirty="0" smtClean="0"/>
              <a:t> &lt;/interfaces&gt;      </a:t>
            </a:r>
            <a:endParaRPr lang="fr-FR" dirty="0"/>
          </a:p>
        </p:txBody>
      </p:sp>
      <p:sp>
        <p:nvSpPr>
          <p:cNvPr id="13" name="Parenthèse ouvrante 12"/>
          <p:cNvSpPr/>
          <p:nvPr/>
        </p:nvSpPr>
        <p:spPr>
          <a:xfrm>
            <a:off x="5190474" y="1295400"/>
            <a:ext cx="76200" cy="3693319"/>
          </a:xfrm>
          <a:prstGeom prst="leftBracket">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14" name="Ellipse 13"/>
          <p:cNvSpPr/>
          <p:nvPr/>
        </p:nvSpPr>
        <p:spPr>
          <a:xfrm>
            <a:off x="1371600" y="1295400"/>
            <a:ext cx="1676400" cy="609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interfaces</a:t>
            </a:r>
            <a:endParaRPr lang="fr-FR" dirty="0"/>
          </a:p>
        </p:txBody>
      </p:sp>
      <p:sp>
        <p:nvSpPr>
          <p:cNvPr id="15" name="Ellipse 14"/>
          <p:cNvSpPr/>
          <p:nvPr/>
        </p:nvSpPr>
        <p:spPr>
          <a:xfrm>
            <a:off x="533400" y="2438400"/>
            <a:ext cx="1676400" cy="609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ifNumber</a:t>
            </a:r>
            <a:endParaRPr lang="fr-FR" dirty="0"/>
          </a:p>
        </p:txBody>
      </p:sp>
      <p:sp>
        <p:nvSpPr>
          <p:cNvPr id="16" name="Ellipse 15"/>
          <p:cNvSpPr/>
          <p:nvPr/>
        </p:nvSpPr>
        <p:spPr>
          <a:xfrm>
            <a:off x="2286000" y="2438401"/>
            <a:ext cx="1676400" cy="609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interface</a:t>
            </a:r>
            <a:endParaRPr lang="fr-FR" dirty="0"/>
          </a:p>
        </p:txBody>
      </p:sp>
      <p:grpSp>
        <p:nvGrpSpPr>
          <p:cNvPr id="51" name="Grouper 50"/>
          <p:cNvGrpSpPr/>
          <p:nvPr/>
        </p:nvGrpSpPr>
        <p:grpSpPr>
          <a:xfrm>
            <a:off x="1295400" y="3048000"/>
            <a:ext cx="3276600" cy="1178719"/>
            <a:chOff x="1295400" y="3048000"/>
            <a:chExt cx="3276600" cy="1178719"/>
          </a:xfrm>
        </p:grpSpPr>
        <p:sp>
          <p:nvSpPr>
            <p:cNvPr id="17" name="Ellipse 16"/>
            <p:cNvSpPr/>
            <p:nvPr/>
          </p:nvSpPr>
          <p:spPr>
            <a:xfrm>
              <a:off x="1295400" y="3733800"/>
              <a:ext cx="1143000" cy="4929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name</a:t>
              </a:r>
              <a:endParaRPr lang="fr-FR" dirty="0"/>
            </a:p>
          </p:txBody>
        </p:sp>
        <p:sp>
          <p:nvSpPr>
            <p:cNvPr id="18" name="Ellipse 17"/>
            <p:cNvSpPr/>
            <p:nvPr/>
          </p:nvSpPr>
          <p:spPr>
            <a:xfrm>
              <a:off x="3657600" y="3733800"/>
              <a:ext cx="914400" cy="4929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mtu</a:t>
              </a:r>
              <a:endParaRPr lang="fr-FR" dirty="0"/>
            </a:p>
          </p:txBody>
        </p:sp>
        <p:cxnSp>
          <p:nvCxnSpPr>
            <p:cNvPr id="21" name="Connecteur droit 20"/>
            <p:cNvCxnSpPr>
              <a:stCxn id="16" idx="4"/>
              <a:endCxn id="17" idx="0"/>
            </p:cNvCxnSpPr>
            <p:nvPr/>
          </p:nvCxnSpPr>
          <p:spPr>
            <a:xfrm rot="5400000">
              <a:off x="2152651" y="2762250"/>
              <a:ext cx="685799" cy="12573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Connecteur droit 21"/>
            <p:cNvCxnSpPr>
              <a:stCxn id="16" idx="4"/>
              <a:endCxn id="19" idx="0"/>
            </p:cNvCxnSpPr>
            <p:nvPr/>
          </p:nvCxnSpPr>
          <p:spPr>
            <a:xfrm rot="5400000">
              <a:off x="2743201" y="3352800"/>
              <a:ext cx="685799" cy="76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Connecteur droit 24"/>
            <p:cNvCxnSpPr>
              <a:stCxn id="16" idx="4"/>
              <a:endCxn id="18" idx="0"/>
            </p:cNvCxnSpPr>
            <p:nvPr/>
          </p:nvCxnSpPr>
          <p:spPr>
            <a:xfrm rot="16200000" flipH="1">
              <a:off x="3276601" y="2895600"/>
              <a:ext cx="685799" cy="990600"/>
            </a:xfrm>
            <a:prstGeom prst="line">
              <a:avLst/>
            </a:prstGeom>
          </p:spPr>
          <p:style>
            <a:lnRef idx="2">
              <a:schemeClr val="accent1"/>
            </a:lnRef>
            <a:fillRef idx="0">
              <a:schemeClr val="accent1"/>
            </a:fillRef>
            <a:effectRef idx="1">
              <a:schemeClr val="accent1"/>
            </a:effectRef>
            <a:fontRef idx="minor">
              <a:schemeClr val="tx1"/>
            </a:fontRef>
          </p:style>
        </p:cxnSp>
        <p:sp>
          <p:nvSpPr>
            <p:cNvPr id="19" name="Ellipse 18"/>
            <p:cNvSpPr/>
            <p:nvPr/>
          </p:nvSpPr>
          <p:spPr>
            <a:xfrm>
              <a:off x="2590800" y="3733800"/>
              <a:ext cx="914400" cy="4929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mac</a:t>
              </a:r>
              <a:endParaRPr lang="fr-FR" dirty="0"/>
            </a:p>
          </p:txBody>
        </p:sp>
      </p:grpSp>
      <p:cxnSp>
        <p:nvCxnSpPr>
          <p:cNvPr id="28" name="Connecteur droit 27"/>
          <p:cNvCxnSpPr>
            <a:stCxn id="14" idx="4"/>
            <a:endCxn id="15" idx="0"/>
          </p:cNvCxnSpPr>
          <p:nvPr/>
        </p:nvCxnSpPr>
        <p:spPr>
          <a:xfrm rot="5400000">
            <a:off x="1524000" y="1752600"/>
            <a:ext cx="533400" cy="838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Connecteur droit 37"/>
          <p:cNvCxnSpPr>
            <a:stCxn id="14" idx="4"/>
            <a:endCxn id="16" idx="0"/>
          </p:cNvCxnSpPr>
          <p:nvPr/>
        </p:nvCxnSpPr>
        <p:spPr>
          <a:xfrm rot="16200000" flipH="1">
            <a:off x="2400300" y="1714500"/>
            <a:ext cx="533401"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Connecteur droit 40"/>
          <p:cNvCxnSpPr>
            <a:stCxn id="14" idx="4"/>
            <a:endCxn id="31" idx="0"/>
          </p:cNvCxnSpPr>
          <p:nvPr/>
        </p:nvCxnSpPr>
        <p:spPr>
          <a:xfrm rot="16200000" flipH="1">
            <a:off x="2362200" y="1752600"/>
            <a:ext cx="838200" cy="1143000"/>
          </a:xfrm>
          <a:prstGeom prst="line">
            <a:avLst/>
          </a:prstGeom>
        </p:spPr>
        <p:style>
          <a:lnRef idx="2">
            <a:schemeClr val="accent1"/>
          </a:lnRef>
          <a:fillRef idx="0">
            <a:schemeClr val="accent1"/>
          </a:fillRef>
          <a:effectRef idx="1">
            <a:schemeClr val="accent1"/>
          </a:effectRef>
          <a:fontRef idx="minor">
            <a:schemeClr val="tx1"/>
          </a:fontRef>
        </p:style>
      </p:cxnSp>
      <p:sp>
        <p:nvSpPr>
          <p:cNvPr id="46" name="Forme libre 45"/>
          <p:cNvSpPr/>
          <p:nvPr/>
        </p:nvSpPr>
        <p:spPr>
          <a:xfrm>
            <a:off x="2963484" y="1103731"/>
            <a:ext cx="2731647" cy="408229"/>
          </a:xfrm>
          <a:custGeom>
            <a:avLst/>
            <a:gdLst>
              <a:gd name="connsiteX0" fmla="*/ 2731647 w 2731647"/>
              <a:gd name="connsiteY0" fmla="*/ 408229 h 408229"/>
              <a:gd name="connsiteX1" fmla="*/ 1199506 w 2731647"/>
              <a:gd name="connsiteY1" fmla="*/ 25199 h 408229"/>
              <a:gd name="connsiteX2" fmla="*/ 0 w 2731647"/>
              <a:gd name="connsiteY2" fmla="*/ 257033 h 408229"/>
            </a:gdLst>
            <a:ahLst/>
            <a:cxnLst>
              <a:cxn ang="0">
                <a:pos x="connsiteX0" y="connsiteY0"/>
              </a:cxn>
              <a:cxn ang="0">
                <a:pos x="connsiteX1" y="connsiteY1"/>
              </a:cxn>
              <a:cxn ang="0">
                <a:pos x="connsiteX2" y="connsiteY2"/>
              </a:cxn>
            </a:cxnLst>
            <a:rect l="l" t="t" r="r" b="b"/>
            <a:pathLst>
              <a:path w="2731647" h="408229">
                <a:moveTo>
                  <a:pt x="2731647" y="408229"/>
                </a:moveTo>
                <a:cubicBezTo>
                  <a:pt x="2193214" y="229313"/>
                  <a:pt x="1654781" y="50398"/>
                  <a:pt x="1199506" y="25199"/>
                </a:cubicBezTo>
                <a:cubicBezTo>
                  <a:pt x="744232" y="0"/>
                  <a:pt x="0" y="257033"/>
                  <a:pt x="0" y="257033"/>
                </a:cubicBezTo>
              </a:path>
            </a:pathLst>
          </a:custGeom>
          <a:ln>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47" name="Forme libre 46"/>
          <p:cNvSpPr/>
          <p:nvPr/>
        </p:nvSpPr>
        <p:spPr>
          <a:xfrm>
            <a:off x="1844618" y="1548920"/>
            <a:ext cx="4021871" cy="870217"/>
          </a:xfrm>
          <a:custGeom>
            <a:avLst/>
            <a:gdLst>
              <a:gd name="connsiteX0" fmla="*/ 4021871 w 4021871"/>
              <a:gd name="connsiteY0" fmla="*/ 245273 h 870217"/>
              <a:gd name="connsiteX1" fmla="*/ 2106694 w 4021871"/>
              <a:gd name="connsiteY1" fmla="*/ 104157 h 870217"/>
              <a:gd name="connsiteX2" fmla="*/ 0 w 4021871"/>
              <a:gd name="connsiteY2" fmla="*/ 870217 h 870217"/>
            </a:gdLst>
            <a:ahLst/>
            <a:cxnLst>
              <a:cxn ang="0">
                <a:pos x="connsiteX0" y="connsiteY0"/>
              </a:cxn>
              <a:cxn ang="0">
                <a:pos x="connsiteX1" y="connsiteY1"/>
              </a:cxn>
              <a:cxn ang="0">
                <a:pos x="connsiteX2" y="connsiteY2"/>
              </a:cxn>
            </a:cxnLst>
            <a:rect l="l" t="t" r="r" b="b"/>
            <a:pathLst>
              <a:path w="4021871" h="870217">
                <a:moveTo>
                  <a:pt x="4021871" y="245273"/>
                </a:moveTo>
                <a:cubicBezTo>
                  <a:pt x="3399438" y="122636"/>
                  <a:pt x="2777006" y="0"/>
                  <a:pt x="2106694" y="104157"/>
                </a:cubicBezTo>
                <a:cubicBezTo>
                  <a:pt x="1436382" y="208314"/>
                  <a:pt x="304076" y="707261"/>
                  <a:pt x="0" y="870217"/>
                </a:cubicBezTo>
              </a:path>
            </a:pathLst>
          </a:custGeom>
          <a:ln>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48" name="Forme libre 47"/>
          <p:cNvSpPr/>
          <p:nvPr/>
        </p:nvSpPr>
        <p:spPr>
          <a:xfrm>
            <a:off x="3790034" y="2232661"/>
            <a:ext cx="1582541" cy="357831"/>
          </a:xfrm>
          <a:custGeom>
            <a:avLst/>
            <a:gdLst>
              <a:gd name="connsiteX0" fmla="*/ 1582541 w 1582541"/>
              <a:gd name="connsiteY0" fmla="*/ 357831 h 357831"/>
              <a:gd name="connsiteX1" fmla="*/ 635032 w 1582541"/>
              <a:gd name="connsiteY1" fmla="*/ 15120 h 357831"/>
              <a:gd name="connsiteX2" fmla="*/ 0 w 1582541"/>
              <a:gd name="connsiteY2" fmla="*/ 267113 h 357831"/>
            </a:gdLst>
            <a:ahLst/>
            <a:cxnLst>
              <a:cxn ang="0">
                <a:pos x="connsiteX0" y="connsiteY0"/>
              </a:cxn>
              <a:cxn ang="0">
                <a:pos x="connsiteX1" y="connsiteY1"/>
              </a:cxn>
              <a:cxn ang="0">
                <a:pos x="connsiteX2" y="connsiteY2"/>
              </a:cxn>
            </a:cxnLst>
            <a:rect l="l" t="t" r="r" b="b"/>
            <a:pathLst>
              <a:path w="1582541" h="357831">
                <a:moveTo>
                  <a:pt x="1582541" y="357831"/>
                </a:moveTo>
                <a:cubicBezTo>
                  <a:pt x="1240665" y="194035"/>
                  <a:pt x="898789" y="30240"/>
                  <a:pt x="635032" y="15120"/>
                </a:cubicBezTo>
                <a:cubicBezTo>
                  <a:pt x="371275" y="0"/>
                  <a:pt x="0" y="267113"/>
                  <a:pt x="0" y="267113"/>
                </a:cubicBezTo>
              </a:path>
            </a:pathLst>
          </a:custGeom>
          <a:ln>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49" name="Forme libre 48"/>
          <p:cNvSpPr/>
          <p:nvPr/>
        </p:nvSpPr>
        <p:spPr>
          <a:xfrm>
            <a:off x="4243629" y="3034000"/>
            <a:ext cx="1199505" cy="907177"/>
          </a:xfrm>
          <a:custGeom>
            <a:avLst/>
            <a:gdLst>
              <a:gd name="connsiteX0" fmla="*/ 1199505 w 1199505"/>
              <a:gd name="connsiteY0" fmla="*/ 907177 h 907177"/>
              <a:gd name="connsiteX1" fmla="*/ 534233 w 1199505"/>
              <a:gd name="connsiteY1" fmla="*/ 151196 h 907177"/>
              <a:gd name="connsiteX2" fmla="*/ 0 w 1199505"/>
              <a:gd name="connsiteY2" fmla="*/ 0 h 907177"/>
            </a:gdLst>
            <a:ahLst/>
            <a:cxnLst>
              <a:cxn ang="0">
                <a:pos x="connsiteX0" y="connsiteY0"/>
              </a:cxn>
              <a:cxn ang="0">
                <a:pos x="connsiteX1" y="connsiteY1"/>
              </a:cxn>
              <a:cxn ang="0">
                <a:pos x="connsiteX2" y="connsiteY2"/>
              </a:cxn>
            </a:cxnLst>
            <a:rect l="l" t="t" r="r" b="b"/>
            <a:pathLst>
              <a:path w="1199505" h="907177">
                <a:moveTo>
                  <a:pt x="1199505" y="907177"/>
                </a:moveTo>
                <a:cubicBezTo>
                  <a:pt x="966827" y="604784"/>
                  <a:pt x="734150" y="302392"/>
                  <a:pt x="534233" y="151196"/>
                </a:cubicBezTo>
                <a:cubicBezTo>
                  <a:pt x="334316" y="0"/>
                  <a:pt x="0" y="0"/>
                  <a:pt x="0" y="0"/>
                </a:cubicBezTo>
              </a:path>
            </a:pathLst>
          </a:custGeom>
          <a:ln>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grpSp>
        <p:nvGrpSpPr>
          <p:cNvPr id="52" name="Grouper 51"/>
          <p:cNvGrpSpPr/>
          <p:nvPr/>
        </p:nvGrpSpPr>
        <p:grpSpPr>
          <a:xfrm>
            <a:off x="1524000" y="2743200"/>
            <a:ext cx="3276600" cy="1788318"/>
            <a:chOff x="1524000" y="2743200"/>
            <a:chExt cx="3276600" cy="1788318"/>
          </a:xfrm>
        </p:grpSpPr>
        <p:sp>
          <p:nvSpPr>
            <p:cNvPr id="31" name="Ellipse 30"/>
            <p:cNvSpPr/>
            <p:nvPr/>
          </p:nvSpPr>
          <p:spPr>
            <a:xfrm>
              <a:off x="2514600" y="2743200"/>
              <a:ext cx="1676400" cy="609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interface</a:t>
              </a:r>
              <a:endParaRPr lang="fr-FR" dirty="0"/>
            </a:p>
          </p:txBody>
        </p:sp>
        <p:sp>
          <p:nvSpPr>
            <p:cNvPr id="32" name="Ellipse 31"/>
            <p:cNvSpPr/>
            <p:nvPr/>
          </p:nvSpPr>
          <p:spPr>
            <a:xfrm>
              <a:off x="1524000" y="4038599"/>
              <a:ext cx="1143000" cy="4929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name</a:t>
              </a:r>
              <a:endParaRPr lang="fr-FR" dirty="0"/>
            </a:p>
          </p:txBody>
        </p:sp>
        <p:sp>
          <p:nvSpPr>
            <p:cNvPr id="33" name="Ellipse 32"/>
            <p:cNvSpPr/>
            <p:nvPr/>
          </p:nvSpPr>
          <p:spPr>
            <a:xfrm>
              <a:off x="3886200" y="4038599"/>
              <a:ext cx="914400" cy="4929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mtu</a:t>
              </a:r>
              <a:endParaRPr lang="fr-FR" dirty="0"/>
            </a:p>
          </p:txBody>
        </p:sp>
        <p:sp>
          <p:nvSpPr>
            <p:cNvPr id="34" name="Ellipse 33"/>
            <p:cNvSpPr/>
            <p:nvPr/>
          </p:nvSpPr>
          <p:spPr>
            <a:xfrm>
              <a:off x="2819400" y="4038599"/>
              <a:ext cx="914400" cy="4929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mac</a:t>
              </a:r>
              <a:endParaRPr lang="fr-FR" dirty="0"/>
            </a:p>
          </p:txBody>
        </p:sp>
        <p:cxnSp>
          <p:nvCxnSpPr>
            <p:cNvPr id="35" name="Connecteur droit 34"/>
            <p:cNvCxnSpPr>
              <a:stCxn id="31" idx="4"/>
              <a:endCxn id="32" idx="0"/>
            </p:cNvCxnSpPr>
            <p:nvPr/>
          </p:nvCxnSpPr>
          <p:spPr>
            <a:xfrm rot="5400000">
              <a:off x="2381251" y="3067049"/>
              <a:ext cx="685799" cy="12573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Connecteur droit 36"/>
            <p:cNvCxnSpPr>
              <a:stCxn id="31" idx="4"/>
              <a:endCxn id="33" idx="0"/>
            </p:cNvCxnSpPr>
            <p:nvPr/>
          </p:nvCxnSpPr>
          <p:spPr>
            <a:xfrm rot="16200000" flipH="1">
              <a:off x="3505201" y="3200399"/>
              <a:ext cx="685799" cy="990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Connecteur droit 35"/>
            <p:cNvCxnSpPr>
              <a:stCxn id="31" idx="4"/>
              <a:endCxn id="34" idx="0"/>
            </p:cNvCxnSpPr>
            <p:nvPr/>
          </p:nvCxnSpPr>
          <p:spPr>
            <a:xfrm rot="5400000">
              <a:off x="2971801" y="3657599"/>
              <a:ext cx="685799" cy="76200"/>
            </a:xfrm>
            <a:prstGeom prst="line">
              <a:avLst/>
            </a:prstGeom>
          </p:spPr>
          <p:style>
            <a:lnRef idx="2">
              <a:schemeClr val="accent1"/>
            </a:lnRef>
            <a:fillRef idx="0">
              <a:schemeClr val="accent1"/>
            </a:fillRef>
            <a:effectRef idx="1">
              <a:schemeClr val="accent1"/>
            </a:effectRef>
            <a:fontRef idx="minor">
              <a:schemeClr val="tx1"/>
            </a:fontRef>
          </p:style>
        </p:cxnSp>
      </p:grpSp>
      <p:sp>
        <p:nvSpPr>
          <p:cNvPr id="53" name="ZoneTexte 52"/>
          <p:cNvSpPr txBox="1"/>
          <p:nvPr/>
        </p:nvSpPr>
        <p:spPr>
          <a:xfrm>
            <a:off x="1484456" y="5486400"/>
            <a:ext cx="1868345" cy="369332"/>
          </a:xfrm>
          <a:prstGeom prst="rect">
            <a:avLst/>
          </a:prstGeom>
          <a:noFill/>
        </p:spPr>
        <p:txBody>
          <a:bodyPr wrap="none" rtlCol="0">
            <a:spAutoFit/>
          </a:bodyPr>
          <a:lstStyle/>
          <a:p>
            <a:r>
              <a:rPr lang="fr-FR" dirty="0" smtClean="0"/>
              <a:t>Data </a:t>
            </a:r>
            <a:r>
              <a:rPr lang="fr-FR" dirty="0" err="1" smtClean="0"/>
              <a:t>Tree</a:t>
            </a:r>
            <a:r>
              <a:rPr lang="fr-FR" dirty="0" smtClean="0"/>
              <a:t> / </a:t>
            </a:r>
            <a:r>
              <a:rPr lang="fr-FR" dirty="0" err="1" smtClean="0"/>
              <a:t>Nodes</a:t>
            </a:r>
            <a:endParaRPr lang="fr-FR" dirty="0"/>
          </a:p>
        </p:txBody>
      </p:sp>
      <p:sp>
        <p:nvSpPr>
          <p:cNvPr id="54" name="ZoneTexte 53"/>
          <p:cNvSpPr txBox="1"/>
          <p:nvPr/>
        </p:nvSpPr>
        <p:spPr>
          <a:xfrm>
            <a:off x="6019800" y="5715000"/>
            <a:ext cx="1923686" cy="369332"/>
          </a:xfrm>
          <a:prstGeom prst="rect">
            <a:avLst/>
          </a:prstGeom>
          <a:noFill/>
        </p:spPr>
        <p:txBody>
          <a:bodyPr wrap="none" rtlCol="0">
            <a:spAutoFit/>
          </a:bodyPr>
          <a:lstStyle/>
          <a:p>
            <a:r>
              <a:rPr lang="fr-FR" dirty="0" smtClean="0"/>
              <a:t>XML Configuration</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right)">
                                      <p:cBhvr>
                                        <p:cTn id="22" dur="500"/>
                                        <p:tgtEl>
                                          <p:spTgt spid="46"/>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wipe(right)">
                                      <p:cBhvr>
                                        <p:cTn id="29" dur="500"/>
                                        <p:tgtEl>
                                          <p:spTgt spid="47"/>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 presetClass="entr" presetSubtype="0" fill="hold" nodeType="withEffect">
                                  <p:stCondLst>
                                    <p:cond delay="0"/>
                                  </p:stCondLst>
                                  <p:childTnLst>
                                    <p:set>
                                      <p:cBhvr>
                                        <p:cTn id="35" dur="1" fill="hold">
                                          <p:stCondLst>
                                            <p:cond delay="0"/>
                                          </p:stCondLst>
                                        </p:cTn>
                                        <p:tgtEl>
                                          <p:spTgt spid="28"/>
                                        </p:tgtEl>
                                        <p:attrNameLst>
                                          <p:attrName>style.visibility</p:attrName>
                                        </p:attrNameLst>
                                      </p:cBhvr>
                                      <p:to>
                                        <p:strVal val="visible"/>
                                      </p:to>
                                    </p:set>
                                  </p:childTnLst>
                                </p:cTn>
                              </p:par>
                            </p:childTnLst>
                          </p:cTn>
                        </p:par>
                        <p:par>
                          <p:cTn id="36" fill="hold">
                            <p:stCondLst>
                              <p:cond delay="1500"/>
                            </p:stCondLst>
                            <p:childTnLst>
                              <p:par>
                                <p:cTn id="37" presetID="22" presetClass="entr" presetSubtype="2"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wipe(right)">
                                      <p:cBhvr>
                                        <p:cTn id="39" dur="500"/>
                                        <p:tgtEl>
                                          <p:spTgt spid="48"/>
                                        </p:tgtEl>
                                      </p:cBhvr>
                                    </p:animEffect>
                                  </p:childTnLst>
                                </p:cTn>
                              </p:par>
                            </p:childTnLst>
                          </p:cTn>
                        </p:par>
                        <p:par>
                          <p:cTn id="40" fill="hold">
                            <p:stCondLst>
                              <p:cond delay="2000"/>
                            </p:stCondLst>
                            <p:childTnLst>
                              <p:par>
                                <p:cTn id="41" presetID="10" presetClass="entr" presetSubtype="0"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 presetClass="entr" presetSubtype="0" fill="hold" nodeType="withEffect">
                                  <p:stCondLst>
                                    <p:cond delay="0"/>
                                  </p:stCondLst>
                                  <p:childTnLst>
                                    <p:set>
                                      <p:cBhvr>
                                        <p:cTn id="45" dur="1" fill="hold">
                                          <p:stCondLst>
                                            <p:cond delay="0"/>
                                          </p:stCondLst>
                                        </p:cTn>
                                        <p:tgtEl>
                                          <p:spTgt spid="38"/>
                                        </p:tgtEl>
                                        <p:attrNameLst>
                                          <p:attrName>style.visibility</p:attrName>
                                        </p:attrNameLst>
                                      </p:cBhvr>
                                      <p:to>
                                        <p:strVal val="visible"/>
                                      </p:to>
                                    </p:set>
                                  </p:childTnLst>
                                </p:cTn>
                              </p:par>
                            </p:childTnLst>
                          </p:cTn>
                        </p:par>
                        <p:par>
                          <p:cTn id="46" fill="hold">
                            <p:stCondLst>
                              <p:cond delay="2500"/>
                            </p:stCondLst>
                            <p:childTnLst>
                              <p:par>
                                <p:cTn id="47" presetID="1" presetClass="entr" presetSubtype="0" fill="hold" nodeType="after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grpId="0" nodeType="clickEffect">
                                  <p:stCondLst>
                                    <p:cond delay="0"/>
                                  </p:stCondLst>
                                  <p:childTnLst>
                                    <p:set>
                                      <p:cBhvr>
                                        <p:cTn id="52" dur="1" fill="hold">
                                          <p:stCondLst>
                                            <p:cond delay="0"/>
                                          </p:stCondLst>
                                        </p:cTn>
                                        <p:tgtEl>
                                          <p:spTgt spid="49"/>
                                        </p:tgtEl>
                                        <p:attrNameLst>
                                          <p:attrName>style.visibility</p:attrName>
                                        </p:attrNameLst>
                                      </p:cBhvr>
                                      <p:to>
                                        <p:strVal val="visible"/>
                                      </p:to>
                                    </p:set>
                                    <p:animEffect transition="in" filter="wipe(right)">
                                      <p:cBhvr>
                                        <p:cTn id="53" dur="500"/>
                                        <p:tgtEl>
                                          <p:spTgt spid="49"/>
                                        </p:tgtEl>
                                      </p:cBhvr>
                                    </p:animEffect>
                                  </p:childTnLst>
                                </p:cTn>
                              </p:par>
                            </p:childTnLst>
                          </p:cTn>
                        </p:par>
                        <p:par>
                          <p:cTn id="54" fill="hold">
                            <p:stCondLst>
                              <p:cond delay="500"/>
                            </p:stCondLst>
                            <p:childTnLst>
                              <p:par>
                                <p:cTn id="55" presetID="1" presetClass="entr" presetSubtype="0" fill="hold" nodeType="after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fade">
                                      <p:cBhvr>
                                        <p:cTn id="63" dur="2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animBg="1"/>
      <p:bldP spid="14" grpId="0" animBg="1"/>
      <p:bldP spid="15" grpId="0" animBg="1"/>
      <p:bldP spid="16" grpId="0" animBg="1"/>
      <p:bldP spid="46" grpId="0" animBg="1"/>
      <p:bldP spid="47" grpId="0" animBg="1"/>
      <p:bldP spid="48" grpId="0" animBg="1"/>
      <p:bldP spid="49" grpId="0" animBg="1"/>
      <p:bldP spid="53" grpId="0"/>
      <p:bldP spid="54" grpId="0"/>
    </p:bld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Carré corné 6"/>
          <p:cNvSpPr/>
          <p:nvPr/>
        </p:nvSpPr>
        <p:spPr>
          <a:xfrm>
            <a:off x="433414" y="1016845"/>
            <a:ext cx="4214786" cy="5450394"/>
          </a:xfrm>
          <a:prstGeom prst="foldedCorner">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r>
              <a:rPr lang="fr-FR" sz="800" dirty="0" smtClean="0">
                <a:solidFill>
                  <a:schemeClr val="tx1"/>
                </a:solidFill>
              </a:rPr>
              <a:t>(1)</a:t>
            </a:r>
            <a:r>
              <a:rPr lang="fr-FR" sz="1100" dirty="0" smtClean="0">
                <a:solidFill>
                  <a:schemeClr val="tx1"/>
                </a:solidFill>
              </a:rPr>
              <a:t> module network {</a:t>
            </a:r>
          </a:p>
          <a:p>
            <a:r>
              <a:rPr lang="fr-FR" sz="1100" dirty="0" smtClean="0">
                <a:solidFill>
                  <a:schemeClr val="tx1"/>
                </a:solidFill>
              </a:rPr>
              <a:t> </a:t>
            </a:r>
          </a:p>
          <a:p>
            <a:pPr marL="228600" indent="-228600"/>
            <a:r>
              <a:rPr lang="fr-FR" sz="800" dirty="0" smtClean="0">
                <a:solidFill>
                  <a:schemeClr val="tx1"/>
                </a:solidFill>
              </a:rPr>
              <a:t>(2) 		</a:t>
            </a:r>
            <a:r>
              <a:rPr lang="fr-FR" sz="1100" dirty="0" smtClean="0">
                <a:solidFill>
                  <a:schemeClr val="tx1"/>
                </a:solidFill>
              </a:rPr>
              <a:t>namespace </a:t>
            </a:r>
          </a:p>
          <a:p>
            <a:pPr marL="228600" indent="-228600"/>
            <a:r>
              <a:rPr lang="fr-FR" sz="1100" dirty="0" smtClean="0">
                <a:solidFill>
                  <a:schemeClr val="tx1"/>
                </a:solidFill>
              </a:rPr>
              <a:t>           «</a:t>
            </a:r>
            <a:r>
              <a:rPr lang="fr-FR" sz="1100" dirty="0" smtClean="0">
                <a:solidFill>
                  <a:srgbClr val="000000"/>
                </a:solidFill>
              </a:rPr>
              <a:t> urn:loria:madynes:ensuite:yencap:1.0:module:Interfaces:1.0</a:t>
            </a:r>
            <a:r>
              <a:rPr lang="fr-FR" sz="1100" dirty="0" smtClean="0">
                <a:solidFill>
                  <a:schemeClr val="tx1"/>
                </a:solidFill>
              </a:rPr>
              <a:t> »;</a:t>
            </a:r>
          </a:p>
          <a:p>
            <a:r>
              <a:rPr lang="fr-FR" sz="1100" dirty="0" smtClean="0">
                <a:solidFill>
                  <a:schemeClr val="tx1"/>
                </a:solidFill>
              </a:rPr>
              <a:t> </a:t>
            </a:r>
          </a:p>
          <a:p>
            <a:r>
              <a:rPr lang="fr-FR" sz="800" dirty="0" smtClean="0">
                <a:solidFill>
                  <a:schemeClr val="tx1"/>
                </a:solidFill>
              </a:rPr>
              <a:t>(3) </a:t>
            </a:r>
            <a:r>
              <a:rPr lang="fr-FR" sz="1100" dirty="0" smtClean="0">
                <a:solidFill>
                  <a:schemeClr val="tx1"/>
                </a:solidFill>
              </a:rPr>
              <a:t>	import </a:t>
            </a:r>
            <a:r>
              <a:rPr lang="fr-FR" sz="1100" dirty="0" err="1" smtClean="0">
                <a:solidFill>
                  <a:schemeClr val="tx1"/>
                </a:solidFill>
              </a:rPr>
              <a:t>ietf-yang-types</a:t>
            </a:r>
            <a:r>
              <a:rPr lang="fr-FR" sz="1100" dirty="0" smtClean="0">
                <a:solidFill>
                  <a:schemeClr val="tx1"/>
                </a:solidFill>
              </a:rPr>
              <a:t> { </a:t>
            </a:r>
            <a:r>
              <a:rPr lang="fr-FR" sz="1100" dirty="0" err="1" smtClean="0">
                <a:solidFill>
                  <a:schemeClr val="tx1"/>
                </a:solidFill>
              </a:rPr>
              <a:t>prefix</a:t>
            </a:r>
            <a:r>
              <a:rPr lang="fr-FR" sz="1100" dirty="0" smtClean="0">
                <a:solidFill>
                  <a:schemeClr val="tx1"/>
                </a:solidFill>
              </a:rPr>
              <a:t> </a:t>
            </a:r>
            <a:r>
              <a:rPr lang="fr-FR" sz="1100" dirty="0" err="1" smtClean="0">
                <a:solidFill>
                  <a:schemeClr val="tx1"/>
                </a:solidFill>
              </a:rPr>
              <a:t>yt</a:t>
            </a:r>
            <a:r>
              <a:rPr lang="fr-FR" sz="1100" dirty="0" smtClean="0">
                <a:solidFill>
                  <a:schemeClr val="tx1"/>
                </a:solidFill>
              </a:rPr>
              <a:t>;}</a:t>
            </a:r>
          </a:p>
          <a:p>
            <a:endParaRPr lang="fr-FR" sz="1100" dirty="0" smtClean="0">
              <a:solidFill>
                <a:schemeClr val="tx1"/>
              </a:solidFill>
            </a:endParaRPr>
          </a:p>
          <a:p>
            <a:r>
              <a:rPr lang="fr-FR" sz="800" dirty="0" smtClean="0">
                <a:solidFill>
                  <a:schemeClr val="tx1"/>
                </a:solidFill>
              </a:rPr>
              <a:t>(4) </a:t>
            </a:r>
            <a:r>
              <a:rPr lang="fr-FR" sz="1100" dirty="0" smtClean="0">
                <a:solidFill>
                  <a:schemeClr val="tx1"/>
                </a:solidFill>
              </a:rPr>
              <a:t>	</a:t>
            </a:r>
            <a:r>
              <a:rPr lang="fr-FR" sz="1100" dirty="0" err="1" smtClean="0">
                <a:solidFill>
                  <a:schemeClr val="tx1"/>
                </a:solidFill>
              </a:rPr>
              <a:t>typedef</a:t>
            </a:r>
            <a:r>
              <a:rPr lang="fr-FR" sz="1100" dirty="0" smtClean="0">
                <a:solidFill>
                  <a:schemeClr val="tx1"/>
                </a:solidFill>
              </a:rPr>
              <a:t> </a:t>
            </a:r>
            <a:r>
              <a:rPr lang="fr-FR" sz="1100" dirty="0" err="1" smtClean="0">
                <a:solidFill>
                  <a:schemeClr val="tx1"/>
                </a:solidFill>
              </a:rPr>
              <a:t>ifName</a:t>
            </a:r>
            <a:r>
              <a:rPr lang="fr-FR" sz="1100" dirty="0" smtClean="0">
                <a:solidFill>
                  <a:schemeClr val="tx1"/>
                </a:solidFill>
              </a:rPr>
              <a:t> { </a:t>
            </a:r>
          </a:p>
          <a:p>
            <a:r>
              <a:rPr lang="fr-FR" sz="800" dirty="0" smtClean="0">
                <a:solidFill>
                  <a:schemeClr val="tx1"/>
                </a:solidFill>
              </a:rPr>
              <a:t>(5) </a:t>
            </a:r>
            <a:r>
              <a:rPr lang="fr-FR" sz="1100" dirty="0" smtClean="0">
                <a:solidFill>
                  <a:schemeClr val="tx1"/>
                </a:solidFill>
              </a:rPr>
              <a:t>		type string;</a:t>
            </a:r>
          </a:p>
          <a:p>
            <a:r>
              <a:rPr lang="fr-FR" sz="800" dirty="0" smtClean="0">
                <a:solidFill>
                  <a:schemeClr val="tx1"/>
                </a:solidFill>
              </a:rPr>
              <a:t>(6)</a:t>
            </a:r>
            <a:r>
              <a:rPr lang="fr-FR" sz="1100" dirty="0" smtClean="0">
                <a:solidFill>
                  <a:schemeClr val="tx1"/>
                </a:solidFill>
              </a:rPr>
              <a:t> 		</a:t>
            </a:r>
            <a:r>
              <a:rPr lang="fr-FR" sz="1100" dirty="0" err="1" smtClean="0">
                <a:solidFill>
                  <a:schemeClr val="tx1"/>
                </a:solidFill>
              </a:rPr>
              <a:t>length</a:t>
            </a:r>
            <a:r>
              <a:rPr lang="fr-FR" sz="1100" dirty="0" smtClean="0">
                <a:solidFill>
                  <a:schemeClr val="tx1"/>
                </a:solidFill>
              </a:rPr>
              <a:t> 3-8;</a:t>
            </a:r>
          </a:p>
          <a:p>
            <a:r>
              <a:rPr lang="fr-FR" sz="800" dirty="0" smtClean="0">
                <a:solidFill>
                  <a:schemeClr val="tx1"/>
                </a:solidFill>
              </a:rPr>
              <a:t>(7)</a:t>
            </a:r>
            <a:r>
              <a:rPr lang="fr-FR" sz="1100" dirty="0" smtClean="0">
                <a:solidFill>
                  <a:schemeClr val="tx1"/>
                </a:solidFill>
              </a:rPr>
              <a:t> 	}</a:t>
            </a:r>
          </a:p>
          <a:p>
            <a:r>
              <a:rPr lang="fr-FR" sz="800" dirty="0" smtClean="0">
                <a:solidFill>
                  <a:schemeClr val="tx1"/>
                </a:solidFill>
              </a:rPr>
              <a:t>(8) </a:t>
            </a:r>
            <a:r>
              <a:rPr lang="fr-FR" sz="1100" dirty="0" smtClean="0">
                <a:solidFill>
                  <a:schemeClr val="tx1"/>
                </a:solidFill>
              </a:rPr>
              <a:t>	</a:t>
            </a:r>
            <a:r>
              <a:rPr lang="fr-FR" sz="1100" dirty="0" err="1" smtClean="0">
                <a:solidFill>
                  <a:schemeClr val="tx1"/>
                </a:solidFill>
              </a:rPr>
              <a:t>grouping</a:t>
            </a:r>
            <a:r>
              <a:rPr lang="fr-FR" sz="1100" dirty="0" smtClean="0">
                <a:solidFill>
                  <a:schemeClr val="tx1"/>
                </a:solidFill>
              </a:rPr>
              <a:t> v4add {</a:t>
            </a:r>
          </a:p>
          <a:p>
            <a:r>
              <a:rPr lang="fr-FR" sz="800" dirty="0" smtClean="0">
                <a:solidFill>
                  <a:schemeClr val="tx1"/>
                </a:solidFill>
              </a:rPr>
              <a:t>(9) </a:t>
            </a:r>
            <a:r>
              <a:rPr lang="fr-FR" sz="1100" dirty="0" smtClean="0">
                <a:solidFill>
                  <a:schemeClr val="tx1"/>
                </a:solidFill>
              </a:rPr>
              <a:t>		container v4 {</a:t>
            </a:r>
          </a:p>
          <a:p>
            <a:r>
              <a:rPr lang="fr-FR" sz="800" dirty="0" smtClean="0">
                <a:solidFill>
                  <a:schemeClr val="tx1"/>
                </a:solidFill>
              </a:rPr>
              <a:t>(10)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ip</a:t>
            </a:r>
            <a:r>
              <a:rPr lang="fr-FR" sz="1100" dirty="0" smtClean="0">
                <a:solidFill>
                  <a:schemeClr val="tx1"/>
                </a:solidFill>
              </a:rPr>
              <a:t> { type yt:ip4;}</a:t>
            </a:r>
          </a:p>
          <a:p>
            <a:r>
              <a:rPr lang="fr-FR" sz="800" dirty="0" smtClean="0">
                <a:solidFill>
                  <a:schemeClr val="tx1"/>
                </a:solidFill>
              </a:rPr>
              <a:t>(11)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mask</a:t>
            </a:r>
            <a:r>
              <a:rPr lang="fr-FR" sz="1100" dirty="0" smtClean="0">
                <a:solidFill>
                  <a:schemeClr val="tx1"/>
                </a:solidFill>
              </a:rPr>
              <a:t> {type yt:ip4;}</a:t>
            </a:r>
          </a:p>
          <a:p>
            <a:r>
              <a:rPr lang="fr-FR" sz="800" dirty="0" smtClean="0">
                <a:solidFill>
                  <a:schemeClr val="tx1"/>
                </a:solidFill>
              </a:rPr>
              <a:t>(12) </a:t>
            </a:r>
            <a:r>
              <a:rPr lang="fr-FR" sz="1100" dirty="0" smtClean="0">
                <a:solidFill>
                  <a:schemeClr val="tx1"/>
                </a:solidFill>
              </a:rPr>
              <a:t>		}</a:t>
            </a:r>
          </a:p>
          <a:p>
            <a:r>
              <a:rPr lang="fr-FR" sz="800" dirty="0" smtClean="0">
                <a:solidFill>
                  <a:schemeClr val="tx1"/>
                </a:solidFill>
              </a:rPr>
              <a:t>(13) </a:t>
            </a:r>
            <a:r>
              <a:rPr lang="fr-FR" sz="1100" dirty="0" smtClean="0">
                <a:solidFill>
                  <a:schemeClr val="tx1"/>
                </a:solidFill>
              </a:rPr>
              <a:t>	}</a:t>
            </a:r>
          </a:p>
          <a:p>
            <a:r>
              <a:rPr lang="fr-FR" sz="800" dirty="0" smtClean="0">
                <a:solidFill>
                  <a:schemeClr val="tx1"/>
                </a:solidFill>
              </a:rPr>
              <a:t>(14) </a:t>
            </a:r>
            <a:r>
              <a:rPr lang="fr-FR" sz="1100" dirty="0" smtClean="0">
                <a:solidFill>
                  <a:schemeClr val="tx1"/>
                </a:solidFill>
              </a:rPr>
              <a:t>	container interfaces {</a:t>
            </a:r>
          </a:p>
          <a:p>
            <a:endParaRPr lang="fr-FR" sz="1100" dirty="0" smtClean="0">
              <a:solidFill>
                <a:schemeClr val="tx1"/>
              </a:solidFill>
            </a:endParaRPr>
          </a:p>
          <a:p>
            <a:r>
              <a:rPr lang="fr-FR" sz="800" dirty="0" smtClean="0">
                <a:solidFill>
                  <a:schemeClr val="tx1"/>
                </a:solidFill>
              </a:rPr>
              <a:t>(15) </a:t>
            </a:r>
            <a:r>
              <a:rPr lang="fr-FR" sz="1100" dirty="0" smtClean="0">
                <a:solidFill>
                  <a:schemeClr val="tx1"/>
                </a:solidFill>
              </a:rPr>
              <a:t>		</a:t>
            </a:r>
            <a:r>
              <a:rPr lang="fr-FR" sz="1100" dirty="0" err="1" smtClean="0">
                <a:solidFill>
                  <a:schemeClr val="tx1"/>
                </a:solidFill>
              </a:rPr>
              <a:t>list</a:t>
            </a:r>
            <a:r>
              <a:rPr lang="fr-FR" sz="1100" dirty="0" smtClean="0">
                <a:solidFill>
                  <a:schemeClr val="tx1"/>
                </a:solidFill>
              </a:rPr>
              <a:t> interface {</a:t>
            </a:r>
          </a:p>
          <a:p>
            <a:r>
              <a:rPr lang="fr-FR" sz="800" dirty="0" smtClean="0">
                <a:solidFill>
                  <a:schemeClr val="tx1"/>
                </a:solidFill>
              </a:rPr>
              <a:t>(16) 	</a:t>
            </a:r>
            <a:r>
              <a:rPr lang="fr-FR" sz="1100" dirty="0" smtClean="0">
                <a:solidFill>
                  <a:schemeClr val="tx1"/>
                </a:solidFill>
              </a:rPr>
              <a:t>		</a:t>
            </a:r>
            <a:r>
              <a:rPr lang="fr-FR" sz="1100" dirty="0" err="1" smtClean="0">
                <a:solidFill>
                  <a:schemeClr val="tx1"/>
                </a:solidFill>
              </a:rPr>
              <a:t>key</a:t>
            </a:r>
            <a:r>
              <a:rPr lang="fr-FR" sz="1100" dirty="0" smtClean="0">
                <a:solidFill>
                  <a:schemeClr val="tx1"/>
                </a:solidFill>
              </a:rPr>
              <a:t> </a:t>
            </a:r>
            <a:r>
              <a:rPr lang="fr-FR" sz="1100" dirty="0" err="1" smtClean="0">
                <a:solidFill>
                  <a:schemeClr val="tx1"/>
                </a:solidFill>
              </a:rPr>
              <a:t>name</a:t>
            </a:r>
            <a:endParaRPr lang="fr-FR" sz="1100" dirty="0" smtClean="0">
              <a:solidFill>
                <a:schemeClr val="tx1"/>
              </a:solidFill>
            </a:endParaRPr>
          </a:p>
          <a:p>
            <a:r>
              <a:rPr lang="fr-FR" sz="800" dirty="0" smtClean="0">
                <a:solidFill>
                  <a:schemeClr val="tx1"/>
                </a:solidFill>
              </a:rPr>
              <a:t>(17)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name</a:t>
            </a:r>
            <a:r>
              <a:rPr lang="fr-FR" sz="1100" dirty="0" smtClean="0">
                <a:solidFill>
                  <a:schemeClr val="tx1"/>
                </a:solidFill>
              </a:rPr>
              <a:t> { type </a:t>
            </a:r>
            <a:r>
              <a:rPr lang="fr-FR" sz="1100" dirty="0" err="1" smtClean="0">
                <a:solidFill>
                  <a:schemeClr val="tx1"/>
                </a:solidFill>
              </a:rPr>
              <a:t>ifName</a:t>
            </a:r>
            <a:r>
              <a:rPr lang="fr-FR" sz="1100" dirty="0" smtClean="0">
                <a:solidFill>
                  <a:schemeClr val="tx1"/>
                </a:solidFill>
              </a:rPr>
              <a:t>};</a:t>
            </a:r>
          </a:p>
          <a:p>
            <a:r>
              <a:rPr lang="fr-FR" sz="800" dirty="0" smtClean="0">
                <a:solidFill>
                  <a:schemeClr val="tx1"/>
                </a:solidFill>
              </a:rPr>
              <a:t>(18)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mac { type </a:t>
            </a:r>
            <a:r>
              <a:rPr lang="fr-FR" sz="1100" dirty="0" err="1" smtClean="0">
                <a:solidFill>
                  <a:schemeClr val="tx1"/>
                </a:solidFill>
              </a:rPr>
              <a:t>yt:mac-address</a:t>
            </a:r>
            <a:r>
              <a:rPr lang="fr-FR" sz="1100" dirty="0" smtClean="0">
                <a:solidFill>
                  <a:schemeClr val="tx1"/>
                </a:solidFill>
              </a:rPr>
              <a:t>;}</a:t>
            </a:r>
          </a:p>
          <a:p>
            <a:r>
              <a:rPr lang="fr-FR" sz="800" dirty="0" smtClean="0">
                <a:solidFill>
                  <a:schemeClr val="tx1"/>
                </a:solidFill>
              </a:rPr>
              <a:t>(19)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mtu</a:t>
            </a:r>
            <a:r>
              <a:rPr lang="fr-FR" sz="1100" dirty="0" smtClean="0">
                <a:solidFill>
                  <a:schemeClr val="tx1"/>
                </a:solidFill>
              </a:rPr>
              <a:t> { type uint32;}</a:t>
            </a:r>
          </a:p>
          <a:p>
            <a:r>
              <a:rPr lang="fr-FR" sz="800" dirty="0" smtClean="0">
                <a:solidFill>
                  <a:schemeClr val="tx1"/>
                </a:solidFill>
              </a:rPr>
              <a:t>(20) </a:t>
            </a:r>
            <a:r>
              <a:rPr lang="fr-FR" sz="1100" dirty="0" smtClean="0">
                <a:solidFill>
                  <a:schemeClr val="tx1"/>
                </a:solidFill>
              </a:rPr>
              <a:t>			</a:t>
            </a:r>
            <a:r>
              <a:rPr lang="fr-FR" sz="1100" dirty="0" err="1" smtClean="0">
                <a:solidFill>
                  <a:schemeClr val="tx1"/>
                </a:solidFill>
              </a:rPr>
              <a:t>choice</a:t>
            </a:r>
            <a:r>
              <a:rPr lang="fr-FR" sz="1100" dirty="0" smtClean="0">
                <a:solidFill>
                  <a:schemeClr val="tx1"/>
                </a:solidFill>
              </a:rPr>
              <a:t> </a:t>
            </a:r>
            <a:r>
              <a:rPr lang="fr-FR" sz="1100" dirty="0" err="1" smtClean="0">
                <a:solidFill>
                  <a:schemeClr val="tx1"/>
                </a:solidFill>
              </a:rPr>
              <a:t>ad-type</a:t>
            </a:r>
            <a:r>
              <a:rPr lang="fr-FR" sz="1100" dirty="0" smtClean="0">
                <a:solidFill>
                  <a:schemeClr val="tx1"/>
                </a:solidFill>
              </a:rPr>
              <a:t> {</a:t>
            </a:r>
          </a:p>
          <a:p>
            <a:r>
              <a:rPr lang="fr-FR" sz="800" dirty="0" smtClean="0">
                <a:solidFill>
                  <a:schemeClr val="tx1"/>
                </a:solidFill>
              </a:rPr>
              <a:t>(21) </a:t>
            </a:r>
            <a:r>
              <a:rPr lang="fr-FR" sz="1100" dirty="0" smtClean="0">
                <a:solidFill>
                  <a:schemeClr val="tx1"/>
                </a:solidFill>
              </a:rPr>
              <a:t>				case v4 uses v4add;</a:t>
            </a:r>
          </a:p>
          <a:p>
            <a:r>
              <a:rPr lang="fr-FR" sz="800" dirty="0" smtClean="0">
                <a:solidFill>
                  <a:schemeClr val="tx1"/>
                </a:solidFill>
              </a:rPr>
              <a:t>(22) </a:t>
            </a:r>
            <a:r>
              <a:rPr lang="fr-FR" sz="1100" dirty="0" smtClean="0">
                <a:solidFill>
                  <a:schemeClr val="tx1"/>
                </a:solidFill>
              </a:rPr>
              <a:t>				case v6 uses v6add;</a:t>
            </a:r>
          </a:p>
          <a:p>
            <a:r>
              <a:rPr lang="fr-FR" sz="800" dirty="0" smtClean="0">
                <a:solidFill>
                  <a:schemeClr val="tx1"/>
                </a:solidFill>
              </a:rPr>
              <a:t>(23) </a:t>
            </a:r>
            <a:r>
              <a:rPr lang="fr-FR" sz="1100" dirty="0" smtClean="0">
                <a:solidFill>
                  <a:schemeClr val="tx1"/>
                </a:solidFill>
              </a:rPr>
              <a:t>			}</a:t>
            </a:r>
          </a:p>
          <a:p>
            <a:r>
              <a:rPr lang="fr-FR" sz="800" dirty="0" smtClean="0">
                <a:solidFill>
                  <a:schemeClr val="tx1"/>
                </a:solidFill>
              </a:rPr>
              <a:t>(24) </a:t>
            </a:r>
            <a:r>
              <a:rPr lang="fr-FR" sz="1100" dirty="0" smtClean="0">
                <a:solidFill>
                  <a:schemeClr val="tx1"/>
                </a:solidFill>
              </a:rPr>
              <a:t>		}</a:t>
            </a:r>
          </a:p>
          <a:p>
            <a:r>
              <a:rPr lang="fr-FR" sz="800" dirty="0" smtClean="0">
                <a:solidFill>
                  <a:schemeClr val="tx1"/>
                </a:solidFill>
              </a:rPr>
              <a:t>(25) </a:t>
            </a:r>
            <a:r>
              <a:rPr lang="fr-FR" sz="1100" dirty="0" smtClean="0">
                <a:solidFill>
                  <a:schemeClr val="tx1"/>
                </a:solidFill>
              </a:rPr>
              <a:t>	}</a:t>
            </a:r>
          </a:p>
          <a:p>
            <a:r>
              <a:rPr lang="fr-FR" sz="800" dirty="0" smtClean="0">
                <a:solidFill>
                  <a:schemeClr val="tx1"/>
                </a:solidFill>
              </a:rPr>
              <a:t>(26) </a:t>
            </a:r>
            <a:r>
              <a:rPr lang="fr-FR" sz="1100" dirty="0" smtClean="0">
                <a:solidFill>
                  <a:schemeClr val="tx1"/>
                </a:solidFill>
              </a:rPr>
              <a:t>}</a:t>
            </a:r>
          </a:p>
          <a:p>
            <a:endParaRPr lang="fr-FR" sz="1100" dirty="0">
              <a:solidFill>
                <a:schemeClr val="tx1"/>
              </a:solidFill>
            </a:endParaRPr>
          </a:p>
        </p:txBody>
      </p:sp>
      <p:sp>
        <p:nvSpPr>
          <p:cNvPr id="72" name="ZoneTexte 71"/>
          <p:cNvSpPr txBox="1"/>
          <p:nvPr/>
        </p:nvSpPr>
        <p:spPr>
          <a:xfrm>
            <a:off x="433414" y="163540"/>
            <a:ext cx="2885288"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smtClean="0"/>
              <a:t>YANG Data Modeling</a:t>
            </a:r>
            <a:endParaRPr lang="en-US" sz="2400" i="1" dirty="0"/>
          </a:p>
        </p:txBody>
      </p:sp>
      <p:grpSp>
        <p:nvGrpSpPr>
          <p:cNvPr id="156" name="Grouper 155"/>
          <p:cNvGrpSpPr/>
          <p:nvPr/>
        </p:nvGrpSpPr>
        <p:grpSpPr>
          <a:xfrm>
            <a:off x="4755417" y="168005"/>
            <a:ext cx="5015694" cy="1306040"/>
            <a:chOff x="4755417" y="168005"/>
            <a:chExt cx="5015694" cy="1306040"/>
          </a:xfrm>
        </p:grpSpPr>
        <p:cxnSp>
          <p:nvCxnSpPr>
            <p:cNvPr id="120" name="Connecteur droit 119"/>
            <p:cNvCxnSpPr>
              <a:stCxn id="106" idx="2"/>
              <a:endCxn id="108" idx="0"/>
            </p:cNvCxnSpPr>
            <p:nvPr/>
          </p:nvCxnSpPr>
          <p:spPr>
            <a:xfrm rot="5400000">
              <a:off x="5961159" y="120245"/>
              <a:ext cx="391640" cy="140156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Connecteur droit 121"/>
            <p:cNvCxnSpPr>
              <a:stCxn id="106" idx="2"/>
              <a:endCxn id="109" idx="0"/>
            </p:cNvCxnSpPr>
            <p:nvPr/>
          </p:nvCxnSpPr>
          <p:spPr>
            <a:xfrm rot="16200000" flipH="1">
              <a:off x="7276807" y="206156"/>
              <a:ext cx="385619" cy="1223715"/>
            </a:xfrm>
            <a:prstGeom prst="line">
              <a:avLst/>
            </a:prstGeom>
          </p:spPr>
          <p:style>
            <a:lnRef idx="2">
              <a:schemeClr val="accent1"/>
            </a:lnRef>
            <a:fillRef idx="0">
              <a:schemeClr val="accent1"/>
            </a:fillRef>
            <a:effectRef idx="1">
              <a:schemeClr val="accent1"/>
            </a:effectRef>
            <a:fontRef idx="minor">
              <a:schemeClr val="tx1"/>
            </a:fontRef>
          </p:style>
        </p:cxnSp>
        <p:sp>
          <p:nvSpPr>
            <p:cNvPr id="106" name="Rectangle 105"/>
            <p:cNvSpPr/>
            <p:nvPr/>
          </p:nvSpPr>
          <p:spPr>
            <a:xfrm>
              <a:off x="6156978" y="168005"/>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module</a:t>
              </a:r>
              <a:endParaRPr lang="fr-FR" dirty="0"/>
            </a:p>
          </p:txBody>
        </p:sp>
        <p:sp>
          <p:nvSpPr>
            <p:cNvPr id="108" name="Rectangle 107"/>
            <p:cNvSpPr/>
            <p:nvPr/>
          </p:nvSpPr>
          <p:spPr>
            <a:xfrm>
              <a:off x="4755417" y="1016845"/>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namespace</a:t>
              </a:r>
              <a:endParaRPr lang="fr-FR" dirty="0"/>
            </a:p>
          </p:txBody>
        </p:sp>
        <p:sp>
          <p:nvSpPr>
            <p:cNvPr id="109" name="Rectangle 108"/>
            <p:cNvSpPr/>
            <p:nvPr/>
          </p:nvSpPr>
          <p:spPr>
            <a:xfrm>
              <a:off x="7574335" y="1010824"/>
              <a:ext cx="1014278"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import</a:t>
              </a:r>
              <a:endParaRPr lang="fr-FR" dirty="0"/>
            </a:p>
          </p:txBody>
        </p:sp>
        <p:sp>
          <p:nvSpPr>
            <p:cNvPr id="114" name="ZoneTexte 113"/>
            <p:cNvSpPr txBox="1"/>
            <p:nvPr/>
          </p:nvSpPr>
          <p:spPr>
            <a:xfrm>
              <a:off x="7574335" y="255873"/>
              <a:ext cx="966931" cy="369332"/>
            </a:xfrm>
            <a:prstGeom prst="rect">
              <a:avLst/>
            </a:prstGeom>
            <a:noFill/>
          </p:spPr>
          <p:txBody>
            <a:bodyPr wrap="none" rtlCol="0">
              <a:spAutoFit/>
            </a:bodyPr>
            <a:lstStyle/>
            <a:p>
              <a:r>
                <a:rPr lang="fr-FR" dirty="0" smtClean="0"/>
                <a:t>network</a:t>
              </a:r>
              <a:endParaRPr lang="fr-FR" dirty="0"/>
            </a:p>
          </p:txBody>
        </p:sp>
        <p:sp>
          <p:nvSpPr>
            <p:cNvPr id="115" name="ZoneTexte 114"/>
            <p:cNvSpPr txBox="1"/>
            <p:nvPr/>
          </p:nvSpPr>
          <p:spPr>
            <a:xfrm>
              <a:off x="6198788" y="1104713"/>
              <a:ext cx="728835" cy="369332"/>
            </a:xfrm>
            <a:prstGeom prst="rect">
              <a:avLst/>
            </a:prstGeom>
            <a:noFill/>
          </p:spPr>
          <p:txBody>
            <a:bodyPr wrap="none" rtlCol="0">
              <a:spAutoFit/>
            </a:bodyPr>
            <a:lstStyle/>
            <a:p>
              <a:r>
                <a:rPr lang="fr-FR" dirty="0" err="1" smtClean="0"/>
                <a:t>urn</a:t>
              </a:r>
              <a:r>
                <a:rPr lang="fr-FR" dirty="0" smtClean="0"/>
                <a:t>:…</a:t>
              </a:r>
              <a:endParaRPr lang="fr-FR" dirty="0"/>
            </a:p>
          </p:txBody>
        </p:sp>
        <p:sp>
          <p:nvSpPr>
            <p:cNvPr id="116" name="ZoneTexte 115"/>
            <p:cNvSpPr txBox="1"/>
            <p:nvPr/>
          </p:nvSpPr>
          <p:spPr>
            <a:xfrm>
              <a:off x="8588613" y="1104713"/>
              <a:ext cx="1182498" cy="369332"/>
            </a:xfrm>
            <a:prstGeom prst="rect">
              <a:avLst/>
            </a:prstGeom>
            <a:noFill/>
          </p:spPr>
          <p:txBody>
            <a:bodyPr wrap="none" rtlCol="0">
              <a:spAutoFit/>
            </a:bodyPr>
            <a:lstStyle/>
            <a:p>
              <a:r>
                <a:rPr lang="fr-FR" dirty="0" err="1" smtClean="0"/>
                <a:t>Ietf-yang</a:t>
              </a:r>
              <a:r>
                <a:rPr lang="fr-FR" dirty="0" smtClean="0"/>
                <a:t>…</a:t>
              </a:r>
              <a:endParaRPr lang="fr-FR" dirty="0"/>
            </a:p>
          </p:txBody>
        </p:sp>
      </p:grpSp>
      <p:grpSp>
        <p:nvGrpSpPr>
          <p:cNvPr id="158" name="Grouper 157"/>
          <p:cNvGrpSpPr/>
          <p:nvPr/>
        </p:nvGrpSpPr>
        <p:grpSpPr>
          <a:xfrm>
            <a:off x="4755417" y="625204"/>
            <a:ext cx="5148419" cy="3766461"/>
            <a:chOff x="4755417" y="625204"/>
            <a:chExt cx="5148419" cy="3766461"/>
          </a:xfrm>
        </p:grpSpPr>
        <p:cxnSp>
          <p:nvCxnSpPr>
            <p:cNvPr id="125" name="Connecteur droit 124"/>
            <p:cNvCxnSpPr>
              <a:stCxn id="106" idx="2"/>
              <a:endCxn id="111" idx="0"/>
            </p:cNvCxnSpPr>
            <p:nvPr/>
          </p:nvCxnSpPr>
          <p:spPr>
            <a:xfrm rot="5400000">
              <a:off x="5555182" y="526222"/>
              <a:ext cx="1203595" cy="140156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7" name="Connecteur droit 126"/>
            <p:cNvCxnSpPr>
              <a:stCxn id="106" idx="2"/>
              <a:endCxn id="113" idx="0"/>
            </p:cNvCxnSpPr>
            <p:nvPr/>
          </p:nvCxnSpPr>
          <p:spPr>
            <a:xfrm rot="16200000" flipH="1">
              <a:off x="6979982" y="502981"/>
              <a:ext cx="1203595" cy="1448041"/>
            </a:xfrm>
            <a:prstGeom prst="line">
              <a:avLst/>
            </a:prstGeom>
          </p:spPr>
          <p:style>
            <a:lnRef idx="2">
              <a:schemeClr val="accent1"/>
            </a:lnRef>
            <a:fillRef idx="0">
              <a:schemeClr val="accent1"/>
            </a:fillRef>
            <a:effectRef idx="1">
              <a:schemeClr val="accent1"/>
            </a:effectRef>
            <a:fontRef idx="minor">
              <a:schemeClr val="tx1"/>
            </a:fontRef>
          </p:style>
        </p:cxnSp>
        <p:pic>
          <p:nvPicPr>
            <p:cNvPr id="88" name="Image 87" descr="container.png"/>
            <p:cNvPicPr>
              <a:picLocks noChangeAspect="1"/>
            </p:cNvPicPr>
            <p:nvPr/>
          </p:nvPicPr>
          <p:blipFill>
            <a:blip r:embed="rId3"/>
            <a:stretch>
              <a:fillRect/>
            </a:stretch>
          </p:blipFill>
          <p:spPr>
            <a:xfrm>
              <a:off x="8081474" y="2709244"/>
              <a:ext cx="558800" cy="558800"/>
            </a:xfrm>
            <a:prstGeom prst="rect">
              <a:avLst/>
            </a:prstGeom>
          </p:spPr>
        </p:pic>
        <p:pic>
          <p:nvPicPr>
            <p:cNvPr id="89" name="Image 88" descr="leaf.png"/>
            <p:cNvPicPr>
              <a:picLocks noChangeAspect="1"/>
            </p:cNvPicPr>
            <p:nvPr/>
          </p:nvPicPr>
          <p:blipFill>
            <a:blip r:embed="rId4"/>
            <a:stretch>
              <a:fillRect/>
            </a:stretch>
          </p:blipFill>
          <p:spPr>
            <a:xfrm>
              <a:off x="7833983" y="3692133"/>
              <a:ext cx="330200" cy="330200"/>
            </a:xfrm>
            <a:prstGeom prst="rect">
              <a:avLst/>
            </a:prstGeom>
          </p:spPr>
        </p:pic>
        <p:sp>
          <p:nvSpPr>
            <p:cNvPr id="91" name="ZoneTexte 90"/>
            <p:cNvSpPr txBox="1"/>
            <p:nvPr/>
          </p:nvSpPr>
          <p:spPr>
            <a:xfrm>
              <a:off x="7770386" y="4022333"/>
              <a:ext cx="358917" cy="369332"/>
            </a:xfrm>
            <a:prstGeom prst="rect">
              <a:avLst/>
            </a:prstGeom>
            <a:noFill/>
          </p:spPr>
          <p:txBody>
            <a:bodyPr wrap="none" rtlCol="0">
              <a:spAutoFit/>
            </a:bodyPr>
            <a:lstStyle/>
            <a:p>
              <a:r>
                <a:rPr lang="fr-FR" dirty="0" err="1" smtClean="0"/>
                <a:t>ip</a:t>
              </a:r>
              <a:endParaRPr lang="fr-FR" dirty="0"/>
            </a:p>
          </p:txBody>
        </p:sp>
        <p:pic>
          <p:nvPicPr>
            <p:cNvPr id="93" name="Image 92" descr="leaf.png"/>
            <p:cNvPicPr>
              <a:picLocks noChangeAspect="1"/>
            </p:cNvPicPr>
            <p:nvPr/>
          </p:nvPicPr>
          <p:blipFill>
            <a:blip r:embed="rId4"/>
            <a:stretch>
              <a:fillRect/>
            </a:stretch>
          </p:blipFill>
          <p:spPr>
            <a:xfrm>
              <a:off x="8898502" y="3692133"/>
              <a:ext cx="330200" cy="330200"/>
            </a:xfrm>
            <a:prstGeom prst="rect">
              <a:avLst/>
            </a:prstGeom>
          </p:spPr>
        </p:pic>
        <p:sp>
          <p:nvSpPr>
            <p:cNvPr id="95" name="ZoneTexte 94"/>
            <p:cNvSpPr txBox="1"/>
            <p:nvPr/>
          </p:nvSpPr>
          <p:spPr>
            <a:xfrm>
              <a:off x="8789963" y="4022333"/>
              <a:ext cx="674847" cy="369332"/>
            </a:xfrm>
            <a:prstGeom prst="rect">
              <a:avLst/>
            </a:prstGeom>
            <a:noFill/>
          </p:spPr>
          <p:txBody>
            <a:bodyPr wrap="none" rtlCol="0">
              <a:spAutoFit/>
            </a:bodyPr>
            <a:lstStyle/>
            <a:p>
              <a:r>
                <a:rPr lang="fr-FR" dirty="0" err="1" smtClean="0"/>
                <a:t>mask</a:t>
              </a:r>
              <a:endParaRPr lang="fr-FR" dirty="0"/>
            </a:p>
          </p:txBody>
        </p:sp>
        <p:sp>
          <p:nvSpPr>
            <p:cNvPr id="98" name="ZoneTexte 97"/>
            <p:cNvSpPr txBox="1"/>
            <p:nvPr/>
          </p:nvSpPr>
          <p:spPr>
            <a:xfrm>
              <a:off x="8859511" y="2898712"/>
              <a:ext cx="405918" cy="369332"/>
            </a:xfrm>
            <a:prstGeom prst="rect">
              <a:avLst/>
            </a:prstGeom>
            <a:noFill/>
          </p:spPr>
          <p:txBody>
            <a:bodyPr wrap="none" rtlCol="0">
              <a:spAutoFit/>
            </a:bodyPr>
            <a:lstStyle/>
            <a:p>
              <a:r>
                <a:rPr lang="fr-FR" dirty="0" smtClean="0"/>
                <a:t>v4</a:t>
              </a:r>
              <a:endParaRPr lang="fr-FR" dirty="0"/>
            </a:p>
          </p:txBody>
        </p:sp>
        <p:sp>
          <p:nvSpPr>
            <p:cNvPr id="111" name="Rectangle 110"/>
            <p:cNvSpPr/>
            <p:nvPr/>
          </p:nvSpPr>
          <p:spPr>
            <a:xfrm>
              <a:off x="4755417" y="1828800"/>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typedef</a:t>
              </a:r>
              <a:endParaRPr lang="fr-FR" dirty="0"/>
            </a:p>
          </p:txBody>
        </p:sp>
        <p:sp>
          <p:nvSpPr>
            <p:cNvPr id="113" name="Rectangle 112"/>
            <p:cNvSpPr/>
            <p:nvPr/>
          </p:nvSpPr>
          <p:spPr>
            <a:xfrm>
              <a:off x="7605019" y="1828800"/>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grouping</a:t>
              </a:r>
              <a:endParaRPr lang="fr-FR" dirty="0"/>
            </a:p>
          </p:txBody>
        </p:sp>
        <p:sp>
          <p:nvSpPr>
            <p:cNvPr id="117" name="ZoneTexte 116"/>
            <p:cNvSpPr txBox="1"/>
            <p:nvPr/>
          </p:nvSpPr>
          <p:spPr>
            <a:xfrm>
              <a:off x="6232604" y="1916668"/>
              <a:ext cx="866907" cy="369332"/>
            </a:xfrm>
            <a:prstGeom prst="rect">
              <a:avLst/>
            </a:prstGeom>
            <a:noFill/>
          </p:spPr>
          <p:txBody>
            <a:bodyPr wrap="none" rtlCol="0">
              <a:spAutoFit/>
            </a:bodyPr>
            <a:lstStyle/>
            <a:p>
              <a:r>
                <a:rPr lang="fr-FR" dirty="0" err="1" smtClean="0"/>
                <a:t>ifName</a:t>
              </a:r>
              <a:endParaRPr lang="fr-FR" dirty="0"/>
            </a:p>
          </p:txBody>
        </p:sp>
        <p:sp>
          <p:nvSpPr>
            <p:cNvPr id="118" name="ZoneTexte 117"/>
            <p:cNvSpPr txBox="1"/>
            <p:nvPr/>
          </p:nvSpPr>
          <p:spPr>
            <a:xfrm>
              <a:off x="9118082" y="1916668"/>
              <a:ext cx="785754" cy="369332"/>
            </a:xfrm>
            <a:prstGeom prst="rect">
              <a:avLst/>
            </a:prstGeom>
            <a:noFill/>
          </p:spPr>
          <p:txBody>
            <a:bodyPr wrap="none" rtlCol="0">
              <a:spAutoFit/>
            </a:bodyPr>
            <a:lstStyle/>
            <a:p>
              <a:r>
                <a:rPr lang="fr-FR" dirty="0" smtClean="0"/>
                <a:t>V4add</a:t>
              </a:r>
              <a:endParaRPr lang="fr-FR" dirty="0"/>
            </a:p>
          </p:txBody>
        </p:sp>
        <p:cxnSp>
          <p:nvCxnSpPr>
            <p:cNvPr id="129" name="Connecteur droit 128"/>
            <p:cNvCxnSpPr>
              <a:stCxn id="113" idx="2"/>
              <a:endCxn id="88" idx="0"/>
            </p:cNvCxnSpPr>
            <p:nvPr/>
          </p:nvCxnSpPr>
          <p:spPr>
            <a:xfrm rot="16200000" flipH="1">
              <a:off x="8121715" y="2470085"/>
              <a:ext cx="423244" cy="55074"/>
            </a:xfrm>
            <a:prstGeom prst="line">
              <a:avLst/>
            </a:prstGeom>
          </p:spPr>
          <p:style>
            <a:lnRef idx="2">
              <a:schemeClr val="accent1"/>
            </a:lnRef>
            <a:fillRef idx="0">
              <a:schemeClr val="accent1"/>
            </a:fillRef>
            <a:effectRef idx="1">
              <a:schemeClr val="accent1"/>
            </a:effectRef>
            <a:fontRef idx="minor">
              <a:schemeClr val="tx1"/>
            </a:fontRef>
          </p:style>
        </p:cxnSp>
        <p:cxnSp>
          <p:nvCxnSpPr>
            <p:cNvPr id="133" name="Connecteur droit 132"/>
            <p:cNvCxnSpPr>
              <a:stCxn id="88" idx="2"/>
              <a:endCxn id="89" idx="0"/>
            </p:cNvCxnSpPr>
            <p:nvPr/>
          </p:nvCxnSpPr>
          <p:spPr>
            <a:xfrm rot="5400000">
              <a:off x="7967935" y="3299193"/>
              <a:ext cx="424089" cy="36179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5" name="Connecteur droit 134"/>
            <p:cNvCxnSpPr>
              <a:stCxn id="88" idx="2"/>
              <a:endCxn id="93" idx="0"/>
            </p:cNvCxnSpPr>
            <p:nvPr/>
          </p:nvCxnSpPr>
          <p:spPr>
            <a:xfrm rot="16200000" flipH="1">
              <a:off x="8500194" y="3128724"/>
              <a:ext cx="424089" cy="702728"/>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62" name="Grouper 161"/>
          <p:cNvGrpSpPr/>
          <p:nvPr/>
        </p:nvGrpSpPr>
        <p:grpSpPr>
          <a:xfrm>
            <a:off x="5124608" y="625205"/>
            <a:ext cx="4335928" cy="6046266"/>
            <a:chOff x="5124608" y="625205"/>
            <a:chExt cx="4335928" cy="6046266"/>
          </a:xfrm>
        </p:grpSpPr>
        <p:sp>
          <p:nvSpPr>
            <p:cNvPr id="74" name="ZoneTexte 73"/>
            <p:cNvSpPr txBox="1"/>
            <p:nvPr/>
          </p:nvSpPr>
          <p:spPr>
            <a:xfrm>
              <a:off x="5124608" y="3268044"/>
              <a:ext cx="1107996" cy="369332"/>
            </a:xfrm>
            <a:prstGeom prst="rect">
              <a:avLst/>
            </a:prstGeom>
            <a:noFill/>
          </p:spPr>
          <p:txBody>
            <a:bodyPr wrap="none" rtlCol="0">
              <a:spAutoFit/>
            </a:bodyPr>
            <a:lstStyle/>
            <a:p>
              <a:r>
                <a:rPr lang="fr-FR" dirty="0" smtClean="0"/>
                <a:t>interfaces</a:t>
              </a:r>
              <a:endParaRPr lang="fr-FR" dirty="0"/>
            </a:p>
          </p:txBody>
        </p:sp>
        <p:grpSp>
          <p:nvGrpSpPr>
            <p:cNvPr id="160" name="Grouper 159"/>
            <p:cNvGrpSpPr/>
            <p:nvPr/>
          </p:nvGrpSpPr>
          <p:grpSpPr>
            <a:xfrm>
              <a:off x="5190056" y="625205"/>
              <a:ext cx="4270480" cy="6046266"/>
              <a:chOff x="5190056" y="625205"/>
              <a:chExt cx="4270480" cy="6046266"/>
            </a:xfrm>
          </p:grpSpPr>
          <p:cxnSp>
            <p:nvCxnSpPr>
              <p:cNvPr id="137" name="Connecteur droit 136"/>
              <p:cNvCxnSpPr>
                <a:stCxn id="73" idx="2"/>
                <a:endCxn id="76" idx="0"/>
              </p:cNvCxnSpPr>
              <p:nvPr/>
            </p:nvCxnSpPr>
            <p:spPr>
              <a:xfrm rot="5400000">
                <a:off x="5261000" y="3703640"/>
                <a:ext cx="844221" cy="11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5" name="Connecteur droit 144"/>
              <p:cNvCxnSpPr>
                <a:stCxn id="74" idx="0"/>
                <a:endCxn id="85" idx="0"/>
              </p:cNvCxnSpPr>
              <p:nvPr/>
            </p:nvCxnSpPr>
            <p:spPr>
              <a:xfrm rot="16200000" flipH="1">
                <a:off x="6043481" y="2903169"/>
                <a:ext cx="2015156" cy="2744907"/>
              </a:xfrm>
              <a:prstGeom prst="line">
                <a:avLst/>
              </a:prstGeom>
            </p:spPr>
            <p:style>
              <a:lnRef idx="2">
                <a:schemeClr val="accent1"/>
              </a:lnRef>
              <a:fillRef idx="0">
                <a:schemeClr val="accent1"/>
              </a:fillRef>
              <a:effectRef idx="1">
                <a:schemeClr val="accent1"/>
              </a:effectRef>
              <a:fontRef idx="minor">
                <a:schemeClr val="tx1"/>
              </a:fontRef>
            </p:style>
          </p:cxnSp>
          <p:cxnSp>
            <p:nvCxnSpPr>
              <p:cNvPr id="131" name="Connecteur droit 130"/>
              <p:cNvCxnSpPr>
                <a:stCxn id="106" idx="2"/>
                <a:endCxn id="73" idx="0"/>
              </p:cNvCxnSpPr>
              <p:nvPr/>
            </p:nvCxnSpPr>
            <p:spPr>
              <a:xfrm rot="5400000">
                <a:off x="5221672" y="1092536"/>
                <a:ext cx="2103418" cy="1168756"/>
              </a:xfrm>
              <a:prstGeom prst="line">
                <a:avLst/>
              </a:prstGeom>
            </p:spPr>
            <p:style>
              <a:lnRef idx="2">
                <a:schemeClr val="accent1"/>
              </a:lnRef>
              <a:fillRef idx="0">
                <a:schemeClr val="accent1"/>
              </a:fillRef>
              <a:effectRef idx="1">
                <a:schemeClr val="accent1"/>
              </a:effectRef>
              <a:fontRef idx="minor">
                <a:schemeClr val="tx1"/>
              </a:fontRef>
            </p:style>
          </p:cxnSp>
          <p:pic>
            <p:nvPicPr>
              <p:cNvPr id="73" name="Image 72" descr="container.png"/>
              <p:cNvPicPr>
                <a:picLocks noChangeAspect="1"/>
              </p:cNvPicPr>
              <p:nvPr/>
            </p:nvPicPr>
            <p:blipFill>
              <a:blip r:embed="rId3"/>
              <a:stretch>
                <a:fillRect/>
              </a:stretch>
            </p:blipFill>
            <p:spPr>
              <a:xfrm>
                <a:off x="5409603" y="2728623"/>
                <a:ext cx="558800" cy="558800"/>
              </a:xfrm>
              <a:prstGeom prst="rect">
                <a:avLst/>
              </a:prstGeom>
            </p:spPr>
          </p:pic>
          <p:pic>
            <p:nvPicPr>
              <p:cNvPr id="76" name="Image 75" descr="list.png"/>
              <p:cNvPicPr>
                <a:picLocks noChangeAspect="1"/>
              </p:cNvPicPr>
              <p:nvPr/>
            </p:nvPicPr>
            <p:blipFill>
              <a:blip r:embed="rId5"/>
              <a:stretch>
                <a:fillRect/>
              </a:stretch>
            </p:blipFill>
            <p:spPr>
              <a:xfrm>
                <a:off x="5474017" y="4131644"/>
                <a:ext cx="406400" cy="406400"/>
              </a:xfrm>
              <a:prstGeom prst="rect">
                <a:avLst/>
              </a:prstGeom>
            </p:spPr>
          </p:pic>
          <p:sp>
            <p:nvSpPr>
              <p:cNvPr id="77" name="ZoneTexte 76"/>
              <p:cNvSpPr txBox="1"/>
              <p:nvPr/>
            </p:nvSpPr>
            <p:spPr>
              <a:xfrm>
                <a:off x="6074057" y="4175578"/>
                <a:ext cx="1015911" cy="369332"/>
              </a:xfrm>
              <a:prstGeom prst="rect">
                <a:avLst/>
              </a:prstGeom>
              <a:noFill/>
            </p:spPr>
            <p:txBody>
              <a:bodyPr wrap="none" rtlCol="0">
                <a:spAutoFit/>
              </a:bodyPr>
              <a:lstStyle/>
              <a:p>
                <a:r>
                  <a:rPr lang="fr-FR" dirty="0" smtClean="0"/>
                  <a:t>interface</a:t>
                </a:r>
                <a:endParaRPr lang="fr-FR" dirty="0"/>
              </a:p>
            </p:txBody>
          </p:sp>
          <p:pic>
            <p:nvPicPr>
              <p:cNvPr id="78" name="Image 77" descr="leaf.png"/>
              <p:cNvPicPr>
                <a:picLocks noChangeAspect="1"/>
              </p:cNvPicPr>
              <p:nvPr/>
            </p:nvPicPr>
            <p:blipFill>
              <a:blip r:embed="rId4"/>
              <a:stretch>
                <a:fillRect/>
              </a:stretch>
            </p:blipFill>
            <p:spPr>
              <a:xfrm>
                <a:off x="5347017" y="5283200"/>
                <a:ext cx="330200" cy="330200"/>
              </a:xfrm>
              <a:prstGeom prst="rect">
                <a:avLst/>
              </a:prstGeom>
            </p:spPr>
          </p:pic>
          <p:sp>
            <p:nvSpPr>
              <p:cNvPr id="79" name="ZoneTexte 78"/>
              <p:cNvSpPr txBox="1"/>
              <p:nvPr/>
            </p:nvSpPr>
            <p:spPr>
              <a:xfrm>
                <a:off x="5190056" y="5613400"/>
                <a:ext cx="715761" cy="369332"/>
              </a:xfrm>
              <a:prstGeom prst="rect">
                <a:avLst/>
              </a:prstGeom>
              <a:noFill/>
            </p:spPr>
            <p:txBody>
              <a:bodyPr wrap="none" rtlCol="0">
                <a:spAutoFit/>
              </a:bodyPr>
              <a:lstStyle/>
              <a:p>
                <a:r>
                  <a:rPr lang="fr-FR" dirty="0" err="1" smtClean="0"/>
                  <a:t>name</a:t>
                </a:r>
                <a:endParaRPr lang="fr-FR" dirty="0"/>
              </a:p>
            </p:txBody>
          </p:sp>
          <p:pic>
            <p:nvPicPr>
              <p:cNvPr id="80" name="Image 79" descr="leaf.png"/>
              <p:cNvPicPr>
                <a:picLocks noChangeAspect="1"/>
              </p:cNvPicPr>
              <p:nvPr/>
            </p:nvPicPr>
            <p:blipFill>
              <a:blip r:embed="rId4"/>
              <a:stretch>
                <a:fillRect/>
              </a:stretch>
            </p:blipFill>
            <p:spPr>
              <a:xfrm>
                <a:off x="6411536" y="5283200"/>
                <a:ext cx="330200" cy="330200"/>
              </a:xfrm>
              <a:prstGeom prst="rect">
                <a:avLst/>
              </a:prstGeom>
            </p:spPr>
          </p:pic>
          <p:sp>
            <p:nvSpPr>
              <p:cNvPr id="82" name="ZoneTexte 81"/>
              <p:cNvSpPr txBox="1"/>
              <p:nvPr/>
            </p:nvSpPr>
            <p:spPr>
              <a:xfrm>
                <a:off x="6302997" y="5613400"/>
                <a:ext cx="577239" cy="369332"/>
              </a:xfrm>
              <a:prstGeom prst="rect">
                <a:avLst/>
              </a:prstGeom>
              <a:noFill/>
            </p:spPr>
            <p:txBody>
              <a:bodyPr wrap="none" rtlCol="0">
                <a:spAutoFit/>
              </a:bodyPr>
              <a:lstStyle/>
              <a:p>
                <a:r>
                  <a:rPr lang="fr-FR" dirty="0" smtClean="0"/>
                  <a:t>mac</a:t>
                </a:r>
                <a:endParaRPr lang="fr-FR" dirty="0"/>
              </a:p>
            </p:txBody>
          </p:sp>
          <p:pic>
            <p:nvPicPr>
              <p:cNvPr id="83" name="Image 82" descr="leaf.png"/>
              <p:cNvPicPr>
                <a:picLocks noChangeAspect="1"/>
              </p:cNvPicPr>
              <p:nvPr/>
            </p:nvPicPr>
            <p:blipFill>
              <a:blip r:embed="rId4"/>
              <a:stretch>
                <a:fillRect/>
              </a:stretch>
            </p:blipFill>
            <p:spPr>
              <a:xfrm>
                <a:off x="7377333" y="5283200"/>
                <a:ext cx="330200" cy="330200"/>
              </a:xfrm>
              <a:prstGeom prst="rect">
                <a:avLst/>
              </a:prstGeom>
            </p:spPr>
          </p:pic>
          <p:sp>
            <p:nvSpPr>
              <p:cNvPr id="84" name="ZoneTexte 83"/>
              <p:cNvSpPr txBox="1"/>
              <p:nvPr/>
            </p:nvSpPr>
            <p:spPr>
              <a:xfrm>
                <a:off x="7293213" y="5613400"/>
                <a:ext cx="565517" cy="369332"/>
              </a:xfrm>
              <a:prstGeom prst="rect">
                <a:avLst/>
              </a:prstGeom>
              <a:noFill/>
            </p:spPr>
            <p:txBody>
              <a:bodyPr wrap="none" rtlCol="0">
                <a:spAutoFit/>
              </a:bodyPr>
              <a:lstStyle/>
              <a:p>
                <a:r>
                  <a:rPr lang="fr-FR" dirty="0" err="1" smtClean="0"/>
                  <a:t>mtu</a:t>
                </a:r>
                <a:endParaRPr lang="fr-FR" dirty="0"/>
              </a:p>
            </p:txBody>
          </p:sp>
          <p:pic>
            <p:nvPicPr>
              <p:cNvPr id="85" name="Image 84" descr="choice.png"/>
              <p:cNvPicPr>
                <a:picLocks noChangeAspect="1"/>
              </p:cNvPicPr>
              <p:nvPr/>
            </p:nvPicPr>
            <p:blipFill>
              <a:blip r:embed="rId6"/>
              <a:stretch>
                <a:fillRect/>
              </a:stretch>
            </p:blipFill>
            <p:spPr>
              <a:xfrm>
                <a:off x="8258413" y="5283200"/>
                <a:ext cx="330200" cy="330200"/>
              </a:xfrm>
              <a:prstGeom prst="rect">
                <a:avLst/>
              </a:prstGeom>
            </p:spPr>
          </p:pic>
          <p:sp>
            <p:nvSpPr>
              <p:cNvPr id="86" name="ZoneTexte 85"/>
              <p:cNvSpPr txBox="1"/>
              <p:nvPr/>
            </p:nvSpPr>
            <p:spPr>
              <a:xfrm>
                <a:off x="8555420" y="5283201"/>
                <a:ext cx="905116" cy="369332"/>
              </a:xfrm>
              <a:prstGeom prst="rect">
                <a:avLst/>
              </a:prstGeom>
              <a:noFill/>
            </p:spPr>
            <p:txBody>
              <a:bodyPr wrap="none" rtlCol="0">
                <a:spAutoFit/>
              </a:bodyPr>
              <a:lstStyle/>
              <a:p>
                <a:r>
                  <a:rPr lang="fr-FR" dirty="0" err="1" smtClean="0"/>
                  <a:t>ad-type</a:t>
                </a:r>
                <a:endParaRPr lang="fr-FR" dirty="0"/>
              </a:p>
            </p:txBody>
          </p:sp>
          <p:pic>
            <p:nvPicPr>
              <p:cNvPr id="101" name="Image 100" descr="case.png"/>
              <p:cNvPicPr>
                <a:picLocks noChangeAspect="1"/>
              </p:cNvPicPr>
              <p:nvPr/>
            </p:nvPicPr>
            <p:blipFill>
              <a:blip r:embed="rId7"/>
              <a:stretch>
                <a:fillRect/>
              </a:stretch>
            </p:blipFill>
            <p:spPr>
              <a:xfrm>
                <a:off x="7601012" y="6302139"/>
                <a:ext cx="330200" cy="330200"/>
              </a:xfrm>
              <a:prstGeom prst="rect">
                <a:avLst/>
              </a:prstGeom>
            </p:spPr>
          </p:pic>
          <p:sp>
            <p:nvSpPr>
              <p:cNvPr id="102" name="ZoneTexte 101"/>
              <p:cNvSpPr txBox="1"/>
              <p:nvPr/>
            </p:nvSpPr>
            <p:spPr>
              <a:xfrm>
                <a:off x="7931212" y="6302139"/>
                <a:ext cx="405918" cy="369332"/>
              </a:xfrm>
              <a:prstGeom prst="rect">
                <a:avLst/>
              </a:prstGeom>
              <a:noFill/>
            </p:spPr>
            <p:txBody>
              <a:bodyPr wrap="none" rtlCol="0">
                <a:spAutoFit/>
              </a:bodyPr>
              <a:lstStyle/>
              <a:p>
                <a:r>
                  <a:rPr lang="fr-FR" dirty="0" smtClean="0"/>
                  <a:t>v4</a:t>
                </a:r>
                <a:endParaRPr lang="fr-FR" dirty="0"/>
              </a:p>
            </p:txBody>
          </p:sp>
          <p:pic>
            <p:nvPicPr>
              <p:cNvPr id="103" name="Image 102" descr="case.png"/>
              <p:cNvPicPr>
                <a:picLocks noChangeAspect="1"/>
              </p:cNvPicPr>
              <p:nvPr/>
            </p:nvPicPr>
            <p:blipFill>
              <a:blip r:embed="rId7"/>
              <a:stretch>
                <a:fillRect/>
              </a:stretch>
            </p:blipFill>
            <p:spPr>
              <a:xfrm>
                <a:off x="8525037" y="6263007"/>
                <a:ext cx="330200" cy="330200"/>
              </a:xfrm>
              <a:prstGeom prst="rect">
                <a:avLst/>
              </a:prstGeom>
            </p:spPr>
          </p:pic>
          <p:sp>
            <p:nvSpPr>
              <p:cNvPr id="104" name="ZoneTexte 103"/>
              <p:cNvSpPr txBox="1"/>
              <p:nvPr/>
            </p:nvSpPr>
            <p:spPr>
              <a:xfrm>
                <a:off x="8855237" y="6263007"/>
                <a:ext cx="405918" cy="369332"/>
              </a:xfrm>
              <a:prstGeom prst="rect">
                <a:avLst/>
              </a:prstGeom>
              <a:noFill/>
            </p:spPr>
            <p:txBody>
              <a:bodyPr wrap="none" rtlCol="0">
                <a:spAutoFit/>
              </a:bodyPr>
              <a:lstStyle/>
              <a:p>
                <a:r>
                  <a:rPr lang="fr-FR" dirty="0" smtClean="0"/>
                  <a:t>v6</a:t>
                </a:r>
                <a:endParaRPr lang="fr-FR" dirty="0"/>
              </a:p>
            </p:txBody>
          </p:sp>
          <p:cxnSp>
            <p:nvCxnSpPr>
              <p:cNvPr id="139" name="Connecteur droit 138"/>
              <p:cNvCxnSpPr>
                <a:stCxn id="76" idx="2"/>
                <a:endCxn id="78" idx="0"/>
              </p:cNvCxnSpPr>
              <p:nvPr/>
            </p:nvCxnSpPr>
            <p:spPr>
              <a:xfrm rot="5400000">
                <a:off x="5222089" y="4828072"/>
                <a:ext cx="745156" cy="1651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1" name="Connecteur droit 140"/>
              <p:cNvCxnSpPr>
                <a:stCxn id="76" idx="2"/>
                <a:endCxn id="80" idx="0"/>
              </p:cNvCxnSpPr>
              <p:nvPr/>
            </p:nvCxnSpPr>
            <p:spPr>
              <a:xfrm rot="16200000" flipH="1">
                <a:off x="5754348" y="4460912"/>
                <a:ext cx="745156" cy="899419"/>
              </a:xfrm>
              <a:prstGeom prst="line">
                <a:avLst/>
              </a:prstGeom>
            </p:spPr>
            <p:style>
              <a:lnRef idx="2">
                <a:schemeClr val="accent1"/>
              </a:lnRef>
              <a:fillRef idx="0">
                <a:schemeClr val="accent1"/>
              </a:fillRef>
              <a:effectRef idx="1">
                <a:schemeClr val="accent1"/>
              </a:effectRef>
              <a:fontRef idx="minor">
                <a:schemeClr val="tx1"/>
              </a:fontRef>
            </p:style>
          </p:cxnSp>
          <p:cxnSp>
            <p:nvCxnSpPr>
              <p:cNvPr id="143" name="Connecteur droit 142"/>
              <p:cNvCxnSpPr>
                <a:stCxn id="76" idx="2"/>
                <a:endCxn id="83" idx="0"/>
              </p:cNvCxnSpPr>
              <p:nvPr/>
            </p:nvCxnSpPr>
            <p:spPr>
              <a:xfrm rot="16200000" flipH="1">
                <a:off x="6237247" y="3978014"/>
                <a:ext cx="745156" cy="186521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7" name="Connecteur droit 146"/>
              <p:cNvCxnSpPr>
                <a:stCxn id="85" idx="2"/>
                <a:endCxn id="101" idx="0"/>
              </p:cNvCxnSpPr>
              <p:nvPr/>
            </p:nvCxnSpPr>
            <p:spPr>
              <a:xfrm rot="5400000">
                <a:off x="7750444" y="5629069"/>
                <a:ext cx="688739" cy="657401"/>
              </a:xfrm>
              <a:prstGeom prst="line">
                <a:avLst/>
              </a:prstGeom>
            </p:spPr>
            <p:style>
              <a:lnRef idx="2">
                <a:schemeClr val="accent1"/>
              </a:lnRef>
              <a:fillRef idx="0">
                <a:schemeClr val="accent1"/>
              </a:fillRef>
              <a:effectRef idx="1">
                <a:schemeClr val="accent1"/>
              </a:effectRef>
              <a:fontRef idx="minor">
                <a:schemeClr val="tx1"/>
              </a:fontRef>
            </p:style>
          </p:cxnSp>
          <p:cxnSp>
            <p:nvCxnSpPr>
              <p:cNvPr id="149" name="Connecteur droit 148"/>
              <p:cNvCxnSpPr>
                <a:stCxn id="85" idx="2"/>
                <a:endCxn id="103" idx="0"/>
              </p:cNvCxnSpPr>
              <p:nvPr/>
            </p:nvCxnSpPr>
            <p:spPr>
              <a:xfrm rot="16200000" flipH="1">
                <a:off x="8232022" y="5804891"/>
                <a:ext cx="649607" cy="266624"/>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61" name="Grouper 160"/>
          <p:cNvGrpSpPr/>
          <p:nvPr/>
        </p:nvGrpSpPr>
        <p:grpSpPr>
          <a:xfrm>
            <a:off x="4888741" y="2459455"/>
            <a:ext cx="4949220" cy="4293968"/>
            <a:chOff x="4888741" y="2459455"/>
            <a:chExt cx="4949220" cy="4293968"/>
          </a:xfrm>
        </p:grpSpPr>
        <p:sp>
          <p:nvSpPr>
            <p:cNvPr id="153" name="Forme libre 152"/>
            <p:cNvSpPr/>
            <p:nvPr/>
          </p:nvSpPr>
          <p:spPr>
            <a:xfrm>
              <a:off x="4888741" y="2459455"/>
              <a:ext cx="4949220" cy="4293968"/>
            </a:xfrm>
            <a:custGeom>
              <a:avLst/>
              <a:gdLst>
                <a:gd name="connsiteX0" fmla="*/ 0 w 4949220"/>
                <a:gd name="connsiteY0" fmla="*/ 0 h 4293968"/>
                <a:gd name="connsiteX1" fmla="*/ 40319 w 4949220"/>
                <a:gd name="connsiteY1" fmla="*/ 4293968 h 4293968"/>
                <a:gd name="connsiteX2" fmla="*/ 4949220 w 4949220"/>
                <a:gd name="connsiteY2" fmla="*/ 4273808 h 4293968"/>
                <a:gd name="connsiteX3" fmla="*/ 4334347 w 4949220"/>
                <a:gd name="connsiteY3" fmla="*/ 2298180 h 4293968"/>
                <a:gd name="connsiteX4" fmla="*/ 2812286 w 4949220"/>
                <a:gd name="connsiteY4" fmla="*/ 1915150 h 4293968"/>
                <a:gd name="connsiteX5" fmla="*/ 1310384 w 4949220"/>
                <a:gd name="connsiteY5" fmla="*/ 40319 h 4293968"/>
                <a:gd name="connsiteX6" fmla="*/ 0 w 4949220"/>
                <a:gd name="connsiteY6" fmla="*/ 0 h 4293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9220" h="4293968">
                  <a:moveTo>
                    <a:pt x="0" y="0"/>
                  </a:moveTo>
                  <a:lnTo>
                    <a:pt x="40319" y="4293968"/>
                  </a:lnTo>
                  <a:lnTo>
                    <a:pt x="4949220" y="4273808"/>
                  </a:lnTo>
                  <a:lnTo>
                    <a:pt x="4334347" y="2298180"/>
                  </a:lnTo>
                  <a:lnTo>
                    <a:pt x="2812286" y="1915150"/>
                  </a:lnTo>
                  <a:lnTo>
                    <a:pt x="1310384" y="40319"/>
                  </a:lnTo>
                  <a:lnTo>
                    <a:pt x="0" y="0"/>
                  </a:lnTo>
                  <a:close/>
                </a:path>
              </a:pathLst>
            </a:custGeom>
            <a:noFill/>
            <a:ln w="28575" cap="flat" cmpd="sng" algn="ctr">
              <a:solidFill>
                <a:srgbClr val="0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4" name="ZoneTexte 153"/>
            <p:cNvSpPr txBox="1"/>
            <p:nvPr/>
          </p:nvSpPr>
          <p:spPr>
            <a:xfrm>
              <a:off x="5013510" y="6302139"/>
              <a:ext cx="2121093" cy="369332"/>
            </a:xfrm>
            <a:prstGeom prst="rect">
              <a:avLst/>
            </a:prstGeom>
            <a:noFill/>
          </p:spPr>
          <p:txBody>
            <a:bodyPr wrap="none" rtlCol="0">
              <a:spAutoFit/>
            </a:bodyPr>
            <a:lstStyle/>
            <a:p>
              <a:r>
                <a:rPr lang="fr-FR" dirty="0" err="1" smtClean="0"/>
                <a:t>Schema</a:t>
              </a:r>
              <a:r>
                <a:rPr lang="fr-FR" dirty="0" smtClean="0"/>
                <a:t> </a:t>
              </a:r>
              <a:r>
                <a:rPr lang="fr-FR" dirty="0" err="1" smtClean="0"/>
                <a:t>Tree</a:t>
              </a:r>
              <a:r>
                <a:rPr lang="fr-FR" dirty="0" smtClean="0"/>
                <a:t> /</a:t>
              </a:r>
              <a:r>
                <a:rPr lang="fr-FR" dirty="0" err="1" smtClean="0"/>
                <a:t>Nodes</a:t>
              </a:r>
              <a:endParaRPr lang="fr-FR" dirty="0"/>
            </a:p>
          </p:txBody>
        </p:sp>
      </p:grpSp>
      <p:sp>
        <p:nvSpPr>
          <p:cNvPr id="155" name="Rectangle 154"/>
          <p:cNvSpPr/>
          <p:nvPr/>
        </p:nvSpPr>
        <p:spPr>
          <a:xfrm>
            <a:off x="433414" y="1010823"/>
            <a:ext cx="4214786" cy="1122777"/>
          </a:xfrm>
          <a:prstGeom prst="rect">
            <a:avLst/>
          </a:prstGeom>
          <a:noFill/>
          <a:ln w="38100" cap="flat" cmpd="sng" algn="ctr">
            <a:solidFill>
              <a:srgbClr val="3366FF"/>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7" name="Rectangle 156"/>
          <p:cNvSpPr/>
          <p:nvPr/>
        </p:nvSpPr>
        <p:spPr>
          <a:xfrm>
            <a:off x="433414" y="2133600"/>
            <a:ext cx="4214786" cy="1752600"/>
          </a:xfrm>
          <a:prstGeom prst="rect">
            <a:avLst/>
          </a:prstGeom>
          <a:noFill/>
          <a:ln w="38100" cap="flat" cmpd="sng" algn="ctr">
            <a:solidFill>
              <a:srgbClr val="3366FF"/>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9" name="Rectangle 158"/>
          <p:cNvSpPr/>
          <p:nvPr/>
        </p:nvSpPr>
        <p:spPr>
          <a:xfrm>
            <a:off x="433414" y="3886200"/>
            <a:ext cx="4214786" cy="2581039"/>
          </a:xfrm>
          <a:prstGeom prst="rect">
            <a:avLst/>
          </a:prstGeom>
          <a:noFill/>
          <a:ln w="38100" cap="flat" cmpd="sng" algn="ctr">
            <a:solidFill>
              <a:srgbClr val="3366FF"/>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65" name="Forme libre 164"/>
          <p:cNvSpPr/>
          <p:nvPr/>
        </p:nvSpPr>
        <p:spPr>
          <a:xfrm>
            <a:off x="7438950" y="2479615"/>
            <a:ext cx="2126854" cy="2005867"/>
          </a:xfrm>
          <a:custGeom>
            <a:avLst/>
            <a:gdLst>
              <a:gd name="connsiteX0" fmla="*/ 0 w 2126854"/>
              <a:gd name="connsiteY0" fmla="*/ 60478 h 2005867"/>
              <a:gd name="connsiteX1" fmla="*/ 292316 w 2126854"/>
              <a:gd name="connsiteY1" fmla="*/ 1834512 h 2005867"/>
              <a:gd name="connsiteX2" fmla="*/ 1310384 w 2126854"/>
              <a:gd name="connsiteY2" fmla="*/ 2005867 h 2005867"/>
              <a:gd name="connsiteX3" fmla="*/ 2096614 w 2126854"/>
              <a:gd name="connsiteY3" fmla="*/ 1985708 h 2005867"/>
              <a:gd name="connsiteX4" fmla="*/ 2126854 w 2126854"/>
              <a:gd name="connsiteY4" fmla="*/ 524146 h 2005867"/>
              <a:gd name="connsiteX5" fmla="*/ 1088627 w 2126854"/>
              <a:gd name="connsiteY5" fmla="*/ 0 h 2005867"/>
              <a:gd name="connsiteX6" fmla="*/ 0 w 2126854"/>
              <a:gd name="connsiteY6" fmla="*/ 60478 h 2005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6854" h="2005867">
                <a:moveTo>
                  <a:pt x="0" y="60478"/>
                </a:moveTo>
                <a:lnTo>
                  <a:pt x="292316" y="1834512"/>
                </a:lnTo>
                <a:lnTo>
                  <a:pt x="1310384" y="2005867"/>
                </a:lnTo>
                <a:lnTo>
                  <a:pt x="2096614" y="1985708"/>
                </a:lnTo>
                <a:lnTo>
                  <a:pt x="2126854" y="524146"/>
                </a:lnTo>
                <a:lnTo>
                  <a:pt x="1088627" y="0"/>
                </a:lnTo>
                <a:lnTo>
                  <a:pt x="0" y="60478"/>
                </a:lnTo>
                <a:close/>
              </a:path>
            </a:pathLst>
          </a:custGeom>
          <a:noFill/>
          <a:ln w="38100" cap="flat" cmpd="sng" algn="ctr">
            <a:solidFill>
              <a:schemeClr val="tx1"/>
            </a:solidFill>
            <a:prstDash val="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56"/>
                                        </p:tgtEl>
                                        <p:attrNameLst>
                                          <p:attrName>style.visibility</p:attrName>
                                        </p:attrNameLst>
                                      </p:cBhvr>
                                      <p:to>
                                        <p:strVal val="visible"/>
                                      </p:to>
                                    </p:set>
                                    <p:animEffect transition="in" filter="fade">
                                      <p:cBhvr>
                                        <p:cTn id="11" dur="500"/>
                                        <p:tgtEl>
                                          <p:spTgt spid="15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5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8"/>
                                        </p:tgtEl>
                                        <p:attrNameLst>
                                          <p:attrName>style.visibility</p:attrName>
                                        </p:attrNameLst>
                                      </p:cBhvr>
                                      <p:to>
                                        <p:strVal val="visible"/>
                                      </p:to>
                                    </p:set>
                                    <p:animEffect transition="in" filter="fade">
                                      <p:cBhvr>
                                        <p:cTn id="20" dur="500"/>
                                        <p:tgtEl>
                                          <p:spTgt spid="15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62"/>
                                        </p:tgtEl>
                                        <p:attrNameLst>
                                          <p:attrName>style.visibility</p:attrName>
                                        </p:attrNameLst>
                                      </p:cBhvr>
                                      <p:to>
                                        <p:strVal val="visible"/>
                                      </p:to>
                                    </p:set>
                                    <p:animEffect transition="in" filter="fade">
                                      <p:cBhvr>
                                        <p:cTn id="29" dur="2000"/>
                                        <p:tgtEl>
                                          <p:spTgt spid="162"/>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6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5"/>
                                        </p:tgtEl>
                                        <p:attrNameLst>
                                          <p:attrName>style.visibility</p:attrName>
                                        </p:attrNameLst>
                                      </p:cBhvr>
                                      <p:to>
                                        <p:strVal val="visible"/>
                                      </p:to>
                                    </p:set>
                                    <p:animEffect transition="in" filter="fade">
                                      <p:cBhvr>
                                        <p:cTn id="38"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p:bldP spid="157" grpId="0" animBg="1"/>
      <p:bldP spid="159" grpId="0" animBg="1"/>
      <p:bldP spid="165" grpId="0" animBg="1"/>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387" name="Grouper 386"/>
          <p:cNvGrpSpPr/>
          <p:nvPr/>
        </p:nvGrpSpPr>
        <p:grpSpPr>
          <a:xfrm>
            <a:off x="1476543" y="4599608"/>
            <a:ext cx="990602" cy="1323756"/>
            <a:chOff x="3209241" y="1018333"/>
            <a:chExt cx="990602" cy="1323756"/>
          </a:xfrm>
        </p:grpSpPr>
        <p:grpSp>
          <p:nvGrpSpPr>
            <p:cNvPr id="384" name="Grouper 383"/>
            <p:cNvGrpSpPr/>
            <p:nvPr/>
          </p:nvGrpSpPr>
          <p:grpSpPr>
            <a:xfrm>
              <a:off x="3209241" y="1018333"/>
              <a:ext cx="990602" cy="814674"/>
              <a:chOff x="3209241" y="1018333"/>
              <a:chExt cx="990602" cy="814674"/>
            </a:xfrm>
          </p:grpSpPr>
          <p:sp>
            <p:nvSpPr>
              <p:cNvPr id="30" name="Ellipse 29"/>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Ellipse 30"/>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Ellipse 31"/>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Ellipse 32"/>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Ellipse 33"/>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Connecteur droit 35"/>
              <p:cNvCxnSpPr>
                <a:stCxn id="30" idx="4"/>
                <a:endCxn id="31"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7" name="Connecteur droit 36"/>
              <p:cNvCxnSpPr>
                <a:stCxn id="30" idx="4"/>
                <a:endCxn id="32"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 name="Connecteur droit 39"/>
              <p:cNvCxnSpPr>
                <a:stCxn id="30" idx="4"/>
                <a:endCxn id="33"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 name="Connecteur droit 43"/>
              <p:cNvCxnSpPr>
                <a:stCxn id="30" idx="4"/>
                <a:endCxn id="34"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9" name="Ellipse 48"/>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Ellipse 49"/>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Ellipse 50"/>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Connecteur droit 51"/>
              <p:cNvCxnSpPr>
                <a:stCxn id="33" idx="4"/>
                <a:endCxn id="49"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Connecteur droit 52"/>
              <p:cNvCxnSpPr>
                <a:stCxn id="33" idx="4"/>
                <a:endCxn id="50"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 name="Connecteur droit 53"/>
              <p:cNvCxnSpPr>
                <a:stCxn id="33" idx="4"/>
                <a:endCxn id="51"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 name="Ellipse 58"/>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Connecteur droit 59"/>
              <p:cNvCxnSpPr>
                <a:stCxn id="30" idx="4"/>
                <a:endCxn id="59"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 name="Ellipse 61"/>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Ellipse 62"/>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Connecteur droit 63"/>
              <p:cNvCxnSpPr>
                <a:stCxn id="59" idx="4"/>
                <a:endCxn id="62"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 name="Connecteur droit 64"/>
              <p:cNvCxnSpPr>
                <a:stCxn id="59" idx="4"/>
                <a:endCxn id="63"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0" name="ZoneTexte 149"/>
            <p:cNvSpPr txBox="1"/>
            <p:nvPr/>
          </p:nvSpPr>
          <p:spPr>
            <a:xfrm>
              <a:off x="3514041" y="1972757"/>
              <a:ext cx="359832" cy="369332"/>
            </a:xfrm>
            <a:prstGeom prst="rect">
              <a:avLst/>
            </a:prstGeom>
            <a:noFill/>
          </p:spPr>
          <p:txBody>
            <a:bodyPr wrap="none" rtlCol="0">
              <a:spAutoFit/>
            </a:bodyPr>
            <a:lstStyle/>
            <a:p>
              <a:r>
                <a:rPr lang="en-US" i="1" dirty="0" smtClean="0"/>
                <a:t>a</a:t>
              </a:r>
              <a:endParaRPr lang="en-US" i="1" dirty="0"/>
            </a:p>
          </p:txBody>
        </p:sp>
      </p:grpSp>
      <p:grpSp>
        <p:nvGrpSpPr>
          <p:cNvPr id="391" name="Grouper 390"/>
          <p:cNvGrpSpPr/>
          <p:nvPr/>
        </p:nvGrpSpPr>
        <p:grpSpPr>
          <a:xfrm>
            <a:off x="2653728" y="4627082"/>
            <a:ext cx="609602" cy="1328638"/>
            <a:chOff x="4413812" y="976872"/>
            <a:chExt cx="609602" cy="1328638"/>
          </a:xfrm>
        </p:grpSpPr>
        <p:grpSp>
          <p:nvGrpSpPr>
            <p:cNvPr id="385" name="Grouper 384"/>
            <p:cNvGrpSpPr/>
            <p:nvPr/>
          </p:nvGrpSpPr>
          <p:grpSpPr>
            <a:xfrm>
              <a:off x="4490012" y="976872"/>
              <a:ext cx="533402" cy="814674"/>
              <a:chOff x="4490012" y="976872"/>
              <a:chExt cx="533402" cy="814674"/>
            </a:xfrm>
          </p:grpSpPr>
          <p:sp>
            <p:nvSpPr>
              <p:cNvPr id="105" name="Ellipse 104"/>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Ellipse 107"/>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2" name="Connecteur droit 111"/>
              <p:cNvCxnSpPr>
                <a:stCxn id="105" idx="4"/>
                <a:endCxn id="108"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14" name="Ellipse 113"/>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Ellipse 115"/>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7" name="Connecteur droit 116"/>
              <p:cNvCxnSpPr>
                <a:stCxn id="108" idx="4"/>
                <a:endCxn id="114"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9" name="Connecteur droit 118"/>
              <p:cNvCxnSpPr>
                <a:stCxn id="108" idx="4"/>
                <a:endCxn id="116"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0" name="Ellipse 119"/>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1" name="Connecteur droit 120"/>
              <p:cNvCxnSpPr>
                <a:stCxn id="105" idx="4"/>
                <a:endCxn id="120"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2" name="Ellipse 121"/>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4" name="Connecteur droit 123"/>
              <p:cNvCxnSpPr>
                <a:stCxn id="120" idx="4"/>
                <a:endCxn id="122"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1" name="ZoneTexte 150"/>
            <p:cNvSpPr txBox="1"/>
            <p:nvPr/>
          </p:nvSpPr>
          <p:spPr>
            <a:xfrm>
              <a:off x="4413812" y="1936178"/>
              <a:ext cx="342900" cy="369332"/>
            </a:xfrm>
            <a:prstGeom prst="rect">
              <a:avLst/>
            </a:prstGeom>
            <a:noFill/>
          </p:spPr>
          <p:txBody>
            <a:bodyPr wrap="square" rtlCol="0">
              <a:spAutoFit/>
            </a:bodyPr>
            <a:lstStyle/>
            <a:p>
              <a:r>
                <a:rPr lang="en-US" i="1" dirty="0" smtClean="0"/>
                <a:t>b</a:t>
              </a:r>
              <a:endParaRPr lang="en-US" i="1" dirty="0"/>
            </a:p>
          </p:txBody>
        </p:sp>
      </p:grpSp>
      <p:pic>
        <p:nvPicPr>
          <p:cNvPr id="157" name="Image 156" descr="workstation-Vista-256x256.png"/>
          <p:cNvPicPr>
            <a:picLocks noChangeAspect="1"/>
          </p:cNvPicPr>
          <p:nvPr/>
        </p:nvPicPr>
        <p:blipFill>
          <a:blip r:embed="rId3"/>
          <a:stretch>
            <a:fillRect/>
          </a:stretch>
        </p:blipFill>
        <p:spPr>
          <a:xfrm flipH="1">
            <a:off x="3345134" y="1076789"/>
            <a:ext cx="1977342" cy="2830204"/>
          </a:xfrm>
          <a:prstGeom prst="rect">
            <a:avLst/>
          </a:prstGeom>
        </p:spPr>
      </p:pic>
      <p:pic>
        <p:nvPicPr>
          <p:cNvPr id="158" name="Image 157" descr="black-server-128x128.png"/>
          <p:cNvPicPr>
            <a:picLocks noChangeAspect="1"/>
          </p:cNvPicPr>
          <p:nvPr/>
        </p:nvPicPr>
        <p:blipFill>
          <a:blip r:embed="rId4"/>
          <a:stretch>
            <a:fillRect/>
          </a:stretch>
        </p:blipFill>
        <p:spPr>
          <a:xfrm flipH="1">
            <a:off x="8309547" y="2193443"/>
            <a:ext cx="1325030" cy="1312101"/>
          </a:xfrm>
          <a:prstGeom prst="rect">
            <a:avLst/>
          </a:prstGeom>
          <a:effectLst/>
        </p:spPr>
      </p:pic>
      <p:cxnSp>
        <p:nvCxnSpPr>
          <p:cNvPr id="159" name="Connecteur droit avec flèche 158"/>
          <p:cNvCxnSpPr/>
          <p:nvPr/>
        </p:nvCxnSpPr>
        <p:spPr>
          <a:xfrm>
            <a:off x="5284377" y="3906254"/>
            <a:ext cx="3025170" cy="739"/>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60" name="Rectangle 159"/>
          <p:cNvSpPr/>
          <p:nvPr/>
        </p:nvSpPr>
        <p:spPr>
          <a:xfrm>
            <a:off x="3965505" y="3630857"/>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sp>
        <p:nvSpPr>
          <p:cNvPr id="161" name="Rectangle 160"/>
          <p:cNvSpPr/>
          <p:nvPr/>
        </p:nvSpPr>
        <p:spPr>
          <a:xfrm>
            <a:off x="8535679" y="3592489"/>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grpSp>
        <p:nvGrpSpPr>
          <p:cNvPr id="551" name="Grouper 550"/>
          <p:cNvGrpSpPr/>
          <p:nvPr/>
        </p:nvGrpSpPr>
        <p:grpSpPr>
          <a:xfrm>
            <a:off x="5770330" y="1076789"/>
            <a:ext cx="2228705" cy="2952387"/>
            <a:chOff x="5814167" y="3066395"/>
            <a:chExt cx="2228705" cy="2952387"/>
          </a:xfrm>
        </p:grpSpPr>
        <p:grpSp>
          <p:nvGrpSpPr>
            <p:cNvPr id="293" name="Grouper 292"/>
            <p:cNvGrpSpPr/>
            <p:nvPr/>
          </p:nvGrpSpPr>
          <p:grpSpPr>
            <a:xfrm>
              <a:off x="5814167" y="3066395"/>
              <a:ext cx="1256425" cy="2952387"/>
              <a:chOff x="6105125" y="3073243"/>
              <a:chExt cx="1256425" cy="2952387"/>
            </a:xfrm>
          </p:grpSpPr>
          <p:grpSp>
            <p:nvGrpSpPr>
              <p:cNvPr id="203" name="Grouper 202"/>
              <p:cNvGrpSpPr/>
              <p:nvPr/>
            </p:nvGrpSpPr>
            <p:grpSpPr>
              <a:xfrm>
                <a:off x="6105125" y="3073243"/>
                <a:ext cx="416690" cy="430888"/>
                <a:chOff x="5442515" y="2581523"/>
                <a:chExt cx="523513" cy="541350"/>
              </a:xfrm>
            </p:grpSpPr>
            <p:sp>
              <p:nvSpPr>
                <p:cNvPr id="165" name="Ellipse 164"/>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67" name="ZoneTexte 166"/>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168" name="ZoneTexte 167"/>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04" name="Grouper 203"/>
              <p:cNvGrpSpPr/>
              <p:nvPr/>
            </p:nvGrpSpPr>
            <p:grpSpPr>
              <a:xfrm>
                <a:off x="6641600" y="3901411"/>
                <a:ext cx="477342" cy="430888"/>
                <a:chOff x="5442515" y="2221468"/>
                <a:chExt cx="599713" cy="541350"/>
              </a:xfrm>
            </p:grpSpPr>
            <p:sp>
              <p:nvSpPr>
                <p:cNvPr id="169" name="ZoneTexte 168"/>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170" name="ZoneTexte 169"/>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171" name="Ellipse 170"/>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05" name="Grouper 204"/>
              <p:cNvGrpSpPr/>
              <p:nvPr/>
            </p:nvGrpSpPr>
            <p:grpSpPr>
              <a:xfrm>
                <a:off x="6349375" y="4405711"/>
                <a:ext cx="488500" cy="430888"/>
                <a:chOff x="5442515" y="2837318"/>
                <a:chExt cx="613732" cy="541350"/>
              </a:xfrm>
            </p:grpSpPr>
            <p:sp>
              <p:nvSpPr>
                <p:cNvPr id="172" name="Ellipse 171"/>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73" name="ZoneTexte 172"/>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174" name="ZoneTexte 173"/>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06" name="Grouper 205"/>
              <p:cNvGrpSpPr/>
              <p:nvPr/>
            </p:nvGrpSpPr>
            <p:grpSpPr>
              <a:xfrm>
                <a:off x="6105125" y="5594742"/>
                <a:ext cx="488500" cy="430888"/>
                <a:chOff x="5442515" y="2837318"/>
                <a:chExt cx="613732" cy="541350"/>
              </a:xfrm>
            </p:grpSpPr>
            <p:sp>
              <p:nvSpPr>
                <p:cNvPr id="207" name="Ellipse 20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08" name="ZoneTexte 207"/>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09" name="ZoneTexte 208"/>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0" name="Grouper 209"/>
              <p:cNvGrpSpPr/>
              <p:nvPr/>
            </p:nvGrpSpPr>
            <p:grpSpPr>
              <a:xfrm>
                <a:off x="6373570" y="3229011"/>
                <a:ext cx="416690" cy="430888"/>
                <a:chOff x="5442515" y="2581523"/>
                <a:chExt cx="523513" cy="541350"/>
              </a:xfrm>
            </p:grpSpPr>
            <p:sp>
              <p:nvSpPr>
                <p:cNvPr id="211" name="Ellipse 210"/>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2" name="ZoneTexte 211"/>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13" name="ZoneTexte 212"/>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14" name="Grouper 213"/>
              <p:cNvGrpSpPr/>
              <p:nvPr/>
            </p:nvGrpSpPr>
            <p:grpSpPr>
              <a:xfrm>
                <a:off x="6390551" y="4069511"/>
                <a:ext cx="488500" cy="430888"/>
                <a:chOff x="5442515" y="2837318"/>
                <a:chExt cx="613732" cy="541350"/>
              </a:xfrm>
            </p:grpSpPr>
            <p:sp>
              <p:nvSpPr>
                <p:cNvPr id="215" name="Ellipse 214"/>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6" name="ZoneTexte 215"/>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17" name="ZoneTexte 216"/>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8" name="Grouper 217"/>
              <p:cNvGrpSpPr/>
              <p:nvPr/>
            </p:nvGrpSpPr>
            <p:grpSpPr>
              <a:xfrm>
                <a:off x="6641600" y="3397111"/>
                <a:ext cx="429726" cy="430888"/>
                <a:chOff x="5442515" y="3179387"/>
                <a:chExt cx="539891" cy="541350"/>
              </a:xfrm>
            </p:grpSpPr>
            <p:sp>
              <p:nvSpPr>
                <p:cNvPr id="219" name="Ellipse 218"/>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0" name="ZoneTexte 219"/>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1" name="ZoneTexte 220"/>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22" name="Grouper 221"/>
              <p:cNvGrpSpPr/>
              <p:nvPr/>
            </p:nvGrpSpPr>
            <p:grpSpPr>
              <a:xfrm>
                <a:off x="6884208" y="3565211"/>
                <a:ext cx="429726" cy="430888"/>
                <a:chOff x="5442515" y="3179387"/>
                <a:chExt cx="539891" cy="541350"/>
              </a:xfrm>
            </p:grpSpPr>
            <p:sp>
              <p:nvSpPr>
                <p:cNvPr id="223" name="Ellipse 222"/>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4" name="ZoneTexte 223"/>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5" name="ZoneTexte 224"/>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30" name="Grouper 229"/>
              <p:cNvGrpSpPr/>
              <p:nvPr/>
            </p:nvGrpSpPr>
            <p:grpSpPr>
              <a:xfrm>
                <a:off x="6884208" y="3733311"/>
                <a:ext cx="477342" cy="430888"/>
                <a:chOff x="5442515" y="2221469"/>
                <a:chExt cx="599713" cy="541350"/>
              </a:xfrm>
            </p:grpSpPr>
            <p:sp>
              <p:nvSpPr>
                <p:cNvPr id="231" name="ZoneTexte 23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33" name="ZoneTexte 232"/>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35" name="Ellipse 234"/>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45" name="Grouper 244"/>
              <p:cNvGrpSpPr/>
              <p:nvPr/>
            </p:nvGrpSpPr>
            <p:grpSpPr>
              <a:xfrm>
                <a:off x="6373570" y="4237611"/>
                <a:ext cx="416690" cy="430888"/>
                <a:chOff x="5442515" y="2581523"/>
                <a:chExt cx="523513" cy="541350"/>
              </a:xfrm>
            </p:grpSpPr>
            <p:sp>
              <p:nvSpPr>
                <p:cNvPr id="247" name="Ellipse 246"/>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49" name="ZoneTexte 248"/>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59" name="ZoneTexte 258"/>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60" name="Grouper 259"/>
              <p:cNvGrpSpPr/>
              <p:nvPr/>
            </p:nvGrpSpPr>
            <p:grpSpPr>
              <a:xfrm>
                <a:off x="6641600" y="5246211"/>
                <a:ext cx="477342" cy="430888"/>
                <a:chOff x="5442515" y="2221469"/>
                <a:chExt cx="599713" cy="541350"/>
              </a:xfrm>
            </p:grpSpPr>
            <p:sp>
              <p:nvSpPr>
                <p:cNvPr id="261" name="ZoneTexte 26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62" name="ZoneTexte 261"/>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68" name="Ellipse 267"/>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69" name="Grouper 268"/>
              <p:cNvGrpSpPr/>
              <p:nvPr/>
            </p:nvGrpSpPr>
            <p:grpSpPr>
              <a:xfrm>
                <a:off x="6373570" y="4573811"/>
                <a:ext cx="416690" cy="430888"/>
                <a:chOff x="5442515" y="2581523"/>
                <a:chExt cx="523513" cy="541350"/>
              </a:xfrm>
            </p:grpSpPr>
            <p:sp>
              <p:nvSpPr>
                <p:cNvPr id="270" name="Ellipse 269"/>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1" name="ZoneTexte 270"/>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72" name="ZoneTexte 271"/>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3" name="Grouper 272"/>
              <p:cNvGrpSpPr/>
              <p:nvPr/>
            </p:nvGrpSpPr>
            <p:grpSpPr>
              <a:xfrm>
                <a:off x="6641600" y="4741911"/>
                <a:ext cx="429726" cy="430888"/>
                <a:chOff x="5442515" y="3179387"/>
                <a:chExt cx="539891" cy="541350"/>
              </a:xfrm>
            </p:grpSpPr>
            <p:sp>
              <p:nvSpPr>
                <p:cNvPr id="274" name="Ellipse 273"/>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5" name="ZoneTexte 274"/>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76" name="ZoneTexte 275"/>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7" name="Grouper 276"/>
              <p:cNvGrpSpPr/>
              <p:nvPr/>
            </p:nvGrpSpPr>
            <p:grpSpPr>
              <a:xfrm>
                <a:off x="6884208" y="4910011"/>
                <a:ext cx="429726" cy="430888"/>
                <a:chOff x="5442515" y="3179387"/>
                <a:chExt cx="539891" cy="541350"/>
              </a:xfrm>
            </p:grpSpPr>
            <p:sp>
              <p:nvSpPr>
                <p:cNvPr id="278" name="Ellipse 277"/>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9" name="ZoneTexte 278"/>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80" name="ZoneTexte 279"/>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81" name="Grouper 280"/>
              <p:cNvGrpSpPr/>
              <p:nvPr/>
            </p:nvGrpSpPr>
            <p:grpSpPr>
              <a:xfrm>
                <a:off x="6884208" y="5078111"/>
                <a:ext cx="477342" cy="430888"/>
                <a:chOff x="5442515" y="2221468"/>
                <a:chExt cx="599713" cy="541350"/>
              </a:xfrm>
            </p:grpSpPr>
            <p:sp>
              <p:nvSpPr>
                <p:cNvPr id="282" name="ZoneTexte 281"/>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283" name="ZoneTexte 282"/>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284" name="Ellipse 283"/>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85" name="Grouper 284"/>
              <p:cNvGrpSpPr/>
              <p:nvPr/>
            </p:nvGrpSpPr>
            <p:grpSpPr>
              <a:xfrm>
                <a:off x="6373570" y="5414311"/>
                <a:ext cx="488500" cy="430888"/>
                <a:chOff x="5442515" y="2837318"/>
                <a:chExt cx="613732" cy="541350"/>
              </a:xfrm>
            </p:grpSpPr>
            <p:sp>
              <p:nvSpPr>
                <p:cNvPr id="286" name="Ellipse 285"/>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87" name="ZoneTexte 286"/>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88" name="ZoneTexte 287"/>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sp>
          <p:nvSpPr>
            <p:cNvPr id="290" name="ZoneTexte 289"/>
            <p:cNvSpPr txBox="1"/>
            <p:nvPr/>
          </p:nvSpPr>
          <p:spPr>
            <a:xfrm>
              <a:off x="6956291" y="5336335"/>
              <a:ext cx="1086581" cy="369332"/>
            </a:xfrm>
            <a:prstGeom prst="rect">
              <a:avLst/>
            </a:prstGeom>
            <a:noFill/>
          </p:spPr>
          <p:txBody>
            <a:bodyPr wrap="none" rtlCol="0">
              <a:spAutoFit/>
            </a:bodyPr>
            <a:lstStyle/>
            <a:p>
              <a:r>
                <a:rPr lang="fr-FR" dirty="0" smtClean="0"/>
                <a:t>XML Data</a:t>
              </a:r>
              <a:endParaRPr lang="fr-FR" dirty="0"/>
            </a:p>
          </p:txBody>
        </p:sp>
      </p:grpSp>
      <p:grpSp>
        <p:nvGrpSpPr>
          <p:cNvPr id="552" name="Grouper 551"/>
          <p:cNvGrpSpPr/>
          <p:nvPr/>
        </p:nvGrpSpPr>
        <p:grpSpPr>
          <a:xfrm>
            <a:off x="5915263" y="1232557"/>
            <a:ext cx="1650051" cy="2098946"/>
            <a:chOff x="8159190" y="1606880"/>
            <a:chExt cx="1650051" cy="2098946"/>
          </a:xfrm>
        </p:grpSpPr>
        <p:grpSp>
          <p:nvGrpSpPr>
            <p:cNvPr id="425" name="Grouper 424"/>
            <p:cNvGrpSpPr/>
            <p:nvPr/>
          </p:nvGrpSpPr>
          <p:grpSpPr>
            <a:xfrm rot="293467">
              <a:off x="8159190" y="2491753"/>
              <a:ext cx="213663" cy="476774"/>
              <a:chOff x="8382000" y="2327868"/>
              <a:chExt cx="533402" cy="1182781"/>
            </a:xfrm>
          </p:grpSpPr>
          <p:sp>
            <p:nvSpPr>
              <p:cNvPr id="426" name="Ellipse 4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7" name="Ellipse 426"/>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8" name="Ellipse 427"/>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9" name="Ellipse 42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0" name="Connecteur droit 429"/>
              <p:cNvCxnSpPr>
                <a:stCxn id="426" idx="4"/>
                <a:endCxn id="427"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1" name="Connecteur droit 430"/>
              <p:cNvCxnSpPr>
                <a:stCxn id="426" idx="4"/>
                <a:endCxn id="428"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2" name="Connecteur droit 431"/>
              <p:cNvCxnSpPr>
                <a:stCxn id="426" idx="4"/>
                <a:endCxn id="42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3" name="Ellipse 43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4" name="Ellipse 43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5" name="Connecteur droit 434"/>
              <p:cNvCxnSpPr>
                <a:stCxn id="433" idx="4"/>
                <a:endCxn id="43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6" name="Ellipse 43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7" name="Ellipse 43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8" name="Connecteur droit 437"/>
              <p:cNvCxnSpPr>
                <a:stCxn id="434" idx="4"/>
                <a:endCxn id="43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9" name="Connecteur droit 438"/>
              <p:cNvCxnSpPr>
                <a:stCxn id="434" idx="4"/>
                <a:endCxn id="43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0" name="Ellipse 43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1" name="Connecteur droit 440"/>
              <p:cNvCxnSpPr>
                <a:stCxn id="433" idx="4"/>
                <a:endCxn id="44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2" name="Ellipse 44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3" name="Connecteur droit 442"/>
              <p:cNvCxnSpPr>
                <a:stCxn id="440" idx="4"/>
                <a:endCxn id="44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406" name="Grouper 405"/>
            <p:cNvGrpSpPr/>
            <p:nvPr/>
          </p:nvGrpSpPr>
          <p:grpSpPr>
            <a:xfrm rot="212483">
              <a:off x="8365567" y="2523363"/>
              <a:ext cx="295021" cy="654188"/>
              <a:chOff x="8382000" y="2327868"/>
              <a:chExt cx="533402" cy="1182781"/>
            </a:xfrm>
          </p:grpSpPr>
          <p:sp>
            <p:nvSpPr>
              <p:cNvPr id="407" name="Ellipse 406"/>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8" name="Ellipse 407"/>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9" name="Ellipse 408"/>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0" name="Ellipse 409"/>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1" name="Connecteur droit 410"/>
              <p:cNvCxnSpPr>
                <a:stCxn id="407" idx="4"/>
                <a:endCxn id="408"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2" name="Connecteur droit 411"/>
              <p:cNvCxnSpPr>
                <a:stCxn id="407" idx="4"/>
                <a:endCxn id="409"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3" name="Connecteur droit 412"/>
              <p:cNvCxnSpPr>
                <a:stCxn id="407" idx="4"/>
                <a:endCxn id="410"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4" name="Ellipse 413"/>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5" name="Ellipse 414"/>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6" name="Connecteur droit 415"/>
              <p:cNvCxnSpPr>
                <a:stCxn id="414" idx="4"/>
                <a:endCxn id="415"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7" name="Ellipse 416"/>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8" name="Ellipse 417"/>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9" name="Connecteur droit 418"/>
              <p:cNvCxnSpPr>
                <a:stCxn id="415" idx="4"/>
                <a:endCxn id="417"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20" name="Connecteur droit 419"/>
              <p:cNvCxnSpPr>
                <a:stCxn id="415" idx="4"/>
                <a:endCxn id="418"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1" name="Ellipse 420"/>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2" name="Connecteur droit 421"/>
              <p:cNvCxnSpPr>
                <a:stCxn id="414" idx="4"/>
                <a:endCxn id="421"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3" name="Ellipse 422"/>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4" name="Connecteur droit 423"/>
              <p:cNvCxnSpPr>
                <a:stCxn id="421" idx="4"/>
                <a:endCxn id="423"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88" name="Ellipse 187"/>
            <p:cNvSpPr/>
            <p:nvPr/>
          </p:nvSpPr>
          <p:spPr>
            <a:xfrm>
              <a:off x="8602102" y="2157729"/>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Ellipse 226"/>
            <p:cNvSpPr/>
            <p:nvPr/>
          </p:nvSpPr>
          <p:spPr>
            <a:xfrm>
              <a:off x="8868802" y="252008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8" name="Connecteur droit 227"/>
            <p:cNvCxnSpPr>
              <a:stCxn id="188" idx="4"/>
              <a:endCxn id="226" idx="0"/>
            </p:cNvCxnSpPr>
            <p:nvPr/>
          </p:nvCxnSpPr>
          <p:spPr>
            <a:xfrm rot="16200000" flipH="1">
              <a:off x="8571054" y="2310919"/>
              <a:ext cx="278098" cy="1398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9" name="Connecteur droit 228"/>
            <p:cNvCxnSpPr>
              <a:stCxn id="188" idx="4"/>
              <a:endCxn id="227" idx="0"/>
            </p:cNvCxnSpPr>
            <p:nvPr/>
          </p:nvCxnSpPr>
          <p:spPr>
            <a:xfrm rot="16200000" flipH="1">
              <a:off x="8634397" y="2247576"/>
              <a:ext cx="278311" cy="2667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6" name="Ellipse 295"/>
            <p:cNvSpPr/>
            <p:nvPr/>
          </p:nvSpPr>
          <p:spPr>
            <a:xfrm>
              <a:off x="9059304" y="2516157"/>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7" name="Connecteur droit 296"/>
            <p:cNvCxnSpPr>
              <a:stCxn id="188" idx="4"/>
              <a:endCxn id="296" idx="0"/>
            </p:cNvCxnSpPr>
            <p:nvPr/>
          </p:nvCxnSpPr>
          <p:spPr>
            <a:xfrm rot="16200000" flipH="1">
              <a:off x="8731610" y="2150363"/>
              <a:ext cx="274386" cy="4572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8" name="Ellipse 297"/>
            <p:cNvSpPr/>
            <p:nvPr/>
          </p:nvSpPr>
          <p:spPr>
            <a:xfrm>
              <a:off x="9097405" y="288861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Ellipse 298"/>
            <p:cNvSpPr/>
            <p:nvPr/>
          </p:nvSpPr>
          <p:spPr>
            <a:xfrm>
              <a:off x="9211704" y="288780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0" name="Connecteur droit 299"/>
            <p:cNvCxnSpPr>
              <a:stCxn id="296" idx="4"/>
              <a:endCxn id="298" idx="0"/>
            </p:cNvCxnSpPr>
            <p:nvPr/>
          </p:nvCxnSpPr>
          <p:spPr>
            <a:xfrm rot="16200000" flipH="1">
              <a:off x="8972247" y="2725355"/>
              <a:ext cx="288415" cy="38101"/>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1" name="Connecteur droit 300"/>
            <p:cNvCxnSpPr>
              <a:stCxn id="296" idx="4"/>
              <a:endCxn id="299" idx="0"/>
            </p:cNvCxnSpPr>
            <p:nvPr/>
          </p:nvCxnSpPr>
          <p:spPr>
            <a:xfrm rot="16200000" flipH="1">
              <a:off x="9029803" y="2667800"/>
              <a:ext cx="287603" cy="1524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2" name="Ellipse 301"/>
            <p:cNvSpPr/>
            <p:nvPr/>
          </p:nvSpPr>
          <p:spPr>
            <a:xfrm>
              <a:off x="9211704" y="289115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Ellipse 302"/>
            <p:cNvSpPr/>
            <p:nvPr/>
          </p:nvSpPr>
          <p:spPr>
            <a:xfrm>
              <a:off x="9287904" y="325646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4" name="Connecteur droit 303"/>
            <p:cNvCxnSpPr>
              <a:stCxn id="302" idx="4"/>
              <a:endCxn id="303" idx="0"/>
            </p:cNvCxnSpPr>
            <p:nvPr/>
          </p:nvCxnSpPr>
          <p:spPr>
            <a:xfrm rot="16200000" flipH="1">
              <a:off x="9147267" y="3077731"/>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5" name="Ellipse 304"/>
            <p:cNvSpPr/>
            <p:nvPr/>
          </p:nvSpPr>
          <p:spPr>
            <a:xfrm>
              <a:off x="91736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6" name="Ellipse 305"/>
            <p:cNvSpPr/>
            <p:nvPr/>
          </p:nvSpPr>
          <p:spPr>
            <a:xfrm>
              <a:off x="95165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7" name="Connecteur droit 306"/>
            <p:cNvCxnSpPr>
              <a:stCxn id="303" idx="4"/>
              <a:endCxn id="305" idx="0"/>
            </p:cNvCxnSpPr>
            <p:nvPr/>
          </p:nvCxnSpPr>
          <p:spPr>
            <a:xfrm rot="5400000">
              <a:off x="9128217" y="3423997"/>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8" name="Connecteur droit 307"/>
            <p:cNvCxnSpPr>
              <a:stCxn id="303" idx="4"/>
              <a:endCxn id="306" idx="0"/>
            </p:cNvCxnSpPr>
            <p:nvPr/>
          </p:nvCxnSpPr>
          <p:spPr>
            <a:xfrm rot="16200000" flipH="1">
              <a:off x="9299667" y="3366847"/>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9" name="Ellipse 308"/>
            <p:cNvSpPr/>
            <p:nvPr/>
          </p:nvSpPr>
          <p:spPr>
            <a:xfrm>
              <a:off x="9592705" y="3255909"/>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0" name="Connecteur droit 309"/>
            <p:cNvCxnSpPr>
              <a:stCxn id="302" idx="4"/>
              <a:endCxn id="309" idx="0"/>
            </p:cNvCxnSpPr>
            <p:nvPr/>
          </p:nvCxnSpPr>
          <p:spPr>
            <a:xfrm rot="16200000" flipH="1">
              <a:off x="9299947" y="2925050"/>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1" name="Ellipse 310"/>
            <p:cNvSpPr/>
            <p:nvPr/>
          </p:nvSpPr>
          <p:spPr>
            <a:xfrm>
              <a:off x="9630806" y="362122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2" name="Connecteur droit 311"/>
            <p:cNvCxnSpPr>
              <a:stCxn id="309" idx="4"/>
              <a:endCxn id="311" idx="0"/>
            </p:cNvCxnSpPr>
            <p:nvPr/>
          </p:nvCxnSpPr>
          <p:spPr>
            <a:xfrm rot="16200000" flipH="1">
              <a:off x="9509218" y="3461537"/>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405" name="Grouper 404"/>
            <p:cNvGrpSpPr/>
            <p:nvPr/>
          </p:nvGrpSpPr>
          <p:grpSpPr>
            <a:xfrm>
              <a:off x="8589503" y="2519869"/>
              <a:ext cx="533402" cy="1182781"/>
              <a:chOff x="8382000" y="2327868"/>
              <a:chExt cx="533402" cy="1182781"/>
            </a:xfrm>
          </p:grpSpPr>
          <p:sp>
            <p:nvSpPr>
              <p:cNvPr id="226" name="Ellipse 2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Ellipse 265"/>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Ellipse 266"/>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Ellipse 28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1" name="Connecteur droit 290"/>
              <p:cNvCxnSpPr>
                <a:stCxn id="226" idx="4"/>
                <a:endCxn id="266"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4" name="Connecteur droit 293"/>
              <p:cNvCxnSpPr>
                <a:stCxn id="226" idx="4"/>
                <a:endCxn id="267"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5" name="Connecteur droit 294"/>
              <p:cNvCxnSpPr>
                <a:stCxn id="226" idx="4"/>
                <a:endCxn id="28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3" name="Ellipse 31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4" name="Ellipse 31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5" name="Connecteur droit 314"/>
              <p:cNvCxnSpPr>
                <a:stCxn id="313" idx="4"/>
                <a:endCxn id="31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6" name="Ellipse 31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7" name="Ellipse 31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8" name="Connecteur droit 317"/>
              <p:cNvCxnSpPr>
                <a:stCxn id="314" idx="4"/>
                <a:endCxn id="31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19" name="Connecteur droit 318"/>
              <p:cNvCxnSpPr>
                <a:stCxn id="314" idx="4"/>
                <a:endCxn id="31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0" name="Ellipse 31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1" name="Connecteur droit 320"/>
              <p:cNvCxnSpPr>
                <a:stCxn id="313" idx="4"/>
                <a:endCxn id="32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2" name="Ellipse 32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3" name="Connecteur droit 322"/>
              <p:cNvCxnSpPr>
                <a:stCxn id="320" idx="4"/>
                <a:endCxn id="32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446" name="Connecteur droit 445"/>
            <p:cNvCxnSpPr>
              <a:stCxn id="426" idx="0"/>
              <a:endCxn id="188" idx="4"/>
            </p:cNvCxnSpPr>
            <p:nvPr/>
          </p:nvCxnSpPr>
          <p:spPr>
            <a:xfrm rot="5400000" flipH="1" flipV="1">
              <a:off x="8323944" y="2173762"/>
              <a:ext cx="248248" cy="384267"/>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9" name="Connecteur droit 448"/>
            <p:cNvCxnSpPr>
              <a:stCxn id="407" idx="0"/>
              <a:endCxn id="188" idx="4"/>
            </p:cNvCxnSpPr>
            <p:nvPr/>
          </p:nvCxnSpPr>
          <p:spPr>
            <a:xfrm rot="5400000" flipH="1" flipV="1">
              <a:off x="8425903" y="2307086"/>
              <a:ext cx="279613" cy="148985"/>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60" name="ZoneTexte 459"/>
            <p:cNvSpPr txBox="1"/>
            <p:nvPr/>
          </p:nvSpPr>
          <p:spPr>
            <a:xfrm>
              <a:off x="8197427" y="1606880"/>
              <a:ext cx="1611814" cy="369332"/>
            </a:xfrm>
            <a:prstGeom prst="rect">
              <a:avLst/>
            </a:prstGeom>
            <a:noFill/>
          </p:spPr>
          <p:txBody>
            <a:bodyPr wrap="none" rtlCol="0">
              <a:spAutoFit/>
            </a:bodyPr>
            <a:lstStyle/>
            <a:p>
              <a:r>
                <a:rPr lang="fr-FR" dirty="0" smtClean="0"/>
                <a:t>YANG data </a:t>
              </a:r>
              <a:r>
                <a:rPr lang="fr-FR" dirty="0" err="1" smtClean="0"/>
                <a:t>tree</a:t>
              </a:r>
              <a:endParaRPr lang="fr-FR" dirty="0"/>
            </a:p>
          </p:txBody>
        </p:sp>
      </p:grpSp>
      <p:sp>
        <p:nvSpPr>
          <p:cNvPr id="327" name="Espace réservé du numéro de diapositive 326"/>
          <p:cNvSpPr>
            <a:spLocks noGrp="1"/>
          </p:cNvSpPr>
          <p:nvPr>
            <p:ph type="sldNum" sz="quarter" idx="12"/>
          </p:nvPr>
        </p:nvSpPr>
        <p:spPr/>
        <p:txBody>
          <a:bodyPr/>
          <a:lstStyle/>
          <a:p>
            <a:fld id="{339A7AB0-D0CE-A343-B5B6-64AAD55F6591}" type="slidenum">
              <a:rPr lang="fr-FR" smtClean="0"/>
              <a:pPr/>
              <a:t>5</a:t>
            </a:fld>
            <a:endParaRPr lang="fr-FR"/>
          </a:p>
        </p:txBody>
      </p:sp>
      <p:sp>
        <p:nvSpPr>
          <p:cNvPr id="328" name="ZoneTexte 327"/>
          <p:cNvSpPr txBox="1"/>
          <p:nvPr/>
        </p:nvSpPr>
        <p:spPr>
          <a:xfrm>
            <a:off x="304800" y="331463"/>
            <a:ext cx="1805840"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jYang</a:t>
            </a:r>
            <a:r>
              <a:rPr lang="en-US" sz="2400" i="1" dirty="0" smtClean="0"/>
              <a:t> Parser</a:t>
            </a:r>
            <a:endParaRPr lang="en-US" sz="2400" i="1" dirty="0"/>
          </a:p>
        </p:txBody>
      </p:sp>
      <p:grpSp>
        <p:nvGrpSpPr>
          <p:cNvPr id="491" name="Grouper 490"/>
          <p:cNvGrpSpPr/>
          <p:nvPr/>
        </p:nvGrpSpPr>
        <p:grpSpPr>
          <a:xfrm>
            <a:off x="1476543" y="4599049"/>
            <a:ext cx="1044036" cy="814674"/>
            <a:chOff x="3423210" y="2631534"/>
            <a:chExt cx="1044036" cy="814674"/>
          </a:xfrm>
        </p:grpSpPr>
        <p:sp>
          <p:nvSpPr>
            <p:cNvPr id="263" name="ZoneTexte 262"/>
            <p:cNvSpPr txBox="1"/>
            <p:nvPr/>
          </p:nvSpPr>
          <p:spPr>
            <a:xfrm>
              <a:off x="4282580" y="2679602"/>
              <a:ext cx="184666" cy="369332"/>
            </a:xfrm>
            <a:prstGeom prst="rect">
              <a:avLst/>
            </a:prstGeom>
            <a:noFill/>
          </p:spPr>
          <p:txBody>
            <a:bodyPr wrap="none" rtlCol="0">
              <a:spAutoFit/>
            </a:bodyPr>
            <a:lstStyle/>
            <a:p>
              <a:endParaRPr lang="en-US" i="1" dirty="0"/>
            </a:p>
          </p:txBody>
        </p:sp>
        <p:grpSp>
          <p:nvGrpSpPr>
            <p:cNvPr id="393" name="Grouper 383"/>
            <p:cNvGrpSpPr/>
            <p:nvPr/>
          </p:nvGrpSpPr>
          <p:grpSpPr>
            <a:xfrm>
              <a:off x="3423210" y="2631534"/>
              <a:ext cx="990602" cy="814674"/>
              <a:chOff x="3209241" y="1018333"/>
              <a:chExt cx="990602" cy="814674"/>
            </a:xfrm>
          </p:grpSpPr>
          <p:sp>
            <p:nvSpPr>
              <p:cNvPr id="447" name="Ellipse 446"/>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8" name="Ellipse 447"/>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0" name="Ellipse 449"/>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1" name="Ellipse 450"/>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2" name="Ellipse 451"/>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55" name="Connecteur droit 454"/>
              <p:cNvCxnSpPr>
                <a:stCxn id="447" idx="4"/>
                <a:endCxn id="448"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7" name="Connecteur droit 456"/>
              <p:cNvCxnSpPr>
                <a:stCxn id="447" idx="4"/>
                <a:endCxn id="450"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8" name="Connecteur droit 457"/>
              <p:cNvCxnSpPr>
                <a:stCxn id="447" idx="4"/>
                <a:endCxn id="451"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9" name="Connecteur droit 458"/>
              <p:cNvCxnSpPr>
                <a:stCxn id="447" idx="4"/>
                <a:endCxn id="452"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61" name="Ellipse 460"/>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2" name="Ellipse 461"/>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1" name="Ellipse 480"/>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2" name="Connecteur droit 481"/>
              <p:cNvCxnSpPr>
                <a:stCxn id="451" idx="4"/>
                <a:endCxn id="461"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83" name="Connecteur droit 482"/>
              <p:cNvCxnSpPr>
                <a:stCxn id="451" idx="4"/>
                <a:endCxn id="462"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84" name="Connecteur droit 483"/>
              <p:cNvCxnSpPr>
                <a:stCxn id="451" idx="4"/>
                <a:endCxn id="481"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85" name="Ellipse 484"/>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6" name="Connecteur droit 485"/>
              <p:cNvCxnSpPr>
                <a:stCxn id="447" idx="4"/>
                <a:endCxn id="485"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87" name="Ellipse 486"/>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8" name="Ellipse 487"/>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9" name="Connecteur droit 488"/>
              <p:cNvCxnSpPr>
                <a:stCxn id="485" idx="4"/>
                <a:endCxn id="487"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90" name="Connecteur droit 489"/>
              <p:cNvCxnSpPr>
                <a:stCxn id="485" idx="4"/>
                <a:endCxn id="488"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grpSp>
        <p:nvGrpSpPr>
          <p:cNvPr id="523" name="Grouper 522"/>
          <p:cNvGrpSpPr/>
          <p:nvPr/>
        </p:nvGrpSpPr>
        <p:grpSpPr>
          <a:xfrm>
            <a:off x="2653728" y="4631395"/>
            <a:ext cx="609602" cy="1328638"/>
            <a:chOff x="4413812" y="976872"/>
            <a:chExt cx="609602" cy="1328638"/>
          </a:xfrm>
        </p:grpSpPr>
        <p:grpSp>
          <p:nvGrpSpPr>
            <p:cNvPr id="524" name="Grouper 384"/>
            <p:cNvGrpSpPr/>
            <p:nvPr/>
          </p:nvGrpSpPr>
          <p:grpSpPr>
            <a:xfrm>
              <a:off x="4490012" y="976872"/>
              <a:ext cx="533402" cy="814674"/>
              <a:chOff x="4490012" y="976872"/>
              <a:chExt cx="533402" cy="814674"/>
            </a:xfrm>
          </p:grpSpPr>
          <p:sp>
            <p:nvSpPr>
              <p:cNvPr id="526" name="Ellipse 525"/>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7" name="Ellipse 526"/>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8" name="Connecteur droit 527"/>
              <p:cNvCxnSpPr>
                <a:stCxn id="526" idx="4"/>
                <a:endCxn id="527"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29" name="Ellipse 528"/>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0" name="Ellipse 529"/>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1" name="Connecteur droit 530"/>
              <p:cNvCxnSpPr>
                <a:stCxn id="527" idx="4"/>
                <a:endCxn id="529"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2" name="Connecteur droit 531"/>
              <p:cNvCxnSpPr>
                <a:stCxn id="527" idx="4"/>
                <a:endCxn id="530"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33" name="Ellipse 532"/>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4" name="Connecteur droit 533"/>
              <p:cNvCxnSpPr>
                <a:stCxn id="526" idx="4"/>
                <a:endCxn id="533"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35" name="Ellipse 534"/>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6" name="Connecteur droit 535"/>
              <p:cNvCxnSpPr>
                <a:stCxn id="533" idx="4"/>
                <a:endCxn id="535"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25" name="ZoneTexte 524"/>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537" name="Grouper 536"/>
          <p:cNvGrpSpPr/>
          <p:nvPr/>
        </p:nvGrpSpPr>
        <p:grpSpPr>
          <a:xfrm>
            <a:off x="2668359" y="4627082"/>
            <a:ext cx="609602" cy="1328638"/>
            <a:chOff x="4413812" y="976872"/>
            <a:chExt cx="609602" cy="1328638"/>
          </a:xfrm>
        </p:grpSpPr>
        <p:grpSp>
          <p:nvGrpSpPr>
            <p:cNvPr id="538" name="Grouper 384"/>
            <p:cNvGrpSpPr/>
            <p:nvPr/>
          </p:nvGrpSpPr>
          <p:grpSpPr>
            <a:xfrm>
              <a:off x="4490012" y="976872"/>
              <a:ext cx="533402" cy="814674"/>
              <a:chOff x="4490012" y="976872"/>
              <a:chExt cx="533402" cy="814674"/>
            </a:xfrm>
          </p:grpSpPr>
          <p:sp>
            <p:nvSpPr>
              <p:cNvPr id="540" name="Ellipse 539"/>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1" name="Ellipse 540"/>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2" name="Connecteur droit 541"/>
              <p:cNvCxnSpPr>
                <a:stCxn id="540" idx="4"/>
                <a:endCxn id="541"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43" name="Ellipse 542"/>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4" name="Ellipse 543"/>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5" name="Connecteur droit 544"/>
              <p:cNvCxnSpPr>
                <a:stCxn id="541" idx="4"/>
                <a:endCxn id="543"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6" name="Connecteur droit 545"/>
              <p:cNvCxnSpPr>
                <a:stCxn id="541" idx="4"/>
                <a:endCxn id="544"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47" name="Ellipse 546"/>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8" name="Connecteur droit 547"/>
              <p:cNvCxnSpPr>
                <a:stCxn id="540" idx="4"/>
                <a:endCxn id="547"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49" name="Ellipse 548"/>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0" name="Connecteur droit 549"/>
              <p:cNvCxnSpPr>
                <a:stCxn id="547" idx="4"/>
                <a:endCxn id="549"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39" name="ZoneTexte 538"/>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635" name="Grouper 634"/>
          <p:cNvGrpSpPr/>
          <p:nvPr/>
        </p:nvGrpSpPr>
        <p:grpSpPr>
          <a:xfrm>
            <a:off x="4326978" y="2094828"/>
            <a:ext cx="741326" cy="741461"/>
            <a:chOff x="2422315" y="2919827"/>
            <a:chExt cx="1547816" cy="1548097"/>
          </a:xfrm>
        </p:grpSpPr>
        <p:grpSp>
          <p:nvGrpSpPr>
            <p:cNvPr id="554" name="Grouper 424"/>
            <p:cNvGrpSpPr/>
            <p:nvPr/>
          </p:nvGrpSpPr>
          <p:grpSpPr>
            <a:xfrm rot="293467">
              <a:off x="2422315" y="3253851"/>
              <a:ext cx="213663" cy="476773"/>
              <a:chOff x="8382000" y="2327868"/>
              <a:chExt cx="533402" cy="1182781"/>
            </a:xfrm>
          </p:grpSpPr>
          <p:sp>
            <p:nvSpPr>
              <p:cNvPr id="617" name="Ellipse 616"/>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8" name="Ellipse 617"/>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9" name="Ellipse 618"/>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0" name="Ellipse 619"/>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21" name="Connecteur droit 620"/>
              <p:cNvCxnSpPr>
                <a:stCxn id="617" idx="4"/>
                <a:endCxn id="618"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22" name="Connecteur droit 621"/>
              <p:cNvCxnSpPr>
                <a:stCxn id="617" idx="4"/>
                <a:endCxn id="619"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23" name="Connecteur droit 622"/>
              <p:cNvCxnSpPr>
                <a:stCxn id="617" idx="4"/>
                <a:endCxn id="620"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4" name="Ellipse 623"/>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5" name="Ellipse 624"/>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26" name="Connecteur droit 625"/>
              <p:cNvCxnSpPr>
                <a:stCxn id="624" idx="4"/>
                <a:endCxn id="625"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7" name="Ellipse 626"/>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8" name="Ellipse 627"/>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29" name="Connecteur droit 628"/>
              <p:cNvCxnSpPr>
                <a:stCxn id="625" idx="4"/>
                <a:endCxn id="627"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30" name="Connecteur droit 629"/>
              <p:cNvCxnSpPr>
                <a:stCxn id="625" idx="4"/>
                <a:endCxn id="628"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31" name="Ellipse 630"/>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32" name="Connecteur droit 631"/>
              <p:cNvCxnSpPr>
                <a:stCxn id="624" idx="4"/>
                <a:endCxn id="631"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33" name="Ellipse 632"/>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34" name="Connecteur droit 633"/>
              <p:cNvCxnSpPr>
                <a:stCxn id="631" idx="4"/>
                <a:endCxn id="633"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555" name="Grouper 405"/>
            <p:cNvGrpSpPr/>
            <p:nvPr/>
          </p:nvGrpSpPr>
          <p:grpSpPr>
            <a:xfrm rot="212483">
              <a:off x="2628741" y="3285468"/>
              <a:ext cx="295024" cy="654189"/>
              <a:chOff x="8382000" y="2327868"/>
              <a:chExt cx="533402" cy="1182781"/>
            </a:xfrm>
          </p:grpSpPr>
          <p:sp>
            <p:nvSpPr>
              <p:cNvPr id="599" name="Ellipse 598"/>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0" name="Ellipse 599"/>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1" name="Ellipse 600"/>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2" name="Ellipse 601"/>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3" name="Connecteur droit 602"/>
              <p:cNvCxnSpPr>
                <a:stCxn id="599" idx="4"/>
                <a:endCxn id="600"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04" name="Connecteur droit 603"/>
              <p:cNvCxnSpPr>
                <a:stCxn id="599" idx="4"/>
                <a:endCxn id="601"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05" name="Connecteur droit 604"/>
              <p:cNvCxnSpPr>
                <a:stCxn id="599" idx="4"/>
                <a:endCxn id="602"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06" name="Ellipse 605"/>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7" name="Ellipse 606"/>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8" name="Connecteur droit 607"/>
              <p:cNvCxnSpPr>
                <a:stCxn id="606" idx="4"/>
                <a:endCxn id="607"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09" name="Ellipse 608"/>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0" name="Ellipse 609"/>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1" name="Connecteur droit 610"/>
              <p:cNvCxnSpPr>
                <a:stCxn id="607" idx="4"/>
                <a:endCxn id="609"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12" name="Connecteur droit 611"/>
              <p:cNvCxnSpPr>
                <a:stCxn id="607" idx="4"/>
                <a:endCxn id="610"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13" name="Ellipse 612"/>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4" name="Connecteur droit 613"/>
              <p:cNvCxnSpPr>
                <a:stCxn id="606" idx="4"/>
                <a:endCxn id="613"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15" name="Ellipse 614"/>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6" name="Connecteur droit 615"/>
              <p:cNvCxnSpPr>
                <a:stCxn id="613" idx="4"/>
                <a:endCxn id="615"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56" name="Ellipse 555"/>
            <p:cNvSpPr/>
            <p:nvPr/>
          </p:nvSpPr>
          <p:spPr>
            <a:xfrm>
              <a:off x="2865227" y="2919827"/>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7" name="Ellipse 556"/>
            <p:cNvSpPr/>
            <p:nvPr/>
          </p:nvSpPr>
          <p:spPr>
            <a:xfrm>
              <a:off x="3131927" y="3282180"/>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8" name="Connecteur droit 557"/>
            <p:cNvCxnSpPr>
              <a:stCxn id="556" idx="4"/>
              <a:endCxn id="581" idx="0"/>
            </p:cNvCxnSpPr>
            <p:nvPr/>
          </p:nvCxnSpPr>
          <p:spPr>
            <a:xfrm rot="16200000" flipH="1">
              <a:off x="2834179" y="3073017"/>
              <a:ext cx="278098" cy="1398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59" name="Connecteur droit 558"/>
            <p:cNvCxnSpPr>
              <a:stCxn id="556" idx="4"/>
              <a:endCxn id="557" idx="0"/>
            </p:cNvCxnSpPr>
            <p:nvPr/>
          </p:nvCxnSpPr>
          <p:spPr>
            <a:xfrm rot="16200000" flipH="1">
              <a:off x="2897522" y="3009674"/>
              <a:ext cx="278311" cy="2667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0" name="Ellipse 559"/>
            <p:cNvSpPr/>
            <p:nvPr/>
          </p:nvSpPr>
          <p:spPr>
            <a:xfrm>
              <a:off x="3322429" y="3278255"/>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1" name="Connecteur droit 560"/>
            <p:cNvCxnSpPr>
              <a:stCxn id="556" idx="4"/>
              <a:endCxn id="560" idx="0"/>
            </p:cNvCxnSpPr>
            <p:nvPr/>
          </p:nvCxnSpPr>
          <p:spPr>
            <a:xfrm rot="16200000" flipH="1">
              <a:off x="2994735" y="2912461"/>
              <a:ext cx="274386" cy="4572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2" name="Ellipse 561"/>
            <p:cNvSpPr/>
            <p:nvPr/>
          </p:nvSpPr>
          <p:spPr>
            <a:xfrm>
              <a:off x="3360530" y="365071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3" name="Ellipse 562"/>
            <p:cNvSpPr/>
            <p:nvPr/>
          </p:nvSpPr>
          <p:spPr>
            <a:xfrm>
              <a:off x="3474829" y="3649900"/>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4" name="Connecteur droit 563"/>
            <p:cNvCxnSpPr>
              <a:stCxn id="560" idx="4"/>
              <a:endCxn id="562" idx="0"/>
            </p:cNvCxnSpPr>
            <p:nvPr/>
          </p:nvCxnSpPr>
          <p:spPr>
            <a:xfrm rot="16200000" flipH="1">
              <a:off x="3235372" y="3487453"/>
              <a:ext cx="288415" cy="38101"/>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65" name="Connecteur droit 564"/>
            <p:cNvCxnSpPr>
              <a:stCxn id="560" idx="4"/>
              <a:endCxn id="563" idx="0"/>
            </p:cNvCxnSpPr>
            <p:nvPr/>
          </p:nvCxnSpPr>
          <p:spPr>
            <a:xfrm rot="16200000" flipH="1">
              <a:off x="3292928" y="3429898"/>
              <a:ext cx="287603" cy="1524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6" name="Ellipse 565"/>
            <p:cNvSpPr/>
            <p:nvPr/>
          </p:nvSpPr>
          <p:spPr>
            <a:xfrm>
              <a:off x="3474829" y="3653250"/>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7" name="Ellipse 566"/>
            <p:cNvSpPr/>
            <p:nvPr/>
          </p:nvSpPr>
          <p:spPr>
            <a:xfrm>
              <a:off x="3551029" y="4018566"/>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8" name="Connecteur droit 567"/>
            <p:cNvCxnSpPr>
              <a:stCxn id="566" idx="4"/>
              <a:endCxn id="567" idx="0"/>
            </p:cNvCxnSpPr>
            <p:nvPr/>
          </p:nvCxnSpPr>
          <p:spPr>
            <a:xfrm rot="16200000" flipH="1">
              <a:off x="3410392" y="3839829"/>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9" name="Ellipse 568"/>
            <p:cNvSpPr/>
            <p:nvPr/>
          </p:nvSpPr>
          <p:spPr>
            <a:xfrm>
              <a:off x="3436729" y="438388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0" name="Ellipse 569"/>
            <p:cNvSpPr/>
            <p:nvPr/>
          </p:nvSpPr>
          <p:spPr>
            <a:xfrm>
              <a:off x="3779629" y="438388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1" name="Connecteur droit 570"/>
            <p:cNvCxnSpPr>
              <a:stCxn id="567" idx="4"/>
              <a:endCxn id="569" idx="0"/>
            </p:cNvCxnSpPr>
            <p:nvPr/>
          </p:nvCxnSpPr>
          <p:spPr>
            <a:xfrm rot="5400000">
              <a:off x="3391342" y="4186095"/>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72" name="Connecteur droit 571"/>
            <p:cNvCxnSpPr>
              <a:stCxn id="567" idx="4"/>
              <a:endCxn id="570" idx="0"/>
            </p:cNvCxnSpPr>
            <p:nvPr/>
          </p:nvCxnSpPr>
          <p:spPr>
            <a:xfrm rot="16200000" flipH="1">
              <a:off x="3562792" y="4128945"/>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73" name="Ellipse 572"/>
            <p:cNvSpPr/>
            <p:nvPr/>
          </p:nvSpPr>
          <p:spPr>
            <a:xfrm>
              <a:off x="3855830" y="40180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4" name="Connecteur droit 573"/>
            <p:cNvCxnSpPr>
              <a:stCxn id="566" idx="4"/>
              <a:endCxn id="573" idx="0"/>
            </p:cNvCxnSpPr>
            <p:nvPr/>
          </p:nvCxnSpPr>
          <p:spPr>
            <a:xfrm rot="16200000" flipH="1">
              <a:off x="3563072" y="3687148"/>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75" name="Ellipse 574"/>
            <p:cNvSpPr/>
            <p:nvPr/>
          </p:nvSpPr>
          <p:spPr>
            <a:xfrm>
              <a:off x="3893931" y="4383323"/>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6" name="Connecteur droit 575"/>
            <p:cNvCxnSpPr>
              <a:stCxn id="573" idx="4"/>
              <a:endCxn id="575" idx="0"/>
            </p:cNvCxnSpPr>
            <p:nvPr/>
          </p:nvCxnSpPr>
          <p:spPr>
            <a:xfrm rot="16200000" flipH="1">
              <a:off x="3772343" y="4223635"/>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577" name="Grouper 404"/>
            <p:cNvGrpSpPr/>
            <p:nvPr/>
          </p:nvGrpSpPr>
          <p:grpSpPr>
            <a:xfrm>
              <a:off x="2852628" y="3281967"/>
              <a:ext cx="533402" cy="1182781"/>
              <a:chOff x="8382000" y="2327868"/>
              <a:chExt cx="533402" cy="1182781"/>
            </a:xfrm>
          </p:grpSpPr>
          <p:sp>
            <p:nvSpPr>
              <p:cNvPr id="581" name="Ellipse 580"/>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2" name="Ellipse 581"/>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3" name="Ellipse 582"/>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4" name="Ellipse 583"/>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5" name="Connecteur droit 584"/>
              <p:cNvCxnSpPr>
                <a:stCxn id="581" idx="4"/>
                <a:endCxn id="582"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86" name="Connecteur droit 585"/>
              <p:cNvCxnSpPr>
                <a:stCxn id="581" idx="4"/>
                <a:endCxn id="583"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87" name="Connecteur droit 586"/>
              <p:cNvCxnSpPr>
                <a:stCxn id="581" idx="4"/>
                <a:endCxn id="584"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88" name="Ellipse 587"/>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9" name="Ellipse 588"/>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0" name="Connecteur droit 589"/>
              <p:cNvCxnSpPr>
                <a:stCxn id="588" idx="4"/>
                <a:endCxn id="589"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1" name="Ellipse 590"/>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2" name="Ellipse 591"/>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3" name="Connecteur droit 592"/>
              <p:cNvCxnSpPr>
                <a:stCxn id="589" idx="4"/>
                <a:endCxn id="591"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94" name="Connecteur droit 593"/>
              <p:cNvCxnSpPr>
                <a:stCxn id="589" idx="4"/>
                <a:endCxn id="592"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5" name="Ellipse 594"/>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6" name="Connecteur droit 595"/>
              <p:cNvCxnSpPr>
                <a:stCxn id="588" idx="4"/>
                <a:endCxn id="595"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7" name="Ellipse 596"/>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8" name="Connecteur droit 597"/>
              <p:cNvCxnSpPr>
                <a:stCxn id="595" idx="4"/>
                <a:endCxn id="597"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578" name="Connecteur droit 577"/>
            <p:cNvCxnSpPr>
              <a:stCxn id="617" idx="0"/>
              <a:endCxn id="556" idx="4"/>
            </p:cNvCxnSpPr>
            <p:nvPr/>
          </p:nvCxnSpPr>
          <p:spPr>
            <a:xfrm rot="5400000" flipH="1" flipV="1">
              <a:off x="2587069" y="2935860"/>
              <a:ext cx="248248" cy="384267"/>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79" name="Connecteur droit 578"/>
            <p:cNvCxnSpPr>
              <a:stCxn id="599" idx="0"/>
              <a:endCxn id="556" idx="4"/>
            </p:cNvCxnSpPr>
            <p:nvPr/>
          </p:nvCxnSpPr>
          <p:spPr>
            <a:xfrm rot="5400000" flipH="1" flipV="1">
              <a:off x="2689028" y="3069184"/>
              <a:ext cx="279613" cy="148985"/>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692" name="Grouper 691"/>
          <p:cNvGrpSpPr/>
          <p:nvPr/>
        </p:nvGrpSpPr>
        <p:grpSpPr>
          <a:xfrm>
            <a:off x="4243004" y="2135079"/>
            <a:ext cx="332603" cy="494678"/>
            <a:chOff x="2675839" y="2553816"/>
            <a:chExt cx="1409704" cy="2062864"/>
          </a:xfrm>
        </p:grpSpPr>
        <p:grpSp>
          <p:nvGrpSpPr>
            <p:cNvPr id="639" name="Grouper 638"/>
            <p:cNvGrpSpPr/>
            <p:nvPr/>
          </p:nvGrpSpPr>
          <p:grpSpPr>
            <a:xfrm>
              <a:off x="2675839" y="2553816"/>
              <a:ext cx="1044036" cy="814674"/>
              <a:chOff x="3423210" y="2631534"/>
              <a:chExt cx="1044036" cy="814674"/>
            </a:xfrm>
          </p:grpSpPr>
          <p:sp>
            <p:nvSpPr>
              <p:cNvPr id="640" name="ZoneTexte 639"/>
              <p:cNvSpPr txBox="1"/>
              <p:nvPr/>
            </p:nvSpPr>
            <p:spPr>
              <a:xfrm>
                <a:off x="4282580" y="2679602"/>
                <a:ext cx="184666" cy="369332"/>
              </a:xfrm>
              <a:prstGeom prst="rect">
                <a:avLst/>
              </a:prstGeom>
              <a:noFill/>
            </p:spPr>
            <p:txBody>
              <a:bodyPr wrap="square" rtlCol="0">
                <a:spAutoFit/>
              </a:bodyPr>
              <a:lstStyle/>
              <a:p>
                <a:endParaRPr lang="en-US" i="1" dirty="0"/>
              </a:p>
            </p:txBody>
          </p:sp>
          <p:grpSp>
            <p:nvGrpSpPr>
              <p:cNvPr id="641" name="Grouper 383"/>
              <p:cNvGrpSpPr/>
              <p:nvPr/>
            </p:nvGrpSpPr>
            <p:grpSpPr>
              <a:xfrm>
                <a:off x="3423210" y="2631534"/>
                <a:ext cx="990602" cy="814674"/>
                <a:chOff x="3209241" y="1018333"/>
                <a:chExt cx="990602" cy="814674"/>
              </a:xfrm>
            </p:grpSpPr>
            <p:sp>
              <p:nvSpPr>
                <p:cNvPr id="642" name="Ellipse 641"/>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3" name="Ellipse 642"/>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4" name="Ellipse 643"/>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5" name="Ellipse 644"/>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6" name="Ellipse 645"/>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7" name="Connecteur droit 646"/>
                <p:cNvCxnSpPr>
                  <a:stCxn id="642" idx="4"/>
                  <a:endCxn id="643"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48" name="Connecteur droit 647"/>
                <p:cNvCxnSpPr>
                  <a:stCxn id="642" idx="4"/>
                  <a:endCxn id="644"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49" name="Connecteur droit 648"/>
                <p:cNvCxnSpPr>
                  <a:stCxn id="642" idx="4"/>
                  <a:endCxn id="645"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0" name="Connecteur droit 649"/>
                <p:cNvCxnSpPr>
                  <a:stCxn id="642" idx="4"/>
                  <a:endCxn id="646"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51" name="Ellipse 650"/>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2" name="Ellipse 651"/>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3" name="Ellipse 652"/>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4" name="Connecteur droit 653"/>
                <p:cNvCxnSpPr>
                  <a:stCxn id="645" idx="4"/>
                  <a:endCxn id="651"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5" name="Connecteur droit 654"/>
                <p:cNvCxnSpPr>
                  <a:stCxn id="645" idx="4"/>
                  <a:endCxn id="652"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6" name="Connecteur droit 655"/>
                <p:cNvCxnSpPr>
                  <a:stCxn id="645" idx="4"/>
                  <a:endCxn id="653"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57" name="Ellipse 656"/>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8" name="Connecteur droit 657"/>
                <p:cNvCxnSpPr>
                  <a:stCxn id="642" idx="4"/>
                  <a:endCxn id="657"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59" name="Ellipse 658"/>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0" name="Ellipse 659"/>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1" name="Connecteur droit 660"/>
                <p:cNvCxnSpPr>
                  <a:stCxn id="657" idx="4"/>
                  <a:endCxn id="659"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62" name="Connecteur droit 661"/>
                <p:cNvCxnSpPr>
                  <a:stCxn id="657" idx="4"/>
                  <a:endCxn id="660"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grpSp>
          <p:nvGrpSpPr>
            <p:cNvPr id="663" name="Grouper 662"/>
            <p:cNvGrpSpPr/>
            <p:nvPr/>
          </p:nvGrpSpPr>
          <p:grpSpPr>
            <a:xfrm>
              <a:off x="2828238" y="3288042"/>
              <a:ext cx="609602" cy="1328638"/>
              <a:chOff x="4413812" y="976872"/>
              <a:chExt cx="609602" cy="1328638"/>
            </a:xfrm>
          </p:grpSpPr>
          <p:grpSp>
            <p:nvGrpSpPr>
              <p:cNvPr id="664" name="Grouper 384"/>
              <p:cNvGrpSpPr/>
              <p:nvPr/>
            </p:nvGrpSpPr>
            <p:grpSpPr>
              <a:xfrm>
                <a:off x="4490012" y="976872"/>
                <a:ext cx="533402" cy="814674"/>
                <a:chOff x="4490012" y="976872"/>
                <a:chExt cx="533402" cy="814674"/>
              </a:xfrm>
            </p:grpSpPr>
            <p:sp>
              <p:nvSpPr>
                <p:cNvPr id="666" name="Ellipse 665"/>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7" name="Ellipse 666"/>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8" name="Connecteur droit 667"/>
                <p:cNvCxnSpPr>
                  <a:stCxn id="666" idx="4"/>
                  <a:endCxn id="667"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69" name="Ellipse 668"/>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0" name="Ellipse 669"/>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1" name="Connecteur droit 670"/>
                <p:cNvCxnSpPr>
                  <a:stCxn id="667" idx="4"/>
                  <a:endCxn id="669"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72" name="Connecteur droit 671"/>
                <p:cNvCxnSpPr>
                  <a:stCxn id="667" idx="4"/>
                  <a:endCxn id="670"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73" name="Ellipse 672"/>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4" name="Connecteur droit 673"/>
                <p:cNvCxnSpPr>
                  <a:stCxn id="666" idx="4"/>
                  <a:endCxn id="673"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75" name="Ellipse 674"/>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6" name="Connecteur droit 675"/>
                <p:cNvCxnSpPr>
                  <a:stCxn id="673" idx="4"/>
                  <a:endCxn id="675"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665" name="ZoneTexte 664"/>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677" name="Grouper 676"/>
            <p:cNvGrpSpPr/>
            <p:nvPr/>
          </p:nvGrpSpPr>
          <p:grpSpPr>
            <a:xfrm>
              <a:off x="3475941" y="3283889"/>
              <a:ext cx="609602" cy="1328638"/>
              <a:chOff x="4413812" y="976872"/>
              <a:chExt cx="609602" cy="1328638"/>
            </a:xfrm>
          </p:grpSpPr>
          <p:grpSp>
            <p:nvGrpSpPr>
              <p:cNvPr id="678" name="Grouper 384"/>
              <p:cNvGrpSpPr/>
              <p:nvPr/>
            </p:nvGrpSpPr>
            <p:grpSpPr>
              <a:xfrm>
                <a:off x="4490012" y="976872"/>
                <a:ext cx="533402" cy="814674"/>
                <a:chOff x="4490012" y="976872"/>
                <a:chExt cx="533402" cy="814674"/>
              </a:xfrm>
            </p:grpSpPr>
            <p:sp>
              <p:nvSpPr>
                <p:cNvPr id="680" name="Ellipse 679"/>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1" name="Ellipse 680"/>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2" name="Connecteur droit 681"/>
                <p:cNvCxnSpPr>
                  <a:stCxn id="680" idx="4"/>
                  <a:endCxn id="681"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83" name="Ellipse 682"/>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4" name="Ellipse 683"/>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5" name="Connecteur droit 684"/>
                <p:cNvCxnSpPr>
                  <a:stCxn id="681" idx="4"/>
                  <a:endCxn id="683"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86" name="Connecteur droit 685"/>
                <p:cNvCxnSpPr>
                  <a:stCxn id="681" idx="4"/>
                  <a:endCxn id="684"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87" name="Ellipse 686"/>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8" name="Connecteur droit 687"/>
                <p:cNvCxnSpPr>
                  <a:stCxn id="680" idx="4"/>
                  <a:endCxn id="687"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89" name="Ellipse 688"/>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90" name="Connecteur droit 689"/>
                <p:cNvCxnSpPr>
                  <a:stCxn id="687" idx="4"/>
                  <a:endCxn id="689"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679" name="ZoneTexte 678"/>
              <p:cNvSpPr txBox="1"/>
              <p:nvPr/>
            </p:nvSpPr>
            <p:spPr>
              <a:xfrm>
                <a:off x="4413812" y="1936178"/>
                <a:ext cx="342900" cy="369332"/>
              </a:xfrm>
              <a:prstGeom prst="rect">
                <a:avLst/>
              </a:prstGeom>
              <a:noFill/>
            </p:spPr>
            <p:txBody>
              <a:bodyPr wrap="square" rtlCol="0">
                <a:spAutoFit/>
              </a:bodyPr>
              <a:lstStyle/>
              <a:p>
                <a:endParaRPr lang="en-US" i="1" dirty="0"/>
              </a:p>
            </p:txBody>
          </p:sp>
        </p:grpSp>
      </p:grpSp>
      <p:grpSp>
        <p:nvGrpSpPr>
          <p:cNvPr id="699" name="Grouper 698"/>
          <p:cNvGrpSpPr/>
          <p:nvPr/>
        </p:nvGrpSpPr>
        <p:grpSpPr>
          <a:xfrm>
            <a:off x="1751090" y="5449007"/>
            <a:ext cx="746306" cy="1022051"/>
            <a:chOff x="1758939" y="5717594"/>
            <a:chExt cx="746306" cy="1555363"/>
          </a:xfrm>
        </p:grpSpPr>
        <p:sp>
          <p:nvSpPr>
            <p:cNvPr id="693" name="ZoneTexte 692"/>
            <p:cNvSpPr txBox="1"/>
            <p:nvPr/>
          </p:nvSpPr>
          <p:spPr>
            <a:xfrm>
              <a:off x="1758939" y="6710906"/>
              <a:ext cx="746306" cy="562051"/>
            </a:xfrm>
            <a:prstGeom prst="rect">
              <a:avLst/>
            </a:prstGeom>
            <a:noFill/>
            <a:ln>
              <a:solidFill>
                <a:schemeClr val="tx1"/>
              </a:solidFill>
            </a:ln>
          </p:spPr>
          <p:txBody>
            <a:bodyPr wrap="square" rtlCol="0">
              <a:spAutoFit/>
            </a:bodyPr>
            <a:lstStyle/>
            <a:p>
              <a:r>
                <a:rPr lang="fr-FR" dirty="0" smtClean="0"/>
                <a:t>use b;</a:t>
              </a:r>
              <a:endParaRPr lang="fr-FR" dirty="0"/>
            </a:p>
          </p:txBody>
        </p:sp>
        <p:cxnSp>
          <p:nvCxnSpPr>
            <p:cNvPr id="695" name="Connecteur droit avec flèche 694"/>
            <p:cNvCxnSpPr>
              <a:stCxn id="461" idx="4"/>
            </p:cNvCxnSpPr>
            <p:nvPr/>
          </p:nvCxnSpPr>
          <p:spPr>
            <a:xfrm rot="16200000" flipH="1">
              <a:off x="1401560" y="6097937"/>
              <a:ext cx="873867" cy="1143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96" name="Connecteur droit avec flèche 695"/>
            <p:cNvCxnSpPr>
              <a:stCxn id="488" idx="4"/>
            </p:cNvCxnSpPr>
            <p:nvPr/>
          </p:nvCxnSpPr>
          <p:spPr>
            <a:xfrm rot="5400000">
              <a:off x="1877532" y="6040507"/>
              <a:ext cx="874426" cy="228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aphicFrame>
        <p:nvGraphicFramePr>
          <p:cNvPr id="453" name="Diagramme 452"/>
          <p:cNvGraphicFramePr/>
          <p:nvPr/>
        </p:nvGraphicFramePr>
        <p:xfrm>
          <a:off x="292272" y="540013"/>
          <a:ext cx="3389093" cy="3155372"/>
        </p:xfrm>
        <a:graphic>
          <a:graphicData uri="http://schemas.openxmlformats.org/drawingml/2006/diagram">
            <a:relIds xmlns:dgm="http://schemas.openxmlformats.org/drawingml/2006/diagram" xmlns:r="http://schemas.openxmlformats.org/officeDocument/2006/relationships" r:dm="rId5" r:lo="rId6" r:qs="rId7" r:cs="rId8"/>
          </a:graphicData>
        </a:graphic>
      </p:graphicFrame>
      <p:graphicFrame>
        <p:nvGraphicFramePr>
          <p:cNvPr id="454" name="Diagramme 453"/>
          <p:cNvGraphicFramePr/>
          <p:nvPr/>
        </p:nvGraphicFramePr>
        <p:xfrm>
          <a:off x="400577" y="2380857"/>
          <a:ext cx="2786551" cy="2676535"/>
        </p:xfrm>
        <a:graphic>
          <a:graphicData uri="http://schemas.openxmlformats.org/drawingml/2006/diagram">
            <a:relIds xmlns:dgm="http://schemas.openxmlformats.org/drawingml/2006/diagram" xmlns:r="http://schemas.openxmlformats.org/officeDocument/2006/relationships" r:dm="rId10" r:lo="rId11" r:qs="rId12" r:cs="rId13"/>
          </a:graphicData>
        </a:graphic>
      </p:graphicFrame>
      <p:sp>
        <p:nvSpPr>
          <p:cNvPr id="456" name="ZoneTexte 455"/>
          <p:cNvSpPr txBox="1"/>
          <p:nvPr/>
        </p:nvSpPr>
        <p:spPr>
          <a:xfrm>
            <a:off x="86584" y="4660224"/>
            <a:ext cx="1376924" cy="646331"/>
          </a:xfrm>
          <a:prstGeom prst="rect">
            <a:avLst/>
          </a:prstGeom>
          <a:noFill/>
        </p:spPr>
        <p:txBody>
          <a:bodyPr wrap="none" rtlCol="0">
            <a:spAutoFit/>
          </a:bodyPr>
          <a:lstStyle/>
          <a:p>
            <a:r>
              <a:rPr lang="fr-FR" dirty="0" smtClean="0"/>
              <a:t>YANG</a:t>
            </a:r>
          </a:p>
          <a:p>
            <a:r>
              <a:rPr lang="fr-FR" dirty="0" err="1" smtClean="0"/>
              <a:t>Schema</a:t>
            </a:r>
            <a:r>
              <a:rPr lang="fr-FR" dirty="0" smtClean="0"/>
              <a:t> </a:t>
            </a:r>
            <a:r>
              <a:rPr lang="fr-FR" dirty="0" err="1" smtClean="0"/>
              <a:t>Tree</a:t>
            </a:r>
            <a:endParaRPr lang="fr-FR" dirty="0"/>
          </a:p>
        </p:txBody>
      </p:sp>
      <p:sp>
        <p:nvSpPr>
          <p:cNvPr id="463" name="ZoneTexte 462"/>
          <p:cNvSpPr txBox="1"/>
          <p:nvPr/>
        </p:nvSpPr>
        <p:spPr>
          <a:xfrm>
            <a:off x="3965505" y="793128"/>
            <a:ext cx="1935295" cy="646331"/>
          </a:xfrm>
          <a:prstGeom prst="rect">
            <a:avLst/>
          </a:prstGeom>
          <a:noFill/>
        </p:spPr>
        <p:txBody>
          <a:bodyPr wrap="none" rtlCol="0">
            <a:spAutoFit/>
          </a:bodyPr>
          <a:lstStyle/>
          <a:p>
            <a:r>
              <a:rPr lang="fr-FR" dirty="0" smtClean="0"/>
              <a:t>YANG </a:t>
            </a:r>
            <a:r>
              <a:rPr lang="fr-FR" dirty="0" err="1" smtClean="0"/>
              <a:t>specification</a:t>
            </a:r>
            <a:endParaRPr lang="fr-FR" dirty="0" smtClean="0"/>
          </a:p>
          <a:p>
            <a:r>
              <a:rPr lang="fr-FR" dirty="0" smtClean="0"/>
              <a:t>browser</a:t>
            </a:r>
            <a:endParaRPr lang="fr-FR" dirty="0"/>
          </a:p>
        </p:txBody>
      </p:sp>
      <p:sp>
        <p:nvSpPr>
          <p:cNvPr id="464" name="ZoneTexte 463"/>
          <p:cNvSpPr txBox="1"/>
          <p:nvPr/>
        </p:nvSpPr>
        <p:spPr>
          <a:xfrm>
            <a:off x="3991173" y="766657"/>
            <a:ext cx="2407893" cy="646331"/>
          </a:xfrm>
          <a:prstGeom prst="rect">
            <a:avLst/>
          </a:prstGeom>
          <a:noFill/>
        </p:spPr>
        <p:txBody>
          <a:bodyPr wrap="none" rtlCol="0">
            <a:spAutoFit/>
          </a:bodyPr>
          <a:lstStyle/>
          <a:p>
            <a:r>
              <a:rPr lang="fr-FR" dirty="0" smtClean="0"/>
              <a:t>NETCONF Configuration</a:t>
            </a:r>
          </a:p>
          <a:p>
            <a:r>
              <a:rPr lang="fr-FR" dirty="0" smtClean="0"/>
              <a:t>browser</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7"/>
                                        </p:tgtEl>
                                        <p:attrNameLst>
                                          <p:attrName>style.visibility</p:attrName>
                                        </p:attrNameLst>
                                      </p:cBhvr>
                                      <p:to>
                                        <p:strVal val="visible"/>
                                      </p:to>
                                    </p:set>
                                    <p:animEffect transition="in" filter="wipe(up)">
                                      <p:cBhvr>
                                        <p:cTn id="7" dur="500"/>
                                        <p:tgtEl>
                                          <p:spTgt spid="38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56"/>
                                        </p:tgtEl>
                                        <p:attrNameLst>
                                          <p:attrName>style.visibility</p:attrName>
                                        </p:attrNameLst>
                                      </p:cBhvr>
                                      <p:to>
                                        <p:strVal val="visible"/>
                                      </p:to>
                                    </p:set>
                                    <p:animEffect transition="in" filter="wipe(up)">
                                      <p:cBhvr>
                                        <p:cTn id="10" dur="500"/>
                                        <p:tgtEl>
                                          <p:spTgt spid="456"/>
                                        </p:tgtEl>
                                      </p:cBhvr>
                                    </p:animEffect>
                                  </p:childTnLst>
                                </p:cTn>
                              </p:par>
                              <p:par>
                                <p:cTn id="11" presetID="22" presetClass="entr" presetSubtype="1" fill="hold" nodeType="withEffect">
                                  <p:stCondLst>
                                    <p:cond delay="0"/>
                                  </p:stCondLst>
                                  <p:childTnLst>
                                    <p:set>
                                      <p:cBhvr>
                                        <p:cTn id="12" dur="1" fill="hold">
                                          <p:stCondLst>
                                            <p:cond delay="0"/>
                                          </p:stCondLst>
                                        </p:cTn>
                                        <p:tgtEl>
                                          <p:spTgt spid="391"/>
                                        </p:tgtEl>
                                        <p:attrNameLst>
                                          <p:attrName>style.visibility</p:attrName>
                                        </p:attrNameLst>
                                      </p:cBhvr>
                                      <p:to>
                                        <p:strVal val="visible"/>
                                      </p:to>
                                    </p:set>
                                    <p:animEffect transition="in" filter="wipe(up)">
                                      <p:cBhvr>
                                        <p:cTn id="13" dur="500"/>
                                        <p:tgtEl>
                                          <p:spTgt spid="39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699"/>
                                        </p:tgtEl>
                                        <p:attrNameLst>
                                          <p:attrName>style.visibility</p:attrName>
                                        </p:attrNameLst>
                                      </p:cBhvr>
                                      <p:to>
                                        <p:strVal val="visible"/>
                                      </p:to>
                                    </p:set>
                                    <p:animEffect transition="in" filter="wipe(up)">
                                      <p:cBhvr>
                                        <p:cTn id="18" dur="500"/>
                                        <p:tgtEl>
                                          <p:spTgt spid="69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699"/>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491"/>
                                        </p:tgtEl>
                                        <p:attrNameLst>
                                          <p:attrName>style.visibility</p:attrName>
                                        </p:attrNameLst>
                                      </p:cBhvr>
                                      <p:to>
                                        <p:strVal val="visible"/>
                                      </p:to>
                                    </p:set>
                                  </p:childTnLst>
                                </p:cTn>
                              </p:par>
                              <p:par>
                                <p:cTn id="25" presetID="0" presetClass="path" presetSubtype="0" accel="50000" decel="50000" fill="hold" nodeType="withEffect">
                                  <p:stCondLst>
                                    <p:cond delay="0"/>
                                  </p:stCondLst>
                                  <p:childTnLst>
                                    <p:animMotion origin="layout" path="M -0.00096 -0.00533 C 0.0465 -0.08221 0.097 -0.16698 0.13741 -0.17184 C 0.17781 -0.1767 0.22014 -0.06346 0.24194 -0.03497 " pathEditMode="relative" rAng="0" ptsTypes="aaA">
                                      <p:cBhvr>
                                        <p:cTn id="26" dur="2000" fill="hold"/>
                                        <p:tgtEl>
                                          <p:spTgt spid="491"/>
                                        </p:tgtEl>
                                        <p:attrNameLst>
                                          <p:attrName>ppt_x</p:attrName>
                                          <p:attrName>ppt_y</p:attrName>
                                        </p:attrNameLst>
                                      </p:cBhvr>
                                      <p:rCtr x="121" y="-86"/>
                                    </p:animMotion>
                                  </p:childTnLst>
                                </p:cTn>
                              </p:par>
                              <p:par>
                                <p:cTn id="27" presetID="22" presetClass="entr" presetSubtype="1" fill="hold" nodeType="withEffect">
                                  <p:stCondLst>
                                    <p:cond delay="0"/>
                                  </p:stCondLst>
                                  <p:childTnLst>
                                    <p:set>
                                      <p:cBhvr>
                                        <p:cTn id="28" dur="1" fill="hold">
                                          <p:stCondLst>
                                            <p:cond delay="0"/>
                                          </p:stCondLst>
                                        </p:cTn>
                                        <p:tgtEl>
                                          <p:spTgt spid="523"/>
                                        </p:tgtEl>
                                        <p:attrNameLst>
                                          <p:attrName>style.visibility</p:attrName>
                                        </p:attrNameLst>
                                      </p:cBhvr>
                                      <p:to>
                                        <p:strVal val="visible"/>
                                      </p:to>
                                    </p:set>
                                    <p:animEffect transition="in" filter="wipe(up)">
                                      <p:cBhvr>
                                        <p:cTn id="29" dur="500"/>
                                        <p:tgtEl>
                                          <p:spTgt spid="523"/>
                                        </p:tgtEl>
                                      </p:cBhvr>
                                    </p:animEffect>
                                  </p:childTnLst>
                                </p:cTn>
                              </p:par>
                              <p:par>
                                <p:cTn id="30" presetID="1" presetClass="entr" presetSubtype="0" fill="hold" nodeType="withEffect">
                                  <p:stCondLst>
                                    <p:cond delay="0"/>
                                  </p:stCondLst>
                                  <p:childTnLst>
                                    <p:set>
                                      <p:cBhvr>
                                        <p:cTn id="31" dur="1" fill="hold">
                                          <p:stCondLst>
                                            <p:cond delay="0"/>
                                          </p:stCondLst>
                                        </p:cTn>
                                        <p:tgtEl>
                                          <p:spTgt spid="523"/>
                                        </p:tgtEl>
                                        <p:attrNameLst>
                                          <p:attrName>style.visibility</p:attrName>
                                        </p:attrNameLst>
                                      </p:cBhvr>
                                      <p:to>
                                        <p:strVal val="visible"/>
                                      </p:to>
                                    </p:set>
                                  </p:childTnLst>
                                </p:cTn>
                              </p:par>
                              <p:par>
                                <p:cTn id="32" presetID="0" presetClass="path" presetSubtype="0" accel="50000" decel="50000" fill="hold" nodeType="withEffect">
                                  <p:stCondLst>
                                    <p:cond delay="0"/>
                                  </p:stCondLst>
                                  <p:childTnLst>
                                    <p:animMotion origin="layout" path="M 6.50489E-6 6.23785E-6 C 0.03076 0.04443 0.06152 0.08886 0.08458 0.09996 C 0.10765 0.11107 0.12302 0.08886 0.1384 0.06664 " pathEditMode="relative" ptsTypes="aaA">
                                      <p:cBhvr>
                                        <p:cTn id="33" dur="2000" fill="hold"/>
                                        <p:tgtEl>
                                          <p:spTgt spid="523"/>
                                        </p:tgtEl>
                                        <p:attrNameLst>
                                          <p:attrName>ppt_x</p:attrName>
                                          <p:attrName>ppt_y</p:attrName>
                                        </p:attrNameLst>
                                      </p:cBhvr>
                                    </p:animMotion>
                                  </p:childTnLst>
                                </p:cTn>
                              </p:par>
                              <p:par>
                                <p:cTn id="34" presetID="22" presetClass="entr" presetSubtype="1" fill="hold" nodeType="withEffect">
                                  <p:stCondLst>
                                    <p:cond delay="0"/>
                                  </p:stCondLst>
                                  <p:childTnLst>
                                    <p:set>
                                      <p:cBhvr>
                                        <p:cTn id="35" dur="1" fill="hold">
                                          <p:stCondLst>
                                            <p:cond delay="0"/>
                                          </p:stCondLst>
                                        </p:cTn>
                                        <p:tgtEl>
                                          <p:spTgt spid="537"/>
                                        </p:tgtEl>
                                        <p:attrNameLst>
                                          <p:attrName>style.visibility</p:attrName>
                                        </p:attrNameLst>
                                      </p:cBhvr>
                                      <p:to>
                                        <p:strVal val="visible"/>
                                      </p:to>
                                    </p:set>
                                    <p:animEffect transition="in" filter="wipe(up)">
                                      <p:cBhvr>
                                        <p:cTn id="36" dur="500"/>
                                        <p:tgtEl>
                                          <p:spTgt spid="537"/>
                                        </p:tgtEl>
                                      </p:cBhvr>
                                    </p:animEffect>
                                  </p:childTnLst>
                                </p:cTn>
                              </p:par>
                              <p:par>
                                <p:cTn id="37" presetID="1" presetClass="entr" presetSubtype="0" fill="hold" nodeType="withEffect">
                                  <p:stCondLst>
                                    <p:cond delay="0"/>
                                  </p:stCondLst>
                                  <p:childTnLst>
                                    <p:set>
                                      <p:cBhvr>
                                        <p:cTn id="38" dur="1" fill="hold">
                                          <p:stCondLst>
                                            <p:cond delay="0"/>
                                          </p:stCondLst>
                                        </p:cTn>
                                        <p:tgtEl>
                                          <p:spTgt spid="537"/>
                                        </p:tgtEl>
                                        <p:attrNameLst>
                                          <p:attrName>style.visibility</p:attrName>
                                        </p:attrNameLst>
                                      </p:cBhvr>
                                      <p:to>
                                        <p:strVal val="visible"/>
                                      </p:to>
                                    </p:set>
                                  </p:childTnLst>
                                </p:cTn>
                              </p:par>
                              <p:par>
                                <p:cTn id="39" presetID="0" presetClass="path" presetSubtype="0" accel="50000" decel="50000" fill="hold" nodeType="withEffect">
                                  <p:stCondLst>
                                    <p:cond delay="0"/>
                                  </p:stCondLst>
                                  <p:childTnLst>
                                    <p:animMotion origin="layout" path="M -4.63364E-6 4.86799E-6 C 0.05131 0.10004 0.10438 0.19939 0.13837 0.21097 C 0.17236 0.22255 0.19 0.09888 0.20363 0.06924 " pathEditMode="relative" rAng="0" ptsTypes="aaA">
                                      <p:cBhvr>
                                        <p:cTn id="40" dur="2000" fill="hold"/>
                                        <p:tgtEl>
                                          <p:spTgt spid="537"/>
                                        </p:tgtEl>
                                        <p:attrNameLst>
                                          <p:attrName>ppt_x</p:attrName>
                                          <p:attrName>ppt_y</p:attrName>
                                        </p:attrNameLst>
                                      </p:cBhvr>
                                      <p:rCtr x="102" y="111"/>
                                    </p:animMotion>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692"/>
                                        </p:tgtEl>
                                        <p:attrNameLst>
                                          <p:attrName>style.visibility</p:attrName>
                                        </p:attrNameLst>
                                      </p:cBhvr>
                                      <p:to>
                                        <p:strVal val="visible"/>
                                      </p:to>
                                    </p:set>
                                    <p:animEffect transition="in" filter="dissolve">
                                      <p:cBhvr>
                                        <p:cTn id="45" dur="500"/>
                                        <p:tgtEl>
                                          <p:spTgt spid="69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63"/>
                                        </p:tgtEl>
                                        <p:attrNameLst>
                                          <p:attrName>style.visibility</p:attrName>
                                        </p:attrNameLst>
                                      </p:cBhvr>
                                      <p:to>
                                        <p:strVal val="visible"/>
                                      </p:to>
                                    </p:set>
                                    <p:animEffect transition="in" filter="fade">
                                      <p:cBhvr>
                                        <p:cTn id="48" dur="500"/>
                                        <p:tgtEl>
                                          <p:spTgt spid="463"/>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2" accel="50000" decel="50000" fill="hold" nodeType="clickEffect">
                                  <p:stCondLst>
                                    <p:cond delay="0"/>
                                  </p:stCondLst>
                                  <p:childTnLst>
                                    <p:set>
                                      <p:cBhvr>
                                        <p:cTn id="52" dur="1" fill="hold">
                                          <p:stCondLst>
                                            <p:cond delay="0"/>
                                          </p:stCondLst>
                                        </p:cTn>
                                        <p:tgtEl>
                                          <p:spTgt spid="551"/>
                                        </p:tgtEl>
                                        <p:attrNameLst>
                                          <p:attrName>style.visibility</p:attrName>
                                        </p:attrNameLst>
                                      </p:cBhvr>
                                      <p:to>
                                        <p:strVal val="visible"/>
                                      </p:to>
                                    </p:set>
                                    <p:anim calcmode="lin" valueType="num">
                                      <p:cBhvr additive="base">
                                        <p:cTn id="53" dur="500" fill="hold"/>
                                        <p:tgtEl>
                                          <p:spTgt spid="551"/>
                                        </p:tgtEl>
                                        <p:attrNameLst>
                                          <p:attrName>ppt_x</p:attrName>
                                        </p:attrNameLst>
                                      </p:cBhvr>
                                      <p:tavLst>
                                        <p:tav tm="0">
                                          <p:val>
                                            <p:strVal val="1+#ppt_w/2"/>
                                          </p:val>
                                        </p:tav>
                                        <p:tav tm="100000">
                                          <p:val>
                                            <p:strVal val="#ppt_x"/>
                                          </p:val>
                                        </p:tav>
                                      </p:tavLst>
                                    </p:anim>
                                    <p:anim calcmode="lin" valueType="num">
                                      <p:cBhvr additive="base">
                                        <p:cTn id="54" dur="500" fill="hold"/>
                                        <p:tgtEl>
                                          <p:spTgt spid="551"/>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552"/>
                                        </p:tgtEl>
                                        <p:attrNameLst>
                                          <p:attrName>style.visibility</p:attrName>
                                        </p:attrNameLst>
                                      </p:cBhvr>
                                      <p:to>
                                        <p:strVal val="visible"/>
                                      </p:to>
                                    </p:set>
                                    <p:animEffect transition="in" filter="dissolve">
                                      <p:cBhvr>
                                        <p:cTn id="59" dur="2000"/>
                                        <p:tgtEl>
                                          <p:spTgt spid="552"/>
                                        </p:tgtEl>
                                      </p:cBhvr>
                                    </p:animEffect>
                                  </p:childTnLst>
                                </p:cTn>
                              </p:par>
                              <p:par>
                                <p:cTn id="60" presetID="10" presetClass="exit" presetSubtype="0" fill="hold" nodeType="withEffect">
                                  <p:stCondLst>
                                    <p:cond delay="0"/>
                                  </p:stCondLst>
                                  <p:childTnLst>
                                    <p:animEffect transition="out" filter="fade">
                                      <p:cBhvr>
                                        <p:cTn id="61" dur="2000"/>
                                        <p:tgtEl>
                                          <p:spTgt spid="551"/>
                                        </p:tgtEl>
                                      </p:cBhvr>
                                    </p:animEffect>
                                    <p:set>
                                      <p:cBhvr>
                                        <p:cTn id="62" dur="1" fill="hold">
                                          <p:stCondLst>
                                            <p:cond delay="1999"/>
                                          </p:stCondLst>
                                        </p:cTn>
                                        <p:tgtEl>
                                          <p:spTgt spid="55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1000"/>
                                        <p:tgtEl>
                                          <p:spTgt spid="692"/>
                                        </p:tgtEl>
                                      </p:cBhvr>
                                    </p:animEffect>
                                    <p:set>
                                      <p:cBhvr>
                                        <p:cTn id="67" dur="1" fill="hold">
                                          <p:stCondLst>
                                            <p:cond delay="999"/>
                                          </p:stCondLst>
                                        </p:cTn>
                                        <p:tgtEl>
                                          <p:spTgt spid="692"/>
                                        </p:tgtEl>
                                        <p:attrNameLst>
                                          <p:attrName>style.visibility</p:attrName>
                                        </p:attrNameLst>
                                      </p:cBhvr>
                                      <p:to>
                                        <p:strVal val="hidden"/>
                                      </p:to>
                                    </p:set>
                                  </p:childTnLst>
                                </p:cTn>
                              </p:par>
                              <p:par>
                                <p:cTn id="68" presetID="9" presetClass="entr" presetSubtype="0" fill="hold" nodeType="withEffect">
                                  <p:stCondLst>
                                    <p:cond delay="0"/>
                                  </p:stCondLst>
                                  <p:childTnLst>
                                    <p:set>
                                      <p:cBhvr>
                                        <p:cTn id="69" dur="1" fill="hold">
                                          <p:stCondLst>
                                            <p:cond delay="0"/>
                                          </p:stCondLst>
                                        </p:cTn>
                                        <p:tgtEl>
                                          <p:spTgt spid="635"/>
                                        </p:tgtEl>
                                        <p:attrNameLst>
                                          <p:attrName>style.visibility</p:attrName>
                                        </p:attrNameLst>
                                      </p:cBhvr>
                                      <p:to>
                                        <p:strVal val="visible"/>
                                      </p:to>
                                    </p:set>
                                    <p:animEffect transition="in" filter="dissolve">
                                      <p:cBhvr>
                                        <p:cTn id="70" dur="1000"/>
                                        <p:tgtEl>
                                          <p:spTgt spid="635"/>
                                        </p:tgtEl>
                                      </p:cBhvr>
                                    </p:animEffect>
                                  </p:childTnLst>
                                </p:cTn>
                              </p:par>
                              <p:par>
                                <p:cTn id="71" presetID="10" presetClass="exit" presetSubtype="0" fill="hold" grpId="1" nodeType="withEffect">
                                  <p:stCondLst>
                                    <p:cond delay="0"/>
                                  </p:stCondLst>
                                  <p:childTnLst>
                                    <p:animEffect transition="out" filter="fade">
                                      <p:cBhvr>
                                        <p:cTn id="72" dur="1000"/>
                                        <p:tgtEl>
                                          <p:spTgt spid="463"/>
                                        </p:tgtEl>
                                      </p:cBhvr>
                                    </p:animEffect>
                                    <p:set>
                                      <p:cBhvr>
                                        <p:cTn id="73" dur="1" fill="hold">
                                          <p:stCondLst>
                                            <p:cond delay="999"/>
                                          </p:stCondLst>
                                        </p:cTn>
                                        <p:tgtEl>
                                          <p:spTgt spid="463"/>
                                        </p:tgtEl>
                                        <p:attrNameLst>
                                          <p:attrName>style.visibility</p:attrName>
                                        </p:attrNameLst>
                                      </p:cBhvr>
                                      <p:to>
                                        <p:strVal val="hidden"/>
                                      </p:to>
                                    </p:set>
                                  </p:childTnLst>
                                </p:cTn>
                              </p:par>
                              <p:par>
                                <p:cTn id="74" presetID="10" presetClass="entr" presetSubtype="0" fill="hold" grpId="0" nodeType="withEffect">
                                  <p:stCondLst>
                                    <p:cond delay="0"/>
                                  </p:stCondLst>
                                  <p:childTnLst>
                                    <p:set>
                                      <p:cBhvr>
                                        <p:cTn id="75" dur="1" fill="hold">
                                          <p:stCondLst>
                                            <p:cond delay="0"/>
                                          </p:stCondLst>
                                        </p:cTn>
                                        <p:tgtEl>
                                          <p:spTgt spid="464"/>
                                        </p:tgtEl>
                                        <p:attrNameLst>
                                          <p:attrName>style.visibility</p:attrName>
                                        </p:attrNameLst>
                                      </p:cBhvr>
                                      <p:to>
                                        <p:strVal val="visible"/>
                                      </p:to>
                                    </p:set>
                                    <p:animEffect transition="in" filter="fade">
                                      <p:cBhvr>
                                        <p:cTn id="76" dur="1000"/>
                                        <p:tgtEl>
                                          <p:spTgt spid="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 grpId="0"/>
      <p:bldP spid="463" grpId="0"/>
      <p:bldP spid="463" grpId="1"/>
      <p:bldP spid="464" grpId="0"/>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53" name="Grouper 52"/>
          <p:cNvGrpSpPr/>
          <p:nvPr/>
        </p:nvGrpSpPr>
        <p:grpSpPr>
          <a:xfrm>
            <a:off x="3898900" y="1441966"/>
            <a:ext cx="5016500" cy="1491734"/>
            <a:chOff x="3898900" y="1441966"/>
            <a:chExt cx="5016500" cy="1491734"/>
          </a:xfrm>
        </p:grpSpPr>
        <p:cxnSp>
          <p:nvCxnSpPr>
            <p:cNvPr id="29" name="Connecteur en arc 28"/>
            <p:cNvCxnSpPr>
              <a:stCxn id="18" idx="3"/>
              <a:endCxn id="27" idx="5"/>
            </p:cNvCxnSpPr>
            <p:nvPr/>
          </p:nvCxnSpPr>
          <p:spPr>
            <a:xfrm>
              <a:off x="5664200" y="1441966"/>
              <a:ext cx="3251200" cy="1491734"/>
            </a:xfrm>
            <a:prstGeom prst="curvedConnector3">
              <a:avLst>
                <a:gd name="adj1" fmla="val 121094"/>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 name="Forme 30"/>
            <p:cNvCxnSpPr>
              <a:stCxn id="17" idx="2"/>
              <a:endCxn id="24" idx="0"/>
            </p:cNvCxnSpPr>
            <p:nvPr/>
          </p:nvCxnSpPr>
          <p:spPr>
            <a:xfrm rot="16200000" flipH="1">
              <a:off x="4940797" y="742969"/>
              <a:ext cx="1034534" cy="3118328"/>
            </a:xfrm>
            <a:prstGeom prst="curvedConnector3">
              <a:avLst>
                <a:gd name="adj1" fmla="val 50000"/>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11" name="Rectangle 10"/>
          <p:cNvSpPr/>
          <p:nvPr/>
        </p:nvSpPr>
        <p:spPr>
          <a:xfrm>
            <a:off x="863600" y="4147066"/>
            <a:ext cx="4800600" cy="4572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SSH</a:t>
            </a:r>
            <a:endParaRPr lang="en-US" dirty="0">
              <a:solidFill>
                <a:srgbClr val="000000"/>
              </a:solidFill>
            </a:endParaRPr>
          </a:p>
        </p:txBody>
      </p:sp>
      <p:sp>
        <p:nvSpPr>
          <p:cNvPr id="12" name="Rectangle 11"/>
          <p:cNvSpPr/>
          <p:nvPr/>
        </p:nvSpPr>
        <p:spPr>
          <a:xfrm>
            <a:off x="863600" y="2775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Operation</a:t>
            </a:r>
            <a:endParaRPr lang="en-US" dirty="0">
              <a:solidFill>
                <a:srgbClr val="000000"/>
              </a:solidFill>
            </a:endParaRPr>
          </a:p>
        </p:txBody>
      </p:sp>
      <p:sp>
        <p:nvSpPr>
          <p:cNvPr id="14" name="Rectangle 13"/>
          <p:cNvSpPr/>
          <p:nvPr/>
        </p:nvSpPr>
        <p:spPr>
          <a:xfrm>
            <a:off x="863600" y="2013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Data Store Manager</a:t>
            </a:r>
            <a:endParaRPr lang="en-US" dirty="0">
              <a:solidFill>
                <a:srgbClr val="000000"/>
              </a:solidFill>
            </a:endParaRPr>
          </a:p>
        </p:txBody>
      </p:sp>
      <p:sp>
        <p:nvSpPr>
          <p:cNvPr id="15" name="Rectangle 14"/>
          <p:cNvSpPr/>
          <p:nvPr/>
        </p:nvSpPr>
        <p:spPr>
          <a:xfrm>
            <a:off x="86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6" name="Rectangle 15"/>
          <p:cNvSpPr/>
          <p:nvPr/>
        </p:nvSpPr>
        <p:spPr>
          <a:xfrm>
            <a:off x="213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7" name="Rectangle 16"/>
          <p:cNvSpPr/>
          <p:nvPr/>
        </p:nvSpPr>
        <p:spPr>
          <a:xfrm>
            <a:off x="340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8" name="Rectangle 17"/>
          <p:cNvSpPr/>
          <p:nvPr/>
        </p:nvSpPr>
        <p:spPr>
          <a:xfrm>
            <a:off x="467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22" name="Ellipse 21"/>
          <p:cNvSpPr/>
          <p:nvPr/>
        </p:nvSpPr>
        <p:spPr>
          <a:xfrm>
            <a:off x="7848600" y="946666"/>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riangle isocèle 22"/>
          <p:cNvSpPr/>
          <p:nvPr/>
        </p:nvSpPr>
        <p:spPr>
          <a:xfrm>
            <a:off x="6477000" y="1099066"/>
            <a:ext cx="2895600" cy="2710934"/>
          </a:xfrm>
          <a:prstGeom prst="triangle">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riangle isocèle 23"/>
          <p:cNvSpPr/>
          <p:nvPr/>
        </p:nvSpPr>
        <p:spPr>
          <a:xfrm>
            <a:off x="6477000" y="2819400"/>
            <a:ext cx="762000" cy="990600"/>
          </a:xfrm>
          <a:prstGeom prst="triangle">
            <a:avLst>
              <a:gd name="adj" fmla="val 70896"/>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riangle isocèle 24"/>
          <p:cNvSpPr/>
          <p:nvPr/>
        </p:nvSpPr>
        <p:spPr>
          <a:xfrm>
            <a:off x="7239000" y="2819400"/>
            <a:ext cx="609600" cy="990600"/>
          </a:xfrm>
          <a:prstGeom prs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riangle isocèle 25"/>
          <p:cNvSpPr/>
          <p:nvPr/>
        </p:nvSpPr>
        <p:spPr>
          <a:xfrm>
            <a:off x="7848600" y="2286000"/>
            <a:ext cx="609600" cy="1524000"/>
          </a:xfrm>
          <a:prstGeom prst="triangle">
            <a:avLst>
              <a:gd name="adj" fmla="val 5000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riangle isocèle 26"/>
          <p:cNvSpPr/>
          <p:nvPr/>
        </p:nvSpPr>
        <p:spPr>
          <a:xfrm>
            <a:off x="8458200" y="2057400"/>
            <a:ext cx="914400" cy="1752600"/>
          </a:xfrm>
          <a:prstGeom prst="triangle">
            <a:avLst>
              <a:gd name="adj" fmla="val 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ZoneTexte 31"/>
          <p:cNvSpPr txBox="1"/>
          <p:nvPr/>
        </p:nvSpPr>
        <p:spPr>
          <a:xfrm>
            <a:off x="7344612" y="4278868"/>
            <a:ext cx="1167507" cy="369332"/>
          </a:xfrm>
          <a:prstGeom prst="rect">
            <a:avLst/>
          </a:prstGeom>
          <a:noFill/>
        </p:spPr>
        <p:txBody>
          <a:bodyPr wrap="none" rtlCol="0">
            <a:spAutoFit/>
          </a:bodyPr>
          <a:lstStyle/>
          <a:p>
            <a:r>
              <a:rPr lang="en-US" dirty="0" smtClean="0"/>
              <a:t>Data Store</a:t>
            </a:r>
            <a:endParaRPr lang="en-US" dirty="0"/>
          </a:p>
        </p:txBody>
      </p:sp>
      <p:sp>
        <p:nvSpPr>
          <p:cNvPr id="33" name="ZoneTexte 32"/>
          <p:cNvSpPr txBox="1"/>
          <p:nvPr/>
        </p:nvSpPr>
        <p:spPr>
          <a:xfrm>
            <a:off x="8153400" y="762000"/>
            <a:ext cx="1133644" cy="369332"/>
          </a:xfrm>
          <a:prstGeom prst="rect">
            <a:avLst/>
          </a:prstGeom>
          <a:noFill/>
        </p:spPr>
        <p:txBody>
          <a:bodyPr wrap="none" rtlCol="0">
            <a:spAutoFit/>
          </a:bodyPr>
          <a:lstStyle/>
          <a:p>
            <a:r>
              <a:rPr lang="en-US" dirty="0" smtClean="0"/>
              <a:t>&lt;</a:t>
            </a:r>
            <a:r>
              <a:rPr lang="fr-FR" dirty="0" err="1" smtClean="0"/>
              <a:t>netconf</a:t>
            </a:r>
            <a:r>
              <a:rPr lang="en-US" dirty="0" smtClean="0"/>
              <a:t>&gt;</a:t>
            </a:r>
            <a:endParaRPr lang="en-US" dirty="0"/>
          </a:p>
        </p:txBody>
      </p:sp>
      <p:sp>
        <p:nvSpPr>
          <p:cNvPr id="34" name="Rectangle 33"/>
          <p:cNvSpPr/>
          <p:nvPr/>
        </p:nvSpPr>
        <p:spPr>
          <a:xfrm>
            <a:off x="863600" y="34612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RPC</a:t>
            </a:r>
            <a:endParaRPr lang="en-US" dirty="0">
              <a:solidFill>
                <a:srgbClr val="000000"/>
              </a:solidFill>
            </a:endParaRPr>
          </a:p>
        </p:txBody>
      </p:sp>
      <p:sp>
        <p:nvSpPr>
          <p:cNvPr id="37" name="ZoneTexte 36"/>
          <p:cNvSpPr txBox="1"/>
          <p:nvPr/>
        </p:nvSpPr>
        <p:spPr>
          <a:xfrm>
            <a:off x="1253207" y="4800600"/>
            <a:ext cx="6840785" cy="1754327"/>
          </a:xfrm>
          <a:prstGeom prst="rect">
            <a:avLst/>
          </a:prstGeom>
          <a:noFill/>
        </p:spPr>
        <p:txBody>
          <a:bodyPr wrap="none" rtlCol="0">
            <a:spAutoFit/>
          </a:bodyPr>
          <a:lstStyle/>
          <a:p>
            <a:r>
              <a:rPr lang="fr-FR" sz="1200" dirty="0" smtClean="0"/>
              <a:t>&lt;module&gt;</a:t>
            </a:r>
          </a:p>
          <a:p>
            <a:r>
              <a:rPr lang="fr-FR" sz="1200" dirty="0" smtClean="0"/>
              <a:t>	&lt;</a:t>
            </a:r>
            <a:r>
              <a:rPr lang="fr-FR" sz="1200" dirty="0" err="1" smtClean="0"/>
              <a:t>name</a:t>
            </a:r>
            <a:r>
              <a:rPr lang="fr-FR" sz="1200" dirty="0" smtClean="0"/>
              <a:t>&gt;Interfaces&lt;/</a:t>
            </a:r>
            <a:r>
              <a:rPr lang="fr-FR" sz="1200" dirty="0" err="1" smtClean="0"/>
              <a:t>name</a:t>
            </a:r>
            <a:r>
              <a:rPr lang="fr-FR" sz="1200" dirty="0" smtClean="0"/>
              <a:t>&gt;</a:t>
            </a:r>
          </a:p>
          <a:p>
            <a:r>
              <a:rPr lang="fr-FR" sz="1200" dirty="0" smtClean="0"/>
              <a:t>	&lt;</a:t>
            </a:r>
            <a:r>
              <a:rPr lang="fr-FR" sz="1200" dirty="0" err="1" smtClean="0"/>
              <a:t>xpath</a:t>
            </a:r>
            <a:r>
              <a:rPr lang="fr-FR" sz="1200" dirty="0" smtClean="0"/>
              <a:t>&gt;/</a:t>
            </a:r>
            <a:r>
              <a:rPr lang="fr-FR" sz="1200" dirty="0" err="1" smtClean="0"/>
              <a:t>netconf</a:t>
            </a:r>
            <a:r>
              <a:rPr lang="fr-FR" sz="1200" dirty="0" smtClean="0"/>
              <a:t>/network/interfaces&lt;/</a:t>
            </a:r>
            <a:r>
              <a:rPr lang="fr-FR" sz="1200" dirty="0" err="1" smtClean="0"/>
              <a:t>xpath</a:t>
            </a:r>
            <a:r>
              <a:rPr lang="fr-FR" sz="1200" dirty="0" smtClean="0"/>
              <a:t>&gt;</a:t>
            </a:r>
          </a:p>
          <a:p>
            <a:r>
              <a:rPr lang="fr-FR" sz="1200" dirty="0" smtClean="0"/>
              <a:t>	&lt;namespace </a:t>
            </a:r>
            <a:r>
              <a:rPr lang="fr-FR" sz="1200" dirty="0" err="1" smtClean="0"/>
              <a:t>pref</a:t>
            </a:r>
            <a:r>
              <a:rPr lang="fr-FR" sz="1200" dirty="0" smtClean="0"/>
              <a:t>="ifs"&gt;urn:loria:madynes:ensuite:yencap:1.0:module:Interfaces:1.0&lt;/namespace&gt;</a:t>
            </a:r>
          </a:p>
          <a:p>
            <a:r>
              <a:rPr lang="fr-FR" sz="1200" dirty="0" smtClean="0"/>
              <a:t>	&lt;</a:t>
            </a:r>
            <a:r>
              <a:rPr lang="fr-FR" sz="1200" dirty="0" err="1" smtClean="0"/>
              <a:t>parameters</a:t>
            </a:r>
            <a:r>
              <a:rPr lang="fr-FR" sz="1200" dirty="0" smtClean="0"/>
              <a:t>&gt;</a:t>
            </a:r>
          </a:p>
          <a:p>
            <a:r>
              <a:rPr lang="fr-FR" sz="1200" dirty="0" smtClean="0"/>
              <a:t>		&lt;</a:t>
            </a:r>
            <a:r>
              <a:rPr lang="fr-FR" sz="1200" dirty="0" err="1" smtClean="0"/>
              <a:t>parameter</a:t>
            </a:r>
            <a:r>
              <a:rPr lang="fr-FR" sz="1200" dirty="0" smtClean="0"/>
              <a:t> </a:t>
            </a:r>
            <a:r>
              <a:rPr lang="fr-FR" sz="1200" dirty="0" err="1" smtClean="0"/>
              <a:t>name</a:t>
            </a:r>
            <a:r>
              <a:rPr lang="fr-FR" sz="1200" dirty="0" smtClean="0"/>
              <a:t>="yang" value="interfaces"/&gt;</a:t>
            </a:r>
          </a:p>
          <a:p>
            <a:r>
              <a:rPr lang="fr-FR" sz="1200" dirty="0" smtClean="0"/>
              <a:t>                          &lt;</a:t>
            </a:r>
            <a:r>
              <a:rPr lang="fr-FR" sz="1200" dirty="0" err="1" smtClean="0"/>
              <a:t>parameter</a:t>
            </a:r>
            <a:r>
              <a:rPr lang="fr-FR" sz="1200" dirty="0" smtClean="0"/>
              <a:t> </a:t>
            </a:r>
            <a:r>
              <a:rPr lang="fr-FR" sz="1200" dirty="0" err="1" smtClean="0"/>
              <a:t>name</a:t>
            </a:r>
            <a:r>
              <a:rPr lang="fr-FR" sz="1200" dirty="0" smtClean="0"/>
              <a:t>="</a:t>
            </a:r>
            <a:r>
              <a:rPr lang="fr-FR" sz="1200" dirty="0" err="1" smtClean="0"/>
              <a:t>yang-revision</a:t>
            </a:r>
            <a:r>
              <a:rPr lang="fr-FR" sz="1200" dirty="0" smtClean="0"/>
              <a:t>" value= "01"/&gt;</a:t>
            </a:r>
          </a:p>
          <a:p>
            <a:r>
              <a:rPr lang="fr-FR" sz="1200" dirty="0" smtClean="0"/>
              <a:t>	&lt;/</a:t>
            </a:r>
            <a:r>
              <a:rPr lang="fr-FR" sz="1200" dirty="0" err="1" smtClean="0"/>
              <a:t>parameters</a:t>
            </a:r>
            <a:r>
              <a:rPr lang="fr-FR" sz="1200" dirty="0" smtClean="0"/>
              <a:t>&gt;</a:t>
            </a:r>
          </a:p>
          <a:p>
            <a:r>
              <a:rPr lang="fr-FR" sz="1200" dirty="0" smtClean="0"/>
              <a:t>&lt;/module&gt;</a:t>
            </a:r>
            <a:endParaRPr lang="en-US" sz="1200" dirty="0"/>
          </a:p>
        </p:txBody>
      </p:sp>
      <p:sp>
        <p:nvSpPr>
          <p:cNvPr id="28" name="Espace réservé du numéro de diapositive 27"/>
          <p:cNvSpPr>
            <a:spLocks noGrp="1"/>
          </p:cNvSpPr>
          <p:nvPr>
            <p:ph type="sldNum" sz="quarter" idx="12"/>
          </p:nvPr>
        </p:nvSpPr>
        <p:spPr/>
        <p:txBody>
          <a:bodyPr/>
          <a:lstStyle/>
          <a:p>
            <a:fld id="{339A7AB0-D0CE-A343-B5B6-64AAD55F6591}" type="slidenum">
              <a:rPr lang="fr-FR" smtClean="0"/>
              <a:pPr/>
              <a:t>6</a:t>
            </a:fld>
            <a:endParaRPr lang="fr-FR"/>
          </a:p>
        </p:txBody>
      </p:sp>
      <p:sp>
        <p:nvSpPr>
          <p:cNvPr id="30" name="ZoneTexte 29"/>
          <p:cNvSpPr txBox="1"/>
          <p:nvPr/>
        </p:nvSpPr>
        <p:spPr>
          <a:xfrm>
            <a:off x="533400" y="100630"/>
            <a:ext cx="3611748"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 a </a:t>
            </a:r>
            <a:r>
              <a:rPr lang="fr-FR" sz="2400" i="1" dirty="0" smtClean="0"/>
              <a:t>NETCONF</a:t>
            </a:r>
            <a:r>
              <a:rPr lang="en-US" sz="2400" i="1" dirty="0" smtClean="0"/>
              <a:t> server</a:t>
            </a:r>
            <a:endParaRPr lang="en-US" sz="2400" i="1" dirty="0"/>
          </a:p>
        </p:txBody>
      </p:sp>
      <p:sp>
        <p:nvSpPr>
          <p:cNvPr id="35" name="ZoneTexte 34"/>
          <p:cNvSpPr txBox="1"/>
          <p:nvPr/>
        </p:nvSpPr>
        <p:spPr>
          <a:xfrm rot="18900000">
            <a:off x="560264" y="958302"/>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sp>
        <p:nvSpPr>
          <p:cNvPr id="36" name="ZoneTexte 35"/>
          <p:cNvSpPr txBox="1"/>
          <p:nvPr/>
        </p:nvSpPr>
        <p:spPr>
          <a:xfrm rot="18900000">
            <a:off x="1881065" y="958302"/>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sp>
        <p:nvSpPr>
          <p:cNvPr id="38" name="ZoneTexte 37"/>
          <p:cNvSpPr txBox="1"/>
          <p:nvPr/>
        </p:nvSpPr>
        <p:spPr>
          <a:xfrm rot="18900000">
            <a:off x="3151063" y="946665"/>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sp>
        <p:nvSpPr>
          <p:cNvPr id="39" name="ZoneTexte 38"/>
          <p:cNvSpPr txBox="1"/>
          <p:nvPr/>
        </p:nvSpPr>
        <p:spPr>
          <a:xfrm rot="18900000">
            <a:off x="4421065" y="958304"/>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cxnSp>
        <p:nvCxnSpPr>
          <p:cNvPr id="41" name="Connecteur droit avec flèche 40"/>
          <p:cNvCxnSpPr/>
          <p:nvPr/>
        </p:nvCxnSpPr>
        <p:spPr>
          <a:xfrm rot="5400000" flipH="1" flipV="1">
            <a:off x="4546600" y="2184400"/>
            <a:ext cx="3276600" cy="30226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51" name="Grouper 50"/>
          <p:cNvGrpSpPr/>
          <p:nvPr/>
        </p:nvGrpSpPr>
        <p:grpSpPr>
          <a:xfrm>
            <a:off x="7848600" y="1099860"/>
            <a:ext cx="1426364" cy="869672"/>
            <a:chOff x="7848600" y="1099860"/>
            <a:chExt cx="1426364" cy="869672"/>
          </a:xfrm>
        </p:grpSpPr>
        <p:sp>
          <p:nvSpPr>
            <p:cNvPr id="42" name="Ellipse 41"/>
            <p:cNvSpPr/>
            <p:nvPr/>
          </p:nvSpPr>
          <p:spPr>
            <a:xfrm>
              <a:off x="7848600" y="1708666"/>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ZoneTexte 42"/>
            <p:cNvSpPr txBox="1"/>
            <p:nvPr/>
          </p:nvSpPr>
          <p:spPr>
            <a:xfrm>
              <a:off x="8077200" y="1600200"/>
              <a:ext cx="1197764" cy="369332"/>
            </a:xfrm>
            <a:prstGeom prst="rect">
              <a:avLst/>
            </a:prstGeom>
            <a:noFill/>
          </p:spPr>
          <p:txBody>
            <a:bodyPr wrap="none" rtlCol="0">
              <a:spAutoFit/>
            </a:bodyPr>
            <a:lstStyle/>
            <a:p>
              <a:r>
                <a:rPr lang="en-US" dirty="0" smtClean="0"/>
                <a:t>&lt;</a:t>
              </a:r>
              <a:r>
                <a:rPr lang="fr-FR" dirty="0" smtClean="0"/>
                <a:t>network</a:t>
              </a:r>
              <a:r>
                <a:rPr lang="en-US" dirty="0" smtClean="0"/>
                <a:t>&gt;</a:t>
              </a:r>
              <a:endParaRPr lang="en-US" dirty="0"/>
            </a:p>
          </p:txBody>
        </p:sp>
        <p:cxnSp>
          <p:nvCxnSpPr>
            <p:cNvPr id="47" name="Connecteur droit 46"/>
            <p:cNvCxnSpPr>
              <a:stCxn id="23" idx="0"/>
              <a:endCxn id="42" idx="0"/>
            </p:cNvCxnSpPr>
            <p:nvPr/>
          </p:nvCxnSpPr>
          <p:spPr>
            <a:xfrm rot="16200000" flipH="1">
              <a:off x="7620000" y="1403866"/>
              <a:ext cx="6096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52" name="Grouper 51"/>
          <p:cNvGrpSpPr/>
          <p:nvPr/>
        </p:nvGrpSpPr>
        <p:grpSpPr>
          <a:xfrm>
            <a:off x="7924800" y="1861066"/>
            <a:ext cx="1643628" cy="609600"/>
            <a:chOff x="7924800" y="1861066"/>
            <a:chExt cx="1643628" cy="609600"/>
          </a:xfrm>
        </p:grpSpPr>
        <p:sp>
          <p:nvSpPr>
            <p:cNvPr id="44" name="Ellipse 43"/>
            <p:cNvSpPr/>
            <p:nvPr/>
          </p:nvSpPr>
          <p:spPr>
            <a:xfrm>
              <a:off x="8077200" y="2209800"/>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ZoneTexte 44"/>
            <p:cNvSpPr txBox="1"/>
            <p:nvPr/>
          </p:nvSpPr>
          <p:spPr>
            <a:xfrm>
              <a:off x="8229600" y="2101334"/>
              <a:ext cx="1338828" cy="369332"/>
            </a:xfrm>
            <a:prstGeom prst="rect">
              <a:avLst/>
            </a:prstGeom>
            <a:noFill/>
          </p:spPr>
          <p:txBody>
            <a:bodyPr wrap="none" rtlCol="0">
              <a:spAutoFit/>
            </a:bodyPr>
            <a:lstStyle/>
            <a:p>
              <a:r>
                <a:rPr lang="en-US" dirty="0" smtClean="0"/>
                <a:t>&lt;</a:t>
              </a:r>
              <a:r>
                <a:rPr lang="fr-FR" dirty="0" smtClean="0"/>
                <a:t>interfaces</a:t>
              </a:r>
              <a:r>
                <a:rPr lang="en-US" dirty="0" smtClean="0"/>
                <a:t>&gt;</a:t>
              </a:r>
              <a:endParaRPr lang="en-US" dirty="0"/>
            </a:p>
          </p:txBody>
        </p:sp>
        <p:cxnSp>
          <p:nvCxnSpPr>
            <p:cNvPr id="48" name="Connecteur droit 47"/>
            <p:cNvCxnSpPr>
              <a:stCxn id="42" idx="4"/>
              <a:endCxn id="44" idx="0"/>
            </p:cNvCxnSpPr>
            <p:nvPr/>
          </p:nvCxnSpPr>
          <p:spPr>
            <a:xfrm rot="16200000" flipH="1">
              <a:off x="7864733" y="1921133"/>
              <a:ext cx="348734"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down)">
                                      <p:cBhvr>
                                        <p:cTn id="12" dur="500"/>
                                        <p:tgtEl>
                                          <p:spTgt spid="3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down)">
                                      <p:cBhvr>
                                        <p:cTn id="15" dur="500"/>
                                        <p:tgtEl>
                                          <p:spTgt spid="3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wipe(down)">
                                      <p:cBhvr>
                                        <p:cTn id="18" dur="500"/>
                                        <p:tgtEl>
                                          <p:spTgt spid="38"/>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ipe(down)">
                                      <p:cBhvr>
                                        <p:cTn id="21" dur="500"/>
                                        <p:tgtEl>
                                          <p:spTgt spid="39"/>
                                        </p:tgtEl>
                                      </p:cBhvr>
                                    </p:animEffect>
                                  </p:childTnLst>
                                </p:cTn>
                              </p:par>
                            </p:childTnLst>
                          </p:cTn>
                        </p:par>
                        <p:par>
                          <p:cTn id="22" fill="hold">
                            <p:stCondLst>
                              <p:cond delay="500"/>
                            </p:stCondLst>
                            <p:childTnLst>
                              <p:par>
                                <p:cTn id="23" presetID="10" presetClass="exit" presetSubtype="0" fill="hold" nodeType="afterEffect">
                                  <p:stCondLst>
                                    <p:cond delay="0"/>
                                  </p:stCondLst>
                                  <p:childTnLst>
                                    <p:animEffect transition="out" filter="fade">
                                      <p:cBhvr>
                                        <p:cTn id="24" dur="500"/>
                                        <p:tgtEl>
                                          <p:spTgt spid="53"/>
                                        </p:tgtEl>
                                      </p:cBhvr>
                                    </p:animEffect>
                                    <p:set>
                                      <p:cBhvr>
                                        <p:cTn id="25" dur="1" fill="hold">
                                          <p:stCondLst>
                                            <p:cond delay="499"/>
                                          </p:stCondLst>
                                        </p:cTn>
                                        <p:tgtEl>
                                          <p:spTgt spid="53"/>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wipe(down)">
                                      <p:cBhvr>
                                        <p:cTn id="30" dur="500"/>
                                        <p:tgtEl>
                                          <p:spTgt spid="41"/>
                                        </p:tgtEl>
                                      </p:cBhvr>
                                    </p:animEffect>
                                  </p:childTnLst>
                                </p:cTn>
                              </p:par>
                            </p:childTnLst>
                          </p:cTn>
                        </p:par>
                        <p:par>
                          <p:cTn id="31" fill="hold">
                            <p:stCondLst>
                              <p:cond delay="500"/>
                            </p:stCondLst>
                            <p:childTnLst>
                              <p:par>
                                <p:cTn id="32" presetID="22" presetClass="entr" presetSubtype="1" fill="hold" nodeType="after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ipe(up)">
                                      <p:cBhvr>
                                        <p:cTn id="34" dur="500"/>
                                        <p:tgtEl>
                                          <p:spTgt spid="51"/>
                                        </p:tgtEl>
                                      </p:cBhvr>
                                    </p:animEffect>
                                  </p:childTnLst>
                                </p:cTn>
                              </p:par>
                            </p:childTnLst>
                          </p:cTn>
                        </p:par>
                        <p:par>
                          <p:cTn id="35" fill="hold">
                            <p:stCondLst>
                              <p:cond delay="1000"/>
                            </p:stCondLst>
                            <p:childTnLst>
                              <p:par>
                                <p:cTn id="36" presetID="22" presetClass="entr" presetSubtype="1" fill="hold" nodeType="after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wipe(up)">
                                      <p:cBhvr>
                                        <p:cTn id="38" dur="500"/>
                                        <p:tgtEl>
                                          <p:spTgt spid="52"/>
                                        </p:tgtEl>
                                      </p:cBhvr>
                                    </p:animEffect>
                                  </p:childTnLst>
                                </p:cTn>
                              </p:par>
                            </p:childTnLst>
                          </p:cTn>
                        </p:par>
                        <p:par>
                          <p:cTn id="39" fill="hold">
                            <p:stCondLst>
                              <p:cond delay="1500"/>
                            </p:stCondLst>
                            <p:childTnLst>
                              <p:par>
                                <p:cTn id="40" presetID="10" presetClass="exit" presetSubtype="0" fill="hold" nodeType="afterEffect">
                                  <p:stCondLst>
                                    <p:cond delay="0"/>
                                  </p:stCondLst>
                                  <p:childTnLst>
                                    <p:animEffect transition="out" filter="fade">
                                      <p:cBhvr>
                                        <p:cTn id="41" dur="500"/>
                                        <p:tgtEl>
                                          <p:spTgt spid="41"/>
                                        </p:tgtEl>
                                      </p:cBhvr>
                                    </p:animEffect>
                                    <p:set>
                                      <p:cBhvr>
                                        <p:cTn id="42"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8" grpId="0"/>
      <p:bldP spid="39" grpId="0"/>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 name="Cube 15"/>
          <p:cNvSpPr/>
          <p:nvPr/>
        </p:nvSpPr>
        <p:spPr>
          <a:xfrm>
            <a:off x="3966825" y="4953000"/>
            <a:ext cx="132080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smtClean="0">
                <a:solidFill>
                  <a:schemeClr val="tx1"/>
                </a:solidFill>
              </a:rPr>
              <a:t>Loader</a:t>
            </a:r>
          </a:p>
          <a:p>
            <a:pPr algn="ctr"/>
            <a:r>
              <a:rPr lang="fr-FR" sz="1200" dirty="0" smtClean="0">
                <a:solidFill>
                  <a:schemeClr val="tx1"/>
                </a:solidFill>
              </a:rPr>
              <a:t> + </a:t>
            </a:r>
          </a:p>
          <a:p>
            <a:pPr algn="ctr"/>
            <a:r>
              <a:rPr lang="fr-FR" sz="1200" dirty="0" err="1" smtClean="0">
                <a:solidFill>
                  <a:schemeClr val="tx1"/>
                </a:solidFill>
              </a:rPr>
              <a:t>jYang</a:t>
            </a:r>
            <a:endParaRPr lang="fr-FR" sz="1200" dirty="0" smtClean="0">
              <a:solidFill>
                <a:schemeClr val="tx1"/>
              </a:solidFill>
            </a:endParaRPr>
          </a:p>
        </p:txBody>
      </p:sp>
      <p:sp>
        <p:nvSpPr>
          <p:cNvPr id="6" name="Cube 5"/>
          <p:cNvSpPr/>
          <p:nvPr/>
        </p:nvSpPr>
        <p:spPr>
          <a:xfrm>
            <a:off x="3966825" y="21717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Client</a:t>
            </a:r>
            <a:endParaRPr lang="fr-FR" dirty="0">
              <a:solidFill>
                <a:schemeClr val="tx1"/>
              </a:solidFill>
            </a:endParaRPr>
          </a:p>
        </p:txBody>
      </p:sp>
      <p:sp>
        <p:nvSpPr>
          <p:cNvPr id="7" name="Cube 6"/>
          <p:cNvSpPr/>
          <p:nvPr/>
        </p:nvSpPr>
        <p:spPr>
          <a:xfrm>
            <a:off x="3966825" y="11049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cxnSp>
        <p:nvCxnSpPr>
          <p:cNvPr id="9" name="Connecteur droit avec flèche 8"/>
          <p:cNvCxnSpPr>
            <a:stCxn id="6" idx="4"/>
          </p:cNvCxnSpPr>
          <p:nvPr/>
        </p:nvCxnSpPr>
        <p:spPr>
          <a:xfrm flipV="1">
            <a:off x="5268575" y="2609850"/>
            <a:ext cx="2845763" cy="228600"/>
          </a:xfrm>
          <a:prstGeom prst="straightConnector1">
            <a:avLst/>
          </a:prstGeom>
          <a:ln>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1" name="ZoneTexte 10"/>
          <p:cNvSpPr txBox="1"/>
          <p:nvPr/>
        </p:nvSpPr>
        <p:spPr>
          <a:xfrm>
            <a:off x="6564675" y="2983585"/>
            <a:ext cx="3099326" cy="1323439"/>
          </a:xfrm>
          <a:prstGeom prst="rect">
            <a:avLst/>
          </a:prstGeom>
          <a:noFill/>
        </p:spPr>
        <p:txBody>
          <a:bodyPr wrap="none" rtlCol="0">
            <a:spAutoFit/>
          </a:bodyPr>
          <a:lstStyle/>
          <a:p>
            <a:r>
              <a:rPr lang="fr-FR" sz="1600" dirty="0" smtClean="0"/>
              <a:t>&lt;hello&gt;</a:t>
            </a:r>
          </a:p>
          <a:p>
            <a:r>
              <a:rPr lang="fr-FR" sz="1600" dirty="0" smtClean="0"/>
              <a:t>	&lt;</a:t>
            </a:r>
            <a:r>
              <a:rPr lang="fr-FR" sz="1600" dirty="0" err="1" smtClean="0"/>
              <a:t>capability</a:t>
            </a:r>
            <a:r>
              <a:rPr lang="fr-FR" sz="1600" dirty="0" smtClean="0"/>
              <a:t>&gt;</a:t>
            </a:r>
          </a:p>
          <a:p>
            <a:r>
              <a:rPr lang="fr-FR" sz="1600" dirty="0" smtClean="0"/>
              <a:t>		YANG module </a:t>
            </a:r>
            <a:r>
              <a:rPr lang="fr-FR" sz="1600" dirty="0" err="1" smtClean="0"/>
              <a:t>reference</a:t>
            </a:r>
            <a:r>
              <a:rPr lang="fr-FR" sz="1600" dirty="0" smtClean="0"/>
              <a:t> </a:t>
            </a:r>
          </a:p>
          <a:p>
            <a:r>
              <a:rPr lang="fr-FR" sz="1600" dirty="0" smtClean="0"/>
              <a:t>	&lt;/</a:t>
            </a:r>
            <a:r>
              <a:rPr lang="fr-FR" sz="1600" dirty="0" err="1" smtClean="0"/>
              <a:t>capability</a:t>
            </a:r>
            <a:r>
              <a:rPr lang="fr-FR" sz="1600" dirty="0" smtClean="0"/>
              <a:t>&gt;</a:t>
            </a:r>
          </a:p>
          <a:p>
            <a:r>
              <a:rPr lang="fr-FR" sz="1600" dirty="0" smtClean="0"/>
              <a:t>&lt;/hello&gt;</a:t>
            </a:r>
            <a:endParaRPr lang="fr-FR" sz="1600" dirty="0"/>
          </a:p>
        </p:txBody>
      </p:sp>
      <p:sp>
        <p:nvSpPr>
          <p:cNvPr id="14" name="Rectangle à coins arrondis 13"/>
          <p:cNvSpPr/>
          <p:nvPr/>
        </p:nvSpPr>
        <p:spPr>
          <a:xfrm>
            <a:off x="3801724" y="838200"/>
            <a:ext cx="2077413" cy="55626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21" name="Connecteur droit avec flèche 20"/>
          <p:cNvCxnSpPr/>
          <p:nvPr/>
        </p:nvCxnSpPr>
        <p:spPr>
          <a:xfrm rot="5400000">
            <a:off x="3319128" y="4133853"/>
            <a:ext cx="1790701"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29" name="Grouper 28"/>
          <p:cNvGrpSpPr/>
          <p:nvPr/>
        </p:nvGrpSpPr>
        <p:grpSpPr>
          <a:xfrm>
            <a:off x="5205075" y="5334000"/>
            <a:ext cx="2198064" cy="1181100"/>
            <a:chOff x="5205075" y="5334000"/>
            <a:chExt cx="2198064" cy="1181100"/>
          </a:xfrm>
        </p:grpSpPr>
        <p:sp>
          <p:nvSpPr>
            <p:cNvPr id="19" name="Cylindre 18"/>
            <p:cNvSpPr/>
            <p:nvPr/>
          </p:nvSpPr>
          <p:spPr>
            <a:xfrm>
              <a:off x="6195675" y="5562600"/>
              <a:ext cx="1207464" cy="952500"/>
            </a:xfrm>
            <a:prstGeom prst="can">
              <a:avLst>
                <a:gd name="adj" fmla="val 1556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YANG </a:t>
              </a:r>
              <a:r>
                <a:rPr lang="fr-FR" dirty="0" err="1" smtClean="0">
                  <a:solidFill>
                    <a:schemeClr val="tx1"/>
                  </a:solidFill>
                </a:rPr>
                <a:t>specs</a:t>
              </a:r>
              <a:r>
                <a:rPr lang="fr-FR" dirty="0" smtClean="0">
                  <a:solidFill>
                    <a:schemeClr val="tx1"/>
                  </a:solidFill>
                </a:rPr>
                <a:t>.</a:t>
              </a:r>
            </a:p>
            <a:p>
              <a:pPr algn="ctr"/>
              <a:r>
                <a:rPr lang="fr-FR" dirty="0" err="1" smtClean="0">
                  <a:solidFill>
                    <a:schemeClr val="tx1"/>
                  </a:solidFill>
                </a:rPr>
                <a:t>repository</a:t>
              </a:r>
              <a:endParaRPr lang="fr-FR" dirty="0">
                <a:solidFill>
                  <a:schemeClr val="tx1"/>
                </a:solidFill>
              </a:endParaRPr>
            </a:p>
          </p:txBody>
        </p:sp>
        <p:cxnSp>
          <p:nvCxnSpPr>
            <p:cNvPr id="23" name="Connecteur droit avec flèche 22"/>
            <p:cNvCxnSpPr/>
            <p:nvPr/>
          </p:nvCxnSpPr>
          <p:spPr>
            <a:xfrm>
              <a:off x="5205075" y="5334000"/>
              <a:ext cx="990600" cy="685800"/>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cxnSp>
        <p:nvCxnSpPr>
          <p:cNvPr id="33" name="Connecteur droit avec flèche 32"/>
          <p:cNvCxnSpPr/>
          <p:nvPr/>
        </p:nvCxnSpPr>
        <p:spPr>
          <a:xfrm rot="5400000" flipH="1" flipV="1">
            <a:off x="4462407" y="4745118"/>
            <a:ext cx="479204" cy="16861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6" name="Ellipse 25"/>
          <p:cNvSpPr/>
          <p:nvPr/>
        </p:nvSpPr>
        <p:spPr>
          <a:xfrm>
            <a:off x="4292190" y="3980224"/>
            <a:ext cx="1362311" cy="609600"/>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err="1" smtClean="0">
                <a:solidFill>
                  <a:schemeClr val="tx1"/>
                </a:solidFill>
              </a:rPr>
              <a:t>YangTree</a:t>
            </a:r>
            <a:endParaRPr lang="fr-FR" sz="1400" dirty="0" smtClean="0">
              <a:solidFill>
                <a:schemeClr val="tx1"/>
              </a:solidFill>
            </a:endParaRPr>
          </a:p>
          <a:p>
            <a:pPr algn="ctr">
              <a:lnSpc>
                <a:spcPts val="1380"/>
              </a:lnSpc>
            </a:pPr>
            <a:r>
              <a:rPr lang="fr-FR" sz="1400" dirty="0" err="1" smtClean="0">
                <a:solidFill>
                  <a:schemeClr val="tx1"/>
                </a:solidFill>
              </a:rPr>
              <a:t>Node</a:t>
            </a:r>
            <a:endParaRPr lang="fr-FR" sz="1400" dirty="0">
              <a:solidFill>
                <a:schemeClr val="tx1"/>
              </a:solidFill>
            </a:endParaRPr>
          </a:p>
        </p:txBody>
      </p:sp>
      <p:pic>
        <p:nvPicPr>
          <p:cNvPr id="25" name="Image 24" descr="black-server-128x128.png"/>
          <p:cNvPicPr>
            <a:picLocks noChangeAspect="1"/>
          </p:cNvPicPr>
          <p:nvPr/>
        </p:nvPicPr>
        <p:blipFill>
          <a:blip r:embed="rId3"/>
          <a:stretch>
            <a:fillRect/>
          </a:stretch>
        </p:blipFill>
        <p:spPr>
          <a:xfrm flipH="1">
            <a:off x="7467500" y="976414"/>
            <a:ext cx="1991423" cy="1971992"/>
          </a:xfrm>
          <a:prstGeom prst="rect">
            <a:avLst/>
          </a:prstGeom>
          <a:effectLst/>
        </p:spPr>
      </p:pic>
      <p:sp>
        <p:nvSpPr>
          <p:cNvPr id="35" name="ZoneTexte 34"/>
          <p:cNvSpPr txBox="1"/>
          <p:nvPr/>
        </p:nvSpPr>
        <p:spPr>
          <a:xfrm>
            <a:off x="3918128" y="6400800"/>
            <a:ext cx="1736373" cy="369332"/>
          </a:xfrm>
          <a:prstGeom prst="rect">
            <a:avLst/>
          </a:prstGeom>
          <a:noFill/>
        </p:spPr>
        <p:txBody>
          <a:bodyPr wrap="none" rtlCol="0">
            <a:spAutoFit/>
          </a:bodyPr>
          <a:lstStyle/>
          <a:p>
            <a:r>
              <a:rPr lang="en-US" dirty="0" err="1" smtClean="0"/>
              <a:t>YencaP</a:t>
            </a:r>
            <a:r>
              <a:rPr lang="en-US" dirty="0" smtClean="0"/>
              <a:t> Manager</a:t>
            </a:r>
            <a:endParaRPr lang="en-US" dirty="0"/>
          </a:p>
        </p:txBody>
      </p:sp>
      <p:sp>
        <p:nvSpPr>
          <p:cNvPr id="36" name="ZoneTexte 35"/>
          <p:cNvSpPr txBox="1"/>
          <p:nvPr/>
        </p:nvSpPr>
        <p:spPr>
          <a:xfrm>
            <a:off x="8299500" y="309501"/>
            <a:ext cx="842223" cy="369332"/>
          </a:xfrm>
          <a:prstGeom prst="rect">
            <a:avLst/>
          </a:prstGeom>
          <a:noFill/>
        </p:spPr>
        <p:txBody>
          <a:bodyPr wrap="none" rtlCol="0">
            <a:spAutoFit/>
          </a:bodyPr>
          <a:lstStyle/>
          <a:p>
            <a:r>
              <a:rPr lang="en-US" dirty="0" err="1" smtClean="0"/>
              <a:t>YencaP</a:t>
            </a:r>
            <a:endParaRPr lang="en-US" dirty="0"/>
          </a:p>
        </p:txBody>
      </p:sp>
      <p:pic>
        <p:nvPicPr>
          <p:cNvPr id="38" name="Image 37" descr="workstation-Vista-256x256.png"/>
          <p:cNvPicPr>
            <a:picLocks noChangeAspect="1"/>
          </p:cNvPicPr>
          <p:nvPr/>
        </p:nvPicPr>
        <p:blipFill>
          <a:blip r:embed="rId4"/>
          <a:stretch>
            <a:fillRect/>
          </a:stretch>
        </p:blipFill>
        <p:spPr>
          <a:xfrm flipH="1">
            <a:off x="0" y="309501"/>
            <a:ext cx="2057400" cy="3001108"/>
          </a:xfrm>
          <a:prstGeom prst="rect">
            <a:avLst/>
          </a:prstGeom>
        </p:spPr>
      </p:pic>
      <p:cxnSp>
        <p:nvCxnSpPr>
          <p:cNvPr id="43" name="Connecteur droit avec flèche 42"/>
          <p:cNvCxnSpPr>
            <a:stCxn id="38" idx="1"/>
            <a:endCxn id="7" idx="2"/>
          </p:cNvCxnSpPr>
          <p:nvPr/>
        </p:nvCxnSpPr>
        <p:spPr>
          <a:xfrm flipV="1">
            <a:off x="2057400" y="1771650"/>
            <a:ext cx="1909425" cy="38405"/>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4" name="ZoneTexte 43"/>
          <p:cNvSpPr txBox="1"/>
          <p:nvPr/>
        </p:nvSpPr>
        <p:spPr>
          <a:xfrm>
            <a:off x="228600" y="3050858"/>
            <a:ext cx="1960205" cy="923330"/>
          </a:xfrm>
          <a:prstGeom prst="rect">
            <a:avLst/>
          </a:prstGeom>
          <a:noFill/>
        </p:spPr>
        <p:txBody>
          <a:bodyPr wrap="none" rtlCol="0">
            <a:spAutoFit/>
          </a:bodyPr>
          <a:lstStyle/>
          <a:p>
            <a:r>
              <a:rPr lang="en-US" dirty="0" smtClean="0"/>
              <a:t>Configuration</a:t>
            </a:r>
          </a:p>
          <a:p>
            <a:r>
              <a:rPr lang="en-US" dirty="0" smtClean="0"/>
              <a:t>Management </a:t>
            </a:r>
          </a:p>
          <a:p>
            <a:r>
              <a:rPr lang="en-US" dirty="0" smtClean="0"/>
              <a:t>Web user interface</a:t>
            </a:r>
            <a:endParaRPr lang="en-US" dirty="0"/>
          </a:p>
        </p:txBody>
      </p:sp>
      <p:pic>
        <p:nvPicPr>
          <p:cNvPr id="54" name="Image 53" descr="black-server-128x128.png"/>
          <p:cNvPicPr>
            <a:picLocks noChangeAspect="1"/>
          </p:cNvPicPr>
          <p:nvPr/>
        </p:nvPicPr>
        <p:blipFill>
          <a:blip r:embed="rId3"/>
          <a:stretch>
            <a:fillRect/>
          </a:stretch>
        </p:blipFill>
        <p:spPr>
          <a:xfrm flipH="1">
            <a:off x="1043932" y="1583685"/>
            <a:ext cx="457200" cy="452739"/>
          </a:xfrm>
          <a:prstGeom prst="rect">
            <a:avLst/>
          </a:prstGeom>
          <a:effectLst/>
        </p:spPr>
      </p:pic>
      <p:grpSp>
        <p:nvGrpSpPr>
          <p:cNvPr id="34" name="Grouper 33"/>
          <p:cNvGrpSpPr/>
          <p:nvPr/>
        </p:nvGrpSpPr>
        <p:grpSpPr>
          <a:xfrm>
            <a:off x="2057400" y="607082"/>
            <a:ext cx="1683499" cy="1076346"/>
            <a:chOff x="2057400" y="607082"/>
            <a:chExt cx="1683499" cy="976603"/>
          </a:xfrm>
        </p:grpSpPr>
        <p:sp>
          <p:nvSpPr>
            <p:cNvPr id="68" name="Rectangle 67"/>
            <p:cNvSpPr/>
            <p:nvPr/>
          </p:nvSpPr>
          <p:spPr>
            <a:xfrm>
              <a:off x="2057400" y="678832"/>
              <a:ext cx="1683499" cy="904853"/>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ZoneTexte 66"/>
            <p:cNvSpPr txBox="1"/>
            <p:nvPr/>
          </p:nvSpPr>
          <p:spPr>
            <a:xfrm>
              <a:off x="2514600" y="607082"/>
              <a:ext cx="787395" cy="335107"/>
            </a:xfrm>
            <a:prstGeom prst="rect">
              <a:avLst/>
            </a:prstGeom>
            <a:noFill/>
          </p:spPr>
          <p:txBody>
            <a:bodyPr wrap="square" rtlCol="0">
              <a:spAutoFit/>
            </a:bodyPr>
            <a:lstStyle/>
            <a:p>
              <a:r>
                <a:rPr lang="en-US" dirty="0" smtClean="0"/>
                <a:t>applet</a:t>
              </a:r>
              <a:endParaRPr lang="en-US" dirty="0"/>
            </a:p>
          </p:txBody>
        </p:sp>
      </p:grpSp>
      <p:sp>
        <p:nvSpPr>
          <p:cNvPr id="73" name="ZoneTexte 72"/>
          <p:cNvSpPr txBox="1"/>
          <p:nvPr/>
        </p:nvSpPr>
        <p:spPr>
          <a:xfrm>
            <a:off x="7099300" y="4798371"/>
            <a:ext cx="2743209" cy="461665"/>
          </a:xfrm>
          <a:prstGeom prst="rect">
            <a:avLst/>
          </a:prstGeom>
          <a:noFill/>
        </p:spPr>
        <p:txBody>
          <a:bodyPr wrap="none" rtlCol="0">
            <a:spAutoFit/>
          </a:bodyPr>
          <a:lstStyle/>
          <a:p>
            <a:r>
              <a:rPr lang="en-US" sz="2400" b="1" dirty="0" smtClean="0"/>
              <a:t>ENSUITE framework</a:t>
            </a:r>
            <a:endParaRPr lang="en-US" sz="2400" b="1" dirty="0"/>
          </a:p>
        </p:txBody>
      </p:sp>
      <p:sp>
        <p:nvSpPr>
          <p:cNvPr id="27" name="Espace réservé du numéro de diapositive 26"/>
          <p:cNvSpPr>
            <a:spLocks noGrp="1"/>
          </p:cNvSpPr>
          <p:nvPr>
            <p:ph type="sldNum" sz="quarter" idx="12"/>
          </p:nvPr>
        </p:nvSpPr>
        <p:spPr/>
        <p:txBody>
          <a:bodyPr/>
          <a:lstStyle/>
          <a:p>
            <a:fld id="{339A7AB0-D0CE-A343-B5B6-64AAD55F6591}" type="slidenum">
              <a:rPr lang="fr-FR" smtClean="0"/>
              <a:pPr/>
              <a:t>7</a:t>
            </a:fld>
            <a:endParaRPr lang="fr-FR"/>
          </a:p>
        </p:txBody>
      </p:sp>
      <p:sp>
        <p:nvSpPr>
          <p:cNvPr id="28" name="ZoneTexte 27"/>
          <p:cNvSpPr txBox="1"/>
          <p:nvPr/>
        </p:nvSpPr>
        <p:spPr>
          <a:xfrm>
            <a:off x="533400" y="100630"/>
            <a:ext cx="47725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Manager : a </a:t>
            </a:r>
            <a:r>
              <a:rPr lang="fr-FR" sz="2400" i="1" dirty="0" smtClean="0"/>
              <a:t>NETCONF</a:t>
            </a:r>
            <a:r>
              <a:rPr lang="en-US" sz="2400" i="1" dirty="0" smtClean="0"/>
              <a:t> Client</a:t>
            </a:r>
            <a:endParaRPr lang="en-US" sz="2400" i="1" dirty="0"/>
          </a:p>
        </p:txBody>
      </p:sp>
      <p:sp>
        <p:nvSpPr>
          <p:cNvPr id="41" name="Parchemin vertical 40"/>
          <p:cNvSpPr/>
          <p:nvPr/>
        </p:nvSpPr>
        <p:spPr>
          <a:xfrm>
            <a:off x="4975512" y="1683428"/>
            <a:ext cx="903625" cy="885504"/>
          </a:xfrm>
          <a:prstGeom prst="verticalScroll">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chemeClr val="tx1"/>
                </a:solidFill>
              </a:rPr>
              <a:t>Device</a:t>
            </a:r>
            <a:endParaRPr lang="fr-FR" sz="1200" dirty="0">
              <a:solidFill>
                <a:schemeClr val="tx1"/>
              </a:solidFill>
            </a:endParaRPr>
          </a:p>
        </p:txBody>
      </p:sp>
      <p:sp>
        <p:nvSpPr>
          <p:cNvPr id="42" name="Parchemin vertical 41"/>
          <p:cNvSpPr/>
          <p:nvPr/>
        </p:nvSpPr>
        <p:spPr>
          <a:xfrm>
            <a:off x="1043932" y="1462607"/>
            <a:ext cx="838199" cy="694895"/>
          </a:xfrm>
          <a:prstGeom prst="verticalScroll">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chemeClr val="tx1"/>
                </a:solidFill>
              </a:rPr>
              <a:t>Device</a:t>
            </a:r>
            <a:endParaRPr lang="fr-FR" sz="1200" dirty="0">
              <a:solidFill>
                <a:schemeClr val="tx1"/>
              </a:solidFill>
            </a:endParaRPr>
          </a:p>
        </p:txBody>
      </p:sp>
      <p:sp>
        <p:nvSpPr>
          <p:cNvPr id="45" name="ZoneTexte 44"/>
          <p:cNvSpPr txBox="1"/>
          <p:nvPr/>
        </p:nvSpPr>
        <p:spPr>
          <a:xfrm>
            <a:off x="8853901" y="2798919"/>
            <a:ext cx="810100" cy="369332"/>
          </a:xfrm>
          <a:prstGeom prst="rect">
            <a:avLst/>
          </a:prstGeom>
          <a:noFill/>
        </p:spPr>
        <p:txBody>
          <a:bodyPr wrap="none" rtlCol="0">
            <a:spAutoFit/>
          </a:bodyPr>
          <a:lstStyle/>
          <a:p>
            <a:r>
              <a:rPr lang="fr-FR" dirty="0" err="1" smtClean="0"/>
              <a:t>Device</a:t>
            </a:r>
            <a:endParaRPr lang="fr-FR" dirty="0"/>
          </a:p>
        </p:txBody>
      </p:sp>
      <p:cxnSp>
        <p:nvCxnSpPr>
          <p:cNvPr id="47" name="Connecteur droit avec flèche 46"/>
          <p:cNvCxnSpPr>
            <a:stCxn id="6" idx="4"/>
          </p:cNvCxnSpPr>
          <p:nvPr/>
        </p:nvCxnSpPr>
        <p:spPr>
          <a:xfrm flipV="1">
            <a:off x="5268575" y="2609850"/>
            <a:ext cx="2656225" cy="2286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8" name="ZoneTexte 47"/>
          <p:cNvSpPr txBox="1"/>
          <p:nvPr/>
        </p:nvSpPr>
        <p:spPr>
          <a:xfrm rot="21333230">
            <a:off x="6564675" y="2362200"/>
            <a:ext cx="540608" cy="369332"/>
          </a:xfrm>
          <a:prstGeom prst="rect">
            <a:avLst/>
          </a:prstGeom>
          <a:noFill/>
        </p:spPr>
        <p:txBody>
          <a:bodyPr wrap="none" rtlCol="0">
            <a:spAutoFit/>
          </a:bodyPr>
          <a:lstStyle/>
          <a:p>
            <a:r>
              <a:rPr lang="fr-FR" dirty="0" smtClean="0"/>
              <a:t>SSH</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wipe(left)">
                                      <p:cBhvr>
                                        <p:cTn id="20" dur="500"/>
                                        <p:tgtEl>
                                          <p:spTgt spid="4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left)">
                                      <p:cBhvr>
                                        <p:cTn id="23" dur="500"/>
                                        <p:tgtEl>
                                          <p:spTgt spid="48"/>
                                        </p:tgtEl>
                                      </p:cBhvr>
                                    </p:animEffect>
                                  </p:childTnLst>
                                </p:cTn>
                              </p:par>
                            </p:childTnLst>
                          </p:cTn>
                        </p:par>
                        <p:par>
                          <p:cTn id="24" fill="hold">
                            <p:stCondLst>
                              <p:cond delay="1000"/>
                            </p:stCondLst>
                            <p:childTnLst>
                              <p:par>
                                <p:cTn id="25" presetID="10" presetClass="exit" presetSubtype="0" fill="hold" nodeType="afterEffect">
                                  <p:stCondLst>
                                    <p:cond delay="0"/>
                                  </p:stCondLst>
                                  <p:childTnLst>
                                    <p:animEffect transition="out" filter="fade">
                                      <p:cBhvr>
                                        <p:cTn id="26" dur="500"/>
                                        <p:tgtEl>
                                          <p:spTgt spid="47"/>
                                        </p:tgtEl>
                                      </p:cBhvr>
                                    </p:animEffect>
                                    <p:set>
                                      <p:cBhvr>
                                        <p:cTn id="27" dur="1" fill="hold">
                                          <p:stCondLst>
                                            <p:cond delay="499"/>
                                          </p:stCondLst>
                                        </p:cTn>
                                        <p:tgtEl>
                                          <p:spTgt spid="47"/>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48"/>
                                        </p:tgtEl>
                                      </p:cBhvr>
                                    </p:animEffect>
                                    <p:set>
                                      <p:cBhvr>
                                        <p:cTn id="30" dur="1" fill="hold">
                                          <p:stCondLst>
                                            <p:cond delay="499"/>
                                          </p:stCondLst>
                                        </p:cTn>
                                        <p:tgtEl>
                                          <p:spTgt spid="48"/>
                                        </p:tgtEl>
                                        <p:attrNameLst>
                                          <p:attrName>style.visibility</p:attrName>
                                        </p:attrNameLst>
                                      </p:cBhvr>
                                      <p:to>
                                        <p:strVal val="hidden"/>
                                      </p:to>
                                    </p:set>
                                  </p:childTnLst>
                                </p:cTn>
                              </p:par>
                            </p:childTnLst>
                          </p:cTn>
                        </p:par>
                        <p:par>
                          <p:cTn id="31" fill="hold">
                            <p:stCondLst>
                              <p:cond delay="1500"/>
                            </p:stCondLst>
                            <p:childTnLst>
                              <p:par>
                                <p:cTn id="32" presetID="22" presetClass="entr" presetSubtype="2"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right)">
                                      <p:cBhvr>
                                        <p:cTn id="34" dur="500"/>
                                        <p:tgtEl>
                                          <p:spTgt spid="11"/>
                                        </p:tgtEl>
                                      </p:cBhvr>
                                    </p:animEffect>
                                  </p:childTnLst>
                                </p:cTn>
                              </p:par>
                              <p:par>
                                <p:cTn id="35" presetID="22" presetClass="entr" presetSubtype="2"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righ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up)">
                                      <p:cBhvr>
                                        <p:cTn id="42" dur="500"/>
                                        <p:tgtEl>
                                          <p:spTgt spid="21"/>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par>
                          <p:cTn id="47" fill="hold">
                            <p:stCondLst>
                              <p:cond delay="1000"/>
                            </p:stCondLst>
                            <p:childTnLst>
                              <p:par>
                                <p:cTn id="48" presetID="10" presetClass="entr" presetSubtype="0" fill="hold"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childTnLst>
                          </p:cTn>
                        </p:par>
                        <p:par>
                          <p:cTn id="51" fill="hold">
                            <p:stCondLst>
                              <p:cond delay="1500"/>
                            </p:stCondLst>
                            <p:childTnLst>
                              <p:par>
                                <p:cTn id="52" presetID="22" presetClass="entr" presetSubtype="4" fill="hold" nodeType="after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wipe(down)">
                                      <p:cBhvr>
                                        <p:cTn id="54" dur="500"/>
                                        <p:tgtEl>
                                          <p:spTgt spid="33"/>
                                        </p:tgtEl>
                                      </p:cBhvr>
                                    </p:animEffect>
                                  </p:childTnLst>
                                </p:cTn>
                              </p:par>
                            </p:childTnLst>
                          </p:cTn>
                        </p:par>
                        <p:par>
                          <p:cTn id="55" fill="hold">
                            <p:stCondLst>
                              <p:cond delay="2000"/>
                            </p:stCondLst>
                            <p:childTnLst>
                              <p:par>
                                <p:cTn id="56" presetID="22" presetClass="entr" presetSubtype="4" fill="hold" grpId="0"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down)">
                                      <p:cBhvr>
                                        <p:cTn id="58" dur="500"/>
                                        <p:tgtEl>
                                          <p:spTgt spid="26"/>
                                        </p:tgtEl>
                                      </p:cBhvr>
                                    </p:animEffect>
                                  </p:childTnLst>
                                </p:cTn>
                              </p:par>
                            </p:childTnLst>
                          </p:cTn>
                        </p:par>
                      </p:childTnLst>
                    </p:cTn>
                  </p:par>
                  <p:par>
                    <p:cTn id="59" fill="hold">
                      <p:stCondLst>
                        <p:cond delay="indefinite"/>
                      </p:stCondLst>
                      <p:childTnLst>
                        <p:par>
                          <p:cTn id="60" fill="hold">
                            <p:stCondLst>
                              <p:cond delay="0"/>
                            </p:stCondLst>
                            <p:childTnLst>
                              <p:par>
                                <p:cTn id="61" presetID="0" presetClass="path" presetSubtype="0" accel="50000" decel="50000" fill="hold" grpId="1" nodeType="clickEffect">
                                  <p:stCondLst>
                                    <p:cond delay="0"/>
                                  </p:stCondLst>
                                  <p:childTnLst>
                                    <p:animMotion origin="layout" path="M -4.30907E-6 5.92318E-7 C -0.02885 -0.02175 -0.05755 -0.0435 -0.06059 -0.09903 C -0.06364 -0.15456 0.00658 -0.27765 -0.01795 -0.33295 C -0.04248 -0.38825 -0.16832 -0.41046 -0.20791 -0.43082 " pathEditMode="relative" rAng="0" ptsTypes="aaaA">
                                      <p:cBhvr>
                                        <p:cTn id="62" dur="2000" fill="hold"/>
                                        <p:tgtEl>
                                          <p:spTgt spid="26"/>
                                        </p:tgtEl>
                                        <p:attrNameLst>
                                          <p:attrName>ppt_x</p:attrName>
                                          <p:attrName>ppt_y</p:attrName>
                                        </p:attrNameLst>
                                      </p:cBhvr>
                                      <p:rCtr x="-101" y="-215"/>
                                    </p:animMotion>
                                  </p:childTnLst>
                                </p:cTn>
                              </p:par>
                              <p:par>
                                <p:cTn id="63" presetID="10" presetClass="exit" presetSubtype="0" fill="hold" nodeType="withEffect">
                                  <p:stCondLst>
                                    <p:cond delay="0"/>
                                  </p:stCondLst>
                                  <p:childTnLst>
                                    <p:animEffect transition="out" filter="fade">
                                      <p:cBhvr>
                                        <p:cTn id="64" dur="2000"/>
                                        <p:tgtEl>
                                          <p:spTgt spid="33"/>
                                        </p:tgtEl>
                                      </p:cBhvr>
                                    </p:animEffect>
                                    <p:set>
                                      <p:cBhvr>
                                        <p:cTn id="65" dur="1" fill="hold">
                                          <p:stCondLst>
                                            <p:cond delay="1999"/>
                                          </p:stCondLst>
                                        </p:cTn>
                                        <p:tgtEl>
                                          <p:spTgt spid="33"/>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500"/>
                                        <p:tgtEl>
                                          <p:spTgt spid="34"/>
                                        </p:tgtEl>
                                      </p:cBhvr>
                                    </p:animEffect>
                                  </p:childTnLst>
                                </p:cTn>
                              </p:par>
                            </p:childTnLst>
                          </p:cTn>
                        </p:par>
                      </p:childTnLst>
                    </p:cTn>
                  </p:par>
                  <p:par>
                    <p:cTn id="71" fill="hold">
                      <p:stCondLst>
                        <p:cond delay="indefinite"/>
                      </p:stCondLst>
                      <p:childTnLst>
                        <p:par>
                          <p:cTn id="72" fill="hold">
                            <p:stCondLst>
                              <p:cond delay="0"/>
                            </p:stCondLst>
                            <p:childTnLst>
                              <p:par>
                                <p:cTn id="73" presetID="17" presetClass="exit" presetSubtype="10" fill="hold" grpId="2" nodeType="clickEffect">
                                  <p:stCondLst>
                                    <p:cond delay="0"/>
                                  </p:stCondLst>
                                  <p:childTnLst>
                                    <p:anim calcmode="lin" valueType="num">
                                      <p:cBhvr>
                                        <p:cTn id="74" dur="500"/>
                                        <p:tgtEl>
                                          <p:spTgt spid="26"/>
                                        </p:tgtEl>
                                        <p:attrNameLst>
                                          <p:attrName>ppt_w</p:attrName>
                                        </p:attrNameLst>
                                      </p:cBhvr>
                                      <p:tavLst>
                                        <p:tav tm="0">
                                          <p:val>
                                            <p:strVal val="ppt_w"/>
                                          </p:val>
                                        </p:tav>
                                        <p:tav tm="100000">
                                          <p:val>
                                            <p:fltVal val="0"/>
                                          </p:val>
                                        </p:tav>
                                      </p:tavLst>
                                    </p:anim>
                                    <p:anim calcmode="lin" valueType="num">
                                      <p:cBhvr>
                                        <p:cTn id="75" dur="500"/>
                                        <p:tgtEl>
                                          <p:spTgt spid="26"/>
                                        </p:tgtEl>
                                        <p:attrNameLst>
                                          <p:attrName>ppt_h</p:attrName>
                                        </p:attrNameLst>
                                      </p:cBhvr>
                                      <p:tavLst>
                                        <p:tav tm="0">
                                          <p:val>
                                            <p:strVal val="ppt_h"/>
                                          </p:val>
                                        </p:tav>
                                        <p:tav tm="100000">
                                          <p:val>
                                            <p:strVal val="ppt_h"/>
                                          </p:val>
                                        </p:tav>
                                      </p:tavLst>
                                    </p:anim>
                                    <p:set>
                                      <p:cBhvr>
                                        <p:cTn id="76" dur="1" fill="hold">
                                          <p:stCondLst>
                                            <p:cond delay="499"/>
                                          </p:stCondLst>
                                        </p:cTn>
                                        <p:tgtEl>
                                          <p:spTgt spid="26"/>
                                        </p:tgtEl>
                                        <p:attrNameLst>
                                          <p:attrName>style.visibility</p:attrName>
                                        </p:attrNameLst>
                                      </p:cBhvr>
                                      <p:to>
                                        <p:strVal val="hidden"/>
                                      </p:to>
                                    </p:set>
                                  </p:childTnLst>
                                </p:cTn>
                              </p:par>
                              <p:par>
                                <p:cTn id="77" presetID="17" presetClass="exit" presetSubtype="10" fill="hold" nodeType="withEffect">
                                  <p:stCondLst>
                                    <p:cond delay="0"/>
                                  </p:stCondLst>
                                  <p:childTnLst>
                                    <p:anim calcmode="lin" valueType="num">
                                      <p:cBhvr>
                                        <p:cTn id="78" dur="500"/>
                                        <p:tgtEl>
                                          <p:spTgt spid="34"/>
                                        </p:tgtEl>
                                        <p:attrNameLst>
                                          <p:attrName>ppt_w</p:attrName>
                                        </p:attrNameLst>
                                      </p:cBhvr>
                                      <p:tavLst>
                                        <p:tav tm="0">
                                          <p:val>
                                            <p:strVal val="ppt_w"/>
                                          </p:val>
                                        </p:tav>
                                        <p:tav tm="100000">
                                          <p:val>
                                            <p:fltVal val="0"/>
                                          </p:val>
                                        </p:tav>
                                      </p:tavLst>
                                    </p:anim>
                                    <p:anim calcmode="lin" valueType="num">
                                      <p:cBhvr>
                                        <p:cTn id="79" dur="500"/>
                                        <p:tgtEl>
                                          <p:spTgt spid="34"/>
                                        </p:tgtEl>
                                        <p:attrNameLst>
                                          <p:attrName>ppt_h</p:attrName>
                                        </p:attrNameLst>
                                      </p:cBhvr>
                                      <p:tavLst>
                                        <p:tav tm="0">
                                          <p:val>
                                            <p:strVal val="ppt_h"/>
                                          </p:val>
                                        </p:tav>
                                        <p:tav tm="100000">
                                          <p:val>
                                            <p:strVal val="ppt_h"/>
                                          </p:val>
                                        </p:tav>
                                      </p:tavLst>
                                    </p:anim>
                                    <p:set>
                                      <p:cBhvr>
                                        <p:cTn id="80" dur="1" fill="hold">
                                          <p:stCondLst>
                                            <p:cond delay="499"/>
                                          </p:stCondLst>
                                        </p:cTn>
                                        <p:tgtEl>
                                          <p:spTgt spid="34"/>
                                        </p:tgtEl>
                                        <p:attrNameLst>
                                          <p:attrName>style.visibility</p:attrName>
                                        </p:attrNameLst>
                                      </p:cBhvr>
                                      <p:to>
                                        <p:strVal val="hidden"/>
                                      </p:to>
                                    </p:set>
                                  </p:childTnLst>
                                </p:cTn>
                              </p:par>
                            </p:childTnLst>
                          </p:cTn>
                        </p:par>
                        <p:par>
                          <p:cTn id="81" fill="hold">
                            <p:stCondLst>
                              <p:cond delay="500"/>
                            </p:stCondLst>
                            <p:childTnLst>
                              <p:par>
                                <p:cTn id="82" presetID="10" presetClass="exit" presetSubtype="0" fill="hold" grpId="1" nodeType="afterEffect">
                                  <p:stCondLst>
                                    <p:cond delay="0"/>
                                  </p:stCondLst>
                                  <p:childTnLst>
                                    <p:animEffect transition="out" filter="fade">
                                      <p:cBhvr>
                                        <p:cTn id="83" dur="500"/>
                                        <p:tgtEl>
                                          <p:spTgt spid="42"/>
                                        </p:tgtEl>
                                      </p:cBhvr>
                                    </p:animEffect>
                                    <p:set>
                                      <p:cBhvr>
                                        <p:cTn id="84" dur="1" fill="hold">
                                          <p:stCondLst>
                                            <p:cond delay="499"/>
                                          </p:stCondLst>
                                        </p:cTn>
                                        <p:tgtEl>
                                          <p:spTgt spid="42"/>
                                        </p:tgtEl>
                                        <p:attrNameLst>
                                          <p:attrName>style.visibility</p:attrName>
                                        </p:attrNameLst>
                                      </p:cBhvr>
                                      <p:to>
                                        <p:strVal val="hidden"/>
                                      </p:to>
                                    </p:set>
                                  </p:childTnLst>
                                </p:cTn>
                              </p:par>
                              <p:par>
                                <p:cTn id="85" presetID="10" presetClass="entr" presetSubtype="0" fill="hold" nodeType="withEffect">
                                  <p:stCondLst>
                                    <p:cond delay="0"/>
                                  </p:stCondLst>
                                  <p:childTnLst>
                                    <p:set>
                                      <p:cBhvr>
                                        <p:cTn id="86" dur="1" fill="hold">
                                          <p:stCondLst>
                                            <p:cond delay="0"/>
                                          </p:stCondLst>
                                        </p:cTn>
                                        <p:tgtEl>
                                          <p:spTgt spid="54"/>
                                        </p:tgtEl>
                                        <p:attrNameLst>
                                          <p:attrName>style.visibility</p:attrName>
                                        </p:attrNameLst>
                                      </p:cBhvr>
                                      <p:to>
                                        <p:strVal val="visible"/>
                                      </p:to>
                                    </p:set>
                                    <p:animEffect transition="in" filter="fade">
                                      <p:cBhvr>
                                        <p:cTn id="8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animBg="1"/>
      <p:bldP spid="11" grpId="0"/>
      <p:bldP spid="26" grpId="0" animBg="1"/>
      <p:bldP spid="26" grpId="1" animBg="1"/>
      <p:bldP spid="26" grpId="2" animBg="1"/>
      <p:bldP spid="42" grpId="0" animBg="1"/>
      <p:bldP spid="42" grpId="1" animBg="1"/>
      <p:bldP spid="48" grpId="0"/>
      <p:bldP spid="48" grpId="1"/>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Image 3" descr="Capture01.png"/>
          <p:cNvPicPr>
            <a:picLocks noChangeAspect="1"/>
          </p:cNvPicPr>
          <p:nvPr/>
        </p:nvPicPr>
        <p:blipFill>
          <a:blip r:embed="rId3"/>
          <a:stretch>
            <a:fillRect/>
          </a:stretch>
        </p:blipFill>
        <p:spPr>
          <a:xfrm>
            <a:off x="1145404" y="0"/>
            <a:ext cx="7615192" cy="6858000"/>
          </a:xfrm>
          <a:prstGeom prst="rect">
            <a:avLst/>
          </a:prstGeom>
        </p:spPr>
      </p:pic>
      <p:sp>
        <p:nvSpPr>
          <p:cNvPr id="3" name="Espace réservé du numéro de diapositive 2"/>
          <p:cNvSpPr>
            <a:spLocks noGrp="1"/>
          </p:cNvSpPr>
          <p:nvPr>
            <p:ph type="sldNum" sz="quarter" idx="12"/>
          </p:nvPr>
        </p:nvSpPr>
        <p:spPr/>
        <p:txBody>
          <a:bodyPr/>
          <a:lstStyle/>
          <a:p>
            <a:fld id="{339A7AB0-D0CE-A343-B5B6-64AAD55F6591}" type="slidenum">
              <a:rPr lang="fr-FR" smtClean="0"/>
              <a:pPr/>
              <a:t>8</a:t>
            </a:fld>
            <a:endParaRPr lang="fr-FR"/>
          </a:p>
        </p:txBody>
      </p:sp>
      <p:sp>
        <p:nvSpPr>
          <p:cNvPr id="5" name="ZoneTexte 4"/>
          <p:cNvSpPr txBox="1"/>
          <p:nvPr/>
        </p:nvSpPr>
        <p:spPr>
          <a:xfrm>
            <a:off x="5638800" y="990600"/>
            <a:ext cx="3950483" cy="461665"/>
          </a:xfrm>
          <a:prstGeom prst="rect">
            <a:avLst/>
          </a:prstGeom>
          <a:solidFill>
            <a:srgbClr val="FFFFFF"/>
          </a:solid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Browsing</a:t>
            </a:r>
            <a:r>
              <a:rPr lang="fr-FR" sz="2400" i="1" dirty="0" smtClean="0"/>
              <a:t> YANG </a:t>
            </a:r>
            <a:r>
              <a:rPr lang="fr-FR" sz="2400" i="1" dirty="0" err="1" smtClean="0"/>
              <a:t>Specifications</a:t>
            </a:r>
            <a:endParaRPr lang="en-US" sz="2400" i="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ZoneTexte 4"/>
          <p:cNvSpPr txBox="1"/>
          <p:nvPr/>
        </p:nvSpPr>
        <p:spPr>
          <a:xfrm>
            <a:off x="5228769" y="734199"/>
            <a:ext cx="4677231" cy="2123658"/>
          </a:xfrm>
          <a:prstGeom prst="rect">
            <a:avLst/>
          </a:prstGeom>
          <a:noFill/>
        </p:spPr>
        <p:txBody>
          <a:bodyPr wrap="square" rtlCol="0">
            <a:spAutoFit/>
          </a:bodyPr>
          <a:lstStyle/>
          <a:p>
            <a:r>
              <a:rPr lang="fr-FR" sz="1200" dirty="0" smtClean="0"/>
              <a:t>&lt;</a:t>
            </a:r>
            <a:r>
              <a:rPr lang="fr-FR" sz="1200" dirty="0" err="1" smtClean="0"/>
              <a:t>netconf</a:t>
            </a:r>
            <a:endParaRPr lang="fr-FR" sz="1200" dirty="0" smtClean="0"/>
          </a:p>
          <a:p>
            <a:r>
              <a:rPr lang="fr-FR" sz="1200" dirty="0" err="1" smtClean="0"/>
              <a:t>xmlns</a:t>
            </a:r>
            <a:r>
              <a:rPr lang="fr-FR" sz="1200" dirty="0" smtClean="0"/>
              <a:t>=«urn:loria:madynes:ensuite:yencap:1.0:module:Interfaces:1.0»&gt;</a:t>
            </a:r>
          </a:p>
          <a:p>
            <a:r>
              <a:rPr lang="fr-FR" sz="1200" dirty="0" smtClean="0"/>
              <a:t>	&lt;network&gt;</a:t>
            </a:r>
          </a:p>
          <a:p>
            <a:r>
              <a:rPr lang="fr-FR" sz="1200" dirty="0" smtClean="0"/>
              <a:t>		&lt;interfaces&gt;</a:t>
            </a:r>
          </a:p>
          <a:p>
            <a:r>
              <a:rPr lang="fr-FR" sz="1200" dirty="0" smtClean="0"/>
              <a:t>			&lt;interface&gt;</a:t>
            </a:r>
          </a:p>
          <a:p>
            <a:r>
              <a:rPr lang="fr-FR" sz="1200" dirty="0" smtClean="0"/>
              <a:t>				&lt;</a:t>
            </a:r>
            <a:r>
              <a:rPr lang="fr-FR" sz="1200" dirty="0" err="1" smtClean="0"/>
              <a:t>name</a:t>
            </a:r>
            <a:r>
              <a:rPr lang="fr-FR" sz="1200" dirty="0" smtClean="0"/>
              <a:t>&gt;</a:t>
            </a:r>
          </a:p>
          <a:p>
            <a:r>
              <a:rPr lang="fr-FR" sz="1200" dirty="0" smtClean="0"/>
              <a:t>				&lt;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&lt;/network&gt;</a:t>
            </a:r>
          </a:p>
          <a:p>
            <a:r>
              <a:rPr lang="fr-FR" sz="1200" dirty="0" smtClean="0"/>
              <a:t>&lt;/</a:t>
            </a:r>
            <a:r>
              <a:rPr lang="fr-FR" sz="1200" dirty="0" err="1" smtClean="0"/>
              <a:t>netconf</a:t>
            </a:r>
            <a:r>
              <a:rPr lang="fr-FR" sz="1200" dirty="0" smtClean="0"/>
              <a:t>&gt;</a:t>
            </a:r>
            <a:endParaRPr lang="fr-FR" sz="1200" dirty="0"/>
          </a:p>
        </p:txBody>
      </p:sp>
      <p:sp>
        <p:nvSpPr>
          <p:cNvPr id="6" name="Rectangle à coins arrondis 5"/>
          <p:cNvSpPr/>
          <p:nvPr/>
        </p:nvSpPr>
        <p:spPr>
          <a:xfrm>
            <a:off x="7315200" y="3543300"/>
            <a:ext cx="1828800"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YencaP</a:t>
            </a:r>
            <a:r>
              <a:rPr lang="fr-FR" dirty="0" smtClean="0"/>
              <a:t> Manager</a:t>
            </a:r>
            <a:endParaRPr lang="fr-FR" dirty="0"/>
          </a:p>
        </p:txBody>
      </p:sp>
      <p:cxnSp>
        <p:nvCxnSpPr>
          <p:cNvPr id="8" name="Forme 7"/>
          <p:cNvCxnSpPr>
            <a:endCxn id="6" idx="0"/>
          </p:cNvCxnSpPr>
          <p:nvPr/>
        </p:nvCxnSpPr>
        <p:spPr>
          <a:xfrm>
            <a:off x="5277763" y="2889419"/>
            <a:ext cx="2951837" cy="653881"/>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pic>
        <p:nvPicPr>
          <p:cNvPr id="11" name="Image 10" descr="black-server-128x128.png"/>
          <p:cNvPicPr>
            <a:picLocks noChangeAspect="1"/>
          </p:cNvPicPr>
          <p:nvPr/>
        </p:nvPicPr>
        <p:blipFill>
          <a:blip r:embed="rId3"/>
          <a:stretch>
            <a:fillRect/>
          </a:stretch>
        </p:blipFill>
        <p:spPr>
          <a:xfrm flipH="1">
            <a:off x="228600" y="5047044"/>
            <a:ext cx="1828800" cy="1810956"/>
          </a:xfrm>
          <a:prstGeom prst="rect">
            <a:avLst/>
          </a:prstGeom>
          <a:effectLst/>
        </p:spPr>
      </p:pic>
      <p:cxnSp>
        <p:nvCxnSpPr>
          <p:cNvPr id="13" name="Forme 12"/>
          <p:cNvCxnSpPr/>
          <p:nvPr/>
        </p:nvCxnSpPr>
        <p:spPr>
          <a:xfrm flipV="1">
            <a:off x="2353969" y="4533900"/>
            <a:ext cx="6172200" cy="1714500"/>
          </a:xfrm>
          <a:prstGeom prst="bentConnector3">
            <a:avLst>
              <a:gd name="adj1" fmla="val 96427"/>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15" name="ZoneTexte 14"/>
          <p:cNvSpPr txBox="1"/>
          <p:nvPr/>
        </p:nvSpPr>
        <p:spPr>
          <a:xfrm>
            <a:off x="1752600" y="6488668"/>
            <a:ext cx="842223" cy="369332"/>
          </a:xfrm>
          <a:prstGeom prst="rect">
            <a:avLst/>
          </a:prstGeom>
          <a:noFill/>
        </p:spPr>
        <p:txBody>
          <a:bodyPr wrap="none" rtlCol="0">
            <a:spAutoFit/>
          </a:bodyPr>
          <a:lstStyle/>
          <a:p>
            <a:r>
              <a:rPr lang="fr-FR" dirty="0" err="1" smtClean="0"/>
              <a:t>YencaP</a:t>
            </a:r>
            <a:endParaRPr lang="fr-FR" dirty="0"/>
          </a:p>
        </p:txBody>
      </p:sp>
      <p:sp>
        <p:nvSpPr>
          <p:cNvPr id="19" name="ZoneTexte 18"/>
          <p:cNvSpPr txBox="1"/>
          <p:nvPr/>
        </p:nvSpPr>
        <p:spPr>
          <a:xfrm>
            <a:off x="2971800" y="3459532"/>
            <a:ext cx="2468269" cy="2308324"/>
          </a:xfrm>
          <a:prstGeom prst="rect">
            <a:avLst/>
          </a:prstGeom>
          <a:noFill/>
        </p:spPr>
        <p:txBody>
          <a:bodyPr wrap="none" rtlCol="0">
            <a:spAutoFit/>
          </a:bodyPr>
          <a:lstStyle/>
          <a:p>
            <a:r>
              <a:rPr lang="fr-FR" sz="1200" dirty="0" smtClean="0"/>
              <a:t>&lt;</a:t>
            </a:r>
            <a:r>
              <a:rPr lang="fr-FR" sz="1200" dirty="0" err="1" smtClean="0"/>
              <a:t>rpc-reply</a:t>
            </a:r>
            <a:r>
              <a:rPr lang="fr-FR" sz="1200" dirty="0" smtClean="0"/>
              <a:t>&gt;</a:t>
            </a:r>
          </a:p>
          <a:p>
            <a:r>
              <a:rPr lang="fr-FR" sz="1200" dirty="0" smtClean="0"/>
              <a:t>…</a:t>
            </a:r>
          </a:p>
          <a:p>
            <a:r>
              <a:rPr lang="fr-FR" sz="1200" dirty="0" smtClean="0"/>
              <a:t>	&lt;interface&gt;</a:t>
            </a:r>
          </a:p>
          <a:p>
            <a:r>
              <a:rPr lang="fr-FR" sz="1200" dirty="0" smtClean="0"/>
              <a:t>		&lt;</a:t>
            </a:r>
            <a:r>
              <a:rPr lang="fr-FR" sz="1200" dirty="0" err="1" smtClean="0"/>
              <a:t>name</a:t>
            </a:r>
            <a:r>
              <a:rPr lang="fr-FR" sz="1200" dirty="0" smtClean="0"/>
              <a:t>&gt;eth0&lt;/</a:t>
            </a:r>
            <a:r>
              <a:rPr lang="fr-FR" sz="1200" dirty="0" err="1" smtClean="0"/>
              <a:t>name</a:t>
            </a:r>
            <a:r>
              <a:rPr lang="fr-FR" sz="1200" dirty="0" smtClean="0"/>
              <a:t>&gt;</a:t>
            </a:r>
          </a:p>
          <a:p>
            <a:r>
              <a:rPr lang="fr-FR" sz="1200" dirty="0" smtClean="0"/>
              <a:t>		&lt;</a:t>
            </a:r>
            <a:r>
              <a:rPr lang="fr-FR" sz="1200" dirty="0" err="1" smtClean="0"/>
              <a:t>mtu</a:t>
            </a:r>
            <a:r>
              <a:rPr lang="fr-FR" sz="1200" dirty="0" smtClean="0"/>
              <a:t>&gt;1500&lt;/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a:t>
            </a:r>
            <a:r>
              <a:rPr lang="fr-FR" sz="1200" dirty="0" err="1" smtClean="0"/>
              <a:t>name</a:t>
            </a:r>
            <a:r>
              <a:rPr lang="fr-FR" sz="1200" dirty="0" smtClean="0"/>
              <a:t>&gt;lo0&lt;/</a:t>
            </a:r>
            <a:r>
              <a:rPr lang="fr-FR" sz="1200" dirty="0" err="1" smtClean="0"/>
              <a:t>name</a:t>
            </a:r>
            <a:r>
              <a:rPr lang="fr-FR" sz="1200" dirty="0" smtClean="0"/>
              <a:t>&gt;</a:t>
            </a:r>
          </a:p>
          <a:p>
            <a:r>
              <a:rPr lang="fr-FR" sz="1200" dirty="0" smtClean="0"/>
              <a:t>		&lt;</a:t>
            </a:r>
            <a:r>
              <a:rPr lang="fr-FR" sz="1200" dirty="0" err="1" smtClean="0"/>
              <a:t>mtu</a:t>
            </a:r>
            <a:r>
              <a:rPr lang="fr-FR" sz="1200" dirty="0" smtClean="0"/>
              <a:t>&gt;16436&lt;/</a:t>
            </a:r>
            <a:r>
              <a:rPr lang="fr-FR" sz="1200" dirty="0" err="1" smtClean="0"/>
              <a:t>mtu</a:t>
            </a:r>
            <a:r>
              <a:rPr lang="fr-FR" sz="1200" dirty="0" smtClean="0"/>
              <a:t>&gt;</a:t>
            </a:r>
          </a:p>
          <a:p>
            <a:r>
              <a:rPr lang="fr-FR" sz="1200" dirty="0" smtClean="0"/>
              <a:t>	&lt;/interface&gt;</a:t>
            </a:r>
          </a:p>
          <a:p>
            <a:r>
              <a:rPr lang="fr-FR" sz="1200" dirty="0" smtClean="0"/>
              <a:t>...</a:t>
            </a:r>
          </a:p>
          <a:p>
            <a:r>
              <a:rPr lang="fr-FR" sz="1200" dirty="0" smtClean="0"/>
              <a:t>&lt;/</a:t>
            </a:r>
            <a:r>
              <a:rPr lang="fr-FR" sz="1200" dirty="0" err="1" smtClean="0"/>
              <a:t>rpc-reply</a:t>
            </a:r>
            <a:r>
              <a:rPr lang="fr-FR" sz="1200" dirty="0" smtClean="0"/>
              <a:t>&gt;</a:t>
            </a:r>
            <a:endParaRPr lang="fr-FR" sz="1200" dirty="0"/>
          </a:p>
        </p:txBody>
      </p:sp>
      <p:cxnSp>
        <p:nvCxnSpPr>
          <p:cNvPr id="20" name="Forme 19"/>
          <p:cNvCxnSpPr/>
          <p:nvPr/>
        </p:nvCxnSpPr>
        <p:spPr>
          <a:xfrm flipV="1">
            <a:off x="1752600" y="4533900"/>
            <a:ext cx="6172200" cy="1418622"/>
          </a:xfrm>
          <a:prstGeom prst="bentConnector2">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4" name="ZoneTexte 23"/>
          <p:cNvSpPr txBox="1"/>
          <p:nvPr/>
        </p:nvSpPr>
        <p:spPr>
          <a:xfrm>
            <a:off x="8526169" y="4798360"/>
            <a:ext cx="1379831" cy="1200329"/>
          </a:xfrm>
          <a:prstGeom prst="rect">
            <a:avLst/>
          </a:prstGeom>
          <a:noFill/>
        </p:spPr>
        <p:txBody>
          <a:bodyPr wrap="square" rtlCol="0">
            <a:spAutoFit/>
          </a:bodyPr>
          <a:lstStyle/>
          <a:p>
            <a:r>
              <a:rPr lang="fr-FR" sz="1200" dirty="0" smtClean="0"/>
              <a:t>&lt;</a:t>
            </a:r>
            <a:r>
              <a:rPr lang="fr-FR" sz="1200" dirty="0" err="1" smtClean="0"/>
              <a:t>xml</a:t>
            </a:r>
            <a:r>
              <a:rPr lang="fr-FR" sz="1200" dirty="0" smtClean="0"/>
              <a:t>…&gt;</a:t>
            </a:r>
          </a:p>
          <a:p>
            <a:r>
              <a:rPr lang="fr-FR" sz="1200" dirty="0" smtClean="0"/>
              <a:t>&lt;</a:t>
            </a:r>
            <a:r>
              <a:rPr lang="fr-FR" sz="1200" dirty="0" err="1" smtClean="0"/>
              <a:t>rpc-query</a:t>
            </a:r>
            <a:r>
              <a:rPr lang="fr-FR" sz="1200" dirty="0" smtClean="0"/>
              <a:t>&gt;</a:t>
            </a:r>
          </a:p>
          <a:p>
            <a:r>
              <a:rPr lang="fr-FR" sz="1200" dirty="0" smtClean="0"/>
              <a:t>   &lt;</a:t>
            </a:r>
            <a:r>
              <a:rPr lang="fr-FR" sz="1200" dirty="0" err="1" smtClean="0"/>
              <a:t>get</a:t>
            </a:r>
            <a:r>
              <a:rPr lang="fr-FR" sz="1200" dirty="0" smtClean="0"/>
              <a:t>&gt;</a:t>
            </a:r>
          </a:p>
          <a:p>
            <a:r>
              <a:rPr lang="fr-FR" sz="1200" dirty="0" smtClean="0"/>
              <a:t>     …</a:t>
            </a:r>
          </a:p>
          <a:p>
            <a:r>
              <a:rPr lang="fr-FR" sz="1200" dirty="0" smtClean="0"/>
              <a:t>   &lt;/</a:t>
            </a:r>
            <a:r>
              <a:rPr lang="fr-FR" sz="1200" dirty="0" err="1" smtClean="0"/>
              <a:t>get</a:t>
            </a:r>
            <a:r>
              <a:rPr lang="fr-FR" sz="1200" dirty="0" smtClean="0"/>
              <a:t>&gt;</a:t>
            </a:r>
          </a:p>
          <a:p>
            <a:r>
              <a:rPr lang="fr-FR" sz="1200" dirty="0" smtClean="0"/>
              <a:t>&lt;/</a:t>
            </a:r>
            <a:r>
              <a:rPr lang="fr-FR" sz="1200" dirty="0" err="1" smtClean="0"/>
              <a:t>rpc-query</a:t>
            </a:r>
            <a:r>
              <a:rPr lang="fr-FR" sz="1200" dirty="0" smtClean="0"/>
              <a:t>&gt;</a:t>
            </a:r>
          </a:p>
        </p:txBody>
      </p:sp>
      <p:sp>
        <p:nvSpPr>
          <p:cNvPr id="25" name="ZoneTexte 24"/>
          <p:cNvSpPr txBox="1"/>
          <p:nvPr/>
        </p:nvSpPr>
        <p:spPr>
          <a:xfrm>
            <a:off x="5228769" y="318700"/>
            <a:ext cx="1210588" cy="461665"/>
          </a:xfrm>
          <a:prstGeom prst="rect">
            <a:avLst/>
          </a:prstGeom>
          <a:noFill/>
        </p:spPr>
        <p:txBody>
          <a:bodyPr wrap="none" rtlCol="0">
            <a:spAutoFit/>
          </a:bodyPr>
          <a:lstStyle/>
          <a:p>
            <a:r>
              <a:rPr lang="fr-FR" sz="1200" dirty="0" smtClean="0"/>
              <a:t>POST</a:t>
            </a:r>
          </a:p>
          <a:p>
            <a:r>
              <a:rPr lang="fr-FR" sz="1200" dirty="0" smtClean="0"/>
              <a:t>   </a:t>
            </a:r>
            <a:r>
              <a:rPr lang="fr-FR" sz="1200" dirty="0" err="1" smtClean="0"/>
              <a:t>operation</a:t>
            </a:r>
            <a:r>
              <a:rPr lang="fr-FR" sz="1200" dirty="0" smtClean="0"/>
              <a:t> : </a:t>
            </a:r>
            <a:r>
              <a:rPr lang="fr-FR" sz="1200" dirty="0" err="1" smtClean="0"/>
              <a:t>get</a:t>
            </a:r>
            <a:r>
              <a:rPr lang="fr-FR" sz="1200" dirty="0" smtClean="0"/>
              <a:t> </a:t>
            </a:r>
            <a:endParaRPr lang="fr-FR" sz="1200" dirty="0"/>
          </a:p>
        </p:txBody>
      </p:sp>
      <p:sp>
        <p:nvSpPr>
          <p:cNvPr id="26" name="ZoneTexte 25"/>
          <p:cNvSpPr txBox="1"/>
          <p:nvPr/>
        </p:nvSpPr>
        <p:spPr>
          <a:xfrm rot="19222076">
            <a:off x="6699699" y="2710934"/>
            <a:ext cx="675861" cy="369332"/>
          </a:xfrm>
          <a:prstGeom prst="rect">
            <a:avLst/>
          </a:prstGeom>
          <a:noFill/>
        </p:spPr>
        <p:txBody>
          <a:bodyPr wrap="none" rtlCol="0">
            <a:spAutoFit/>
          </a:bodyPr>
          <a:lstStyle/>
          <a:p>
            <a:r>
              <a:rPr lang="fr-FR" dirty="0" smtClean="0"/>
              <a:t>HTTP</a:t>
            </a:r>
            <a:endParaRPr lang="fr-FR" dirty="0"/>
          </a:p>
        </p:txBody>
      </p:sp>
      <p:sp>
        <p:nvSpPr>
          <p:cNvPr id="28" name="ZoneTexte 27"/>
          <p:cNvSpPr txBox="1"/>
          <p:nvPr/>
        </p:nvSpPr>
        <p:spPr>
          <a:xfrm rot="18663105">
            <a:off x="5867401" y="5774339"/>
            <a:ext cx="1083086" cy="369332"/>
          </a:xfrm>
          <a:prstGeom prst="rect">
            <a:avLst/>
          </a:prstGeom>
          <a:noFill/>
        </p:spPr>
        <p:txBody>
          <a:bodyPr wrap="none" rtlCol="0">
            <a:spAutoFit/>
          </a:bodyPr>
          <a:lstStyle/>
          <a:p>
            <a:r>
              <a:rPr lang="fr-FR" dirty="0" smtClean="0"/>
              <a:t>NETCONF</a:t>
            </a:r>
            <a:endParaRPr lang="fr-FR" dirty="0"/>
          </a:p>
        </p:txBody>
      </p:sp>
      <p:pic>
        <p:nvPicPr>
          <p:cNvPr id="21" name="Image 20" descr="GetMtu.png"/>
          <p:cNvPicPr>
            <a:picLocks noChangeAspect="1"/>
          </p:cNvPicPr>
          <p:nvPr/>
        </p:nvPicPr>
        <p:blipFill>
          <a:blip r:embed="rId4"/>
          <a:srcRect l="25385" t="23320" r="39698" b="49596"/>
          <a:stretch>
            <a:fillRect/>
          </a:stretch>
        </p:blipFill>
        <p:spPr>
          <a:xfrm>
            <a:off x="72735" y="49807"/>
            <a:ext cx="5231734" cy="2808049"/>
          </a:xfrm>
          <a:prstGeom prst="rect">
            <a:avLst/>
          </a:prstGeom>
        </p:spPr>
      </p:pic>
      <p:cxnSp>
        <p:nvCxnSpPr>
          <p:cNvPr id="23" name="Connecteur en angle 22"/>
          <p:cNvCxnSpPr/>
          <p:nvPr/>
        </p:nvCxnSpPr>
        <p:spPr>
          <a:xfrm rot="10800000">
            <a:off x="5301064" y="3075834"/>
            <a:ext cx="2623736" cy="467469"/>
          </a:xfrm>
          <a:prstGeom prst="bentConnector3">
            <a:avLst>
              <a:gd name="adj1" fmla="val -178"/>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72735" y="49807"/>
            <a:ext cx="5216679" cy="30726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3" name="Espace réservé du numéro de diapositive 32"/>
          <p:cNvSpPr>
            <a:spLocks noGrp="1"/>
          </p:cNvSpPr>
          <p:nvPr>
            <p:ph type="sldNum" sz="quarter" idx="12"/>
          </p:nvPr>
        </p:nvSpPr>
        <p:spPr/>
        <p:txBody>
          <a:bodyPr/>
          <a:lstStyle/>
          <a:p>
            <a:fld id="{339A7AB0-D0CE-A343-B5B6-64AAD55F6591}" type="slidenum">
              <a:rPr lang="fr-FR" smtClean="0"/>
              <a:pPr/>
              <a:t>9</a:t>
            </a:fld>
            <a:endParaRPr lang="fr-FR"/>
          </a:p>
        </p:txBody>
      </p:sp>
      <p:sp>
        <p:nvSpPr>
          <p:cNvPr id="34" name="ZoneTexte 33"/>
          <p:cNvSpPr txBox="1"/>
          <p:nvPr/>
        </p:nvSpPr>
        <p:spPr>
          <a:xfrm>
            <a:off x="6294252" y="49807"/>
            <a:ext cx="2537235"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YANG-based</a:t>
            </a:r>
            <a:r>
              <a:rPr lang="fr-FR" sz="2400" i="1" dirty="0" smtClean="0"/>
              <a:t> client </a:t>
            </a:r>
            <a:endParaRPr lang="en-US" sz="2400" i="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35646</TotalTime>
  <Words>4745</Words>
  <Application>Microsoft Macintosh PowerPoint</Application>
  <PresentationFormat>Format A4 (210 x 297 mm)</PresentationFormat>
  <Paragraphs>580</Paragraphs>
  <Slides>22</Slides>
  <Notes>22</Notes>
  <HiddenSlides>0</HiddenSlides>
  <MMClips>0</MMClips>
  <ScaleCrop>false</ScaleCrop>
  <HeadingPairs>
    <vt:vector size="4" baseType="variant">
      <vt:variant>
        <vt:lpstr>Modèle de conception</vt:lpstr>
      </vt:variant>
      <vt:variant>
        <vt:i4>1</vt:i4>
      </vt:variant>
      <vt:variant>
        <vt:lpstr>Titres des diapositives</vt:lpstr>
      </vt:variant>
      <vt:variant>
        <vt:i4>22</vt:i4>
      </vt:variant>
    </vt:vector>
  </HeadingPairs>
  <TitlesOfParts>
    <vt:vector size="23" baseType="lpstr">
      <vt:lpstr>Thème Office</vt:lpstr>
      <vt:lpstr>End-to-end YANG-based  Configuration Management</vt:lpstr>
      <vt:lpstr>Diapositive 2</vt:lpstr>
      <vt:lpstr>Diapositive 3</vt:lpstr>
      <vt:lpstr>Diapositive 4</vt:lpstr>
      <vt:lpstr>Diapositive 5</vt:lpstr>
      <vt:lpstr>Diapositive 6</vt:lpstr>
      <vt:lpstr>Diapositive 7</vt:lpstr>
      <vt:lpstr>Diapositive 8</vt:lpstr>
      <vt:lpstr>Diapositive 9</vt:lpstr>
      <vt:lpstr>Diapositive 10</vt:lpstr>
      <vt:lpstr>Conclusions and future works</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vector>
  </TitlesOfParts>
  <Company>INRIA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Emmanuel Nataf</dc:creator>
  <cp:lastModifiedBy>Emmanuel Nataf</cp:lastModifiedBy>
  <cp:revision>271</cp:revision>
  <cp:lastPrinted>2009-12-30T22:41:07Z</cp:lastPrinted>
  <dcterms:created xsi:type="dcterms:W3CDTF">2010-02-12T16:17:40Z</dcterms:created>
  <dcterms:modified xsi:type="dcterms:W3CDTF">2010-02-12T16:58:55Z</dcterms:modified>
</cp:coreProperties>
</file>