
<file path=[Content_Types].xml><?xml version="1.0" encoding="utf-8"?>
<Types xmlns="http://schemas.openxmlformats.org/package/2006/content-types">
  <Override PartName="/ppt/diagrams/layout2.xml" ContentType="application/vnd.openxmlformats-officedocument.drawingml.diagramLayout+xml"/>
  <Override PartName="/ppt/slides/slide14.xml" ContentType="application/vnd.openxmlformats-officedocument.presentationml.slide+xml"/>
  <Override PartName="/ppt/notesSlides/notesSlide16.xml" ContentType="application/vnd.openxmlformats-officedocument.presentationml.notesSlide+xml"/>
  <Override PartName="/ppt/diagrams/colors1.xml" ContentType="application/vnd.openxmlformats-officedocument.drawingml.diagramColors+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diagrams/layout1.xml" ContentType="application/vnd.openxmlformats-officedocument.drawingml.diagramLayout+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handoutMasters/handoutMaster1.xml" ContentType="application/vnd.openxmlformats-officedocument.presentationml.handoutMaster+xml"/>
  <Override PartName="/ppt/slides/slide20.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diagrams/data2.xml" ContentType="application/vnd.openxmlformats-officedocument.drawingml.diagramData+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diagrams/quickStyle2.xml" ContentType="application/vnd.openxmlformats-officedocument.drawingml.diagramStyle+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diagrams/data1.xml" ContentType="application/vnd.openxmlformats-officedocument.drawingml.diagramData+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diagrams/quickStyle1.xml" ContentType="application/vnd.openxmlformats-officedocument.drawingml.diagramStyle+xml"/>
  <Override PartName="/ppt/theme/theme3.xml" ContentType="application/vnd.openxmlformats-officedocument.theme+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diagrams/drawing2.xml" ContentType="application/vnd.ms-office.drawingml.diagramDrawing+xml"/>
  <Override PartName="/ppt/slides/slide7.xml" ContentType="application/vnd.openxmlformats-officedocument.presentationml.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slides/slide15.xml" ContentType="application/vnd.openxmlformats-officedocument.presentationml.slide+xml"/>
  <Default Extension="tiff" ContentType="image/tiff"/>
  <Override PartName="/ppt/notesSlides/notesSlide17.xml" ContentType="application/vnd.openxmlformats-officedocument.presentationml.notesSlide+xml"/>
  <Override PartName="/ppt/diagrams/colors2.xml" ContentType="application/vnd.openxmlformats-officedocument.drawingml.diagramColors+xml"/>
  <Override PartName="/ppt/notesSlides/notesSlide2.xml" ContentType="application/vnd.openxmlformats-officedocument.presentationml.notes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s/slide6.xml" ContentType="application/vnd.openxmlformats-officedocument.presentationml.slide+xml"/>
  <Override PartName="/ppt/diagrams/drawing1.xml" ContentType="application/vnd.ms-office.drawingml.diagramDrawing+xml"/>
  <Override PartName="/ppt/slideLayouts/slideLayout6.xml" ContentType="application/vnd.openxmlformats-officedocument.presentationml.slideLayout+xml"/>
  <Default Extension="bin" ContentType="application/vnd.openxmlformats-officedocument.presentationml.printerSettings"/>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27"/>
  </p:notesMasterIdLst>
  <p:handoutMasterIdLst>
    <p:handoutMasterId r:id="rId28"/>
  </p:handoutMasterIdLst>
  <p:sldIdLst>
    <p:sldId id="265" r:id="rId2"/>
    <p:sldId id="266" r:id="rId3"/>
    <p:sldId id="282" r:id="rId4"/>
    <p:sldId id="283" r:id="rId5"/>
    <p:sldId id="284" r:id="rId6"/>
    <p:sldId id="267" r:id="rId7"/>
    <p:sldId id="272" r:id="rId8"/>
    <p:sldId id="271" r:id="rId9"/>
    <p:sldId id="257" r:id="rId10"/>
    <p:sldId id="269" r:id="rId11"/>
    <p:sldId id="275" r:id="rId12"/>
    <p:sldId id="278" r:id="rId13"/>
    <p:sldId id="279" r:id="rId14"/>
    <p:sldId id="280" r:id="rId15"/>
    <p:sldId id="270" r:id="rId16"/>
    <p:sldId id="274" r:id="rId17"/>
    <p:sldId id="256" r:id="rId18"/>
    <p:sldId id="258" r:id="rId19"/>
    <p:sldId id="259" r:id="rId20"/>
    <p:sldId id="260" r:id="rId21"/>
    <p:sldId id="261" r:id="rId22"/>
    <p:sldId id="262" r:id="rId23"/>
    <p:sldId id="263" r:id="rId24"/>
    <p:sldId id="268" r:id="rId25"/>
    <p:sldId id="281" r:id="rId26"/>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p:restoredLeft sz="15620"/>
    <p:restoredTop sz="76727" autoAdjust="0"/>
  </p:normalViewPr>
  <p:slideViewPr>
    <p:cSldViewPr snapToObjects="1">
      <p:cViewPr varScale="1">
        <p:scale>
          <a:sx n="125" d="100"/>
          <a:sy n="125" d="100"/>
        </p:scale>
        <p:origin x="-1184" y="-104"/>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D06639-915F-D648-A975-31FDEC82F498}" type="doc">
      <dgm:prSet loTypeId="urn:microsoft.com/office/officeart/2005/8/layout/funnel1" loCatId="relationship" qsTypeId="urn:microsoft.com/office/officeart/2005/8/quickstyle/3D7" qsCatId="3D" csTypeId="urn:microsoft.com/office/officeart/2005/8/colors/accent1_2" csCatId="accent1" phldr="1"/>
      <dgm:spPr/>
      <dgm:t>
        <a:bodyPr/>
        <a:lstStyle/>
        <a:p>
          <a:endParaRPr lang="fr-FR"/>
        </a:p>
      </dgm:t>
    </dgm:pt>
    <dgm:pt modelId="{44108A23-C9FA-0D4C-B478-AD94FF72ECEB}">
      <dgm:prSet phldrT="[Texte]"/>
      <dgm:spPr/>
      <dgm:t>
        <a:bodyPr/>
        <a:lstStyle/>
        <a:p>
          <a:r>
            <a:rPr lang="fr-FR" dirty="0" smtClean="0"/>
            <a:t>YANG module a</a:t>
          </a:r>
          <a:endParaRPr lang="fr-FR" dirty="0"/>
        </a:p>
      </dgm:t>
    </dgm:pt>
    <dgm:pt modelId="{1B73A53E-C873-924A-819A-E03BA21F575A}" type="parTrans" cxnId="{390C980D-BC06-8C46-ACA5-80A7760ECF08}">
      <dgm:prSet/>
      <dgm:spPr/>
      <dgm:t>
        <a:bodyPr/>
        <a:lstStyle/>
        <a:p>
          <a:endParaRPr lang="fr-FR"/>
        </a:p>
      </dgm:t>
    </dgm:pt>
    <dgm:pt modelId="{5A8B5625-9EDF-D64E-9619-DA3B36E226F3}" type="sibTrans" cxnId="{390C980D-BC06-8C46-ACA5-80A7760ECF08}">
      <dgm:prSet/>
      <dgm:spPr/>
      <dgm:t>
        <a:bodyPr/>
        <a:lstStyle/>
        <a:p>
          <a:endParaRPr lang="fr-FR"/>
        </a:p>
      </dgm:t>
    </dgm:pt>
    <dgm:pt modelId="{4928553E-B60C-5540-9C4B-C9C138DE76DA}">
      <dgm:prSet phldrT="[Texte]"/>
      <dgm:spPr/>
      <dgm:t>
        <a:bodyPr/>
        <a:lstStyle/>
        <a:p>
          <a:r>
            <a:rPr lang="fr-FR" dirty="0" smtClean="0"/>
            <a:t>YANG module b</a:t>
          </a:r>
          <a:endParaRPr lang="fr-FR" dirty="0"/>
        </a:p>
      </dgm:t>
    </dgm:pt>
    <dgm:pt modelId="{E93163C4-97C4-CD49-9857-B012093A6C99}" type="parTrans" cxnId="{01FEE8C0-4002-614C-A15B-6643038A27A7}">
      <dgm:prSet/>
      <dgm:spPr/>
      <dgm:t>
        <a:bodyPr/>
        <a:lstStyle/>
        <a:p>
          <a:endParaRPr lang="fr-FR"/>
        </a:p>
      </dgm:t>
    </dgm:pt>
    <dgm:pt modelId="{B1FF05D1-D634-A84A-B179-B30169BA7870}" type="sibTrans" cxnId="{01FEE8C0-4002-614C-A15B-6643038A27A7}">
      <dgm:prSet/>
      <dgm:spPr/>
      <dgm:t>
        <a:bodyPr/>
        <a:lstStyle/>
        <a:p>
          <a:endParaRPr lang="fr-FR"/>
        </a:p>
      </dgm:t>
    </dgm:pt>
    <dgm:pt modelId="{DA4AFF95-8103-8F45-876D-E4D658E38880}">
      <dgm:prSet phldrT="[Texte]"/>
      <dgm:spPr/>
      <dgm:t>
        <a:bodyPr/>
        <a:lstStyle/>
        <a:p>
          <a:r>
            <a:rPr lang="fr-FR" dirty="0" smtClean="0"/>
            <a:t>YANG submodule sa1</a:t>
          </a:r>
          <a:endParaRPr lang="fr-FR" dirty="0"/>
        </a:p>
      </dgm:t>
    </dgm:pt>
    <dgm:pt modelId="{FF7403C2-53D0-3547-B1FE-E16F68758A87}" type="parTrans" cxnId="{3B7C2880-6344-0A4D-8771-81D65EFEB6A1}">
      <dgm:prSet/>
      <dgm:spPr/>
      <dgm:t>
        <a:bodyPr/>
        <a:lstStyle/>
        <a:p>
          <a:endParaRPr lang="fr-FR"/>
        </a:p>
      </dgm:t>
    </dgm:pt>
    <dgm:pt modelId="{5226CEFC-D48F-2649-83E3-1C12605CEAD4}" type="sibTrans" cxnId="{3B7C2880-6344-0A4D-8771-81D65EFEB6A1}">
      <dgm:prSet/>
      <dgm:spPr/>
      <dgm:t>
        <a:bodyPr/>
        <a:lstStyle/>
        <a:p>
          <a:endParaRPr lang="fr-FR"/>
        </a:p>
      </dgm:t>
    </dgm:pt>
    <dgm:pt modelId="{0062EC5A-5D1C-6B4F-A354-DE2BE58DFE17}">
      <dgm:prSet phldrT="[Texte]"/>
      <dgm:spPr/>
      <dgm:t>
        <a:bodyPr/>
        <a:lstStyle/>
        <a:p>
          <a:endParaRPr lang="fr-FR" dirty="0"/>
        </a:p>
      </dgm:t>
    </dgm:pt>
    <dgm:pt modelId="{690C14C1-B2BD-2142-9164-6EA47B0DE6D6}" type="parTrans" cxnId="{B821ECED-B83A-C145-8F8A-14400A7E0E16}">
      <dgm:prSet/>
      <dgm:spPr/>
      <dgm:t>
        <a:bodyPr/>
        <a:lstStyle/>
        <a:p>
          <a:endParaRPr lang="fr-FR"/>
        </a:p>
      </dgm:t>
    </dgm:pt>
    <dgm:pt modelId="{044B7D9C-8C0E-7042-ADA4-D7AC55FDC6CE}" type="sibTrans" cxnId="{B821ECED-B83A-C145-8F8A-14400A7E0E16}">
      <dgm:prSet/>
      <dgm:spPr/>
      <dgm:t>
        <a:bodyPr/>
        <a:lstStyle/>
        <a:p>
          <a:endParaRPr lang="fr-FR"/>
        </a:p>
      </dgm:t>
    </dgm:pt>
    <dgm:pt modelId="{2A316B27-A700-E74F-A063-1345327B9E78}" type="pres">
      <dgm:prSet presAssocID="{56D06639-915F-D648-A975-31FDEC82F498}" presName="Name0" presStyleCnt="0">
        <dgm:presLayoutVars>
          <dgm:chMax val="4"/>
          <dgm:resizeHandles val="exact"/>
        </dgm:presLayoutVars>
      </dgm:prSet>
      <dgm:spPr/>
      <dgm:t>
        <a:bodyPr/>
        <a:lstStyle/>
        <a:p>
          <a:endParaRPr lang="fr-FR"/>
        </a:p>
      </dgm:t>
    </dgm:pt>
    <dgm:pt modelId="{2518A001-474D-614F-AF9D-2D477637D791}" type="pres">
      <dgm:prSet presAssocID="{56D06639-915F-D648-A975-31FDEC82F498}" presName="ellipse" presStyleLbl="trBgShp" presStyleIdx="0" presStyleCnt="1"/>
      <dgm:spPr/>
    </dgm:pt>
    <dgm:pt modelId="{90598AB8-3CA4-1949-A60B-B8AADA27429A}" type="pres">
      <dgm:prSet presAssocID="{56D06639-915F-D648-A975-31FDEC82F498}" presName="arrow1" presStyleLbl="fgShp" presStyleIdx="0" presStyleCnt="1"/>
      <dgm:spPr/>
    </dgm:pt>
    <dgm:pt modelId="{3E215222-9001-CC42-925A-BD955DE41596}" type="pres">
      <dgm:prSet presAssocID="{56D06639-915F-D648-A975-31FDEC82F498}" presName="rectangle" presStyleLbl="revTx" presStyleIdx="0" presStyleCnt="1">
        <dgm:presLayoutVars>
          <dgm:bulletEnabled val="1"/>
        </dgm:presLayoutVars>
      </dgm:prSet>
      <dgm:spPr/>
      <dgm:t>
        <a:bodyPr/>
        <a:lstStyle/>
        <a:p>
          <a:endParaRPr lang="fr-FR"/>
        </a:p>
      </dgm:t>
    </dgm:pt>
    <dgm:pt modelId="{92622216-3848-3D47-96A5-61ABF3D2AC99}" type="pres">
      <dgm:prSet presAssocID="{4928553E-B60C-5540-9C4B-C9C138DE76DA}" presName="item1" presStyleLbl="node1" presStyleIdx="0" presStyleCnt="3">
        <dgm:presLayoutVars>
          <dgm:bulletEnabled val="1"/>
        </dgm:presLayoutVars>
      </dgm:prSet>
      <dgm:spPr/>
      <dgm:t>
        <a:bodyPr/>
        <a:lstStyle/>
        <a:p>
          <a:endParaRPr lang="fr-FR"/>
        </a:p>
      </dgm:t>
    </dgm:pt>
    <dgm:pt modelId="{A1596FA6-1D3D-704C-BB6F-AC0A1EC0C4A1}" type="pres">
      <dgm:prSet presAssocID="{DA4AFF95-8103-8F45-876D-E4D658E38880}" presName="item2" presStyleLbl="node1" presStyleIdx="1" presStyleCnt="3">
        <dgm:presLayoutVars>
          <dgm:bulletEnabled val="1"/>
        </dgm:presLayoutVars>
      </dgm:prSet>
      <dgm:spPr/>
      <dgm:t>
        <a:bodyPr/>
        <a:lstStyle/>
        <a:p>
          <a:endParaRPr lang="fr-FR"/>
        </a:p>
      </dgm:t>
    </dgm:pt>
    <dgm:pt modelId="{6E64A01A-DE57-7144-BEF7-2401D15DA71E}" type="pres">
      <dgm:prSet presAssocID="{0062EC5A-5D1C-6B4F-A354-DE2BE58DFE17}" presName="item3" presStyleLbl="node1" presStyleIdx="2" presStyleCnt="3">
        <dgm:presLayoutVars>
          <dgm:bulletEnabled val="1"/>
        </dgm:presLayoutVars>
      </dgm:prSet>
      <dgm:spPr/>
      <dgm:t>
        <a:bodyPr/>
        <a:lstStyle/>
        <a:p>
          <a:endParaRPr lang="fr-FR"/>
        </a:p>
      </dgm:t>
    </dgm:pt>
    <dgm:pt modelId="{0FD964F5-B42F-3749-86DD-7B5E4912E70F}" type="pres">
      <dgm:prSet presAssocID="{56D06639-915F-D648-A975-31FDEC82F498}" presName="funnel" presStyleLbl="trAlignAcc1" presStyleIdx="0" presStyleCnt="1"/>
      <dgm:spPr/>
    </dgm:pt>
  </dgm:ptLst>
  <dgm:cxnLst>
    <dgm:cxn modelId="{390C980D-BC06-8C46-ACA5-80A7760ECF08}" srcId="{56D06639-915F-D648-A975-31FDEC82F498}" destId="{44108A23-C9FA-0D4C-B478-AD94FF72ECEB}" srcOrd="0" destOrd="0" parTransId="{1B73A53E-C873-924A-819A-E03BA21F575A}" sibTransId="{5A8B5625-9EDF-D64E-9619-DA3B36E226F3}"/>
    <dgm:cxn modelId="{B821ECED-B83A-C145-8F8A-14400A7E0E16}" srcId="{56D06639-915F-D648-A975-31FDEC82F498}" destId="{0062EC5A-5D1C-6B4F-A354-DE2BE58DFE17}" srcOrd="3" destOrd="0" parTransId="{690C14C1-B2BD-2142-9164-6EA47B0DE6D6}" sibTransId="{044B7D9C-8C0E-7042-ADA4-D7AC55FDC6CE}"/>
    <dgm:cxn modelId="{01FEE8C0-4002-614C-A15B-6643038A27A7}" srcId="{56D06639-915F-D648-A975-31FDEC82F498}" destId="{4928553E-B60C-5540-9C4B-C9C138DE76DA}" srcOrd="1" destOrd="0" parTransId="{E93163C4-97C4-CD49-9857-B012093A6C99}" sibTransId="{B1FF05D1-D634-A84A-B179-B30169BA7870}"/>
    <dgm:cxn modelId="{A7752216-7CAB-2A4D-93D0-A95DA8F13250}" type="presOf" srcId="{DA4AFF95-8103-8F45-876D-E4D658E38880}" destId="{92622216-3848-3D47-96A5-61ABF3D2AC99}" srcOrd="0" destOrd="0" presId="urn:microsoft.com/office/officeart/2005/8/layout/funnel1"/>
    <dgm:cxn modelId="{3B7C2880-6344-0A4D-8771-81D65EFEB6A1}" srcId="{56D06639-915F-D648-A975-31FDEC82F498}" destId="{DA4AFF95-8103-8F45-876D-E4D658E38880}" srcOrd="2" destOrd="0" parTransId="{FF7403C2-53D0-3547-B1FE-E16F68758A87}" sibTransId="{5226CEFC-D48F-2649-83E3-1C12605CEAD4}"/>
    <dgm:cxn modelId="{45FBC5C7-424D-AF4F-9D7D-4EDB8046CD8B}" type="presOf" srcId="{44108A23-C9FA-0D4C-B478-AD94FF72ECEB}" destId="{6E64A01A-DE57-7144-BEF7-2401D15DA71E}" srcOrd="0" destOrd="0" presId="urn:microsoft.com/office/officeart/2005/8/layout/funnel1"/>
    <dgm:cxn modelId="{1D4058D2-7110-5E41-8A47-002087B4E23C}" type="presOf" srcId="{0062EC5A-5D1C-6B4F-A354-DE2BE58DFE17}" destId="{3E215222-9001-CC42-925A-BD955DE41596}" srcOrd="0" destOrd="0" presId="urn:microsoft.com/office/officeart/2005/8/layout/funnel1"/>
    <dgm:cxn modelId="{8B72C940-6FC2-914B-8C2E-381A7F3587A1}" type="presOf" srcId="{56D06639-915F-D648-A975-31FDEC82F498}" destId="{2A316B27-A700-E74F-A063-1345327B9E78}" srcOrd="0" destOrd="0" presId="urn:microsoft.com/office/officeart/2005/8/layout/funnel1"/>
    <dgm:cxn modelId="{6B451C6C-10E2-744C-8B78-8775F6C880FB}" type="presOf" srcId="{4928553E-B60C-5540-9C4B-C9C138DE76DA}" destId="{A1596FA6-1D3D-704C-BB6F-AC0A1EC0C4A1}" srcOrd="0" destOrd="0" presId="urn:microsoft.com/office/officeart/2005/8/layout/funnel1"/>
    <dgm:cxn modelId="{882E4C83-425D-F649-BB5F-3B6338B2FDAC}" type="presParOf" srcId="{2A316B27-A700-E74F-A063-1345327B9E78}" destId="{2518A001-474D-614F-AF9D-2D477637D791}" srcOrd="0" destOrd="0" presId="urn:microsoft.com/office/officeart/2005/8/layout/funnel1"/>
    <dgm:cxn modelId="{BC579CDA-DF03-1547-A32D-75ACDBAE9812}" type="presParOf" srcId="{2A316B27-A700-E74F-A063-1345327B9E78}" destId="{90598AB8-3CA4-1949-A60B-B8AADA27429A}" srcOrd="1" destOrd="0" presId="urn:microsoft.com/office/officeart/2005/8/layout/funnel1"/>
    <dgm:cxn modelId="{CF8D0D2B-22EA-2F4F-B24D-90AEF1E99D3B}" type="presParOf" srcId="{2A316B27-A700-E74F-A063-1345327B9E78}" destId="{3E215222-9001-CC42-925A-BD955DE41596}" srcOrd="2" destOrd="0" presId="urn:microsoft.com/office/officeart/2005/8/layout/funnel1"/>
    <dgm:cxn modelId="{7063194C-A1FF-A34C-84DA-1E63B12D624C}" type="presParOf" srcId="{2A316B27-A700-E74F-A063-1345327B9E78}" destId="{92622216-3848-3D47-96A5-61ABF3D2AC99}" srcOrd="3" destOrd="0" presId="urn:microsoft.com/office/officeart/2005/8/layout/funnel1"/>
    <dgm:cxn modelId="{A0875D17-1E5D-5F49-BBF0-2D6D1C191ECC}" type="presParOf" srcId="{2A316B27-A700-E74F-A063-1345327B9E78}" destId="{A1596FA6-1D3D-704C-BB6F-AC0A1EC0C4A1}" srcOrd="4" destOrd="0" presId="urn:microsoft.com/office/officeart/2005/8/layout/funnel1"/>
    <dgm:cxn modelId="{3AAF24EE-25DA-9841-ACCB-1BF175BAF4C3}" type="presParOf" srcId="{2A316B27-A700-E74F-A063-1345327B9E78}" destId="{6E64A01A-DE57-7144-BEF7-2401D15DA71E}" srcOrd="5" destOrd="0" presId="urn:microsoft.com/office/officeart/2005/8/layout/funnel1"/>
    <dgm:cxn modelId="{764504E8-6D3C-C044-A2DD-899E4A20DA6C}" type="presParOf" srcId="{2A316B27-A700-E74F-A063-1345327B9E78}" destId="{0FD964F5-B42F-3749-86DD-7B5E4912E70F}" srcOrd="6" destOrd="0" presId="urn:microsoft.com/office/officeart/2005/8/layout/funnel1"/>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71CBFB-B8DE-2E41-9CC3-262C30FF05C3}" type="doc">
      <dgm:prSet loTypeId="urn:microsoft.com/office/officeart/2005/8/layout/gear1" loCatId="relationship" qsTypeId="urn:microsoft.com/office/officeart/2005/8/quickstyle/3D7" qsCatId="3D" csTypeId="urn:microsoft.com/office/officeart/2005/8/colors/accent1_2" csCatId="accent1" phldr="1"/>
      <dgm:spPr/>
    </dgm:pt>
    <dgm:pt modelId="{33673844-0BF7-3A4A-B4BD-8568C2D90E9F}">
      <dgm:prSet phldrT="[Texte]"/>
      <dgm:spPr/>
      <dgm:t>
        <a:bodyPr/>
        <a:lstStyle/>
        <a:p>
          <a:r>
            <a:rPr lang="fr-FR" dirty="0" err="1" smtClean="0"/>
            <a:t>jYang</a:t>
          </a:r>
          <a:endParaRPr lang="fr-FR" dirty="0"/>
        </a:p>
      </dgm:t>
    </dgm:pt>
    <dgm:pt modelId="{EC34B850-4E9A-1947-9947-90221D8C3CF7}" type="parTrans" cxnId="{74E58FE6-7649-6241-B5B0-C24F6DFD19E5}">
      <dgm:prSet/>
      <dgm:spPr/>
      <dgm:t>
        <a:bodyPr/>
        <a:lstStyle/>
        <a:p>
          <a:endParaRPr lang="fr-FR"/>
        </a:p>
      </dgm:t>
    </dgm:pt>
    <dgm:pt modelId="{443B98E3-FBB3-5344-B480-90DBE9C1D8CA}" type="sibTrans" cxnId="{74E58FE6-7649-6241-B5B0-C24F6DFD19E5}">
      <dgm:prSet/>
      <dgm:spPr/>
      <dgm:t>
        <a:bodyPr/>
        <a:lstStyle/>
        <a:p>
          <a:endParaRPr lang="fr-FR"/>
        </a:p>
      </dgm:t>
    </dgm:pt>
    <dgm:pt modelId="{5D4B9B82-05D1-674D-9645-88D5A50ACC42}" type="pres">
      <dgm:prSet presAssocID="{CF71CBFB-B8DE-2E41-9CC3-262C30FF05C3}" presName="composite" presStyleCnt="0">
        <dgm:presLayoutVars>
          <dgm:chMax val="3"/>
          <dgm:animLvl val="lvl"/>
          <dgm:resizeHandles val="exact"/>
        </dgm:presLayoutVars>
      </dgm:prSet>
      <dgm:spPr/>
    </dgm:pt>
    <dgm:pt modelId="{15261195-DE46-F442-A200-6C26E6666E79}" type="pres">
      <dgm:prSet presAssocID="{33673844-0BF7-3A4A-B4BD-8568C2D90E9F}" presName="gear1" presStyleLbl="node1" presStyleIdx="0" presStyleCnt="1">
        <dgm:presLayoutVars>
          <dgm:chMax val="1"/>
          <dgm:bulletEnabled val="1"/>
        </dgm:presLayoutVars>
      </dgm:prSet>
      <dgm:spPr/>
      <dgm:t>
        <a:bodyPr/>
        <a:lstStyle/>
        <a:p>
          <a:endParaRPr lang="fr-FR"/>
        </a:p>
      </dgm:t>
    </dgm:pt>
    <dgm:pt modelId="{603312FD-D8D8-DF44-B49B-CC0128581673}" type="pres">
      <dgm:prSet presAssocID="{33673844-0BF7-3A4A-B4BD-8568C2D90E9F}" presName="gear1srcNode" presStyleLbl="node1" presStyleIdx="0" presStyleCnt="1"/>
      <dgm:spPr/>
      <dgm:t>
        <a:bodyPr/>
        <a:lstStyle/>
        <a:p>
          <a:endParaRPr lang="fr-FR"/>
        </a:p>
      </dgm:t>
    </dgm:pt>
    <dgm:pt modelId="{9203BDAA-55F9-2C46-9716-D125BB622DF2}" type="pres">
      <dgm:prSet presAssocID="{33673844-0BF7-3A4A-B4BD-8568C2D90E9F}" presName="gear1dstNode" presStyleLbl="node1" presStyleIdx="0" presStyleCnt="1"/>
      <dgm:spPr/>
      <dgm:t>
        <a:bodyPr/>
        <a:lstStyle/>
        <a:p>
          <a:endParaRPr lang="fr-FR"/>
        </a:p>
      </dgm:t>
    </dgm:pt>
    <dgm:pt modelId="{B00E0397-AD58-0D41-9A60-BB783F91FC11}" type="pres">
      <dgm:prSet presAssocID="{443B98E3-FBB3-5344-B480-90DBE9C1D8CA}" presName="connector1" presStyleLbl="sibTrans2D1" presStyleIdx="0" presStyleCnt="1"/>
      <dgm:spPr/>
      <dgm:t>
        <a:bodyPr/>
        <a:lstStyle/>
        <a:p>
          <a:endParaRPr lang="fr-FR"/>
        </a:p>
      </dgm:t>
    </dgm:pt>
  </dgm:ptLst>
  <dgm:cxnLst>
    <dgm:cxn modelId="{F627C7A4-1949-4C4B-904F-C3C3034A2A30}" type="presOf" srcId="{33673844-0BF7-3A4A-B4BD-8568C2D90E9F}" destId="{9203BDAA-55F9-2C46-9716-D125BB622DF2}" srcOrd="2" destOrd="0" presId="urn:microsoft.com/office/officeart/2005/8/layout/gear1"/>
    <dgm:cxn modelId="{CF236EA6-C13A-B14A-9AD8-375774F5BEB9}" type="presOf" srcId="{33673844-0BF7-3A4A-B4BD-8568C2D90E9F}" destId="{603312FD-D8D8-DF44-B49B-CC0128581673}" srcOrd="1" destOrd="0" presId="urn:microsoft.com/office/officeart/2005/8/layout/gear1"/>
    <dgm:cxn modelId="{74E58FE6-7649-6241-B5B0-C24F6DFD19E5}" srcId="{CF71CBFB-B8DE-2E41-9CC3-262C30FF05C3}" destId="{33673844-0BF7-3A4A-B4BD-8568C2D90E9F}" srcOrd="0" destOrd="0" parTransId="{EC34B850-4E9A-1947-9947-90221D8C3CF7}" sibTransId="{443B98E3-FBB3-5344-B480-90DBE9C1D8CA}"/>
    <dgm:cxn modelId="{1BEEE1D6-8B73-794C-B609-1830441AD182}" type="presOf" srcId="{443B98E3-FBB3-5344-B480-90DBE9C1D8CA}" destId="{B00E0397-AD58-0D41-9A60-BB783F91FC11}" srcOrd="0" destOrd="0" presId="urn:microsoft.com/office/officeart/2005/8/layout/gear1"/>
    <dgm:cxn modelId="{9845C01B-F82D-BA4F-8B08-754D6D6C77F7}" type="presOf" srcId="{33673844-0BF7-3A4A-B4BD-8568C2D90E9F}" destId="{15261195-DE46-F442-A200-6C26E6666E79}" srcOrd="0" destOrd="0" presId="urn:microsoft.com/office/officeart/2005/8/layout/gear1"/>
    <dgm:cxn modelId="{898390E1-D74C-024A-A699-6127B0DC0F74}" type="presOf" srcId="{CF71CBFB-B8DE-2E41-9CC3-262C30FF05C3}" destId="{5D4B9B82-05D1-674D-9645-88D5A50ACC42}" srcOrd="0" destOrd="0" presId="urn:microsoft.com/office/officeart/2005/8/layout/gear1"/>
    <dgm:cxn modelId="{E83DBDEB-508C-144B-8E3B-D1EC20E06E25}" type="presParOf" srcId="{5D4B9B82-05D1-674D-9645-88D5A50ACC42}" destId="{15261195-DE46-F442-A200-6C26E6666E79}" srcOrd="0" destOrd="0" presId="urn:microsoft.com/office/officeart/2005/8/layout/gear1"/>
    <dgm:cxn modelId="{7D2880F6-ABE1-9148-B89E-F48EBF31BC6F}" type="presParOf" srcId="{5D4B9B82-05D1-674D-9645-88D5A50ACC42}" destId="{603312FD-D8D8-DF44-B49B-CC0128581673}" srcOrd="1" destOrd="0" presId="urn:microsoft.com/office/officeart/2005/8/layout/gear1"/>
    <dgm:cxn modelId="{4A3A26FE-86FB-074B-A1B5-FEE816A1E024}" type="presParOf" srcId="{5D4B9B82-05D1-674D-9645-88D5A50ACC42}" destId="{9203BDAA-55F9-2C46-9716-D125BB622DF2}" srcOrd="2" destOrd="0" presId="urn:microsoft.com/office/officeart/2005/8/layout/gear1"/>
    <dgm:cxn modelId="{865CB243-E899-8F4F-9CA8-8BDAF62B1311}" type="presParOf" srcId="{5D4B9B82-05D1-674D-9645-88D5A50ACC42}" destId="{B00E0397-AD58-0D41-9A60-BB783F91FC11}" srcOrd="3" destOrd="0" presId="urn:microsoft.com/office/officeart/2005/8/layout/gear1"/>
  </dgm:cxnLst>
  <dgm:bg/>
  <dgm:whole/>
  <dgm:extLst>
    <a:ext uri="http://schemas.microsoft.com/office/drawing/2008/diagram">
      <dsp:dataModelExt xmlns:dsp="http://schemas.microsoft.com/office/drawing/2008/diagram" xmlns="" relId="rId14"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18A001-474D-614F-AF9D-2D477637D791}">
      <dsp:nvSpPr>
        <dsp:cNvPr id="0" name=""/>
        <dsp:cNvSpPr/>
      </dsp:nvSpPr>
      <dsp:spPr>
        <a:xfrm>
          <a:off x="598174" y="332194"/>
          <a:ext cx="2185964" cy="759156"/>
        </a:xfrm>
        <a:prstGeom prst="ellipse">
          <a:avLst/>
        </a:prstGeom>
        <a:solidFill>
          <a:schemeClr val="accent1">
            <a:tint val="50000"/>
            <a:alpha val="40000"/>
            <a:hueOff val="0"/>
            <a:satOff val="0"/>
            <a:lumOff val="0"/>
            <a:alphaOff val="0"/>
          </a:schemeClr>
        </a:solidFill>
        <a:ln>
          <a:noFill/>
        </a:ln>
        <a:effectLst/>
        <a:sp3d z="-152400" prstMaterial="matte"/>
      </dsp:spPr>
      <dsp:style>
        <a:lnRef idx="0">
          <a:scrgbClr r="0" g="0" b="0"/>
        </a:lnRef>
        <a:fillRef idx="1">
          <a:scrgbClr r="0" g="0" b="0"/>
        </a:fillRef>
        <a:effectRef idx="0">
          <a:scrgbClr r="0" g="0" b="0"/>
        </a:effectRef>
        <a:fontRef idx="minor"/>
      </dsp:style>
    </dsp:sp>
    <dsp:sp modelId="{90598AB8-3CA4-1949-A60B-B8AADA27429A}">
      <dsp:nvSpPr>
        <dsp:cNvPr id="0" name=""/>
        <dsp:cNvSpPr/>
      </dsp:nvSpPr>
      <dsp:spPr>
        <a:xfrm>
          <a:off x="1482728" y="2191111"/>
          <a:ext cx="423636" cy="271127"/>
        </a:xfrm>
        <a:prstGeom prst="downArrow">
          <a:avLst/>
        </a:prstGeom>
        <a:solidFill>
          <a:schemeClr val="accent1">
            <a:tint val="60000"/>
            <a:hueOff val="0"/>
            <a:satOff val="0"/>
            <a:lumOff val="0"/>
            <a:alphaOff val="0"/>
          </a:schemeClr>
        </a:solidFill>
        <a:ln>
          <a:noFill/>
        </a:ln>
        <a:effectLst/>
        <a:sp3d z="57200" extrusionH="600" contourW="3000" prstMaterial="plastic">
          <a:bevelT w="80600" h="18600" prst="relaxedInset"/>
          <a:bevelB w="80600" h="8600" prst="relaxedInset"/>
        </a:sp3d>
      </dsp:spPr>
      <dsp:style>
        <a:lnRef idx="0">
          <a:scrgbClr r="0" g="0" b="0"/>
        </a:lnRef>
        <a:fillRef idx="1">
          <a:scrgbClr r="0" g="0" b="0"/>
        </a:fillRef>
        <a:effectRef idx="0">
          <a:scrgbClr r="0" g="0" b="0"/>
        </a:effectRef>
        <a:fontRef idx="minor"/>
      </dsp:style>
    </dsp:sp>
    <dsp:sp modelId="{3E215222-9001-CC42-925A-BD955DE41596}">
      <dsp:nvSpPr>
        <dsp:cNvPr id="0" name=""/>
        <dsp:cNvSpPr/>
      </dsp:nvSpPr>
      <dsp:spPr>
        <a:xfrm>
          <a:off x="677818" y="2408013"/>
          <a:ext cx="2033455" cy="508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fr-FR" sz="1800" kern="1200" dirty="0"/>
        </a:p>
      </dsp:txBody>
      <dsp:txXfrm>
        <a:off x="677818" y="2408013"/>
        <a:ext cx="2033455" cy="508363"/>
      </dsp:txXfrm>
    </dsp:sp>
    <dsp:sp modelId="{92622216-3848-3D47-96A5-61ABF3D2AC99}">
      <dsp:nvSpPr>
        <dsp:cNvPr id="0" name=""/>
        <dsp:cNvSpPr/>
      </dsp:nvSpPr>
      <dsp:spPr>
        <a:xfrm>
          <a:off x="1392917" y="1149982"/>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submodule sa1</a:t>
          </a:r>
          <a:endParaRPr lang="fr-FR" sz="900" kern="1200" dirty="0"/>
        </a:p>
      </dsp:txBody>
      <dsp:txXfrm>
        <a:off x="1392917" y="1149982"/>
        <a:ext cx="762545" cy="762545"/>
      </dsp:txXfrm>
    </dsp:sp>
    <dsp:sp modelId="{A1596FA6-1D3D-704C-BB6F-AC0A1EC0C4A1}">
      <dsp:nvSpPr>
        <dsp:cNvPr id="0" name=""/>
        <dsp:cNvSpPr/>
      </dsp:nvSpPr>
      <dsp:spPr>
        <a:xfrm>
          <a:off x="847273" y="577903"/>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module b</a:t>
          </a:r>
          <a:endParaRPr lang="fr-FR" sz="900" kern="1200" dirty="0"/>
        </a:p>
      </dsp:txBody>
      <dsp:txXfrm>
        <a:off x="847273" y="577903"/>
        <a:ext cx="762545" cy="762545"/>
      </dsp:txXfrm>
    </dsp:sp>
    <dsp:sp modelId="{6E64A01A-DE57-7144-BEF7-2401D15DA71E}">
      <dsp:nvSpPr>
        <dsp:cNvPr id="0" name=""/>
        <dsp:cNvSpPr/>
      </dsp:nvSpPr>
      <dsp:spPr>
        <a:xfrm>
          <a:off x="1626764" y="393536"/>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module a</a:t>
          </a:r>
          <a:endParaRPr lang="fr-FR" sz="900" kern="1200" dirty="0"/>
        </a:p>
      </dsp:txBody>
      <dsp:txXfrm>
        <a:off x="1626764" y="393536"/>
        <a:ext cx="762545" cy="762545"/>
      </dsp:txXfrm>
    </dsp:sp>
    <dsp:sp modelId="{0FD964F5-B42F-3749-86DD-7B5E4912E70F}">
      <dsp:nvSpPr>
        <dsp:cNvPr id="0" name=""/>
        <dsp:cNvSpPr/>
      </dsp:nvSpPr>
      <dsp:spPr>
        <a:xfrm>
          <a:off x="508363" y="238994"/>
          <a:ext cx="2372365" cy="1897892"/>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sp3d extrusionH="50600">
          <a:bevelT w="101600" h="80600"/>
        </a:sp3d>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5261195-DE46-F442-A200-6C26E6666E79}">
      <dsp:nvSpPr>
        <dsp:cNvPr id="0" name=""/>
        <dsp:cNvSpPr/>
      </dsp:nvSpPr>
      <dsp:spPr>
        <a:xfrm>
          <a:off x="724141" y="669133"/>
          <a:ext cx="1472094" cy="1472094"/>
        </a:xfrm>
        <a:prstGeom prst="gear9">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fr-FR" sz="2900" kern="1200" dirty="0" err="1" smtClean="0"/>
            <a:t>jYang</a:t>
          </a:r>
          <a:endParaRPr lang="fr-FR" sz="2900" kern="1200" dirty="0"/>
        </a:p>
      </dsp:txBody>
      <dsp:txXfrm>
        <a:off x="724141" y="669133"/>
        <a:ext cx="1472094" cy="1472094"/>
      </dsp:txXfrm>
    </dsp:sp>
    <dsp:sp modelId="{B00E0397-AD58-0D41-9A60-BB783F91FC11}">
      <dsp:nvSpPr>
        <dsp:cNvPr id="0" name=""/>
        <dsp:cNvSpPr/>
      </dsp:nvSpPr>
      <dsp:spPr>
        <a:xfrm>
          <a:off x="756900" y="437488"/>
          <a:ext cx="1810675" cy="1810675"/>
        </a:xfrm>
        <a:prstGeom prst="circularArrow">
          <a:avLst>
            <a:gd name="adj1" fmla="val 4878"/>
            <a:gd name="adj2" fmla="val 312630"/>
            <a:gd name="adj3" fmla="val 2997364"/>
            <a:gd name="adj4" fmla="val 15431761"/>
            <a:gd name="adj5" fmla="val 5691"/>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pPr/>
              <a:t>23/03/10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pPr/>
              <a:t>23/03/10</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I’ll present an implementation work in</a:t>
            </a:r>
            <a:r>
              <a:rPr lang="en-US" sz="1200" kern="1200" baseline="0" dirty="0" smtClean="0">
                <a:solidFill>
                  <a:schemeClr val="tx1"/>
                </a:solidFill>
                <a:latin typeface="+mn-lt"/>
                <a:ea typeface="+mn-ea"/>
                <a:cs typeface="+mn-cs"/>
              </a:rPr>
              <a:t> the context of </a:t>
            </a:r>
            <a:r>
              <a:rPr lang="en-US" sz="1200" kern="1200" dirty="0" smtClean="0">
                <a:solidFill>
                  <a:schemeClr val="tx1"/>
                </a:solidFill>
                <a:latin typeface="+mn-lt"/>
                <a:ea typeface="+mn-ea"/>
                <a:cs typeface="+mn-cs"/>
              </a:rPr>
              <a:t>the IETF configuration management</a:t>
            </a:r>
            <a:r>
              <a:rPr lang="en-US" sz="1200" kern="1200" baseline="0" dirty="0" smtClean="0">
                <a:solidFill>
                  <a:schemeClr val="tx1"/>
                </a:solidFill>
                <a:latin typeface="+mn-lt"/>
                <a:ea typeface="+mn-ea"/>
                <a:cs typeface="+mn-cs"/>
              </a:rPr>
              <a: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Yang is a data modeling language and we propose to provide a Yang view of configuration data both to management applications and, on the other side of the </a:t>
            </a:r>
            <a:r>
              <a:rPr lang="en-US" sz="1200" kern="1200" baseline="0" dirty="0" err="1" smtClean="0">
                <a:solidFill>
                  <a:schemeClr val="tx1"/>
                </a:solidFill>
                <a:latin typeface="+mn-lt"/>
                <a:ea typeface="+mn-ea"/>
                <a:cs typeface="+mn-cs"/>
              </a:rPr>
              <a:t>netconf</a:t>
            </a:r>
            <a:r>
              <a:rPr lang="en-US" sz="1200" kern="1200" baseline="0" dirty="0" smtClean="0">
                <a:solidFill>
                  <a:schemeClr val="tx1"/>
                </a:solidFill>
                <a:latin typeface="+mn-lt"/>
                <a:ea typeface="+mn-ea"/>
                <a:cs typeface="+mn-cs"/>
              </a:rPr>
              <a:t> protocol, to network devices.</a:t>
            </a:r>
            <a:endParaRPr lang="en-US" sz="1200" kern="1200" dirty="0" smtClean="0">
              <a:solidFill>
                <a:schemeClr val="tx1"/>
              </a:solidFill>
              <a:latin typeface="+mn-lt"/>
              <a:ea typeface="+mn-ea"/>
              <a:cs typeface="+mn-cs"/>
            </a:endParaRPr>
          </a:p>
          <a:p>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I’ll briefly describe a parser of Yang data model and how we use it to provide a browser like application that gives access to Yang data model instances.</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work was done by Olivier </a:t>
            </a:r>
            <a:r>
              <a:rPr lang="en-US" sz="1200" kern="1200" dirty="0" err="1" smtClean="0">
                <a:solidFill>
                  <a:schemeClr val="tx1"/>
                </a:solidFill>
                <a:latin typeface="+mn-lt"/>
                <a:ea typeface="+mn-ea"/>
                <a:cs typeface="+mn-cs"/>
              </a:rPr>
              <a:t>Festor</a:t>
            </a:r>
            <a:r>
              <a:rPr lang="en-US" sz="1200" kern="1200" dirty="0" smtClean="0">
                <a:solidFill>
                  <a:schemeClr val="tx1"/>
                </a:solidFill>
                <a:latin typeface="+mn-lt"/>
                <a:ea typeface="+mn-ea"/>
                <a:cs typeface="+mn-cs"/>
              </a:rPr>
              <a:t> and myself within the </a:t>
            </a:r>
            <a:r>
              <a:rPr lang="en-US" sz="1200" kern="1200" dirty="0" err="1" smtClean="0">
                <a:solidFill>
                  <a:schemeClr val="tx1"/>
                </a:solidFill>
                <a:latin typeface="+mn-lt"/>
                <a:ea typeface="+mn-ea"/>
                <a:cs typeface="+mn-cs"/>
              </a:rPr>
              <a:t>Inria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Madynes</a:t>
            </a:r>
            <a:r>
              <a:rPr lang="en-US" sz="1200" kern="1200" dirty="0" smtClean="0">
                <a:solidFill>
                  <a:schemeClr val="tx1"/>
                </a:solidFill>
                <a:latin typeface="+mn-lt"/>
                <a:ea typeface="+mn-ea"/>
                <a:cs typeface="+mn-cs"/>
              </a:rPr>
              <a:t> team at the </a:t>
            </a:r>
            <a:r>
              <a:rPr lang="en-US" sz="1200" kern="1200" dirty="0" err="1" smtClean="0">
                <a:solidFill>
                  <a:schemeClr val="tx1"/>
                </a:solidFill>
                <a:latin typeface="+mn-lt"/>
                <a:ea typeface="+mn-ea"/>
                <a:cs typeface="+mn-cs"/>
              </a:rPr>
              <a:t>Loria</a:t>
            </a:r>
            <a:r>
              <a:rPr lang="en-US" sz="1200" kern="1200" dirty="0" smtClean="0">
                <a:solidFill>
                  <a:schemeClr val="tx1"/>
                </a:solidFill>
                <a:latin typeface="+mn-lt"/>
                <a:ea typeface="+mn-ea"/>
                <a:cs typeface="+mn-cs"/>
              </a:rPr>
              <a:t> lab in Nancy, France.</a:t>
            </a:r>
            <a:endParaRPr lang="en-GB" sz="1200" kern="1200" dirty="0" smtClean="0">
              <a:solidFill>
                <a:schemeClr val="tx1"/>
              </a:solidFill>
              <a:latin typeface="+mn-lt"/>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a:t>
            </a:r>
            <a:r>
              <a:rPr lang="fr-FR" sz="1000" baseline="0" noProof="0" dirty="0" smtClean="0">
                <a:latin typeface="Times New Roman"/>
                <a:cs typeface="Times New Roman"/>
              </a:rPr>
              <a:t>figure </a:t>
            </a:r>
            <a:r>
              <a:rPr lang="en-US" sz="1000" baseline="0" noProof="0" dirty="0" smtClean="0">
                <a:latin typeface="Times New Roman"/>
                <a:cs typeface="Times New Roman"/>
              </a:rPr>
              <a:t>9 depicts some functionalities of the applet related to NETCONF get and edit </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operations.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b</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container. When editing a container, its components are listed with a warning until a correct value is given. The applet shows warning messages and have editing functionalities (as in part </a:t>
            </a:r>
            <a:r>
              <a:rPr lang="en-US" sz="1000" baseline="0" noProof="0" dirty="0" err="1" smtClean="0">
                <a:latin typeface="Times New Roman"/>
                <a:cs typeface="Times New Roman"/>
              </a:rPr>
              <a:t>d</a:t>
            </a:r>
            <a:r>
              <a:rPr lang="en-US" sz="1000" baseline="0" noProof="0" dirty="0" smtClean="0">
                <a:latin typeface="Times New Roman"/>
                <a:cs typeface="Times New Roman"/>
              </a:rPr>
              <a:t>) to set values on edited data.</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 Here a list is edited entry by entry (that we call a list occurrence) and one can see an empty list entry ready to be filled. Note that a red mark is on the “login” leaf because it is the key of the list and so its value must be set.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 read marked 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provide two contribution to the network</a:t>
            </a:r>
            <a:r>
              <a:rPr lang="en-US" sz="1000" baseline="0" noProof="0" dirty="0" smtClean="0">
                <a:latin typeface="Times New Roman"/>
                <a:cs typeface="Times New Roman"/>
              </a:rPr>
              <a:t> configuration domain. The first one is a YANG parser and semantic checker close to the actual version of the draft definition of YANG. The second contribution is the support within the ENSUITE framework of YANG based models both on the server and the client side.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plan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able to generate parts of its code from YANG data model, or build generic parts, to ensure the server maintains a valid Data Store compliant </a:t>
            </a:r>
            <a:r>
              <a:rPr lang="en-US" sz="1000" baseline="0" noProof="0" smtClean="0">
                <a:latin typeface="Times New Roman"/>
                <a:cs typeface="Times New Roman"/>
              </a:rPr>
              <a:t>with YANG. </a:t>
            </a:r>
            <a:r>
              <a:rPr lang="en-US" sz="1000" baseline="0" noProof="0" dirty="0" smtClean="0">
                <a:latin typeface="Times New Roman"/>
                <a:cs typeface="Times New Roman"/>
              </a:rPr>
              <a:t>The server has to be able to send notifications especially those defined in YANG and must also accept user defined operations as there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enabled to autonomously checks its configuration. At the client side the constraints can ensure the manager does not make mistakes in its configuration operations and can notify users if constraints are not respected.</a:t>
            </a:r>
          </a:p>
          <a:p>
            <a:pPr algn="just"/>
            <a:endParaRPr lang="en-US" sz="1000" baseline="0" noProof="0" dirty="0" smtClean="0">
              <a:latin typeface="Times New Roman"/>
              <a:cs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0" y="685800"/>
            <a:ext cx="4953000" cy="3429000"/>
          </a:xfrm>
        </p:spPr>
      </p:sp>
      <p:sp>
        <p:nvSpPr>
          <p:cNvPr id="3" name="Espace réservé des commentaires 2"/>
          <p:cNvSpPr>
            <a:spLocks noGrp="1"/>
          </p:cNvSpPr>
          <p:nvPr>
            <p:ph type="body" idx="1"/>
          </p:nvPr>
        </p:nvSpPr>
        <p:spPr/>
        <p:txBody>
          <a:bodyPr>
            <a:normAutofit/>
          </a:bodyPr>
          <a:lstStyle/>
          <a:p>
            <a:r>
              <a:rPr lang="en-US" sz="1200" u="none" noProof="0" dirty="0" smtClean="0">
                <a:latin typeface="Times New Roman"/>
                <a:cs typeface="Times New Roman"/>
              </a:rPr>
              <a:t>Our </a:t>
            </a:r>
            <a:r>
              <a:rPr lang="en-US" sz="1200" u="none" noProof="0" dirty="0" err="1" smtClean="0">
                <a:latin typeface="Times New Roman"/>
                <a:cs typeface="Times New Roman"/>
              </a:rPr>
              <a:t>testbed</a:t>
            </a:r>
            <a:r>
              <a:rPr lang="en-US" sz="1200" u="none" noProof="0" dirty="0" smtClean="0">
                <a:latin typeface="Times New Roman"/>
                <a:cs typeface="Times New Roman"/>
              </a:rPr>
              <a:t> is made of one or more </a:t>
            </a:r>
            <a:r>
              <a:rPr lang="fr-FR" sz="1200" u="none" noProof="0" dirty="0" smtClean="0">
                <a:latin typeface="Times New Roman"/>
                <a:cs typeface="Times New Roman"/>
              </a:rPr>
              <a:t>NETCONF</a:t>
            </a:r>
            <a:r>
              <a:rPr lang="en-US" sz="1200" u="none" noProof="0" dirty="0" smtClean="0">
                <a:latin typeface="Times New Roman"/>
                <a:cs typeface="Times New Roman"/>
              </a:rPr>
              <a:t> agent implementation provided by the ENSUITE</a:t>
            </a:r>
            <a:r>
              <a:rPr lang="en-US" sz="1200" u="none" baseline="0" noProof="0" dirty="0" smtClean="0">
                <a:latin typeface="Times New Roman"/>
                <a:cs typeface="Times New Roman"/>
              </a:rPr>
              <a:t> framework. These agents run on wireless routers interconnected by a mesh network with an ad-hoc multi hop mode and allow the configuration of the OLSR protocol that maintains a consistent and </a:t>
            </a:r>
            <a:r>
              <a:rPr lang="en-US" sz="1200" u="none" baseline="0" noProof="0" dirty="0" err="1" smtClean="0">
                <a:latin typeface="Times New Roman"/>
                <a:cs typeface="Times New Roman"/>
              </a:rPr>
              <a:t>evoluting</a:t>
            </a:r>
            <a:r>
              <a:rPr lang="en-US" sz="1200" u="none" baseline="0" noProof="0" dirty="0" smtClean="0">
                <a:latin typeface="Times New Roman"/>
                <a:cs typeface="Times New Roman"/>
              </a:rPr>
              <a:t> routing plane. Each router has two wireless interfaces where one is dedicated to user sub-network access-point and the other to communicate with other routers of the mesh.</a:t>
            </a:r>
            <a:endParaRPr lang="en-US" sz="1200" u="none" noProof="0" dirty="0">
              <a:latin typeface="Times New Roman"/>
              <a:cs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Our work is based on the standard configuration management defined by the IETF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netmod</a:t>
            </a:r>
            <a:r>
              <a:rPr lang="en-US" sz="1200" kern="1200" dirty="0" smtClean="0">
                <a:solidFill>
                  <a:schemeClr val="tx1"/>
                </a:solidFill>
                <a:latin typeface="+mn-lt"/>
                <a:ea typeface="+mn-ea"/>
                <a:cs typeface="+mn-cs"/>
              </a:rPr>
              <a:t> working </a:t>
            </a:r>
            <a:r>
              <a:rPr lang="en-US" sz="1200" kern="1200" dirty="0" smtClean="0">
                <a:solidFill>
                  <a:schemeClr val="tx1"/>
                </a:solidFill>
                <a:latin typeface="+mn-lt"/>
                <a:ea typeface="+mn-ea"/>
                <a:cs typeface="+mn-cs"/>
              </a:rPr>
              <a:t>groups. </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this context managed network devices have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server that are accessed through 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protocol by configuration management application</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Based</a:t>
            </a:r>
            <a:r>
              <a:rPr lang="en-US" sz="1200" kern="1200" baseline="0" dirty="0" smtClean="0">
                <a:solidFill>
                  <a:schemeClr val="tx1"/>
                </a:solidFill>
                <a:latin typeface="+mn-lt"/>
                <a:ea typeface="+mn-ea"/>
                <a:cs typeface="+mn-cs"/>
              </a:rPr>
              <a:t> on RPC mechanism, </a:t>
            </a:r>
            <a:r>
              <a:rPr lang="en-US" sz="1200" kern="1200" baseline="0" dirty="0" err="1" smtClean="0">
                <a:solidFill>
                  <a:schemeClr val="tx1"/>
                </a:solidFill>
                <a:latin typeface="+mn-lt"/>
                <a:ea typeface="+mn-ea"/>
                <a:cs typeface="+mn-cs"/>
              </a:rPr>
              <a:t>netconf</a:t>
            </a:r>
            <a:r>
              <a:rPr lang="en-US" sz="1200" kern="1200" baseline="0" dirty="0" smtClean="0">
                <a:solidFill>
                  <a:schemeClr val="tx1"/>
                </a:solidFill>
                <a:latin typeface="+mn-lt"/>
                <a:ea typeface="+mn-ea"/>
                <a:cs typeface="+mn-cs"/>
              </a:rPr>
              <a:t> protocol defines some operations to read, write or copy whole or part of configuration data in one request. </a:t>
            </a:r>
          </a:p>
          <a:p>
            <a:r>
              <a:rPr lang="en-US" sz="1200" kern="1200" baseline="0" dirty="0" smtClean="0">
                <a:solidFill>
                  <a:schemeClr val="tx1"/>
                </a:solidFill>
                <a:latin typeface="+mn-lt"/>
                <a:ea typeface="+mn-ea"/>
                <a:cs typeface="+mn-cs"/>
              </a:rPr>
              <a:t>New operations can be defined and there is also a notification operation from server to management 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Configuration data are XML formatted and the </a:t>
            </a:r>
            <a:r>
              <a:rPr lang="en-US" sz="1200" kern="1200" baseline="0" dirty="0" err="1" smtClean="0">
                <a:solidFill>
                  <a:schemeClr val="tx1"/>
                </a:solidFill>
                <a:latin typeface="+mn-lt"/>
                <a:ea typeface="+mn-ea"/>
                <a:cs typeface="+mn-cs"/>
              </a:rPr>
              <a:t>netconf</a:t>
            </a:r>
            <a:r>
              <a:rPr lang="en-US" sz="1200" kern="1200" baseline="0" dirty="0" smtClean="0">
                <a:solidFill>
                  <a:schemeClr val="tx1"/>
                </a:solidFill>
                <a:latin typeface="+mn-lt"/>
                <a:ea typeface="+mn-ea"/>
                <a:cs typeface="+mn-cs"/>
              </a:rPr>
              <a:t> standard acknowledge there is a need to describe structures and meaning of these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full standard context, each device has configuration data described by a formal document, one call data model and that is written with the Yang language. </a:t>
            </a:r>
          </a:p>
          <a:p>
            <a:r>
              <a:rPr lang="en-US" sz="1200" kern="1200" baseline="0" dirty="0" smtClean="0">
                <a:solidFill>
                  <a:schemeClr val="tx1"/>
                </a:solidFill>
                <a:latin typeface="+mn-lt"/>
                <a:ea typeface="+mn-ea"/>
                <a:cs typeface="+mn-cs"/>
              </a:rPr>
              <a:t>On the other side, a configuration management application should know which data models are implemented to match XML data as instances of these models.</a:t>
            </a:r>
          </a:p>
          <a:p>
            <a:endParaRPr lang="en-US"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Yang </a:t>
            </a:r>
            <a:r>
              <a:rPr lang="en-US" sz="1200" kern="1200" dirty="0" smtClean="0">
                <a:solidFill>
                  <a:schemeClr val="tx1"/>
                </a:solidFill>
                <a:latin typeface="+mn-lt"/>
                <a:ea typeface="+mn-ea"/>
                <a:cs typeface="+mn-cs"/>
              </a:rPr>
              <a:t>data model describes configuration and state data for each network devices like router or host and services. Configuration data can be read and written but not for state data that are read only.</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a full standard framework a device must announce which Yang data models it implements.</a:t>
            </a:r>
            <a:r>
              <a:rPr lang="en-US" sz="1200" kern="1200" baseline="0" dirty="0" smtClean="0">
                <a:solidFill>
                  <a:schemeClr val="tx1"/>
                </a:solidFill>
                <a:latin typeface="+mn-lt"/>
                <a:ea typeface="+mn-ea"/>
                <a:cs typeface="+mn-cs"/>
              </a:rPr>
              <a:t> In this example</a:t>
            </a:r>
            <a:r>
              <a:rPr lang="en-US" sz="1200" kern="1200" dirty="0" smtClean="0">
                <a:solidFill>
                  <a:schemeClr val="tx1"/>
                </a:solidFill>
                <a:latin typeface="+mn-lt"/>
                <a:ea typeface="+mn-ea"/>
                <a:cs typeface="+mn-cs"/>
              </a:rPr>
              <a:t> these two servers announce they implement an Host YANG</a:t>
            </a:r>
            <a:r>
              <a:rPr lang="en-US" sz="1200" kern="1200" baseline="0" dirty="0" smtClean="0">
                <a:solidFill>
                  <a:schemeClr val="tx1"/>
                </a:solidFill>
                <a:latin typeface="+mn-lt"/>
                <a:ea typeface="+mn-ea"/>
                <a:cs typeface="+mn-cs"/>
              </a:rPr>
              <a:t> data model </a:t>
            </a:r>
            <a:r>
              <a:rPr lang="en-US" sz="1200" kern="1200" dirty="0" smtClean="0">
                <a:solidFill>
                  <a:schemeClr val="tx1"/>
                </a:solidFill>
                <a:latin typeface="+mn-lt"/>
                <a:ea typeface="+mn-ea"/>
                <a:cs typeface="+mn-cs"/>
              </a:rPr>
              <a:t>and the wireless router announce a Router model. </a:t>
            </a:r>
          </a:p>
          <a:p>
            <a:r>
              <a:rPr lang="en-US" sz="1200" kern="1200" dirty="0" smtClean="0">
                <a:solidFill>
                  <a:schemeClr val="tx1"/>
                </a:solidFill>
                <a:latin typeface="+mn-lt"/>
                <a:ea typeface="+mn-ea"/>
                <a:cs typeface="+mn-cs"/>
              </a:rPr>
              <a:t>Host and Router Yang data model names must be unique so configuration management application could retrieve from somewhere the Yang model to have the knowledge of conveyed data.</a:t>
            </a:r>
            <a:endParaRPr lang="en-GB" sz="1200" kern="1200" dirty="0" smtClean="0">
              <a:solidFill>
                <a:schemeClr val="tx1"/>
              </a:solidFill>
              <a:latin typeface="+mn-lt"/>
              <a:ea typeface="+mn-ea"/>
              <a:cs typeface="+mn-cs"/>
            </a:endParaRPr>
          </a:p>
          <a:p>
            <a:pPr algn="just"/>
            <a:endParaRPr lang="en-US" sz="1000" noProof="0" dirty="0" smtClean="0">
              <a:latin typeface="Times New Roman"/>
              <a:cs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pPr algn="just"/>
            <a:r>
              <a:rPr lang="en-US" sz="1200" noProof="0" dirty="0" smtClean="0">
                <a:latin typeface="Times New Roman"/>
                <a:cs typeface="Times New Roman"/>
              </a:rPr>
              <a:t>Configuration</a:t>
            </a:r>
            <a:r>
              <a:rPr lang="en-US" sz="1200" baseline="0" noProof="0" dirty="0" smtClean="0">
                <a:latin typeface="Times New Roman"/>
                <a:cs typeface="Times New Roman"/>
              </a:rPr>
              <a:t> management we propose is made of one set of network devices and one station (the configuration manager) hosting configuration related applications. Each device has an embedded </a:t>
            </a:r>
            <a:r>
              <a:rPr lang="fr-FR" sz="1200" baseline="0" noProof="0" dirty="0" smtClean="0">
                <a:latin typeface="Times New Roman"/>
                <a:cs typeface="Times New Roman"/>
              </a:rPr>
              <a:t>NETCONF</a:t>
            </a:r>
            <a:r>
              <a:rPr lang="en-US" sz="1200" baseline="0" noProof="0" dirty="0" smtClean="0">
                <a:latin typeface="Times New Roman"/>
                <a:cs typeface="Times New Roman"/>
              </a:rPr>
              <a:t> agent that can be requested by the configuration manager station. Data exchanged are XML formatted configuration (and eventually state) information that are different for each device. Because different devices as router and server have nothing common so data are different. As two same devices should have same data types but different values. So there is a need for each device to exhibit which data can be used to manage its configuration and there is a need too for configuration manager application to know what could be requested from each device.</a:t>
            </a:r>
          </a:p>
          <a:p>
            <a:pPr algn="just"/>
            <a:endParaRPr lang="en-US" sz="1200" baseline="0" noProof="0" dirty="0" smtClean="0">
              <a:latin typeface="Times New Roman"/>
              <a:cs typeface="Times New Roman"/>
            </a:endParaRPr>
          </a:p>
          <a:p>
            <a:pPr algn="just"/>
            <a:r>
              <a:rPr lang="en-US" sz="1200" noProof="0" dirty="0" smtClean="0">
                <a:latin typeface="Times New Roman"/>
                <a:cs typeface="Times New Roman"/>
              </a:rPr>
              <a:t>The YANG modeling language is the</a:t>
            </a:r>
            <a:r>
              <a:rPr lang="en-US" sz="1200" baseline="0" noProof="0" dirty="0" smtClean="0">
                <a:latin typeface="Times New Roman"/>
                <a:cs typeface="Times New Roman"/>
              </a:rPr>
              <a:t> information model proposed by the </a:t>
            </a:r>
            <a:r>
              <a:rPr lang="en-US" sz="1200" baseline="0" noProof="0" dirty="0" err="1" smtClean="0">
                <a:latin typeface="Times New Roman"/>
                <a:cs typeface="Times New Roman"/>
              </a:rPr>
              <a:t>ietf</a:t>
            </a:r>
            <a:r>
              <a:rPr lang="en-US" sz="1200" baseline="0" noProof="0" dirty="0" smtClean="0">
                <a:latin typeface="Times New Roman"/>
                <a:cs typeface="Times New Roman"/>
              </a:rPr>
              <a:t> working group on network configuration (</a:t>
            </a:r>
            <a:r>
              <a:rPr lang="en-US" sz="1200" baseline="0" noProof="0" dirty="0" err="1" smtClean="0">
                <a:latin typeface="Times New Roman"/>
                <a:cs typeface="Times New Roman"/>
              </a:rPr>
              <a:t>netmod</a:t>
            </a:r>
            <a:r>
              <a:rPr lang="en-US" sz="1200" baseline="0" noProof="0" dirty="0" smtClean="0">
                <a:latin typeface="Times New Roman"/>
                <a:cs typeface="Times New Roman"/>
              </a:rPr>
              <a:t>). This language will allows equipments vendor to formally express their information model, as it is done for network management by SNMP and its SMI data model. But an important difference for us between SMI and YANG is the former is a data model and not an information model. YANG is more abstract and have more complex structures than the hierarchical description of scalars and tables in SMI. Moreover SMI data models contain protocol information that are useful to request data (the SNMP </a:t>
            </a:r>
            <a:r>
              <a:rPr lang="en-US" sz="1200" baseline="0" noProof="0" dirty="0" err="1" smtClean="0">
                <a:latin typeface="Times New Roman"/>
                <a:cs typeface="Times New Roman"/>
              </a:rPr>
              <a:t>oid</a:t>
            </a:r>
            <a:r>
              <a:rPr lang="en-US" sz="1200" baseline="0" noProof="0" dirty="0" smtClean="0">
                <a:latin typeface="Times New Roman"/>
                <a:cs typeface="Times New Roman"/>
              </a:rPr>
              <a:t>) that have permitted the development of a full of generic SNMP manager providing an SMI view of network management  information.</a:t>
            </a:r>
          </a:p>
          <a:p>
            <a:pPr algn="just"/>
            <a:endParaRPr lang="en-US" sz="1200" baseline="0" noProof="0" dirty="0" smtClean="0">
              <a:latin typeface="Times New Roman"/>
              <a:cs typeface="Times New Roman"/>
            </a:endParaRPr>
          </a:p>
          <a:p>
            <a:pPr algn="just"/>
            <a:r>
              <a:rPr lang="en-US" sz="1200" baseline="0" noProof="0" dirty="0" smtClean="0">
                <a:latin typeface="Times New Roman"/>
                <a:cs typeface="Times New Roman"/>
              </a:rPr>
              <a:t>The goal of this paper is to show a way to use YANG information model in the same fashion as the SMI could be. We propose a generic configuration manager that will understand YANG specification and provide a YANG view of configuration data maintained inside </a:t>
            </a:r>
            <a:r>
              <a:rPr lang="fr-FR" sz="1200" baseline="0" noProof="0" dirty="0" smtClean="0">
                <a:latin typeface="Times New Roman"/>
                <a:cs typeface="Times New Roman"/>
              </a:rPr>
              <a:t>NETCONF</a:t>
            </a:r>
            <a:r>
              <a:rPr lang="en-US" sz="1200" baseline="0" noProof="0" dirty="0" smtClean="0">
                <a:latin typeface="Times New Roman"/>
                <a:cs typeface="Times New Roman"/>
              </a:rPr>
              <a:t> agents. The language is currently in the draft state but sufficiently advanced to allow us a realistic use of it that will show possibilities and limits of such use of YANG.</a:t>
            </a:r>
          </a:p>
          <a:p>
            <a:pPr algn="just"/>
            <a:endParaRPr lang="en-US" sz="1200" baseline="0" noProof="0" dirty="0" smtClean="0">
              <a:latin typeface="Times New Roman"/>
              <a:cs typeface="Times New Roman"/>
            </a:endParaRPr>
          </a:p>
          <a:p>
            <a:pPr algn="just"/>
            <a:endParaRPr lang="en-US" sz="12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dirty="0" smtClean="0">
                <a:latin typeface="Times New Roman"/>
                <a:cs typeface="Times New Roman"/>
              </a:rPr>
              <a:t>NETCONF</a:t>
            </a:r>
            <a:r>
              <a:rPr lang="en-US" sz="1200" dirty="0" smtClean="0">
                <a:latin typeface="Times New Roman"/>
                <a:cs typeface="Times New Roman"/>
              </a:rPr>
              <a:t> data</a:t>
            </a:r>
            <a:r>
              <a:rPr lang="en-US" sz="1200" baseline="0" dirty="0" smtClean="0">
                <a:latin typeface="Times New Roman"/>
                <a:cs typeface="Times New Roman"/>
              </a:rPr>
              <a:t> exchanged between a device and a configuration application are XML documents and it is the responsibility of the agent or the manager to send well formed document. Such schema could be the mean to formally express which configuration data could be exchanged but indeed are not human friendly readable and so limits the understanding of complex data structure. For example a typical network configuration data (but also a network management)  is a list (or a table) of the set of network interfaces a network device contains. XML example for such data is given on the </a:t>
            </a:r>
            <a:r>
              <a:rPr lang="fr-FR" sz="1200" baseline="0" dirty="0" smtClean="0">
                <a:latin typeface="Times New Roman"/>
                <a:cs typeface="Times New Roman"/>
              </a:rPr>
              <a:t>slide</a:t>
            </a:r>
            <a:r>
              <a:rPr lang="en-US" sz="1200" baseline="0" dirty="0" smtClean="0">
                <a:latin typeface="Times New Roman"/>
                <a:cs typeface="Times New Roman"/>
              </a:rPr>
              <a:t>. </a:t>
            </a:r>
          </a:p>
          <a:p>
            <a:pPr algn="just"/>
            <a:endParaRPr lang="en-US" sz="1200" noProof="0" dirty="0" smtClean="0">
              <a:latin typeface="Times New Roman"/>
              <a:cs typeface="Times New Roman"/>
            </a:endParaRP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YANG</a:t>
            </a:r>
            <a:r>
              <a:rPr lang="fr-FR" baseline="0" dirty="0" smtClean="0"/>
              <a:t> </a:t>
            </a:r>
            <a:r>
              <a:rPr lang="fr-FR" baseline="0" dirty="0" err="1" smtClean="0"/>
              <a:t>is</a:t>
            </a:r>
            <a:r>
              <a:rPr lang="fr-FR" baseline="0" dirty="0" smtClean="0"/>
              <a:t> </a:t>
            </a:r>
            <a:r>
              <a:rPr lang="fr-FR" baseline="0" dirty="0" err="1" smtClean="0"/>
              <a:t>used</a:t>
            </a:r>
            <a:r>
              <a:rPr lang="fr-FR" baseline="0" dirty="0" smtClean="0"/>
              <a:t> to model data </a:t>
            </a:r>
            <a:r>
              <a:rPr lang="fr-FR" baseline="0" dirty="0" err="1" smtClean="0"/>
              <a:t>that</a:t>
            </a:r>
            <a:r>
              <a:rPr lang="fr-FR" baseline="0" dirty="0" smtClean="0"/>
              <a:t> are XML </a:t>
            </a:r>
            <a:r>
              <a:rPr lang="fr-FR" baseline="0" dirty="0" err="1" smtClean="0"/>
              <a:t>formated</a:t>
            </a:r>
            <a:r>
              <a:rPr lang="fr-FR" baseline="0" dirty="0" smtClean="0"/>
              <a:t> configuration information </a:t>
            </a:r>
            <a:r>
              <a:rPr lang="fr-FR" baseline="0" dirty="0" err="1" smtClean="0"/>
              <a:t>like</a:t>
            </a:r>
            <a:r>
              <a:rPr lang="fr-FR" baseline="0" dirty="0" smtClean="0"/>
              <a:t> </a:t>
            </a:r>
            <a:r>
              <a:rPr lang="fr-FR" baseline="0" dirty="0" err="1" smtClean="0"/>
              <a:t>this</a:t>
            </a:r>
            <a:r>
              <a:rPr lang="fr-FR" baseline="0" dirty="0" smtClean="0"/>
              <a:t> </a:t>
            </a:r>
            <a:r>
              <a:rPr lang="fr-FR" baseline="0" dirty="0" err="1" smtClean="0"/>
              <a:t>example</a:t>
            </a:r>
            <a:r>
              <a:rPr lang="fr-FR" baseline="0" dirty="0" smtClean="0"/>
              <a:t>.</a:t>
            </a:r>
          </a:p>
          <a:p>
            <a:r>
              <a:rPr lang="fr-FR" baseline="0" dirty="0" smtClean="0"/>
              <a:t>If </a:t>
            </a:r>
            <a:r>
              <a:rPr lang="fr-FR" baseline="0" dirty="0" err="1" smtClean="0"/>
              <a:t>we</a:t>
            </a:r>
            <a:r>
              <a:rPr lang="fr-FR" baseline="0" dirty="0" smtClean="0"/>
              <a:t> </a:t>
            </a:r>
            <a:r>
              <a:rPr lang="fr-FR" baseline="0" dirty="0" err="1" smtClean="0"/>
              <a:t>remove</a:t>
            </a:r>
            <a:r>
              <a:rPr lang="fr-FR" baseline="0" dirty="0" smtClean="0"/>
              <a:t> data </a:t>
            </a:r>
            <a:r>
              <a:rPr lang="fr-FR" baseline="0" dirty="0" err="1" smtClean="0"/>
              <a:t>values,it</a:t>
            </a:r>
            <a:r>
              <a:rPr lang="fr-FR" baseline="0" dirty="0" smtClean="0"/>
              <a:t> </a:t>
            </a:r>
            <a:r>
              <a:rPr lang="fr-FR" baseline="0" dirty="0" err="1" smtClean="0"/>
              <a:t>is</a:t>
            </a:r>
            <a:r>
              <a:rPr lang="fr-FR" baseline="0" dirty="0" smtClean="0"/>
              <a:t> more </a:t>
            </a:r>
            <a:r>
              <a:rPr lang="fr-FR" baseline="0" dirty="0" err="1" smtClean="0"/>
              <a:t>easy</a:t>
            </a:r>
            <a:r>
              <a:rPr lang="fr-FR" baseline="0" dirty="0" smtClean="0"/>
              <a:t> to </a:t>
            </a:r>
            <a:r>
              <a:rPr lang="fr-FR" baseline="0" dirty="0" err="1" smtClean="0"/>
              <a:t>see</a:t>
            </a:r>
            <a:r>
              <a:rPr lang="fr-FR" baseline="0" dirty="0" smtClean="0"/>
              <a:t> </a:t>
            </a:r>
            <a:r>
              <a:rPr lang="fr-FR" baseline="0" dirty="0" err="1" smtClean="0"/>
              <a:t>that</a:t>
            </a:r>
            <a:r>
              <a:rPr lang="fr-FR" baseline="0" dirty="0" smtClean="0"/>
              <a:t> </a:t>
            </a:r>
            <a:r>
              <a:rPr lang="fr-FR" baseline="0" dirty="0" err="1" smtClean="0"/>
              <a:t>some</a:t>
            </a:r>
            <a:r>
              <a:rPr lang="fr-FR" baseline="0" dirty="0" smtClean="0"/>
              <a:t> </a:t>
            </a:r>
            <a:r>
              <a:rPr lang="fr-FR" baseline="0" dirty="0" err="1" smtClean="0"/>
              <a:t>markup</a:t>
            </a:r>
            <a:r>
              <a:rPr lang="fr-FR" baseline="0" dirty="0" smtClean="0"/>
              <a:t> pattern are </a:t>
            </a:r>
            <a:r>
              <a:rPr lang="fr-FR" baseline="0" dirty="0" err="1" smtClean="0"/>
              <a:t>repeated</a:t>
            </a:r>
            <a:r>
              <a:rPr lang="fr-FR" baseline="0" dirty="0" smtClean="0"/>
              <a:t> as interface </a:t>
            </a:r>
            <a:r>
              <a:rPr lang="fr-FR" baseline="0" dirty="0" err="1" smtClean="0"/>
              <a:t>with</a:t>
            </a:r>
            <a:r>
              <a:rPr lang="fr-FR" baseline="0" dirty="0" smtClean="0"/>
              <a:t> </a:t>
            </a:r>
            <a:r>
              <a:rPr lang="fr-FR" baseline="0" dirty="0" err="1" smtClean="0"/>
              <a:t>name</a:t>
            </a:r>
            <a:r>
              <a:rPr lang="fr-FR" baseline="0" dirty="0" smtClean="0"/>
              <a:t>, </a:t>
            </a:r>
            <a:r>
              <a:rPr lang="fr-FR" baseline="0" dirty="0" err="1" smtClean="0"/>
              <a:t>physical</a:t>
            </a:r>
            <a:r>
              <a:rPr lang="fr-FR" baseline="0" dirty="0" smtClean="0"/>
              <a:t> </a:t>
            </a:r>
            <a:r>
              <a:rPr lang="fr-FR" baseline="0" dirty="0" err="1" smtClean="0"/>
              <a:t>address</a:t>
            </a:r>
            <a:r>
              <a:rPr lang="fr-FR" baseline="0" dirty="0" smtClean="0"/>
              <a:t> and </a:t>
            </a:r>
            <a:r>
              <a:rPr lang="fr-FR" baseline="0" dirty="0" err="1" smtClean="0"/>
              <a:t>mtu</a:t>
            </a:r>
            <a:r>
              <a:rPr lang="fr-FR" baseline="0" dirty="0" smtClean="0"/>
              <a:t>.</a:t>
            </a:r>
          </a:p>
          <a:p>
            <a:r>
              <a:rPr lang="fr-FR" baseline="0" dirty="0" smtClean="0"/>
              <a:t>One </a:t>
            </a:r>
            <a:r>
              <a:rPr lang="fr-FR" baseline="0" dirty="0" err="1" smtClean="0"/>
              <a:t>can</a:t>
            </a:r>
            <a:r>
              <a:rPr lang="fr-FR" baseline="0" dirty="0" smtClean="0"/>
              <a:t> </a:t>
            </a:r>
            <a:r>
              <a:rPr lang="fr-FR" baseline="0" dirty="0" err="1" smtClean="0"/>
              <a:t>also</a:t>
            </a:r>
            <a:r>
              <a:rPr lang="fr-FR" baseline="0" dirty="0" smtClean="0"/>
              <a:t> </a:t>
            </a:r>
            <a:r>
              <a:rPr lang="fr-FR" baseline="0" dirty="0" err="1" smtClean="0"/>
              <a:t>see</a:t>
            </a:r>
            <a:r>
              <a:rPr lang="fr-FR" baseline="0" dirty="0" smtClean="0"/>
              <a:t> </a:t>
            </a:r>
            <a:r>
              <a:rPr lang="fr-FR" baseline="0" dirty="0" err="1" smtClean="0"/>
              <a:t>these</a:t>
            </a:r>
            <a:r>
              <a:rPr lang="fr-FR" baseline="0" dirty="0" smtClean="0"/>
              <a:t> patterns are </a:t>
            </a:r>
            <a:r>
              <a:rPr lang="fr-FR" baseline="0" dirty="0" err="1" smtClean="0"/>
              <a:t>inside</a:t>
            </a:r>
            <a:r>
              <a:rPr lang="fr-FR" baseline="0" dirty="0" smtClean="0"/>
              <a:t> an interfaces </a:t>
            </a:r>
            <a:r>
              <a:rPr lang="fr-FR" baseline="0" dirty="0" err="1" smtClean="0"/>
              <a:t>markup</a:t>
            </a:r>
            <a:r>
              <a:rPr lang="fr-FR" baseline="0" dirty="0" smtClean="0"/>
              <a:t> </a:t>
            </a:r>
            <a:r>
              <a:rPr lang="fr-FR" baseline="0" dirty="0" err="1" smtClean="0"/>
              <a:t>with</a:t>
            </a:r>
            <a:r>
              <a:rPr lang="fr-FR" baseline="0" dirty="0" smtClean="0"/>
              <a:t> a </a:t>
            </a:r>
            <a:r>
              <a:rPr lang="fr-FR" baseline="0" dirty="0" err="1" smtClean="0"/>
              <a:t>ifNumber</a:t>
            </a:r>
            <a:r>
              <a:rPr lang="fr-FR" baseline="0" dirty="0" smtClean="0"/>
              <a:t>.</a:t>
            </a:r>
          </a:p>
          <a:p>
            <a:r>
              <a:rPr lang="fr-FR" baseline="0" dirty="0" smtClean="0"/>
              <a:t>As XML </a:t>
            </a:r>
            <a:r>
              <a:rPr lang="fr-FR" baseline="0" dirty="0" err="1" smtClean="0"/>
              <a:t>describes</a:t>
            </a:r>
            <a:r>
              <a:rPr lang="fr-FR" baseline="0" dirty="0" smtClean="0"/>
              <a:t> data </a:t>
            </a:r>
            <a:r>
              <a:rPr lang="fr-FR" baseline="0" dirty="0" err="1" smtClean="0"/>
              <a:t>like</a:t>
            </a:r>
            <a:r>
              <a:rPr lang="fr-FR" baseline="0" dirty="0" smtClean="0"/>
              <a:t> a </a:t>
            </a:r>
            <a:r>
              <a:rPr lang="fr-FR" baseline="0" dirty="0" err="1" smtClean="0"/>
              <a:t>tree</a:t>
            </a:r>
            <a:r>
              <a:rPr lang="fr-FR" baseline="0" dirty="0" smtClean="0"/>
              <a:t>, </a:t>
            </a:r>
            <a:r>
              <a:rPr lang="fr-FR" baseline="0" dirty="0" err="1" smtClean="0"/>
              <a:t>it</a:t>
            </a:r>
            <a:r>
              <a:rPr lang="fr-FR" baseline="0" dirty="0" smtClean="0"/>
              <a:t> </a:t>
            </a:r>
            <a:r>
              <a:rPr lang="fr-FR" baseline="0" dirty="0" err="1" smtClean="0"/>
              <a:t>is</a:t>
            </a:r>
            <a:r>
              <a:rPr lang="fr-FR" baseline="0" dirty="0" smtClean="0"/>
              <a:t> </a:t>
            </a:r>
            <a:r>
              <a:rPr lang="fr-FR" baseline="0" dirty="0" err="1" smtClean="0"/>
              <a:t>easy</a:t>
            </a:r>
            <a:r>
              <a:rPr lang="fr-FR" baseline="0" dirty="0" smtClean="0"/>
              <a:t> to </a:t>
            </a:r>
            <a:r>
              <a:rPr lang="fr-FR" baseline="0" dirty="0" err="1" smtClean="0"/>
              <a:t>build</a:t>
            </a:r>
            <a:r>
              <a:rPr lang="fr-FR" baseline="0" dirty="0" smtClean="0"/>
              <a:t> </a:t>
            </a:r>
            <a:r>
              <a:rPr lang="fr-FR" baseline="0" dirty="0" err="1" smtClean="0"/>
              <a:t>such</a:t>
            </a:r>
            <a:r>
              <a:rPr lang="fr-FR" baseline="0" dirty="0" smtClean="0"/>
              <a:t> </a:t>
            </a:r>
            <a:r>
              <a:rPr lang="fr-FR" baseline="0" dirty="0" err="1" smtClean="0"/>
              <a:t>tree</a:t>
            </a:r>
            <a:r>
              <a:rPr lang="fr-FR" baseline="0" dirty="0" smtClean="0"/>
              <a:t> </a:t>
            </a:r>
            <a:r>
              <a:rPr lang="fr-FR" baseline="0" dirty="0" err="1" smtClean="0"/>
              <a:t>from</a:t>
            </a:r>
            <a:r>
              <a:rPr lang="fr-FR" baseline="0" dirty="0" smtClean="0"/>
              <a:t> </a:t>
            </a:r>
            <a:r>
              <a:rPr lang="fr-FR" baseline="0" dirty="0" err="1" smtClean="0"/>
              <a:t>it</a:t>
            </a:r>
            <a:r>
              <a:rPr lang="fr-FR" baseline="0" dirty="0" smtClean="0"/>
              <a:t>.</a:t>
            </a:r>
          </a:p>
          <a:p>
            <a:r>
              <a:rPr lang="fr-FR" baseline="0" dirty="0" smtClean="0"/>
              <a:t>But </a:t>
            </a:r>
            <a:r>
              <a:rPr lang="fr-FR" baseline="0" dirty="0" err="1" smtClean="0"/>
              <a:t>it</a:t>
            </a:r>
            <a:r>
              <a:rPr lang="fr-FR" baseline="0" dirty="0" smtClean="0"/>
              <a:t> </a:t>
            </a:r>
            <a:r>
              <a:rPr lang="fr-FR" baseline="0" dirty="0" err="1" smtClean="0"/>
              <a:t>is</a:t>
            </a:r>
            <a:r>
              <a:rPr lang="fr-FR" baseline="0" dirty="0" smtClean="0"/>
              <a:t> </a:t>
            </a:r>
            <a:r>
              <a:rPr lang="fr-FR" baseline="0" dirty="0" err="1" smtClean="0"/>
              <a:t>only</a:t>
            </a:r>
            <a:r>
              <a:rPr lang="fr-FR" baseline="0" dirty="0" smtClean="0"/>
              <a:t> </a:t>
            </a:r>
            <a:r>
              <a:rPr lang="fr-FR" baseline="0" dirty="0" err="1" smtClean="0"/>
              <a:t>with</a:t>
            </a:r>
            <a:r>
              <a:rPr lang="fr-FR" baseline="0" dirty="0" smtClean="0"/>
              <a:t> the help of a data model </a:t>
            </a:r>
            <a:r>
              <a:rPr lang="fr-FR" baseline="0" dirty="0" err="1" smtClean="0"/>
              <a:t>that</a:t>
            </a:r>
            <a:r>
              <a:rPr lang="fr-FR" baseline="0" dirty="0" smtClean="0"/>
              <a:t> </a:t>
            </a:r>
            <a:r>
              <a:rPr lang="fr-FR" baseline="0" dirty="0" err="1" smtClean="0"/>
              <a:t>we</a:t>
            </a:r>
            <a:r>
              <a:rPr lang="fr-FR" baseline="0" dirty="0" smtClean="0"/>
              <a:t> </a:t>
            </a:r>
            <a:r>
              <a:rPr lang="fr-FR" baseline="0" dirty="0" err="1" smtClean="0"/>
              <a:t>can</a:t>
            </a:r>
            <a:r>
              <a:rPr lang="fr-FR" baseline="0" dirty="0" smtClean="0"/>
              <a:t> </a:t>
            </a:r>
            <a:r>
              <a:rPr lang="fr-FR" baseline="0" dirty="0" err="1" smtClean="0"/>
              <a:t>say</a:t>
            </a:r>
            <a:r>
              <a:rPr lang="fr-FR" baseline="0" dirty="0" smtClean="0"/>
              <a:t> </a:t>
            </a:r>
            <a:r>
              <a:rPr lang="fr-FR" baseline="0" dirty="0" err="1" smtClean="0"/>
              <a:t>there</a:t>
            </a:r>
            <a:r>
              <a:rPr lang="fr-FR" baseline="0" dirty="0" smtClean="0"/>
              <a:t> </a:t>
            </a:r>
            <a:r>
              <a:rPr lang="fr-FR" baseline="0" dirty="0" err="1" smtClean="0"/>
              <a:t>is</a:t>
            </a:r>
            <a:r>
              <a:rPr lang="fr-FR" baseline="0" dirty="0" smtClean="0"/>
              <a:t> </a:t>
            </a:r>
            <a:r>
              <a:rPr lang="fr-FR" baseline="0" dirty="0" err="1" smtClean="0"/>
              <a:t>two</a:t>
            </a:r>
            <a:r>
              <a:rPr lang="fr-FR" baseline="0" dirty="0" smtClean="0"/>
              <a:t> instances of the </a:t>
            </a:r>
            <a:r>
              <a:rPr lang="fr-FR" baseline="0" dirty="0" err="1" smtClean="0"/>
              <a:t>same</a:t>
            </a:r>
            <a:r>
              <a:rPr lang="fr-FR" baseline="0" dirty="0" smtClean="0"/>
              <a:t> interface pattern.</a:t>
            </a:r>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noProof="0" dirty="0" smtClean="0"/>
              <a:t>Basically, Yang is for describes XML documents and can be compared to XSD or </a:t>
            </a:r>
            <a:r>
              <a:rPr lang="en-US" noProof="0" dirty="0" err="1" smtClean="0"/>
              <a:t>RelaxNG</a:t>
            </a:r>
            <a:r>
              <a:rPr lang="en-US" noProof="0" dirty="0" smtClean="0"/>
              <a:t> that have the same purpose.</a:t>
            </a:r>
            <a:r>
              <a:rPr lang="en-US" baseline="0" noProof="0" dirty="0" smtClean="0"/>
              <a:t> A mapping from Yang to XSDL is already defined in a draft proposition.</a:t>
            </a:r>
          </a:p>
          <a:p>
            <a:r>
              <a:rPr lang="en-US" baseline="0" noProof="0" dirty="0" smtClean="0"/>
              <a:t>Benefits of using Yang are its </a:t>
            </a:r>
            <a:r>
              <a:rPr lang="en-US" baseline="0" noProof="0" dirty="0" err="1" smtClean="0"/>
              <a:t>readibility</a:t>
            </a:r>
            <a:r>
              <a:rPr lang="en-US" baseline="0" noProof="0" dirty="0" smtClean="0"/>
              <a:t>, as in this example that shows an XSD definition and the same with Yang.</a:t>
            </a:r>
          </a:p>
          <a:p>
            <a:r>
              <a:rPr lang="en-US" baseline="0" noProof="0" dirty="0" smtClean="0"/>
              <a:t>Other interest are its integration within the IETF standardization process that will lead to the definition of standard configurations shared between network devices and management applications.</a:t>
            </a:r>
          </a:p>
          <a:p>
            <a:r>
              <a:rPr lang="en-US" noProof="0" dirty="0" smtClean="0"/>
              <a:t>Of course vendor of network devices can design</a:t>
            </a:r>
            <a:r>
              <a:rPr lang="en-US" baseline="0" noProof="0" dirty="0" smtClean="0"/>
              <a:t> their proper data model, specific to their equipment. Yang facilitates reusability of data model from other models such ones defined by the IETF or by </a:t>
            </a:r>
            <a:r>
              <a:rPr lang="en-US" baseline="0" noProof="0" smtClean="0"/>
              <a:t>vendor itself.</a:t>
            </a:r>
            <a:endParaRPr 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b="0" i="0" baseline="0" dirty="0" smtClean="0">
                <a:latin typeface="Times New Roman"/>
                <a:cs typeface="Times New Roman"/>
              </a:rPr>
              <a:t>Lets see how Yang model such data tree.</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Data model are organized in module. A module should be a collection of data definition related to  a configuration subject, as is this network configuration module.</a:t>
            </a:r>
          </a:p>
          <a:p>
            <a:pPr algn="just"/>
            <a:r>
              <a:rPr lang="en-US" sz="1000" b="0" i="0" baseline="0" dirty="0" smtClean="0">
                <a:latin typeface="Times New Roman"/>
                <a:cs typeface="Times New Roman"/>
              </a:rPr>
              <a:t>The namespace information allows to uniquely defines data identifiers and the import allows to use data from other modules.</a:t>
            </a:r>
          </a:p>
          <a:p>
            <a:pPr algn="just"/>
            <a:r>
              <a:rPr lang="en-US" sz="1000" b="0" i="0" baseline="0" dirty="0" smtClean="0">
                <a:latin typeface="Times New Roman"/>
                <a:cs typeface="Times New Roman"/>
              </a:rPr>
              <a:t>We maps this as java classes tree.</a:t>
            </a:r>
          </a:p>
          <a:p>
            <a:pPr algn="just"/>
            <a:r>
              <a:rPr lang="en-US" sz="1000" b="0" i="0" baseline="0" dirty="0" smtClean="0">
                <a:latin typeface="Times New Roman"/>
                <a:cs typeface="Times New Roman"/>
              </a:rPr>
              <a:t>Yang has some built-in type as String or integer and one can defines derived type with a </a:t>
            </a:r>
            <a:r>
              <a:rPr lang="en-US" sz="1000" b="0" i="0" baseline="0" dirty="0" err="1" smtClean="0">
                <a:latin typeface="Times New Roman"/>
                <a:cs typeface="Times New Roman"/>
              </a:rPr>
              <a:t>typedef</a:t>
            </a:r>
            <a:r>
              <a:rPr lang="en-US" sz="1000" b="0" i="0" baseline="0" dirty="0" smtClean="0">
                <a:latin typeface="Times New Roman"/>
                <a:cs typeface="Times New Roman"/>
              </a:rPr>
              <a:t> notation. This is the definition of the new type called </a:t>
            </a:r>
            <a:r>
              <a:rPr lang="en-US" sz="1000" b="0" i="0" baseline="0" dirty="0" err="1" smtClean="0">
                <a:latin typeface="Times New Roman"/>
                <a:cs typeface="Times New Roman"/>
              </a:rPr>
              <a:t>ifName</a:t>
            </a:r>
            <a:r>
              <a:rPr lang="en-US" sz="1000" b="0" i="0" baseline="0" dirty="0" smtClean="0">
                <a:latin typeface="Times New Roman"/>
                <a:cs typeface="Times New Roman"/>
              </a:rPr>
              <a:t> that is derived from the built-in type string with a restricted number of chars.</a:t>
            </a:r>
          </a:p>
          <a:p>
            <a:pPr algn="just"/>
            <a:r>
              <a:rPr lang="en-US" sz="1000" b="0" i="0" baseline="0" dirty="0" smtClean="0">
                <a:latin typeface="Times New Roman"/>
                <a:cs typeface="Times New Roman"/>
              </a:rPr>
              <a:t>The grouping statement is made to defines data model group that will be used elsewhere.</a:t>
            </a:r>
          </a:p>
          <a:p>
            <a:pPr algn="just"/>
            <a:r>
              <a:rPr lang="en-US" sz="1000" b="0" i="0" baseline="0" dirty="0" smtClean="0">
                <a:latin typeface="Times New Roman"/>
                <a:cs typeface="Times New Roman"/>
              </a:rPr>
              <a:t>There are also java classes, with a special case for grouping because this part of data model will be instantiated.</a:t>
            </a:r>
          </a:p>
          <a:p>
            <a:pPr algn="just"/>
            <a:r>
              <a:rPr lang="en-US" sz="1000" b="0" i="0" baseline="0" dirty="0" smtClean="0">
                <a:latin typeface="Times New Roman"/>
                <a:cs typeface="Times New Roman"/>
              </a:rPr>
              <a:t>Finally this is a data model for interfaces configuration. A container contains other data definitions as a list. The list is defined by its columns and can be indexed. The choice statement allows a configuration to have one of these cases. </a:t>
            </a:r>
          </a:p>
          <a:p>
            <a:pPr algn="just"/>
            <a:r>
              <a:rPr lang="en-US" sz="1000" b="0" i="0" baseline="0" dirty="0" smtClean="0">
                <a:latin typeface="Times New Roman"/>
                <a:cs typeface="Times New Roman"/>
              </a:rPr>
              <a:t>Here is an example of the uses statement that refers to the grouping statement we just have seen.</a:t>
            </a:r>
          </a:p>
          <a:p>
            <a:pPr algn="just"/>
            <a:r>
              <a:rPr lang="en-US" sz="1000" b="0" i="0" baseline="0" dirty="0" smtClean="0">
                <a:latin typeface="Times New Roman"/>
                <a:cs typeface="Times New Roman"/>
              </a:rPr>
              <a:t>This tree is called the Schema Tree and it is made of Schema nodes.  </a:t>
            </a:r>
          </a:p>
          <a:p>
            <a:pPr algn="just"/>
            <a:r>
              <a:rPr lang="en-US" sz="1000" b="0" i="0" baseline="0" dirty="0" smtClean="0">
                <a:latin typeface="Times New Roman"/>
                <a:cs typeface="Times New Roman"/>
              </a:rPr>
              <a:t>The grouping v4 is also in the schema tree but not at this place, as we will see in the next slide</a:t>
            </a:r>
          </a:p>
          <a:p>
            <a:pPr algn="just"/>
            <a:endParaRPr lang="en-US" sz="1000" b="0" i="0" baseline="0" dirty="0" smtClean="0">
              <a:latin typeface="Times New Roman"/>
              <a:cs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en-US" sz="1000" baseline="0" dirty="0" smtClean="0">
                <a:latin typeface="Times New Roman"/>
                <a:cs typeface="Times New Roman"/>
              </a:rPr>
              <a:t>We have made a YANG parser in java called </a:t>
            </a:r>
            <a:r>
              <a:rPr lang="en-US" sz="1000" baseline="0" dirty="0" err="1" smtClean="0">
                <a:latin typeface="Times New Roman"/>
                <a:cs typeface="Times New Roman"/>
              </a:rPr>
              <a:t>jYang</a:t>
            </a:r>
            <a:r>
              <a:rPr lang="en-US" sz="1000" baseline="0" dirty="0" smtClean="0">
                <a:latin typeface="Times New Roman"/>
                <a:cs typeface="Times New Roman"/>
              </a:rPr>
              <a:t>.</a:t>
            </a:r>
          </a:p>
          <a:p>
            <a:pPr algn="just"/>
            <a:r>
              <a:rPr lang="en-US" sz="1000" baseline="0" dirty="0" smtClean="0">
                <a:latin typeface="Times New Roman"/>
                <a:cs typeface="Times New Roman"/>
              </a:rPr>
              <a:t>This parser reads YANG modules and build their YANG schema trees.</a:t>
            </a:r>
          </a:p>
          <a:p>
            <a:pPr algn="just"/>
            <a:r>
              <a:rPr lang="en-US" sz="1000" baseline="0" dirty="0" smtClean="0">
                <a:latin typeface="Times New Roman"/>
                <a:cs typeface="Times New Roman"/>
              </a:rPr>
              <a:t>If we suppose two nodes in the module a are using a grouping called </a:t>
            </a:r>
            <a:r>
              <a:rPr lang="en-US" sz="1000" baseline="0" dirty="0" err="1" smtClean="0">
                <a:latin typeface="Times New Roman"/>
                <a:cs typeface="Times New Roman"/>
              </a:rPr>
              <a:t>b</a:t>
            </a:r>
            <a:r>
              <a:rPr lang="en-US" sz="1000" baseline="0" dirty="0" smtClean="0">
                <a:latin typeface="Times New Roman"/>
                <a:cs typeface="Times New Roman"/>
              </a:rPr>
              <a:t>, defined in the module </a:t>
            </a:r>
            <a:r>
              <a:rPr lang="en-US" sz="1000" baseline="0" dirty="0" err="1" smtClean="0">
                <a:latin typeface="Times New Roman"/>
                <a:cs typeface="Times New Roman"/>
              </a:rPr>
              <a:t>b</a:t>
            </a:r>
            <a:r>
              <a:rPr lang="en-US" sz="1000" baseline="0" dirty="0" smtClean="0">
                <a:latin typeface="Times New Roman"/>
                <a:cs typeface="Times New Roman"/>
              </a:rPr>
              <a:t>, we construct the full YANG schema tree by copying the corresponding schema trees.</a:t>
            </a:r>
          </a:p>
          <a:p>
            <a:pPr algn="just"/>
            <a:r>
              <a:rPr lang="en-US" sz="1000" baseline="0" dirty="0" smtClean="0">
                <a:latin typeface="Times New Roman"/>
                <a:cs typeface="Times New Roman"/>
              </a:rPr>
              <a:t>This tree is first used as a YANG specification browser. Manager can read YANG data model like browsing a file system.</a:t>
            </a:r>
          </a:p>
          <a:p>
            <a:pPr algn="just"/>
            <a:r>
              <a:rPr lang="en-US" sz="1000" baseline="0" dirty="0" smtClean="0">
                <a:latin typeface="Times New Roman"/>
                <a:cs typeface="Times New Roman"/>
              </a:rPr>
              <a:t>The YANG schema tree is also used to find out the YANG data tree from XML Data of the NETCONF protocol.</a:t>
            </a:r>
          </a:p>
          <a:p>
            <a:pPr algn="just"/>
            <a:r>
              <a:rPr lang="en-US" sz="1000" baseline="0" dirty="0" smtClean="0">
                <a:latin typeface="Times New Roman"/>
                <a:cs typeface="Times New Roman"/>
              </a:rPr>
              <a:t>This data tree is now the interface between manager and the configuration of its managed devices.</a:t>
            </a:r>
          </a:p>
          <a:p>
            <a:pPr algn="just"/>
            <a:endParaRPr lang="en-US" sz="1000" baseline="0" dirty="0" smtClean="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dirty="0" err="1" smtClean="0">
                <a:latin typeface="Times New Roman"/>
                <a:cs typeface="Times New Roman"/>
              </a:rPr>
              <a:t>YencaP</a:t>
            </a:r>
            <a:r>
              <a:rPr lang="en-US" sz="1000" baseline="0" dirty="0" smtClean="0">
                <a:latin typeface="Times New Roman"/>
                <a:cs typeface="Times New Roman"/>
              </a:rPr>
              <a:t> is an open source implementation of the </a:t>
            </a:r>
            <a:r>
              <a:rPr lang="fr-FR" sz="1000" baseline="0" dirty="0" smtClean="0">
                <a:latin typeface="Times New Roman"/>
                <a:cs typeface="Times New Roman"/>
              </a:rPr>
              <a:t>NETCONF </a:t>
            </a:r>
            <a:r>
              <a:rPr lang="en-US" sz="1000" baseline="0" dirty="0" smtClean="0">
                <a:latin typeface="Times New Roman"/>
                <a:cs typeface="Times New Roman"/>
              </a:rPr>
              <a:t>server side. It is written in python and we are maintaining it.</a:t>
            </a:r>
          </a:p>
          <a:p>
            <a:pPr algn="just"/>
            <a:r>
              <a:rPr lang="en-US" sz="1000" baseline="0" dirty="0" smtClean="0">
                <a:latin typeface="Times New Roman"/>
                <a:cs typeface="Times New Roman"/>
              </a:rPr>
              <a:t>It is conformant with the standard architecture with secure transport, remote procedure call and configuration oriented operation like get and edit </a:t>
            </a:r>
            <a:r>
              <a:rPr lang="en-US" sz="1000" baseline="0" dirty="0" err="1" smtClean="0">
                <a:latin typeface="Times New Roman"/>
                <a:cs typeface="Times New Roman"/>
              </a:rPr>
              <a:t>config</a:t>
            </a:r>
            <a:r>
              <a:rPr lang="en-US" sz="1000" baseline="0" dirty="0" smtClean="0">
                <a:latin typeface="Times New Roman"/>
                <a:cs typeface="Times New Roman"/>
              </a:rPr>
              <a:t>.</a:t>
            </a:r>
          </a:p>
          <a:p>
            <a:pPr algn="just"/>
            <a:r>
              <a:rPr lang="en-US" sz="1000" baseline="0" dirty="0" smtClean="0">
                <a:latin typeface="Times New Roman"/>
                <a:cs typeface="Times New Roman"/>
              </a:rPr>
              <a:t>Configuration information interface is organized by the Data Store Manager. It places these information somewhere in the global data tree and delegates the implementation to specific modules.</a:t>
            </a:r>
            <a:endParaRPr lang="en-US" sz="1000" baseline="0" smtClean="0">
              <a:latin typeface="Times New Roman"/>
              <a:cs typeface="Times New Roman"/>
            </a:endParaRPr>
          </a:p>
          <a:p>
            <a:pPr algn="just"/>
            <a:r>
              <a:rPr lang="en-US" sz="1000" baseline="0" smtClean="0">
                <a:latin typeface="Times New Roman"/>
                <a:cs typeface="Times New Roman"/>
              </a:rPr>
              <a:t>We </a:t>
            </a:r>
            <a:r>
              <a:rPr lang="en-US" sz="1000" baseline="0" dirty="0" smtClean="0">
                <a:latin typeface="Times New Roman"/>
                <a:cs typeface="Times New Roman"/>
              </a:rPr>
              <a:t>have extended </a:t>
            </a:r>
            <a:r>
              <a:rPr lang="en-US" sz="1000" baseline="0" dirty="0" err="1" smtClean="0">
                <a:latin typeface="Times New Roman"/>
                <a:cs typeface="Times New Roman"/>
              </a:rPr>
              <a:t>YencaP</a:t>
            </a:r>
            <a:r>
              <a:rPr lang="en-US" sz="1000" baseline="0" dirty="0" smtClean="0">
                <a:latin typeface="Times New Roman"/>
                <a:cs typeface="Times New Roman"/>
              </a:rPr>
              <a:t> with YANG capabilities in order to have a corresponding YANG module for </a:t>
            </a:r>
            <a:r>
              <a:rPr lang="en-US" sz="1000" baseline="0" dirty="0" err="1" smtClean="0">
                <a:latin typeface="Times New Roman"/>
                <a:cs typeface="Times New Roman"/>
              </a:rPr>
              <a:t>YencaP</a:t>
            </a:r>
            <a:r>
              <a:rPr lang="en-US" sz="1000" baseline="0" dirty="0" smtClean="0">
                <a:latin typeface="Times New Roman"/>
                <a:cs typeface="Times New Roman"/>
              </a:rPr>
              <a:t> modules.</a:t>
            </a:r>
          </a:p>
          <a:p>
            <a:pPr algn="just"/>
            <a:r>
              <a:rPr lang="en-US" sz="1000" baseline="0" dirty="0" smtClean="0">
                <a:latin typeface="Times New Roman"/>
                <a:cs typeface="Times New Roman"/>
              </a:rPr>
              <a:t>To do so we simply have to update a configuration file of </a:t>
            </a:r>
            <a:r>
              <a:rPr lang="en-US" sz="1000" baseline="0" dirty="0" err="1" smtClean="0">
                <a:latin typeface="Times New Roman"/>
                <a:cs typeface="Times New Roman"/>
              </a:rPr>
              <a:t>YencaP</a:t>
            </a:r>
            <a:r>
              <a:rPr lang="en-US" sz="1000" baseline="0" dirty="0" smtClean="0">
                <a:latin typeface="Times New Roman"/>
                <a:cs typeface="Times New Roman"/>
              </a:rPr>
              <a:t>. This file describes for each module its name, its path in the data store from the root of the configuration data tree to the begin of the module configuration data tree.</a:t>
            </a:r>
          </a:p>
          <a:p>
            <a:pPr algn="just"/>
            <a:r>
              <a:rPr lang="en-US" sz="1000" baseline="0" dirty="0" smtClean="0">
                <a:latin typeface="Times New Roman"/>
                <a:cs typeface="Times New Roman"/>
              </a:rPr>
              <a:t>The parameters is an optional markup used to defines any parameter with a name and a value. We use this to specify which YANG module is implemented, which revision, because a YANG module can have several versions and whatever one need.</a:t>
            </a:r>
          </a:p>
          <a:p>
            <a:pPr algn="just"/>
            <a:endParaRPr lang="en-US" sz="1000" baseline="0" dirty="0" smtClean="0">
              <a:latin typeface="Times New Roman"/>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smtClean="0">
                <a:latin typeface="Times New Roman"/>
                <a:cs typeface="Times New Roman"/>
              </a:rPr>
              <a:t>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on the center part in the figure 6, is an open source </a:t>
            </a:r>
            <a:r>
              <a:rPr lang="fr-FR" sz="1000" baseline="0" noProof="0" dirty="0" smtClean="0">
                <a:latin typeface="Times New Roman"/>
                <a:cs typeface="Times New Roman"/>
              </a:rPr>
              <a:t>NETCONF client</a:t>
            </a:r>
            <a:r>
              <a:rPr lang="en-US" sz="1000" baseline="0" noProof="0" dirty="0" smtClean="0">
                <a:latin typeface="Times New Roman"/>
                <a:cs typeface="Times New Roman"/>
              </a:rPr>
              <a:t> application that can send queries and receive responses with any </a:t>
            </a:r>
            <a:r>
              <a:rPr lang="fr-FR" sz="1000" baseline="0" noProof="0" dirty="0" err="1" smtClean="0">
                <a:latin typeface="Times New Roman"/>
                <a:cs typeface="Times New Roman"/>
              </a:rPr>
              <a:t>NETCONF-compliant</a:t>
            </a:r>
            <a:r>
              <a:rPr lang="en-US" sz="1000" baseline="0" noProof="0" dirty="0" smtClean="0">
                <a:latin typeface="Times New Roman"/>
                <a:cs typeface="Times New Roman"/>
              </a:rPr>
              <a:t> server. The </a:t>
            </a:r>
            <a:r>
              <a:rPr lang="fr-FR" sz="1000" baseline="0" noProof="0" dirty="0" smtClean="0">
                <a:latin typeface="Times New Roman"/>
                <a:cs typeface="Times New Roman"/>
              </a:rPr>
              <a:t>NETCONF</a:t>
            </a:r>
            <a:r>
              <a:rPr lang="en-US" sz="1000" baseline="0" noProof="0" dirty="0" smtClean="0">
                <a:latin typeface="Times New Roman"/>
                <a:cs typeface="Times New Roman"/>
              </a:rPr>
              <a:t> client can have several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with several servers at one time. Each session is initialized by the 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 user opens an HTTPS session.  There is a one to one mapping between HTTPS and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The couple (</a:t>
            </a:r>
            <a:r>
              <a:rPr lang="en-US" sz="1000" baseline="0" noProof="0" dirty="0" err="1" smtClean="0">
                <a:latin typeface="Times New Roman"/>
                <a:cs typeface="Times New Roman"/>
              </a:rPr>
              <a:t>YencaP</a:t>
            </a:r>
            <a:r>
              <a:rPr lang="en-US" sz="1000" baseline="0" noProof="0" dirty="0" smtClean="0">
                <a:latin typeface="Times New Roman"/>
                <a:cs typeface="Times New Roman"/>
              </a:rPr>
              <a:t> /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forms the ENSUITE framework.</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 the right part of the figure 6, we extends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give it the possibility of announcing which YANG modules it implements as a capability in its standard hello message (together with version and revision information). This was easily realized with the information in the configuration file we show figure 5. On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side, a YANG loader will be used when such a capability is detected. We do not constraint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to only work with YANG but to accept servers that are YANG enabled or not. The YANG loader gets the specifications from an external repository and builds a specific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the data model maintained by the server. The YANG loader is a java program that uses </a:t>
            </a:r>
            <a:r>
              <a:rPr lang="en-US" sz="1000" baseline="0" noProof="0" dirty="0" err="1" smtClean="0">
                <a:latin typeface="Times New Roman"/>
                <a:cs typeface="Times New Roman"/>
              </a:rPr>
              <a:t>jYang</a:t>
            </a:r>
            <a:r>
              <a:rPr lang="en-US" sz="1000" baseline="0" noProof="0" dirty="0" smtClean="0">
                <a:latin typeface="Times New Roman"/>
                <a:cs typeface="Times New Roman"/>
              </a:rPr>
              <a:t> to dynamically parse YANG data model. We took this choice because we suppose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will discover servers without knowledge of their configuration and thus must be able to dynamically load and parse any YANG model. It is also necessary to create the root node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container. The YANG specification repository is shown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as it should be  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 opened the user can ask for the configuration of a YANG enabled device. In doing so it receives a java applet that contains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this server only (left part of the figure 6). The applet will be loaded by the web interface to provide the user with a graphical interface representing the configuration.</a:t>
            </a:r>
            <a:endParaRPr lang="en-US" sz="1000" noProof="0" dirty="0">
              <a:latin typeface="Times New Roman"/>
              <a:cs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The figure 7 shows the applet part of the web</a:t>
            </a:r>
            <a:r>
              <a:rPr lang="en-US" sz="1000" baseline="0" dirty="0" smtClean="0">
                <a:latin typeface="Times New Roman"/>
                <a:cs typeface="Times New Roman"/>
              </a:rPr>
              <a:t> interface displayed when a user is connected for the configuration of a device. This first view can be used as a YANG specification browser looking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matches well with YANG because it defines a schema tree. Specific icons are used to distinct container, list, key or leaf nodes.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selecting a node, the lower part of the applet shows details of its YANG specification, as the type of a leaf and constraints such default value or range intervals. A leaf type is always at least of a built-in types (as string, int8,…) and can be refined by other types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 This is the meaning of the “-” (or “+”) behind the name type. When “+” is set (by one mouse click on the “-”) then the built-in type is displayed.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same applet is used in the following figures for sending request to the NETCONF device and receiving response. The matching of XML data with the YANG tree node is made at each response by the same applet.</a:t>
            </a: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baseline="0" noProof="0" dirty="0" smtClean="0">
                <a:latin typeface="Times New Roman"/>
                <a:cs typeface="Times New Roman"/>
              </a:rPr>
              <a:t>One can request the indirectly connected </a:t>
            </a:r>
            <a:r>
              <a:rPr lang="fr-FR" sz="1000" baseline="0" noProof="0" dirty="0" smtClean="0">
                <a:latin typeface="Times New Roman"/>
                <a:cs typeface="Times New Roman"/>
              </a:rPr>
              <a:t>NETCONF</a:t>
            </a:r>
            <a:r>
              <a:rPr lang="en-US" sz="1000" baseline="0" noProof="0" dirty="0" smtClean="0">
                <a:latin typeface="Times New Roman"/>
                <a:cs typeface="Times New Roman"/>
              </a:rPr>
              <a:t> device by a mouse contextual menu that pops-up when the right button is pressed on a YANG node. When one of the standard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operations is chosen, the request is built from the root node (here the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virtual container) to the tree position of the selected node. At this step, the applet is vertically separated to show result of request on the right. The resulting XML document is sent inside a HTTP POST request. A specific header called “operation” is used to specify which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must be performed on the server (get,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or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The figure 8 shows a get request on the leaf </a:t>
            </a:r>
            <a:r>
              <a:rPr lang="en-US" sz="1000" baseline="0" noProof="0" dirty="0" err="1" smtClean="0">
                <a:latin typeface="Times New Roman"/>
                <a:cs typeface="Times New Roman"/>
              </a:rPr>
              <a:t>mtu</a:t>
            </a:r>
            <a:r>
              <a:rPr lang="en-US" sz="1000" baseline="0" noProof="0" dirty="0" smtClean="0">
                <a:latin typeface="Times New Roman"/>
                <a:cs typeface="Times New Roman"/>
              </a:rPr>
              <a:t> and this leaf is inside the interface list. Note that the key of the list is added to the request while it is not explicitly asked. This is an optimization because subsequent requests on lists (and especially on list entries) will likely need the key.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the latter surrounds it by 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 and sends a valid </a:t>
            </a:r>
            <a:r>
              <a:rPr lang="fr-FR" sz="1000" baseline="0" noProof="0" dirty="0" smtClean="0">
                <a:latin typeface="Times New Roman"/>
                <a:cs typeface="Times New Roman"/>
              </a:rPr>
              <a:t>NETCONF</a:t>
            </a:r>
            <a:r>
              <a:rPr lang="en-US" sz="1000" baseline="0" noProof="0" dirty="0" smtClean="0">
                <a:latin typeface="Times New Roman"/>
                <a:cs typeface="Times New Roman"/>
              </a:rPr>
              <a:t> request. From this step we are independent of any YANG concern because we are in a full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 Following is simply a cleaning of </a:t>
            </a:r>
            <a:r>
              <a:rPr lang="fr-FR" sz="1000" baseline="0" noProof="0" dirty="0" smtClean="0">
                <a:latin typeface="Times New Roman"/>
                <a:cs typeface="Times New Roman"/>
              </a:rPr>
              <a:t>NETCONF</a:t>
            </a:r>
            <a:r>
              <a:rPr lang="en-US" sz="1000" baseline="0" noProof="0" dirty="0" smtClean="0">
                <a:latin typeface="Times New Roman"/>
                <a:cs typeface="Times New Roman"/>
              </a:rPr>
              <a:t> XML data until the first node of the Data Store and its forwarding to the client applet that is waiting for the response. The </a:t>
            </a:r>
            <a:r>
              <a:rPr lang="fr-FR" sz="1000" baseline="0" noProof="0" smtClean="0">
                <a:latin typeface="Times New Roman"/>
                <a:cs typeface="Times New Roman"/>
              </a:rPr>
              <a:t>figure </a:t>
            </a:r>
            <a:r>
              <a:rPr lang="en-US" sz="1000" baseline="0" noProof="0" smtClean="0">
                <a:latin typeface="Times New Roman"/>
                <a:cs typeface="Times New Roman"/>
              </a:rPr>
              <a:t>8 </a:t>
            </a:r>
            <a:r>
              <a:rPr lang="en-US" sz="1000" baseline="0" noProof="0" dirty="0" smtClean="0">
                <a:latin typeface="Times New Roman"/>
                <a:cs typeface="Times New Roman"/>
              </a:rPr>
              <a:t>shows the response on the right part of the management applet. The request is synchronous because even if one request contains several data (as can be a request on a list) all of them are returned by one response. Note we have made our protocol synchronous on top of HTTP with several asynchronous requests. We plan to allow multiple selections for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to give access to the separate part of the </a:t>
            </a:r>
            <a:r>
              <a:rPr lang="fr-FR" sz="1000" baseline="0" noProof="0" dirty="0" smtClean="0">
                <a:latin typeface="Times New Roman"/>
                <a:cs typeface="Times New Roman"/>
              </a:rPr>
              <a:t>NETCONF</a:t>
            </a:r>
            <a:r>
              <a:rPr lang="en-US" sz="1000" baseline="0" noProof="0" dirty="0" smtClean="0">
                <a:latin typeface="Times New Roman"/>
                <a:cs typeface="Times New Roman"/>
              </a:rPr>
              <a:t> Data Store in one request.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pPr/>
              <a:t>23/03/10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pPr/>
              <a:t>23/03/10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pPr/>
              <a:t>23/03/10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pPr/>
              <a:t>23/03/10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pPr/>
              <a:t>23/03/10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pPr/>
              <a:t>23/03/10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pPr/>
              <a:t>23/03/10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pPr/>
              <a:t>23/03/10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pPr/>
              <a:t>23/03/10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pPr/>
              <a:t>23/03/10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pPr/>
              <a:t>23/03/10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pPr/>
              <a:t>23/03/10</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tif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1" Type="http://schemas.openxmlformats.org/officeDocument/2006/relationships/diagramLayout" Target="../diagrams/layout2.xml"/><Relationship Id="rId12" Type="http://schemas.openxmlformats.org/officeDocument/2006/relationships/diagramQuickStyle" Target="../diagrams/quickStyle2.xml"/><Relationship Id="rId13" Type="http://schemas.openxmlformats.org/officeDocument/2006/relationships/diagramColors" Target="../diagrams/colors2.xml"/><Relationship Id="rId14"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0"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End-to-end</a:t>
            </a:r>
            <a:r>
              <a:rPr lang="fr-FR" dirty="0" smtClean="0"/>
              <a:t> </a:t>
            </a:r>
            <a:r>
              <a:rPr lang="fr-FR" dirty="0" err="1" smtClean="0"/>
              <a:t>YANG-based</a:t>
            </a:r>
            <a:r>
              <a:rPr lang="fr-FR" dirty="0" smtClean="0"/>
              <a:t>  Configuration Management</a:t>
            </a:r>
            <a:endParaRPr lang="fr-FR" dirty="0"/>
          </a:p>
        </p:txBody>
      </p:sp>
      <p:sp>
        <p:nvSpPr>
          <p:cNvPr id="3" name="Sous-titre 2"/>
          <p:cNvSpPr>
            <a:spLocks noGrp="1"/>
          </p:cNvSpPr>
          <p:nvPr>
            <p:ph type="subTitle" idx="1"/>
          </p:nvPr>
        </p:nvSpPr>
        <p:spPr/>
        <p:txBody>
          <a:bodyPr>
            <a:normAutofit fontScale="70000" lnSpcReduction="20000"/>
          </a:bodyPr>
          <a:lstStyle/>
          <a:p>
            <a:r>
              <a:rPr lang="en-GB" dirty="0" smtClean="0"/>
              <a:t>A Yang Parser and Browser implementation on NETCONF</a:t>
            </a:r>
          </a:p>
          <a:p>
            <a:r>
              <a:rPr lang="en-GB" dirty="0" smtClean="0"/>
              <a:t>E. Nataf, O. </a:t>
            </a:r>
            <a:r>
              <a:rPr lang="en-GB" dirty="0" err="1" smtClean="0"/>
              <a:t>Festor</a:t>
            </a:r>
            <a:endParaRPr lang="en-GB" dirty="0" smtClean="0"/>
          </a:p>
          <a:p>
            <a:r>
              <a:rPr lang="en-GB" dirty="0" smtClean="0"/>
              <a:t>Nancy University, </a:t>
            </a:r>
            <a:r>
              <a:rPr lang="en-GB" dirty="0" err="1" smtClean="0"/>
              <a:t>Madynes</a:t>
            </a:r>
            <a:r>
              <a:rPr lang="en-GB" dirty="0" smtClean="0"/>
              <a:t> – INRIA project</a:t>
            </a:r>
          </a:p>
          <a:p>
            <a:r>
              <a:rPr lang="en-GB" dirty="0" err="1" smtClean="0"/>
              <a:t>Loria</a:t>
            </a:r>
            <a:endParaRPr lang="en-GB" dirty="0"/>
          </a:p>
        </p:txBody>
      </p:sp>
      <p:pic>
        <p:nvPicPr>
          <p:cNvPr id="4" name="Image 3" descr="loria.jpg"/>
          <p:cNvPicPr>
            <a:picLocks noChangeAspect="1"/>
          </p:cNvPicPr>
          <p:nvPr/>
        </p:nvPicPr>
        <p:blipFill>
          <a:blip r:embed="rId3"/>
          <a:stretch>
            <a:fillRect/>
          </a:stretch>
        </p:blipFill>
        <p:spPr>
          <a:xfrm>
            <a:off x="7924800" y="304800"/>
            <a:ext cx="1714500" cy="1168400"/>
          </a:xfrm>
          <a:prstGeom prst="rect">
            <a:avLst/>
          </a:prstGeom>
        </p:spPr>
      </p:pic>
      <p:pic>
        <p:nvPicPr>
          <p:cNvPr id="5" name="Image 4" descr="nancy2.jpg"/>
          <p:cNvPicPr>
            <a:picLocks noChangeAspect="1"/>
          </p:cNvPicPr>
          <p:nvPr/>
        </p:nvPicPr>
        <p:blipFill>
          <a:blip r:embed="rId4"/>
          <a:stretch>
            <a:fillRect/>
          </a:stretch>
        </p:blipFill>
        <p:spPr>
          <a:xfrm>
            <a:off x="381000" y="304800"/>
            <a:ext cx="2247900" cy="990600"/>
          </a:xfrm>
          <a:prstGeom prst="rect">
            <a:avLst/>
          </a:prstGeom>
        </p:spPr>
      </p:pic>
      <p:pic>
        <p:nvPicPr>
          <p:cNvPr id="7" name="Image 6" descr="inria2.jpg"/>
          <p:cNvPicPr>
            <a:picLocks noChangeAspect="1"/>
          </p:cNvPicPr>
          <p:nvPr/>
        </p:nvPicPr>
        <p:blipFill>
          <a:blip r:embed="rId5"/>
          <a:stretch>
            <a:fillRect/>
          </a:stretch>
        </p:blipFill>
        <p:spPr>
          <a:xfrm>
            <a:off x="3962400" y="304800"/>
            <a:ext cx="1905000" cy="495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Capture01.png"/>
          <p:cNvPicPr>
            <a:picLocks noChangeAspect="1"/>
          </p:cNvPicPr>
          <p:nvPr/>
        </p:nvPicPr>
        <p:blipFill>
          <a:blip r:embed="rId3"/>
          <a:stretch>
            <a:fillRect/>
          </a:stretch>
        </p:blipFill>
        <p:spPr>
          <a:xfrm>
            <a:off x="1145404" y="0"/>
            <a:ext cx="7615192"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10</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=«urn:loria:madynes:ensuite:yencap:1.0:module:Interfaces:1.0»&gt;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6" name="Rectangle à coins arrondis 5"/>
          <p:cNvSpPr/>
          <p:nvPr/>
        </p:nvSpPr>
        <p:spPr>
          <a:xfrm>
            <a:off x="7315200" y="3543300"/>
            <a:ext cx="1828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YencaP</a:t>
            </a:r>
            <a:r>
              <a:rPr lang="fr-FR" dirty="0" smtClean="0"/>
              <a:t> Manager</a:t>
            </a:r>
            <a:endParaRPr lang="fr-FR" dirty="0"/>
          </a:p>
        </p:txBody>
      </p:sp>
      <p:cxnSp>
        <p:nvCxnSpPr>
          <p:cNvPr id="8" name="Forme 7"/>
          <p:cNvCxnSpPr>
            <a:endCxn id="6" idx="0"/>
          </p:cNvCxnSpPr>
          <p:nvPr/>
        </p:nvCxnSpPr>
        <p:spPr>
          <a:xfrm>
            <a:off x="5277763" y="2889419"/>
            <a:ext cx="2951837" cy="65388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4533900"/>
            <a:ext cx="6172200" cy="1714500"/>
          </a:xfrm>
          <a:prstGeom prst="bentConnector3">
            <a:avLst>
              <a:gd name="adj1" fmla="val 96427"/>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4533900"/>
            <a:ext cx="6172200" cy="1418622"/>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4798360"/>
            <a:ext cx="1379831" cy="1200329"/>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p>
          <a:p>
            <a:r>
              <a:rPr lang="fr-FR" sz="1200" dirty="0" smtClean="0"/>
              <a:t>     …</a:t>
            </a:r>
          </a:p>
          <a:p>
            <a:r>
              <a:rPr lang="fr-FR" sz="1200" dirty="0" smtClean="0"/>
              <a:t>   &lt;/</a:t>
            </a:r>
            <a:r>
              <a:rPr lang="fr-FR" sz="1200" dirty="0" err="1" smtClean="0"/>
              <a:t>get</a:t>
            </a:r>
            <a:r>
              <a:rPr lang="fr-FR" sz="1200" dirty="0" smtClean="0"/>
              <a:t>&gt;</a:t>
            </a:r>
          </a:p>
          <a:p>
            <a:r>
              <a:rPr lang="fr-FR" sz="1200" dirty="0" smtClean="0"/>
              <a:t>&lt;/</a:t>
            </a:r>
            <a:r>
              <a:rPr lang="fr-FR" sz="1200" dirty="0" err="1" smtClean="0"/>
              <a:t>rpc-query</a:t>
            </a:r>
            <a:r>
              <a:rPr lang="fr-FR" sz="1200" dirty="0" smtClean="0"/>
              <a:t>&gt;</a:t>
            </a:r>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sp>
        <p:nvSpPr>
          <p:cNvPr id="26" name="ZoneTexte 25"/>
          <p:cNvSpPr txBox="1"/>
          <p:nvPr/>
        </p:nvSpPr>
        <p:spPr>
          <a:xfrm rot="19222076">
            <a:off x="6699699" y="2710934"/>
            <a:ext cx="675861" cy="369332"/>
          </a:xfrm>
          <a:prstGeom prst="rect">
            <a:avLst/>
          </a:prstGeom>
          <a:noFill/>
        </p:spPr>
        <p:txBody>
          <a:bodyPr wrap="none" rtlCol="0">
            <a:spAutoFit/>
          </a:bodyPr>
          <a:lstStyle/>
          <a:p>
            <a:r>
              <a:rPr lang="fr-FR" dirty="0" smtClean="0"/>
              <a:t>HTTP</a:t>
            </a:r>
            <a:endParaRPr lang="fr-FR" dirty="0"/>
          </a:p>
        </p:txBody>
      </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a:off x="5301064" y="3075834"/>
            <a:ext cx="2623736" cy="467469"/>
          </a:xfrm>
          <a:prstGeom prst="bentConnector3">
            <a:avLst>
              <a:gd name="adj1" fmla="val -178"/>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11</a:t>
            </a:fld>
            <a:endParaRPr lang="fr-FR"/>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12</a:t>
            </a:fld>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a:t>
            </a:r>
            <a:r>
              <a:rPr lang="fr-FR" dirty="0" err="1" smtClean="0"/>
              <a:t>checking</a:t>
            </a:r>
            <a:endParaRPr lang="fr-FR" dirty="0" smtClean="0"/>
          </a:p>
          <a:p>
            <a:pPr lvl="1"/>
            <a:r>
              <a:rPr lang="fr-FR" dirty="0" err="1" smtClean="0"/>
              <a:t>YencaP</a:t>
            </a:r>
            <a:r>
              <a:rPr lang="fr-FR" dirty="0" smtClean="0"/>
              <a:t> Manager : user input control</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13</a:t>
            </a:fld>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103371" y="179251"/>
            <a:ext cx="9802629" cy="6678749"/>
          </a:xfrm>
          <a:prstGeom prst="rect">
            <a:avLst/>
          </a:prstGeom>
          <a:noFill/>
        </p:spPr>
        <p:txBody>
          <a:bodyPr wrap="none" rtlCol="0">
            <a:spAutoFit/>
          </a:bodyPr>
          <a:lstStyle/>
          <a:p>
            <a:r>
              <a:rPr lang="fr-FR" dirty="0" smtClean="0"/>
              <a:t>Références </a:t>
            </a:r>
          </a:p>
          <a:p>
            <a:pPr algn="just"/>
            <a:endParaRPr lang="en-US" dirty="0" smtClean="0">
              <a:latin typeface="Times New Roman"/>
              <a:cs typeface="Times New Roman"/>
            </a:endParaRPr>
          </a:p>
          <a:p>
            <a:pPr algn="just"/>
            <a:r>
              <a:rPr lang="fr-FR" sz="1400" dirty="0" smtClean="0">
                <a:latin typeface="Arial"/>
                <a:cs typeface="Arial"/>
              </a:rPr>
              <a:t>[1] R. Enns</a:t>
            </a:r>
          </a:p>
          <a:p>
            <a:pPr algn="just"/>
            <a:r>
              <a:rPr lang="fr-FR" sz="1400" dirty="0" smtClean="0">
                <a:latin typeface="Arial"/>
                <a:cs typeface="Arial"/>
              </a:rPr>
              <a:t>NETCONF Configuration Protocol, </a:t>
            </a:r>
            <a:r>
              <a:rPr lang="en-US" sz="1400" dirty="0" smtClean="0">
                <a:latin typeface="Arial"/>
                <a:cs typeface="Arial"/>
              </a:rPr>
              <a:t>RFC 4741, December 2006</a:t>
            </a:r>
          </a:p>
          <a:p>
            <a:pPr algn="just"/>
            <a:endParaRPr lang="en-US" sz="1400" dirty="0" smtClean="0">
              <a:latin typeface="Arial"/>
              <a:cs typeface="Arial"/>
            </a:endParaRPr>
          </a:p>
          <a:p>
            <a:r>
              <a:rPr lang="fr-FR" sz="1400" dirty="0" smtClean="0">
                <a:latin typeface="Arial"/>
                <a:cs typeface="Arial"/>
              </a:rPr>
              <a:t>[2] M. </a:t>
            </a:r>
            <a:r>
              <a:rPr lang="fr-FR" sz="1400" dirty="0" err="1" smtClean="0">
                <a:latin typeface="Arial"/>
                <a:cs typeface="Arial"/>
              </a:rPr>
              <a:t>Bjorklund</a:t>
            </a:r>
            <a:endParaRPr lang="fr-FR" sz="1400" dirty="0" smtClean="0">
              <a:latin typeface="Arial"/>
              <a:cs typeface="Arial"/>
            </a:endParaRPr>
          </a:p>
          <a:p>
            <a:r>
              <a:rPr lang="fr-FR" sz="1400" dirty="0" smtClean="0">
                <a:latin typeface="Arial"/>
                <a:cs typeface="Arial"/>
              </a:rPr>
              <a:t>YANG - A data </a:t>
            </a:r>
            <a:r>
              <a:rPr lang="fr-FR" sz="1400" dirty="0" err="1" smtClean="0">
                <a:latin typeface="Arial"/>
                <a:cs typeface="Arial"/>
              </a:rPr>
              <a:t>modeling</a:t>
            </a:r>
            <a:r>
              <a:rPr lang="fr-FR" sz="1400" dirty="0" smtClean="0">
                <a:latin typeface="Arial"/>
                <a:cs typeface="Arial"/>
              </a:rPr>
              <a:t> </a:t>
            </a:r>
            <a:r>
              <a:rPr lang="fr-FR" sz="1400" dirty="0" err="1" smtClean="0">
                <a:latin typeface="Arial"/>
                <a:cs typeface="Arial"/>
              </a:rPr>
              <a:t>language</a:t>
            </a:r>
            <a:r>
              <a:rPr lang="fr-FR" sz="1400" dirty="0" smtClean="0">
                <a:latin typeface="Arial"/>
                <a:cs typeface="Arial"/>
              </a:rPr>
              <a:t> for NETCONF</a:t>
            </a:r>
          </a:p>
          <a:p>
            <a:r>
              <a:rPr lang="fr-FR" sz="1400" dirty="0" smtClean="0">
                <a:latin typeface="Arial"/>
                <a:cs typeface="Arial"/>
              </a:rPr>
              <a:t> draft-ietf-netmod-yang-07, </a:t>
            </a:r>
            <a:r>
              <a:rPr lang="en-US" sz="1400" dirty="0" smtClean="0">
                <a:latin typeface="Arial"/>
                <a:cs typeface="Arial"/>
              </a:rPr>
              <a:t>Network Working Group, Internet-Draft, 13 July 2009</a:t>
            </a:r>
          </a:p>
          <a:p>
            <a:endParaRPr lang="en-US" sz="1400" dirty="0" smtClean="0">
              <a:latin typeface="Arial"/>
              <a:cs typeface="Arial"/>
            </a:endParaRPr>
          </a:p>
          <a:p>
            <a:r>
              <a:rPr lang="en-US" sz="1400" dirty="0" smtClean="0">
                <a:latin typeface="Arial"/>
                <a:cs typeface="Arial"/>
              </a:rPr>
              <a:t>[3] </a:t>
            </a:r>
            <a:r>
              <a:rPr lang="fr-FR" sz="1400" dirty="0" smtClean="0">
                <a:latin typeface="Arial"/>
                <a:cs typeface="Arial"/>
              </a:rPr>
              <a:t>K.  </a:t>
            </a:r>
            <a:r>
              <a:rPr lang="fr-FR" sz="1400" dirty="0" err="1" smtClean="0">
                <a:latin typeface="Arial"/>
                <a:cs typeface="Arial"/>
              </a:rPr>
              <a:t>McCloghrie</a:t>
            </a:r>
            <a:r>
              <a:rPr lang="fr-FR" sz="1400" dirty="0" smtClean="0">
                <a:latin typeface="Arial"/>
                <a:cs typeface="Arial"/>
              </a:rPr>
              <a:t>, D. </a:t>
            </a:r>
            <a:r>
              <a:rPr lang="fr-FR" sz="1400" dirty="0" err="1" smtClean="0">
                <a:latin typeface="Arial"/>
                <a:cs typeface="Arial"/>
              </a:rPr>
              <a:t>Perkins</a:t>
            </a:r>
            <a:r>
              <a:rPr lang="fr-FR" sz="1400" dirty="0" smtClean="0">
                <a:latin typeface="Arial"/>
                <a:cs typeface="Arial"/>
              </a:rPr>
              <a:t>, J. </a:t>
            </a:r>
            <a:r>
              <a:rPr lang="fr-FR" sz="1400" dirty="0" err="1" smtClean="0">
                <a:latin typeface="Arial"/>
                <a:cs typeface="Arial"/>
              </a:rPr>
              <a:t>Schoenwaelder</a:t>
            </a:r>
            <a:r>
              <a:rPr lang="fr-FR" sz="1400" dirty="0" smtClean="0">
                <a:latin typeface="Arial"/>
                <a:cs typeface="Arial"/>
              </a:rPr>
              <a:t>. </a:t>
            </a:r>
          </a:p>
          <a:p>
            <a:r>
              <a:rPr lang="fr-FR" sz="1400" dirty="0" smtClean="0">
                <a:latin typeface="Arial"/>
                <a:cs typeface="Arial"/>
              </a:rPr>
              <a:t>Structure of Management Information Version 2 (SMIv2), RFC 2578, April 1999.</a:t>
            </a:r>
            <a:endParaRPr lang="en-US" sz="1400" dirty="0" smtClean="0">
              <a:latin typeface="Arial"/>
              <a:cs typeface="Arial"/>
            </a:endParaRPr>
          </a:p>
          <a:p>
            <a:endParaRPr lang="en-US" sz="1400" dirty="0" smtClean="0">
              <a:latin typeface="Arial"/>
              <a:cs typeface="Arial"/>
            </a:endParaRPr>
          </a:p>
          <a:p>
            <a:r>
              <a:rPr lang="en-US" sz="1400" dirty="0" smtClean="0">
                <a:latin typeface="Arial"/>
                <a:cs typeface="Arial"/>
              </a:rPr>
              <a:t>[4] </a:t>
            </a:r>
            <a:r>
              <a:rPr lang="fr-FR" sz="1400" dirty="0" smtClean="0">
                <a:latin typeface="Arial"/>
                <a:cs typeface="Arial"/>
              </a:rPr>
              <a:t>Case, J., </a:t>
            </a:r>
            <a:r>
              <a:rPr lang="fr-FR" sz="1400" dirty="0" err="1" smtClean="0">
                <a:latin typeface="Arial"/>
                <a:cs typeface="Arial"/>
              </a:rPr>
              <a:t>Fedor</a:t>
            </a:r>
            <a:r>
              <a:rPr lang="fr-FR" sz="1400" dirty="0" smtClean="0">
                <a:latin typeface="Arial"/>
                <a:cs typeface="Arial"/>
              </a:rPr>
              <a:t>, M., </a:t>
            </a:r>
            <a:r>
              <a:rPr lang="fr-FR" sz="1400" dirty="0" err="1" smtClean="0">
                <a:latin typeface="Arial"/>
                <a:cs typeface="Arial"/>
              </a:rPr>
              <a:t>Schoffstall</a:t>
            </a:r>
            <a:r>
              <a:rPr lang="fr-FR" sz="1400" dirty="0" smtClean="0">
                <a:latin typeface="Arial"/>
                <a:cs typeface="Arial"/>
              </a:rPr>
              <a:t>, M. and J. </a:t>
            </a:r>
            <a:r>
              <a:rPr lang="fr-FR" sz="1400" dirty="0" err="1" smtClean="0">
                <a:latin typeface="Arial"/>
                <a:cs typeface="Arial"/>
              </a:rPr>
              <a:t>Davin</a:t>
            </a:r>
            <a:r>
              <a:rPr lang="fr-FR" sz="1400" dirty="0" smtClean="0">
                <a:latin typeface="Arial"/>
                <a:cs typeface="Arial"/>
              </a:rPr>
              <a:t>, </a:t>
            </a:r>
          </a:p>
          <a:p>
            <a:r>
              <a:rPr lang="fr-FR" sz="1400" dirty="0" smtClean="0">
                <a:latin typeface="Arial"/>
                <a:cs typeface="Arial"/>
              </a:rPr>
              <a:t>Simple Network     Management Protocol, RFC 1157, May 1990.</a:t>
            </a:r>
          </a:p>
          <a:p>
            <a:endParaRPr lang="en-US" sz="1400" dirty="0" smtClean="0">
              <a:latin typeface="Arial"/>
              <a:cs typeface="Arial"/>
            </a:endParaRPr>
          </a:p>
          <a:p>
            <a:r>
              <a:rPr lang="en-US" sz="1400" dirty="0" smtClean="0">
                <a:latin typeface="Arial"/>
                <a:cs typeface="Arial"/>
              </a:rPr>
              <a:t>[5] </a:t>
            </a:r>
            <a:r>
              <a:rPr lang="en-US" sz="1400" dirty="0" err="1" smtClean="0">
                <a:latin typeface="Arial"/>
                <a:cs typeface="Arial"/>
              </a:rPr>
              <a:t>Huiyang</a:t>
            </a:r>
            <a:r>
              <a:rPr lang="en-US" sz="1400" dirty="0" smtClean="0">
                <a:latin typeface="Arial"/>
                <a:cs typeface="Arial"/>
              </a:rPr>
              <a:t> Cui; Bin Zhang; </a:t>
            </a:r>
            <a:r>
              <a:rPr lang="en-US" sz="1400" dirty="0" err="1" smtClean="0">
                <a:latin typeface="Arial"/>
                <a:cs typeface="Arial"/>
              </a:rPr>
              <a:t>Guohui</a:t>
            </a:r>
            <a:r>
              <a:rPr lang="en-US" sz="1400" dirty="0" smtClean="0">
                <a:latin typeface="Arial"/>
                <a:cs typeface="Arial"/>
              </a:rPr>
              <a:t> Li; </a:t>
            </a:r>
            <a:r>
              <a:rPr lang="en-US" sz="1400" dirty="0" err="1" smtClean="0">
                <a:latin typeface="Arial"/>
                <a:cs typeface="Arial"/>
              </a:rPr>
              <a:t>Xuesong</a:t>
            </a:r>
            <a:r>
              <a:rPr lang="en-US" sz="1400" dirty="0" smtClean="0">
                <a:latin typeface="Arial"/>
                <a:cs typeface="Arial"/>
              </a:rPr>
              <a:t> </a:t>
            </a:r>
            <a:r>
              <a:rPr lang="en-US" sz="1400" dirty="0" err="1" smtClean="0">
                <a:latin typeface="Arial"/>
                <a:cs typeface="Arial"/>
              </a:rPr>
              <a:t>Gao</a:t>
            </a:r>
            <a:r>
              <a:rPr lang="en-US" sz="1400" dirty="0" smtClean="0">
                <a:latin typeface="Arial"/>
                <a:cs typeface="Arial"/>
              </a:rPr>
              <a:t>; Yan Li</a:t>
            </a:r>
          </a:p>
          <a:p>
            <a:r>
              <a:rPr lang="en-US" sz="1400" dirty="0" smtClean="0">
                <a:latin typeface="Arial"/>
                <a:cs typeface="Arial"/>
              </a:rPr>
              <a:t>Contrast Analysis of </a:t>
            </a:r>
            <a:r>
              <a:rPr lang="fr-FR" sz="1400" dirty="0" smtClean="0">
                <a:latin typeface="Arial"/>
                <a:cs typeface="Arial"/>
              </a:rPr>
              <a:t>NETCONF</a:t>
            </a:r>
            <a:r>
              <a:rPr lang="en-US" sz="1400" dirty="0" smtClean="0">
                <a:latin typeface="Arial"/>
                <a:cs typeface="Arial"/>
              </a:rPr>
              <a:t> Modeling Languages: XML Schema, Relax NG and YANG</a:t>
            </a:r>
          </a:p>
          <a:p>
            <a:r>
              <a:rPr lang="en-US" sz="1400" dirty="0" smtClean="0">
                <a:latin typeface="Arial"/>
                <a:cs typeface="Arial"/>
              </a:rPr>
              <a:t>International Conference on Communication Software and Network, 2009, ICCSN’09, 27-28 Feb 2009 Page(s):322 - 326 </a:t>
            </a:r>
          </a:p>
          <a:p>
            <a:pPr algn="just"/>
            <a:endParaRPr lang="en-US" sz="1400" dirty="0" smtClean="0">
              <a:latin typeface="Arial"/>
              <a:cs typeface="Arial"/>
            </a:endParaRPr>
          </a:p>
          <a:p>
            <a:pPr algn="just">
              <a:defRPr/>
            </a:pPr>
            <a:r>
              <a:rPr lang="en-US" sz="1400" dirty="0" smtClean="0">
                <a:latin typeface="Arial"/>
                <a:cs typeface="Arial"/>
              </a:rPr>
              <a:t>[6] </a:t>
            </a:r>
            <a:r>
              <a:rPr lang="en-US" sz="1400" dirty="0" err="1" smtClean="0">
                <a:latin typeface="Arial"/>
                <a:cs typeface="Arial"/>
              </a:rPr>
              <a:t>Hui</a:t>
            </a:r>
            <a:r>
              <a:rPr lang="en-US" sz="1400" dirty="0" smtClean="0">
                <a:latin typeface="Arial"/>
                <a:cs typeface="Arial"/>
              </a:rPr>
              <a:t> </a:t>
            </a:r>
            <a:r>
              <a:rPr lang="en-US" sz="1400" dirty="0" err="1" smtClean="0">
                <a:latin typeface="Arial"/>
                <a:cs typeface="Arial"/>
              </a:rPr>
              <a:t>Xu</a:t>
            </a:r>
            <a:r>
              <a:rPr lang="en-US" sz="1400" dirty="0" smtClean="0">
                <a:latin typeface="Arial"/>
                <a:cs typeface="Arial"/>
              </a:rPr>
              <a:t>; </a:t>
            </a:r>
            <a:r>
              <a:rPr lang="en-US" sz="1400" dirty="0" err="1" smtClean="0">
                <a:latin typeface="Arial"/>
                <a:cs typeface="Arial"/>
              </a:rPr>
              <a:t>Debao</a:t>
            </a:r>
            <a:r>
              <a:rPr lang="en-US" sz="1400" dirty="0" smtClean="0">
                <a:latin typeface="Arial"/>
                <a:cs typeface="Arial"/>
              </a:rPr>
              <a:t> Xiao</a:t>
            </a:r>
          </a:p>
          <a:p>
            <a:r>
              <a:rPr lang="en-US" sz="1400" dirty="0" smtClean="0">
                <a:latin typeface="Arial"/>
                <a:cs typeface="Arial"/>
              </a:rPr>
              <a:t>Data modeling for </a:t>
            </a:r>
            <a:r>
              <a:rPr lang="fr-FR" sz="1400" dirty="0" smtClean="0">
                <a:latin typeface="Arial"/>
                <a:cs typeface="Arial"/>
              </a:rPr>
              <a:t>NETCONF</a:t>
            </a:r>
            <a:r>
              <a:rPr lang="en-US" sz="1400" dirty="0" smtClean="0">
                <a:latin typeface="Arial"/>
                <a:cs typeface="Arial"/>
              </a:rPr>
              <a:t>-based network management: XML schema or YANG</a:t>
            </a:r>
          </a:p>
          <a:p>
            <a:r>
              <a:rPr lang="en-US" sz="1400" dirty="0" smtClean="0">
                <a:latin typeface="Arial"/>
                <a:cs typeface="Arial"/>
              </a:rPr>
              <a:t>11</a:t>
            </a:r>
            <a:r>
              <a:rPr lang="en-US" sz="1400" baseline="30000" dirty="0" smtClean="0">
                <a:latin typeface="Arial"/>
                <a:cs typeface="Arial"/>
              </a:rPr>
              <a:t>th</a:t>
            </a:r>
            <a:r>
              <a:rPr lang="en-US" sz="1400" dirty="0" smtClean="0">
                <a:latin typeface="Arial"/>
                <a:cs typeface="Arial"/>
              </a:rPr>
              <a:t> IEEE International Conference on Communication Technology, 2008, ICCT 2008, 10-12 Nov 2008 Page(s):561 – 564</a:t>
            </a:r>
          </a:p>
          <a:p>
            <a:endParaRPr lang="en-US" sz="1400" dirty="0" smtClean="0">
              <a:latin typeface="Arial"/>
              <a:cs typeface="Arial"/>
            </a:endParaRPr>
          </a:p>
          <a:p>
            <a:r>
              <a:rPr lang="fr-FR" sz="1400" dirty="0" smtClean="0">
                <a:latin typeface="Arial"/>
                <a:cs typeface="Arial"/>
              </a:rPr>
              <a:t>[7] J. </a:t>
            </a:r>
            <a:r>
              <a:rPr lang="fr-FR" sz="1400" dirty="0" err="1" smtClean="0">
                <a:latin typeface="Arial"/>
                <a:cs typeface="Arial"/>
              </a:rPr>
              <a:t>Schoenwaelder</a:t>
            </a:r>
            <a:endParaRPr lang="fr-FR" sz="1400" dirty="0" smtClean="0">
              <a:latin typeface="Arial"/>
              <a:cs typeface="Arial"/>
            </a:endParaRPr>
          </a:p>
          <a:p>
            <a:r>
              <a:rPr lang="fr-FR" sz="1400" dirty="0" smtClean="0">
                <a:latin typeface="Arial"/>
                <a:cs typeface="Arial"/>
              </a:rPr>
              <a:t>Common YANG Data Types</a:t>
            </a:r>
          </a:p>
          <a:p>
            <a:r>
              <a:rPr lang="fr-FR" sz="1400" dirty="0" smtClean="0">
                <a:latin typeface="Arial"/>
                <a:cs typeface="Arial"/>
              </a:rPr>
              <a:t>draft-ietf-netmod-yang-types-03, </a:t>
            </a:r>
            <a:r>
              <a:rPr lang="en-US" sz="1400" dirty="0" smtClean="0">
                <a:latin typeface="Arial"/>
                <a:cs typeface="Arial"/>
              </a:rPr>
              <a:t>Network Working Group, Internet-Draft, 13 Mai 2009</a:t>
            </a:r>
          </a:p>
          <a:p>
            <a:endParaRPr lang="en-US" sz="1400" dirty="0" smtClean="0">
              <a:latin typeface="Arial"/>
              <a:cs typeface="Arial"/>
            </a:endParaRPr>
          </a:p>
          <a:p>
            <a:r>
              <a:rPr lang="en-US" sz="1400" dirty="0" smtClean="0">
                <a:latin typeface="Arial"/>
                <a:cs typeface="Arial"/>
              </a:rPr>
              <a:t>[8] V. </a:t>
            </a:r>
            <a:r>
              <a:rPr lang="en-US" sz="1400" dirty="0" err="1" smtClean="0">
                <a:latin typeface="Arial"/>
                <a:cs typeface="Arial"/>
              </a:rPr>
              <a:t>Cridlig</a:t>
            </a:r>
            <a:r>
              <a:rPr lang="en-US" sz="1400" dirty="0" smtClean="0">
                <a:latin typeface="Arial"/>
                <a:cs typeface="Arial"/>
              </a:rPr>
              <a:t>; R. State</a:t>
            </a:r>
          </a:p>
          <a:p>
            <a:r>
              <a:rPr lang="en-US" sz="1400" dirty="0" err="1" smtClean="0">
                <a:latin typeface="Arial"/>
                <a:cs typeface="Arial"/>
              </a:rPr>
              <a:t>YencaP</a:t>
            </a:r>
            <a:r>
              <a:rPr lang="en-US" sz="1400" dirty="0" smtClean="0">
                <a:latin typeface="Arial"/>
                <a:cs typeface="Arial"/>
              </a:rPr>
              <a:t> Documentation</a:t>
            </a:r>
          </a:p>
          <a:p>
            <a:r>
              <a:rPr lang="en-US" sz="1400" dirty="0" smtClean="0">
                <a:latin typeface="Arial"/>
                <a:cs typeface="Arial"/>
              </a:rPr>
              <a:t>Technical Report, 2005, 25 Pages,</a:t>
            </a:r>
            <a:r>
              <a:rPr lang="fr-FR" sz="1400" dirty="0" smtClean="0">
                <a:latin typeface="Arial"/>
                <a:cs typeface="Arial"/>
              </a:rPr>
              <a:t>http://hal.inria.fr/inria-00000804/fr</a:t>
            </a:r>
            <a:endParaRPr lang="en-US" sz="1400" dirty="0" smtClean="0">
              <a:latin typeface="Arial"/>
              <a:cs typeface="Arial"/>
            </a:endParaRP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14</a:t>
            </a:fld>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Image 11" descr="workstation-Vista-256x256.png"/>
          <p:cNvPicPr>
            <a:picLocks noChangeAspect="1"/>
          </p:cNvPicPr>
          <p:nvPr/>
        </p:nvPicPr>
        <p:blipFill>
          <a:blip r:embed="rId3"/>
          <a:stretch>
            <a:fillRect/>
          </a:stretch>
        </p:blipFill>
        <p:spPr>
          <a:xfrm flipH="1">
            <a:off x="1219200" y="-228600"/>
            <a:ext cx="1625769" cy="1778619"/>
          </a:xfrm>
          <a:prstGeom prst="rect">
            <a:avLst/>
          </a:prstGeom>
        </p:spPr>
      </p:pic>
      <p:pic>
        <p:nvPicPr>
          <p:cNvPr id="13" name="Image 12" descr="black-server-128x128.png"/>
          <p:cNvPicPr>
            <a:picLocks noChangeAspect="1"/>
          </p:cNvPicPr>
          <p:nvPr/>
        </p:nvPicPr>
        <p:blipFill>
          <a:blip r:embed="rId4"/>
          <a:stretch>
            <a:fillRect/>
          </a:stretch>
        </p:blipFill>
        <p:spPr>
          <a:xfrm flipH="1">
            <a:off x="8077200" y="732705"/>
            <a:ext cx="1089439" cy="1078809"/>
          </a:xfrm>
          <a:prstGeom prst="rect">
            <a:avLst/>
          </a:prstGeom>
          <a:effectLst/>
        </p:spPr>
      </p:pic>
      <p:sp>
        <p:nvSpPr>
          <p:cNvPr id="19" name="Rectangle 18"/>
          <p:cNvSpPr/>
          <p:nvPr/>
        </p:nvSpPr>
        <p:spPr>
          <a:xfrm>
            <a:off x="182606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0" name="Rectangle 19"/>
          <p:cNvSpPr/>
          <p:nvPr/>
        </p:nvSpPr>
        <p:spPr>
          <a:xfrm>
            <a:off x="1827653"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sp>
        <p:nvSpPr>
          <p:cNvPr id="21" name="Rectangle 20"/>
          <p:cNvSpPr/>
          <p:nvPr/>
        </p:nvSpPr>
        <p:spPr>
          <a:xfrm>
            <a:off x="731793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6" name="ZoneTexte 25"/>
          <p:cNvSpPr txBox="1"/>
          <p:nvPr/>
        </p:nvSpPr>
        <p:spPr>
          <a:xfrm>
            <a:off x="3124200" y="611185"/>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sp>
        <p:nvSpPr>
          <p:cNvPr id="27" name="Rectangle 26"/>
          <p:cNvSpPr/>
          <p:nvPr/>
        </p:nvSpPr>
        <p:spPr>
          <a:xfrm>
            <a:off x="7318729"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cxnSp>
        <p:nvCxnSpPr>
          <p:cNvPr id="22" name="Connecteur en angle 21"/>
          <p:cNvCxnSpPr>
            <a:stCxn id="19" idx="2"/>
            <a:endCxn id="21" idx="2"/>
          </p:cNvCxnSpPr>
          <p:nvPr/>
        </p:nvCxnSpPr>
        <p:spPr>
          <a:xfrm rot="16200000" flipH="1">
            <a:off x="4951633" y="-656512"/>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workstation-Vista-256x256.png"/>
          <p:cNvPicPr>
            <a:picLocks noChangeAspect="1"/>
          </p:cNvPicPr>
          <p:nvPr/>
        </p:nvPicPr>
        <p:blipFill>
          <a:blip r:embed="rId3"/>
          <a:stretch>
            <a:fillRect/>
          </a:stretch>
        </p:blipFill>
        <p:spPr>
          <a:xfrm flipH="1">
            <a:off x="1219200" y="2869581"/>
            <a:ext cx="1625769" cy="1778619"/>
          </a:xfrm>
          <a:prstGeom prst="rect">
            <a:avLst/>
          </a:prstGeom>
        </p:spPr>
      </p:pic>
      <p:pic>
        <p:nvPicPr>
          <p:cNvPr id="28" name="Image 27" descr="black-server-128x128.png"/>
          <p:cNvPicPr>
            <a:picLocks noChangeAspect="1"/>
          </p:cNvPicPr>
          <p:nvPr/>
        </p:nvPicPr>
        <p:blipFill>
          <a:blip r:embed="rId4"/>
          <a:stretch>
            <a:fillRect/>
          </a:stretch>
        </p:blipFill>
        <p:spPr>
          <a:xfrm flipH="1">
            <a:off x="8077200" y="3317151"/>
            <a:ext cx="1089439" cy="1078809"/>
          </a:xfrm>
          <a:prstGeom prst="rect">
            <a:avLst/>
          </a:prstGeom>
          <a:effectLst/>
        </p:spPr>
      </p:pic>
      <p:sp>
        <p:nvSpPr>
          <p:cNvPr id="29" name="Rectangle 28"/>
          <p:cNvSpPr/>
          <p:nvPr/>
        </p:nvSpPr>
        <p:spPr>
          <a:xfrm>
            <a:off x="182685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0" name="Rectangle 29"/>
          <p:cNvSpPr/>
          <p:nvPr/>
        </p:nvSpPr>
        <p:spPr>
          <a:xfrm>
            <a:off x="731872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1" name="ZoneTexte 30"/>
          <p:cNvSpPr txBox="1"/>
          <p:nvPr/>
        </p:nvSpPr>
        <p:spPr>
          <a:xfrm>
            <a:off x="3124994" y="3704156"/>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cxnSp>
        <p:nvCxnSpPr>
          <p:cNvPr id="32" name="Connecteur en angle 31"/>
          <p:cNvCxnSpPr>
            <a:stCxn id="29" idx="2"/>
            <a:endCxn id="30" idx="2"/>
          </p:cNvCxnSpPr>
          <p:nvPr/>
        </p:nvCxnSpPr>
        <p:spPr>
          <a:xfrm rot="16200000" flipH="1">
            <a:off x="4952427" y="2436459"/>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15</a:t>
            </a:fld>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762000" y="990600"/>
            <a:ext cx="4136769" cy="2585323"/>
          </a:xfrm>
          <a:prstGeom prst="rect">
            <a:avLst/>
          </a:prstGeom>
          <a:noFill/>
        </p:spPr>
        <p:txBody>
          <a:bodyPr wrap="none" rtlCol="0">
            <a:spAutoFit/>
          </a:bodyPr>
          <a:lstStyle/>
          <a:p>
            <a:r>
              <a:rPr lang="fr-FR" dirty="0" err="1" smtClean="0"/>
              <a:t>foreach</a:t>
            </a:r>
            <a:r>
              <a:rPr lang="fr-FR" dirty="0" smtClean="0"/>
              <a:t> </a:t>
            </a:r>
            <a:r>
              <a:rPr lang="fr-FR" dirty="0" err="1" smtClean="0"/>
              <a:t>node</a:t>
            </a:r>
            <a:r>
              <a:rPr lang="fr-FR" dirty="0" smtClean="0"/>
              <a:t> in the </a:t>
            </a:r>
            <a:r>
              <a:rPr lang="fr-FR" dirty="0" err="1" smtClean="0"/>
              <a:t>YangTreeNode</a:t>
            </a:r>
            <a:r>
              <a:rPr lang="fr-FR" dirty="0" smtClean="0"/>
              <a:t> : </a:t>
            </a:r>
            <a:r>
              <a:rPr lang="fr-FR" dirty="0" err="1" smtClean="0"/>
              <a:t>ytn</a:t>
            </a:r>
            <a:endParaRPr lang="fr-FR" dirty="0" smtClean="0"/>
          </a:p>
          <a:p>
            <a:r>
              <a:rPr lang="fr-FR" dirty="0" smtClean="0"/>
              <a:t>	if </a:t>
            </a:r>
            <a:r>
              <a:rPr lang="fr-FR" dirty="0" err="1" smtClean="0"/>
              <a:t>ytn</a:t>
            </a:r>
            <a:r>
              <a:rPr lang="fr-FR" dirty="0" smtClean="0"/>
              <a:t> </a:t>
            </a:r>
            <a:r>
              <a:rPr lang="fr-FR" dirty="0" err="1" smtClean="0"/>
              <a:t>is</a:t>
            </a:r>
            <a:r>
              <a:rPr lang="fr-FR" dirty="0" smtClean="0"/>
              <a:t> a </a:t>
            </a:r>
            <a:r>
              <a:rPr lang="fr-FR" dirty="0" err="1" smtClean="0"/>
              <a:t>choice</a:t>
            </a:r>
            <a:r>
              <a:rPr lang="fr-FR" dirty="0" smtClean="0"/>
              <a:t> </a:t>
            </a:r>
            <a:r>
              <a:rPr lang="fr-FR" dirty="0" err="1" smtClean="0"/>
              <a:t>node</a:t>
            </a:r>
            <a:r>
              <a:rPr lang="fr-FR" dirty="0" smtClean="0"/>
              <a:t> </a:t>
            </a:r>
            <a:r>
              <a:rPr lang="fr-FR" dirty="0" err="1" smtClean="0"/>
              <a:t>then</a:t>
            </a:r>
            <a:endParaRPr lang="fr-FR" dirty="0" smtClean="0"/>
          </a:p>
          <a:p>
            <a:r>
              <a:rPr lang="fr-FR" dirty="0" smtClean="0"/>
              <a:t>		</a:t>
            </a:r>
            <a:r>
              <a:rPr lang="fr-FR" dirty="0" err="1" smtClean="0"/>
              <a:t>foreach</a:t>
            </a:r>
            <a:r>
              <a:rPr lang="fr-FR" dirty="0" smtClean="0"/>
              <a:t> case of the </a:t>
            </a:r>
            <a:r>
              <a:rPr lang="fr-FR" dirty="0" err="1" smtClean="0"/>
              <a:t>choice</a:t>
            </a:r>
            <a:endParaRPr lang="fr-FR" dirty="0" smtClean="0"/>
          </a:p>
          <a:p>
            <a:r>
              <a:rPr lang="fr-FR" dirty="0" smtClean="0"/>
              <a:t>			</a:t>
            </a:r>
            <a:r>
              <a:rPr lang="fr-FR" dirty="0" err="1" smtClean="0"/>
              <a:t>foreach</a:t>
            </a:r>
            <a:r>
              <a:rPr lang="fr-FR" dirty="0" smtClean="0"/>
              <a:t> </a:t>
            </a:r>
            <a:r>
              <a:rPr lang="fr-FR" dirty="0" err="1" smtClean="0"/>
              <a:t>node</a:t>
            </a:r>
            <a:r>
              <a:rPr lang="fr-FR" dirty="0" smtClean="0"/>
              <a:t> in the case </a:t>
            </a:r>
            <a:r>
              <a:rPr lang="fr-FR" dirty="0" err="1" smtClean="0"/>
              <a:t>nc</a:t>
            </a:r>
            <a:endParaRPr lang="fr-FR" dirty="0" smtClean="0"/>
          </a:p>
          <a:p>
            <a:r>
              <a:rPr lang="fr-FR" dirty="0" smtClean="0"/>
              <a:t>				</a:t>
            </a:r>
          </a:p>
          <a:p>
            <a:r>
              <a:rPr lang="fr-FR" dirty="0" smtClean="0"/>
              <a:t>	</a:t>
            </a:r>
            <a:r>
              <a:rPr lang="fr-FR" dirty="0" err="1" smtClean="0"/>
              <a:t>foreach</a:t>
            </a:r>
            <a:r>
              <a:rPr lang="fr-FR" dirty="0" smtClean="0"/>
              <a:t> </a:t>
            </a:r>
            <a:r>
              <a:rPr lang="fr-FR" dirty="0" err="1" smtClean="0"/>
              <a:t>node</a:t>
            </a:r>
            <a:r>
              <a:rPr lang="fr-FR" dirty="0" smtClean="0"/>
              <a:t> in the </a:t>
            </a:r>
            <a:r>
              <a:rPr lang="fr-FR" dirty="0" err="1" smtClean="0"/>
              <a:t>DataTree</a:t>
            </a:r>
            <a:r>
              <a:rPr lang="fr-FR" dirty="0" smtClean="0"/>
              <a:t> : </a:t>
            </a:r>
            <a:r>
              <a:rPr lang="fr-FR" dirty="0" err="1" smtClean="0"/>
              <a:t>dtn</a:t>
            </a:r>
            <a:endParaRPr lang="fr-FR" dirty="0" smtClean="0"/>
          </a:p>
          <a:p>
            <a:r>
              <a:rPr lang="fr-FR" dirty="0" smtClean="0"/>
              <a:t>		if </a:t>
            </a:r>
            <a:r>
              <a:rPr lang="fr-FR" dirty="0" err="1" smtClean="0"/>
              <a:t>dtn</a:t>
            </a:r>
            <a:r>
              <a:rPr lang="fr-FR" dirty="0" smtClean="0"/>
              <a:t> == </a:t>
            </a:r>
            <a:r>
              <a:rPr lang="fr-FR" dirty="0" err="1" smtClean="0"/>
              <a:t>ytn</a:t>
            </a:r>
            <a:r>
              <a:rPr lang="fr-FR" dirty="0" smtClean="0"/>
              <a:t> </a:t>
            </a:r>
            <a:r>
              <a:rPr lang="fr-FR" dirty="0" err="1" smtClean="0"/>
              <a:t>then</a:t>
            </a:r>
            <a:endParaRPr lang="fr-FR" dirty="0" smtClean="0"/>
          </a:p>
          <a:p>
            <a:r>
              <a:rPr lang="fr-FR" dirty="0" smtClean="0"/>
              <a:t>			</a:t>
            </a:r>
            <a:r>
              <a:rPr lang="fr-FR" dirty="0" err="1" smtClean="0"/>
              <a:t>create</a:t>
            </a:r>
            <a:r>
              <a:rPr lang="fr-FR" dirty="0" smtClean="0"/>
              <a:t> a </a:t>
            </a:r>
            <a:r>
              <a:rPr lang="fr-FR" dirty="0" err="1" smtClean="0"/>
              <a:t>browsing</a:t>
            </a:r>
            <a:r>
              <a:rPr lang="fr-FR" dirty="0" smtClean="0"/>
              <a:t> </a:t>
            </a:r>
            <a:r>
              <a:rPr lang="fr-FR" dirty="0" err="1" smtClean="0"/>
              <a:t>picture</a:t>
            </a:r>
            <a:endParaRPr lang="fr-FR" dirty="0" smtClean="0"/>
          </a:p>
          <a:p>
            <a:endParaRPr lang="fr-FR" dirty="0"/>
          </a:p>
        </p:txBody>
      </p:sp>
      <p:sp>
        <p:nvSpPr>
          <p:cNvPr id="3" name="Espace réservé du numéro de diapositive 2"/>
          <p:cNvSpPr>
            <a:spLocks noGrp="1"/>
          </p:cNvSpPr>
          <p:nvPr>
            <p:ph type="sldNum" sz="quarter" idx="12"/>
          </p:nvPr>
        </p:nvSpPr>
        <p:spPr/>
        <p:txBody>
          <a:bodyPr/>
          <a:lstStyle/>
          <a:p>
            <a:fld id="{339A7AB0-D0CE-A343-B5B6-64AAD55F6591}" type="slidenum">
              <a:rPr lang="fr-FR" smtClean="0"/>
              <a:pPr/>
              <a:t>16</a:t>
            </a:fld>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ZoneTexte 29"/>
          <p:cNvSpPr txBox="1"/>
          <p:nvPr/>
        </p:nvSpPr>
        <p:spPr>
          <a:xfrm>
            <a:off x="330200" y="5073134"/>
            <a:ext cx="1083086" cy="369332"/>
          </a:xfrm>
          <a:prstGeom prst="rect">
            <a:avLst/>
          </a:prstGeom>
          <a:noFill/>
        </p:spPr>
        <p:txBody>
          <a:bodyPr wrap="none" rtlCol="0">
            <a:spAutoFit/>
          </a:bodyPr>
          <a:lstStyle/>
          <a:p>
            <a:r>
              <a:rPr lang="fr-FR" dirty="0" smtClean="0"/>
              <a:t>NETCONF</a:t>
            </a:r>
            <a:endParaRPr lang="fr-FR" dirty="0"/>
          </a:p>
        </p:txBody>
      </p:sp>
      <p:sp>
        <p:nvSpPr>
          <p:cNvPr id="34" name="ZoneTexte 33"/>
          <p:cNvSpPr txBox="1"/>
          <p:nvPr/>
        </p:nvSpPr>
        <p:spPr>
          <a:xfrm>
            <a:off x="1898650" y="2121694"/>
            <a:ext cx="662787" cy="369332"/>
          </a:xfrm>
          <a:prstGeom prst="rect">
            <a:avLst/>
          </a:prstGeom>
          <a:noFill/>
        </p:spPr>
        <p:txBody>
          <a:bodyPr wrap="none" rtlCol="0">
            <a:spAutoFit/>
          </a:bodyPr>
          <a:lstStyle/>
          <a:p>
            <a:r>
              <a:rPr lang="fr-FR" dirty="0" err="1" smtClean="0"/>
              <a:t>https</a:t>
            </a:r>
            <a:endParaRPr lang="fr-FR" dirty="0"/>
          </a:p>
        </p:txBody>
      </p:sp>
      <p:sp>
        <p:nvSpPr>
          <p:cNvPr id="36" name="ZoneTexte 35"/>
          <p:cNvSpPr txBox="1"/>
          <p:nvPr/>
        </p:nvSpPr>
        <p:spPr>
          <a:xfrm>
            <a:off x="2440589" y="5257800"/>
            <a:ext cx="1249060" cy="861774"/>
          </a:xfrm>
          <a:prstGeom prst="rect">
            <a:avLst/>
          </a:prstGeom>
          <a:noFill/>
        </p:spPr>
        <p:txBody>
          <a:bodyPr wrap="none" rtlCol="0">
            <a:spAutoFit/>
          </a:bodyPr>
          <a:lstStyle/>
          <a:p>
            <a:pPr algn="ctr"/>
            <a:r>
              <a:rPr lang="fr-FR" dirty="0" smtClean="0"/>
              <a:t>ENSUITE</a:t>
            </a:r>
          </a:p>
          <a:p>
            <a:pPr algn="ctr"/>
            <a:r>
              <a:rPr lang="fr-FR" dirty="0" smtClean="0"/>
              <a:t>Framework</a:t>
            </a:r>
          </a:p>
          <a:p>
            <a:pPr algn="ctr"/>
            <a:r>
              <a:rPr lang="fr-FR" sz="1400" i="1" dirty="0" smtClean="0"/>
              <a:t>(p</a:t>
            </a:r>
            <a:r>
              <a:rPr lang="fr-FR" sz="1400" i="1" dirty="0" err="1" smtClean="0"/>
              <a:t>ython</a:t>
            </a:r>
            <a:r>
              <a:rPr lang="fr-FR" sz="1400" i="1" dirty="0" smtClean="0"/>
              <a:t>)</a:t>
            </a:r>
            <a:endParaRPr lang="fr-FR" sz="1400" i="1" dirty="0"/>
          </a:p>
        </p:txBody>
      </p:sp>
      <p:pic>
        <p:nvPicPr>
          <p:cNvPr id="17" name="Image 16" descr="black-server-128x128.png"/>
          <p:cNvPicPr>
            <a:picLocks noChangeAspect="1"/>
          </p:cNvPicPr>
          <p:nvPr/>
        </p:nvPicPr>
        <p:blipFill>
          <a:blip r:embed="rId3"/>
          <a:stretch>
            <a:fillRect/>
          </a:stretch>
        </p:blipFill>
        <p:spPr>
          <a:xfrm flipH="1">
            <a:off x="2561437" y="153369"/>
            <a:ext cx="2683980" cy="2657792"/>
          </a:xfrm>
          <a:prstGeom prst="rect">
            <a:avLst/>
          </a:prstGeom>
          <a:effectLst>
            <a:reflection blurRad="6350" stA="52000" endA="300" endPos="35000" dir="5400000" sy="-100000" algn="bl" rotWithShape="0"/>
          </a:effectLst>
        </p:spPr>
      </p:pic>
      <p:sp>
        <p:nvSpPr>
          <p:cNvPr id="19" name="ZoneTexte 18"/>
          <p:cNvSpPr txBox="1"/>
          <p:nvPr/>
        </p:nvSpPr>
        <p:spPr>
          <a:xfrm>
            <a:off x="4113910" y="552724"/>
            <a:ext cx="797815" cy="646331"/>
          </a:xfrm>
          <a:prstGeom prst="rect">
            <a:avLst/>
          </a:prstGeom>
          <a:noFill/>
        </p:spPr>
        <p:txBody>
          <a:bodyPr wrap="square" rtlCol="0">
            <a:spAutoFit/>
          </a:bodyPr>
          <a:lstStyle/>
          <a:p>
            <a:r>
              <a:rPr lang="fr-FR" dirty="0" smtClean="0">
                <a:solidFill>
                  <a:schemeClr val="bg1"/>
                </a:solidFill>
              </a:rPr>
              <a:t>HTTPS</a:t>
            </a:r>
          </a:p>
          <a:p>
            <a:r>
              <a:rPr lang="fr-FR" dirty="0" smtClean="0">
                <a:solidFill>
                  <a:schemeClr val="bg1"/>
                </a:solidFill>
              </a:rPr>
              <a:t>server</a:t>
            </a:r>
            <a:endParaRPr lang="fr-FR" dirty="0">
              <a:solidFill>
                <a:schemeClr val="bg1"/>
              </a:solidFill>
            </a:endParaRPr>
          </a:p>
        </p:txBody>
      </p:sp>
      <p:sp>
        <p:nvSpPr>
          <p:cNvPr id="20" name="ZoneTexte 19"/>
          <p:cNvSpPr txBox="1"/>
          <p:nvPr/>
        </p:nvSpPr>
        <p:spPr>
          <a:xfrm>
            <a:off x="3828639" y="1098030"/>
            <a:ext cx="1083086" cy="646331"/>
          </a:xfrm>
          <a:prstGeom prst="rect">
            <a:avLst/>
          </a:prstGeom>
          <a:noFill/>
        </p:spPr>
        <p:txBody>
          <a:bodyPr wrap="none" rtlCol="0">
            <a:spAutoFit/>
          </a:bodyPr>
          <a:lstStyle/>
          <a:p>
            <a:r>
              <a:rPr lang="fr-FR" dirty="0" smtClean="0">
                <a:solidFill>
                  <a:schemeClr val="bg1"/>
                </a:solidFill>
              </a:rPr>
              <a:t>NETCONF</a:t>
            </a:r>
          </a:p>
          <a:p>
            <a:r>
              <a:rPr lang="fr-FR" dirty="0" smtClean="0">
                <a:solidFill>
                  <a:schemeClr val="bg1"/>
                </a:solidFill>
              </a:rPr>
              <a:t>Manager</a:t>
            </a:r>
            <a:endParaRPr lang="fr-FR" dirty="0">
              <a:solidFill>
                <a:schemeClr val="bg1"/>
              </a:solidFill>
            </a:endParaRPr>
          </a:p>
        </p:txBody>
      </p:sp>
      <p:grpSp>
        <p:nvGrpSpPr>
          <p:cNvPr id="28" name="Grouper 27"/>
          <p:cNvGrpSpPr/>
          <p:nvPr/>
        </p:nvGrpSpPr>
        <p:grpSpPr>
          <a:xfrm flipH="1">
            <a:off x="6657519" y="534623"/>
            <a:ext cx="1898650" cy="1915874"/>
            <a:chOff x="6038850" y="2959100"/>
            <a:chExt cx="3251200" cy="3160474"/>
          </a:xfrm>
        </p:grpSpPr>
        <p:pic>
          <p:nvPicPr>
            <p:cNvPr id="22" name="Image 2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3" name="Image 22"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21" name="Image 2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25" name="Rectangle 24"/>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1" name="Grouper 30"/>
          <p:cNvGrpSpPr/>
          <p:nvPr/>
        </p:nvGrpSpPr>
        <p:grpSpPr>
          <a:xfrm flipH="1">
            <a:off x="7606844" y="2870091"/>
            <a:ext cx="1898650" cy="1915874"/>
            <a:chOff x="6038850" y="2959100"/>
            <a:chExt cx="3251200" cy="3160474"/>
          </a:xfrm>
        </p:grpSpPr>
        <p:pic>
          <p:nvPicPr>
            <p:cNvPr id="32" name="Image 3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37" name="Image 3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8" name="Image 3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9" name="Rectangle 3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40" name="Grouper 39"/>
          <p:cNvGrpSpPr/>
          <p:nvPr/>
        </p:nvGrpSpPr>
        <p:grpSpPr>
          <a:xfrm>
            <a:off x="5078981" y="4556110"/>
            <a:ext cx="1898650" cy="1915874"/>
            <a:chOff x="6038850" y="2959100"/>
            <a:chExt cx="3251200" cy="3160474"/>
          </a:xfrm>
          <a:effectLst/>
        </p:grpSpPr>
        <p:pic>
          <p:nvPicPr>
            <p:cNvPr id="41" name="Image 40"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42" name="Image 41"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43" name="Image 42"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44" name="Rectangle 4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5" name="Nuage 44"/>
          <p:cNvSpPr/>
          <p:nvPr/>
        </p:nvSpPr>
        <p:spPr>
          <a:xfrm>
            <a:off x="4911725" y="2648632"/>
            <a:ext cx="2067629" cy="1578982"/>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OLSR</a:t>
            </a:r>
            <a:endParaRPr lang="fr-FR" dirty="0"/>
          </a:p>
        </p:txBody>
      </p:sp>
      <p:pic>
        <p:nvPicPr>
          <p:cNvPr id="46" name="Image 45" descr="workstation-Vista-256x256.png"/>
          <p:cNvPicPr>
            <a:picLocks noChangeAspect="1"/>
          </p:cNvPicPr>
          <p:nvPr/>
        </p:nvPicPr>
        <p:blipFill>
          <a:blip r:embed="rId5"/>
          <a:stretch>
            <a:fillRect/>
          </a:stretch>
        </p:blipFill>
        <p:spPr>
          <a:xfrm flipH="1">
            <a:off x="0" y="976414"/>
            <a:ext cx="2971800" cy="3251200"/>
          </a:xfrm>
          <a:prstGeom prst="rect">
            <a:avLst/>
          </a:prstGeom>
        </p:spPr>
      </p:pic>
      <p:sp>
        <p:nvSpPr>
          <p:cNvPr id="47" name="Nuage 46"/>
          <p:cNvSpPr/>
          <p:nvPr/>
        </p:nvSpPr>
        <p:spPr>
          <a:xfrm>
            <a:off x="7821026" y="26392"/>
            <a:ext cx="1637160" cy="1262705"/>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Nuage 47"/>
          <p:cNvSpPr/>
          <p:nvPr/>
        </p:nvSpPr>
        <p:spPr>
          <a:xfrm>
            <a:off x="7143306" y="5422416"/>
            <a:ext cx="1898650" cy="139431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Nuage 48"/>
          <p:cNvSpPr/>
          <p:nvPr/>
        </p:nvSpPr>
        <p:spPr>
          <a:xfrm>
            <a:off x="8264044" y="2170058"/>
            <a:ext cx="1641956" cy="128220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1" name="Connecteur droit avec flèche 50"/>
          <p:cNvCxnSpPr>
            <a:stCxn id="23" idx="1"/>
            <a:endCxn id="47" idx="2"/>
          </p:cNvCxnSpPr>
          <p:nvPr/>
        </p:nvCxnSpPr>
        <p:spPr>
          <a:xfrm flipV="1">
            <a:off x="7252701" y="657745"/>
            <a:ext cx="573403" cy="25411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22" idx="3"/>
            <a:endCxn id="45" idx="3"/>
          </p:cNvCxnSpPr>
          <p:nvPr/>
        </p:nvCxnSpPr>
        <p:spPr>
          <a:xfrm rot="10800000" flipV="1">
            <a:off x="5945540" y="1141714"/>
            <a:ext cx="821374" cy="15971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Connecteur droit avec flèche 55"/>
          <p:cNvCxnSpPr>
            <a:stCxn id="32" idx="3"/>
            <a:endCxn id="45" idx="0"/>
          </p:cNvCxnSpPr>
          <p:nvPr/>
        </p:nvCxnSpPr>
        <p:spPr>
          <a:xfrm rot="10800000">
            <a:off x="6977631" y="3438123"/>
            <a:ext cx="738608" cy="3906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a:stCxn id="42" idx="1"/>
            <a:endCxn id="45" idx="1"/>
          </p:cNvCxnSpPr>
          <p:nvPr/>
        </p:nvCxnSpPr>
        <p:spPr>
          <a:xfrm rot="10800000">
            <a:off x="5945541" y="4225933"/>
            <a:ext cx="436909" cy="707414"/>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742950" y="2286000"/>
            <a:ext cx="6521450" cy="3657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ZoneTexte 4"/>
          <p:cNvSpPr txBox="1"/>
          <p:nvPr/>
        </p:nvSpPr>
        <p:spPr>
          <a:xfrm>
            <a:off x="2889250" y="2482334"/>
            <a:ext cx="1890261" cy="369332"/>
          </a:xfrm>
          <a:prstGeom prst="rect">
            <a:avLst/>
          </a:prstGeom>
          <a:noFill/>
        </p:spPr>
        <p:txBody>
          <a:bodyPr wrap="none" rtlCol="0">
            <a:spAutoFit/>
          </a:bodyPr>
          <a:lstStyle/>
          <a:p>
            <a:r>
              <a:rPr lang="fr-FR" dirty="0" smtClean="0"/>
              <a:t>Data Model Agent</a:t>
            </a:r>
            <a:endParaRPr lang="fr-FR" dirty="0"/>
          </a:p>
        </p:txBody>
      </p:sp>
      <p:sp>
        <p:nvSpPr>
          <p:cNvPr id="6" name="Document 5"/>
          <p:cNvSpPr/>
          <p:nvPr/>
        </p:nvSpPr>
        <p:spPr>
          <a:xfrm>
            <a:off x="1485900" y="3581400"/>
            <a:ext cx="990600" cy="129540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xsd</a:t>
            </a:r>
            <a:endParaRPr lang="fr-FR" dirty="0">
              <a:solidFill>
                <a:schemeClr val="tx1"/>
              </a:solidFill>
            </a:endParaRPr>
          </a:p>
        </p:txBody>
      </p:sp>
      <p:sp>
        <p:nvSpPr>
          <p:cNvPr id="7" name="Ellipse 6"/>
          <p:cNvSpPr/>
          <p:nvPr/>
        </p:nvSpPr>
        <p:spPr>
          <a:xfrm>
            <a:off x="3785326" y="3005558"/>
            <a:ext cx="1468578" cy="69448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c</a:t>
            </a:r>
            <a:r>
              <a:rPr lang="fr-FR" sz="1400" dirty="0" err="1" smtClean="0">
                <a:solidFill>
                  <a:schemeClr val="tx1"/>
                </a:solidFill>
              </a:rPr>
              <a:t>ontainer</a:t>
            </a:r>
            <a:r>
              <a:rPr lang="fr-FR" sz="1400" dirty="0" smtClean="0">
                <a:solidFill>
                  <a:schemeClr val="tx1"/>
                </a:solidFill>
              </a:rPr>
              <a:t> interfaces</a:t>
            </a:r>
            <a:endParaRPr lang="fr-FR" sz="1400" dirty="0">
              <a:solidFill>
                <a:schemeClr val="tx1"/>
              </a:solidFill>
            </a:endParaRPr>
          </a:p>
        </p:txBody>
      </p:sp>
      <p:sp>
        <p:nvSpPr>
          <p:cNvPr id="8" name="Ellipse 7"/>
          <p:cNvSpPr/>
          <p:nvPr/>
        </p:nvSpPr>
        <p:spPr>
          <a:xfrm>
            <a:off x="3933103" y="3919958"/>
            <a:ext cx="1320799"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l</a:t>
            </a:r>
            <a:r>
              <a:rPr lang="fr-FR" sz="1400" dirty="0" err="1" smtClean="0">
                <a:solidFill>
                  <a:schemeClr val="tx1"/>
                </a:solidFill>
              </a:rPr>
              <a:t>ist</a:t>
            </a:r>
            <a:endParaRPr lang="fr-FR" sz="1400" dirty="0" smtClean="0">
              <a:solidFill>
                <a:schemeClr val="tx1"/>
              </a:solidFill>
            </a:endParaRPr>
          </a:p>
          <a:p>
            <a:pPr algn="ctr"/>
            <a:r>
              <a:rPr lang="fr-FR" sz="1400" dirty="0" smtClean="0">
                <a:solidFill>
                  <a:schemeClr val="tx1"/>
                </a:solidFill>
              </a:rPr>
              <a:t>interface</a:t>
            </a:r>
            <a:endParaRPr lang="fr-FR" sz="1400" dirty="0">
              <a:solidFill>
                <a:schemeClr val="tx1"/>
              </a:solidFill>
            </a:endParaRPr>
          </a:p>
        </p:txBody>
      </p:sp>
      <p:sp>
        <p:nvSpPr>
          <p:cNvPr id="9" name="Ellipse 8"/>
          <p:cNvSpPr/>
          <p:nvPr/>
        </p:nvSpPr>
        <p:spPr>
          <a:xfrm>
            <a:off x="3496403" y="4986757"/>
            <a:ext cx="1097100" cy="59320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name</a:t>
            </a:r>
            <a:endParaRPr lang="fr-FR" sz="1400" dirty="0">
              <a:solidFill>
                <a:schemeClr val="tx1"/>
              </a:solidFill>
            </a:endParaRPr>
          </a:p>
        </p:txBody>
      </p:sp>
      <p:sp>
        <p:nvSpPr>
          <p:cNvPr id="10" name="Ellipse 9"/>
          <p:cNvSpPr/>
          <p:nvPr/>
        </p:nvSpPr>
        <p:spPr>
          <a:xfrm>
            <a:off x="4655417" y="4986758"/>
            <a:ext cx="1196973" cy="55076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mtu</a:t>
            </a:r>
            <a:endParaRPr lang="fr-FR" sz="1400" dirty="0">
              <a:solidFill>
                <a:schemeClr val="tx1"/>
              </a:solidFill>
            </a:endParaRPr>
          </a:p>
        </p:txBody>
      </p:sp>
      <p:cxnSp>
        <p:nvCxnSpPr>
          <p:cNvPr id="12" name="Connecteur droit 11"/>
          <p:cNvCxnSpPr>
            <a:stCxn id="7" idx="4"/>
            <a:endCxn id="8" idx="0"/>
          </p:cNvCxnSpPr>
          <p:nvPr/>
        </p:nvCxnSpPr>
        <p:spPr>
          <a:xfrm rot="16200000" flipH="1">
            <a:off x="4446599" y="3773054"/>
            <a:ext cx="219920" cy="73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a:stCxn id="8" idx="4"/>
            <a:endCxn id="9" idx="0"/>
          </p:cNvCxnSpPr>
          <p:nvPr/>
        </p:nvCxnSpPr>
        <p:spPr>
          <a:xfrm rot="5400000">
            <a:off x="4090630" y="4483884"/>
            <a:ext cx="457199" cy="548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8" idx="4"/>
            <a:endCxn id="10" idx="0"/>
          </p:cNvCxnSpPr>
          <p:nvPr/>
        </p:nvCxnSpPr>
        <p:spPr>
          <a:xfrm rot="16200000" flipH="1">
            <a:off x="4695104" y="4427957"/>
            <a:ext cx="457199" cy="660401"/>
          </a:xfrm>
          <a:prstGeom prst="line">
            <a:avLst/>
          </a:prstGeom>
        </p:spPr>
        <p:style>
          <a:lnRef idx="2">
            <a:schemeClr val="accent1"/>
          </a:lnRef>
          <a:fillRef idx="0">
            <a:schemeClr val="accent1"/>
          </a:fillRef>
          <a:effectRef idx="1">
            <a:schemeClr val="accent1"/>
          </a:effectRef>
          <a:fontRef idx="minor">
            <a:schemeClr val="tx1"/>
          </a:fontRef>
        </p:style>
      </p:cxnSp>
      <p:sp>
        <p:nvSpPr>
          <p:cNvPr id="35" name="Document 34"/>
          <p:cNvSpPr/>
          <p:nvPr/>
        </p:nvSpPr>
        <p:spPr>
          <a:xfrm>
            <a:off x="7099300" y="424934"/>
            <a:ext cx="2641600" cy="3004066"/>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36" name="Flèche courbée vers la gauche 35"/>
          <p:cNvSpPr/>
          <p:nvPr/>
        </p:nvSpPr>
        <p:spPr>
          <a:xfrm rot="2786343">
            <a:off x="7714621" y="3313555"/>
            <a:ext cx="640085" cy="1403350"/>
          </a:xfrm>
          <a:prstGeom prst="curvedLeftArrow">
            <a:avLst>
              <a:gd name="adj1" fmla="val 14090"/>
              <a:gd name="adj2" fmla="val 31842"/>
              <a:gd name="adj3" fmla="val 223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ZoneTexte 36"/>
          <p:cNvSpPr txBox="1"/>
          <p:nvPr/>
        </p:nvSpPr>
        <p:spPr>
          <a:xfrm>
            <a:off x="8063803" y="4507468"/>
            <a:ext cx="1351777" cy="369332"/>
          </a:xfrm>
          <a:prstGeom prst="rect">
            <a:avLst/>
          </a:prstGeom>
          <a:noFill/>
        </p:spPr>
        <p:txBody>
          <a:bodyPr wrap="none" rtlCol="0">
            <a:spAutoFit/>
          </a:bodyPr>
          <a:lstStyle/>
          <a:p>
            <a:r>
              <a:rPr lang="fr-FR" i="1" dirty="0" err="1"/>
              <a:t>j</a:t>
            </a:r>
            <a:r>
              <a:rPr lang="fr-FR" i="1" dirty="0" err="1" smtClean="0"/>
              <a:t>Yang</a:t>
            </a:r>
            <a:r>
              <a:rPr lang="fr-FR" i="1" dirty="0" smtClean="0"/>
              <a:t> </a:t>
            </a:r>
            <a:r>
              <a:rPr lang="fr-FR" dirty="0" err="1" smtClean="0"/>
              <a:t>parser</a:t>
            </a:r>
            <a:endParaRPr lang="fr-FR" dirty="0"/>
          </a:p>
        </p:txBody>
      </p:sp>
      <p:sp>
        <p:nvSpPr>
          <p:cNvPr id="15" name="ZoneTexte 14"/>
          <p:cNvSpPr txBox="1"/>
          <p:nvPr/>
        </p:nvSpPr>
        <p:spPr>
          <a:xfrm>
            <a:off x="5365753" y="5791200"/>
            <a:ext cx="3818699" cy="923330"/>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p>
          <a:p>
            <a:r>
              <a:rPr lang="fr-FR" dirty="0" smtClean="0"/>
              <a:t>- </a:t>
            </a:r>
            <a:r>
              <a:rPr lang="fr-FR" dirty="0"/>
              <a:t>n</a:t>
            </a:r>
            <a:r>
              <a:rPr lang="fr-FR" dirty="0" smtClean="0"/>
              <a:t>o </a:t>
            </a:r>
            <a:r>
              <a:rPr lang="fr-FR" dirty="0" err="1" smtClean="0"/>
              <a:t>typedef</a:t>
            </a:r>
            <a:r>
              <a:rPr lang="fr-FR" dirty="0" smtClean="0"/>
              <a:t>, </a:t>
            </a:r>
            <a:r>
              <a:rPr lang="fr-FR" dirty="0" err="1" smtClean="0"/>
              <a:t>grouping</a:t>
            </a:r>
            <a:r>
              <a:rPr lang="fr-FR" dirty="0" smtClean="0"/>
              <a:t>, uses, augments</a:t>
            </a:r>
          </a:p>
          <a:p>
            <a:r>
              <a:rPr lang="fr-FR" dirty="0" smtClean="0"/>
              <a:t>- j</a:t>
            </a:r>
            <a:r>
              <a:rPr lang="fr-FR" dirty="0" err="1" smtClean="0"/>
              <a:t>ust</a:t>
            </a:r>
            <a:r>
              <a:rPr lang="fr-FR" dirty="0" smtClean="0"/>
              <a:t> data </a:t>
            </a:r>
            <a:r>
              <a:rPr lang="fr-FR" dirty="0" err="1" smtClean="0"/>
              <a:t>nodes</a:t>
            </a:r>
            <a:r>
              <a:rPr lang="fr-FR" dirty="0" smtClean="0"/>
              <a:t> (and </a:t>
            </a:r>
            <a:r>
              <a:rPr lang="fr-FR" dirty="0" err="1" smtClean="0"/>
              <a:t>choice</a:t>
            </a:r>
            <a:r>
              <a:rPr lang="fr-FR" dirty="0" smtClean="0"/>
              <a:t>)</a:t>
            </a:r>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8" y="1981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40767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711499" y="3581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27" name="Ellipse 26"/>
          <p:cNvSpPr/>
          <p:nvPr/>
        </p:nvSpPr>
        <p:spPr>
          <a:xfrm>
            <a:off x="6358071" y="38862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29" name="Connecteur en arc 28"/>
          <p:cNvCxnSpPr>
            <a:stCxn id="18" idx="2"/>
            <a:endCxn id="10" idx="2"/>
          </p:cNvCxnSpPr>
          <p:nvPr/>
        </p:nvCxnSpPr>
        <p:spPr>
          <a:xfrm rot="10800000">
            <a:off x="6711498" y="1714500"/>
            <a:ext cx="1720" cy="2171700"/>
          </a:xfrm>
          <a:prstGeom prst="curved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onnecteur en arc 34"/>
          <p:cNvCxnSpPr>
            <a:stCxn id="27" idx="2"/>
            <a:endCxn id="10" idx="2"/>
          </p:cNvCxnSpPr>
          <p:nvPr/>
        </p:nvCxnSpPr>
        <p:spPr>
          <a:xfrm rot="10800000" flipH="1">
            <a:off x="6358070" y="1714500"/>
            <a:ext cx="353428" cy="2476500"/>
          </a:xfrm>
          <a:prstGeom prst="curvedConnector3">
            <a:avLst>
              <a:gd name="adj1" fmla="val -7007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148834"/>
            <a:ext cx="662787" cy="369332"/>
          </a:xfrm>
          <a:prstGeom prst="rect">
            <a:avLst/>
          </a:prstGeom>
          <a:noFill/>
        </p:spPr>
        <p:txBody>
          <a:bodyPr wrap="none" rtlCol="0">
            <a:spAutoFit/>
          </a:bodyPr>
          <a:lstStyle/>
          <a:p>
            <a:r>
              <a:rPr lang="fr-FR" dirty="0" err="1" smtClean="0"/>
              <a:t>https</a:t>
            </a:r>
            <a:endParaRPr lang="fr-FR" dirty="0"/>
          </a:p>
        </p:txBody>
      </p:sp>
      <p:sp>
        <p:nvSpPr>
          <p:cNvPr id="44" name="Triangle isocèle 43"/>
          <p:cNvSpPr/>
          <p:nvPr/>
        </p:nvSpPr>
        <p:spPr>
          <a:xfrm>
            <a:off x="4292600" y="1714500"/>
            <a:ext cx="412750" cy="40005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ZoneTexte 44"/>
          <p:cNvSpPr txBox="1"/>
          <p:nvPr/>
        </p:nvSpPr>
        <p:spPr>
          <a:xfrm>
            <a:off x="3826487" y="2247901"/>
            <a:ext cx="1356073" cy="646331"/>
          </a:xfrm>
          <a:prstGeom prst="rect">
            <a:avLst/>
          </a:prstGeom>
          <a:noFill/>
        </p:spPr>
        <p:txBody>
          <a:bodyPr wrap="none" rtlCol="0">
            <a:spAutoFit/>
          </a:bodyPr>
          <a:lstStyle/>
          <a:p>
            <a:r>
              <a:rPr lang="fr-FR" dirty="0" err="1" smtClean="0"/>
              <a:t>Schema</a:t>
            </a:r>
            <a:r>
              <a:rPr lang="fr-FR" dirty="0" smtClean="0"/>
              <a:t> </a:t>
            </a:r>
            <a:r>
              <a:rPr lang="fr-FR" dirty="0" err="1" smtClean="0"/>
              <a:t>tree</a:t>
            </a:r>
            <a:endParaRPr lang="fr-FR" dirty="0" smtClean="0"/>
          </a:p>
          <a:p>
            <a:r>
              <a:rPr lang="fr-FR" dirty="0" smtClean="0"/>
              <a:t>Java applet</a:t>
            </a:r>
            <a:endParaRPr lang="fr-FR" dirty="0"/>
          </a:p>
        </p:txBody>
      </p:sp>
      <p:pic>
        <p:nvPicPr>
          <p:cNvPr id="46" name="Image 45" descr="applet1.tiff"/>
          <p:cNvPicPr>
            <a:picLocks noChangeAspect="1"/>
          </p:cNvPicPr>
          <p:nvPr/>
        </p:nvPicPr>
        <p:blipFill>
          <a:blip r:embed="rId3"/>
          <a:stretch>
            <a:fillRect/>
          </a:stretch>
        </p:blipFill>
        <p:spPr>
          <a:xfrm>
            <a:off x="742950" y="3048000"/>
            <a:ext cx="2724999" cy="2324100"/>
          </a:xfrm>
          <a:prstGeom prst="rect">
            <a:avLst/>
          </a:prstGeom>
        </p:spPr>
      </p:pic>
      <p:sp>
        <p:nvSpPr>
          <p:cNvPr id="15" name="Espace réservé du numéro de diapositive 14"/>
          <p:cNvSpPr>
            <a:spLocks noGrp="1"/>
          </p:cNvSpPr>
          <p:nvPr>
            <p:ph type="sldNum" sz="quarter" idx="12"/>
          </p:nvPr>
        </p:nvSpPr>
        <p:spPr/>
        <p:txBody>
          <a:bodyPr/>
          <a:lstStyle/>
          <a:p>
            <a:fld id="{339A7AB0-D0CE-A343-B5B6-64AAD55F6591}" type="slidenum">
              <a:rPr lang="fr-FR" smtClean="0"/>
              <a:pPr/>
              <a:t>19</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435395" cy="646331"/>
          </a:xfrm>
          <a:prstGeom prst="rect">
            <a:avLst/>
          </a:prstGeom>
          <a:noFill/>
        </p:spPr>
        <p:txBody>
          <a:bodyPr wrap="none" rtlCol="0">
            <a:spAutoFit/>
          </a:bodyPr>
          <a:lstStyle/>
          <a:p>
            <a:r>
              <a:rPr lang="fr-FR" dirty="0" err="1" smtClean="0"/>
              <a:t>Devices</a:t>
            </a:r>
            <a:r>
              <a:rPr lang="fr-FR" dirty="0" smtClean="0"/>
              <a:t> </a:t>
            </a:r>
            <a:r>
              <a:rPr lang="fr-FR" dirty="0" err="1" smtClean="0"/>
              <a:t>with</a:t>
            </a:r>
            <a:r>
              <a:rPr lang="fr-FR" dirty="0" smtClean="0"/>
              <a:t> </a:t>
            </a:r>
            <a:r>
              <a:rPr lang="fr-FR" dirty="0" err="1" smtClean="0"/>
              <a:t>embedded</a:t>
            </a:r>
            <a:endParaRPr lang="fr-FR" dirty="0" smtClean="0"/>
          </a:p>
          <a:p>
            <a:r>
              <a:rPr lang="fr-FR" dirty="0" smtClean="0"/>
              <a:t>NETCONF servers </a:t>
            </a:r>
            <a:endParaRPr lang="fr-FR" dirty="0"/>
          </a:p>
        </p:txBody>
      </p:sp>
      <p:sp>
        <p:nvSpPr>
          <p:cNvPr id="66" name="ZoneTexte 65"/>
          <p:cNvSpPr txBox="1"/>
          <p:nvPr/>
        </p:nvSpPr>
        <p:spPr>
          <a:xfrm>
            <a:off x="152400" y="1574999"/>
            <a:ext cx="3876520" cy="369332"/>
          </a:xfrm>
          <a:prstGeom prst="rect">
            <a:avLst/>
          </a:prstGeom>
          <a:noFill/>
        </p:spPr>
        <p:txBody>
          <a:bodyPr wrap="none" rtlCol="0">
            <a:spAutoFit/>
          </a:bodyPr>
          <a:lstStyle/>
          <a:p>
            <a:r>
              <a:rPr lang="en-US" dirty="0" smtClean="0"/>
              <a:t>Configuration Management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grpSp>
        <p:nvGrpSpPr>
          <p:cNvPr id="125" name="Grouper 124"/>
          <p:cNvGrpSpPr/>
          <p:nvPr/>
        </p:nvGrpSpPr>
        <p:grpSpPr>
          <a:xfrm>
            <a:off x="457200" y="4140044"/>
            <a:ext cx="1476102" cy="2004809"/>
            <a:chOff x="457200" y="4140044"/>
            <a:chExt cx="1476102" cy="2004809"/>
          </a:xfrm>
        </p:grpSpPr>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 Host</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gr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2</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Configuration Management</a:t>
            </a:r>
            <a:endParaRPr lang="fr-FR" sz="2400" i="1" dirty="0"/>
          </a:p>
        </p:txBody>
      </p:sp>
      <p:sp>
        <p:nvSpPr>
          <p:cNvPr id="25" name="ZoneTexte 24"/>
          <p:cNvSpPr txBox="1"/>
          <p:nvPr/>
        </p:nvSpPr>
        <p:spPr>
          <a:xfrm>
            <a:off x="990600" y="1068055"/>
            <a:ext cx="2774442" cy="369332"/>
          </a:xfrm>
          <a:prstGeom prst="rect">
            <a:avLst/>
          </a:prstGeom>
          <a:noFill/>
        </p:spPr>
        <p:txBody>
          <a:bodyPr wrap="none" rtlCol="0">
            <a:spAutoFit/>
          </a:bodyPr>
          <a:lstStyle/>
          <a:p>
            <a:r>
              <a:rPr lang="fr-FR" i="1" dirty="0" smtClean="0"/>
              <a:t>IETF </a:t>
            </a:r>
            <a:r>
              <a:rPr lang="fr-FR" i="1" dirty="0" err="1" smtClean="0"/>
              <a:t>netconf</a:t>
            </a:r>
            <a:r>
              <a:rPr lang="fr-FR" i="1" dirty="0" smtClean="0"/>
              <a:t> &amp; </a:t>
            </a:r>
            <a:r>
              <a:rPr lang="fr-FR" i="1" dirty="0" err="1" smtClean="0"/>
              <a:t>netmod</a:t>
            </a:r>
            <a:r>
              <a:rPr lang="fr-FR" i="1" dirty="0" smtClean="0"/>
              <a:t> WG</a:t>
            </a:r>
            <a:endParaRPr lang="fr-FR" i="1" dirty="0"/>
          </a:p>
        </p:txBody>
      </p:sp>
      <p:grpSp>
        <p:nvGrpSpPr>
          <p:cNvPr id="124" name="Grouper 123"/>
          <p:cNvGrpSpPr/>
          <p:nvPr/>
        </p:nvGrpSpPr>
        <p:grpSpPr>
          <a:xfrm>
            <a:off x="2984415" y="1822529"/>
            <a:ext cx="6736416" cy="4856987"/>
            <a:chOff x="2984415" y="1822529"/>
            <a:chExt cx="6736416" cy="4856987"/>
          </a:xfrm>
        </p:grpSpPr>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73" name="Carré corné 72"/>
            <p:cNvSpPr/>
            <p:nvPr/>
          </p:nvSpPr>
          <p:spPr>
            <a:xfrm>
              <a:off x="2984415"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3917683" y="6107780"/>
              <a:ext cx="1936535" cy="369332"/>
            </a:xfrm>
            <a:prstGeom prst="rect">
              <a:avLst/>
            </a:prstGeom>
            <a:noFill/>
          </p:spPr>
          <p:txBody>
            <a:bodyPr wrap="none" rtlCol="0">
              <a:spAutoFit/>
            </a:bodyPr>
            <a:lstStyle/>
            <a:p>
              <a:r>
                <a:rPr lang="fr-FR" dirty="0" smtClean="0"/>
                <a:t>: YANG data model</a:t>
              </a:r>
              <a:endParaRPr lang="fr-FR" dirty="0"/>
            </a:p>
          </p:txBody>
        </p:sp>
        <p:sp>
          <p:nvSpPr>
            <p:cNvPr id="26" name="ZoneTexte 25"/>
            <p:cNvSpPr txBox="1"/>
            <p:nvPr/>
          </p:nvSpPr>
          <p:spPr>
            <a:xfrm>
              <a:off x="6131032" y="6033185"/>
              <a:ext cx="1924250" cy="646331"/>
            </a:xfrm>
            <a:prstGeom prst="rect">
              <a:avLst/>
            </a:prstGeom>
            <a:noFill/>
          </p:spPr>
          <p:txBody>
            <a:bodyPr wrap="none" rtlCol="0">
              <a:spAutoFit/>
            </a:bodyPr>
            <a:lstStyle/>
            <a:p>
              <a:r>
                <a:rPr lang="fr-FR" dirty="0" smtClean="0"/>
                <a:t>Configuration data</a:t>
              </a:r>
            </a:p>
            <a:p>
              <a:r>
                <a:rPr lang="fr-FR" dirty="0" smtClean="0"/>
                <a:t>State data</a:t>
              </a:r>
              <a:endParaRPr lang="fr-FR" dirty="0"/>
            </a:p>
          </p:txBody>
        </p:sp>
        <p:sp>
          <p:nvSpPr>
            <p:cNvPr id="27" name="Accolade ouvrante 26"/>
            <p:cNvSpPr/>
            <p:nvPr/>
          </p:nvSpPr>
          <p:spPr>
            <a:xfrm>
              <a:off x="5971457" y="6069233"/>
              <a:ext cx="276814" cy="6097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grpSp>
        <p:nvGrpSpPr>
          <p:cNvPr id="28" name="Grouper 27"/>
          <p:cNvGrpSpPr/>
          <p:nvPr/>
        </p:nvGrpSpPr>
        <p:grpSpPr>
          <a:xfrm>
            <a:off x="4795912" y="4030051"/>
            <a:ext cx="1137164" cy="1501984"/>
            <a:chOff x="5814134" y="3066382"/>
            <a:chExt cx="2228736" cy="2943749"/>
          </a:xfrm>
        </p:grpSpPr>
        <p:grpSp>
          <p:nvGrpSpPr>
            <p:cNvPr id="29" name="Grouper 292"/>
            <p:cNvGrpSpPr/>
            <p:nvPr/>
          </p:nvGrpSpPr>
          <p:grpSpPr>
            <a:xfrm>
              <a:off x="5814134" y="3066382"/>
              <a:ext cx="1256442" cy="2943749"/>
              <a:chOff x="6105092" y="3073230"/>
              <a:chExt cx="1256442" cy="2943749"/>
            </a:xfrm>
          </p:grpSpPr>
          <p:grpSp>
            <p:nvGrpSpPr>
              <p:cNvPr id="31" name="Grouper 202"/>
              <p:cNvGrpSpPr/>
              <p:nvPr/>
            </p:nvGrpSpPr>
            <p:grpSpPr>
              <a:xfrm>
                <a:off x="6105109" y="3073230"/>
                <a:ext cx="416686" cy="422252"/>
                <a:chOff x="5442515" y="2581520"/>
                <a:chExt cx="523510" cy="530503"/>
              </a:xfrm>
            </p:grpSpPr>
            <p:sp>
              <p:nvSpPr>
                <p:cNvPr id="113" name="Ellipse 112"/>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14" name="ZoneTexte 113"/>
                <p:cNvSpPr txBox="1"/>
                <p:nvPr/>
              </p:nvSpPr>
              <p:spPr>
                <a:xfrm>
                  <a:off x="5442515" y="2581523"/>
                  <a:ext cx="299630" cy="530500"/>
                </a:xfrm>
                <a:prstGeom prst="rect">
                  <a:avLst/>
                </a:prstGeom>
                <a:noFill/>
              </p:spPr>
              <p:txBody>
                <a:bodyPr wrap="square" rtlCol="0">
                  <a:spAutoFit/>
                </a:bodyPr>
                <a:lstStyle/>
                <a:p>
                  <a:r>
                    <a:rPr lang="fr-FR" sz="800" dirty="0" smtClean="0"/>
                    <a:t>&lt;</a:t>
                  </a:r>
                  <a:endParaRPr lang="fr-FR" sz="800" dirty="0"/>
                </a:p>
              </p:txBody>
            </p:sp>
            <p:sp>
              <p:nvSpPr>
                <p:cNvPr id="115" name="ZoneTexte 114"/>
                <p:cNvSpPr txBox="1"/>
                <p:nvPr/>
              </p:nvSpPr>
              <p:spPr>
                <a:xfrm>
                  <a:off x="5665942" y="2581520"/>
                  <a:ext cx="300083" cy="530500"/>
                </a:xfrm>
                <a:prstGeom prst="rect">
                  <a:avLst/>
                </a:prstGeom>
                <a:noFill/>
              </p:spPr>
              <p:txBody>
                <a:bodyPr wrap="square" rtlCol="0">
                  <a:spAutoFit/>
                </a:bodyPr>
                <a:lstStyle/>
                <a:p>
                  <a:r>
                    <a:rPr lang="fr-FR" sz="800" dirty="0" smtClean="0"/>
                    <a:t>&gt;</a:t>
                  </a:r>
                  <a:endParaRPr lang="fr-FR" sz="800" dirty="0"/>
                </a:p>
              </p:txBody>
            </p:sp>
          </p:grpSp>
          <p:grpSp>
            <p:nvGrpSpPr>
              <p:cNvPr id="32" name="Grouper 203"/>
              <p:cNvGrpSpPr/>
              <p:nvPr/>
            </p:nvGrpSpPr>
            <p:grpSpPr>
              <a:xfrm>
                <a:off x="6641589" y="3901408"/>
                <a:ext cx="477337" cy="422252"/>
                <a:chOff x="5442513" y="2221459"/>
                <a:chExt cx="599708" cy="530499"/>
              </a:xfrm>
            </p:grpSpPr>
            <p:sp>
              <p:nvSpPr>
                <p:cNvPr id="110" name="ZoneTexte 109"/>
                <p:cNvSpPr txBox="1"/>
                <p:nvPr/>
              </p:nvSpPr>
              <p:spPr>
                <a:xfrm>
                  <a:off x="5442513" y="2221461"/>
                  <a:ext cx="389849" cy="530497"/>
                </a:xfrm>
                <a:prstGeom prst="rect">
                  <a:avLst/>
                </a:prstGeom>
                <a:noFill/>
              </p:spPr>
              <p:txBody>
                <a:bodyPr wrap="square" rtlCol="0">
                  <a:spAutoFit/>
                </a:bodyPr>
                <a:lstStyle/>
                <a:p>
                  <a:r>
                    <a:rPr lang="fr-FR" sz="800" dirty="0" smtClean="0"/>
                    <a:t>&lt;/</a:t>
                  </a:r>
                  <a:endParaRPr lang="fr-FR" sz="800" dirty="0"/>
                </a:p>
              </p:txBody>
            </p:sp>
            <p:sp>
              <p:nvSpPr>
                <p:cNvPr id="111" name="ZoneTexte 110"/>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112" name="Ellipse 111"/>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33" name="Grouper 204"/>
              <p:cNvGrpSpPr/>
              <p:nvPr/>
            </p:nvGrpSpPr>
            <p:grpSpPr>
              <a:xfrm>
                <a:off x="6349342" y="4405696"/>
                <a:ext cx="488493" cy="422251"/>
                <a:chOff x="5442517" y="2837310"/>
                <a:chExt cx="613728" cy="530501"/>
              </a:xfrm>
            </p:grpSpPr>
            <p:sp>
              <p:nvSpPr>
                <p:cNvPr id="107" name="Ellipse 1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8" name="ZoneTexte 107"/>
                <p:cNvSpPr txBox="1"/>
                <p:nvPr/>
              </p:nvSpPr>
              <p:spPr>
                <a:xfrm>
                  <a:off x="5756164" y="2837312"/>
                  <a:ext cx="300081" cy="530499"/>
                </a:xfrm>
                <a:prstGeom prst="rect">
                  <a:avLst/>
                </a:prstGeom>
                <a:noFill/>
              </p:spPr>
              <p:txBody>
                <a:bodyPr wrap="square" rtlCol="0">
                  <a:spAutoFit/>
                </a:bodyPr>
                <a:lstStyle/>
                <a:p>
                  <a:r>
                    <a:rPr lang="fr-FR" sz="800" dirty="0" smtClean="0"/>
                    <a:t>&gt;</a:t>
                  </a:r>
                  <a:endParaRPr lang="fr-FR" sz="800" dirty="0"/>
                </a:p>
              </p:txBody>
            </p:sp>
            <p:sp>
              <p:nvSpPr>
                <p:cNvPr id="109" name="ZoneTexte 108"/>
                <p:cNvSpPr txBox="1"/>
                <p:nvPr/>
              </p:nvSpPr>
              <p:spPr>
                <a:xfrm>
                  <a:off x="5442517" y="2837310"/>
                  <a:ext cx="389849" cy="530499"/>
                </a:xfrm>
                <a:prstGeom prst="rect">
                  <a:avLst/>
                </a:prstGeom>
                <a:noFill/>
              </p:spPr>
              <p:txBody>
                <a:bodyPr wrap="square" rtlCol="0">
                  <a:spAutoFit/>
                </a:bodyPr>
                <a:lstStyle/>
                <a:p>
                  <a:r>
                    <a:rPr lang="fr-FR" sz="800" dirty="0" smtClean="0"/>
                    <a:t>&lt;/</a:t>
                  </a:r>
                  <a:endParaRPr lang="fr-FR" sz="800" dirty="0"/>
                </a:p>
              </p:txBody>
            </p:sp>
          </p:grpSp>
          <p:grpSp>
            <p:nvGrpSpPr>
              <p:cNvPr id="34" name="Grouper 205"/>
              <p:cNvGrpSpPr/>
              <p:nvPr/>
            </p:nvGrpSpPr>
            <p:grpSpPr>
              <a:xfrm>
                <a:off x="6105092" y="5594728"/>
                <a:ext cx="488493" cy="422251"/>
                <a:chOff x="5442517" y="2837318"/>
                <a:chExt cx="613728" cy="530502"/>
              </a:xfrm>
            </p:grpSpPr>
            <p:sp>
              <p:nvSpPr>
                <p:cNvPr id="104" name="Ellipse 103"/>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5" name="ZoneTexte 104"/>
                <p:cNvSpPr txBox="1"/>
                <p:nvPr/>
              </p:nvSpPr>
              <p:spPr>
                <a:xfrm>
                  <a:off x="5756164" y="2837318"/>
                  <a:ext cx="300081" cy="530501"/>
                </a:xfrm>
                <a:prstGeom prst="rect">
                  <a:avLst/>
                </a:prstGeom>
                <a:noFill/>
              </p:spPr>
              <p:txBody>
                <a:bodyPr wrap="square" rtlCol="0">
                  <a:spAutoFit/>
                </a:bodyPr>
                <a:lstStyle/>
                <a:p>
                  <a:r>
                    <a:rPr lang="fr-FR" sz="800" dirty="0" smtClean="0"/>
                    <a:t>&gt;</a:t>
                  </a:r>
                  <a:endParaRPr lang="fr-FR" sz="800" dirty="0"/>
                </a:p>
              </p:txBody>
            </p:sp>
            <p:sp>
              <p:nvSpPr>
                <p:cNvPr id="106" name="ZoneTexte 105"/>
                <p:cNvSpPr txBox="1"/>
                <p:nvPr/>
              </p:nvSpPr>
              <p:spPr>
                <a:xfrm>
                  <a:off x="5442517" y="2837318"/>
                  <a:ext cx="389849" cy="530502"/>
                </a:xfrm>
                <a:prstGeom prst="rect">
                  <a:avLst/>
                </a:prstGeom>
                <a:noFill/>
              </p:spPr>
              <p:txBody>
                <a:bodyPr wrap="square" rtlCol="0">
                  <a:spAutoFit/>
                </a:bodyPr>
                <a:lstStyle/>
                <a:p>
                  <a:r>
                    <a:rPr lang="fr-FR" sz="800" dirty="0" smtClean="0"/>
                    <a:t>&lt;/</a:t>
                  </a:r>
                  <a:endParaRPr lang="fr-FR" sz="800" dirty="0"/>
                </a:p>
              </p:txBody>
            </p:sp>
          </p:grpSp>
          <p:grpSp>
            <p:nvGrpSpPr>
              <p:cNvPr id="35" name="Grouper 209"/>
              <p:cNvGrpSpPr/>
              <p:nvPr/>
            </p:nvGrpSpPr>
            <p:grpSpPr>
              <a:xfrm>
                <a:off x="6373549" y="3229002"/>
                <a:ext cx="416684" cy="422251"/>
                <a:chOff x="5442513" y="2581515"/>
                <a:chExt cx="523508" cy="530500"/>
              </a:xfrm>
            </p:grpSpPr>
            <p:sp>
              <p:nvSpPr>
                <p:cNvPr id="101" name="Ellipse 10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2" name="ZoneTexte 101"/>
                <p:cNvSpPr txBox="1"/>
                <p:nvPr/>
              </p:nvSpPr>
              <p:spPr>
                <a:xfrm>
                  <a:off x="5442513" y="2581515"/>
                  <a:ext cx="299630" cy="530500"/>
                </a:xfrm>
                <a:prstGeom prst="rect">
                  <a:avLst/>
                </a:prstGeom>
                <a:noFill/>
              </p:spPr>
              <p:txBody>
                <a:bodyPr wrap="square" rtlCol="0">
                  <a:spAutoFit/>
                </a:bodyPr>
                <a:lstStyle/>
                <a:p>
                  <a:r>
                    <a:rPr lang="fr-FR" sz="800" dirty="0" smtClean="0"/>
                    <a:t>&lt;</a:t>
                  </a:r>
                  <a:endParaRPr lang="fr-FR" sz="800" dirty="0"/>
                </a:p>
              </p:txBody>
            </p:sp>
            <p:sp>
              <p:nvSpPr>
                <p:cNvPr id="103" name="ZoneTexte 102"/>
                <p:cNvSpPr txBox="1"/>
                <p:nvPr/>
              </p:nvSpPr>
              <p:spPr>
                <a:xfrm>
                  <a:off x="5665938" y="2581515"/>
                  <a:ext cx="300083" cy="530499"/>
                </a:xfrm>
                <a:prstGeom prst="rect">
                  <a:avLst/>
                </a:prstGeom>
                <a:noFill/>
              </p:spPr>
              <p:txBody>
                <a:bodyPr wrap="square" rtlCol="0">
                  <a:spAutoFit/>
                </a:bodyPr>
                <a:lstStyle/>
                <a:p>
                  <a:r>
                    <a:rPr lang="fr-FR" sz="800" dirty="0" smtClean="0"/>
                    <a:t>&gt;</a:t>
                  </a:r>
                  <a:endParaRPr lang="fr-FR" sz="800" dirty="0"/>
                </a:p>
              </p:txBody>
            </p:sp>
          </p:grpSp>
          <p:grpSp>
            <p:nvGrpSpPr>
              <p:cNvPr id="36" name="Grouper 213"/>
              <p:cNvGrpSpPr/>
              <p:nvPr/>
            </p:nvGrpSpPr>
            <p:grpSpPr>
              <a:xfrm>
                <a:off x="6390518" y="4069497"/>
                <a:ext cx="488493" cy="422253"/>
                <a:chOff x="5442517" y="2837305"/>
                <a:chExt cx="613728" cy="530502"/>
              </a:xfrm>
            </p:grpSpPr>
            <p:sp>
              <p:nvSpPr>
                <p:cNvPr id="98" name="Ellipse 97"/>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9" name="ZoneTexte 98"/>
                <p:cNvSpPr txBox="1"/>
                <p:nvPr/>
              </p:nvSpPr>
              <p:spPr>
                <a:xfrm>
                  <a:off x="5756164" y="2837308"/>
                  <a:ext cx="300081" cy="530499"/>
                </a:xfrm>
                <a:prstGeom prst="rect">
                  <a:avLst/>
                </a:prstGeom>
                <a:noFill/>
              </p:spPr>
              <p:txBody>
                <a:bodyPr wrap="square" rtlCol="0">
                  <a:spAutoFit/>
                </a:bodyPr>
                <a:lstStyle/>
                <a:p>
                  <a:r>
                    <a:rPr lang="fr-FR" sz="800" dirty="0" smtClean="0"/>
                    <a:t>&gt;</a:t>
                  </a:r>
                  <a:endParaRPr lang="fr-FR" sz="800" dirty="0"/>
                </a:p>
              </p:txBody>
            </p:sp>
            <p:sp>
              <p:nvSpPr>
                <p:cNvPr id="100" name="ZoneTexte 99"/>
                <p:cNvSpPr txBox="1"/>
                <p:nvPr/>
              </p:nvSpPr>
              <p:spPr>
                <a:xfrm>
                  <a:off x="5442517" y="2837305"/>
                  <a:ext cx="389849" cy="530499"/>
                </a:xfrm>
                <a:prstGeom prst="rect">
                  <a:avLst/>
                </a:prstGeom>
                <a:noFill/>
              </p:spPr>
              <p:txBody>
                <a:bodyPr wrap="square" rtlCol="0">
                  <a:spAutoFit/>
                </a:bodyPr>
                <a:lstStyle/>
                <a:p>
                  <a:r>
                    <a:rPr lang="fr-FR" sz="800" dirty="0" smtClean="0"/>
                    <a:t>&lt;/</a:t>
                  </a:r>
                  <a:endParaRPr lang="fr-FR" sz="800" dirty="0"/>
                </a:p>
              </p:txBody>
            </p:sp>
          </p:grpSp>
          <p:grpSp>
            <p:nvGrpSpPr>
              <p:cNvPr id="37" name="Grouper 217"/>
              <p:cNvGrpSpPr/>
              <p:nvPr/>
            </p:nvGrpSpPr>
            <p:grpSpPr>
              <a:xfrm>
                <a:off x="6641580" y="3397095"/>
                <a:ext cx="429720" cy="422251"/>
                <a:chOff x="5442513" y="3179381"/>
                <a:chExt cx="539886" cy="530501"/>
              </a:xfrm>
            </p:grpSpPr>
            <p:sp>
              <p:nvSpPr>
                <p:cNvPr id="95" name="Ellipse 94"/>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6" name="ZoneTexte 95"/>
                <p:cNvSpPr txBox="1"/>
                <p:nvPr/>
              </p:nvSpPr>
              <p:spPr>
                <a:xfrm>
                  <a:off x="5442513" y="3179383"/>
                  <a:ext cx="299631" cy="530499"/>
                </a:xfrm>
                <a:prstGeom prst="rect">
                  <a:avLst/>
                </a:prstGeom>
                <a:noFill/>
              </p:spPr>
              <p:txBody>
                <a:bodyPr wrap="square" rtlCol="0">
                  <a:spAutoFit/>
                </a:bodyPr>
                <a:lstStyle/>
                <a:p>
                  <a:r>
                    <a:rPr lang="fr-FR" sz="800" dirty="0" smtClean="0"/>
                    <a:t>&lt;</a:t>
                  </a:r>
                  <a:endParaRPr lang="fr-FR" sz="800" dirty="0"/>
                </a:p>
              </p:txBody>
            </p:sp>
            <p:sp>
              <p:nvSpPr>
                <p:cNvPr id="97" name="ZoneTexte 96"/>
                <p:cNvSpPr txBox="1"/>
                <p:nvPr/>
              </p:nvSpPr>
              <p:spPr>
                <a:xfrm>
                  <a:off x="5682318" y="3179381"/>
                  <a:ext cx="300081" cy="530499"/>
                </a:xfrm>
                <a:prstGeom prst="rect">
                  <a:avLst/>
                </a:prstGeom>
                <a:noFill/>
              </p:spPr>
              <p:txBody>
                <a:bodyPr wrap="square" rtlCol="0">
                  <a:spAutoFit/>
                </a:bodyPr>
                <a:lstStyle/>
                <a:p>
                  <a:r>
                    <a:rPr lang="fr-FR" sz="800" dirty="0" smtClean="0"/>
                    <a:t>&gt;</a:t>
                  </a:r>
                  <a:endParaRPr lang="fr-FR" sz="800" dirty="0"/>
                </a:p>
              </p:txBody>
            </p:sp>
          </p:grpSp>
          <p:grpSp>
            <p:nvGrpSpPr>
              <p:cNvPr id="38" name="Grouper 221"/>
              <p:cNvGrpSpPr/>
              <p:nvPr/>
            </p:nvGrpSpPr>
            <p:grpSpPr>
              <a:xfrm>
                <a:off x="6884192" y="3565194"/>
                <a:ext cx="429718" cy="422252"/>
                <a:chOff x="5442513" y="3179385"/>
                <a:chExt cx="539883" cy="530503"/>
              </a:xfrm>
            </p:grpSpPr>
            <p:sp>
              <p:nvSpPr>
                <p:cNvPr id="92" name="Ellipse 91"/>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3" name="ZoneTexte 92"/>
                <p:cNvSpPr txBox="1"/>
                <p:nvPr/>
              </p:nvSpPr>
              <p:spPr>
                <a:xfrm>
                  <a:off x="5442513" y="3179387"/>
                  <a:ext cx="299630" cy="530501"/>
                </a:xfrm>
                <a:prstGeom prst="rect">
                  <a:avLst/>
                </a:prstGeom>
                <a:noFill/>
              </p:spPr>
              <p:txBody>
                <a:bodyPr wrap="square" rtlCol="0">
                  <a:spAutoFit/>
                </a:bodyPr>
                <a:lstStyle/>
                <a:p>
                  <a:r>
                    <a:rPr lang="fr-FR" sz="800" dirty="0" smtClean="0"/>
                    <a:t>&lt;</a:t>
                  </a:r>
                  <a:endParaRPr lang="fr-FR" sz="800" dirty="0"/>
                </a:p>
              </p:txBody>
            </p:sp>
            <p:sp>
              <p:nvSpPr>
                <p:cNvPr id="94" name="ZoneTexte 93"/>
                <p:cNvSpPr txBox="1"/>
                <p:nvPr/>
              </p:nvSpPr>
              <p:spPr>
                <a:xfrm>
                  <a:off x="5682315" y="3179385"/>
                  <a:ext cx="300081" cy="530501"/>
                </a:xfrm>
                <a:prstGeom prst="rect">
                  <a:avLst/>
                </a:prstGeom>
                <a:noFill/>
              </p:spPr>
              <p:txBody>
                <a:bodyPr wrap="square" rtlCol="0">
                  <a:spAutoFit/>
                </a:bodyPr>
                <a:lstStyle/>
                <a:p>
                  <a:r>
                    <a:rPr lang="fr-FR" sz="800" dirty="0" smtClean="0"/>
                    <a:t>&gt;</a:t>
                  </a:r>
                  <a:endParaRPr lang="fr-FR" sz="800" dirty="0"/>
                </a:p>
              </p:txBody>
            </p:sp>
          </p:grpSp>
          <p:grpSp>
            <p:nvGrpSpPr>
              <p:cNvPr id="39" name="Grouper 229"/>
              <p:cNvGrpSpPr/>
              <p:nvPr/>
            </p:nvGrpSpPr>
            <p:grpSpPr>
              <a:xfrm>
                <a:off x="6884197" y="3733309"/>
                <a:ext cx="477337" cy="422252"/>
                <a:chOff x="5442513" y="2221462"/>
                <a:chExt cx="599708" cy="530499"/>
              </a:xfrm>
            </p:grpSpPr>
            <p:sp>
              <p:nvSpPr>
                <p:cNvPr id="89" name="ZoneTexte 88"/>
                <p:cNvSpPr txBox="1"/>
                <p:nvPr/>
              </p:nvSpPr>
              <p:spPr>
                <a:xfrm>
                  <a:off x="5442513" y="2221464"/>
                  <a:ext cx="389849" cy="530497"/>
                </a:xfrm>
                <a:prstGeom prst="rect">
                  <a:avLst/>
                </a:prstGeom>
                <a:noFill/>
              </p:spPr>
              <p:txBody>
                <a:bodyPr wrap="square" rtlCol="0">
                  <a:spAutoFit/>
                </a:bodyPr>
                <a:lstStyle/>
                <a:p>
                  <a:r>
                    <a:rPr lang="fr-FR" sz="800" dirty="0" smtClean="0"/>
                    <a:t>&lt;/</a:t>
                  </a:r>
                  <a:endParaRPr lang="fr-FR" sz="800" dirty="0"/>
                </a:p>
              </p:txBody>
            </p:sp>
            <p:sp>
              <p:nvSpPr>
                <p:cNvPr id="90" name="ZoneTexte 89"/>
                <p:cNvSpPr txBox="1"/>
                <p:nvPr/>
              </p:nvSpPr>
              <p:spPr>
                <a:xfrm>
                  <a:off x="5742139" y="2221462"/>
                  <a:ext cx="300082" cy="530497"/>
                </a:xfrm>
                <a:prstGeom prst="rect">
                  <a:avLst/>
                </a:prstGeom>
                <a:noFill/>
              </p:spPr>
              <p:txBody>
                <a:bodyPr wrap="square" rtlCol="0">
                  <a:spAutoFit/>
                </a:bodyPr>
                <a:lstStyle/>
                <a:p>
                  <a:r>
                    <a:rPr lang="fr-FR" sz="800" dirty="0" smtClean="0"/>
                    <a:t>&gt;</a:t>
                  </a:r>
                  <a:endParaRPr lang="fr-FR" sz="800" dirty="0"/>
                </a:p>
              </p:txBody>
            </p:sp>
            <p:sp>
              <p:nvSpPr>
                <p:cNvPr id="91" name="Ellipse 9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0" name="Grouper 244"/>
              <p:cNvGrpSpPr/>
              <p:nvPr/>
            </p:nvGrpSpPr>
            <p:grpSpPr>
              <a:xfrm>
                <a:off x="6373549" y="4237599"/>
                <a:ext cx="416684" cy="422251"/>
                <a:chOff x="5442513" y="2581520"/>
                <a:chExt cx="523508" cy="530502"/>
              </a:xfrm>
            </p:grpSpPr>
            <p:sp>
              <p:nvSpPr>
                <p:cNvPr id="86" name="Ellipse 85"/>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87" name="ZoneTexte 86"/>
                <p:cNvSpPr txBox="1"/>
                <p:nvPr/>
              </p:nvSpPr>
              <p:spPr>
                <a:xfrm>
                  <a:off x="5442513" y="2581520"/>
                  <a:ext cx="299630" cy="530501"/>
                </a:xfrm>
                <a:prstGeom prst="rect">
                  <a:avLst/>
                </a:prstGeom>
                <a:noFill/>
              </p:spPr>
              <p:txBody>
                <a:bodyPr wrap="square" rtlCol="0">
                  <a:spAutoFit/>
                </a:bodyPr>
                <a:lstStyle/>
                <a:p>
                  <a:r>
                    <a:rPr lang="fr-FR" sz="800" dirty="0" smtClean="0"/>
                    <a:t>&lt;</a:t>
                  </a:r>
                  <a:endParaRPr lang="fr-FR" sz="800" dirty="0"/>
                </a:p>
              </p:txBody>
            </p:sp>
            <p:sp>
              <p:nvSpPr>
                <p:cNvPr id="88" name="ZoneTexte 87"/>
                <p:cNvSpPr txBox="1"/>
                <p:nvPr/>
              </p:nvSpPr>
              <p:spPr>
                <a:xfrm>
                  <a:off x="5665938" y="2581520"/>
                  <a:ext cx="300083" cy="530502"/>
                </a:xfrm>
                <a:prstGeom prst="rect">
                  <a:avLst/>
                </a:prstGeom>
                <a:noFill/>
              </p:spPr>
              <p:txBody>
                <a:bodyPr wrap="square" rtlCol="0">
                  <a:spAutoFit/>
                </a:bodyPr>
                <a:lstStyle/>
                <a:p>
                  <a:r>
                    <a:rPr lang="fr-FR" sz="800" dirty="0" smtClean="0"/>
                    <a:t>&gt;</a:t>
                  </a:r>
                  <a:endParaRPr lang="fr-FR" sz="800" dirty="0"/>
                </a:p>
              </p:txBody>
            </p:sp>
          </p:grpSp>
          <p:grpSp>
            <p:nvGrpSpPr>
              <p:cNvPr id="41" name="Grouper 259"/>
              <p:cNvGrpSpPr/>
              <p:nvPr/>
            </p:nvGrpSpPr>
            <p:grpSpPr>
              <a:xfrm>
                <a:off x="6641589" y="5246207"/>
                <a:ext cx="477337" cy="422255"/>
                <a:chOff x="5442513" y="2221459"/>
                <a:chExt cx="599708" cy="530503"/>
              </a:xfrm>
            </p:grpSpPr>
            <p:sp>
              <p:nvSpPr>
                <p:cNvPr id="83" name="ZoneTexte 82"/>
                <p:cNvSpPr txBox="1"/>
                <p:nvPr/>
              </p:nvSpPr>
              <p:spPr>
                <a:xfrm>
                  <a:off x="5442513" y="2221464"/>
                  <a:ext cx="389849" cy="530498"/>
                </a:xfrm>
                <a:prstGeom prst="rect">
                  <a:avLst/>
                </a:prstGeom>
                <a:noFill/>
              </p:spPr>
              <p:txBody>
                <a:bodyPr wrap="square" rtlCol="0">
                  <a:spAutoFit/>
                </a:bodyPr>
                <a:lstStyle/>
                <a:p>
                  <a:r>
                    <a:rPr lang="fr-FR" sz="800" dirty="0" smtClean="0"/>
                    <a:t>&lt;/</a:t>
                  </a:r>
                  <a:endParaRPr lang="fr-FR" sz="800" dirty="0"/>
                </a:p>
              </p:txBody>
            </p:sp>
            <p:sp>
              <p:nvSpPr>
                <p:cNvPr id="84" name="ZoneTexte 83"/>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85" name="Ellipse 8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2" name="Grouper 268"/>
              <p:cNvGrpSpPr/>
              <p:nvPr/>
            </p:nvGrpSpPr>
            <p:grpSpPr>
              <a:xfrm>
                <a:off x="6373549" y="4573798"/>
                <a:ext cx="416684" cy="422251"/>
                <a:chOff x="5442513" y="2581519"/>
                <a:chExt cx="523508" cy="530501"/>
              </a:xfrm>
            </p:grpSpPr>
            <p:sp>
              <p:nvSpPr>
                <p:cNvPr id="80" name="Ellipse 7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81" name="ZoneTexte 80"/>
                <p:cNvSpPr txBox="1"/>
                <p:nvPr/>
              </p:nvSpPr>
              <p:spPr>
                <a:xfrm>
                  <a:off x="5442513" y="2581521"/>
                  <a:ext cx="299630" cy="530499"/>
                </a:xfrm>
                <a:prstGeom prst="rect">
                  <a:avLst/>
                </a:prstGeom>
                <a:noFill/>
              </p:spPr>
              <p:txBody>
                <a:bodyPr wrap="square" rtlCol="0">
                  <a:spAutoFit/>
                </a:bodyPr>
                <a:lstStyle/>
                <a:p>
                  <a:r>
                    <a:rPr lang="fr-FR" sz="800" dirty="0" smtClean="0"/>
                    <a:t>&lt;</a:t>
                  </a:r>
                  <a:endParaRPr lang="fr-FR" sz="800" dirty="0"/>
                </a:p>
              </p:txBody>
            </p:sp>
            <p:sp>
              <p:nvSpPr>
                <p:cNvPr id="82" name="ZoneTexte 81"/>
                <p:cNvSpPr txBox="1"/>
                <p:nvPr/>
              </p:nvSpPr>
              <p:spPr>
                <a:xfrm>
                  <a:off x="5665938" y="2581519"/>
                  <a:ext cx="300083" cy="530499"/>
                </a:xfrm>
                <a:prstGeom prst="rect">
                  <a:avLst/>
                </a:prstGeom>
                <a:noFill/>
              </p:spPr>
              <p:txBody>
                <a:bodyPr wrap="square" rtlCol="0">
                  <a:spAutoFit/>
                </a:bodyPr>
                <a:lstStyle/>
                <a:p>
                  <a:r>
                    <a:rPr lang="fr-FR" sz="800" dirty="0" smtClean="0"/>
                    <a:t>&gt;</a:t>
                  </a:r>
                  <a:endParaRPr lang="fr-FR" sz="800" dirty="0"/>
                </a:p>
              </p:txBody>
            </p:sp>
          </p:grpSp>
          <p:grpSp>
            <p:nvGrpSpPr>
              <p:cNvPr id="43" name="Grouper 272"/>
              <p:cNvGrpSpPr/>
              <p:nvPr/>
            </p:nvGrpSpPr>
            <p:grpSpPr>
              <a:xfrm>
                <a:off x="6641580" y="4741898"/>
                <a:ext cx="429720" cy="422250"/>
                <a:chOff x="5442513" y="3179382"/>
                <a:chExt cx="539886" cy="530499"/>
              </a:xfrm>
            </p:grpSpPr>
            <p:sp>
              <p:nvSpPr>
                <p:cNvPr id="77" name="Ellipse 76"/>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78" name="ZoneTexte 77"/>
                <p:cNvSpPr txBox="1"/>
                <p:nvPr/>
              </p:nvSpPr>
              <p:spPr>
                <a:xfrm>
                  <a:off x="5442513" y="3179382"/>
                  <a:ext cx="299631" cy="530499"/>
                </a:xfrm>
                <a:prstGeom prst="rect">
                  <a:avLst/>
                </a:prstGeom>
                <a:noFill/>
              </p:spPr>
              <p:txBody>
                <a:bodyPr wrap="square" rtlCol="0">
                  <a:spAutoFit/>
                </a:bodyPr>
                <a:lstStyle/>
                <a:p>
                  <a:r>
                    <a:rPr lang="fr-FR" sz="800" dirty="0" smtClean="0"/>
                    <a:t>&lt;</a:t>
                  </a:r>
                  <a:endParaRPr lang="fr-FR" sz="800" dirty="0"/>
                </a:p>
              </p:txBody>
            </p:sp>
            <p:sp>
              <p:nvSpPr>
                <p:cNvPr id="79" name="ZoneTexte 78"/>
                <p:cNvSpPr txBox="1"/>
                <p:nvPr/>
              </p:nvSpPr>
              <p:spPr>
                <a:xfrm>
                  <a:off x="5682318" y="3179382"/>
                  <a:ext cx="300081" cy="530499"/>
                </a:xfrm>
                <a:prstGeom prst="rect">
                  <a:avLst/>
                </a:prstGeom>
                <a:noFill/>
              </p:spPr>
              <p:txBody>
                <a:bodyPr wrap="square" rtlCol="0">
                  <a:spAutoFit/>
                </a:bodyPr>
                <a:lstStyle/>
                <a:p>
                  <a:r>
                    <a:rPr lang="fr-FR" sz="800" dirty="0" smtClean="0"/>
                    <a:t>&gt;</a:t>
                  </a:r>
                  <a:endParaRPr lang="fr-FR" sz="800" dirty="0"/>
                </a:p>
              </p:txBody>
            </p:sp>
          </p:grpSp>
          <p:grpSp>
            <p:nvGrpSpPr>
              <p:cNvPr id="44" name="Grouper 276"/>
              <p:cNvGrpSpPr/>
              <p:nvPr/>
            </p:nvGrpSpPr>
            <p:grpSpPr>
              <a:xfrm>
                <a:off x="6884192" y="4909994"/>
                <a:ext cx="429718" cy="422252"/>
                <a:chOff x="5442513" y="3179385"/>
                <a:chExt cx="539883" cy="530503"/>
              </a:xfrm>
            </p:grpSpPr>
            <p:sp>
              <p:nvSpPr>
                <p:cNvPr id="53" name="Ellipse 5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54" name="ZoneTexte 53"/>
                <p:cNvSpPr txBox="1"/>
                <p:nvPr/>
              </p:nvSpPr>
              <p:spPr>
                <a:xfrm>
                  <a:off x="5442513" y="3179387"/>
                  <a:ext cx="299630" cy="530501"/>
                </a:xfrm>
                <a:prstGeom prst="rect">
                  <a:avLst/>
                </a:prstGeom>
                <a:noFill/>
              </p:spPr>
              <p:txBody>
                <a:bodyPr wrap="square" rtlCol="0">
                  <a:spAutoFit/>
                </a:bodyPr>
                <a:lstStyle/>
                <a:p>
                  <a:r>
                    <a:rPr lang="fr-FR" sz="800" dirty="0" smtClean="0"/>
                    <a:t>&lt;</a:t>
                  </a:r>
                  <a:endParaRPr lang="fr-FR" sz="800" dirty="0"/>
                </a:p>
              </p:txBody>
            </p:sp>
            <p:sp>
              <p:nvSpPr>
                <p:cNvPr id="55" name="ZoneTexte 54"/>
                <p:cNvSpPr txBox="1"/>
                <p:nvPr/>
              </p:nvSpPr>
              <p:spPr>
                <a:xfrm>
                  <a:off x="5682315" y="3179385"/>
                  <a:ext cx="300081" cy="530501"/>
                </a:xfrm>
                <a:prstGeom prst="rect">
                  <a:avLst/>
                </a:prstGeom>
                <a:noFill/>
              </p:spPr>
              <p:txBody>
                <a:bodyPr wrap="square" rtlCol="0">
                  <a:spAutoFit/>
                </a:bodyPr>
                <a:lstStyle/>
                <a:p>
                  <a:r>
                    <a:rPr lang="fr-FR" sz="800" dirty="0" smtClean="0"/>
                    <a:t>&gt;</a:t>
                  </a:r>
                  <a:endParaRPr lang="fr-FR" sz="800" dirty="0"/>
                </a:p>
              </p:txBody>
            </p:sp>
          </p:grpSp>
          <p:grpSp>
            <p:nvGrpSpPr>
              <p:cNvPr id="45" name="Grouper 280"/>
              <p:cNvGrpSpPr/>
              <p:nvPr/>
            </p:nvGrpSpPr>
            <p:grpSpPr>
              <a:xfrm>
                <a:off x="6884197" y="5078106"/>
                <a:ext cx="477337" cy="422254"/>
                <a:chOff x="5442513" y="2221459"/>
                <a:chExt cx="599708" cy="530502"/>
              </a:xfrm>
            </p:grpSpPr>
            <p:sp>
              <p:nvSpPr>
                <p:cNvPr id="50" name="ZoneTexte 49"/>
                <p:cNvSpPr txBox="1"/>
                <p:nvPr/>
              </p:nvSpPr>
              <p:spPr>
                <a:xfrm>
                  <a:off x="5442513" y="2221464"/>
                  <a:ext cx="389849" cy="530497"/>
                </a:xfrm>
                <a:prstGeom prst="rect">
                  <a:avLst/>
                </a:prstGeom>
                <a:noFill/>
              </p:spPr>
              <p:txBody>
                <a:bodyPr wrap="square" rtlCol="0">
                  <a:spAutoFit/>
                </a:bodyPr>
                <a:lstStyle/>
                <a:p>
                  <a:r>
                    <a:rPr lang="fr-FR" sz="800" dirty="0" smtClean="0"/>
                    <a:t>&lt;/</a:t>
                  </a:r>
                  <a:endParaRPr lang="fr-FR" sz="800" dirty="0"/>
                </a:p>
              </p:txBody>
            </p:sp>
            <p:sp>
              <p:nvSpPr>
                <p:cNvPr id="51" name="ZoneTexte 50"/>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52" name="Ellipse 51"/>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6" name="Grouper 284"/>
              <p:cNvGrpSpPr/>
              <p:nvPr/>
            </p:nvGrpSpPr>
            <p:grpSpPr>
              <a:xfrm>
                <a:off x="6373537" y="5414298"/>
                <a:ext cx="488493" cy="422253"/>
                <a:chOff x="5442517" y="2837298"/>
                <a:chExt cx="613728" cy="530501"/>
              </a:xfrm>
            </p:grpSpPr>
            <p:sp>
              <p:nvSpPr>
                <p:cNvPr id="47" name="Ellipse 4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48" name="ZoneTexte 47"/>
                <p:cNvSpPr txBox="1"/>
                <p:nvPr/>
              </p:nvSpPr>
              <p:spPr>
                <a:xfrm>
                  <a:off x="5756164" y="2837301"/>
                  <a:ext cx="300081" cy="530498"/>
                </a:xfrm>
                <a:prstGeom prst="rect">
                  <a:avLst/>
                </a:prstGeom>
                <a:noFill/>
              </p:spPr>
              <p:txBody>
                <a:bodyPr wrap="square" rtlCol="0">
                  <a:spAutoFit/>
                </a:bodyPr>
                <a:lstStyle/>
                <a:p>
                  <a:r>
                    <a:rPr lang="fr-FR" sz="800" dirty="0" smtClean="0"/>
                    <a:t>&gt;</a:t>
                  </a:r>
                  <a:endParaRPr lang="fr-FR" sz="800" dirty="0"/>
                </a:p>
              </p:txBody>
            </p:sp>
            <p:sp>
              <p:nvSpPr>
                <p:cNvPr id="49" name="ZoneTexte 48"/>
                <p:cNvSpPr txBox="1"/>
                <p:nvPr/>
              </p:nvSpPr>
              <p:spPr>
                <a:xfrm>
                  <a:off x="5442517" y="2837298"/>
                  <a:ext cx="389849" cy="530498"/>
                </a:xfrm>
                <a:prstGeom prst="rect">
                  <a:avLst/>
                </a:prstGeom>
                <a:noFill/>
              </p:spPr>
              <p:txBody>
                <a:bodyPr wrap="square" rtlCol="0">
                  <a:spAutoFit/>
                </a:bodyPr>
                <a:lstStyle/>
                <a:p>
                  <a:r>
                    <a:rPr lang="fr-FR" sz="800" dirty="0" smtClean="0"/>
                    <a:t>&lt;/</a:t>
                  </a:r>
                  <a:endParaRPr lang="fr-FR" sz="800" dirty="0"/>
                </a:p>
              </p:txBody>
            </p:sp>
          </p:grpSp>
        </p:grpSp>
        <p:sp>
          <p:nvSpPr>
            <p:cNvPr id="30" name="ZoneTexte 29"/>
            <p:cNvSpPr txBox="1"/>
            <p:nvPr/>
          </p:nvSpPr>
          <p:spPr>
            <a:xfrm>
              <a:off x="6956290" y="5336331"/>
              <a:ext cx="1086580" cy="663535"/>
            </a:xfrm>
            <a:prstGeom prst="rect">
              <a:avLst/>
            </a:prstGeom>
            <a:noFill/>
          </p:spPr>
          <p:txBody>
            <a:bodyPr wrap="square" rtlCol="0">
              <a:spAutoFit/>
            </a:bodyPr>
            <a:lstStyle/>
            <a:p>
              <a:r>
                <a:rPr lang="fr-FR" sz="800" dirty="0" smtClean="0"/>
                <a:t>XML Data</a:t>
              </a:r>
              <a:endParaRPr lang="fr-FR" sz="800" dirty="0"/>
            </a:p>
          </p:txBody>
        </p:sp>
      </p:grpSp>
      <p:sp>
        <p:nvSpPr>
          <p:cNvPr id="116" name="ZoneTexte 115"/>
          <p:cNvSpPr txBox="1"/>
          <p:nvPr/>
        </p:nvSpPr>
        <p:spPr>
          <a:xfrm>
            <a:off x="4028920" y="4087982"/>
            <a:ext cx="677884" cy="1369606"/>
          </a:xfrm>
          <a:prstGeom prst="rect">
            <a:avLst/>
          </a:prstGeom>
          <a:noFill/>
        </p:spPr>
        <p:txBody>
          <a:bodyPr wrap="none" rtlCol="0">
            <a:spAutoFit/>
          </a:bodyPr>
          <a:lstStyle/>
          <a:p>
            <a:r>
              <a:rPr lang="fr-FR" sz="8300" dirty="0" smtClean="0"/>
              <a:t>?</a:t>
            </a:r>
            <a:endParaRPr lang="fr-FR" sz="8300" dirty="0"/>
          </a:p>
        </p:txBody>
      </p:sp>
      <p:sp>
        <p:nvSpPr>
          <p:cNvPr id="117" name="ZoneTexte 116"/>
          <p:cNvSpPr txBox="1"/>
          <p:nvPr/>
        </p:nvSpPr>
        <p:spPr>
          <a:xfrm>
            <a:off x="3368442" y="4087982"/>
            <a:ext cx="1492716" cy="923330"/>
          </a:xfrm>
          <a:prstGeom prst="rect">
            <a:avLst/>
          </a:prstGeom>
          <a:noFill/>
        </p:spPr>
        <p:txBody>
          <a:bodyPr wrap="none" rtlCol="0">
            <a:spAutoFit/>
          </a:bodyPr>
          <a:lstStyle/>
          <a:p>
            <a:r>
              <a:rPr lang="fr-FR" dirty="0" smtClean="0"/>
              <a:t>&lt;</a:t>
            </a:r>
            <a:r>
              <a:rPr lang="fr-FR" dirty="0" err="1" smtClean="0"/>
              <a:t>get-config</a:t>
            </a:r>
            <a:r>
              <a:rPr lang="fr-FR" dirty="0" smtClean="0"/>
              <a:t>&gt;</a:t>
            </a:r>
          </a:p>
          <a:p>
            <a:r>
              <a:rPr lang="fr-FR" dirty="0" smtClean="0"/>
              <a:t>&lt;</a:t>
            </a:r>
            <a:r>
              <a:rPr lang="fr-FR" dirty="0" err="1" smtClean="0"/>
              <a:t>edit-config</a:t>
            </a:r>
            <a:r>
              <a:rPr lang="fr-FR" dirty="0" smtClean="0"/>
              <a:t>&gt;</a:t>
            </a:r>
          </a:p>
          <a:p>
            <a:r>
              <a:rPr lang="fr-FR" dirty="0" smtClean="0"/>
              <a:t>&lt;</a:t>
            </a:r>
            <a:r>
              <a:rPr lang="fr-FR" dirty="0" err="1" smtClean="0"/>
              <a:t>copy-config</a:t>
            </a:r>
            <a:r>
              <a:rPr lang="fr-FR" dirty="0" smtClean="0"/>
              <a:t>&gt;</a:t>
            </a:r>
            <a:endParaRPr lang="fr-FR" dirty="0"/>
          </a:p>
        </p:txBody>
      </p:sp>
      <p:grpSp>
        <p:nvGrpSpPr>
          <p:cNvPr id="123" name="Grouper 122"/>
          <p:cNvGrpSpPr/>
          <p:nvPr/>
        </p:nvGrpSpPr>
        <p:grpSpPr>
          <a:xfrm>
            <a:off x="2133600" y="4538376"/>
            <a:ext cx="1981200" cy="1135287"/>
            <a:chOff x="2133600" y="4538376"/>
            <a:chExt cx="1981200" cy="1135287"/>
          </a:xfrm>
        </p:grpSpPr>
        <p:cxnSp>
          <p:nvCxnSpPr>
            <p:cNvPr id="119" name="Connecteur droit avec flèche 118"/>
            <p:cNvCxnSpPr/>
            <p:nvPr/>
          </p:nvCxnSpPr>
          <p:spPr>
            <a:xfrm rot="10800000">
              <a:off x="2133600" y="4538376"/>
              <a:ext cx="1981200" cy="22947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0" name="Connecteur droit avec flèche 119"/>
            <p:cNvCxnSpPr>
              <a:stCxn id="117" idx="2"/>
            </p:cNvCxnSpPr>
            <p:nvPr/>
          </p:nvCxnSpPr>
          <p:spPr>
            <a:xfrm rot="5400000">
              <a:off x="2793026" y="4351888"/>
              <a:ext cx="662350" cy="19811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up)">
                                      <p:cBhvr>
                                        <p:cTn id="7" dur="5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par>
                                <p:cTn id="13" presetID="10" presetClass="exit" presetSubtype="0" fill="hold" grpId="1" nodeType="withEffect">
                                  <p:stCondLst>
                                    <p:cond delay="0"/>
                                  </p:stCondLst>
                                  <p:childTnLst>
                                    <p:animEffect transition="out" filter="fade">
                                      <p:cBhvr>
                                        <p:cTn id="14" dur="500"/>
                                        <p:tgtEl>
                                          <p:spTgt spid="117"/>
                                        </p:tgtEl>
                                      </p:cBhvr>
                                    </p:animEffect>
                                    <p:set>
                                      <p:cBhvr>
                                        <p:cTn id="15" dur="1" fill="hold">
                                          <p:stCondLst>
                                            <p:cond delay="499"/>
                                          </p:stCondLst>
                                        </p:cTn>
                                        <p:tgtEl>
                                          <p:spTgt spid="11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24"/>
                                        </p:tgtEl>
                                        <p:attrNameLst>
                                          <p:attrName>style.visibility</p:attrName>
                                        </p:attrNameLst>
                                      </p:cBhvr>
                                      <p:to>
                                        <p:strVal val="visible"/>
                                      </p:to>
                                    </p:set>
                                    <p:animEffect transition="in" filter="wipe(up)">
                                      <p:cBhvr>
                                        <p:cTn id="24" dur="500"/>
                                        <p:tgtEl>
                                          <p:spTgt spid="1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25"/>
                                        </p:tgtEl>
                                        <p:attrNameLst>
                                          <p:attrName>style.visibility</p:attrName>
                                        </p:attrNameLst>
                                      </p:cBhvr>
                                      <p:to>
                                        <p:strVal val="visible"/>
                                      </p:to>
                                    </p:set>
                                    <p:animEffect transition="in" filter="wipe(up)">
                                      <p:cBhvr>
                                        <p:cTn id="29" dur="500"/>
                                        <p:tgtEl>
                                          <p:spTgt spid="1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123"/>
                                        </p:tgtEl>
                                        <p:attrNameLst>
                                          <p:attrName>style.visibility</p:attrName>
                                        </p:attrNameLst>
                                      </p:cBhvr>
                                      <p:to>
                                        <p:strVal val="visible"/>
                                      </p:to>
                                    </p:set>
                                    <p:animEffect transition="in" filter="wipe(right)">
                                      <p:cBhvr>
                                        <p:cTn id="34"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p:bldP spid="117" grpId="1"/>
    </p:bld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38481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851651" y="36576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714500"/>
            <a:ext cx="662787" cy="369332"/>
          </a:xfrm>
          <a:prstGeom prst="rect">
            <a:avLst/>
          </a:prstGeom>
          <a:noFill/>
        </p:spPr>
        <p:txBody>
          <a:bodyPr wrap="none" rtlCol="0">
            <a:spAutoFit/>
          </a:bodyPr>
          <a:lstStyle/>
          <a:p>
            <a:r>
              <a:rPr lang="fr-FR" dirty="0" err="1" smtClean="0"/>
              <a:t>https</a:t>
            </a:r>
            <a:endParaRPr lang="fr-FR" dirty="0"/>
          </a:p>
        </p:txBody>
      </p:sp>
      <p:pic>
        <p:nvPicPr>
          <p:cNvPr id="16" name="Image 15" descr="applet2.tiff"/>
          <p:cNvPicPr>
            <a:picLocks noChangeAspect="1"/>
          </p:cNvPicPr>
          <p:nvPr/>
        </p:nvPicPr>
        <p:blipFill>
          <a:blip r:embed="rId3"/>
          <a:stretch>
            <a:fillRect/>
          </a:stretch>
        </p:blipFill>
        <p:spPr>
          <a:xfrm>
            <a:off x="825500" y="3176370"/>
            <a:ext cx="2639600" cy="2348131"/>
          </a:xfrm>
          <a:prstGeom prst="rect">
            <a:avLst/>
          </a:prstGeom>
        </p:spPr>
      </p:pic>
      <p:sp>
        <p:nvSpPr>
          <p:cNvPr id="17" name="Flèche vers la gauche 16"/>
          <p:cNvSpPr/>
          <p:nvPr/>
        </p:nvSpPr>
        <p:spPr>
          <a:xfrm rot="2874564">
            <a:off x="1451499" y="53377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3772369" y="1852931"/>
            <a:ext cx="1338828" cy="1323439"/>
          </a:xfrm>
          <a:prstGeom prst="rect">
            <a:avLst/>
          </a:prstGeom>
          <a:noFill/>
        </p:spPr>
        <p:txBody>
          <a:bodyPr wrap="none" rtlCol="0">
            <a:spAutoFit/>
          </a:bodyPr>
          <a:lstStyle/>
          <a:p>
            <a:r>
              <a:rPr lang="fr-FR" sz="1000" dirty="0" smtClean="0"/>
              <a:t>…</a:t>
            </a:r>
          </a:p>
          <a:p>
            <a:r>
              <a:rPr lang="fr-FR" sz="1000" dirty="0" smtClean="0"/>
              <a:t>&lt;</a:t>
            </a:r>
            <a:r>
              <a:rPr lang="fr-FR" sz="1000" dirty="0" err="1" smtClean="0"/>
              <a:t>get-config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&lt;/network&gt;</a:t>
            </a:r>
          </a:p>
          <a:p>
            <a:r>
              <a:rPr lang="fr-FR" sz="1000" dirty="0" smtClean="0"/>
              <a:t>   &lt;/NETCONF&gt;</a:t>
            </a:r>
          </a:p>
          <a:p>
            <a:r>
              <a:rPr lang="fr-FR" sz="1000" dirty="0" smtClean="0"/>
              <a:t>&lt;/</a:t>
            </a:r>
            <a:r>
              <a:rPr lang="fr-FR" sz="1000" dirty="0" err="1" smtClean="0"/>
              <a:t>get-config</a:t>
            </a:r>
            <a:r>
              <a:rPr lang="fr-FR" sz="1000" dirty="0" smtClean="0"/>
              <a:t>&gt;</a:t>
            </a:r>
            <a:endParaRPr lang="fr-FR" sz="1000" dirty="0"/>
          </a:p>
        </p:txBody>
      </p:sp>
      <p:cxnSp>
        <p:nvCxnSpPr>
          <p:cNvPr id="21" name="Connecteur droit avec flèche 20"/>
          <p:cNvCxnSpPr>
            <a:stCxn id="10" idx="3"/>
          </p:cNvCxnSpPr>
          <p:nvPr/>
        </p:nvCxnSpPr>
        <p:spPr>
          <a:xfrm rot="16200000" flipH="1">
            <a:off x="7190355" y="2275456"/>
            <a:ext cx="400050" cy="78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26" name="ZoneTexte 25"/>
          <p:cNvSpPr txBox="1"/>
          <p:nvPr/>
        </p:nvSpPr>
        <p:spPr>
          <a:xfrm>
            <a:off x="247650" y="3657600"/>
            <a:ext cx="301660" cy="369332"/>
          </a:xfrm>
          <a:prstGeom prst="rect">
            <a:avLst/>
          </a:prstGeom>
          <a:noFill/>
        </p:spPr>
        <p:txBody>
          <a:bodyPr wrap="none" rtlCol="0">
            <a:spAutoFit/>
          </a:bodyPr>
          <a:lstStyle/>
          <a:p>
            <a:r>
              <a:rPr lang="fr-FR" dirty="0" smtClean="0"/>
              <a:t>1</a:t>
            </a:r>
            <a:endParaRPr lang="fr-FR" dirty="0"/>
          </a:p>
        </p:txBody>
      </p:sp>
      <p:sp>
        <p:nvSpPr>
          <p:cNvPr id="28" name="ZoneTexte 27"/>
          <p:cNvSpPr txBox="1"/>
          <p:nvPr/>
        </p:nvSpPr>
        <p:spPr>
          <a:xfrm>
            <a:off x="1152299" y="5715000"/>
            <a:ext cx="301660"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3772369" y="1186934"/>
            <a:ext cx="301660"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6954385" y="2177534"/>
            <a:ext cx="301660"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8832850" y="2329934"/>
            <a:ext cx="301660" cy="369332"/>
          </a:xfrm>
          <a:prstGeom prst="rect">
            <a:avLst/>
          </a:prstGeom>
          <a:noFill/>
        </p:spPr>
        <p:txBody>
          <a:bodyPr wrap="none" rtlCol="0">
            <a:spAutoFit/>
          </a:bodyPr>
          <a:lstStyle/>
          <a:p>
            <a:r>
              <a:rPr lang="fr-FR" dirty="0" smtClean="0"/>
              <a:t>5</a:t>
            </a:r>
            <a:endParaRPr lang="fr-FR" dirty="0"/>
          </a:p>
        </p:txBody>
      </p:sp>
      <p:sp>
        <p:nvSpPr>
          <p:cNvPr id="20" name="ZoneTexte 19"/>
          <p:cNvSpPr txBox="1"/>
          <p:nvPr/>
        </p:nvSpPr>
        <p:spPr>
          <a:xfrm>
            <a:off x="412750" y="278368"/>
            <a:ext cx="4584796" cy="369332"/>
          </a:xfrm>
          <a:prstGeom prst="rect">
            <a:avLst/>
          </a:prstGeom>
          <a:noFill/>
        </p:spPr>
        <p:txBody>
          <a:bodyPr wrap="none" rtlCol="0">
            <a:spAutoFit/>
          </a:bodyPr>
          <a:lstStyle/>
          <a:p>
            <a:r>
              <a:rPr lang="fr-FR" dirty="0" smtClean="0"/>
              <a:t>If </a:t>
            </a:r>
            <a:r>
              <a:rPr lang="fr-FR" dirty="0" err="1" smtClean="0"/>
              <a:t>https</a:t>
            </a:r>
            <a:r>
              <a:rPr lang="fr-FR" dirty="0" smtClean="0"/>
              <a:t> </a:t>
            </a:r>
            <a:r>
              <a:rPr lang="fr-FR" dirty="0" err="1" smtClean="0"/>
              <a:t>connection</a:t>
            </a:r>
            <a:r>
              <a:rPr lang="fr-FR" dirty="0" smtClean="0"/>
              <a:t> </a:t>
            </a:r>
            <a:r>
              <a:rPr lang="fr-FR" dirty="0" err="1" smtClean="0"/>
              <a:t>could</a:t>
            </a:r>
            <a:r>
              <a:rPr lang="fr-FR" dirty="0" smtClean="0"/>
              <a:t> </a:t>
            </a:r>
            <a:r>
              <a:rPr lang="fr-FR" dirty="0" err="1" smtClean="0"/>
              <a:t>be</a:t>
            </a:r>
            <a:r>
              <a:rPr lang="fr-FR" dirty="0" smtClean="0"/>
              <a:t> </a:t>
            </a:r>
            <a:r>
              <a:rPr lang="fr-FR" dirty="0" err="1" smtClean="0"/>
              <a:t>used</a:t>
            </a:r>
            <a:r>
              <a:rPr lang="fr-FR" dirty="0" smtClean="0"/>
              <a:t> by the applet</a:t>
            </a:r>
            <a:endParaRPr lang="fr-FR" dirty="0"/>
          </a:p>
        </p:txBody>
      </p:sp>
      <p:sp>
        <p:nvSpPr>
          <p:cNvPr id="22" name="Espace réservé du numéro de diapositive 21"/>
          <p:cNvSpPr>
            <a:spLocks noGrp="1"/>
          </p:cNvSpPr>
          <p:nvPr>
            <p:ph type="sldNum" sz="quarter" idx="12"/>
          </p:nvPr>
        </p:nvSpPr>
        <p:spPr/>
        <p:txBody>
          <a:bodyPr/>
          <a:lstStyle/>
          <a:p>
            <a:fld id="{339A7AB0-D0CE-A343-B5B6-64AAD55F6591}" type="slidenum">
              <a:rPr lang="fr-FR" smtClean="0"/>
              <a:pPr/>
              <a:t>20</a:t>
            </a:fld>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377896" y="18478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377896" y="914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444898" y="514350"/>
            <a:ext cx="2641600" cy="390525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377897" y="344805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292468" y="104775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17" name="Connecteur droit avec flèche 16"/>
          <p:cNvCxnSpPr/>
          <p:nvPr/>
        </p:nvCxnSpPr>
        <p:spPr>
          <a:xfrm rot="10800000" flipV="1">
            <a:off x="7838848" y="2114550"/>
            <a:ext cx="140335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rot="5400000">
            <a:off x="6821896" y="3106105"/>
            <a:ext cx="533400" cy="15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Image 20" descr="applet3.tiff"/>
          <p:cNvPicPr>
            <a:picLocks noChangeAspect="1"/>
          </p:cNvPicPr>
          <p:nvPr/>
        </p:nvPicPr>
        <p:blipFill>
          <a:blip r:embed="rId3"/>
          <a:stretch>
            <a:fillRect/>
          </a:stretch>
        </p:blipFill>
        <p:spPr>
          <a:xfrm>
            <a:off x="332676" y="3048000"/>
            <a:ext cx="3959924" cy="3124200"/>
          </a:xfrm>
          <a:prstGeom prst="rect">
            <a:avLst/>
          </a:prstGeom>
        </p:spPr>
      </p:pic>
      <p:sp>
        <p:nvSpPr>
          <p:cNvPr id="22" name="ZoneTexte 21"/>
          <p:cNvSpPr txBox="1"/>
          <p:nvPr/>
        </p:nvSpPr>
        <p:spPr>
          <a:xfrm>
            <a:off x="8581799" y="2381250"/>
            <a:ext cx="301660" cy="369332"/>
          </a:xfrm>
          <a:prstGeom prst="rect">
            <a:avLst/>
          </a:prstGeom>
          <a:noFill/>
        </p:spPr>
        <p:txBody>
          <a:bodyPr wrap="none" rtlCol="0">
            <a:spAutoFit/>
          </a:bodyPr>
          <a:lstStyle/>
          <a:p>
            <a:r>
              <a:rPr lang="fr-FR" dirty="0" smtClean="0"/>
              <a:t>1</a:t>
            </a:r>
            <a:endParaRPr lang="fr-FR" dirty="0"/>
          </a:p>
        </p:txBody>
      </p:sp>
      <p:sp>
        <p:nvSpPr>
          <p:cNvPr id="23" name="ZoneTexte 22"/>
          <p:cNvSpPr txBox="1"/>
          <p:nvPr/>
        </p:nvSpPr>
        <p:spPr>
          <a:xfrm>
            <a:off x="7353871" y="3110984"/>
            <a:ext cx="301660" cy="369332"/>
          </a:xfrm>
          <a:prstGeom prst="rect">
            <a:avLst/>
          </a:prstGeom>
          <a:noFill/>
        </p:spPr>
        <p:txBody>
          <a:bodyPr wrap="none" rtlCol="0">
            <a:spAutoFit/>
          </a:bodyPr>
          <a:lstStyle/>
          <a:p>
            <a:r>
              <a:rPr lang="fr-FR" dirty="0" smtClean="0"/>
              <a:t>2</a:t>
            </a:r>
            <a:endParaRPr lang="fr-FR" dirty="0"/>
          </a:p>
        </p:txBody>
      </p:sp>
      <p:sp>
        <p:nvSpPr>
          <p:cNvPr id="25" name="ZoneTexte 24"/>
          <p:cNvSpPr txBox="1"/>
          <p:nvPr/>
        </p:nvSpPr>
        <p:spPr>
          <a:xfrm>
            <a:off x="5444899" y="4812268"/>
            <a:ext cx="301660" cy="369332"/>
          </a:xfrm>
          <a:prstGeom prst="rect">
            <a:avLst/>
          </a:prstGeom>
          <a:noFill/>
        </p:spPr>
        <p:txBody>
          <a:bodyPr wrap="none" rtlCol="0">
            <a:spAutoFit/>
          </a:bodyPr>
          <a:lstStyle/>
          <a:p>
            <a:r>
              <a:rPr lang="fr-FR" dirty="0"/>
              <a:t>3</a:t>
            </a:r>
          </a:p>
        </p:txBody>
      </p:sp>
      <p:sp>
        <p:nvSpPr>
          <p:cNvPr id="26" name="ZoneTexte 25"/>
          <p:cNvSpPr txBox="1"/>
          <p:nvPr/>
        </p:nvSpPr>
        <p:spPr>
          <a:xfrm>
            <a:off x="8655527" y="2894231"/>
            <a:ext cx="1083086" cy="369332"/>
          </a:xfrm>
          <a:prstGeom prst="rect">
            <a:avLst/>
          </a:prstGeom>
          <a:noFill/>
        </p:spPr>
        <p:txBody>
          <a:bodyPr wrap="none" rtlCol="0">
            <a:spAutoFit/>
          </a:bodyPr>
          <a:lstStyle/>
          <a:p>
            <a:r>
              <a:rPr lang="fr-FR" dirty="0" smtClean="0"/>
              <a:t>NETCONF</a:t>
            </a:r>
            <a:endParaRPr lang="fr-FR" dirty="0"/>
          </a:p>
        </p:txBody>
      </p:sp>
      <p:sp>
        <p:nvSpPr>
          <p:cNvPr id="30" name="Bulle rectangulaire 29"/>
          <p:cNvSpPr/>
          <p:nvPr/>
        </p:nvSpPr>
        <p:spPr>
          <a:xfrm>
            <a:off x="7719335" y="4057650"/>
            <a:ext cx="1522864" cy="1123950"/>
          </a:xfrm>
          <a:prstGeom prst="wedgeRectCallout">
            <a:avLst>
              <a:gd name="adj1" fmla="val -70039"/>
              <a:gd name="adj2" fmla="val -5782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XSD document</a:t>
            </a: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a:p>
            <a:r>
              <a:rPr lang="fr-FR" sz="1200" dirty="0" err="1" smtClean="0">
                <a:solidFill>
                  <a:schemeClr val="tx1"/>
                </a:solidFill>
              </a:rPr>
              <a:t>Add</a:t>
            </a:r>
            <a:r>
              <a:rPr lang="fr-FR" sz="1200" dirty="0" smtClean="0">
                <a:solidFill>
                  <a:schemeClr val="tx1"/>
                </a:solidFill>
              </a:rPr>
              <a:t> default values</a:t>
            </a:r>
            <a:endParaRPr lang="fr-FR" sz="1200" dirty="0">
              <a:solidFill>
                <a:schemeClr val="tx1"/>
              </a:solidFill>
            </a:endParaRPr>
          </a:p>
        </p:txBody>
      </p:sp>
      <p:cxnSp>
        <p:nvCxnSpPr>
          <p:cNvPr id="28" name="Connecteur droit avec flèche 27"/>
          <p:cNvCxnSpPr>
            <a:endCxn id="18" idx="3"/>
          </p:cNvCxnSpPr>
          <p:nvPr/>
        </p:nvCxnSpPr>
        <p:spPr>
          <a:xfrm flipV="1">
            <a:off x="4292600" y="3968376"/>
            <a:ext cx="2252154" cy="13656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21</a:t>
            </a:fld>
            <a:endParaRPr lang="fr-F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 name="Image 27" descr="applet4.tiff"/>
          <p:cNvPicPr>
            <a:picLocks noChangeAspect="1"/>
          </p:cNvPicPr>
          <p:nvPr/>
        </p:nvPicPr>
        <p:blipFill>
          <a:blip r:embed="rId3"/>
          <a:stretch>
            <a:fillRect/>
          </a:stretch>
        </p:blipFill>
        <p:spPr>
          <a:xfrm>
            <a:off x="330200" y="3104144"/>
            <a:ext cx="3276496" cy="2610857"/>
          </a:xfrm>
          <a:prstGeom prst="rect">
            <a:avLst/>
          </a:prstGeom>
        </p:spPr>
      </p:pic>
      <p:sp>
        <p:nvSpPr>
          <p:cNvPr id="32" name="Cube 31"/>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33" name="Cube 32"/>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34" name="Rectangle à coins arrondis 33"/>
          <p:cNvSpPr/>
          <p:nvPr/>
        </p:nvSpPr>
        <p:spPr>
          <a:xfrm>
            <a:off x="5778500" y="647700"/>
            <a:ext cx="2641600" cy="4305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6711499" y="3962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37" name="Cube 36"/>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38" name="Connecteur droit avec flèche 37"/>
          <p:cNvCxnSpPr/>
          <p:nvPr/>
        </p:nvCxnSpPr>
        <p:spPr>
          <a:xfrm flipV="1">
            <a:off x="3606697" y="4347544"/>
            <a:ext cx="3104800" cy="83405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Flèche vers la gauche 42"/>
          <p:cNvSpPr/>
          <p:nvPr/>
        </p:nvSpPr>
        <p:spPr>
          <a:xfrm rot="2874564">
            <a:off x="2754597" y="55282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ZoneTexte 45"/>
          <p:cNvSpPr txBox="1"/>
          <p:nvPr/>
        </p:nvSpPr>
        <p:spPr>
          <a:xfrm>
            <a:off x="4849398" y="4833372"/>
            <a:ext cx="1998814" cy="1938992"/>
          </a:xfrm>
          <a:prstGeom prst="rect">
            <a:avLst/>
          </a:prstGeom>
          <a:noFill/>
        </p:spPr>
        <p:txBody>
          <a:bodyPr wrap="none" rtlCol="0">
            <a:spAutoFit/>
          </a:bodyPr>
          <a:lstStyle/>
          <a:p>
            <a:r>
              <a:rPr lang="fr-FR" sz="1000" dirty="0" smtClean="0"/>
              <a:t>…</a:t>
            </a:r>
          </a:p>
          <a:p>
            <a:r>
              <a:rPr lang="fr-FR" sz="1000" dirty="0" smtClean="0"/>
              <a:t>&lt;</a:t>
            </a:r>
            <a:r>
              <a:rPr lang="fr-FR" sz="1000" dirty="0" err="1" smtClean="0"/>
              <a:t>edit-config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&lt;interface&gt;</a:t>
            </a:r>
          </a:p>
          <a:p>
            <a:r>
              <a:rPr lang="fr-FR" sz="1000" dirty="0" smtClean="0"/>
              <a:t>                        &lt;</a:t>
            </a:r>
            <a:r>
              <a:rPr lang="fr-FR" sz="1000" dirty="0" err="1" smtClean="0"/>
              <a:t>name</a:t>
            </a:r>
            <a:r>
              <a:rPr lang="fr-FR" sz="1000" dirty="0" smtClean="0"/>
              <a:t>&gt;lan0&lt;/</a:t>
            </a:r>
            <a:r>
              <a:rPr lang="fr-FR" sz="1000" dirty="0" err="1" smtClean="0"/>
              <a:t>name</a:t>
            </a:r>
            <a:r>
              <a:rPr lang="fr-FR" sz="1000" dirty="0" smtClean="0"/>
              <a:t>&gt;</a:t>
            </a:r>
          </a:p>
          <a:p>
            <a:r>
              <a:rPr lang="fr-FR" sz="1000" dirty="0" smtClean="0"/>
              <a:t>                   &lt;/interface&gt;</a:t>
            </a:r>
          </a:p>
          <a:p>
            <a:r>
              <a:rPr lang="fr-FR" sz="1000" dirty="0" smtClean="0"/>
              <a:t>               &lt;/interfaces&gt;</a:t>
            </a:r>
          </a:p>
          <a:p>
            <a:r>
              <a:rPr lang="fr-FR" sz="1000" dirty="0" smtClean="0"/>
              <a:t>      &lt;/network&gt;</a:t>
            </a:r>
          </a:p>
          <a:p>
            <a:r>
              <a:rPr lang="fr-FR" sz="1000" dirty="0" smtClean="0"/>
              <a:t>   &lt;/NETCONF&gt;</a:t>
            </a:r>
          </a:p>
          <a:p>
            <a:r>
              <a:rPr lang="fr-FR" sz="1000" dirty="0" smtClean="0"/>
              <a:t>&lt;/</a:t>
            </a:r>
            <a:r>
              <a:rPr lang="fr-FR" sz="1000" dirty="0" err="1" smtClean="0"/>
              <a:t>get</a:t>
            </a:r>
            <a:r>
              <a:rPr lang="fr-FR" sz="1000" dirty="0" smtClean="0"/>
              <a:t>&gt;</a:t>
            </a:r>
            <a:endParaRPr lang="fr-FR" sz="1000" dirty="0"/>
          </a:p>
        </p:txBody>
      </p:sp>
      <p:cxnSp>
        <p:nvCxnSpPr>
          <p:cNvPr id="48" name="Connecteur droit avec flèche 47"/>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50" name="ZoneTexte 49"/>
          <p:cNvSpPr txBox="1"/>
          <p:nvPr/>
        </p:nvSpPr>
        <p:spPr>
          <a:xfrm>
            <a:off x="4131379" y="4464040"/>
            <a:ext cx="301660" cy="369332"/>
          </a:xfrm>
          <a:prstGeom prst="rect">
            <a:avLst/>
          </a:prstGeom>
          <a:noFill/>
        </p:spPr>
        <p:txBody>
          <a:bodyPr wrap="none" rtlCol="0">
            <a:spAutoFit/>
          </a:bodyPr>
          <a:lstStyle/>
          <a:p>
            <a:r>
              <a:rPr lang="fr-FR" dirty="0" smtClean="0"/>
              <a:t>3</a:t>
            </a:r>
            <a:endParaRPr lang="fr-FR" dirty="0"/>
          </a:p>
        </p:txBody>
      </p:sp>
      <p:sp>
        <p:nvSpPr>
          <p:cNvPr id="51" name="ZoneTexte 50"/>
          <p:cNvSpPr txBox="1"/>
          <p:nvPr/>
        </p:nvSpPr>
        <p:spPr>
          <a:xfrm>
            <a:off x="7117784" y="3593068"/>
            <a:ext cx="301660" cy="369332"/>
          </a:xfrm>
          <a:prstGeom prst="rect">
            <a:avLst/>
          </a:prstGeom>
          <a:noFill/>
        </p:spPr>
        <p:txBody>
          <a:bodyPr wrap="none" rtlCol="0">
            <a:spAutoFit/>
          </a:bodyPr>
          <a:lstStyle/>
          <a:p>
            <a:r>
              <a:rPr lang="fr-FR" dirty="0" smtClean="0"/>
              <a:t>4</a:t>
            </a:r>
            <a:endParaRPr lang="fr-FR" dirty="0"/>
          </a:p>
        </p:txBody>
      </p:sp>
      <p:cxnSp>
        <p:nvCxnSpPr>
          <p:cNvPr id="53" name="Connecteur droit avec flèche 52"/>
          <p:cNvCxnSpPr/>
          <p:nvPr/>
        </p:nvCxnSpPr>
        <p:spPr>
          <a:xfrm rot="5400000">
            <a:off x="7361873" y="3496629"/>
            <a:ext cx="533400" cy="3981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Bulle rectangulaire 53"/>
          <p:cNvSpPr/>
          <p:nvPr/>
        </p:nvSpPr>
        <p:spPr>
          <a:xfrm>
            <a:off x="8071418" y="4345956"/>
            <a:ext cx="1504383" cy="835645"/>
          </a:xfrm>
          <a:prstGeom prst="wedgeRectCallout">
            <a:avLst>
              <a:gd name="adj1" fmla="val -67106"/>
              <a:gd name="adj2" fmla="val -4608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p:txBody>
      </p:sp>
      <p:sp>
        <p:nvSpPr>
          <p:cNvPr id="59" name="ZoneTexte 58"/>
          <p:cNvSpPr txBox="1"/>
          <p:nvPr/>
        </p:nvSpPr>
        <p:spPr>
          <a:xfrm>
            <a:off x="2395651" y="3962400"/>
            <a:ext cx="301660" cy="369332"/>
          </a:xfrm>
          <a:prstGeom prst="rect">
            <a:avLst/>
          </a:prstGeom>
          <a:noFill/>
        </p:spPr>
        <p:txBody>
          <a:bodyPr wrap="none" rtlCol="0">
            <a:spAutoFit/>
          </a:bodyPr>
          <a:lstStyle/>
          <a:p>
            <a:r>
              <a:rPr lang="fr-FR" dirty="0" smtClean="0"/>
              <a:t>1</a:t>
            </a:r>
            <a:endParaRPr lang="fr-FR" dirty="0"/>
          </a:p>
        </p:txBody>
      </p:sp>
      <p:sp>
        <p:nvSpPr>
          <p:cNvPr id="60" name="ZoneTexte 59"/>
          <p:cNvSpPr txBox="1"/>
          <p:nvPr/>
        </p:nvSpPr>
        <p:spPr>
          <a:xfrm>
            <a:off x="3031120" y="5802868"/>
            <a:ext cx="301660" cy="369332"/>
          </a:xfrm>
          <a:prstGeom prst="rect">
            <a:avLst/>
          </a:prstGeom>
          <a:noFill/>
        </p:spPr>
        <p:txBody>
          <a:bodyPr wrap="none" rtlCol="0">
            <a:spAutoFit/>
          </a:bodyPr>
          <a:lstStyle/>
          <a:p>
            <a:r>
              <a:rPr lang="fr-FR" dirty="0" smtClean="0"/>
              <a:t>2</a:t>
            </a:r>
            <a:endParaRPr lang="fr-FR" dirty="0"/>
          </a:p>
        </p:txBody>
      </p:sp>
      <p:sp>
        <p:nvSpPr>
          <p:cNvPr id="61" name="ZoneTexte 60"/>
          <p:cNvSpPr txBox="1"/>
          <p:nvPr/>
        </p:nvSpPr>
        <p:spPr>
          <a:xfrm>
            <a:off x="8915400" y="2362200"/>
            <a:ext cx="301660" cy="369332"/>
          </a:xfrm>
          <a:prstGeom prst="rect">
            <a:avLst/>
          </a:prstGeom>
          <a:noFill/>
        </p:spPr>
        <p:txBody>
          <a:bodyPr wrap="none" rtlCol="0">
            <a:spAutoFit/>
          </a:bodyPr>
          <a:lstStyle/>
          <a:p>
            <a:r>
              <a:rPr lang="fr-FR" dirty="0" smtClean="0"/>
              <a:t>5</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22</a:t>
            </a:fld>
            <a:endParaRPr lang="fr-F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Flèche vers la gauche 16"/>
          <p:cNvSpPr/>
          <p:nvPr/>
        </p:nvSpPr>
        <p:spPr>
          <a:xfrm rot="2573701">
            <a:off x="5799134" y="3464403"/>
            <a:ext cx="1939925" cy="73128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7264400" y="3962400"/>
            <a:ext cx="1981200" cy="2514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Cube 4"/>
          <p:cNvSpPr/>
          <p:nvPr/>
        </p:nvSpPr>
        <p:spPr>
          <a:xfrm>
            <a:off x="7429500" y="4324350"/>
            <a:ext cx="13208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err="1" smtClean="0">
                <a:solidFill>
                  <a:schemeClr val="tx1"/>
                </a:solidFill>
              </a:rPr>
              <a:t>Parser</a:t>
            </a:r>
            <a:endParaRPr lang="fr-FR" sz="1200" dirty="0" smtClean="0">
              <a:solidFill>
                <a:schemeClr val="tx1"/>
              </a:solidFill>
            </a:endParaRPr>
          </a:p>
          <a:p>
            <a:pPr algn="ctr"/>
            <a:r>
              <a:rPr lang="fr-FR" sz="1200" i="1" dirty="0" smtClean="0">
                <a:solidFill>
                  <a:schemeClr val="tx1"/>
                </a:solidFill>
              </a:rPr>
              <a:t>java</a:t>
            </a:r>
            <a:endParaRPr lang="fr-FR" sz="1200" i="1" dirty="0">
              <a:solidFill>
                <a:schemeClr val="tx1"/>
              </a:solidFill>
            </a:endParaRPr>
          </a:p>
        </p:txBody>
      </p:sp>
      <p:sp>
        <p:nvSpPr>
          <p:cNvPr id="6" name="Cylindre 5"/>
          <p:cNvSpPr/>
          <p:nvPr/>
        </p:nvSpPr>
        <p:spPr>
          <a:xfrm>
            <a:off x="7759700" y="5410200"/>
            <a:ext cx="990600" cy="8001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t>
            </a:r>
            <a:r>
              <a:rPr lang="fr-FR" dirty="0" err="1" smtClean="0">
                <a:solidFill>
                  <a:schemeClr val="tx1"/>
                </a:solidFill>
              </a:rPr>
              <a:t>ang</a:t>
            </a:r>
            <a:r>
              <a:rPr lang="fr-FR" dirty="0" smtClean="0">
                <a:solidFill>
                  <a:schemeClr val="tx1"/>
                </a:solidFill>
              </a:rPr>
              <a:t> </a:t>
            </a:r>
            <a:r>
              <a:rPr lang="fr-FR" dirty="0" err="1" smtClean="0">
                <a:solidFill>
                  <a:schemeClr val="tx1"/>
                </a:solidFill>
              </a:rPr>
              <a:t>specs</a:t>
            </a:r>
            <a:r>
              <a:rPr lang="fr-FR" dirty="0" smtClean="0">
                <a:solidFill>
                  <a:schemeClr val="tx1"/>
                </a:solidFill>
              </a:rPr>
              <a:t>.</a:t>
            </a:r>
            <a:endParaRPr lang="fr-FR" dirty="0">
              <a:solidFill>
                <a:schemeClr val="tx1"/>
              </a:solidFill>
            </a:endParaRPr>
          </a:p>
        </p:txBody>
      </p:sp>
      <p:sp>
        <p:nvSpPr>
          <p:cNvPr id="8" name="Cube 7"/>
          <p:cNvSpPr/>
          <p:nvPr/>
        </p:nvSpPr>
        <p:spPr>
          <a:xfrm>
            <a:off x="4498975" y="2743994"/>
            <a:ext cx="1568450" cy="533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 Proxy</a:t>
            </a:r>
            <a:endParaRPr lang="fr-FR" sz="1200" dirty="0">
              <a:solidFill>
                <a:schemeClr val="tx1"/>
              </a:solidFill>
            </a:endParaRPr>
          </a:p>
        </p:txBody>
      </p:sp>
      <p:sp>
        <p:nvSpPr>
          <p:cNvPr id="4" name="Cube 3"/>
          <p:cNvSpPr/>
          <p:nvPr/>
        </p:nvSpPr>
        <p:spPr>
          <a:xfrm>
            <a:off x="4498975" y="1295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Agent</a:t>
            </a:r>
            <a:endParaRPr lang="fr-FR" dirty="0">
              <a:solidFill>
                <a:schemeClr val="tx1"/>
              </a:solidFill>
            </a:endParaRPr>
          </a:p>
        </p:txBody>
      </p:sp>
      <p:sp>
        <p:nvSpPr>
          <p:cNvPr id="9" name="Flèche courbée vers la gauche 8"/>
          <p:cNvSpPr/>
          <p:nvPr/>
        </p:nvSpPr>
        <p:spPr>
          <a:xfrm>
            <a:off x="6273800" y="160020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gauche 9"/>
          <p:cNvSpPr/>
          <p:nvPr/>
        </p:nvSpPr>
        <p:spPr>
          <a:xfrm flipV="1">
            <a:off x="6769100" y="158115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p:cNvCxnSpPr/>
          <p:nvPr/>
        </p:nvCxnSpPr>
        <p:spPr>
          <a:xfrm flipV="1">
            <a:off x="3136900" y="3124200"/>
            <a:ext cx="16510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5400000">
            <a:off x="4762500" y="2552634"/>
            <a:ext cx="381000" cy="1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7759701" y="3593068"/>
            <a:ext cx="1182047" cy="369332"/>
          </a:xfrm>
          <a:prstGeom prst="rect">
            <a:avLst/>
          </a:prstGeom>
          <a:noFill/>
        </p:spPr>
        <p:txBody>
          <a:bodyPr wrap="none" rtlCol="0">
            <a:spAutoFit/>
          </a:bodyPr>
          <a:lstStyle/>
          <a:p>
            <a:r>
              <a:rPr lang="fr-FR" dirty="0" smtClean="0"/>
              <a:t>S</a:t>
            </a:r>
            <a:r>
              <a:rPr lang="fr-FR" dirty="0" err="1" smtClean="0"/>
              <a:t>tatic</a:t>
            </a:r>
            <a:r>
              <a:rPr lang="fr-FR" dirty="0" smtClean="0"/>
              <a:t> time</a:t>
            </a:r>
            <a:endParaRPr lang="fr-FR" dirty="0"/>
          </a:p>
        </p:txBody>
      </p:sp>
      <p:sp>
        <p:nvSpPr>
          <p:cNvPr id="18" name="ZoneTexte 17"/>
          <p:cNvSpPr txBox="1"/>
          <p:nvPr/>
        </p:nvSpPr>
        <p:spPr>
          <a:xfrm>
            <a:off x="3778797" y="3930134"/>
            <a:ext cx="1083086" cy="369332"/>
          </a:xfrm>
          <a:prstGeom prst="rect">
            <a:avLst/>
          </a:prstGeom>
          <a:noFill/>
        </p:spPr>
        <p:txBody>
          <a:bodyPr wrap="none" rtlCol="0">
            <a:spAutoFit/>
          </a:bodyPr>
          <a:lstStyle/>
          <a:p>
            <a:r>
              <a:rPr lang="fr-FR" dirty="0" smtClean="0"/>
              <a:t>NETCONF</a:t>
            </a:r>
            <a:endParaRPr lang="fr-FR" dirty="0"/>
          </a:p>
        </p:txBody>
      </p:sp>
      <p:sp>
        <p:nvSpPr>
          <p:cNvPr id="19" name="ZoneTexte 18"/>
          <p:cNvSpPr txBox="1"/>
          <p:nvPr/>
        </p:nvSpPr>
        <p:spPr>
          <a:xfrm>
            <a:off x="7429500" y="2025135"/>
            <a:ext cx="1377300" cy="646331"/>
          </a:xfrm>
          <a:prstGeom prst="rect">
            <a:avLst/>
          </a:prstGeom>
          <a:noFill/>
        </p:spPr>
        <p:txBody>
          <a:bodyPr wrap="none" rtlCol="0">
            <a:spAutoFit/>
          </a:bodyPr>
          <a:lstStyle/>
          <a:p>
            <a:r>
              <a:rPr lang="fr-FR" dirty="0" err="1" smtClean="0"/>
              <a:t>autonomous</a:t>
            </a:r>
            <a:endParaRPr lang="fr-FR" dirty="0" smtClean="0"/>
          </a:p>
          <a:p>
            <a:r>
              <a:rPr lang="fr-FR" dirty="0" smtClean="0"/>
              <a:t>polling</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23</a:t>
            </a:fld>
            <a:endParaRPr lang="fr-F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1404470" y="1871940"/>
            <a:ext cx="208997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interfaces</a:t>
            </a:r>
            <a:endParaRPr lang="en-US" dirty="0"/>
          </a:p>
        </p:txBody>
      </p:sp>
      <p:sp>
        <p:nvSpPr>
          <p:cNvPr id="5" name="Ellipse 4"/>
          <p:cNvSpPr/>
          <p:nvPr/>
        </p:nvSpPr>
        <p:spPr>
          <a:xfrm>
            <a:off x="629770" y="27101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6" name="Ellipse 5"/>
          <p:cNvSpPr/>
          <p:nvPr/>
        </p:nvSpPr>
        <p:spPr>
          <a:xfrm>
            <a:off x="1703742" y="1033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7" name="Ellipse 6"/>
          <p:cNvSpPr/>
          <p:nvPr/>
        </p:nvSpPr>
        <p:spPr>
          <a:xfrm>
            <a:off x="236070" y="3624540"/>
            <a:ext cx="1168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a:t>
            </a:r>
            <a:endParaRPr lang="en-US" dirty="0"/>
          </a:p>
        </p:txBody>
      </p:sp>
      <p:sp>
        <p:nvSpPr>
          <p:cNvPr id="8" name="Ellipse 7"/>
          <p:cNvSpPr/>
          <p:nvPr/>
        </p:nvSpPr>
        <p:spPr>
          <a:xfrm>
            <a:off x="1703742" y="3624540"/>
            <a:ext cx="1092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mtu</a:t>
            </a:r>
            <a:endParaRPr lang="en-US" dirty="0"/>
          </a:p>
        </p:txBody>
      </p:sp>
      <p:cxnSp>
        <p:nvCxnSpPr>
          <p:cNvPr id="9" name="Connecteur droit 8"/>
          <p:cNvCxnSpPr>
            <a:stCxn id="4" idx="4"/>
            <a:endCxn id="5" idx="0"/>
          </p:cNvCxnSpPr>
          <p:nvPr/>
        </p:nvCxnSpPr>
        <p:spPr>
          <a:xfrm rot="5400000">
            <a:off x="1660263" y="1920947"/>
            <a:ext cx="5334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4" idx="4"/>
            <a:endCxn id="14" idx="0"/>
          </p:cNvCxnSpPr>
          <p:nvPr/>
        </p:nvCxnSpPr>
        <p:spPr>
          <a:xfrm rot="16200000" flipH="1">
            <a:off x="2629049" y="1997147"/>
            <a:ext cx="6858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a:stCxn id="5" idx="4"/>
            <a:endCxn id="7" idx="0"/>
          </p:cNvCxnSpPr>
          <p:nvPr/>
        </p:nvCxnSpPr>
        <p:spPr>
          <a:xfrm rot="5400000">
            <a:off x="807570" y="3027640"/>
            <a:ext cx="609600" cy="58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a:stCxn id="5" idx="4"/>
            <a:endCxn id="8" idx="0"/>
          </p:cNvCxnSpPr>
          <p:nvPr/>
        </p:nvCxnSpPr>
        <p:spPr>
          <a:xfrm rot="16200000" flipH="1">
            <a:off x="1522356" y="2897054"/>
            <a:ext cx="609600" cy="84537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p:cNvCxnSpPr>
            <a:stCxn id="6" idx="4"/>
            <a:endCxn id="4" idx="0"/>
          </p:cNvCxnSpPr>
          <p:nvPr/>
        </p:nvCxnSpPr>
        <p:spPr>
          <a:xfrm rot="16200000" flipH="1">
            <a:off x="2152799" y="1575283"/>
            <a:ext cx="533400" cy="599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Ellipse 13"/>
          <p:cNvSpPr/>
          <p:nvPr/>
        </p:nvSpPr>
        <p:spPr>
          <a:xfrm>
            <a:off x="2719742" y="28625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15" name="Pentagone 14"/>
          <p:cNvSpPr/>
          <p:nvPr/>
        </p:nvSpPr>
        <p:spPr>
          <a:xfrm>
            <a:off x="328556" y="4158734"/>
            <a:ext cx="983428"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eth0</a:t>
            </a:r>
            <a:endParaRPr lang="en-US" dirty="0"/>
          </a:p>
        </p:txBody>
      </p:sp>
      <p:sp>
        <p:nvSpPr>
          <p:cNvPr id="16" name="Pentagone 15"/>
          <p:cNvSpPr/>
          <p:nvPr/>
        </p:nvSpPr>
        <p:spPr>
          <a:xfrm>
            <a:off x="1703742" y="4157940"/>
            <a:ext cx="1092200"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1500</a:t>
            </a:r>
            <a:endParaRPr lang="en-US" dirty="0"/>
          </a:p>
        </p:txBody>
      </p:sp>
      <p:cxnSp>
        <p:nvCxnSpPr>
          <p:cNvPr id="17" name="Connecteur droit 16"/>
          <p:cNvCxnSpPr>
            <a:stCxn id="7" idx="4"/>
            <a:endCxn id="15" idx="0"/>
          </p:cNvCxnSpPr>
          <p:nvPr/>
        </p:nvCxnSpPr>
        <p:spPr>
          <a:xfrm rot="5400000">
            <a:off x="705573" y="4044037"/>
            <a:ext cx="22939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8" idx="4"/>
            <a:endCxn id="16" idx="0"/>
          </p:cNvCxnSpPr>
          <p:nvPr/>
        </p:nvCxnSpPr>
        <p:spPr>
          <a:xfrm rot="5400000">
            <a:off x="2135542" y="4043640"/>
            <a:ext cx="228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2277436" y="2525474"/>
            <a:ext cx="344039" cy="369332"/>
          </a:xfrm>
          <a:prstGeom prst="rect">
            <a:avLst/>
          </a:prstGeom>
          <a:noFill/>
        </p:spPr>
        <p:txBody>
          <a:bodyPr wrap="none" rtlCol="0">
            <a:spAutoFit/>
          </a:bodyPr>
          <a:lstStyle/>
          <a:p>
            <a:r>
              <a:rPr lang="en-US" dirty="0" smtClean="0"/>
              <a:t>…</a:t>
            </a:r>
            <a:endParaRPr lang="en-US" dirty="0"/>
          </a:p>
        </p:txBody>
      </p:sp>
      <p:sp>
        <p:nvSpPr>
          <p:cNvPr id="20" name="ZoneTexte 19"/>
          <p:cNvSpPr txBox="1"/>
          <p:nvPr/>
        </p:nvSpPr>
        <p:spPr>
          <a:xfrm>
            <a:off x="3494442" y="3624540"/>
            <a:ext cx="344039" cy="369332"/>
          </a:xfrm>
          <a:prstGeom prst="rect">
            <a:avLst/>
          </a:prstGeom>
          <a:noFill/>
        </p:spPr>
        <p:txBody>
          <a:bodyPr wrap="none" rtlCol="0">
            <a:spAutoFit/>
          </a:bodyPr>
          <a:lstStyle/>
          <a:p>
            <a:r>
              <a:rPr lang="en-US" dirty="0" smtClean="0"/>
              <a:t>…</a:t>
            </a:r>
            <a:endParaRPr lang="en-US" dirty="0"/>
          </a:p>
        </p:txBody>
      </p:sp>
      <p:sp>
        <p:nvSpPr>
          <p:cNvPr id="21" name="Ellipse 20"/>
          <p:cNvSpPr/>
          <p:nvPr/>
        </p:nvSpPr>
        <p:spPr>
          <a:xfrm>
            <a:off x="2033942" y="271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endParaRPr lang="en-US" dirty="0"/>
          </a:p>
        </p:txBody>
      </p:sp>
      <p:cxnSp>
        <p:nvCxnSpPr>
          <p:cNvPr id="22" name="Connecteur droit 21"/>
          <p:cNvCxnSpPr>
            <a:stCxn id="21" idx="4"/>
            <a:endCxn id="6" idx="0"/>
          </p:cNvCxnSpPr>
          <p:nvPr/>
        </p:nvCxnSpPr>
        <p:spPr>
          <a:xfrm rot="5400000">
            <a:off x="2326042" y="640040"/>
            <a:ext cx="457200" cy="330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2451903" y="1382474"/>
            <a:ext cx="344039" cy="369332"/>
          </a:xfrm>
          <a:prstGeom prst="rect">
            <a:avLst/>
          </a:prstGeom>
          <a:noFill/>
        </p:spPr>
        <p:txBody>
          <a:bodyPr wrap="none" rtlCol="0">
            <a:spAutoFit/>
          </a:bodyPr>
          <a:lstStyle/>
          <a:p>
            <a:r>
              <a:rPr lang="en-US" dirty="0" smtClean="0"/>
              <a:t>…</a:t>
            </a:r>
            <a:endParaRPr lang="en-US" dirty="0"/>
          </a:p>
        </p:txBody>
      </p:sp>
      <p:sp>
        <p:nvSpPr>
          <p:cNvPr id="24" name="ZoneTexte 23"/>
          <p:cNvSpPr txBox="1"/>
          <p:nvPr/>
        </p:nvSpPr>
        <p:spPr>
          <a:xfrm>
            <a:off x="2623922" y="576540"/>
            <a:ext cx="344039" cy="369332"/>
          </a:xfrm>
          <a:prstGeom prst="rect">
            <a:avLst/>
          </a:prstGeom>
          <a:noFill/>
        </p:spPr>
        <p:txBody>
          <a:bodyPr wrap="none" rtlCol="0">
            <a:spAutoFit/>
          </a:bodyPr>
          <a:lstStyle/>
          <a:p>
            <a:r>
              <a:rPr lang="en-US" dirty="0" smtClean="0"/>
              <a:t>…</a:t>
            </a:r>
            <a:endParaRPr lang="en-US" dirty="0"/>
          </a:p>
        </p:txBody>
      </p:sp>
      <p:sp>
        <p:nvSpPr>
          <p:cNvPr id="25" name="Espace réservé du numéro de diapositive 24"/>
          <p:cNvSpPr>
            <a:spLocks noGrp="1"/>
          </p:cNvSpPr>
          <p:nvPr>
            <p:ph type="sldNum" sz="quarter" idx="12"/>
          </p:nvPr>
        </p:nvSpPr>
        <p:spPr/>
        <p:txBody>
          <a:bodyPr/>
          <a:lstStyle/>
          <a:p>
            <a:fld id="{339A7AB0-D0CE-A343-B5B6-64AAD55F6591}" type="slidenum">
              <a:rPr lang="fr-FR" smtClean="0"/>
              <a:pPr/>
              <a:t>24</a:t>
            </a:fld>
            <a:endParaRPr lang="fr-F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25</a:t>
            </a:fld>
            <a:endParaRPr lang="fr-FR"/>
          </a:p>
        </p:txBody>
      </p:sp>
      <p:sp>
        <p:nvSpPr>
          <p:cNvPr id="5" name="ZoneTexte 4"/>
          <p:cNvSpPr txBox="1"/>
          <p:nvPr/>
        </p:nvSpPr>
        <p:spPr>
          <a:xfrm>
            <a:off x="5723874" y="1295400"/>
            <a:ext cx="3686826" cy="3693319"/>
          </a:xfrm>
          <a:prstGeom prst="rect">
            <a:avLst/>
          </a:prstGeom>
          <a:noFill/>
        </p:spPr>
        <p:txBody>
          <a:bodyPr wrap="none" rtlCol="0">
            <a:spAutoFit/>
          </a:bodyPr>
          <a:lstStyle/>
          <a:p>
            <a:r>
              <a:rPr lang="fr-FR" dirty="0" smtClean="0"/>
              <a:t>&lt;interfaces&gt;</a:t>
            </a:r>
          </a:p>
          <a:p>
            <a:r>
              <a:rPr lang="fr-FR" dirty="0" smtClean="0"/>
              <a:t>   &lt;</a:t>
            </a:r>
            <a:r>
              <a:rPr lang="fr-FR" dirty="0" err="1" smtClean="0"/>
              <a:t>ifNumber</a:t>
            </a:r>
            <a:r>
              <a:rPr lang="fr-FR" dirty="0" smtClean="0"/>
              <a:t>&gt;2&lt;/</a:t>
            </a:r>
            <a:r>
              <a:rPr lang="fr-FR" dirty="0" err="1" smtClean="0"/>
              <a:t>ifNumber</a:t>
            </a:r>
            <a:r>
              <a:rPr lang="fr-FR" dirty="0" smtClean="0"/>
              <a:t>&gt;</a:t>
            </a:r>
          </a:p>
          <a:p>
            <a:r>
              <a:rPr lang="fr-FR" dirty="0" smtClean="0"/>
              <a:t>   &lt;interface&gt;</a:t>
            </a:r>
          </a:p>
          <a:p>
            <a:r>
              <a:rPr lang="fr-FR" dirty="0" smtClean="0"/>
              <a:t>       &lt;</a:t>
            </a:r>
            <a:r>
              <a:rPr lang="fr-FR" dirty="0" err="1" smtClean="0"/>
              <a:t>name</a:t>
            </a:r>
            <a:r>
              <a:rPr lang="fr-FR" dirty="0" smtClean="0"/>
              <a:t>&gt;eth0&lt;/</a:t>
            </a:r>
            <a:r>
              <a:rPr lang="fr-FR" dirty="0" err="1" smtClean="0"/>
              <a:t>name</a:t>
            </a:r>
            <a:r>
              <a:rPr lang="fr-FR" dirty="0" smtClean="0"/>
              <a:t>&gt;</a:t>
            </a:r>
          </a:p>
          <a:p>
            <a:r>
              <a:rPr lang="fr-FR" dirty="0" smtClean="0"/>
              <a:t>       &lt;mac&gt;01:52:AB:D4:EF:EE&lt;/mac&gt;</a:t>
            </a:r>
          </a:p>
          <a:p>
            <a:r>
              <a:rPr lang="fr-FR" dirty="0" smtClean="0"/>
              <a:t>       &lt;</a:t>
            </a:r>
            <a:r>
              <a:rPr lang="fr-FR" dirty="0" err="1" smtClean="0"/>
              <a:t>mtu</a:t>
            </a:r>
            <a:r>
              <a:rPr lang="fr-FR" dirty="0" smtClean="0"/>
              <a:t>&gt;1500&lt;/</a:t>
            </a:r>
            <a:r>
              <a:rPr lang="fr-FR" dirty="0" err="1" smtClean="0"/>
              <a:t>mtu</a:t>
            </a:r>
            <a:r>
              <a:rPr lang="fr-FR" dirty="0" smtClean="0"/>
              <a:t>&gt;</a:t>
            </a:r>
          </a:p>
          <a:p>
            <a:r>
              <a:rPr lang="fr-FR" dirty="0" smtClean="0"/>
              <a:t>   &lt;/interface&gt; </a:t>
            </a:r>
          </a:p>
          <a:p>
            <a:r>
              <a:rPr lang="fr-FR" dirty="0" smtClean="0"/>
              <a:t>   &lt;interface&gt;</a:t>
            </a:r>
          </a:p>
          <a:p>
            <a:r>
              <a:rPr lang="fr-FR" dirty="0" smtClean="0"/>
              <a:t>       &lt;</a:t>
            </a:r>
            <a:r>
              <a:rPr lang="fr-FR" dirty="0" err="1" smtClean="0"/>
              <a:t>name</a:t>
            </a:r>
            <a:r>
              <a:rPr lang="fr-FR" dirty="0" smtClean="0"/>
              <a:t>&gt;lan0&lt;/</a:t>
            </a:r>
            <a:r>
              <a:rPr lang="fr-FR" dirty="0" err="1" smtClean="0"/>
              <a:t>name</a:t>
            </a:r>
            <a:r>
              <a:rPr lang="fr-FR" dirty="0" smtClean="0"/>
              <a:t>&gt;</a:t>
            </a:r>
          </a:p>
          <a:p>
            <a:r>
              <a:rPr lang="fr-FR" dirty="0" smtClean="0"/>
              <a:t>       &lt;mac&gt;FF:00:00:00:00:00&lt;/mac&gt;</a:t>
            </a:r>
          </a:p>
          <a:p>
            <a:r>
              <a:rPr lang="fr-FR" dirty="0" smtClean="0"/>
              <a:t>       &lt;</a:t>
            </a:r>
            <a:r>
              <a:rPr lang="fr-FR" dirty="0" err="1" smtClean="0"/>
              <a:t>mtu</a:t>
            </a:r>
            <a:r>
              <a:rPr lang="fr-FR" dirty="0" smtClean="0"/>
              <a:t>&gt;1500&lt;/</a:t>
            </a:r>
            <a:r>
              <a:rPr lang="fr-FR" dirty="0" err="1" smtClean="0"/>
              <a:t>mtu</a:t>
            </a:r>
            <a:r>
              <a:rPr lang="fr-FR" dirty="0" smtClean="0"/>
              <a:t>&gt;</a:t>
            </a:r>
          </a:p>
          <a:p>
            <a:r>
              <a:rPr lang="fr-FR" dirty="0" smtClean="0"/>
              <a:t>   &lt;/interface&gt;</a:t>
            </a:r>
          </a:p>
          <a:p>
            <a:r>
              <a:rPr lang="fr-FR" dirty="0" smtClean="0"/>
              <a:t> &lt;/interfaces&gt;      </a:t>
            </a:r>
            <a:endParaRPr lang="fr-FR" dirty="0"/>
          </a:p>
        </p:txBody>
      </p:sp>
      <p:grpSp>
        <p:nvGrpSpPr>
          <p:cNvPr id="12" name="Grouper 11"/>
          <p:cNvGrpSpPr/>
          <p:nvPr/>
        </p:nvGrpSpPr>
        <p:grpSpPr>
          <a:xfrm>
            <a:off x="5495274" y="1981200"/>
            <a:ext cx="266700" cy="2590800"/>
            <a:chOff x="3733800" y="2286000"/>
            <a:chExt cx="266700" cy="2590800"/>
          </a:xfrm>
        </p:grpSpPr>
        <p:sp>
          <p:nvSpPr>
            <p:cNvPr id="8" name="Accolade ouvrante 7"/>
            <p:cNvSpPr/>
            <p:nvPr/>
          </p:nvSpPr>
          <p:spPr>
            <a:xfrm>
              <a:off x="3733800" y="2286000"/>
              <a:ext cx="228600" cy="1219200"/>
            </a:xfrm>
            <a:prstGeom prst="lef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9" name="Accolade ouvrante 8"/>
            <p:cNvSpPr/>
            <p:nvPr/>
          </p:nvSpPr>
          <p:spPr>
            <a:xfrm>
              <a:off x="3771900" y="3657600"/>
              <a:ext cx="228600" cy="1219200"/>
            </a:xfrm>
            <a:prstGeom prst="lef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sp>
        <p:nvSpPr>
          <p:cNvPr id="11" name="ZoneTexte 10"/>
          <p:cNvSpPr txBox="1"/>
          <p:nvPr/>
        </p:nvSpPr>
        <p:spPr>
          <a:xfrm>
            <a:off x="5723874" y="1295400"/>
            <a:ext cx="3608680" cy="3693319"/>
          </a:xfrm>
          <a:prstGeom prst="rect">
            <a:avLst/>
          </a:prstGeom>
          <a:noFill/>
        </p:spPr>
        <p:txBody>
          <a:bodyPr wrap="none" rtlCol="0">
            <a:spAutoFit/>
          </a:bodyPr>
          <a:lstStyle/>
          <a:p>
            <a:r>
              <a:rPr lang="fr-FR" dirty="0" smtClean="0"/>
              <a:t>&lt;interfaces&gt;</a:t>
            </a:r>
          </a:p>
          <a:p>
            <a:r>
              <a:rPr lang="fr-FR" dirty="0" smtClean="0"/>
              <a:t>   &lt;</a:t>
            </a:r>
            <a:r>
              <a:rPr lang="fr-FR" dirty="0" err="1" smtClean="0"/>
              <a:t>ifNumber</a:t>
            </a:r>
            <a:r>
              <a:rPr lang="fr-FR" dirty="0" smtClean="0"/>
              <a:t>&gt;  &lt;/</a:t>
            </a:r>
            <a:r>
              <a:rPr lang="fr-FR" dirty="0" err="1" smtClean="0"/>
              <a:t>ifNumber</a:t>
            </a:r>
            <a:r>
              <a:rPr lang="fr-FR" dirty="0" smtClean="0"/>
              <a:t>&gt;</a:t>
            </a:r>
          </a:p>
          <a:p>
            <a:r>
              <a:rPr lang="fr-FR" dirty="0" smtClean="0"/>
              <a:t>   &lt;interface&gt;</a:t>
            </a:r>
          </a:p>
          <a:p>
            <a:r>
              <a:rPr lang="fr-FR" dirty="0" smtClean="0"/>
              <a:t>       &lt;</a:t>
            </a:r>
            <a:r>
              <a:rPr lang="fr-FR" dirty="0" err="1" smtClean="0"/>
              <a:t>name</a:t>
            </a:r>
            <a:r>
              <a:rPr lang="fr-FR" dirty="0" smtClean="0"/>
              <a:t>&gt;        &lt;/</a:t>
            </a:r>
            <a:r>
              <a:rPr lang="fr-FR" dirty="0" err="1" smtClean="0"/>
              <a:t>name</a:t>
            </a:r>
            <a:r>
              <a:rPr lang="fr-FR" dirty="0" smtClean="0"/>
              <a:t>&gt;</a:t>
            </a:r>
          </a:p>
          <a:p>
            <a:r>
              <a:rPr lang="fr-FR" dirty="0" smtClean="0"/>
              <a:t>       &lt;mac&gt;                                 &lt;/mac&gt;</a:t>
            </a:r>
          </a:p>
          <a:p>
            <a:r>
              <a:rPr lang="fr-FR" dirty="0" smtClean="0"/>
              <a:t>       &lt;</a:t>
            </a:r>
            <a:r>
              <a:rPr lang="fr-FR" dirty="0" err="1" smtClean="0"/>
              <a:t>mtu</a:t>
            </a:r>
            <a:r>
              <a:rPr lang="fr-FR" dirty="0" smtClean="0"/>
              <a:t>&gt;         &lt;/</a:t>
            </a:r>
            <a:r>
              <a:rPr lang="fr-FR" dirty="0" err="1" smtClean="0"/>
              <a:t>mtu</a:t>
            </a:r>
            <a:r>
              <a:rPr lang="fr-FR" dirty="0" smtClean="0"/>
              <a:t>&gt;</a:t>
            </a:r>
          </a:p>
          <a:p>
            <a:r>
              <a:rPr lang="fr-FR" dirty="0" smtClean="0"/>
              <a:t>   &lt;/interface&gt; </a:t>
            </a:r>
          </a:p>
          <a:p>
            <a:r>
              <a:rPr lang="fr-FR" dirty="0" smtClean="0"/>
              <a:t>   &lt;interface&gt;</a:t>
            </a:r>
          </a:p>
          <a:p>
            <a:r>
              <a:rPr lang="fr-FR" dirty="0" smtClean="0"/>
              <a:t>       &lt;</a:t>
            </a:r>
            <a:r>
              <a:rPr lang="fr-FR" dirty="0" err="1" smtClean="0"/>
              <a:t>name</a:t>
            </a:r>
            <a:r>
              <a:rPr lang="fr-FR" dirty="0" smtClean="0"/>
              <a:t>&gt;        &lt;/</a:t>
            </a:r>
            <a:r>
              <a:rPr lang="fr-FR" dirty="0" err="1" smtClean="0"/>
              <a:t>name</a:t>
            </a:r>
            <a:r>
              <a:rPr lang="fr-FR" dirty="0" smtClean="0"/>
              <a:t>&gt;</a:t>
            </a:r>
          </a:p>
          <a:p>
            <a:r>
              <a:rPr lang="fr-FR" dirty="0" smtClean="0"/>
              <a:t>       &lt;mac&gt;                                 &lt;/mac&gt;</a:t>
            </a:r>
          </a:p>
          <a:p>
            <a:r>
              <a:rPr lang="fr-FR" dirty="0" smtClean="0"/>
              <a:t>       &lt;</a:t>
            </a:r>
            <a:r>
              <a:rPr lang="fr-FR" dirty="0" err="1" smtClean="0"/>
              <a:t>mtu</a:t>
            </a:r>
            <a:r>
              <a:rPr lang="fr-FR" dirty="0" smtClean="0"/>
              <a:t>&gt;         &lt;/</a:t>
            </a:r>
            <a:r>
              <a:rPr lang="fr-FR" dirty="0" err="1" smtClean="0"/>
              <a:t>mtu</a:t>
            </a:r>
            <a:r>
              <a:rPr lang="fr-FR" dirty="0" smtClean="0"/>
              <a:t>&gt;</a:t>
            </a:r>
          </a:p>
          <a:p>
            <a:r>
              <a:rPr lang="fr-FR" dirty="0" smtClean="0"/>
              <a:t>   &lt;/interface&gt;</a:t>
            </a:r>
          </a:p>
          <a:p>
            <a:r>
              <a:rPr lang="fr-FR" dirty="0" smtClean="0"/>
              <a:t> &lt;/interfaces&gt;      </a:t>
            </a:r>
            <a:endParaRPr lang="fr-FR" dirty="0"/>
          </a:p>
        </p:txBody>
      </p:sp>
      <p:sp>
        <p:nvSpPr>
          <p:cNvPr id="13" name="Parenthèse ouvrante 12"/>
          <p:cNvSpPr/>
          <p:nvPr/>
        </p:nvSpPr>
        <p:spPr>
          <a:xfrm>
            <a:off x="5190474" y="1295400"/>
            <a:ext cx="76200" cy="3693319"/>
          </a:xfrm>
          <a:prstGeom prst="leftBracket">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14" name="Ellipse 13"/>
          <p:cNvSpPr/>
          <p:nvPr/>
        </p:nvSpPr>
        <p:spPr>
          <a:xfrm>
            <a:off x="1371600" y="1295400"/>
            <a:ext cx="16764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interfaces</a:t>
            </a:r>
            <a:endParaRPr lang="fr-FR" dirty="0"/>
          </a:p>
        </p:txBody>
      </p:sp>
      <p:sp>
        <p:nvSpPr>
          <p:cNvPr id="15" name="Ellipse 14"/>
          <p:cNvSpPr/>
          <p:nvPr/>
        </p:nvSpPr>
        <p:spPr>
          <a:xfrm>
            <a:off x="533400" y="2438400"/>
            <a:ext cx="16764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ifNumber</a:t>
            </a:r>
            <a:endParaRPr lang="fr-FR" dirty="0"/>
          </a:p>
        </p:txBody>
      </p:sp>
      <p:sp>
        <p:nvSpPr>
          <p:cNvPr id="16" name="Ellipse 15"/>
          <p:cNvSpPr/>
          <p:nvPr/>
        </p:nvSpPr>
        <p:spPr>
          <a:xfrm>
            <a:off x="2286000" y="2438401"/>
            <a:ext cx="16764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interface</a:t>
            </a:r>
            <a:endParaRPr lang="fr-FR" dirty="0"/>
          </a:p>
        </p:txBody>
      </p:sp>
      <p:grpSp>
        <p:nvGrpSpPr>
          <p:cNvPr id="51" name="Grouper 50"/>
          <p:cNvGrpSpPr/>
          <p:nvPr/>
        </p:nvGrpSpPr>
        <p:grpSpPr>
          <a:xfrm>
            <a:off x="1295400" y="3048000"/>
            <a:ext cx="3276600" cy="1178719"/>
            <a:chOff x="1295400" y="3048000"/>
            <a:chExt cx="3276600" cy="1178719"/>
          </a:xfrm>
        </p:grpSpPr>
        <p:sp>
          <p:nvSpPr>
            <p:cNvPr id="17" name="Ellipse 16"/>
            <p:cNvSpPr/>
            <p:nvPr/>
          </p:nvSpPr>
          <p:spPr>
            <a:xfrm>
              <a:off x="1295400" y="3733800"/>
              <a:ext cx="11430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a:t>
              </a:r>
              <a:endParaRPr lang="fr-FR" dirty="0"/>
            </a:p>
          </p:txBody>
        </p:sp>
        <p:sp>
          <p:nvSpPr>
            <p:cNvPr id="18" name="Ellipse 17"/>
            <p:cNvSpPr/>
            <p:nvPr/>
          </p:nvSpPr>
          <p:spPr>
            <a:xfrm>
              <a:off x="3657600" y="3733800"/>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mtu</a:t>
              </a:r>
              <a:endParaRPr lang="fr-FR" dirty="0"/>
            </a:p>
          </p:txBody>
        </p:sp>
        <p:cxnSp>
          <p:nvCxnSpPr>
            <p:cNvPr id="21" name="Connecteur droit 20"/>
            <p:cNvCxnSpPr>
              <a:stCxn id="16" idx="4"/>
              <a:endCxn id="17" idx="0"/>
            </p:cNvCxnSpPr>
            <p:nvPr/>
          </p:nvCxnSpPr>
          <p:spPr>
            <a:xfrm rot="5400000">
              <a:off x="2152651" y="2762250"/>
              <a:ext cx="685799" cy="1257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Connecteur droit 21"/>
            <p:cNvCxnSpPr>
              <a:stCxn id="16" idx="4"/>
              <a:endCxn id="19" idx="0"/>
            </p:cNvCxnSpPr>
            <p:nvPr/>
          </p:nvCxnSpPr>
          <p:spPr>
            <a:xfrm rot="5400000">
              <a:off x="2743201" y="3352800"/>
              <a:ext cx="685799" cy="76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Connecteur droit 24"/>
            <p:cNvCxnSpPr>
              <a:stCxn id="16" idx="4"/>
              <a:endCxn id="18" idx="0"/>
            </p:cNvCxnSpPr>
            <p:nvPr/>
          </p:nvCxnSpPr>
          <p:spPr>
            <a:xfrm rot="16200000" flipH="1">
              <a:off x="3276601" y="2895600"/>
              <a:ext cx="685799" cy="990600"/>
            </a:xfrm>
            <a:prstGeom prst="line">
              <a:avLst/>
            </a:prstGeom>
          </p:spPr>
          <p:style>
            <a:lnRef idx="2">
              <a:schemeClr val="accent1"/>
            </a:lnRef>
            <a:fillRef idx="0">
              <a:schemeClr val="accent1"/>
            </a:fillRef>
            <a:effectRef idx="1">
              <a:schemeClr val="accent1"/>
            </a:effectRef>
            <a:fontRef idx="minor">
              <a:schemeClr val="tx1"/>
            </a:fontRef>
          </p:style>
        </p:cxnSp>
        <p:sp>
          <p:nvSpPr>
            <p:cNvPr id="19" name="Ellipse 18"/>
            <p:cNvSpPr/>
            <p:nvPr/>
          </p:nvSpPr>
          <p:spPr>
            <a:xfrm>
              <a:off x="2590800" y="3733800"/>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mac</a:t>
              </a:r>
              <a:endParaRPr lang="fr-FR" dirty="0"/>
            </a:p>
          </p:txBody>
        </p:sp>
      </p:grpSp>
      <p:cxnSp>
        <p:nvCxnSpPr>
          <p:cNvPr id="28" name="Connecteur droit 27"/>
          <p:cNvCxnSpPr>
            <a:stCxn id="14" idx="4"/>
            <a:endCxn id="15" idx="0"/>
          </p:cNvCxnSpPr>
          <p:nvPr/>
        </p:nvCxnSpPr>
        <p:spPr>
          <a:xfrm rot="5400000">
            <a:off x="1524000" y="1752600"/>
            <a:ext cx="533400" cy="838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Connecteur droit 37"/>
          <p:cNvCxnSpPr>
            <a:stCxn id="14" idx="4"/>
            <a:endCxn id="16" idx="0"/>
          </p:cNvCxnSpPr>
          <p:nvPr/>
        </p:nvCxnSpPr>
        <p:spPr>
          <a:xfrm rot="16200000" flipH="1">
            <a:off x="2400300" y="1714500"/>
            <a:ext cx="533401"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Connecteur droit 40"/>
          <p:cNvCxnSpPr>
            <a:stCxn id="14" idx="4"/>
            <a:endCxn id="31" idx="0"/>
          </p:cNvCxnSpPr>
          <p:nvPr/>
        </p:nvCxnSpPr>
        <p:spPr>
          <a:xfrm rot="16200000" flipH="1">
            <a:off x="2362200" y="1752600"/>
            <a:ext cx="838200" cy="1143000"/>
          </a:xfrm>
          <a:prstGeom prst="line">
            <a:avLst/>
          </a:prstGeom>
        </p:spPr>
        <p:style>
          <a:lnRef idx="2">
            <a:schemeClr val="accent1"/>
          </a:lnRef>
          <a:fillRef idx="0">
            <a:schemeClr val="accent1"/>
          </a:fillRef>
          <a:effectRef idx="1">
            <a:schemeClr val="accent1"/>
          </a:effectRef>
          <a:fontRef idx="minor">
            <a:schemeClr val="tx1"/>
          </a:fontRef>
        </p:style>
      </p:cxnSp>
      <p:sp>
        <p:nvSpPr>
          <p:cNvPr id="46" name="Forme libre 45"/>
          <p:cNvSpPr/>
          <p:nvPr/>
        </p:nvSpPr>
        <p:spPr>
          <a:xfrm>
            <a:off x="2963484" y="1103731"/>
            <a:ext cx="2731647" cy="408229"/>
          </a:xfrm>
          <a:custGeom>
            <a:avLst/>
            <a:gdLst>
              <a:gd name="connsiteX0" fmla="*/ 2731647 w 2731647"/>
              <a:gd name="connsiteY0" fmla="*/ 408229 h 408229"/>
              <a:gd name="connsiteX1" fmla="*/ 1199506 w 2731647"/>
              <a:gd name="connsiteY1" fmla="*/ 25199 h 408229"/>
              <a:gd name="connsiteX2" fmla="*/ 0 w 2731647"/>
              <a:gd name="connsiteY2" fmla="*/ 257033 h 408229"/>
            </a:gdLst>
            <a:ahLst/>
            <a:cxnLst>
              <a:cxn ang="0">
                <a:pos x="connsiteX0" y="connsiteY0"/>
              </a:cxn>
              <a:cxn ang="0">
                <a:pos x="connsiteX1" y="connsiteY1"/>
              </a:cxn>
              <a:cxn ang="0">
                <a:pos x="connsiteX2" y="connsiteY2"/>
              </a:cxn>
            </a:cxnLst>
            <a:rect l="l" t="t" r="r" b="b"/>
            <a:pathLst>
              <a:path w="2731647" h="408229">
                <a:moveTo>
                  <a:pt x="2731647" y="408229"/>
                </a:moveTo>
                <a:cubicBezTo>
                  <a:pt x="2193214" y="229313"/>
                  <a:pt x="1654781" y="50398"/>
                  <a:pt x="1199506" y="25199"/>
                </a:cubicBezTo>
                <a:cubicBezTo>
                  <a:pt x="744232" y="0"/>
                  <a:pt x="0" y="257033"/>
                  <a:pt x="0" y="257033"/>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7" name="Forme libre 46"/>
          <p:cNvSpPr/>
          <p:nvPr/>
        </p:nvSpPr>
        <p:spPr>
          <a:xfrm>
            <a:off x="1844618" y="1548920"/>
            <a:ext cx="4021871" cy="870217"/>
          </a:xfrm>
          <a:custGeom>
            <a:avLst/>
            <a:gdLst>
              <a:gd name="connsiteX0" fmla="*/ 4021871 w 4021871"/>
              <a:gd name="connsiteY0" fmla="*/ 245273 h 870217"/>
              <a:gd name="connsiteX1" fmla="*/ 2106694 w 4021871"/>
              <a:gd name="connsiteY1" fmla="*/ 104157 h 870217"/>
              <a:gd name="connsiteX2" fmla="*/ 0 w 4021871"/>
              <a:gd name="connsiteY2" fmla="*/ 870217 h 870217"/>
            </a:gdLst>
            <a:ahLst/>
            <a:cxnLst>
              <a:cxn ang="0">
                <a:pos x="connsiteX0" y="connsiteY0"/>
              </a:cxn>
              <a:cxn ang="0">
                <a:pos x="connsiteX1" y="connsiteY1"/>
              </a:cxn>
              <a:cxn ang="0">
                <a:pos x="connsiteX2" y="connsiteY2"/>
              </a:cxn>
            </a:cxnLst>
            <a:rect l="l" t="t" r="r" b="b"/>
            <a:pathLst>
              <a:path w="4021871" h="870217">
                <a:moveTo>
                  <a:pt x="4021871" y="245273"/>
                </a:moveTo>
                <a:cubicBezTo>
                  <a:pt x="3399438" y="122636"/>
                  <a:pt x="2777006" y="0"/>
                  <a:pt x="2106694" y="104157"/>
                </a:cubicBezTo>
                <a:cubicBezTo>
                  <a:pt x="1436382" y="208314"/>
                  <a:pt x="304076" y="707261"/>
                  <a:pt x="0" y="870217"/>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8" name="Forme libre 47"/>
          <p:cNvSpPr/>
          <p:nvPr/>
        </p:nvSpPr>
        <p:spPr>
          <a:xfrm>
            <a:off x="3790034" y="2232661"/>
            <a:ext cx="1582541" cy="357831"/>
          </a:xfrm>
          <a:custGeom>
            <a:avLst/>
            <a:gdLst>
              <a:gd name="connsiteX0" fmla="*/ 1582541 w 1582541"/>
              <a:gd name="connsiteY0" fmla="*/ 357831 h 357831"/>
              <a:gd name="connsiteX1" fmla="*/ 635032 w 1582541"/>
              <a:gd name="connsiteY1" fmla="*/ 15120 h 357831"/>
              <a:gd name="connsiteX2" fmla="*/ 0 w 1582541"/>
              <a:gd name="connsiteY2" fmla="*/ 267113 h 357831"/>
            </a:gdLst>
            <a:ahLst/>
            <a:cxnLst>
              <a:cxn ang="0">
                <a:pos x="connsiteX0" y="connsiteY0"/>
              </a:cxn>
              <a:cxn ang="0">
                <a:pos x="connsiteX1" y="connsiteY1"/>
              </a:cxn>
              <a:cxn ang="0">
                <a:pos x="connsiteX2" y="connsiteY2"/>
              </a:cxn>
            </a:cxnLst>
            <a:rect l="l" t="t" r="r" b="b"/>
            <a:pathLst>
              <a:path w="1582541" h="357831">
                <a:moveTo>
                  <a:pt x="1582541" y="357831"/>
                </a:moveTo>
                <a:cubicBezTo>
                  <a:pt x="1240665" y="194035"/>
                  <a:pt x="898789" y="30240"/>
                  <a:pt x="635032" y="15120"/>
                </a:cubicBezTo>
                <a:cubicBezTo>
                  <a:pt x="371275" y="0"/>
                  <a:pt x="0" y="267113"/>
                  <a:pt x="0" y="267113"/>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9" name="Forme libre 48"/>
          <p:cNvSpPr/>
          <p:nvPr/>
        </p:nvSpPr>
        <p:spPr>
          <a:xfrm>
            <a:off x="4243629" y="3034000"/>
            <a:ext cx="1199505" cy="907177"/>
          </a:xfrm>
          <a:custGeom>
            <a:avLst/>
            <a:gdLst>
              <a:gd name="connsiteX0" fmla="*/ 1199505 w 1199505"/>
              <a:gd name="connsiteY0" fmla="*/ 907177 h 907177"/>
              <a:gd name="connsiteX1" fmla="*/ 534233 w 1199505"/>
              <a:gd name="connsiteY1" fmla="*/ 151196 h 907177"/>
              <a:gd name="connsiteX2" fmla="*/ 0 w 1199505"/>
              <a:gd name="connsiteY2" fmla="*/ 0 h 907177"/>
            </a:gdLst>
            <a:ahLst/>
            <a:cxnLst>
              <a:cxn ang="0">
                <a:pos x="connsiteX0" y="connsiteY0"/>
              </a:cxn>
              <a:cxn ang="0">
                <a:pos x="connsiteX1" y="connsiteY1"/>
              </a:cxn>
              <a:cxn ang="0">
                <a:pos x="connsiteX2" y="connsiteY2"/>
              </a:cxn>
            </a:cxnLst>
            <a:rect l="l" t="t" r="r" b="b"/>
            <a:pathLst>
              <a:path w="1199505" h="907177">
                <a:moveTo>
                  <a:pt x="1199505" y="907177"/>
                </a:moveTo>
                <a:cubicBezTo>
                  <a:pt x="966827" y="604784"/>
                  <a:pt x="734150" y="302392"/>
                  <a:pt x="534233" y="151196"/>
                </a:cubicBezTo>
                <a:cubicBezTo>
                  <a:pt x="334316" y="0"/>
                  <a:pt x="0" y="0"/>
                  <a:pt x="0" y="0"/>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nvGrpSpPr>
          <p:cNvPr id="52" name="Grouper 51"/>
          <p:cNvGrpSpPr/>
          <p:nvPr/>
        </p:nvGrpSpPr>
        <p:grpSpPr>
          <a:xfrm>
            <a:off x="1524000" y="2743200"/>
            <a:ext cx="3276600" cy="1788318"/>
            <a:chOff x="1524000" y="2743200"/>
            <a:chExt cx="3276600" cy="1788318"/>
          </a:xfrm>
        </p:grpSpPr>
        <p:sp>
          <p:nvSpPr>
            <p:cNvPr id="31" name="Ellipse 30"/>
            <p:cNvSpPr/>
            <p:nvPr/>
          </p:nvSpPr>
          <p:spPr>
            <a:xfrm>
              <a:off x="2514600" y="2743200"/>
              <a:ext cx="16764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interface</a:t>
              </a:r>
              <a:endParaRPr lang="fr-FR" dirty="0"/>
            </a:p>
          </p:txBody>
        </p:sp>
        <p:sp>
          <p:nvSpPr>
            <p:cNvPr id="32" name="Ellipse 31"/>
            <p:cNvSpPr/>
            <p:nvPr/>
          </p:nvSpPr>
          <p:spPr>
            <a:xfrm>
              <a:off x="1524000" y="4038599"/>
              <a:ext cx="11430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a:t>
              </a:r>
              <a:endParaRPr lang="fr-FR" dirty="0"/>
            </a:p>
          </p:txBody>
        </p:sp>
        <p:sp>
          <p:nvSpPr>
            <p:cNvPr id="33" name="Ellipse 32"/>
            <p:cNvSpPr/>
            <p:nvPr/>
          </p:nvSpPr>
          <p:spPr>
            <a:xfrm>
              <a:off x="3886200" y="4038599"/>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mtu</a:t>
              </a:r>
              <a:endParaRPr lang="fr-FR" dirty="0"/>
            </a:p>
          </p:txBody>
        </p:sp>
        <p:sp>
          <p:nvSpPr>
            <p:cNvPr id="34" name="Ellipse 33"/>
            <p:cNvSpPr/>
            <p:nvPr/>
          </p:nvSpPr>
          <p:spPr>
            <a:xfrm>
              <a:off x="2819400" y="4038599"/>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mac</a:t>
              </a:r>
              <a:endParaRPr lang="fr-FR" dirty="0"/>
            </a:p>
          </p:txBody>
        </p:sp>
        <p:cxnSp>
          <p:nvCxnSpPr>
            <p:cNvPr id="35" name="Connecteur droit 34"/>
            <p:cNvCxnSpPr>
              <a:stCxn id="31" idx="4"/>
              <a:endCxn id="32" idx="0"/>
            </p:cNvCxnSpPr>
            <p:nvPr/>
          </p:nvCxnSpPr>
          <p:spPr>
            <a:xfrm rot="5400000">
              <a:off x="2381251" y="3067049"/>
              <a:ext cx="685799" cy="1257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1" idx="4"/>
              <a:endCxn id="33" idx="0"/>
            </p:cNvCxnSpPr>
            <p:nvPr/>
          </p:nvCxnSpPr>
          <p:spPr>
            <a:xfrm rot="16200000" flipH="1">
              <a:off x="3505201" y="3200399"/>
              <a:ext cx="685799" cy="990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Connecteur droit 35"/>
            <p:cNvCxnSpPr>
              <a:stCxn id="31" idx="4"/>
              <a:endCxn id="34" idx="0"/>
            </p:cNvCxnSpPr>
            <p:nvPr/>
          </p:nvCxnSpPr>
          <p:spPr>
            <a:xfrm rot="5400000">
              <a:off x="2971801" y="3657599"/>
              <a:ext cx="685799" cy="762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53" name="ZoneTexte 52"/>
          <p:cNvSpPr txBox="1"/>
          <p:nvPr/>
        </p:nvSpPr>
        <p:spPr>
          <a:xfrm>
            <a:off x="1484456" y="5486400"/>
            <a:ext cx="1868345" cy="369332"/>
          </a:xfrm>
          <a:prstGeom prst="rect">
            <a:avLst/>
          </a:prstGeom>
          <a:noFill/>
        </p:spPr>
        <p:txBody>
          <a:bodyPr wrap="none" rtlCol="0">
            <a:spAutoFit/>
          </a:bodyPr>
          <a:lstStyle/>
          <a:p>
            <a:r>
              <a:rPr lang="fr-FR" dirty="0" smtClean="0"/>
              <a:t>Data </a:t>
            </a:r>
            <a:r>
              <a:rPr lang="fr-FR" dirty="0" err="1" smtClean="0"/>
              <a:t>Tree</a:t>
            </a:r>
            <a:r>
              <a:rPr lang="fr-FR" dirty="0" smtClean="0"/>
              <a:t> / </a:t>
            </a:r>
            <a:r>
              <a:rPr lang="fr-FR" dirty="0" err="1" smtClean="0"/>
              <a:t>Nodes</a:t>
            </a:r>
            <a:endParaRPr lang="fr-FR" dirty="0"/>
          </a:p>
        </p:txBody>
      </p:sp>
      <p:sp>
        <p:nvSpPr>
          <p:cNvPr id="54" name="ZoneTexte 53"/>
          <p:cNvSpPr txBox="1"/>
          <p:nvPr/>
        </p:nvSpPr>
        <p:spPr>
          <a:xfrm>
            <a:off x="6019800" y="5715000"/>
            <a:ext cx="1923686" cy="369332"/>
          </a:xfrm>
          <a:prstGeom prst="rect">
            <a:avLst/>
          </a:prstGeom>
          <a:noFill/>
        </p:spPr>
        <p:txBody>
          <a:bodyPr wrap="none" rtlCol="0">
            <a:spAutoFit/>
          </a:bodyPr>
          <a:lstStyle/>
          <a:p>
            <a:r>
              <a:rPr lang="fr-FR" dirty="0" smtClean="0"/>
              <a:t>XML Configuration</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right)">
                                      <p:cBhvr>
                                        <p:cTn id="22" dur="500"/>
                                        <p:tgtEl>
                                          <p:spTgt spid="46"/>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right)">
                                      <p:cBhvr>
                                        <p:cTn id="29" dur="500"/>
                                        <p:tgtEl>
                                          <p:spTgt spid="47"/>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childTnLst>
                                </p:cTn>
                              </p:par>
                            </p:childTnLst>
                          </p:cTn>
                        </p:par>
                        <p:par>
                          <p:cTn id="36" fill="hold">
                            <p:stCondLst>
                              <p:cond delay="1500"/>
                            </p:stCondLst>
                            <p:childTnLst>
                              <p:par>
                                <p:cTn id="37" presetID="22" presetClass="entr" presetSubtype="2"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right)">
                                      <p:cBhvr>
                                        <p:cTn id="39" dur="500"/>
                                        <p:tgtEl>
                                          <p:spTgt spid="48"/>
                                        </p:tgtEl>
                                      </p:cBhvr>
                                    </p:animEffect>
                                  </p:childTnLst>
                                </p:cTn>
                              </p:par>
                            </p:childTnLst>
                          </p:cTn>
                        </p:par>
                        <p:par>
                          <p:cTn id="40" fill="hold">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 presetClass="entr" presetSubtype="0"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childTnLst>
                          </p:cTn>
                        </p:par>
                        <p:par>
                          <p:cTn id="46" fill="hold">
                            <p:stCondLst>
                              <p:cond delay="2500"/>
                            </p:stCondLst>
                            <p:childTnLst>
                              <p:par>
                                <p:cTn id="47" presetID="1" presetClass="entr" presetSubtype="0" fill="hold" nodeType="after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wipe(right)">
                                      <p:cBhvr>
                                        <p:cTn id="53" dur="500"/>
                                        <p:tgtEl>
                                          <p:spTgt spid="49"/>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animBg="1"/>
      <p:bldP spid="14" grpId="0" animBg="1"/>
      <p:bldP spid="15" grpId="0" animBg="1"/>
      <p:bldP spid="16" grpId="0" animBg="1"/>
      <p:bldP spid="46" grpId="0" animBg="1"/>
      <p:bldP spid="47" grpId="0" animBg="1"/>
      <p:bldP spid="48" grpId="0" animBg="1"/>
      <p:bldP spid="49" grpId="0" animBg="1"/>
      <p:bldP spid="53" grpId="0"/>
      <p:bldP spid="54" grpId="0"/>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YANG : What </a:t>
            </a:r>
            <a:r>
              <a:rPr lang="en-US" dirty="0" smtClean="0"/>
              <a:t>and why</a:t>
            </a:r>
            <a:endParaRPr lang="en-US" dirty="0"/>
          </a:p>
        </p:txBody>
      </p:sp>
      <p:sp>
        <p:nvSpPr>
          <p:cNvPr id="3" name="Espace réservé du contenu 2"/>
          <p:cNvSpPr>
            <a:spLocks noGrp="1"/>
          </p:cNvSpPr>
          <p:nvPr>
            <p:ph idx="1"/>
          </p:nvPr>
        </p:nvSpPr>
        <p:spPr/>
        <p:txBody>
          <a:bodyPr/>
          <a:lstStyle/>
          <a:p>
            <a:r>
              <a:rPr lang="en-US" dirty="0" smtClean="0"/>
              <a:t>Models </a:t>
            </a:r>
            <a:r>
              <a:rPr lang="en-US" dirty="0" smtClean="0"/>
              <a:t>XML data (as XSD, </a:t>
            </a:r>
            <a:r>
              <a:rPr lang="en-US" dirty="0" err="1" smtClean="0"/>
              <a:t>RelaxNG</a:t>
            </a:r>
            <a:r>
              <a:rPr lang="en-US" dirty="0" smtClean="0"/>
              <a:t>)</a:t>
            </a:r>
          </a:p>
          <a:p>
            <a:pPr lvl="1"/>
            <a:r>
              <a:rPr lang="en-US" dirty="0" smtClean="0"/>
              <a:t>Human friendly</a:t>
            </a:r>
            <a:endParaRPr lang="en-US" dirty="0" smtClean="0"/>
          </a:p>
          <a:p>
            <a:r>
              <a:rPr lang="en-US" dirty="0" smtClean="0"/>
              <a:t>IETF standards</a:t>
            </a:r>
          </a:p>
          <a:p>
            <a:pPr lvl="1"/>
            <a:r>
              <a:rPr lang="en-US" dirty="0" smtClean="0"/>
              <a:t>Standards configuration (devices/application)</a:t>
            </a:r>
          </a:p>
          <a:p>
            <a:r>
              <a:rPr lang="en-US" dirty="0" smtClean="0"/>
              <a:t>Vendor standards</a:t>
            </a:r>
          </a:p>
          <a:p>
            <a:pPr lvl="1"/>
            <a:r>
              <a:rPr lang="en-US" dirty="0" smtClean="0"/>
              <a:t>From IETF or local models</a:t>
            </a:r>
          </a:p>
          <a:p>
            <a:pPr lvl="1"/>
            <a:endParaRPr lang="en-US" dirty="0" smtClean="0"/>
          </a:p>
          <a:p>
            <a:pPr lvl="1"/>
            <a:endParaRPr lang="en-US" dirty="0" smtClean="0"/>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3</a:t>
            </a:fld>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4</a:t>
            </a:fld>
            <a:endParaRPr lang="fr-FR"/>
          </a:p>
        </p:txBody>
      </p:sp>
      <p:sp>
        <p:nvSpPr>
          <p:cNvPr id="5" name="Rectangle 4"/>
          <p:cNvSpPr/>
          <p:nvPr/>
        </p:nvSpPr>
        <p:spPr>
          <a:xfrm>
            <a:off x="4762500" y="1524000"/>
            <a:ext cx="4648200" cy="3170099"/>
          </a:xfrm>
          <a:prstGeom prst="rect">
            <a:avLst/>
          </a:prstGeom>
        </p:spPr>
        <p:txBody>
          <a:bodyPr wrap="square">
            <a:spAutoFit/>
          </a:bodyPr>
          <a:lstStyle/>
          <a:p>
            <a:r>
              <a:rPr lang="fr-FR" sz="800" dirty="0" smtClean="0"/>
              <a:t>&lt;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include</a:t>
            </a:r>
            <a:r>
              <a:rPr lang="fr-FR" sz="800" dirty="0" smtClean="0"/>
              <a:t>" type="</a:t>
            </a:r>
            <a:r>
              <a:rPr lang="fr-FR" sz="800" dirty="0" err="1" smtClean="0"/>
              <a:t>tns:contextIDType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a:t>
            </a:r>
            <a:r>
              <a:rPr lang="fr-FR" sz="800" dirty="0" err="1" smtClean="0"/>
              <a:t>locality</a:t>
            </a:r>
            <a:r>
              <a:rPr lang="fr-FR" sz="800" dirty="0" smtClean="0"/>
              <a:t>"&gt;</a:t>
            </a:r>
          </a:p>
          <a:p>
            <a:r>
              <a:rPr lang="fr-FR" sz="800" dirty="0" smtClean="0"/>
              <a:t>                &lt;</a:t>
            </a:r>
            <a:r>
              <a:rPr lang="fr-FR" sz="800" dirty="0" err="1" smtClean="0"/>
              <a:t>simpleType</a:t>
            </a:r>
            <a:r>
              <a:rPr lang="fr-FR" sz="800" dirty="0" smtClean="0"/>
              <a:t>&gt;</a:t>
            </a:r>
          </a:p>
          <a:p>
            <a:r>
              <a:rPr lang="fr-FR" sz="800" dirty="0" smtClean="0"/>
              <a:t>                    &lt;restriction base="string"&gt;</a:t>
            </a:r>
          </a:p>
          <a:p>
            <a:r>
              <a:rPr lang="fr-FR" sz="800" dirty="0" smtClean="0"/>
              <a:t>                        &lt;</a:t>
            </a:r>
            <a:r>
              <a:rPr lang="fr-FR" sz="800" dirty="0" err="1" smtClean="0"/>
              <a:t>enumeration</a:t>
            </a:r>
            <a:r>
              <a:rPr lang="fr-FR" sz="800" dirty="0" smtClean="0"/>
              <a:t> value="</a:t>
            </a:r>
            <a:r>
              <a:rPr lang="fr-FR" sz="800" dirty="0" err="1" smtClean="0"/>
              <a:t>very</a:t>
            </a:r>
            <a:r>
              <a:rPr lang="fr-FR" sz="800" dirty="0" smtClean="0"/>
              <a:t> </a:t>
            </a:r>
            <a:r>
              <a:rPr lang="fr-FR" sz="800" dirty="0" err="1" smtClean="0"/>
              <a:t>low</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low</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value="medium"&gt;&lt;/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high</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very</a:t>
            </a:r>
            <a:r>
              <a:rPr lang="fr-FR" sz="800" dirty="0" smtClean="0"/>
              <a:t> </a:t>
            </a:r>
            <a:r>
              <a:rPr lang="fr-FR" sz="800" dirty="0" err="1" smtClean="0"/>
              <a:t>high</a:t>
            </a:r>
            <a:r>
              <a:rPr lang="fr-FR" sz="800" dirty="0" smtClean="0"/>
              <a:t>"&gt;&lt;/</a:t>
            </a:r>
            <a:r>
              <a:rPr lang="fr-FR" sz="800" dirty="0" err="1" smtClean="0"/>
              <a:t>enumeration</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resource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="value"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attribute</a:t>
            </a:r>
            <a:r>
              <a:rPr lang="fr-FR" sz="800" dirty="0" smtClean="0"/>
              <a:t> </a:t>
            </a:r>
            <a:r>
              <a:rPr lang="fr-FR" sz="800" dirty="0" err="1" smtClean="0"/>
              <a:t>name</a:t>
            </a:r>
            <a:r>
              <a:rPr lang="fr-FR" sz="800" dirty="0" smtClean="0"/>
              <a:t>="</a:t>
            </a:r>
            <a:r>
              <a:rPr lang="fr-FR" sz="800" dirty="0" err="1" smtClean="0"/>
              <a:t>name</a:t>
            </a:r>
            <a:r>
              <a:rPr lang="fr-FR" sz="800" dirty="0" smtClean="0"/>
              <a:t>" type="string" use="</a:t>
            </a:r>
            <a:r>
              <a:rPr lang="fr-FR" sz="800" dirty="0" err="1" smtClean="0"/>
              <a:t>required</a:t>
            </a:r>
            <a:r>
              <a:rPr lang="fr-FR" sz="800" dirty="0" smtClean="0"/>
              <a:t>"&gt;&lt;/</a:t>
            </a:r>
            <a:r>
              <a:rPr lang="fr-FR" sz="800" dirty="0" err="1" smtClean="0"/>
              <a:t>attribute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attribute</a:t>
            </a:r>
            <a:r>
              <a:rPr lang="fr-FR" sz="800" dirty="0" smtClean="0"/>
              <a:t> </a:t>
            </a:r>
            <a:r>
              <a:rPr lang="fr-FR" sz="800" dirty="0" err="1" smtClean="0"/>
              <a:t>name</a:t>
            </a:r>
            <a:r>
              <a:rPr lang="fr-FR" sz="800" dirty="0" smtClean="0"/>
              <a:t>="id" type="</a:t>
            </a:r>
            <a:r>
              <a:rPr lang="fr-FR" sz="800" dirty="0" err="1" smtClean="0"/>
              <a:t>tns:contextIDType</a:t>
            </a:r>
            <a:r>
              <a:rPr lang="fr-FR" sz="800" dirty="0" smtClean="0"/>
              <a:t>" use="</a:t>
            </a:r>
            <a:r>
              <a:rPr lang="fr-FR" sz="800" dirty="0" err="1" smtClean="0"/>
              <a:t>required</a:t>
            </a:r>
            <a:r>
              <a:rPr lang="fr-FR" sz="800" dirty="0" smtClean="0"/>
              <a:t>"&gt;&lt;/</a:t>
            </a:r>
            <a:r>
              <a:rPr lang="fr-FR" sz="800" dirty="0" err="1" smtClean="0"/>
              <a:t>attribute</a:t>
            </a:r>
            <a:r>
              <a:rPr lang="fr-FR" sz="800" dirty="0" smtClean="0"/>
              <a:t>&gt;</a:t>
            </a:r>
          </a:p>
          <a:p>
            <a:r>
              <a:rPr lang="fr-FR" sz="800" dirty="0" smtClean="0"/>
              <a:t>    &lt;/</a:t>
            </a:r>
            <a:r>
              <a:rPr lang="fr-FR" sz="800" dirty="0" err="1" smtClean="0"/>
              <a:t>complexType</a:t>
            </a:r>
            <a:r>
              <a:rPr lang="fr-FR" sz="800" dirty="0" smtClean="0"/>
              <a:t>&gt;</a:t>
            </a:r>
            <a:endParaRPr lang="fr-FR" sz="800" dirty="0"/>
          </a:p>
        </p:txBody>
      </p:sp>
      <p:sp>
        <p:nvSpPr>
          <p:cNvPr id="7" name="Rectangle 6"/>
          <p:cNvSpPr/>
          <p:nvPr/>
        </p:nvSpPr>
        <p:spPr>
          <a:xfrm>
            <a:off x="381000" y="0"/>
            <a:ext cx="4953000" cy="6863420"/>
          </a:xfrm>
          <a:prstGeom prst="rect">
            <a:avLst/>
          </a:prstGeom>
        </p:spPr>
        <p:txBody>
          <a:bodyPr>
            <a:spAutoFit/>
          </a:bodyPr>
          <a:lstStyle/>
          <a:p>
            <a:r>
              <a:rPr lang="fr-FR" sz="800" dirty="0" smtClean="0"/>
              <a:t>&lt;</a:t>
            </a:r>
            <a:r>
              <a:rPr lang="fr-FR" sz="800" dirty="0" err="1" smtClean="0"/>
              <a:t>simpleType</a:t>
            </a:r>
            <a:r>
              <a:rPr lang="fr-FR" sz="800" dirty="0" smtClean="0"/>
              <a:t> </a:t>
            </a:r>
            <a:r>
              <a:rPr lang="fr-FR" sz="800" dirty="0" err="1" smtClean="0"/>
              <a:t>name</a:t>
            </a:r>
            <a:r>
              <a:rPr lang="fr-FR" sz="800" dirty="0" smtClean="0"/>
              <a:t>="</a:t>
            </a:r>
            <a:r>
              <a:rPr lang="fr-FR" sz="800" dirty="0" err="1" smtClean="0"/>
              <a:t>contextIDType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endParaRPr lang="fr-FR" sz="800" dirty="0" smtClean="0"/>
          </a:p>
          <a:p>
            <a:r>
              <a:rPr lang="fr-FR" sz="800" dirty="0" smtClean="0"/>
              <a:t>    &lt;</a:t>
            </a:r>
            <a:r>
              <a:rPr lang="fr-FR" sz="800" dirty="0" err="1" smtClean="0"/>
              <a:t>simpleType</a:t>
            </a:r>
            <a:r>
              <a:rPr lang="fr-FR" sz="800" dirty="0" smtClean="0"/>
              <a:t> </a:t>
            </a:r>
            <a:r>
              <a:rPr lang="fr-FR" sz="800" dirty="0" err="1" smtClean="0"/>
              <a:t>name</a:t>
            </a:r>
            <a:r>
              <a:rPr lang="fr-FR" sz="800" dirty="0" smtClean="0"/>
              <a:t>="</a:t>
            </a:r>
            <a:r>
              <a:rPr lang="fr-FR" sz="800" dirty="0" err="1" smtClean="0"/>
              <a:t>definitionIDType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endParaRPr lang="fr-FR" sz="800" dirty="0" smtClean="0"/>
          </a:p>
          <a:p>
            <a:r>
              <a:rPr lang="fr-FR" sz="800" dirty="0" smtClean="0"/>
              <a:t>    &lt;</a:t>
            </a:r>
            <a:r>
              <a:rPr lang="fr-FR" sz="800" dirty="0" err="1" smtClean="0"/>
              <a:t>simpleType</a:t>
            </a:r>
            <a:r>
              <a:rPr lang="fr-FR" sz="800" dirty="0" smtClean="0"/>
              <a:t> </a:t>
            </a:r>
            <a:r>
              <a:rPr lang="fr-FR" sz="800" dirty="0" err="1" smtClean="0"/>
              <a:t>name</a:t>
            </a:r>
            <a:r>
              <a:rPr lang="fr-FR" sz="800" dirty="0" smtClean="0"/>
              <a:t>="</a:t>
            </a:r>
            <a:r>
              <a:rPr lang="fr-FR" sz="800" dirty="0" err="1" smtClean="0"/>
              <a:t>vetoIDType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r>
              <a:rPr lang="fr-FR" sz="800" dirty="0" smtClean="0"/>
              <a:t>    </a:t>
            </a:r>
          </a:p>
          <a:p>
            <a:r>
              <a:rPr lang="fr-FR" sz="800" dirty="0" smtClean="0"/>
              <a:t>    &lt;</a:t>
            </a:r>
            <a:r>
              <a:rPr lang="fr-FR" sz="800" dirty="0" err="1" smtClean="0"/>
              <a:t>complexType</a:t>
            </a:r>
            <a:r>
              <a:rPr lang="fr-FR" sz="800" dirty="0" smtClean="0"/>
              <a:t> </a:t>
            </a:r>
            <a:r>
              <a:rPr lang="fr-FR" sz="800" dirty="0" err="1" smtClean="0"/>
              <a:t>name</a:t>
            </a:r>
            <a:r>
              <a:rPr lang="fr-FR" sz="800" dirty="0" smtClean="0"/>
              <a:t>="</a:t>
            </a:r>
            <a:r>
              <a:rPr lang="fr-FR" sz="800" dirty="0" err="1" smtClean="0"/>
              <a:t>contextBlocComplexType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target</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name</a:t>
            </a:r>
            <a:r>
              <a:rPr lang="fr-FR" sz="800" dirty="0" smtClean="0"/>
              <a:t>="</a:t>
            </a:r>
            <a:r>
              <a:rPr lang="fr-FR" sz="800" dirty="0" err="1" smtClean="0"/>
              <a:t>uri</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="proto"&gt;</a:t>
            </a:r>
          </a:p>
          <a:p>
            <a:r>
              <a:rPr lang="fr-FR" sz="800" dirty="0" smtClean="0"/>
              <a:t>                                        &lt;</a:t>
            </a:r>
            <a:r>
              <a:rPr lang="fr-FR" sz="800" dirty="0" err="1" smtClean="0"/>
              <a:t>simpleType</a:t>
            </a:r>
            <a:r>
              <a:rPr lang="fr-FR" sz="800" dirty="0" smtClean="0"/>
              <a:t>&gt;</a:t>
            </a:r>
          </a:p>
          <a:p>
            <a:r>
              <a:rPr lang="fr-FR" sz="800" dirty="0" smtClean="0"/>
              <a:t>                                            &lt;restriction base="string"&gt;</a:t>
            </a:r>
          </a:p>
          <a:p>
            <a:r>
              <a:rPr lang="fr-FR" sz="800" dirty="0" smtClean="0"/>
              <a:t>                                                &lt;</a:t>
            </a:r>
            <a:r>
              <a:rPr lang="fr-FR" sz="800" dirty="0" err="1" smtClean="0"/>
              <a:t>enumeration</a:t>
            </a:r>
            <a:r>
              <a:rPr lang="fr-FR" sz="800" dirty="0" smtClean="0"/>
              <a:t> value="</a:t>
            </a:r>
            <a:r>
              <a:rPr lang="fr-FR" sz="800" dirty="0" err="1" smtClean="0"/>
              <a:t>tcp</a:t>
            </a:r>
            <a:r>
              <a:rPr lang="fr-FR" sz="800" dirty="0" smtClean="0"/>
              <a:t>"&gt;</a:t>
            </a:r>
          </a:p>
          <a:p>
            <a:r>
              <a:rPr lang="fr-FR" sz="800" dirty="0" smtClean="0"/>
              <a:t>                                                &lt;/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udp</a:t>
            </a:r>
            <a:r>
              <a:rPr lang="fr-FR" sz="800" dirty="0" smtClean="0"/>
              <a:t>"&gt;</a:t>
            </a:r>
          </a:p>
          <a:p>
            <a:r>
              <a:rPr lang="fr-FR" sz="800" dirty="0" smtClean="0"/>
              <a:t>                                                &lt;/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sip</a:t>
            </a:r>
            <a:r>
              <a:rPr lang="fr-FR" sz="800" dirty="0" smtClean="0"/>
              <a:t>"&gt;</a:t>
            </a:r>
          </a:p>
          <a:p>
            <a:r>
              <a:rPr lang="fr-FR" sz="800" dirty="0" smtClean="0"/>
              <a:t>                                                &lt;/</a:t>
            </a:r>
            <a:r>
              <a:rPr lang="fr-FR" sz="800" dirty="0" err="1" smtClean="0"/>
              <a:t>enumeration</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name</a:t>
            </a:r>
            <a:r>
              <a:rPr lang="fr-FR" sz="800" dirty="0" smtClean="0"/>
              <a:t>="</a:t>
            </a:r>
            <a:r>
              <a:rPr lang="fr-FR" sz="800" dirty="0" err="1" smtClean="0"/>
              <a:t>address</a:t>
            </a:r>
            <a:r>
              <a:rPr lang="fr-FR" sz="800" dirty="0" smtClean="0"/>
              <a:t>"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="port"&gt;</a:t>
            </a:r>
          </a:p>
          <a:p>
            <a:r>
              <a:rPr lang="fr-FR" sz="800" dirty="0" smtClean="0"/>
              <a:t>                                        &lt;</a:t>
            </a:r>
            <a:r>
              <a:rPr lang="fr-FR" sz="800" dirty="0" err="1" smtClean="0"/>
              <a:t>simpleType</a:t>
            </a:r>
            <a:r>
              <a:rPr lang="fr-FR" sz="800" dirty="0" smtClean="0"/>
              <a:t>&gt;</a:t>
            </a:r>
          </a:p>
          <a:p>
            <a:r>
              <a:rPr lang="fr-FR" sz="800" dirty="0" smtClean="0"/>
              <a:t>                                            &lt;restriction base="</a:t>
            </a:r>
            <a:r>
              <a:rPr lang="fr-FR" sz="800" dirty="0" err="1" smtClean="0"/>
              <a:t>int</a:t>
            </a:r>
            <a:r>
              <a:rPr lang="fr-FR" sz="800" dirty="0" smtClean="0"/>
              <a:t>"&gt;</a:t>
            </a:r>
          </a:p>
          <a:p>
            <a:r>
              <a:rPr lang="fr-FR" sz="800" dirty="0" smtClean="0"/>
              <a:t>                                                &lt;</a:t>
            </a:r>
            <a:r>
              <a:rPr lang="fr-FR" sz="800" dirty="0" err="1" smtClean="0"/>
              <a:t>minInclusive</a:t>
            </a:r>
            <a:r>
              <a:rPr lang="fr-FR" sz="800" dirty="0" smtClean="0"/>
              <a:t> value="0"&gt;</a:t>
            </a:r>
          </a:p>
          <a:p>
            <a:r>
              <a:rPr lang="fr-FR" sz="800" dirty="0" smtClean="0"/>
              <a:t>                                                &lt;/</a:t>
            </a:r>
            <a:r>
              <a:rPr lang="fr-FR" sz="800" dirty="0" err="1" smtClean="0"/>
              <a:t>minInclusive</a:t>
            </a:r>
            <a:r>
              <a:rPr lang="fr-FR" sz="800" dirty="0" smtClean="0"/>
              <a:t>&gt;</a:t>
            </a:r>
          </a:p>
          <a:p>
            <a:r>
              <a:rPr lang="fr-FR" sz="800" dirty="0" smtClean="0"/>
              <a:t>                                                &lt;</a:t>
            </a:r>
            <a:r>
              <a:rPr lang="fr-FR" sz="800" dirty="0" err="1" smtClean="0"/>
              <a:t>maxInclusive</a:t>
            </a:r>
            <a:r>
              <a:rPr lang="fr-FR" sz="800" dirty="0" smtClean="0"/>
              <a:t> value="65535"&gt;</a:t>
            </a:r>
          </a:p>
          <a:p>
            <a:r>
              <a:rPr lang="fr-FR" sz="800" dirty="0" smtClean="0"/>
              <a:t>                                                &lt;/</a:t>
            </a:r>
            <a:r>
              <a:rPr lang="fr-FR" sz="800" dirty="0" err="1" smtClean="0"/>
              <a:t>maxInclusive</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="date" type="date"&gt;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="version"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endParaRPr lang="fr-FR" sz="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5</a:t>
            </a:fld>
            <a:endParaRPr lang="fr-FR"/>
          </a:p>
        </p:txBody>
      </p:sp>
      <p:sp>
        <p:nvSpPr>
          <p:cNvPr id="5" name="Rectangle 4"/>
          <p:cNvSpPr/>
          <p:nvPr/>
        </p:nvSpPr>
        <p:spPr>
          <a:xfrm>
            <a:off x="4267200" y="838200"/>
            <a:ext cx="4521200" cy="4770539"/>
          </a:xfrm>
          <a:prstGeom prst="rect">
            <a:avLst/>
          </a:prstGeom>
        </p:spPr>
        <p:txBody>
          <a:bodyPr wrap="square">
            <a:spAutoFit/>
          </a:bodyPr>
          <a:lstStyle/>
          <a:p>
            <a:endParaRPr lang="fr-FR" sz="800" dirty="0" smtClean="0"/>
          </a:p>
          <a:p>
            <a:endParaRPr lang="fr-FR" sz="800" dirty="0" smtClean="0"/>
          </a:p>
          <a:p>
            <a:r>
              <a:rPr lang="fr-FR" sz="800" dirty="0" err="1" smtClean="0"/>
              <a:t>list</a:t>
            </a:r>
            <a:r>
              <a:rPr lang="fr-FR" sz="800" dirty="0" smtClean="0"/>
              <a:t> </a:t>
            </a:r>
            <a:r>
              <a:rPr lang="fr-FR" sz="800" dirty="0" err="1" smtClean="0"/>
              <a:t>context</a:t>
            </a:r>
            <a:r>
              <a:rPr lang="fr-FR" sz="800" dirty="0" smtClean="0"/>
              <a:t> {</a:t>
            </a:r>
          </a:p>
          <a:p>
            <a:endParaRPr lang="fr-FR" sz="800" dirty="0" smtClean="0"/>
          </a:p>
          <a:p>
            <a:r>
              <a:rPr lang="fr-FR" sz="800" dirty="0" smtClean="0"/>
              <a:t>   description "A </a:t>
            </a:r>
            <a:r>
              <a:rPr lang="fr-FR" sz="800" dirty="0" err="1" smtClean="0"/>
              <a:t>list</a:t>
            </a:r>
            <a:r>
              <a:rPr lang="fr-FR" sz="800" dirty="0" smtClean="0"/>
              <a:t> of veto </a:t>
            </a:r>
            <a:r>
              <a:rPr lang="fr-FR" sz="800" dirty="0" err="1" smtClean="0"/>
              <a:t>context</a:t>
            </a:r>
            <a:r>
              <a:rPr lang="fr-FR" sz="800" dirty="0" smtClean="0"/>
              <a:t> blocs";</a:t>
            </a:r>
          </a:p>
          <a:p>
            <a:r>
              <a:rPr lang="fr-FR" sz="800" dirty="0" smtClean="0"/>
              <a:t> </a:t>
            </a:r>
          </a:p>
          <a:p>
            <a:r>
              <a:rPr lang="fr-FR" sz="800" dirty="0" smtClean="0"/>
              <a:t>   </a:t>
            </a:r>
            <a:r>
              <a:rPr lang="fr-FR" sz="800" dirty="0" err="1" smtClean="0"/>
              <a:t>key</a:t>
            </a:r>
            <a:r>
              <a:rPr lang="fr-FR" sz="800" dirty="0" smtClean="0"/>
              <a:t> id;</a:t>
            </a:r>
          </a:p>
          <a:p>
            <a:r>
              <a:rPr lang="fr-FR" sz="800" dirty="0" smtClean="0"/>
              <a:t>   </a:t>
            </a:r>
          </a:p>
          <a:p>
            <a:r>
              <a:rPr lang="fr-FR" sz="800" dirty="0" smtClean="0"/>
              <a:t>   </a:t>
            </a:r>
            <a:r>
              <a:rPr lang="fr-FR" sz="800" dirty="0" err="1" smtClean="0"/>
              <a:t>leaf</a:t>
            </a:r>
            <a:r>
              <a:rPr lang="fr-FR" sz="800" dirty="0" smtClean="0"/>
              <a:t> id { type </a:t>
            </a:r>
            <a:r>
              <a:rPr lang="fr-FR" sz="800" dirty="0" err="1" smtClean="0"/>
              <a:t>vetoIdType</a:t>
            </a:r>
            <a:r>
              <a:rPr lang="fr-FR" sz="800" dirty="0" smtClean="0"/>
              <a:t>; </a:t>
            </a:r>
            <a:r>
              <a:rPr lang="fr-FR" sz="800" dirty="0" smtClean="0"/>
              <a:t>}</a:t>
            </a:r>
          </a:p>
          <a:p>
            <a:endParaRPr lang="fr-FR" sz="800" dirty="0" smtClean="0"/>
          </a:p>
          <a:p>
            <a:r>
              <a:rPr lang="fr-FR" sz="800" dirty="0" smtClean="0"/>
              <a:t>   </a:t>
            </a:r>
            <a:r>
              <a:rPr lang="fr-FR" sz="800" dirty="0" err="1" smtClean="0"/>
              <a:t>list</a:t>
            </a:r>
            <a:r>
              <a:rPr lang="fr-FR" sz="800" dirty="0" smtClean="0"/>
              <a:t> </a:t>
            </a:r>
            <a:r>
              <a:rPr lang="fr-FR" sz="800" dirty="0" err="1" smtClean="0"/>
              <a:t>target</a:t>
            </a:r>
            <a:r>
              <a:rPr lang="fr-FR" sz="800" dirty="0" smtClean="0"/>
              <a:t> </a:t>
            </a:r>
            <a:r>
              <a:rPr lang="fr-FR" sz="800" dirty="0" smtClean="0"/>
              <a:t>{     </a:t>
            </a:r>
          </a:p>
          <a:p>
            <a:r>
              <a:rPr lang="fr-FR" sz="800" dirty="0" smtClean="0"/>
              <a:t>      </a:t>
            </a:r>
            <a:r>
              <a:rPr lang="fr-FR" sz="800" dirty="0" err="1" smtClean="0"/>
              <a:t>key</a:t>
            </a:r>
            <a:r>
              <a:rPr lang="fr-FR" sz="800" dirty="0" smtClean="0"/>
              <a:t> </a:t>
            </a:r>
            <a:r>
              <a:rPr lang="fr-FR" sz="800" dirty="0" err="1" smtClean="0"/>
              <a:t>uri/address</a:t>
            </a:r>
            <a:r>
              <a:rPr lang="fr-FR" sz="800" dirty="0" smtClean="0"/>
              <a:t>;</a:t>
            </a:r>
          </a:p>
          <a:p>
            <a:r>
              <a:rPr lang="fr-FR" sz="800" dirty="0" smtClean="0"/>
              <a:t>      </a:t>
            </a:r>
          </a:p>
          <a:p>
            <a:r>
              <a:rPr lang="fr-FR" sz="800" dirty="0" smtClean="0"/>
              <a:t>      container </a:t>
            </a:r>
            <a:r>
              <a:rPr lang="fr-FR" sz="800" dirty="0" err="1" smtClean="0"/>
              <a:t>uri</a:t>
            </a:r>
            <a:r>
              <a:rPr lang="fr-FR" sz="800" dirty="0" smtClean="0"/>
              <a:t> {</a:t>
            </a:r>
          </a:p>
          <a:p>
            <a:r>
              <a:rPr lang="fr-FR" sz="800" dirty="0" smtClean="0"/>
              <a:t>        </a:t>
            </a:r>
            <a:r>
              <a:rPr lang="fr-FR" sz="800" dirty="0" smtClean="0"/>
              <a:t> 	 </a:t>
            </a:r>
            <a:r>
              <a:rPr lang="fr-FR" sz="800" dirty="0" err="1" smtClean="0"/>
              <a:t>leaf</a:t>
            </a:r>
            <a:r>
              <a:rPr lang="fr-FR" sz="800" dirty="0" smtClean="0"/>
              <a:t> proto { type </a:t>
            </a:r>
            <a:r>
              <a:rPr lang="fr-FR" sz="800" dirty="0" err="1" smtClean="0"/>
              <a:t>vtProto</a:t>
            </a:r>
            <a:r>
              <a:rPr lang="fr-FR" sz="800" dirty="0" smtClean="0"/>
              <a:t>; }</a:t>
            </a:r>
          </a:p>
          <a:p>
            <a:r>
              <a:rPr lang="fr-FR" sz="800" dirty="0" smtClean="0"/>
              <a:t>       </a:t>
            </a:r>
            <a:r>
              <a:rPr lang="fr-FR" sz="800" dirty="0" smtClean="0"/>
              <a:t> 	  </a:t>
            </a:r>
            <a:r>
              <a:rPr lang="fr-FR" sz="800" dirty="0" err="1" smtClean="0"/>
              <a:t>leaf</a:t>
            </a:r>
            <a:r>
              <a:rPr lang="fr-FR" sz="800" dirty="0" smtClean="0"/>
              <a:t> </a:t>
            </a:r>
            <a:r>
              <a:rPr lang="fr-FR" sz="800" dirty="0" err="1" smtClean="0"/>
              <a:t>address</a:t>
            </a:r>
            <a:r>
              <a:rPr lang="fr-FR" sz="800" dirty="0" smtClean="0"/>
              <a:t> {</a:t>
            </a:r>
          </a:p>
          <a:p>
            <a:r>
              <a:rPr lang="fr-FR" sz="800" dirty="0" smtClean="0"/>
              <a:t>           </a:t>
            </a:r>
            <a:r>
              <a:rPr lang="fr-FR" sz="800" dirty="0" smtClean="0"/>
              <a:t> 		  </a:t>
            </a:r>
            <a:r>
              <a:rPr lang="fr-FR" sz="800" dirty="0" smtClean="0"/>
              <a:t>type string;</a:t>
            </a:r>
          </a:p>
          <a:p>
            <a:r>
              <a:rPr lang="fr-FR" sz="800" dirty="0" smtClean="0"/>
              <a:t>          </a:t>
            </a:r>
            <a:r>
              <a:rPr lang="fr-FR" sz="800" dirty="0" smtClean="0"/>
              <a:t> 	 	  </a:t>
            </a:r>
            <a:r>
              <a:rPr lang="fr-FR" sz="800" dirty="0" err="1" smtClean="0"/>
              <a:t>mandatory</a:t>
            </a:r>
            <a:r>
              <a:rPr lang="fr-FR" sz="800" dirty="0" smtClean="0"/>
              <a:t> </a:t>
            </a:r>
            <a:r>
              <a:rPr lang="fr-FR" sz="800" dirty="0" err="1" smtClean="0"/>
              <a:t>true</a:t>
            </a:r>
            <a:r>
              <a:rPr lang="fr-FR" sz="800" dirty="0" smtClean="0"/>
              <a:t>;</a:t>
            </a:r>
          </a:p>
          <a:p>
            <a:r>
              <a:rPr lang="fr-FR" sz="800" dirty="0" smtClean="0"/>
              <a:t>       </a:t>
            </a:r>
            <a:r>
              <a:rPr lang="fr-FR" sz="800" dirty="0" smtClean="0"/>
              <a:t> 	  </a:t>
            </a:r>
            <a:r>
              <a:rPr lang="fr-FR" sz="800" dirty="0" smtClean="0"/>
              <a:t>}</a:t>
            </a:r>
          </a:p>
          <a:p>
            <a:r>
              <a:rPr lang="fr-FR" sz="800" dirty="0" smtClean="0"/>
              <a:t>      </a:t>
            </a:r>
            <a:r>
              <a:rPr lang="fr-FR" sz="800" dirty="0" smtClean="0"/>
              <a:t> 	   </a:t>
            </a:r>
            <a:r>
              <a:rPr lang="fr-FR" sz="800" dirty="0" err="1" smtClean="0"/>
              <a:t>leaf</a:t>
            </a:r>
            <a:r>
              <a:rPr lang="fr-FR" sz="800" dirty="0" smtClean="0"/>
              <a:t> port { type </a:t>
            </a:r>
            <a:r>
              <a:rPr lang="fr-FR" sz="800" dirty="0" err="1" smtClean="0"/>
              <a:t>vtPort</a:t>
            </a:r>
            <a:r>
              <a:rPr lang="fr-FR" sz="800" dirty="0" smtClean="0"/>
              <a:t>; }</a:t>
            </a:r>
          </a:p>
          <a:p>
            <a:r>
              <a:rPr lang="fr-FR" sz="800" dirty="0" smtClean="0"/>
              <a:t>      }</a:t>
            </a:r>
          </a:p>
          <a:p>
            <a:r>
              <a:rPr lang="fr-FR" sz="800" dirty="0" smtClean="0"/>
              <a:t>      </a:t>
            </a:r>
            <a:r>
              <a:rPr lang="fr-FR" sz="800" dirty="0" err="1" smtClean="0"/>
              <a:t>leaf</a:t>
            </a:r>
            <a:r>
              <a:rPr lang="fr-FR" sz="800" dirty="0" smtClean="0"/>
              <a:t> date { type string; }</a:t>
            </a:r>
          </a:p>
          <a:p>
            <a:r>
              <a:rPr lang="fr-FR" sz="800" dirty="0" smtClean="0"/>
              <a:t>      </a:t>
            </a:r>
            <a:r>
              <a:rPr lang="fr-FR" sz="800" dirty="0" err="1" smtClean="0"/>
              <a:t>leaf</a:t>
            </a:r>
            <a:r>
              <a:rPr lang="fr-FR" sz="800" dirty="0" smtClean="0"/>
              <a:t> version { type string; }</a:t>
            </a:r>
          </a:p>
          <a:p>
            <a:r>
              <a:rPr lang="fr-FR" sz="800" dirty="0" smtClean="0"/>
              <a:t>   </a:t>
            </a:r>
            <a:r>
              <a:rPr lang="fr-FR" sz="800" dirty="0" smtClean="0"/>
              <a:t>}</a:t>
            </a:r>
          </a:p>
          <a:p>
            <a:endParaRPr lang="fr-FR" sz="800" dirty="0" smtClean="0"/>
          </a:p>
          <a:p>
            <a:r>
              <a:rPr lang="fr-FR" sz="800" dirty="0" smtClean="0"/>
              <a:t>   </a:t>
            </a:r>
            <a:r>
              <a:rPr lang="fr-FR" sz="800" dirty="0" err="1" smtClean="0"/>
              <a:t>leaf-list</a:t>
            </a:r>
            <a:r>
              <a:rPr lang="fr-FR" sz="800" dirty="0" smtClean="0"/>
              <a:t> </a:t>
            </a:r>
            <a:r>
              <a:rPr lang="fr-FR" sz="800" dirty="0" err="1" smtClean="0"/>
              <a:t>include</a:t>
            </a:r>
            <a:r>
              <a:rPr lang="fr-FR" sz="800" dirty="0" smtClean="0"/>
              <a:t> { type </a:t>
            </a:r>
            <a:r>
              <a:rPr lang="fr-FR" sz="800" dirty="0" err="1" smtClean="0"/>
              <a:t>contextIdType</a:t>
            </a:r>
            <a:r>
              <a:rPr lang="fr-FR" sz="800" dirty="0" smtClean="0"/>
              <a:t>; }</a:t>
            </a:r>
          </a:p>
          <a:p>
            <a:r>
              <a:rPr lang="fr-FR" sz="800" dirty="0" smtClean="0"/>
              <a:t>   </a:t>
            </a:r>
            <a:r>
              <a:rPr lang="fr-FR" sz="800" dirty="0" err="1" smtClean="0"/>
              <a:t>leaf</a:t>
            </a:r>
            <a:r>
              <a:rPr lang="fr-FR" sz="800" dirty="0" smtClean="0"/>
              <a:t> </a:t>
            </a:r>
            <a:r>
              <a:rPr lang="fr-FR" sz="800" dirty="0" err="1" smtClean="0"/>
              <a:t>locality</a:t>
            </a:r>
            <a:r>
              <a:rPr lang="fr-FR" sz="800" dirty="0" smtClean="0"/>
              <a:t> { type </a:t>
            </a:r>
            <a:r>
              <a:rPr lang="fr-FR" sz="800" dirty="0" err="1" smtClean="0"/>
              <a:t>vtLocality</a:t>
            </a:r>
            <a:r>
              <a:rPr lang="fr-FR" sz="800" dirty="0" smtClean="0"/>
              <a:t>; }</a:t>
            </a:r>
          </a:p>
          <a:p>
            <a:r>
              <a:rPr lang="fr-FR" sz="800" dirty="0" smtClean="0"/>
              <a:t>   </a:t>
            </a:r>
            <a:r>
              <a:rPr lang="fr-FR" sz="800" dirty="0" err="1" smtClean="0"/>
              <a:t>list</a:t>
            </a:r>
            <a:r>
              <a:rPr lang="fr-FR" sz="800" dirty="0" smtClean="0"/>
              <a:t> </a:t>
            </a:r>
            <a:r>
              <a:rPr lang="fr-FR" sz="800" dirty="0" err="1" smtClean="0"/>
              <a:t>resource</a:t>
            </a:r>
            <a:r>
              <a:rPr lang="fr-FR" sz="800" dirty="0" smtClean="0"/>
              <a:t> </a:t>
            </a:r>
            <a:r>
              <a:rPr lang="fr-FR" sz="800" dirty="0" smtClean="0"/>
              <a:t>{   </a:t>
            </a:r>
            <a:endParaRPr lang="fr-FR" sz="800" dirty="0" smtClean="0"/>
          </a:p>
          <a:p>
            <a:r>
              <a:rPr lang="fr-FR" sz="800" dirty="0" smtClean="0"/>
              <a:t>       </a:t>
            </a:r>
            <a:r>
              <a:rPr lang="fr-FR" sz="800" dirty="0" err="1" smtClean="0"/>
              <a:t>key</a:t>
            </a:r>
            <a:r>
              <a:rPr lang="fr-FR" sz="800" dirty="0" smtClean="0"/>
              <a:t> </a:t>
            </a:r>
            <a:r>
              <a:rPr lang="fr-FR" sz="800" dirty="0" err="1" smtClean="0"/>
              <a:t>name</a:t>
            </a:r>
            <a:r>
              <a:rPr lang="fr-FR" sz="800" dirty="0" smtClean="0"/>
              <a:t>;</a:t>
            </a:r>
          </a:p>
          <a:p>
            <a:r>
              <a:rPr lang="fr-FR" sz="800" dirty="0" smtClean="0"/>
              <a:t>   </a:t>
            </a:r>
          </a:p>
          <a:p>
            <a:r>
              <a:rPr lang="fr-FR" sz="800" dirty="0" smtClean="0"/>
              <a:t>       </a:t>
            </a:r>
            <a:r>
              <a:rPr lang="fr-FR" sz="800" dirty="0" err="1" smtClean="0"/>
              <a:t>leaf</a:t>
            </a:r>
            <a:r>
              <a:rPr lang="fr-FR" sz="800" dirty="0" smtClean="0"/>
              <a:t> </a:t>
            </a:r>
            <a:r>
              <a:rPr lang="fr-FR" sz="800" dirty="0" err="1" smtClean="0"/>
              <a:t>name</a:t>
            </a:r>
            <a:r>
              <a:rPr lang="fr-FR" sz="800" dirty="0" smtClean="0"/>
              <a:t> { type string; }</a:t>
            </a:r>
          </a:p>
          <a:p>
            <a:r>
              <a:rPr lang="fr-FR" sz="800" dirty="0" smtClean="0"/>
              <a:t>       </a:t>
            </a:r>
            <a:r>
              <a:rPr lang="fr-FR" sz="800" dirty="0" err="1" smtClean="0"/>
              <a:t>leaf-list</a:t>
            </a:r>
            <a:r>
              <a:rPr lang="fr-FR" sz="800" dirty="0" smtClean="0"/>
              <a:t> value { </a:t>
            </a:r>
          </a:p>
          <a:p>
            <a:r>
              <a:rPr lang="fr-FR" sz="800" dirty="0" smtClean="0"/>
              <a:t>          </a:t>
            </a:r>
            <a:r>
              <a:rPr lang="fr-FR" sz="800" dirty="0" smtClean="0"/>
              <a:t> 	type </a:t>
            </a:r>
            <a:r>
              <a:rPr lang="fr-FR" sz="800" dirty="0" smtClean="0"/>
              <a:t>string;</a:t>
            </a:r>
          </a:p>
          <a:p>
            <a:r>
              <a:rPr lang="fr-FR" sz="800" dirty="0" smtClean="0"/>
              <a:t>          </a:t>
            </a:r>
            <a:r>
              <a:rPr lang="fr-FR" sz="800" dirty="0" smtClean="0"/>
              <a:t> 	</a:t>
            </a:r>
            <a:r>
              <a:rPr lang="fr-FR" sz="800" dirty="0" err="1" smtClean="0"/>
              <a:t>min</a:t>
            </a:r>
            <a:r>
              <a:rPr lang="fr-FR" sz="800" dirty="0" err="1" smtClean="0"/>
              <a:t>-element</a:t>
            </a:r>
            <a:r>
              <a:rPr lang="fr-FR" sz="800" dirty="0" smtClean="0"/>
              <a:t> 1; </a:t>
            </a:r>
          </a:p>
          <a:p>
            <a:r>
              <a:rPr lang="fr-FR" sz="800" dirty="0" smtClean="0"/>
              <a:t>       }</a:t>
            </a:r>
          </a:p>
          <a:p>
            <a:r>
              <a:rPr lang="fr-FR" sz="800" dirty="0" smtClean="0"/>
              <a:t>   }</a:t>
            </a:r>
          </a:p>
          <a:p>
            <a:r>
              <a:rPr lang="fr-FR" sz="800" dirty="0" smtClean="0"/>
              <a:t>}</a:t>
            </a:r>
            <a:endParaRPr lang="fr-FR" sz="800" dirty="0"/>
          </a:p>
        </p:txBody>
      </p:sp>
      <p:sp>
        <p:nvSpPr>
          <p:cNvPr id="6" name="Rectangle 5"/>
          <p:cNvSpPr/>
          <p:nvPr/>
        </p:nvSpPr>
        <p:spPr>
          <a:xfrm>
            <a:off x="457200" y="1752600"/>
            <a:ext cx="3124200" cy="2185214"/>
          </a:xfrm>
          <a:prstGeom prst="rect">
            <a:avLst/>
          </a:prstGeom>
        </p:spPr>
        <p:txBody>
          <a:bodyPr wrap="square">
            <a:spAutoFit/>
          </a:bodyPr>
          <a:lstStyle/>
          <a:p>
            <a:r>
              <a:rPr lang="fr-FR" sz="800" dirty="0" err="1" smtClean="0"/>
              <a:t>typedef</a:t>
            </a:r>
            <a:r>
              <a:rPr lang="fr-FR" sz="800" dirty="0" smtClean="0"/>
              <a:t> </a:t>
            </a:r>
            <a:r>
              <a:rPr lang="fr-FR" sz="800" dirty="0" err="1" smtClean="0"/>
              <a:t>contextIdType</a:t>
            </a:r>
            <a:r>
              <a:rPr lang="fr-FR" sz="800" dirty="0" smtClean="0"/>
              <a:t> { type string;}</a:t>
            </a:r>
          </a:p>
          <a:p>
            <a:r>
              <a:rPr lang="fr-FR" sz="800" dirty="0" err="1" smtClean="0"/>
              <a:t>typedef</a:t>
            </a:r>
            <a:r>
              <a:rPr lang="fr-FR" sz="800" dirty="0" smtClean="0"/>
              <a:t> </a:t>
            </a:r>
            <a:r>
              <a:rPr lang="fr-FR" sz="800" dirty="0" err="1" smtClean="0"/>
              <a:t>definitionIDType</a:t>
            </a:r>
            <a:r>
              <a:rPr lang="fr-FR" sz="800" dirty="0" smtClean="0"/>
              <a:t> { type string;}</a:t>
            </a:r>
          </a:p>
          <a:p>
            <a:r>
              <a:rPr lang="fr-FR" sz="800" dirty="0" err="1" smtClean="0"/>
              <a:t>typedef</a:t>
            </a:r>
            <a:r>
              <a:rPr lang="fr-FR" sz="800" dirty="0" smtClean="0"/>
              <a:t> </a:t>
            </a:r>
            <a:r>
              <a:rPr lang="fr-FR" sz="800" dirty="0" err="1" smtClean="0"/>
              <a:t>vetoIdType</a:t>
            </a:r>
            <a:r>
              <a:rPr lang="fr-FR" sz="800" dirty="0" smtClean="0"/>
              <a:t> { type string;</a:t>
            </a:r>
            <a:r>
              <a:rPr lang="fr-FR" sz="800" dirty="0" smtClean="0"/>
              <a:t>}</a:t>
            </a:r>
          </a:p>
          <a:p>
            <a:endParaRPr lang="fr-FR" sz="800" dirty="0" smtClean="0"/>
          </a:p>
          <a:p>
            <a:r>
              <a:rPr lang="fr-FR" sz="800" dirty="0" err="1" smtClean="0"/>
              <a:t>typedef</a:t>
            </a:r>
            <a:r>
              <a:rPr lang="fr-FR" sz="800" dirty="0" smtClean="0"/>
              <a:t> </a:t>
            </a:r>
            <a:r>
              <a:rPr lang="fr-FR" sz="800" dirty="0" err="1" smtClean="0"/>
              <a:t>vtProto</a:t>
            </a:r>
            <a:r>
              <a:rPr lang="fr-FR" sz="800" dirty="0" smtClean="0"/>
              <a:t> { </a:t>
            </a:r>
          </a:p>
          <a:p>
            <a:r>
              <a:rPr lang="fr-FR" sz="800" dirty="0" smtClean="0"/>
              <a:t>    type string {</a:t>
            </a:r>
          </a:p>
          <a:p>
            <a:r>
              <a:rPr lang="fr-FR" sz="800" dirty="0" smtClean="0"/>
              <a:t>	    pattern "</a:t>
            </a:r>
            <a:r>
              <a:rPr lang="fr-FR" sz="800" dirty="0" err="1" smtClean="0"/>
              <a:t>tcp|udp|sip</a:t>
            </a:r>
            <a:r>
              <a:rPr lang="fr-FR" sz="800" dirty="0" smtClean="0"/>
              <a:t>";</a:t>
            </a:r>
          </a:p>
          <a:p>
            <a:r>
              <a:rPr lang="fr-FR" sz="800" dirty="0" smtClean="0"/>
              <a:t>	}</a:t>
            </a:r>
          </a:p>
          <a:p>
            <a:r>
              <a:rPr lang="fr-FR" sz="800" dirty="0" smtClean="0"/>
              <a:t>}</a:t>
            </a:r>
            <a:endParaRPr lang="fr-FR" sz="800" dirty="0" smtClean="0"/>
          </a:p>
          <a:p>
            <a:endParaRPr lang="fr-FR" sz="800" dirty="0" smtClean="0"/>
          </a:p>
          <a:p>
            <a:r>
              <a:rPr lang="fr-FR" sz="800" dirty="0" err="1" smtClean="0"/>
              <a:t>typedef</a:t>
            </a:r>
            <a:r>
              <a:rPr lang="fr-FR" sz="800" dirty="0" smtClean="0"/>
              <a:t> </a:t>
            </a:r>
            <a:r>
              <a:rPr lang="fr-FR" sz="800" dirty="0" err="1" smtClean="0"/>
              <a:t>vtLocality</a:t>
            </a:r>
            <a:r>
              <a:rPr lang="fr-FR" sz="800" dirty="0" smtClean="0"/>
              <a:t> { </a:t>
            </a:r>
          </a:p>
          <a:p>
            <a:r>
              <a:rPr lang="fr-FR" sz="800" dirty="0" smtClean="0"/>
              <a:t>    type string {</a:t>
            </a:r>
          </a:p>
          <a:p>
            <a:r>
              <a:rPr lang="fr-FR" sz="800" dirty="0" smtClean="0"/>
              <a:t>       pattern "</a:t>
            </a:r>
            <a:r>
              <a:rPr lang="fr-FR" sz="800" dirty="0" err="1" smtClean="0"/>
              <a:t>very</a:t>
            </a:r>
            <a:r>
              <a:rPr lang="fr-FR" sz="800" dirty="0" smtClean="0"/>
              <a:t> </a:t>
            </a:r>
            <a:r>
              <a:rPr lang="fr-FR" sz="800" dirty="0" err="1" smtClean="0"/>
              <a:t>low|low|medium|high|very</a:t>
            </a:r>
            <a:r>
              <a:rPr lang="fr-FR" sz="800" dirty="0" smtClean="0"/>
              <a:t> </a:t>
            </a:r>
            <a:r>
              <a:rPr lang="fr-FR" sz="800" dirty="0" err="1" smtClean="0"/>
              <a:t>high</a:t>
            </a:r>
            <a:r>
              <a:rPr lang="fr-FR" sz="800" dirty="0" smtClean="0"/>
              <a:t>";</a:t>
            </a:r>
          </a:p>
          <a:p>
            <a:r>
              <a:rPr lang="fr-FR" sz="800" dirty="0" smtClean="0"/>
              <a:t>    }</a:t>
            </a:r>
          </a:p>
          <a:p>
            <a:r>
              <a:rPr lang="fr-FR" sz="800" dirty="0" smtClean="0"/>
              <a:t>}</a:t>
            </a:r>
          </a:p>
          <a:p>
            <a:endParaRPr lang="fr-FR" sz="800" dirty="0" smtClean="0"/>
          </a:p>
          <a:p>
            <a:endParaRPr lang="fr-FR" sz="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p>
          <a:p>
            <a:pPr marL="228600" indent="-228600"/>
            <a:r>
              <a:rPr lang="fr-FR" sz="800" dirty="0" smtClean="0">
                <a:solidFill>
                  <a:schemeClr val="tx1"/>
                </a:solidFill>
              </a:rPr>
              <a:t>(2) 		</a:t>
            </a:r>
            <a:r>
              <a:rPr lang="fr-FR" sz="1100" dirty="0" smtClean="0">
                <a:solidFill>
                  <a:schemeClr val="tx1"/>
                </a:solidFill>
              </a:rPr>
              <a:t>namespace </a:t>
            </a:r>
          </a:p>
          <a:p>
            <a:pPr marL="228600" indent="-228600"/>
            <a:r>
              <a:rPr lang="fr-FR" sz="1100" dirty="0" smtClean="0">
                <a:solidFill>
                  <a:schemeClr val="tx1"/>
                </a:solidFill>
              </a:rPr>
              <a:t>           «</a:t>
            </a:r>
            <a:r>
              <a:rPr lang="fr-FR" sz="1100" dirty="0" smtClean="0">
                <a:solidFill>
                  <a:srgbClr val="000000"/>
                </a:solidFill>
              </a:rPr>
              <a:t> urn:loria:madynes:ensuite:yencap:1.0:module:Interfaces:1.0</a:t>
            </a:r>
            <a:r>
              <a:rPr lang="fr-FR" sz="1100" dirty="0" smtClean="0">
                <a:solidFill>
                  <a:schemeClr val="tx1"/>
                </a:solidFill>
              </a:rPr>
              <a:t> »;</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 yt:ip4;}</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 yt:ip4;}</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v4 uses v4add;</a:t>
            </a:r>
          </a:p>
          <a:p>
            <a:r>
              <a:rPr lang="fr-FR" sz="800" dirty="0" smtClean="0">
                <a:solidFill>
                  <a:schemeClr val="tx1"/>
                </a:solidFill>
              </a:rPr>
              <a:t>(22) </a:t>
            </a:r>
            <a:r>
              <a:rPr lang="fr-FR" sz="1100" dirty="0" smtClean="0">
                <a:solidFill>
                  <a:schemeClr val="tx1"/>
                </a:solidFill>
              </a:rPr>
              <a:t>				case 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72" name="ZoneTexte 71"/>
          <p:cNvSpPr txBox="1"/>
          <p:nvPr/>
        </p:nvSpPr>
        <p:spPr>
          <a:xfrm>
            <a:off x="433414" y="163540"/>
            <a:ext cx="288528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 Data Modeling</a:t>
            </a:r>
            <a:endParaRPr lang="en-US" sz="2400" i="1" dirty="0"/>
          </a:p>
        </p:txBody>
      </p:sp>
      <p:grpSp>
        <p:nvGrpSpPr>
          <p:cNvPr id="156" name="Grouper 155"/>
          <p:cNvGrpSpPr/>
          <p:nvPr/>
        </p:nvGrpSpPr>
        <p:grpSpPr>
          <a:xfrm>
            <a:off x="4755417" y="168005"/>
            <a:ext cx="5015694" cy="1306040"/>
            <a:chOff x="4755417" y="168005"/>
            <a:chExt cx="5015694" cy="1306040"/>
          </a:xfrm>
        </p:grpSpPr>
        <p:cxnSp>
          <p:nvCxnSpPr>
            <p:cNvPr id="120" name="Connecteur droit 119"/>
            <p:cNvCxnSpPr>
              <a:stCxn id="106" idx="2"/>
              <a:endCxn id="108" idx="0"/>
            </p:cNvCxnSpPr>
            <p:nvPr/>
          </p:nvCxnSpPr>
          <p:spPr>
            <a:xfrm rot="5400000">
              <a:off x="5961159" y="120245"/>
              <a:ext cx="391640" cy="14015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Connecteur droit 121"/>
            <p:cNvCxnSpPr>
              <a:stCxn id="106" idx="2"/>
              <a:endCxn id="109" idx="0"/>
            </p:cNvCxnSpPr>
            <p:nvPr/>
          </p:nvCxnSpPr>
          <p:spPr>
            <a:xfrm rot="16200000" flipH="1">
              <a:off x="7276807" y="206156"/>
              <a:ext cx="385619" cy="1223715"/>
            </a:xfrm>
            <a:prstGeom prst="line">
              <a:avLst/>
            </a:prstGeom>
          </p:spPr>
          <p:style>
            <a:lnRef idx="2">
              <a:schemeClr val="accent1"/>
            </a:lnRef>
            <a:fillRef idx="0">
              <a:schemeClr val="accent1"/>
            </a:fillRef>
            <a:effectRef idx="1">
              <a:schemeClr val="accent1"/>
            </a:effectRef>
            <a:fontRef idx="minor">
              <a:schemeClr val="tx1"/>
            </a:fontRef>
          </p:style>
        </p:cxnSp>
        <p:sp>
          <p:nvSpPr>
            <p:cNvPr id="106" name="Rectangle 105"/>
            <p:cNvSpPr/>
            <p:nvPr/>
          </p:nvSpPr>
          <p:spPr>
            <a:xfrm>
              <a:off x="6156978" y="168005"/>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module</a:t>
              </a:r>
              <a:endParaRPr lang="fr-FR" dirty="0"/>
            </a:p>
          </p:txBody>
        </p:sp>
        <p:sp>
          <p:nvSpPr>
            <p:cNvPr id="108" name="Rectangle 107"/>
            <p:cNvSpPr/>
            <p:nvPr/>
          </p:nvSpPr>
          <p:spPr>
            <a:xfrm>
              <a:off x="4755417" y="1016845"/>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namespace</a:t>
              </a:r>
              <a:endParaRPr lang="fr-FR" dirty="0"/>
            </a:p>
          </p:txBody>
        </p:sp>
        <p:sp>
          <p:nvSpPr>
            <p:cNvPr id="109" name="Rectangle 108"/>
            <p:cNvSpPr/>
            <p:nvPr/>
          </p:nvSpPr>
          <p:spPr>
            <a:xfrm>
              <a:off x="7574335" y="1010824"/>
              <a:ext cx="1014278"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import</a:t>
              </a:r>
              <a:endParaRPr lang="fr-FR" dirty="0"/>
            </a:p>
          </p:txBody>
        </p:sp>
        <p:sp>
          <p:nvSpPr>
            <p:cNvPr id="114" name="ZoneTexte 113"/>
            <p:cNvSpPr txBox="1"/>
            <p:nvPr/>
          </p:nvSpPr>
          <p:spPr>
            <a:xfrm>
              <a:off x="7574335" y="255873"/>
              <a:ext cx="966931" cy="369332"/>
            </a:xfrm>
            <a:prstGeom prst="rect">
              <a:avLst/>
            </a:prstGeom>
            <a:noFill/>
          </p:spPr>
          <p:txBody>
            <a:bodyPr wrap="none" rtlCol="0">
              <a:spAutoFit/>
            </a:bodyPr>
            <a:lstStyle/>
            <a:p>
              <a:r>
                <a:rPr lang="fr-FR" dirty="0" smtClean="0"/>
                <a:t>network</a:t>
              </a:r>
              <a:endParaRPr lang="fr-FR" dirty="0"/>
            </a:p>
          </p:txBody>
        </p:sp>
        <p:sp>
          <p:nvSpPr>
            <p:cNvPr id="115" name="ZoneTexte 114"/>
            <p:cNvSpPr txBox="1"/>
            <p:nvPr/>
          </p:nvSpPr>
          <p:spPr>
            <a:xfrm>
              <a:off x="6198788" y="1104713"/>
              <a:ext cx="728835" cy="369332"/>
            </a:xfrm>
            <a:prstGeom prst="rect">
              <a:avLst/>
            </a:prstGeom>
            <a:noFill/>
          </p:spPr>
          <p:txBody>
            <a:bodyPr wrap="none" rtlCol="0">
              <a:spAutoFit/>
            </a:bodyPr>
            <a:lstStyle/>
            <a:p>
              <a:r>
                <a:rPr lang="fr-FR" dirty="0" err="1" smtClean="0"/>
                <a:t>urn</a:t>
              </a:r>
              <a:r>
                <a:rPr lang="fr-FR" dirty="0" smtClean="0"/>
                <a:t>:…</a:t>
              </a:r>
              <a:endParaRPr lang="fr-FR" dirty="0"/>
            </a:p>
          </p:txBody>
        </p:sp>
        <p:sp>
          <p:nvSpPr>
            <p:cNvPr id="116" name="ZoneTexte 115"/>
            <p:cNvSpPr txBox="1"/>
            <p:nvPr/>
          </p:nvSpPr>
          <p:spPr>
            <a:xfrm>
              <a:off x="8588613" y="1104713"/>
              <a:ext cx="1182498" cy="369332"/>
            </a:xfrm>
            <a:prstGeom prst="rect">
              <a:avLst/>
            </a:prstGeom>
            <a:noFill/>
          </p:spPr>
          <p:txBody>
            <a:bodyPr wrap="none" rtlCol="0">
              <a:spAutoFit/>
            </a:bodyPr>
            <a:lstStyle/>
            <a:p>
              <a:r>
                <a:rPr lang="fr-FR" dirty="0" err="1" smtClean="0"/>
                <a:t>Ietf-yang</a:t>
              </a:r>
              <a:r>
                <a:rPr lang="fr-FR" dirty="0" smtClean="0"/>
                <a:t>…</a:t>
              </a:r>
              <a:endParaRPr lang="fr-FR" dirty="0"/>
            </a:p>
          </p:txBody>
        </p:sp>
      </p:grpSp>
      <p:grpSp>
        <p:nvGrpSpPr>
          <p:cNvPr id="158" name="Grouper 157"/>
          <p:cNvGrpSpPr/>
          <p:nvPr/>
        </p:nvGrpSpPr>
        <p:grpSpPr>
          <a:xfrm>
            <a:off x="4755417" y="625204"/>
            <a:ext cx="5148419" cy="3766461"/>
            <a:chOff x="4755417" y="625204"/>
            <a:chExt cx="5148419" cy="3766461"/>
          </a:xfrm>
        </p:grpSpPr>
        <p:cxnSp>
          <p:nvCxnSpPr>
            <p:cNvPr id="125" name="Connecteur droit 124"/>
            <p:cNvCxnSpPr>
              <a:stCxn id="106" idx="2"/>
              <a:endCxn id="111" idx="0"/>
            </p:cNvCxnSpPr>
            <p:nvPr/>
          </p:nvCxnSpPr>
          <p:spPr>
            <a:xfrm rot="5400000">
              <a:off x="5555182" y="526222"/>
              <a:ext cx="1203595" cy="14015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Connecteur droit 126"/>
            <p:cNvCxnSpPr>
              <a:stCxn id="106" idx="2"/>
              <a:endCxn id="113" idx="0"/>
            </p:cNvCxnSpPr>
            <p:nvPr/>
          </p:nvCxnSpPr>
          <p:spPr>
            <a:xfrm rot="16200000" flipH="1">
              <a:off x="6979982" y="502981"/>
              <a:ext cx="1203595" cy="1448041"/>
            </a:xfrm>
            <a:prstGeom prst="line">
              <a:avLst/>
            </a:prstGeom>
          </p:spPr>
          <p:style>
            <a:lnRef idx="2">
              <a:schemeClr val="accent1"/>
            </a:lnRef>
            <a:fillRef idx="0">
              <a:schemeClr val="accent1"/>
            </a:fillRef>
            <a:effectRef idx="1">
              <a:schemeClr val="accent1"/>
            </a:effectRef>
            <a:fontRef idx="minor">
              <a:schemeClr val="tx1"/>
            </a:fontRef>
          </p:style>
        </p:cxnSp>
        <p:pic>
          <p:nvPicPr>
            <p:cNvPr id="88" name="Image 87" descr="container.png"/>
            <p:cNvPicPr>
              <a:picLocks noChangeAspect="1"/>
            </p:cNvPicPr>
            <p:nvPr/>
          </p:nvPicPr>
          <p:blipFill>
            <a:blip r:embed="rId3"/>
            <a:stretch>
              <a:fillRect/>
            </a:stretch>
          </p:blipFill>
          <p:spPr>
            <a:xfrm>
              <a:off x="8081474" y="2709244"/>
              <a:ext cx="558800" cy="558800"/>
            </a:xfrm>
            <a:prstGeom prst="rect">
              <a:avLst/>
            </a:prstGeom>
          </p:spPr>
        </p:pic>
        <p:pic>
          <p:nvPicPr>
            <p:cNvPr id="89" name="Image 88" descr="leaf.png"/>
            <p:cNvPicPr>
              <a:picLocks noChangeAspect="1"/>
            </p:cNvPicPr>
            <p:nvPr/>
          </p:nvPicPr>
          <p:blipFill>
            <a:blip r:embed="rId4"/>
            <a:stretch>
              <a:fillRect/>
            </a:stretch>
          </p:blipFill>
          <p:spPr>
            <a:xfrm>
              <a:off x="7833983" y="3692133"/>
              <a:ext cx="330200" cy="330200"/>
            </a:xfrm>
            <a:prstGeom prst="rect">
              <a:avLst/>
            </a:prstGeom>
          </p:spPr>
        </p:pic>
        <p:sp>
          <p:nvSpPr>
            <p:cNvPr id="91" name="ZoneTexte 90"/>
            <p:cNvSpPr txBox="1"/>
            <p:nvPr/>
          </p:nvSpPr>
          <p:spPr>
            <a:xfrm>
              <a:off x="7770386" y="4022333"/>
              <a:ext cx="358917" cy="369332"/>
            </a:xfrm>
            <a:prstGeom prst="rect">
              <a:avLst/>
            </a:prstGeom>
            <a:noFill/>
          </p:spPr>
          <p:txBody>
            <a:bodyPr wrap="none" rtlCol="0">
              <a:spAutoFit/>
            </a:bodyPr>
            <a:lstStyle/>
            <a:p>
              <a:r>
                <a:rPr lang="fr-FR" dirty="0" err="1" smtClean="0"/>
                <a:t>ip</a:t>
              </a:r>
              <a:endParaRPr lang="fr-FR" dirty="0"/>
            </a:p>
          </p:txBody>
        </p:sp>
        <p:pic>
          <p:nvPicPr>
            <p:cNvPr id="93" name="Image 92" descr="leaf.png"/>
            <p:cNvPicPr>
              <a:picLocks noChangeAspect="1"/>
            </p:cNvPicPr>
            <p:nvPr/>
          </p:nvPicPr>
          <p:blipFill>
            <a:blip r:embed="rId4"/>
            <a:stretch>
              <a:fillRect/>
            </a:stretch>
          </p:blipFill>
          <p:spPr>
            <a:xfrm>
              <a:off x="8898502" y="3692133"/>
              <a:ext cx="330200" cy="330200"/>
            </a:xfrm>
            <a:prstGeom prst="rect">
              <a:avLst/>
            </a:prstGeom>
          </p:spPr>
        </p:pic>
        <p:sp>
          <p:nvSpPr>
            <p:cNvPr id="95" name="ZoneTexte 94"/>
            <p:cNvSpPr txBox="1"/>
            <p:nvPr/>
          </p:nvSpPr>
          <p:spPr>
            <a:xfrm>
              <a:off x="8789963" y="4022333"/>
              <a:ext cx="674847" cy="369332"/>
            </a:xfrm>
            <a:prstGeom prst="rect">
              <a:avLst/>
            </a:prstGeom>
            <a:noFill/>
          </p:spPr>
          <p:txBody>
            <a:bodyPr wrap="none" rtlCol="0">
              <a:spAutoFit/>
            </a:bodyPr>
            <a:lstStyle/>
            <a:p>
              <a:r>
                <a:rPr lang="fr-FR" dirty="0" err="1" smtClean="0"/>
                <a:t>mask</a:t>
              </a:r>
              <a:endParaRPr lang="fr-FR" dirty="0"/>
            </a:p>
          </p:txBody>
        </p:sp>
        <p:sp>
          <p:nvSpPr>
            <p:cNvPr id="98" name="ZoneTexte 97"/>
            <p:cNvSpPr txBox="1"/>
            <p:nvPr/>
          </p:nvSpPr>
          <p:spPr>
            <a:xfrm>
              <a:off x="8859511" y="2898712"/>
              <a:ext cx="405918" cy="369332"/>
            </a:xfrm>
            <a:prstGeom prst="rect">
              <a:avLst/>
            </a:prstGeom>
            <a:noFill/>
          </p:spPr>
          <p:txBody>
            <a:bodyPr wrap="none" rtlCol="0">
              <a:spAutoFit/>
            </a:bodyPr>
            <a:lstStyle/>
            <a:p>
              <a:r>
                <a:rPr lang="fr-FR" dirty="0" smtClean="0"/>
                <a:t>v4</a:t>
              </a:r>
              <a:endParaRPr lang="fr-FR" dirty="0"/>
            </a:p>
          </p:txBody>
        </p:sp>
        <p:sp>
          <p:nvSpPr>
            <p:cNvPr id="111" name="Rectangle 110"/>
            <p:cNvSpPr/>
            <p:nvPr/>
          </p:nvSpPr>
          <p:spPr>
            <a:xfrm>
              <a:off x="4755417" y="1828800"/>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typedef</a:t>
              </a:r>
              <a:endParaRPr lang="fr-FR" dirty="0"/>
            </a:p>
          </p:txBody>
        </p:sp>
        <p:sp>
          <p:nvSpPr>
            <p:cNvPr id="113" name="Rectangle 112"/>
            <p:cNvSpPr/>
            <p:nvPr/>
          </p:nvSpPr>
          <p:spPr>
            <a:xfrm>
              <a:off x="7605019" y="1828800"/>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grouping</a:t>
              </a:r>
              <a:endParaRPr lang="fr-FR" dirty="0"/>
            </a:p>
          </p:txBody>
        </p:sp>
        <p:sp>
          <p:nvSpPr>
            <p:cNvPr id="117" name="ZoneTexte 116"/>
            <p:cNvSpPr txBox="1"/>
            <p:nvPr/>
          </p:nvSpPr>
          <p:spPr>
            <a:xfrm>
              <a:off x="6232604" y="1916668"/>
              <a:ext cx="866907" cy="369332"/>
            </a:xfrm>
            <a:prstGeom prst="rect">
              <a:avLst/>
            </a:prstGeom>
            <a:noFill/>
          </p:spPr>
          <p:txBody>
            <a:bodyPr wrap="none" rtlCol="0">
              <a:spAutoFit/>
            </a:bodyPr>
            <a:lstStyle/>
            <a:p>
              <a:r>
                <a:rPr lang="fr-FR" dirty="0" err="1" smtClean="0"/>
                <a:t>ifName</a:t>
              </a:r>
              <a:endParaRPr lang="fr-FR" dirty="0"/>
            </a:p>
          </p:txBody>
        </p:sp>
        <p:sp>
          <p:nvSpPr>
            <p:cNvPr id="118" name="ZoneTexte 117"/>
            <p:cNvSpPr txBox="1"/>
            <p:nvPr/>
          </p:nvSpPr>
          <p:spPr>
            <a:xfrm>
              <a:off x="9118082" y="1916668"/>
              <a:ext cx="785754" cy="369332"/>
            </a:xfrm>
            <a:prstGeom prst="rect">
              <a:avLst/>
            </a:prstGeom>
            <a:noFill/>
          </p:spPr>
          <p:txBody>
            <a:bodyPr wrap="none" rtlCol="0">
              <a:spAutoFit/>
            </a:bodyPr>
            <a:lstStyle/>
            <a:p>
              <a:r>
                <a:rPr lang="fr-FR" dirty="0" smtClean="0"/>
                <a:t>V4add</a:t>
              </a:r>
              <a:endParaRPr lang="fr-FR" dirty="0"/>
            </a:p>
          </p:txBody>
        </p:sp>
        <p:cxnSp>
          <p:nvCxnSpPr>
            <p:cNvPr id="129" name="Connecteur droit 128"/>
            <p:cNvCxnSpPr>
              <a:stCxn id="113" idx="2"/>
              <a:endCxn id="88" idx="0"/>
            </p:cNvCxnSpPr>
            <p:nvPr/>
          </p:nvCxnSpPr>
          <p:spPr>
            <a:xfrm rot="16200000" flipH="1">
              <a:off x="8121715" y="2470085"/>
              <a:ext cx="423244" cy="550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Connecteur droit 132"/>
            <p:cNvCxnSpPr>
              <a:stCxn id="88" idx="2"/>
              <a:endCxn id="89" idx="0"/>
            </p:cNvCxnSpPr>
            <p:nvPr/>
          </p:nvCxnSpPr>
          <p:spPr>
            <a:xfrm rot="5400000">
              <a:off x="7967935" y="3299193"/>
              <a:ext cx="424089" cy="36179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88" idx="2"/>
              <a:endCxn id="93" idx="0"/>
            </p:cNvCxnSpPr>
            <p:nvPr/>
          </p:nvCxnSpPr>
          <p:spPr>
            <a:xfrm rot="16200000" flipH="1">
              <a:off x="8500194" y="3128724"/>
              <a:ext cx="424089" cy="70272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62" name="Grouper 161"/>
          <p:cNvGrpSpPr/>
          <p:nvPr/>
        </p:nvGrpSpPr>
        <p:grpSpPr>
          <a:xfrm>
            <a:off x="5124608" y="625205"/>
            <a:ext cx="4335928" cy="6046266"/>
            <a:chOff x="5124608" y="625205"/>
            <a:chExt cx="4335928" cy="6046266"/>
          </a:xfrm>
        </p:grpSpPr>
        <p:sp>
          <p:nvSpPr>
            <p:cNvPr id="74" name="ZoneTexte 73"/>
            <p:cNvSpPr txBox="1"/>
            <p:nvPr/>
          </p:nvSpPr>
          <p:spPr>
            <a:xfrm>
              <a:off x="5124608" y="3268044"/>
              <a:ext cx="1107996" cy="369332"/>
            </a:xfrm>
            <a:prstGeom prst="rect">
              <a:avLst/>
            </a:prstGeom>
            <a:noFill/>
          </p:spPr>
          <p:txBody>
            <a:bodyPr wrap="none" rtlCol="0">
              <a:spAutoFit/>
            </a:bodyPr>
            <a:lstStyle/>
            <a:p>
              <a:r>
                <a:rPr lang="fr-FR" dirty="0" smtClean="0"/>
                <a:t>interfaces</a:t>
              </a:r>
              <a:endParaRPr lang="fr-FR" dirty="0"/>
            </a:p>
          </p:txBody>
        </p:sp>
        <p:grpSp>
          <p:nvGrpSpPr>
            <p:cNvPr id="160" name="Grouper 159"/>
            <p:cNvGrpSpPr/>
            <p:nvPr/>
          </p:nvGrpSpPr>
          <p:grpSpPr>
            <a:xfrm>
              <a:off x="5190056" y="625205"/>
              <a:ext cx="4270480" cy="6046266"/>
              <a:chOff x="5190056" y="625205"/>
              <a:chExt cx="4270480" cy="6046266"/>
            </a:xfrm>
          </p:grpSpPr>
          <p:cxnSp>
            <p:nvCxnSpPr>
              <p:cNvPr id="137" name="Connecteur droit 136"/>
              <p:cNvCxnSpPr>
                <a:stCxn id="73" idx="2"/>
                <a:endCxn id="76" idx="0"/>
              </p:cNvCxnSpPr>
              <p:nvPr/>
            </p:nvCxnSpPr>
            <p:spPr>
              <a:xfrm rot="5400000">
                <a:off x="5261000" y="3703640"/>
                <a:ext cx="844221" cy="11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Connecteur droit 144"/>
              <p:cNvCxnSpPr>
                <a:stCxn id="74" idx="0"/>
                <a:endCxn id="85" idx="0"/>
              </p:cNvCxnSpPr>
              <p:nvPr/>
            </p:nvCxnSpPr>
            <p:spPr>
              <a:xfrm rot="16200000" flipH="1">
                <a:off x="6043481" y="2903169"/>
                <a:ext cx="2015156" cy="27449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Connecteur droit 130"/>
              <p:cNvCxnSpPr>
                <a:stCxn id="106" idx="2"/>
                <a:endCxn id="73" idx="0"/>
              </p:cNvCxnSpPr>
              <p:nvPr/>
            </p:nvCxnSpPr>
            <p:spPr>
              <a:xfrm rot="5400000">
                <a:off x="5221672" y="1092536"/>
                <a:ext cx="2103418" cy="1168756"/>
              </a:xfrm>
              <a:prstGeom prst="line">
                <a:avLst/>
              </a:prstGeom>
            </p:spPr>
            <p:style>
              <a:lnRef idx="2">
                <a:schemeClr val="accent1"/>
              </a:lnRef>
              <a:fillRef idx="0">
                <a:schemeClr val="accent1"/>
              </a:fillRef>
              <a:effectRef idx="1">
                <a:schemeClr val="accent1"/>
              </a:effectRef>
              <a:fontRef idx="minor">
                <a:schemeClr val="tx1"/>
              </a:fontRef>
            </p:style>
          </p:cxnSp>
          <p:pic>
            <p:nvPicPr>
              <p:cNvPr id="73" name="Image 72" descr="container.png"/>
              <p:cNvPicPr>
                <a:picLocks noChangeAspect="1"/>
              </p:cNvPicPr>
              <p:nvPr/>
            </p:nvPicPr>
            <p:blipFill>
              <a:blip r:embed="rId3"/>
              <a:stretch>
                <a:fillRect/>
              </a:stretch>
            </p:blipFill>
            <p:spPr>
              <a:xfrm>
                <a:off x="5409603" y="2728623"/>
                <a:ext cx="558800" cy="558800"/>
              </a:xfrm>
              <a:prstGeom prst="rect">
                <a:avLst/>
              </a:prstGeom>
            </p:spPr>
          </p:pic>
          <p:pic>
            <p:nvPicPr>
              <p:cNvPr id="76" name="Image 75" descr="list.png"/>
              <p:cNvPicPr>
                <a:picLocks noChangeAspect="1"/>
              </p:cNvPicPr>
              <p:nvPr/>
            </p:nvPicPr>
            <p:blipFill>
              <a:blip r:embed="rId5"/>
              <a:stretch>
                <a:fillRect/>
              </a:stretch>
            </p:blipFill>
            <p:spPr>
              <a:xfrm>
                <a:off x="5474017" y="4131644"/>
                <a:ext cx="406400" cy="406400"/>
              </a:xfrm>
              <a:prstGeom prst="rect">
                <a:avLst/>
              </a:prstGeom>
            </p:spPr>
          </p:pic>
          <p:sp>
            <p:nvSpPr>
              <p:cNvPr id="77" name="ZoneTexte 76"/>
              <p:cNvSpPr txBox="1"/>
              <p:nvPr/>
            </p:nvSpPr>
            <p:spPr>
              <a:xfrm>
                <a:off x="6074057" y="4175578"/>
                <a:ext cx="1015911" cy="369332"/>
              </a:xfrm>
              <a:prstGeom prst="rect">
                <a:avLst/>
              </a:prstGeom>
              <a:noFill/>
            </p:spPr>
            <p:txBody>
              <a:bodyPr wrap="none" rtlCol="0">
                <a:spAutoFit/>
              </a:bodyPr>
              <a:lstStyle/>
              <a:p>
                <a:r>
                  <a:rPr lang="fr-FR" dirty="0" smtClean="0"/>
                  <a:t>interface</a:t>
                </a:r>
                <a:endParaRPr lang="fr-FR" dirty="0"/>
              </a:p>
            </p:txBody>
          </p:sp>
          <p:pic>
            <p:nvPicPr>
              <p:cNvPr id="78" name="Image 77" descr="leaf.png"/>
              <p:cNvPicPr>
                <a:picLocks noChangeAspect="1"/>
              </p:cNvPicPr>
              <p:nvPr/>
            </p:nvPicPr>
            <p:blipFill>
              <a:blip r:embed="rId4"/>
              <a:stretch>
                <a:fillRect/>
              </a:stretch>
            </p:blipFill>
            <p:spPr>
              <a:xfrm>
                <a:off x="5347017" y="5283200"/>
                <a:ext cx="330200" cy="330200"/>
              </a:xfrm>
              <a:prstGeom prst="rect">
                <a:avLst/>
              </a:prstGeom>
            </p:spPr>
          </p:pic>
          <p:sp>
            <p:nvSpPr>
              <p:cNvPr id="79" name="ZoneTexte 78"/>
              <p:cNvSpPr txBox="1"/>
              <p:nvPr/>
            </p:nvSpPr>
            <p:spPr>
              <a:xfrm>
                <a:off x="5190056" y="5613400"/>
                <a:ext cx="715761" cy="369332"/>
              </a:xfrm>
              <a:prstGeom prst="rect">
                <a:avLst/>
              </a:prstGeom>
              <a:noFill/>
            </p:spPr>
            <p:txBody>
              <a:bodyPr wrap="none" rtlCol="0">
                <a:spAutoFit/>
              </a:bodyPr>
              <a:lstStyle/>
              <a:p>
                <a:r>
                  <a:rPr lang="fr-FR" dirty="0" err="1" smtClean="0"/>
                  <a:t>name</a:t>
                </a:r>
                <a:endParaRPr lang="fr-FR" dirty="0"/>
              </a:p>
            </p:txBody>
          </p:sp>
          <p:pic>
            <p:nvPicPr>
              <p:cNvPr id="80" name="Image 79" descr="leaf.png"/>
              <p:cNvPicPr>
                <a:picLocks noChangeAspect="1"/>
              </p:cNvPicPr>
              <p:nvPr/>
            </p:nvPicPr>
            <p:blipFill>
              <a:blip r:embed="rId4"/>
              <a:stretch>
                <a:fillRect/>
              </a:stretch>
            </p:blipFill>
            <p:spPr>
              <a:xfrm>
                <a:off x="6411536" y="5283200"/>
                <a:ext cx="330200" cy="330200"/>
              </a:xfrm>
              <a:prstGeom prst="rect">
                <a:avLst/>
              </a:prstGeom>
            </p:spPr>
          </p:pic>
          <p:sp>
            <p:nvSpPr>
              <p:cNvPr id="82" name="ZoneTexte 81"/>
              <p:cNvSpPr txBox="1"/>
              <p:nvPr/>
            </p:nvSpPr>
            <p:spPr>
              <a:xfrm>
                <a:off x="6302997" y="5613400"/>
                <a:ext cx="577239" cy="369332"/>
              </a:xfrm>
              <a:prstGeom prst="rect">
                <a:avLst/>
              </a:prstGeom>
              <a:noFill/>
            </p:spPr>
            <p:txBody>
              <a:bodyPr wrap="none" rtlCol="0">
                <a:spAutoFit/>
              </a:bodyPr>
              <a:lstStyle/>
              <a:p>
                <a:r>
                  <a:rPr lang="fr-FR" dirty="0" smtClean="0"/>
                  <a:t>mac</a:t>
                </a:r>
                <a:endParaRPr lang="fr-FR" dirty="0"/>
              </a:p>
            </p:txBody>
          </p:sp>
          <p:pic>
            <p:nvPicPr>
              <p:cNvPr id="83" name="Image 82" descr="leaf.png"/>
              <p:cNvPicPr>
                <a:picLocks noChangeAspect="1"/>
              </p:cNvPicPr>
              <p:nvPr/>
            </p:nvPicPr>
            <p:blipFill>
              <a:blip r:embed="rId4"/>
              <a:stretch>
                <a:fillRect/>
              </a:stretch>
            </p:blipFill>
            <p:spPr>
              <a:xfrm>
                <a:off x="7377333" y="5283200"/>
                <a:ext cx="330200" cy="330200"/>
              </a:xfrm>
              <a:prstGeom prst="rect">
                <a:avLst/>
              </a:prstGeom>
            </p:spPr>
          </p:pic>
          <p:sp>
            <p:nvSpPr>
              <p:cNvPr id="84" name="ZoneTexte 83"/>
              <p:cNvSpPr txBox="1"/>
              <p:nvPr/>
            </p:nvSpPr>
            <p:spPr>
              <a:xfrm>
                <a:off x="7293213" y="5613400"/>
                <a:ext cx="565517" cy="369332"/>
              </a:xfrm>
              <a:prstGeom prst="rect">
                <a:avLst/>
              </a:prstGeom>
              <a:noFill/>
            </p:spPr>
            <p:txBody>
              <a:bodyPr wrap="none" rtlCol="0">
                <a:spAutoFit/>
              </a:bodyPr>
              <a:lstStyle/>
              <a:p>
                <a:r>
                  <a:rPr lang="fr-FR" dirty="0" err="1" smtClean="0"/>
                  <a:t>mtu</a:t>
                </a:r>
                <a:endParaRPr lang="fr-FR" dirty="0"/>
              </a:p>
            </p:txBody>
          </p:sp>
          <p:pic>
            <p:nvPicPr>
              <p:cNvPr id="85" name="Image 84" descr="choice.png"/>
              <p:cNvPicPr>
                <a:picLocks noChangeAspect="1"/>
              </p:cNvPicPr>
              <p:nvPr/>
            </p:nvPicPr>
            <p:blipFill>
              <a:blip r:embed="rId6"/>
              <a:stretch>
                <a:fillRect/>
              </a:stretch>
            </p:blipFill>
            <p:spPr>
              <a:xfrm>
                <a:off x="8258413" y="5283200"/>
                <a:ext cx="330200" cy="330200"/>
              </a:xfrm>
              <a:prstGeom prst="rect">
                <a:avLst/>
              </a:prstGeom>
            </p:spPr>
          </p:pic>
          <p:sp>
            <p:nvSpPr>
              <p:cNvPr id="86" name="ZoneTexte 85"/>
              <p:cNvSpPr txBox="1"/>
              <p:nvPr/>
            </p:nvSpPr>
            <p:spPr>
              <a:xfrm>
                <a:off x="8555420" y="5283201"/>
                <a:ext cx="905116" cy="369332"/>
              </a:xfrm>
              <a:prstGeom prst="rect">
                <a:avLst/>
              </a:prstGeom>
              <a:noFill/>
            </p:spPr>
            <p:txBody>
              <a:bodyPr wrap="none" rtlCol="0">
                <a:spAutoFit/>
              </a:bodyPr>
              <a:lstStyle/>
              <a:p>
                <a:r>
                  <a:rPr lang="fr-FR" dirty="0" err="1" smtClean="0"/>
                  <a:t>ad-type</a:t>
                </a:r>
                <a:endParaRPr lang="fr-FR" dirty="0"/>
              </a:p>
            </p:txBody>
          </p:sp>
          <p:pic>
            <p:nvPicPr>
              <p:cNvPr id="101" name="Image 100" descr="case.png"/>
              <p:cNvPicPr>
                <a:picLocks noChangeAspect="1"/>
              </p:cNvPicPr>
              <p:nvPr/>
            </p:nvPicPr>
            <p:blipFill>
              <a:blip r:embed="rId7"/>
              <a:stretch>
                <a:fillRect/>
              </a:stretch>
            </p:blipFill>
            <p:spPr>
              <a:xfrm>
                <a:off x="7601012" y="6302139"/>
                <a:ext cx="330200" cy="330200"/>
              </a:xfrm>
              <a:prstGeom prst="rect">
                <a:avLst/>
              </a:prstGeom>
            </p:spPr>
          </p:pic>
          <p:sp>
            <p:nvSpPr>
              <p:cNvPr id="102" name="ZoneTexte 101"/>
              <p:cNvSpPr txBox="1"/>
              <p:nvPr/>
            </p:nvSpPr>
            <p:spPr>
              <a:xfrm>
                <a:off x="7931212" y="6302139"/>
                <a:ext cx="405918" cy="369332"/>
              </a:xfrm>
              <a:prstGeom prst="rect">
                <a:avLst/>
              </a:prstGeom>
              <a:noFill/>
            </p:spPr>
            <p:txBody>
              <a:bodyPr wrap="none" rtlCol="0">
                <a:spAutoFit/>
              </a:bodyPr>
              <a:lstStyle/>
              <a:p>
                <a:r>
                  <a:rPr lang="fr-FR" dirty="0" smtClean="0"/>
                  <a:t>v4</a:t>
                </a:r>
                <a:endParaRPr lang="fr-FR" dirty="0"/>
              </a:p>
            </p:txBody>
          </p:sp>
          <p:pic>
            <p:nvPicPr>
              <p:cNvPr id="103" name="Image 102" descr="case.png"/>
              <p:cNvPicPr>
                <a:picLocks noChangeAspect="1"/>
              </p:cNvPicPr>
              <p:nvPr/>
            </p:nvPicPr>
            <p:blipFill>
              <a:blip r:embed="rId7"/>
              <a:stretch>
                <a:fillRect/>
              </a:stretch>
            </p:blipFill>
            <p:spPr>
              <a:xfrm>
                <a:off x="8525037" y="6263007"/>
                <a:ext cx="330200" cy="330200"/>
              </a:xfrm>
              <a:prstGeom prst="rect">
                <a:avLst/>
              </a:prstGeom>
            </p:spPr>
          </p:pic>
          <p:sp>
            <p:nvSpPr>
              <p:cNvPr id="104" name="ZoneTexte 103"/>
              <p:cNvSpPr txBox="1"/>
              <p:nvPr/>
            </p:nvSpPr>
            <p:spPr>
              <a:xfrm>
                <a:off x="8855237" y="6263007"/>
                <a:ext cx="405918" cy="369332"/>
              </a:xfrm>
              <a:prstGeom prst="rect">
                <a:avLst/>
              </a:prstGeom>
              <a:noFill/>
            </p:spPr>
            <p:txBody>
              <a:bodyPr wrap="none" rtlCol="0">
                <a:spAutoFit/>
              </a:bodyPr>
              <a:lstStyle/>
              <a:p>
                <a:r>
                  <a:rPr lang="fr-FR" dirty="0" smtClean="0"/>
                  <a:t>v6</a:t>
                </a:r>
                <a:endParaRPr lang="fr-FR" dirty="0"/>
              </a:p>
            </p:txBody>
          </p:sp>
          <p:cxnSp>
            <p:nvCxnSpPr>
              <p:cNvPr id="139" name="Connecteur droit 138"/>
              <p:cNvCxnSpPr>
                <a:stCxn id="76" idx="2"/>
                <a:endCxn id="78" idx="0"/>
              </p:cNvCxnSpPr>
              <p:nvPr/>
            </p:nvCxnSpPr>
            <p:spPr>
              <a:xfrm rot="5400000">
                <a:off x="5222089" y="4828072"/>
                <a:ext cx="745156" cy="165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Connecteur droit 140"/>
              <p:cNvCxnSpPr>
                <a:stCxn id="76" idx="2"/>
                <a:endCxn id="80" idx="0"/>
              </p:cNvCxnSpPr>
              <p:nvPr/>
            </p:nvCxnSpPr>
            <p:spPr>
              <a:xfrm rot="16200000" flipH="1">
                <a:off x="5754348" y="4460912"/>
                <a:ext cx="745156" cy="89941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3" name="Connecteur droit 142"/>
              <p:cNvCxnSpPr>
                <a:stCxn id="76" idx="2"/>
                <a:endCxn id="83" idx="0"/>
              </p:cNvCxnSpPr>
              <p:nvPr/>
            </p:nvCxnSpPr>
            <p:spPr>
              <a:xfrm rot="16200000" flipH="1">
                <a:off x="6237247" y="3978014"/>
                <a:ext cx="745156" cy="18652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7" name="Connecteur droit 146"/>
              <p:cNvCxnSpPr>
                <a:stCxn id="85" idx="2"/>
                <a:endCxn id="101" idx="0"/>
              </p:cNvCxnSpPr>
              <p:nvPr/>
            </p:nvCxnSpPr>
            <p:spPr>
              <a:xfrm rot="5400000">
                <a:off x="7750444" y="5629069"/>
                <a:ext cx="688739" cy="6574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49" name="Connecteur droit 148"/>
              <p:cNvCxnSpPr>
                <a:stCxn id="85" idx="2"/>
                <a:endCxn id="103" idx="0"/>
              </p:cNvCxnSpPr>
              <p:nvPr/>
            </p:nvCxnSpPr>
            <p:spPr>
              <a:xfrm rot="16200000" flipH="1">
                <a:off x="8232022" y="5804891"/>
                <a:ext cx="649607" cy="266624"/>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61" name="Grouper 160"/>
          <p:cNvGrpSpPr/>
          <p:nvPr/>
        </p:nvGrpSpPr>
        <p:grpSpPr>
          <a:xfrm>
            <a:off x="4888741" y="2459455"/>
            <a:ext cx="4949220" cy="4293968"/>
            <a:chOff x="4888741" y="2459455"/>
            <a:chExt cx="4949220" cy="4293968"/>
          </a:xfrm>
        </p:grpSpPr>
        <p:sp>
          <p:nvSpPr>
            <p:cNvPr id="153" name="Forme libre 152"/>
            <p:cNvSpPr/>
            <p:nvPr/>
          </p:nvSpPr>
          <p:spPr>
            <a:xfrm>
              <a:off x="4888741" y="2459455"/>
              <a:ext cx="4949220" cy="4293968"/>
            </a:xfrm>
            <a:custGeom>
              <a:avLst/>
              <a:gdLst>
                <a:gd name="connsiteX0" fmla="*/ 0 w 4949220"/>
                <a:gd name="connsiteY0" fmla="*/ 0 h 4293968"/>
                <a:gd name="connsiteX1" fmla="*/ 40319 w 4949220"/>
                <a:gd name="connsiteY1" fmla="*/ 4293968 h 4293968"/>
                <a:gd name="connsiteX2" fmla="*/ 4949220 w 4949220"/>
                <a:gd name="connsiteY2" fmla="*/ 4273808 h 4293968"/>
                <a:gd name="connsiteX3" fmla="*/ 4334347 w 4949220"/>
                <a:gd name="connsiteY3" fmla="*/ 2298180 h 4293968"/>
                <a:gd name="connsiteX4" fmla="*/ 2812286 w 4949220"/>
                <a:gd name="connsiteY4" fmla="*/ 1915150 h 4293968"/>
                <a:gd name="connsiteX5" fmla="*/ 1310384 w 4949220"/>
                <a:gd name="connsiteY5" fmla="*/ 40319 h 4293968"/>
                <a:gd name="connsiteX6" fmla="*/ 0 w 4949220"/>
                <a:gd name="connsiteY6" fmla="*/ 0 h 4293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9220" h="4293968">
                  <a:moveTo>
                    <a:pt x="0" y="0"/>
                  </a:moveTo>
                  <a:lnTo>
                    <a:pt x="40319" y="4293968"/>
                  </a:lnTo>
                  <a:lnTo>
                    <a:pt x="4949220" y="4273808"/>
                  </a:lnTo>
                  <a:lnTo>
                    <a:pt x="4334347" y="2298180"/>
                  </a:lnTo>
                  <a:lnTo>
                    <a:pt x="2812286" y="1915150"/>
                  </a:lnTo>
                  <a:lnTo>
                    <a:pt x="1310384" y="40319"/>
                  </a:lnTo>
                  <a:lnTo>
                    <a:pt x="0" y="0"/>
                  </a:lnTo>
                  <a:close/>
                </a:path>
              </a:pathLst>
            </a:custGeom>
            <a:noFill/>
            <a:ln w="28575"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4" name="ZoneTexte 153"/>
            <p:cNvSpPr txBox="1"/>
            <p:nvPr/>
          </p:nvSpPr>
          <p:spPr>
            <a:xfrm>
              <a:off x="5013510" y="6302139"/>
              <a:ext cx="2121093" cy="369332"/>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r>
                <a:rPr lang="fr-FR" dirty="0" err="1" smtClean="0"/>
                <a:t>Nodes</a:t>
              </a:r>
              <a:endParaRPr lang="fr-FR" dirty="0"/>
            </a:p>
          </p:txBody>
        </p:sp>
      </p:grpSp>
      <p:sp>
        <p:nvSpPr>
          <p:cNvPr id="155" name="Rectangle 154"/>
          <p:cNvSpPr/>
          <p:nvPr/>
        </p:nvSpPr>
        <p:spPr>
          <a:xfrm>
            <a:off x="433414" y="1010823"/>
            <a:ext cx="4214786" cy="1122777"/>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7" name="Rectangle 156"/>
          <p:cNvSpPr/>
          <p:nvPr/>
        </p:nvSpPr>
        <p:spPr>
          <a:xfrm>
            <a:off x="433414" y="2133600"/>
            <a:ext cx="4214786" cy="1752600"/>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9" name="Rectangle 158"/>
          <p:cNvSpPr/>
          <p:nvPr/>
        </p:nvSpPr>
        <p:spPr>
          <a:xfrm>
            <a:off x="433414" y="3886200"/>
            <a:ext cx="4214786" cy="2581039"/>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5" name="Forme libre 164"/>
          <p:cNvSpPr/>
          <p:nvPr/>
        </p:nvSpPr>
        <p:spPr>
          <a:xfrm>
            <a:off x="7438950" y="2479615"/>
            <a:ext cx="2126854" cy="2005867"/>
          </a:xfrm>
          <a:custGeom>
            <a:avLst/>
            <a:gdLst>
              <a:gd name="connsiteX0" fmla="*/ 0 w 2126854"/>
              <a:gd name="connsiteY0" fmla="*/ 60478 h 2005867"/>
              <a:gd name="connsiteX1" fmla="*/ 292316 w 2126854"/>
              <a:gd name="connsiteY1" fmla="*/ 1834512 h 2005867"/>
              <a:gd name="connsiteX2" fmla="*/ 1310384 w 2126854"/>
              <a:gd name="connsiteY2" fmla="*/ 2005867 h 2005867"/>
              <a:gd name="connsiteX3" fmla="*/ 2096614 w 2126854"/>
              <a:gd name="connsiteY3" fmla="*/ 1985708 h 2005867"/>
              <a:gd name="connsiteX4" fmla="*/ 2126854 w 2126854"/>
              <a:gd name="connsiteY4" fmla="*/ 524146 h 2005867"/>
              <a:gd name="connsiteX5" fmla="*/ 1088627 w 2126854"/>
              <a:gd name="connsiteY5" fmla="*/ 0 h 2005867"/>
              <a:gd name="connsiteX6" fmla="*/ 0 w 2126854"/>
              <a:gd name="connsiteY6" fmla="*/ 60478 h 2005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854" h="2005867">
                <a:moveTo>
                  <a:pt x="0" y="60478"/>
                </a:moveTo>
                <a:lnTo>
                  <a:pt x="292316" y="1834512"/>
                </a:lnTo>
                <a:lnTo>
                  <a:pt x="1310384" y="2005867"/>
                </a:lnTo>
                <a:lnTo>
                  <a:pt x="2096614" y="1985708"/>
                </a:lnTo>
                <a:lnTo>
                  <a:pt x="2126854" y="524146"/>
                </a:lnTo>
                <a:lnTo>
                  <a:pt x="1088627" y="0"/>
                </a:lnTo>
                <a:lnTo>
                  <a:pt x="0" y="60478"/>
                </a:lnTo>
                <a:close/>
              </a:path>
            </a:pathLst>
          </a:custGeom>
          <a:noFill/>
          <a:ln w="38100" cap="flat" cmpd="sng" algn="ctr">
            <a:solidFill>
              <a:schemeClr val="tx1"/>
            </a:solidFill>
            <a:prstDash val="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56"/>
                                        </p:tgtEl>
                                        <p:attrNameLst>
                                          <p:attrName>style.visibility</p:attrName>
                                        </p:attrNameLst>
                                      </p:cBhvr>
                                      <p:to>
                                        <p:strVal val="visible"/>
                                      </p:to>
                                    </p:set>
                                    <p:animEffect transition="in" filter="fade">
                                      <p:cBhvr>
                                        <p:cTn id="11" dur="500"/>
                                        <p:tgtEl>
                                          <p:spTgt spid="15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8"/>
                                        </p:tgtEl>
                                        <p:attrNameLst>
                                          <p:attrName>style.visibility</p:attrName>
                                        </p:attrNameLst>
                                      </p:cBhvr>
                                      <p:to>
                                        <p:strVal val="visible"/>
                                      </p:to>
                                    </p:set>
                                    <p:animEffect transition="in" filter="fade">
                                      <p:cBhvr>
                                        <p:cTn id="20" dur="500"/>
                                        <p:tgtEl>
                                          <p:spTgt spid="15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2"/>
                                        </p:tgtEl>
                                        <p:attrNameLst>
                                          <p:attrName>style.visibility</p:attrName>
                                        </p:attrNameLst>
                                      </p:cBhvr>
                                      <p:to>
                                        <p:strVal val="visible"/>
                                      </p:to>
                                    </p:set>
                                    <p:animEffect transition="in" filter="fade">
                                      <p:cBhvr>
                                        <p:cTn id="29" dur="2000"/>
                                        <p:tgtEl>
                                          <p:spTgt spid="16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6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5"/>
                                        </p:tgtEl>
                                        <p:attrNameLst>
                                          <p:attrName>style.visibility</p:attrName>
                                        </p:attrNameLst>
                                      </p:cBhvr>
                                      <p:to>
                                        <p:strVal val="visible"/>
                                      </p:to>
                                    </p:set>
                                    <p:animEffect transition="in" filter="fade">
                                      <p:cBhvr>
                                        <p:cTn id="38"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7" grpId="0" animBg="1"/>
      <p:bldP spid="159" grpId="0" animBg="1"/>
      <p:bldP spid="165" grpId="0" animBg="1"/>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87" name="Grouper 386"/>
          <p:cNvGrpSpPr/>
          <p:nvPr/>
        </p:nvGrpSpPr>
        <p:grpSpPr>
          <a:xfrm>
            <a:off x="1476543" y="4599608"/>
            <a:ext cx="990602" cy="1323756"/>
            <a:chOff x="3209241" y="1018333"/>
            <a:chExt cx="990602" cy="1323756"/>
          </a:xfrm>
        </p:grpSpPr>
        <p:grpSp>
          <p:nvGrpSpPr>
            <p:cNvPr id="384" name="Grouper 383"/>
            <p:cNvGrpSpPr/>
            <p:nvPr/>
          </p:nvGrpSpPr>
          <p:grpSpPr>
            <a:xfrm>
              <a:off x="3209241" y="1018333"/>
              <a:ext cx="990602" cy="814674"/>
              <a:chOff x="3209241" y="1018333"/>
              <a:chExt cx="990602" cy="814674"/>
            </a:xfrm>
          </p:grpSpPr>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359832" cy="369332"/>
            </a:xfrm>
            <a:prstGeom prst="rect">
              <a:avLst/>
            </a:prstGeom>
            <a:noFill/>
          </p:spPr>
          <p:txBody>
            <a:bodyPr wrap="none" rtlCol="0">
              <a:spAutoFit/>
            </a:bodyPr>
            <a:lstStyle/>
            <a:p>
              <a:r>
                <a:rPr lang="en-US" i="1" dirty="0" smtClean="0"/>
                <a:t>a</a:t>
              </a:r>
              <a:endParaRPr lang="en-US" i="1" dirty="0"/>
            </a:p>
          </p:txBody>
        </p:sp>
      </p:grpSp>
      <p:grpSp>
        <p:nvGrpSpPr>
          <p:cNvPr id="391" name="Grouper 390"/>
          <p:cNvGrpSpPr/>
          <p:nvPr/>
        </p:nvGrpSpPr>
        <p:grpSpPr>
          <a:xfrm>
            <a:off x="2653728" y="4627082"/>
            <a:ext cx="609602" cy="1328638"/>
            <a:chOff x="4413812" y="976872"/>
            <a:chExt cx="609602" cy="1328638"/>
          </a:xfrm>
        </p:grpSpPr>
        <p:grpSp>
          <p:nvGrpSpPr>
            <p:cNvPr id="385" name="Grouper 384"/>
            <p:cNvGrpSpPr/>
            <p:nvPr/>
          </p:nvGrpSpPr>
          <p:grpSpPr>
            <a:xfrm>
              <a:off x="4490012" y="976872"/>
              <a:ext cx="533402" cy="814674"/>
              <a:chOff x="4490012" y="976872"/>
              <a:chExt cx="533402" cy="814674"/>
            </a:xfrm>
          </p:grpSpPr>
          <p:sp>
            <p:nvSpPr>
              <p:cNvPr id="105" name="Ellipse 104"/>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Connecteur droit 111"/>
              <p:cNvCxnSpPr>
                <a:stCxn id="105" idx="4"/>
                <a:endCxn id="108"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1" name="ZoneTexte 150"/>
            <p:cNvSpPr txBox="1"/>
            <p:nvPr/>
          </p:nvSpPr>
          <p:spPr>
            <a:xfrm>
              <a:off x="4413812" y="1936178"/>
              <a:ext cx="342900" cy="369332"/>
            </a:xfrm>
            <a:prstGeom prst="rect">
              <a:avLst/>
            </a:prstGeom>
            <a:noFill/>
          </p:spPr>
          <p:txBody>
            <a:bodyPr wrap="square" rtlCol="0">
              <a:spAutoFit/>
            </a:bodyPr>
            <a:lstStyle/>
            <a:p>
              <a:r>
                <a:rPr lang="en-US" i="1" dirty="0" smtClean="0"/>
                <a:t>b</a:t>
              </a:r>
              <a:endParaRPr lang="en-US" i="1" dirty="0"/>
            </a:p>
          </p:txBody>
        </p:sp>
      </p:grpSp>
      <p:pic>
        <p:nvPicPr>
          <p:cNvPr id="157" name="Image 156" descr="workstation-Vista-256x256.png"/>
          <p:cNvPicPr>
            <a:picLocks noChangeAspect="1"/>
          </p:cNvPicPr>
          <p:nvPr/>
        </p:nvPicPr>
        <p:blipFill>
          <a:blip r:embed="rId3"/>
          <a:stretch>
            <a:fillRect/>
          </a:stretch>
        </p:blipFill>
        <p:spPr>
          <a:xfrm flipH="1">
            <a:off x="3345134" y="1076789"/>
            <a:ext cx="1977342" cy="2830204"/>
          </a:xfrm>
          <a:prstGeom prst="rect">
            <a:avLst/>
          </a:prstGeom>
        </p:spPr>
      </p:pic>
      <p:pic>
        <p:nvPicPr>
          <p:cNvPr id="158" name="Image 157" descr="black-server-128x128.png"/>
          <p:cNvPicPr>
            <a:picLocks noChangeAspect="1"/>
          </p:cNvPicPr>
          <p:nvPr/>
        </p:nvPicPr>
        <p:blipFill>
          <a:blip r:embed="rId4"/>
          <a:stretch>
            <a:fillRect/>
          </a:stretch>
        </p:blipFill>
        <p:spPr>
          <a:xfrm flipH="1">
            <a:off x="8309547" y="2193443"/>
            <a:ext cx="1325030" cy="1312101"/>
          </a:xfrm>
          <a:prstGeom prst="rect">
            <a:avLst/>
          </a:prstGeom>
          <a:effectLst/>
        </p:spPr>
      </p:pic>
      <p:cxnSp>
        <p:nvCxnSpPr>
          <p:cNvPr id="159" name="Connecteur droit avec flèche 158"/>
          <p:cNvCxnSpPr/>
          <p:nvPr/>
        </p:nvCxnSpPr>
        <p:spPr>
          <a:xfrm>
            <a:off x="5284377" y="3906254"/>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3965505" y="3630857"/>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35679" y="3592489"/>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551" name="Grouper 550"/>
          <p:cNvGrpSpPr/>
          <p:nvPr/>
        </p:nvGrpSpPr>
        <p:grpSpPr>
          <a:xfrm>
            <a:off x="5770330" y="1076789"/>
            <a:ext cx="2228705" cy="2952387"/>
            <a:chOff x="5814167" y="3066395"/>
            <a:chExt cx="2228705" cy="2952387"/>
          </a:xfrm>
        </p:grpSpPr>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grpSp>
      <p:grpSp>
        <p:nvGrpSpPr>
          <p:cNvPr id="552" name="Grouper 551"/>
          <p:cNvGrpSpPr/>
          <p:nvPr/>
        </p:nvGrpSpPr>
        <p:grpSpPr>
          <a:xfrm>
            <a:off x="5915263" y="1232557"/>
            <a:ext cx="1650051" cy="2098946"/>
            <a:chOff x="8159190" y="1606880"/>
            <a:chExt cx="1650051" cy="2098946"/>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197427" y="1606880"/>
              <a:ext cx="1611814" cy="369332"/>
            </a:xfrm>
            <a:prstGeom prst="rect">
              <a:avLst/>
            </a:prstGeom>
            <a:noFill/>
          </p:spPr>
          <p:txBody>
            <a:bodyPr wrap="none" rtlCol="0">
              <a:spAutoFit/>
            </a:bodyPr>
            <a:lstStyle/>
            <a:p>
              <a:r>
                <a:rPr lang="fr-FR" dirty="0" smtClean="0"/>
                <a:t>YANG data </a:t>
              </a:r>
              <a:r>
                <a:rPr lang="fr-FR" dirty="0" err="1" smtClean="0"/>
                <a:t>tree</a:t>
              </a:r>
              <a:endParaRPr lang="fr-FR" dirty="0"/>
            </a:p>
          </p:txBody>
        </p:sp>
      </p:grp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7</a:t>
            </a:fld>
            <a:endParaRPr lang="fr-FR"/>
          </a:p>
        </p:txBody>
      </p:sp>
      <p:sp>
        <p:nvSpPr>
          <p:cNvPr id="328" name="ZoneTexte 327"/>
          <p:cNvSpPr txBox="1"/>
          <p:nvPr/>
        </p:nvSpPr>
        <p:spPr>
          <a:xfrm>
            <a:off x="304800" y="331463"/>
            <a:ext cx="180584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Parser</a:t>
            </a:r>
            <a:endParaRPr lang="en-US" sz="2400" i="1" dirty="0"/>
          </a:p>
        </p:txBody>
      </p:sp>
      <p:grpSp>
        <p:nvGrpSpPr>
          <p:cNvPr id="491" name="Grouper 490"/>
          <p:cNvGrpSpPr/>
          <p:nvPr/>
        </p:nvGrpSpPr>
        <p:grpSpPr>
          <a:xfrm>
            <a:off x="1476543" y="4599049"/>
            <a:ext cx="1044036" cy="814674"/>
            <a:chOff x="3423210" y="2631534"/>
            <a:chExt cx="1044036" cy="814674"/>
          </a:xfrm>
        </p:grpSpPr>
        <p:sp>
          <p:nvSpPr>
            <p:cNvPr id="263" name="ZoneTexte 262"/>
            <p:cNvSpPr txBox="1"/>
            <p:nvPr/>
          </p:nvSpPr>
          <p:spPr>
            <a:xfrm>
              <a:off x="4282580" y="2679602"/>
              <a:ext cx="184666" cy="369332"/>
            </a:xfrm>
            <a:prstGeom prst="rect">
              <a:avLst/>
            </a:prstGeom>
            <a:noFill/>
          </p:spPr>
          <p:txBody>
            <a:bodyPr wrap="none" rtlCol="0">
              <a:spAutoFit/>
            </a:bodyPr>
            <a:lstStyle/>
            <a:p>
              <a:endParaRPr lang="en-US" i="1" dirty="0"/>
            </a:p>
          </p:txBody>
        </p:sp>
        <p:grpSp>
          <p:nvGrpSpPr>
            <p:cNvPr id="393" name="Grouper 383"/>
            <p:cNvGrpSpPr/>
            <p:nvPr/>
          </p:nvGrpSpPr>
          <p:grpSpPr>
            <a:xfrm>
              <a:off x="3423210" y="2631534"/>
              <a:ext cx="990602" cy="814674"/>
              <a:chOff x="3209241" y="1018333"/>
              <a:chExt cx="990602" cy="814674"/>
            </a:xfrm>
          </p:grpSpPr>
          <p:sp>
            <p:nvSpPr>
              <p:cNvPr id="447" name="Ellipse 446"/>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8" name="Ellipse 447"/>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0" name="Ellipse 449"/>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1" name="Ellipse 450"/>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2" name="Ellipse 451"/>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5" name="Connecteur droit 454"/>
              <p:cNvCxnSpPr>
                <a:stCxn id="447" idx="4"/>
                <a:endCxn id="448"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7" name="Connecteur droit 456"/>
              <p:cNvCxnSpPr>
                <a:stCxn id="447" idx="4"/>
                <a:endCxn id="450"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8" name="Connecteur droit 457"/>
              <p:cNvCxnSpPr>
                <a:stCxn id="447" idx="4"/>
                <a:endCxn id="451"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9" name="Connecteur droit 458"/>
              <p:cNvCxnSpPr>
                <a:stCxn id="447" idx="4"/>
                <a:endCxn id="452"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1" name="Ellipse 46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2" name="Ellipse 46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1" name="Ellipse 48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2" name="Connecteur droit 481"/>
              <p:cNvCxnSpPr>
                <a:stCxn id="451" idx="4"/>
                <a:endCxn id="46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3" name="Connecteur droit 482"/>
              <p:cNvCxnSpPr>
                <a:stCxn id="451" idx="4"/>
                <a:endCxn id="46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4" name="Connecteur droit 483"/>
              <p:cNvCxnSpPr>
                <a:stCxn id="451" idx="4"/>
                <a:endCxn id="48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5" name="Ellipse 484"/>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6" name="Connecteur droit 485"/>
              <p:cNvCxnSpPr>
                <a:stCxn id="447" idx="4"/>
                <a:endCxn id="485"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7" name="Ellipse 486"/>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8" name="Ellipse 487"/>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9" name="Connecteur droit 488"/>
              <p:cNvCxnSpPr>
                <a:stCxn id="485" idx="4"/>
                <a:endCxn id="487"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0" name="Connecteur droit 489"/>
              <p:cNvCxnSpPr>
                <a:stCxn id="485" idx="4"/>
                <a:endCxn id="488"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523" name="Grouper 522"/>
          <p:cNvGrpSpPr/>
          <p:nvPr/>
        </p:nvGrpSpPr>
        <p:grpSpPr>
          <a:xfrm>
            <a:off x="2653728" y="4631395"/>
            <a:ext cx="609602" cy="1328638"/>
            <a:chOff x="4413812" y="976872"/>
            <a:chExt cx="609602" cy="1328638"/>
          </a:xfrm>
        </p:grpSpPr>
        <p:grpSp>
          <p:nvGrpSpPr>
            <p:cNvPr id="524" name="Grouper 384"/>
            <p:cNvGrpSpPr/>
            <p:nvPr/>
          </p:nvGrpSpPr>
          <p:grpSpPr>
            <a:xfrm>
              <a:off x="4490012" y="976872"/>
              <a:ext cx="533402" cy="814674"/>
              <a:chOff x="4490012" y="976872"/>
              <a:chExt cx="533402" cy="814674"/>
            </a:xfrm>
          </p:grpSpPr>
          <p:sp>
            <p:nvSpPr>
              <p:cNvPr id="526" name="Ellipse 52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7" name="Ellipse 52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8" name="Connecteur droit 527"/>
              <p:cNvCxnSpPr>
                <a:stCxn id="526" idx="4"/>
                <a:endCxn id="52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29" name="Ellipse 52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0" name="Ellipse 52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1" name="Connecteur droit 530"/>
              <p:cNvCxnSpPr>
                <a:stCxn id="527" idx="4"/>
                <a:endCxn id="52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2" name="Connecteur droit 531"/>
              <p:cNvCxnSpPr>
                <a:stCxn id="527" idx="4"/>
                <a:endCxn id="53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3" name="Ellipse 53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4" name="Connecteur droit 533"/>
              <p:cNvCxnSpPr>
                <a:stCxn id="526" idx="4"/>
                <a:endCxn id="53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5" name="Ellipse 53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6" name="Connecteur droit 535"/>
              <p:cNvCxnSpPr>
                <a:stCxn id="533" idx="4"/>
                <a:endCxn id="53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25" name="ZoneTexte 52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537" name="Grouper 536"/>
          <p:cNvGrpSpPr/>
          <p:nvPr/>
        </p:nvGrpSpPr>
        <p:grpSpPr>
          <a:xfrm>
            <a:off x="2668359" y="4627082"/>
            <a:ext cx="609602" cy="1328638"/>
            <a:chOff x="4413812" y="976872"/>
            <a:chExt cx="609602" cy="1328638"/>
          </a:xfrm>
        </p:grpSpPr>
        <p:grpSp>
          <p:nvGrpSpPr>
            <p:cNvPr id="538" name="Grouper 384"/>
            <p:cNvGrpSpPr/>
            <p:nvPr/>
          </p:nvGrpSpPr>
          <p:grpSpPr>
            <a:xfrm>
              <a:off x="4490012" y="976872"/>
              <a:ext cx="533402" cy="814674"/>
              <a:chOff x="4490012" y="976872"/>
              <a:chExt cx="533402" cy="814674"/>
            </a:xfrm>
          </p:grpSpPr>
          <p:sp>
            <p:nvSpPr>
              <p:cNvPr id="540" name="Ellipse 53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1" name="Ellipse 54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2" name="Connecteur droit 541"/>
              <p:cNvCxnSpPr>
                <a:stCxn id="540" idx="4"/>
                <a:endCxn id="54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3" name="Ellipse 54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4" name="Ellipse 54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5" name="Connecteur droit 544"/>
              <p:cNvCxnSpPr>
                <a:stCxn id="541" idx="4"/>
                <a:endCxn id="54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6" name="Connecteur droit 545"/>
              <p:cNvCxnSpPr>
                <a:stCxn id="541" idx="4"/>
                <a:endCxn id="54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7" name="Ellipse 54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8" name="Connecteur droit 547"/>
              <p:cNvCxnSpPr>
                <a:stCxn id="540" idx="4"/>
                <a:endCxn id="54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9" name="Ellipse 54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0" name="Connecteur droit 549"/>
              <p:cNvCxnSpPr>
                <a:stCxn id="547" idx="4"/>
                <a:endCxn id="54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39" name="ZoneTexte 538"/>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35" name="Grouper 634"/>
          <p:cNvGrpSpPr/>
          <p:nvPr/>
        </p:nvGrpSpPr>
        <p:grpSpPr>
          <a:xfrm>
            <a:off x="4326978" y="2094828"/>
            <a:ext cx="741326" cy="741461"/>
            <a:chOff x="2422315" y="2919827"/>
            <a:chExt cx="1547816" cy="1548097"/>
          </a:xfrm>
        </p:grpSpPr>
        <p:grpSp>
          <p:nvGrpSpPr>
            <p:cNvPr id="554" name="Grouper 424"/>
            <p:cNvGrpSpPr/>
            <p:nvPr/>
          </p:nvGrpSpPr>
          <p:grpSpPr>
            <a:xfrm rot="293467">
              <a:off x="2422315" y="3253851"/>
              <a:ext cx="213663" cy="476773"/>
              <a:chOff x="8382000" y="2327868"/>
              <a:chExt cx="533402" cy="1182781"/>
            </a:xfrm>
          </p:grpSpPr>
          <p:sp>
            <p:nvSpPr>
              <p:cNvPr id="617" name="Ellipse 61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8" name="Ellipse 61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9" name="Ellipse 61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0" name="Ellipse 61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1" name="Connecteur droit 620"/>
              <p:cNvCxnSpPr>
                <a:stCxn id="617" idx="4"/>
                <a:endCxn id="61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2" name="Connecteur droit 621"/>
              <p:cNvCxnSpPr>
                <a:stCxn id="617" idx="4"/>
                <a:endCxn id="61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3" name="Connecteur droit 622"/>
              <p:cNvCxnSpPr>
                <a:stCxn id="617" idx="4"/>
                <a:endCxn id="62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4" name="Ellipse 62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5" name="Ellipse 62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6" name="Connecteur droit 625"/>
              <p:cNvCxnSpPr>
                <a:stCxn id="624" idx="4"/>
                <a:endCxn id="62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7" name="Ellipse 62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8" name="Ellipse 62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9" name="Connecteur droit 628"/>
              <p:cNvCxnSpPr>
                <a:stCxn id="625" idx="4"/>
                <a:endCxn id="62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30" name="Connecteur droit 629"/>
              <p:cNvCxnSpPr>
                <a:stCxn id="625" idx="4"/>
                <a:endCxn id="62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1" name="Ellipse 63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2" name="Connecteur droit 631"/>
              <p:cNvCxnSpPr>
                <a:stCxn id="624" idx="4"/>
                <a:endCxn id="63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3" name="Ellipse 63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4" name="Connecteur droit 633"/>
              <p:cNvCxnSpPr>
                <a:stCxn id="631" idx="4"/>
                <a:endCxn id="63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555" name="Grouper 405"/>
            <p:cNvGrpSpPr/>
            <p:nvPr/>
          </p:nvGrpSpPr>
          <p:grpSpPr>
            <a:xfrm rot="212483">
              <a:off x="2628741" y="3285468"/>
              <a:ext cx="295024" cy="654189"/>
              <a:chOff x="8382000" y="2327868"/>
              <a:chExt cx="533402" cy="1182781"/>
            </a:xfrm>
          </p:grpSpPr>
          <p:sp>
            <p:nvSpPr>
              <p:cNvPr id="599" name="Ellipse 598"/>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0" name="Ellipse 599"/>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1" name="Ellipse 600"/>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2" name="Ellipse 601"/>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3" name="Connecteur droit 602"/>
              <p:cNvCxnSpPr>
                <a:stCxn id="599" idx="4"/>
                <a:endCxn id="600"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4" name="Connecteur droit 603"/>
              <p:cNvCxnSpPr>
                <a:stCxn id="599" idx="4"/>
                <a:endCxn id="601"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5" name="Connecteur droit 604"/>
              <p:cNvCxnSpPr>
                <a:stCxn id="599" idx="4"/>
                <a:endCxn id="602"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6" name="Ellipse 605"/>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7" name="Ellipse 606"/>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8" name="Connecteur droit 607"/>
              <p:cNvCxnSpPr>
                <a:stCxn id="606" idx="4"/>
                <a:endCxn id="607"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9" name="Ellipse 608"/>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0" name="Ellipse 609"/>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1" name="Connecteur droit 610"/>
              <p:cNvCxnSpPr>
                <a:stCxn id="607" idx="4"/>
                <a:endCxn id="609"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12" name="Connecteur droit 611"/>
              <p:cNvCxnSpPr>
                <a:stCxn id="607" idx="4"/>
                <a:endCxn id="610"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3" name="Ellipse 612"/>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4" name="Connecteur droit 613"/>
              <p:cNvCxnSpPr>
                <a:stCxn id="606" idx="4"/>
                <a:endCxn id="613"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5" name="Ellipse 614"/>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6" name="Connecteur droit 615"/>
              <p:cNvCxnSpPr>
                <a:stCxn id="613" idx="4"/>
                <a:endCxn id="615"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56" name="Ellipse 555"/>
            <p:cNvSpPr/>
            <p:nvPr/>
          </p:nvSpPr>
          <p:spPr>
            <a:xfrm>
              <a:off x="2865227" y="291982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7" name="Ellipse 556"/>
            <p:cNvSpPr/>
            <p:nvPr/>
          </p:nvSpPr>
          <p:spPr>
            <a:xfrm>
              <a:off x="3131927" y="328218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8" name="Connecteur droit 557"/>
            <p:cNvCxnSpPr>
              <a:stCxn id="556" idx="4"/>
              <a:endCxn id="581" idx="0"/>
            </p:cNvCxnSpPr>
            <p:nvPr/>
          </p:nvCxnSpPr>
          <p:spPr>
            <a:xfrm rot="16200000" flipH="1">
              <a:off x="2834179" y="3073017"/>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9" name="Connecteur droit 558"/>
            <p:cNvCxnSpPr>
              <a:stCxn id="556" idx="4"/>
              <a:endCxn id="557" idx="0"/>
            </p:cNvCxnSpPr>
            <p:nvPr/>
          </p:nvCxnSpPr>
          <p:spPr>
            <a:xfrm rot="16200000" flipH="1">
              <a:off x="2897522" y="3009674"/>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0" name="Ellipse 559"/>
            <p:cNvSpPr/>
            <p:nvPr/>
          </p:nvSpPr>
          <p:spPr>
            <a:xfrm>
              <a:off x="3322429" y="3278255"/>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1" name="Connecteur droit 560"/>
            <p:cNvCxnSpPr>
              <a:stCxn id="556" idx="4"/>
              <a:endCxn id="560" idx="0"/>
            </p:cNvCxnSpPr>
            <p:nvPr/>
          </p:nvCxnSpPr>
          <p:spPr>
            <a:xfrm rot="16200000" flipH="1">
              <a:off x="2994735" y="2912461"/>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2" name="Ellipse 561"/>
            <p:cNvSpPr/>
            <p:nvPr/>
          </p:nvSpPr>
          <p:spPr>
            <a:xfrm>
              <a:off x="3360530" y="365071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3" name="Ellipse 562"/>
            <p:cNvSpPr/>
            <p:nvPr/>
          </p:nvSpPr>
          <p:spPr>
            <a:xfrm>
              <a:off x="3474829" y="364990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4" name="Connecteur droit 563"/>
            <p:cNvCxnSpPr>
              <a:stCxn id="560" idx="4"/>
              <a:endCxn id="562" idx="0"/>
            </p:cNvCxnSpPr>
            <p:nvPr/>
          </p:nvCxnSpPr>
          <p:spPr>
            <a:xfrm rot="16200000" flipH="1">
              <a:off x="3235372" y="3487453"/>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5" name="Connecteur droit 564"/>
            <p:cNvCxnSpPr>
              <a:stCxn id="560" idx="4"/>
              <a:endCxn id="563" idx="0"/>
            </p:cNvCxnSpPr>
            <p:nvPr/>
          </p:nvCxnSpPr>
          <p:spPr>
            <a:xfrm rot="16200000" flipH="1">
              <a:off x="3292928" y="3429898"/>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6" name="Ellipse 565"/>
            <p:cNvSpPr/>
            <p:nvPr/>
          </p:nvSpPr>
          <p:spPr>
            <a:xfrm>
              <a:off x="3474829" y="3653250"/>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7" name="Ellipse 566"/>
            <p:cNvSpPr/>
            <p:nvPr/>
          </p:nvSpPr>
          <p:spPr>
            <a:xfrm>
              <a:off x="3551029" y="4018566"/>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8" name="Connecteur droit 567"/>
            <p:cNvCxnSpPr>
              <a:stCxn id="566" idx="4"/>
              <a:endCxn id="567" idx="0"/>
            </p:cNvCxnSpPr>
            <p:nvPr/>
          </p:nvCxnSpPr>
          <p:spPr>
            <a:xfrm rot="16200000" flipH="1">
              <a:off x="3410392" y="3839829"/>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9" name="Ellipse 568"/>
            <p:cNvSpPr/>
            <p:nvPr/>
          </p:nvSpPr>
          <p:spPr>
            <a:xfrm>
              <a:off x="34367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0" name="Ellipse 569"/>
            <p:cNvSpPr/>
            <p:nvPr/>
          </p:nvSpPr>
          <p:spPr>
            <a:xfrm>
              <a:off x="37796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1" name="Connecteur droit 570"/>
            <p:cNvCxnSpPr>
              <a:stCxn id="567" idx="4"/>
              <a:endCxn id="569" idx="0"/>
            </p:cNvCxnSpPr>
            <p:nvPr/>
          </p:nvCxnSpPr>
          <p:spPr>
            <a:xfrm rot="5400000">
              <a:off x="3391342" y="4186095"/>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2" name="Connecteur droit 571"/>
            <p:cNvCxnSpPr>
              <a:stCxn id="567" idx="4"/>
              <a:endCxn id="570" idx="0"/>
            </p:cNvCxnSpPr>
            <p:nvPr/>
          </p:nvCxnSpPr>
          <p:spPr>
            <a:xfrm rot="16200000" flipH="1">
              <a:off x="3562792" y="4128945"/>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3" name="Ellipse 572"/>
            <p:cNvSpPr/>
            <p:nvPr/>
          </p:nvSpPr>
          <p:spPr>
            <a:xfrm>
              <a:off x="3855830" y="40180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4" name="Connecteur droit 573"/>
            <p:cNvCxnSpPr>
              <a:stCxn id="566" idx="4"/>
              <a:endCxn id="573" idx="0"/>
            </p:cNvCxnSpPr>
            <p:nvPr/>
          </p:nvCxnSpPr>
          <p:spPr>
            <a:xfrm rot="16200000" flipH="1">
              <a:off x="3563072" y="3687148"/>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5" name="Ellipse 574"/>
            <p:cNvSpPr/>
            <p:nvPr/>
          </p:nvSpPr>
          <p:spPr>
            <a:xfrm>
              <a:off x="3893931" y="4383323"/>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6" name="Connecteur droit 575"/>
            <p:cNvCxnSpPr>
              <a:stCxn id="573" idx="4"/>
              <a:endCxn id="575" idx="0"/>
            </p:cNvCxnSpPr>
            <p:nvPr/>
          </p:nvCxnSpPr>
          <p:spPr>
            <a:xfrm rot="16200000" flipH="1">
              <a:off x="3772343" y="4223635"/>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577" name="Grouper 404"/>
            <p:cNvGrpSpPr/>
            <p:nvPr/>
          </p:nvGrpSpPr>
          <p:grpSpPr>
            <a:xfrm>
              <a:off x="2852628" y="3281967"/>
              <a:ext cx="533402" cy="1182781"/>
              <a:chOff x="8382000" y="2327868"/>
              <a:chExt cx="533402" cy="1182781"/>
            </a:xfrm>
          </p:grpSpPr>
          <p:sp>
            <p:nvSpPr>
              <p:cNvPr id="581" name="Ellipse 580"/>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2" name="Ellipse 581"/>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3" name="Ellipse 582"/>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4" name="Ellipse 583"/>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5" name="Connecteur droit 584"/>
              <p:cNvCxnSpPr>
                <a:stCxn id="581" idx="4"/>
                <a:endCxn id="582"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6" name="Connecteur droit 585"/>
              <p:cNvCxnSpPr>
                <a:stCxn id="581" idx="4"/>
                <a:endCxn id="583"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7" name="Connecteur droit 586"/>
              <p:cNvCxnSpPr>
                <a:stCxn id="581" idx="4"/>
                <a:endCxn id="584"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88" name="Ellipse 587"/>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9" name="Ellipse 588"/>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0" name="Connecteur droit 589"/>
              <p:cNvCxnSpPr>
                <a:stCxn id="588" idx="4"/>
                <a:endCxn id="589"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1" name="Ellipse 590"/>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2" name="Ellipse 591"/>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3" name="Connecteur droit 592"/>
              <p:cNvCxnSpPr>
                <a:stCxn id="589" idx="4"/>
                <a:endCxn id="591"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94" name="Connecteur droit 593"/>
              <p:cNvCxnSpPr>
                <a:stCxn id="589" idx="4"/>
                <a:endCxn id="592"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5" name="Ellipse 594"/>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6" name="Connecteur droit 595"/>
              <p:cNvCxnSpPr>
                <a:stCxn id="588" idx="4"/>
                <a:endCxn id="595"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7" name="Ellipse 596"/>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8" name="Connecteur droit 597"/>
              <p:cNvCxnSpPr>
                <a:stCxn id="595" idx="4"/>
                <a:endCxn id="597"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578" name="Connecteur droit 577"/>
            <p:cNvCxnSpPr>
              <a:stCxn id="617" idx="0"/>
              <a:endCxn id="556" idx="4"/>
            </p:cNvCxnSpPr>
            <p:nvPr/>
          </p:nvCxnSpPr>
          <p:spPr>
            <a:xfrm rot="5400000" flipH="1" flipV="1">
              <a:off x="2587069" y="2935860"/>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9" name="Connecteur droit 578"/>
            <p:cNvCxnSpPr>
              <a:stCxn id="599" idx="0"/>
              <a:endCxn id="556" idx="4"/>
            </p:cNvCxnSpPr>
            <p:nvPr/>
          </p:nvCxnSpPr>
          <p:spPr>
            <a:xfrm rot="5400000" flipH="1" flipV="1">
              <a:off x="2689028" y="3069184"/>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692" name="Grouper 691"/>
          <p:cNvGrpSpPr/>
          <p:nvPr/>
        </p:nvGrpSpPr>
        <p:grpSpPr>
          <a:xfrm>
            <a:off x="4243004" y="2135079"/>
            <a:ext cx="332603" cy="494678"/>
            <a:chOff x="2675839" y="2553816"/>
            <a:chExt cx="1409704" cy="2062864"/>
          </a:xfrm>
        </p:grpSpPr>
        <p:grpSp>
          <p:nvGrpSpPr>
            <p:cNvPr id="639" name="Grouper 638"/>
            <p:cNvGrpSpPr/>
            <p:nvPr/>
          </p:nvGrpSpPr>
          <p:grpSpPr>
            <a:xfrm>
              <a:off x="2675839" y="2553816"/>
              <a:ext cx="1044036" cy="814674"/>
              <a:chOff x="3423210" y="2631534"/>
              <a:chExt cx="1044036" cy="814674"/>
            </a:xfrm>
          </p:grpSpPr>
          <p:sp>
            <p:nvSpPr>
              <p:cNvPr id="640" name="ZoneTexte 639"/>
              <p:cNvSpPr txBox="1"/>
              <p:nvPr/>
            </p:nvSpPr>
            <p:spPr>
              <a:xfrm>
                <a:off x="4282580" y="2679602"/>
                <a:ext cx="184666" cy="369332"/>
              </a:xfrm>
              <a:prstGeom prst="rect">
                <a:avLst/>
              </a:prstGeom>
              <a:noFill/>
            </p:spPr>
            <p:txBody>
              <a:bodyPr wrap="square" rtlCol="0">
                <a:spAutoFit/>
              </a:bodyPr>
              <a:lstStyle/>
              <a:p>
                <a:endParaRPr lang="en-US" i="1" dirty="0"/>
              </a:p>
            </p:txBody>
          </p:sp>
          <p:grpSp>
            <p:nvGrpSpPr>
              <p:cNvPr id="641" name="Grouper 383"/>
              <p:cNvGrpSpPr/>
              <p:nvPr/>
            </p:nvGrpSpPr>
            <p:grpSpPr>
              <a:xfrm>
                <a:off x="3423210" y="2631534"/>
                <a:ext cx="990602" cy="814674"/>
                <a:chOff x="3209241" y="1018333"/>
                <a:chExt cx="990602" cy="814674"/>
              </a:xfrm>
            </p:grpSpPr>
            <p:sp>
              <p:nvSpPr>
                <p:cNvPr id="642" name="Ellipse 641"/>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3" name="Ellipse 642"/>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4" name="Ellipse 643"/>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5" name="Ellipse 644"/>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6" name="Ellipse 645"/>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7" name="Connecteur droit 646"/>
                <p:cNvCxnSpPr>
                  <a:stCxn id="642" idx="4"/>
                  <a:endCxn id="643"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8" name="Connecteur droit 647"/>
                <p:cNvCxnSpPr>
                  <a:stCxn id="642" idx="4"/>
                  <a:endCxn id="644"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9" name="Connecteur droit 648"/>
                <p:cNvCxnSpPr>
                  <a:stCxn id="642" idx="4"/>
                  <a:endCxn id="645"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0" name="Connecteur droit 649"/>
                <p:cNvCxnSpPr>
                  <a:stCxn id="642" idx="4"/>
                  <a:endCxn id="646"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1" name="Ellipse 65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2" name="Ellipse 65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3" name="Ellipse 652"/>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4" name="Connecteur droit 653"/>
                <p:cNvCxnSpPr>
                  <a:stCxn id="645" idx="4"/>
                  <a:endCxn id="65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5" name="Connecteur droit 654"/>
                <p:cNvCxnSpPr>
                  <a:stCxn id="645" idx="4"/>
                  <a:endCxn id="65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6" name="Connecteur droit 655"/>
                <p:cNvCxnSpPr>
                  <a:stCxn id="645" idx="4"/>
                  <a:endCxn id="653"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7" name="Ellipse 656"/>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8" name="Connecteur droit 657"/>
                <p:cNvCxnSpPr>
                  <a:stCxn id="642" idx="4"/>
                  <a:endCxn id="657"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9" name="Ellipse 658"/>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0" name="Ellipse 659"/>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1" name="Connecteur droit 660"/>
                <p:cNvCxnSpPr>
                  <a:stCxn id="657" idx="4"/>
                  <a:endCxn id="659"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62" name="Connecteur droit 661"/>
                <p:cNvCxnSpPr>
                  <a:stCxn id="657" idx="4"/>
                  <a:endCxn id="660"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663" name="Grouper 662"/>
            <p:cNvGrpSpPr/>
            <p:nvPr/>
          </p:nvGrpSpPr>
          <p:grpSpPr>
            <a:xfrm>
              <a:off x="2828238" y="3288042"/>
              <a:ext cx="609602" cy="1328638"/>
              <a:chOff x="4413812" y="976872"/>
              <a:chExt cx="609602" cy="1328638"/>
            </a:xfrm>
          </p:grpSpPr>
          <p:grpSp>
            <p:nvGrpSpPr>
              <p:cNvPr id="664" name="Grouper 384"/>
              <p:cNvGrpSpPr/>
              <p:nvPr/>
            </p:nvGrpSpPr>
            <p:grpSpPr>
              <a:xfrm>
                <a:off x="4490012" y="976872"/>
                <a:ext cx="533402" cy="814674"/>
                <a:chOff x="4490012" y="976872"/>
                <a:chExt cx="533402" cy="814674"/>
              </a:xfrm>
            </p:grpSpPr>
            <p:sp>
              <p:nvSpPr>
                <p:cNvPr id="666" name="Ellipse 66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7" name="Ellipse 66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8" name="Connecteur droit 667"/>
                <p:cNvCxnSpPr>
                  <a:stCxn id="666" idx="4"/>
                  <a:endCxn id="66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69" name="Ellipse 66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0" name="Ellipse 66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1" name="Connecteur droit 670"/>
                <p:cNvCxnSpPr>
                  <a:stCxn id="667" idx="4"/>
                  <a:endCxn id="66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72" name="Connecteur droit 671"/>
                <p:cNvCxnSpPr>
                  <a:stCxn id="667" idx="4"/>
                  <a:endCxn id="67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3" name="Ellipse 67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4" name="Connecteur droit 673"/>
                <p:cNvCxnSpPr>
                  <a:stCxn id="666" idx="4"/>
                  <a:endCxn id="67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5" name="Ellipse 67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6" name="Connecteur droit 675"/>
                <p:cNvCxnSpPr>
                  <a:stCxn id="673" idx="4"/>
                  <a:endCxn id="67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65" name="ZoneTexte 66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77" name="Grouper 676"/>
            <p:cNvGrpSpPr/>
            <p:nvPr/>
          </p:nvGrpSpPr>
          <p:grpSpPr>
            <a:xfrm>
              <a:off x="3475941" y="3283889"/>
              <a:ext cx="609602" cy="1328638"/>
              <a:chOff x="4413812" y="976872"/>
              <a:chExt cx="609602" cy="1328638"/>
            </a:xfrm>
          </p:grpSpPr>
          <p:grpSp>
            <p:nvGrpSpPr>
              <p:cNvPr id="678" name="Grouper 384"/>
              <p:cNvGrpSpPr/>
              <p:nvPr/>
            </p:nvGrpSpPr>
            <p:grpSpPr>
              <a:xfrm>
                <a:off x="4490012" y="976872"/>
                <a:ext cx="533402" cy="814674"/>
                <a:chOff x="4490012" y="976872"/>
                <a:chExt cx="533402" cy="814674"/>
              </a:xfrm>
            </p:grpSpPr>
            <p:sp>
              <p:nvSpPr>
                <p:cNvPr id="680" name="Ellipse 67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1" name="Ellipse 68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2" name="Connecteur droit 681"/>
                <p:cNvCxnSpPr>
                  <a:stCxn id="680" idx="4"/>
                  <a:endCxn id="68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3" name="Ellipse 68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4" name="Ellipse 68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5" name="Connecteur droit 684"/>
                <p:cNvCxnSpPr>
                  <a:stCxn id="681" idx="4"/>
                  <a:endCxn id="68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86" name="Connecteur droit 685"/>
                <p:cNvCxnSpPr>
                  <a:stCxn id="681" idx="4"/>
                  <a:endCxn id="68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7" name="Ellipse 68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8" name="Connecteur droit 687"/>
                <p:cNvCxnSpPr>
                  <a:stCxn id="680" idx="4"/>
                  <a:endCxn id="68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9" name="Ellipse 68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0" name="Connecteur droit 689"/>
                <p:cNvCxnSpPr>
                  <a:stCxn id="687" idx="4"/>
                  <a:endCxn id="68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79" name="ZoneTexte 678"/>
              <p:cNvSpPr txBox="1"/>
              <p:nvPr/>
            </p:nvSpPr>
            <p:spPr>
              <a:xfrm>
                <a:off x="4413812" y="1936178"/>
                <a:ext cx="342900" cy="369332"/>
              </a:xfrm>
              <a:prstGeom prst="rect">
                <a:avLst/>
              </a:prstGeom>
              <a:noFill/>
            </p:spPr>
            <p:txBody>
              <a:bodyPr wrap="square" rtlCol="0">
                <a:spAutoFit/>
              </a:bodyPr>
              <a:lstStyle/>
              <a:p>
                <a:endParaRPr lang="en-US" i="1" dirty="0"/>
              </a:p>
            </p:txBody>
          </p:sp>
        </p:grpSp>
      </p:grpSp>
      <p:grpSp>
        <p:nvGrpSpPr>
          <p:cNvPr id="699" name="Grouper 698"/>
          <p:cNvGrpSpPr/>
          <p:nvPr/>
        </p:nvGrpSpPr>
        <p:grpSpPr>
          <a:xfrm>
            <a:off x="1751090" y="5449007"/>
            <a:ext cx="746306" cy="1022051"/>
            <a:chOff x="1758939" y="5717594"/>
            <a:chExt cx="746306" cy="1555363"/>
          </a:xfrm>
        </p:grpSpPr>
        <p:sp>
          <p:nvSpPr>
            <p:cNvPr id="693" name="ZoneTexte 692"/>
            <p:cNvSpPr txBox="1"/>
            <p:nvPr/>
          </p:nvSpPr>
          <p:spPr>
            <a:xfrm>
              <a:off x="1758939" y="6710906"/>
              <a:ext cx="746306" cy="562051"/>
            </a:xfrm>
            <a:prstGeom prst="rect">
              <a:avLst/>
            </a:prstGeom>
            <a:noFill/>
            <a:ln>
              <a:solidFill>
                <a:schemeClr val="tx1"/>
              </a:solidFill>
            </a:ln>
          </p:spPr>
          <p:txBody>
            <a:bodyPr wrap="square" rtlCol="0">
              <a:spAutoFit/>
            </a:bodyPr>
            <a:lstStyle/>
            <a:p>
              <a:r>
                <a:rPr lang="fr-FR" dirty="0" smtClean="0"/>
                <a:t>use b;</a:t>
              </a:r>
              <a:endParaRPr lang="fr-FR" dirty="0"/>
            </a:p>
          </p:txBody>
        </p:sp>
        <p:cxnSp>
          <p:nvCxnSpPr>
            <p:cNvPr id="695" name="Connecteur droit avec flèche 694"/>
            <p:cNvCxnSpPr>
              <a:stCxn id="461" idx="4"/>
            </p:cNvCxnSpPr>
            <p:nvPr/>
          </p:nvCxnSpPr>
          <p:spPr>
            <a:xfrm rot="16200000" flipH="1">
              <a:off x="1401560" y="6097937"/>
              <a:ext cx="873867" cy="1143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96" name="Connecteur droit avec flèche 695"/>
            <p:cNvCxnSpPr>
              <a:stCxn id="488" idx="4"/>
            </p:cNvCxnSpPr>
            <p:nvPr/>
          </p:nvCxnSpPr>
          <p:spPr>
            <a:xfrm rot="5400000">
              <a:off x="1877532" y="6040507"/>
              <a:ext cx="874426"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aphicFrame>
        <p:nvGraphicFramePr>
          <p:cNvPr id="453" name="Diagramme 452"/>
          <p:cNvGraphicFramePr/>
          <p:nvPr/>
        </p:nvGraphicFramePr>
        <p:xfrm>
          <a:off x="292272" y="540013"/>
          <a:ext cx="3389093" cy="3155372"/>
        </p:xfrm>
        <a:graphic>
          <a:graphicData uri="http://schemas.openxmlformats.org/drawingml/2006/diagram">
            <a:relIds xmlns:dgm="http://schemas.openxmlformats.org/drawingml/2006/diagram" xmlns:r="http://schemas.openxmlformats.org/officeDocument/2006/relationships" r:dm="rId5" r:lo="rId6" r:qs="rId7" r:cs="rId8"/>
          </a:graphicData>
        </a:graphic>
      </p:graphicFrame>
      <p:graphicFrame>
        <p:nvGraphicFramePr>
          <p:cNvPr id="454" name="Diagramme 453"/>
          <p:cNvGraphicFramePr/>
          <p:nvPr/>
        </p:nvGraphicFramePr>
        <p:xfrm>
          <a:off x="400577" y="2380857"/>
          <a:ext cx="2786551" cy="2676535"/>
        </p:xfrm>
        <a:graphic>
          <a:graphicData uri="http://schemas.openxmlformats.org/drawingml/2006/diagram">
            <a:relIds xmlns:dgm="http://schemas.openxmlformats.org/drawingml/2006/diagram" xmlns:r="http://schemas.openxmlformats.org/officeDocument/2006/relationships" r:dm="rId10" r:lo="rId11" r:qs="rId12" r:cs="rId13"/>
          </a:graphicData>
        </a:graphic>
      </p:graphicFrame>
      <p:sp>
        <p:nvSpPr>
          <p:cNvPr id="456" name="ZoneTexte 455"/>
          <p:cNvSpPr txBox="1"/>
          <p:nvPr/>
        </p:nvSpPr>
        <p:spPr>
          <a:xfrm>
            <a:off x="86584" y="4660224"/>
            <a:ext cx="1376924" cy="646331"/>
          </a:xfrm>
          <a:prstGeom prst="rect">
            <a:avLst/>
          </a:prstGeom>
          <a:noFill/>
        </p:spPr>
        <p:txBody>
          <a:bodyPr wrap="none" rtlCol="0">
            <a:spAutoFit/>
          </a:bodyPr>
          <a:lstStyle/>
          <a:p>
            <a:r>
              <a:rPr lang="fr-FR" dirty="0" smtClean="0"/>
              <a:t>YANG</a:t>
            </a:r>
          </a:p>
          <a:p>
            <a:r>
              <a:rPr lang="fr-FR" dirty="0" err="1" smtClean="0"/>
              <a:t>Schema</a:t>
            </a:r>
            <a:r>
              <a:rPr lang="fr-FR" dirty="0" smtClean="0"/>
              <a:t> </a:t>
            </a:r>
            <a:r>
              <a:rPr lang="fr-FR" dirty="0" err="1" smtClean="0"/>
              <a:t>Tree</a:t>
            </a:r>
            <a:endParaRPr lang="fr-FR" dirty="0"/>
          </a:p>
        </p:txBody>
      </p:sp>
      <p:sp>
        <p:nvSpPr>
          <p:cNvPr id="463" name="ZoneTexte 462"/>
          <p:cNvSpPr txBox="1"/>
          <p:nvPr/>
        </p:nvSpPr>
        <p:spPr>
          <a:xfrm>
            <a:off x="3965505" y="793128"/>
            <a:ext cx="1935295" cy="646331"/>
          </a:xfrm>
          <a:prstGeom prst="rect">
            <a:avLst/>
          </a:prstGeom>
          <a:noFill/>
        </p:spPr>
        <p:txBody>
          <a:bodyPr wrap="none" rtlCol="0">
            <a:spAutoFit/>
          </a:bodyPr>
          <a:lstStyle/>
          <a:p>
            <a:r>
              <a:rPr lang="fr-FR" dirty="0" smtClean="0"/>
              <a:t>YANG </a:t>
            </a:r>
            <a:r>
              <a:rPr lang="fr-FR" dirty="0" err="1" smtClean="0"/>
              <a:t>specification</a:t>
            </a:r>
            <a:endParaRPr lang="fr-FR" dirty="0" smtClean="0"/>
          </a:p>
          <a:p>
            <a:r>
              <a:rPr lang="fr-FR" dirty="0" smtClean="0"/>
              <a:t>browser</a:t>
            </a:r>
            <a:endParaRPr lang="fr-FR" dirty="0"/>
          </a:p>
        </p:txBody>
      </p:sp>
      <p:sp>
        <p:nvSpPr>
          <p:cNvPr id="464" name="ZoneTexte 463"/>
          <p:cNvSpPr txBox="1"/>
          <p:nvPr/>
        </p:nvSpPr>
        <p:spPr>
          <a:xfrm>
            <a:off x="3991173" y="766657"/>
            <a:ext cx="2407893" cy="646331"/>
          </a:xfrm>
          <a:prstGeom prst="rect">
            <a:avLst/>
          </a:prstGeom>
          <a:noFill/>
        </p:spPr>
        <p:txBody>
          <a:bodyPr wrap="none" rtlCol="0">
            <a:spAutoFit/>
          </a:bodyPr>
          <a:lstStyle/>
          <a:p>
            <a:r>
              <a:rPr lang="fr-FR" dirty="0" smtClean="0"/>
              <a:t>NETCONF Configuration</a:t>
            </a:r>
          </a:p>
          <a:p>
            <a:r>
              <a:rPr lang="fr-FR" dirty="0" smtClean="0"/>
              <a:t>browser</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animEffect transition="in" filter="wipe(up)">
                                      <p:cBhvr>
                                        <p:cTn id="7" dur="500"/>
                                        <p:tgtEl>
                                          <p:spTgt spid="38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56"/>
                                        </p:tgtEl>
                                        <p:attrNameLst>
                                          <p:attrName>style.visibility</p:attrName>
                                        </p:attrNameLst>
                                      </p:cBhvr>
                                      <p:to>
                                        <p:strVal val="visible"/>
                                      </p:to>
                                    </p:set>
                                    <p:animEffect transition="in" filter="wipe(up)">
                                      <p:cBhvr>
                                        <p:cTn id="10" dur="500"/>
                                        <p:tgtEl>
                                          <p:spTgt spid="456"/>
                                        </p:tgtEl>
                                      </p:cBhvr>
                                    </p:animEffect>
                                  </p:childTnLst>
                                </p:cTn>
                              </p:par>
                              <p:par>
                                <p:cTn id="11" presetID="22" presetClass="entr" presetSubtype="1" fill="hold" nodeType="withEffect">
                                  <p:stCondLst>
                                    <p:cond delay="0"/>
                                  </p:stCondLst>
                                  <p:childTnLst>
                                    <p:set>
                                      <p:cBhvr>
                                        <p:cTn id="12" dur="1" fill="hold">
                                          <p:stCondLst>
                                            <p:cond delay="0"/>
                                          </p:stCondLst>
                                        </p:cTn>
                                        <p:tgtEl>
                                          <p:spTgt spid="391"/>
                                        </p:tgtEl>
                                        <p:attrNameLst>
                                          <p:attrName>style.visibility</p:attrName>
                                        </p:attrNameLst>
                                      </p:cBhvr>
                                      <p:to>
                                        <p:strVal val="visible"/>
                                      </p:to>
                                    </p:set>
                                    <p:animEffect transition="in" filter="wipe(up)">
                                      <p:cBhvr>
                                        <p:cTn id="13" dur="500"/>
                                        <p:tgtEl>
                                          <p:spTgt spid="39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699"/>
                                        </p:tgtEl>
                                        <p:attrNameLst>
                                          <p:attrName>style.visibility</p:attrName>
                                        </p:attrNameLst>
                                      </p:cBhvr>
                                      <p:to>
                                        <p:strVal val="visible"/>
                                      </p:to>
                                    </p:set>
                                    <p:animEffect transition="in" filter="wipe(up)">
                                      <p:cBhvr>
                                        <p:cTn id="18" dur="500"/>
                                        <p:tgtEl>
                                          <p:spTgt spid="69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99"/>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491"/>
                                        </p:tgtEl>
                                        <p:attrNameLst>
                                          <p:attrName>style.visibility</p:attrName>
                                        </p:attrNameLst>
                                      </p:cBhvr>
                                      <p:to>
                                        <p:strVal val="visible"/>
                                      </p:to>
                                    </p:set>
                                  </p:childTnLst>
                                </p:cTn>
                              </p:par>
                              <p:par>
                                <p:cTn id="25" presetID="0" presetClass="path" presetSubtype="0" accel="50000" decel="50000" fill="hold" nodeType="withEffect">
                                  <p:stCondLst>
                                    <p:cond delay="0"/>
                                  </p:stCondLst>
                                  <p:childTnLst>
                                    <p:animMotion origin="layout" path="M -0.00096 -0.00533 C 0.0465 -0.08221 0.097 -0.16698 0.13741 -0.17184 C 0.17781 -0.1767 0.22014 -0.06346 0.24194 -0.03497 " pathEditMode="relative" rAng="0" ptsTypes="aaA">
                                      <p:cBhvr>
                                        <p:cTn id="26" dur="2000" fill="hold"/>
                                        <p:tgtEl>
                                          <p:spTgt spid="491"/>
                                        </p:tgtEl>
                                        <p:attrNameLst>
                                          <p:attrName>ppt_x</p:attrName>
                                          <p:attrName>ppt_y</p:attrName>
                                        </p:attrNameLst>
                                      </p:cBhvr>
                                      <p:rCtr x="121" y="-86"/>
                                    </p:animMotion>
                                  </p:childTnLst>
                                </p:cTn>
                              </p:par>
                              <p:par>
                                <p:cTn id="27" presetID="22" presetClass="entr" presetSubtype="1" fill="hold" nodeType="withEffect">
                                  <p:stCondLst>
                                    <p:cond delay="0"/>
                                  </p:stCondLst>
                                  <p:childTnLst>
                                    <p:set>
                                      <p:cBhvr>
                                        <p:cTn id="28" dur="1" fill="hold">
                                          <p:stCondLst>
                                            <p:cond delay="0"/>
                                          </p:stCondLst>
                                        </p:cTn>
                                        <p:tgtEl>
                                          <p:spTgt spid="523"/>
                                        </p:tgtEl>
                                        <p:attrNameLst>
                                          <p:attrName>style.visibility</p:attrName>
                                        </p:attrNameLst>
                                      </p:cBhvr>
                                      <p:to>
                                        <p:strVal val="visible"/>
                                      </p:to>
                                    </p:set>
                                    <p:animEffect transition="in" filter="wipe(up)">
                                      <p:cBhvr>
                                        <p:cTn id="29" dur="500"/>
                                        <p:tgtEl>
                                          <p:spTgt spid="523"/>
                                        </p:tgtEl>
                                      </p:cBhvr>
                                    </p:animEffect>
                                  </p:childTnLst>
                                </p:cTn>
                              </p:par>
                              <p:par>
                                <p:cTn id="30" presetID="1" presetClass="entr" presetSubtype="0" fill="hold" nodeType="withEffect">
                                  <p:stCondLst>
                                    <p:cond delay="0"/>
                                  </p:stCondLst>
                                  <p:childTnLst>
                                    <p:set>
                                      <p:cBhvr>
                                        <p:cTn id="31" dur="1" fill="hold">
                                          <p:stCondLst>
                                            <p:cond delay="0"/>
                                          </p:stCondLst>
                                        </p:cTn>
                                        <p:tgtEl>
                                          <p:spTgt spid="523"/>
                                        </p:tgtEl>
                                        <p:attrNameLst>
                                          <p:attrName>style.visibility</p:attrName>
                                        </p:attrNameLst>
                                      </p:cBhvr>
                                      <p:to>
                                        <p:strVal val="visible"/>
                                      </p:to>
                                    </p:set>
                                  </p:childTnLst>
                                </p:cTn>
                              </p:par>
                              <p:par>
                                <p:cTn id="32" presetID="0" presetClass="path" presetSubtype="0" accel="50000" decel="50000" fill="hold" nodeType="withEffect">
                                  <p:stCondLst>
                                    <p:cond delay="0"/>
                                  </p:stCondLst>
                                  <p:childTnLst>
                                    <p:animMotion origin="layout" path="M 6.50489E-6 6.23785E-6 C 0.03076 0.04443 0.06152 0.08886 0.08458 0.09996 C 0.10765 0.11107 0.12302 0.08886 0.1384 0.06664 " pathEditMode="relative" ptsTypes="aaA">
                                      <p:cBhvr>
                                        <p:cTn id="33" dur="2000" fill="hold"/>
                                        <p:tgtEl>
                                          <p:spTgt spid="523"/>
                                        </p:tgtEl>
                                        <p:attrNameLst>
                                          <p:attrName>ppt_x</p:attrName>
                                          <p:attrName>ppt_y</p:attrName>
                                        </p:attrNameLst>
                                      </p:cBhvr>
                                    </p:animMotion>
                                  </p:childTnLst>
                                </p:cTn>
                              </p:par>
                              <p:par>
                                <p:cTn id="34" presetID="22" presetClass="entr" presetSubtype="1" fill="hold" nodeType="withEffect">
                                  <p:stCondLst>
                                    <p:cond delay="0"/>
                                  </p:stCondLst>
                                  <p:childTnLst>
                                    <p:set>
                                      <p:cBhvr>
                                        <p:cTn id="35" dur="1" fill="hold">
                                          <p:stCondLst>
                                            <p:cond delay="0"/>
                                          </p:stCondLst>
                                        </p:cTn>
                                        <p:tgtEl>
                                          <p:spTgt spid="537"/>
                                        </p:tgtEl>
                                        <p:attrNameLst>
                                          <p:attrName>style.visibility</p:attrName>
                                        </p:attrNameLst>
                                      </p:cBhvr>
                                      <p:to>
                                        <p:strVal val="visible"/>
                                      </p:to>
                                    </p:set>
                                    <p:animEffect transition="in" filter="wipe(up)">
                                      <p:cBhvr>
                                        <p:cTn id="36" dur="500"/>
                                        <p:tgtEl>
                                          <p:spTgt spid="537"/>
                                        </p:tgtEl>
                                      </p:cBhvr>
                                    </p:animEffect>
                                  </p:childTnLst>
                                </p:cTn>
                              </p:par>
                              <p:par>
                                <p:cTn id="37" presetID="1" presetClass="entr" presetSubtype="0" fill="hold" nodeType="withEffect">
                                  <p:stCondLst>
                                    <p:cond delay="0"/>
                                  </p:stCondLst>
                                  <p:childTnLst>
                                    <p:set>
                                      <p:cBhvr>
                                        <p:cTn id="38" dur="1" fill="hold">
                                          <p:stCondLst>
                                            <p:cond delay="0"/>
                                          </p:stCondLst>
                                        </p:cTn>
                                        <p:tgtEl>
                                          <p:spTgt spid="537"/>
                                        </p:tgtEl>
                                        <p:attrNameLst>
                                          <p:attrName>style.visibility</p:attrName>
                                        </p:attrNameLst>
                                      </p:cBhvr>
                                      <p:to>
                                        <p:strVal val="visible"/>
                                      </p:to>
                                    </p:set>
                                  </p:childTnLst>
                                </p:cTn>
                              </p:par>
                              <p:par>
                                <p:cTn id="39" presetID="0" presetClass="path" presetSubtype="0" accel="50000" decel="50000" fill="hold" nodeType="withEffect">
                                  <p:stCondLst>
                                    <p:cond delay="0"/>
                                  </p:stCondLst>
                                  <p:childTnLst>
                                    <p:animMotion origin="layout" path="M -4.63364E-6 4.86799E-6 C 0.05131 0.10004 0.10438 0.19939 0.13837 0.21097 C 0.17236 0.22255 0.19 0.09888 0.20363 0.06924 " pathEditMode="relative" rAng="0" ptsTypes="aaA">
                                      <p:cBhvr>
                                        <p:cTn id="40" dur="2000" fill="hold"/>
                                        <p:tgtEl>
                                          <p:spTgt spid="537"/>
                                        </p:tgtEl>
                                        <p:attrNameLst>
                                          <p:attrName>ppt_x</p:attrName>
                                          <p:attrName>ppt_y</p:attrName>
                                        </p:attrNameLst>
                                      </p:cBhvr>
                                      <p:rCtr x="102" y="111"/>
                                    </p:animMotion>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692"/>
                                        </p:tgtEl>
                                        <p:attrNameLst>
                                          <p:attrName>style.visibility</p:attrName>
                                        </p:attrNameLst>
                                      </p:cBhvr>
                                      <p:to>
                                        <p:strVal val="visible"/>
                                      </p:to>
                                    </p:set>
                                    <p:animEffect transition="in" filter="dissolve">
                                      <p:cBhvr>
                                        <p:cTn id="45" dur="500"/>
                                        <p:tgtEl>
                                          <p:spTgt spid="69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63"/>
                                        </p:tgtEl>
                                        <p:attrNameLst>
                                          <p:attrName>style.visibility</p:attrName>
                                        </p:attrNameLst>
                                      </p:cBhvr>
                                      <p:to>
                                        <p:strVal val="visible"/>
                                      </p:to>
                                    </p:set>
                                    <p:animEffect transition="in" filter="fade">
                                      <p:cBhvr>
                                        <p:cTn id="48" dur="500"/>
                                        <p:tgtEl>
                                          <p:spTgt spid="463"/>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accel="50000" decel="50000" fill="hold" nodeType="clickEffect">
                                  <p:stCondLst>
                                    <p:cond delay="0"/>
                                  </p:stCondLst>
                                  <p:childTnLst>
                                    <p:set>
                                      <p:cBhvr>
                                        <p:cTn id="52" dur="1" fill="hold">
                                          <p:stCondLst>
                                            <p:cond delay="0"/>
                                          </p:stCondLst>
                                        </p:cTn>
                                        <p:tgtEl>
                                          <p:spTgt spid="551"/>
                                        </p:tgtEl>
                                        <p:attrNameLst>
                                          <p:attrName>style.visibility</p:attrName>
                                        </p:attrNameLst>
                                      </p:cBhvr>
                                      <p:to>
                                        <p:strVal val="visible"/>
                                      </p:to>
                                    </p:set>
                                    <p:anim calcmode="lin" valueType="num">
                                      <p:cBhvr additive="base">
                                        <p:cTn id="53" dur="500" fill="hold"/>
                                        <p:tgtEl>
                                          <p:spTgt spid="551"/>
                                        </p:tgtEl>
                                        <p:attrNameLst>
                                          <p:attrName>ppt_x</p:attrName>
                                        </p:attrNameLst>
                                      </p:cBhvr>
                                      <p:tavLst>
                                        <p:tav tm="0">
                                          <p:val>
                                            <p:strVal val="1+#ppt_w/2"/>
                                          </p:val>
                                        </p:tav>
                                        <p:tav tm="100000">
                                          <p:val>
                                            <p:strVal val="#ppt_x"/>
                                          </p:val>
                                        </p:tav>
                                      </p:tavLst>
                                    </p:anim>
                                    <p:anim calcmode="lin" valueType="num">
                                      <p:cBhvr additive="base">
                                        <p:cTn id="54" dur="500" fill="hold"/>
                                        <p:tgtEl>
                                          <p:spTgt spid="551"/>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552"/>
                                        </p:tgtEl>
                                        <p:attrNameLst>
                                          <p:attrName>style.visibility</p:attrName>
                                        </p:attrNameLst>
                                      </p:cBhvr>
                                      <p:to>
                                        <p:strVal val="visible"/>
                                      </p:to>
                                    </p:set>
                                    <p:animEffect transition="in" filter="dissolve">
                                      <p:cBhvr>
                                        <p:cTn id="59" dur="2000"/>
                                        <p:tgtEl>
                                          <p:spTgt spid="552"/>
                                        </p:tgtEl>
                                      </p:cBhvr>
                                    </p:animEffect>
                                  </p:childTnLst>
                                </p:cTn>
                              </p:par>
                              <p:par>
                                <p:cTn id="60" presetID="10" presetClass="exit" presetSubtype="0" fill="hold" nodeType="withEffect">
                                  <p:stCondLst>
                                    <p:cond delay="0"/>
                                  </p:stCondLst>
                                  <p:childTnLst>
                                    <p:animEffect transition="out" filter="fade">
                                      <p:cBhvr>
                                        <p:cTn id="61" dur="2000"/>
                                        <p:tgtEl>
                                          <p:spTgt spid="551"/>
                                        </p:tgtEl>
                                      </p:cBhvr>
                                    </p:animEffect>
                                    <p:set>
                                      <p:cBhvr>
                                        <p:cTn id="62" dur="1" fill="hold">
                                          <p:stCondLst>
                                            <p:cond delay="1999"/>
                                          </p:stCondLst>
                                        </p:cTn>
                                        <p:tgtEl>
                                          <p:spTgt spid="55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1000"/>
                                        <p:tgtEl>
                                          <p:spTgt spid="692"/>
                                        </p:tgtEl>
                                      </p:cBhvr>
                                    </p:animEffect>
                                    <p:set>
                                      <p:cBhvr>
                                        <p:cTn id="67" dur="1" fill="hold">
                                          <p:stCondLst>
                                            <p:cond delay="999"/>
                                          </p:stCondLst>
                                        </p:cTn>
                                        <p:tgtEl>
                                          <p:spTgt spid="692"/>
                                        </p:tgtEl>
                                        <p:attrNameLst>
                                          <p:attrName>style.visibility</p:attrName>
                                        </p:attrNameLst>
                                      </p:cBhvr>
                                      <p:to>
                                        <p:strVal val="hidden"/>
                                      </p:to>
                                    </p:set>
                                  </p:childTnLst>
                                </p:cTn>
                              </p:par>
                              <p:par>
                                <p:cTn id="68" presetID="9" presetClass="entr" presetSubtype="0" fill="hold" nodeType="withEffect">
                                  <p:stCondLst>
                                    <p:cond delay="0"/>
                                  </p:stCondLst>
                                  <p:childTnLst>
                                    <p:set>
                                      <p:cBhvr>
                                        <p:cTn id="69" dur="1" fill="hold">
                                          <p:stCondLst>
                                            <p:cond delay="0"/>
                                          </p:stCondLst>
                                        </p:cTn>
                                        <p:tgtEl>
                                          <p:spTgt spid="635"/>
                                        </p:tgtEl>
                                        <p:attrNameLst>
                                          <p:attrName>style.visibility</p:attrName>
                                        </p:attrNameLst>
                                      </p:cBhvr>
                                      <p:to>
                                        <p:strVal val="visible"/>
                                      </p:to>
                                    </p:set>
                                    <p:animEffect transition="in" filter="dissolve">
                                      <p:cBhvr>
                                        <p:cTn id="70" dur="1000"/>
                                        <p:tgtEl>
                                          <p:spTgt spid="635"/>
                                        </p:tgtEl>
                                      </p:cBhvr>
                                    </p:animEffect>
                                  </p:childTnLst>
                                </p:cTn>
                              </p:par>
                              <p:par>
                                <p:cTn id="71" presetID="10" presetClass="exit" presetSubtype="0" fill="hold" grpId="1" nodeType="withEffect">
                                  <p:stCondLst>
                                    <p:cond delay="0"/>
                                  </p:stCondLst>
                                  <p:childTnLst>
                                    <p:animEffect transition="out" filter="fade">
                                      <p:cBhvr>
                                        <p:cTn id="72" dur="1000"/>
                                        <p:tgtEl>
                                          <p:spTgt spid="463"/>
                                        </p:tgtEl>
                                      </p:cBhvr>
                                    </p:animEffect>
                                    <p:set>
                                      <p:cBhvr>
                                        <p:cTn id="73" dur="1" fill="hold">
                                          <p:stCondLst>
                                            <p:cond delay="999"/>
                                          </p:stCondLst>
                                        </p:cTn>
                                        <p:tgtEl>
                                          <p:spTgt spid="463"/>
                                        </p:tgtEl>
                                        <p:attrNameLst>
                                          <p:attrName>style.visibility</p:attrName>
                                        </p:attrNameLst>
                                      </p:cBhvr>
                                      <p:to>
                                        <p:strVal val="hidden"/>
                                      </p:to>
                                    </p:set>
                                  </p:childTnLst>
                                </p:cTn>
                              </p:par>
                              <p:par>
                                <p:cTn id="74" presetID="10" presetClass="entr" presetSubtype="0" fill="hold" grpId="0" nodeType="withEffect">
                                  <p:stCondLst>
                                    <p:cond delay="0"/>
                                  </p:stCondLst>
                                  <p:childTnLst>
                                    <p:set>
                                      <p:cBhvr>
                                        <p:cTn id="75" dur="1" fill="hold">
                                          <p:stCondLst>
                                            <p:cond delay="0"/>
                                          </p:stCondLst>
                                        </p:cTn>
                                        <p:tgtEl>
                                          <p:spTgt spid="464"/>
                                        </p:tgtEl>
                                        <p:attrNameLst>
                                          <p:attrName>style.visibility</p:attrName>
                                        </p:attrNameLst>
                                      </p:cBhvr>
                                      <p:to>
                                        <p:strVal val="visible"/>
                                      </p:to>
                                    </p:set>
                                    <p:animEffect transition="in" filter="fade">
                                      <p:cBhvr>
                                        <p:cTn id="76" dur="1000"/>
                                        <p:tgtEl>
                                          <p:spTgt spid="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 grpId="0"/>
      <p:bldP spid="463" grpId="0"/>
      <p:bldP spid="463" grpId="1"/>
      <p:bldP spid="464" grpId="0"/>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3" name="Grouper 52"/>
          <p:cNvGrpSpPr/>
          <p:nvPr/>
        </p:nvGrpSpPr>
        <p:grpSpPr>
          <a:xfrm>
            <a:off x="3898900" y="1441966"/>
            <a:ext cx="5016500" cy="1491734"/>
            <a:chOff x="3898900" y="1441966"/>
            <a:chExt cx="5016500" cy="1491734"/>
          </a:xfrm>
        </p:grpSpPr>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2"/>
              <a:endCxn id="24" idx="0"/>
            </p:cNvCxnSpPr>
            <p:nvPr/>
          </p:nvCxnSpPr>
          <p:spPr>
            <a:xfrm rot="16200000" flipH="1">
              <a:off x="4940797" y="742969"/>
              <a:ext cx="1034534" cy="3118328"/>
            </a:xfrm>
            <a:prstGeom prst="curved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Operation</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ZoneTexte 31"/>
          <p:cNvSpPr txBox="1"/>
          <p:nvPr/>
        </p:nvSpPr>
        <p:spPr>
          <a:xfrm>
            <a:off x="7344612" y="4278868"/>
            <a:ext cx="1167507" cy="369332"/>
          </a:xfrm>
          <a:prstGeom prst="rect">
            <a:avLst/>
          </a:prstGeom>
          <a:noFill/>
        </p:spPr>
        <p:txBody>
          <a:bodyPr wrap="none" rtlCol="0">
            <a:spAutoFit/>
          </a:bodyPr>
          <a:lstStyle/>
          <a:p>
            <a:r>
              <a:rPr lang="en-US" dirty="0" smtClean="0"/>
              <a:t>Data Store</a:t>
            </a:r>
            <a:endParaRPr lang="en-US" dirty="0"/>
          </a:p>
        </p:txBody>
      </p:sp>
      <p:sp>
        <p:nvSpPr>
          <p:cNvPr id="33" name="ZoneTexte 32"/>
          <p:cNvSpPr txBox="1"/>
          <p:nvPr/>
        </p:nvSpPr>
        <p:spPr>
          <a:xfrm>
            <a:off x="8153400" y="762000"/>
            <a:ext cx="1133644" cy="369332"/>
          </a:xfrm>
          <a:prstGeom prst="rect">
            <a:avLst/>
          </a:prstGeom>
          <a:noFill/>
        </p:spPr>
        <p:txBody>
          <a:bodyPr wrap="none" rtlCol="0">
            <a:spAutoFit/>
          </a:bodyPr>
          <a:lstStyle/>
          <a:p>
            <a:r>
              <a:rPr lang="en-US" dirty="0" smtClean="0"/>
              <a:t>&lt;</a:t>
            </a:r>
            <a:r>
              <a:rPr lang="fr-FR" dirty="0" err="1"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RPC</a:t>
            </a:r>
            <a:endParaRPr lang="en-US" dirty="0">
              <a:solidFill>
                <a:srgbClr val="000000"/>
              </a:solidFill>
            </a:endParaRPr>
          </a:p>
        </p:txBody>
      </p:sp>
      <p:sp>
        <p:nvSpPr>
          <p:cNvPr id="37" name="ZoneTexte 36"/>
          <p:cNvSpPr txBox="1"/>
          <p:nvPr/>
        </p:nvSpPr>
        <p:spPr>
          <a:xfrm>
            <a:off x="1253207" y="4800600"/>
            <a:ext cx="6840785" cy="1754327"/>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a:t>
            </a:r>
            <a:r>
              <a:rPr lang="fr-FR" sz="1200" dirty="0" err="1" smtClean="0"/>
              <a:t>netconf</a:t>
            </a:r>
            <a:r>
              <a:rPr lang="fr-FR" sz="1200" dirty="0" smtClean="0"/>
              <a:t>/network/interfaces&lt;/</a:t>
            </a:r>
            <a:r>
              <a:rPr lang="fr-FR" sz="1200" dirty="0" err="1" smtClean="0"/>
              <a:t>xpath</a:t>
            </a:r>
            <a:r>
              <a:rPr lang="fr-FR" sz="1200" dirty="0" smtClean="0"/>
              <a:t>&gt;</a:t>
            </a:r>
          </a:p>
          <a:p>
            <a:r>
              <a:rPr lang="fr-FR" sz="1200" dirty="0" smtClean="0"/>
              <a:t>	&lt;namespace </a:t>
            </a:r>
            <a:r>
              <a:rPr lang="fr-FR" sz="1200" dirty="0" err="1" smtClean="0"/>
              <a:t>pref</a:t>
            </a:r>
            <a:r>
              <a:rPr lang="fr-FR" sz="1200" dirty="0" smtClean="0"/>
              <a:t>="ifs"&gt;urn:loria:madynes:ensuite:yencap:1.0:module:Interfaces:1.0&lt;/namespace&gt;</a:t>
            </a:r>
          </a:p>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="yang" value="interfaces"/&gt;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a:t>
            </a:r>
            <a:r>
              <a:rPr lang="fr-FR" sz="1200" dirty="0" err="1" smtClean="0"/>
              <a:t>yang-revision</a:t>
            </a:r>
            <a:r>
              <a:rPr lang="fr-FR" sz="1200" dirty="0" smtClean="0"/>
              <a:t>" value= "01"/&gt;</a:t>
            </a:r>
          </a:p>
          <a:p>
            <a:r>
              <a:rPr lang="fr-FR" sz="1200" dirty="0" smtClean="0"/>
              <a:t>	&lt;/</a:t>
            </a:r>
            <a:r>
              <a:rPr lang="fr-FR" sz="1200" dirty="0" err="1" smtClean="0"/>
              <a:t>parameters</a:t>
            </a:r>
            <a:r>
              <a:rPr lang="fr-FR" sz="1200" dirty="0" smtClean="0"/>
              <a:t>&gt;</a:t>
            </a:r>
          </a:p>
          <a:p>
            <a:r>
              <a:rPr lang="fr-FR" sz="1200" dirty="0" smtClean="0"/>
              <a:t>&lt;/module&gt;</a:t>
            </a:r>
            <a:endParaRPr lang="en-US" sz="1200" dirty="0"/>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8</a:t>
            </a:fld>
            <a:endParaRPr lang="fr-FR"/>
          </a:p>
        </p:txBody>
      </p:sp>
      <p:sp>
        <p:nvSpPr>
          <p:cNvPr id="30" name="ZoneTexte 29"/>
          <p:cNvSpPr txBox="1"/>
          <p:nvPr/>
        </p:nvSpPr>
        <p:spPr>
          <a:xfrm>
            <a:off x="533400" y="100630"/>
            <a:ext cx="361174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 a </a:t>
            </a:r>
            <a:r>
              <a:rPr lang="fr-FR" sz="2400" i="1" dirty="0" smtClean="0"/>
              <a:t>NETCONF</a:t>
            </a:r>
            <a:r>
              <a:rPr lang="en-US" sz="2400" i="1" dirty="0" smtClean="0"/>
              <a:t> server</a:t>
            </a:r>
            <a:endParaRPr lang="en-US" sz="2400" i="1" dirty="0"/>
          </a:p>
        </p:txBody>
      </p:sp>
      <p:sp>
        <p:nvSpPr>
          <p:cNvPr id="35" name="ZoneTexte 34"/>
          <p:cNvSpPr txBox="1"/>
          <p:nvPr/>
        </p:nvSpPr>
        <p:spPr>
          <a:xfrm rot="18900000">
            <a:off x="560264" y="958302"/>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6" name="ZoneTexte 35"/>
          <p:cNvSpPr txBox="1"/>
          <p:nvPr/>
        </p:nvSpPr>
        <p:spPr>
          <a:xfrm rot="18900000">
            <a:off x="1881065" y="958302"/>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8" name="ZoneTexte 37"/>
          <p:cNvSpPr txBox="1"/>
          <p:nvPr/>
        </p:nvSpPr>
        <p:spPr>
          <a:xfrm rot="18900000">
            <a:off x="3151063" y="946665"/>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9" name="ZoneTexte 38"/>
          <p:cNvSpPr txBox="1"/>
          <p:nvPr/>
        </p:nvSpPr>
        <p:spPr>
          <a:xfrm rot="18900000">
            <a:off x="4421065" y="958304"/>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cxnSp>
        <p:nvCxnSpPr>
          <p:cNvPr id="41" name="Connecteur droit avec flèche 40"/>
          <p:cNvCxnSpPr/>
          <p:nvPr/>
        </p:nvCxnSpPr>
        <p:spPr>
          <a:xfrm rot="5400000" flipH="1" flipV="1">
            <a:off x="4546600" y="2184400"/>
            <a:ext cx="3276600" cy="3022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51" name="Grouper 50"/>
          <p:cNvGrpSpPr/>
          <p:nvPr/>
        </p:nvGrpSpPr>
        <p:grpSpPr>
          <a:xfrm>
            <a:off x="7848600" y="1099860"/>
            <a:ext cx="1426364" cy="869672"/>
            <a:chOff x="7848600" y="1099860"/>
            <a:chExt cx="1426364" cy="869672"/>
          </a:xfrm>
        </p:grpSpPr>
        <p:sp>
          <p:nvSpPr>
            <p:cNvPr id="42" name="Ellipse 41"/>
            <p:cNvSpPr/>
            <p:nvPr/>
          </p:nvSpPr>
          <p:spPr>
            <a:xfrm>
              <a:off x="7848600" y="1708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ZoneTexte 42"/>
            <p:cNvSpPr txBox="1"/>
            <p:nvPr/>
          </p:nvSpPr>
          <p:spPr>
            <a:xfrm>
              <a:off x="8077200" y="1600200"/>
              <a:ext cx="1197764" cy="369332"/>
            </a:xfrm>
            <a:prstGeom prst="rect">
              <a:avLst/>
            </a:prstGeom>
            <a:noFill/>
          </p:spPr>
          <p:txBody>
            <a:bodyPr wrap="none" rtlCol="0">
              <a:spAutoFit/>
            </a:bodyPr>
            <a:lstStyle/>
            <a:p>
              <a:r>
                <a:rPr lang="en-US" dirty="0" smtClean="0"/>
                <a:t>&lt;</a:t>
              </a:r>
              <a:r>
                <a:rPr lang="fr-FR" dirty="0" smtClean="0"/>
                <a:t>network</a:t>
              </a:r>
              <a:r>
                <a:rPr lang="en-US" dirty="0" smtClean="0"/>
                <a:t>&gt;</a:t>
              </a:r>
              <a:endParaRPr lang="en-US" dirty="0"/>
            </a:p>
          </p:txBody>
        </p:sp>
        <p:cxnSp>
          <p:nvCxnSpPr>
            <p:cNvPr id="47" name="Connecteur droit 46"/>
            <p:cNvCxnSpPr>
              <a:stCxn id="23" idx="0"/>
              <a:endCxn id="42" idx="0"/>
            </p:cNvCxnSpPr>
            <p:nvPr/>
          </p:nvCxnSpPr>
          <p:spPr>
            <a:xfrm rot="16200000" flipH="1">
              <a:off x="7620000" y="1403866"/>
              <a:ext cx="609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52" name="Grouper 51"/>
          <p:cNvGrpSpPr/>
          <p:nvPr/>
        </p:nvGrpSpPr>
        <p:grpSpPr>
          <a:xfrm>
            <a:off x="7924800" y="1861066"/>
            <a:ext cx="1643628" cy="609600"/>
            <a:chOff x="7924800" y="1861066"/>
            <a:chExt cx="1643628" cy="609600"/>
          </a:xfrm>
        </p:grpSpPr>
        <p:sp>
          <p:nvSpPr>
            <p:cNvPr id="44" name="Ellipse 43"/>
            <p:cNvSpPr/>
            <p:nvPr/>
          </p:nvSpPr>
          <p:spPr>
            <a:xfrm>
              <a:off x="8077200" y="2209800"/>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ZoneTexte 44"/>
            <p:cNvSpPr txBox="1"/>
            <p:nvPr/>
          </p:nvSpPr>
          <p:spPr>
            <a:xfrm>
              <a:off x="8229600" y="2101334"/>
              <a:ext cx="1338828" cy="369332"/>
            </a:xfrm>
            <a:prstGeom prst="rect">
              <a:avLst/>
            </a:prstGeom>
            <a:noFill/>
          </p:spPr>
          <p:txBody>
            <a:bodyPr wrap="none" rtlCol="0">
              <a:spAutoFit/>
            </a:bodyPr>
            <a:lstStyle/>
            <a:p>
              <a:r>
                <a:rPr lang="en-US" dirty="0" smtClean="0"/>
                <a:t>&lt;</a:t>
              </a:r>
              <a:r>
                <a:rPr lang="fr-FR" dirty="0" smtClean="0"/>
                <a:t>interfaces</a:t>
              </a:r>
              <a:r>
                <a:rPr lang="en-US" dirty="0" smtClean="0"/>
                <a:t>&gt;</a:t>
              </a:r>
              <a:endParaRPr lang="en-US" dirty="0"/>
            </a:p>
          </p:txBody>
        </p:sp>
        <p:cxnSp>
          <p:nvCxnSpPr>
            <p:cNvPr id="48" name="Connecteur droit 47"/>
            <p:cNvCxnSpPr>
              <a:stCxn id="42" idx="4"/>
              <a:endCxn id="44" idx="0"/>
            </p:cNvCxnSpPr>
            <p:nvPr/>
          </p:nvCxnSpPr>
          <p:spPr>
            <a:xfrm rot="16200000" flipH="1">
              <a:off x="7864733" y="1921133"/>
              <a:ext cx="348734"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down)">
                                      <p:cBhvr>
                                        <p:cTn id="12" dur="500"/>
                                        <p:tgtEl>
                                          <p:spTgt spid="3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down)">
                                      <p:cBhvr>
                                        <p:cTn id="15" dur="500"/>
                                        <p:tgtEl>
                                          <p:spTgt spid="3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wipe(down)">
                                      <p:cBhvr>
                                        <p:cTn id="18" dur="500"/>
                                        <p:tgtEl>
                                          <p:spTgt spid="3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down)">
                                      <p:cBhvr>
                                        <p:cTn id="21" dur="500"/>
                                        <p:tgtEl>
                                          <p:spTgt spid="39"/>
                                        </p:tgtEl>
                                      </p:cBhvr>
                                    </p:animEffect>
                                  </p:childTnLst>
                                </p:cTn>
                              </p:par>
                            </p:childTnLst>
                          </p:cTn>
                        </p:par>
                        <p:par>
                          <p:cTn id="22" fill="hold">
                            <p:stCondLst>
                              <p:cond delay="500"/>
                            </p:stCondLst>
                            <p:childTnLst>
                              <p:par>
                                <p:cTn id="23" presetID="10" presetClass="exit" presetSubtype="0" fill="hold" nodeType="afterEffect">
                                  <p:stCondLst>
                                    <p:cond delay="0"/>
                                  </p:stCondLst>
                                  <p:childTnLst>
                                    <p:animEffect transition="out" filter="fade">
                                      <p:cBhvr>
                                        <p:cTn id="24" dur="500"/>
                                        <p:tgtEl>
                                          <p:spTgt spid="53"/>
                                        </p:tgtEl>
                                      </p:cBhvr>
                                    </p:animEffect>
                                    <p:set>
                                      <p:cBhvr>
                                        <p:cTn id="25" dur="1" fill="hold">
                                          <p:stCondLst>
                                            <p:cond delay="499"/>
                                          </p:stCondLst>
                                        </p:cTn>
                                        <p:tgtEl>
                                          <p:spTgt spid="5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down)">
                                      <p:cBhvr>
                                        <p:cTn id="30" dur="500"/>
                                        <p:tgtEl>
                                          <p:spTgt spid="41"/>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ipe(up)">
                                      <p:cBhvr>
                                        <p:cTn id="34" dur="500"/>
                                        <p:tgtEl>
                                          <p:spTgt spid="51"/>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wipe(up)">
                                      <p:cBhvr>
                                        <p:cTn id="38" dur="500"/>
                                        <p:tgtEl>
                                          <p:spTgt spid="52"/>
                                        </p:tgtEl>
                                      </p:cBhvr>
                                    </p:animEffect>
                                  </p:childTnLst>
                                </p:cTn>
                              </p:par>
                            </p:childTnLst>
                          </p:cTn>
                        </p:par>
                        <p:par>
                          <p:cTn id="39" fill="hold">
                            <p:stCondLst>
                              <p:cond delay="1500"/>
                            </p:stCondLst>
                            <p:childTnLst>
                              <p:par>
                                <p:cTn id="40" presetID="10" presetClass="exit" presetSubtype="0" fill="hold" nodeType="afterEffect">
                                  <p:stCondLst>
                                    <p:cond delay="0"/>
                                  </p:stCondLst>
                                  <p:childTnLst>
                                    <p:animEffect transition="out" filter="fade">
                                      <p:cBhvr>
                                        <p:cTn id="41" dur="500"/>
                                        <p:tgtEl>
                                          <p:spTgt spid="41"/>
                                        </p:tgtEl>
                                      </p:cBhvr>
                                    </p:animEffect>
                                    <p:set>
                                      <p:cBhvr>
                                        <p:cTn id="42"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8" grpId="0"/>
      <p:bldP spid="39" grpId="0"/>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564675" y="2983585"/>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29" name="Grouper 28"/>
          <p:cNvGrpSpPr/>
          <p:nvPr/>
        </p:nvGrpSpPr>
        <p:grpSpPr>
          <a:xfrm>
            <a:off x="5205075" y="5334000"/>
            <a:ext cx="2198064" cy="1181100"/>
            <a:chOff x="5205075" y="5334000"/>
            <a:chExt cx="2198064" cy="1181100"/>
          </a:xfrm>
        </p:grpSpPr>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cxnSp>
        <p:nvCxnSpPr>
          <p:cNvPr id="33" name="Connecteur droit avec flèche 32"/>
          <p:cNvCxnSpPr/>
          <p:nvPr/>
        </p:nvCxnSpPr>
        <p:spPr>
          <a:xfrm rot="5400000" flipH="1" flipV="1">
            <a:off x="4462407" y="4745118"/>
            <a:ext cx="479204" cy="1686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362311" cy="609600"/>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grpSp>
        <p:nvGrpSpPr>
          <p:cNvPr id="34" name="Grouper 33"/>
          <p:cNvGrpSpPr/>
          <p:nvPr/>
        </p:nvGrpSpPr>
        <p:grpSpPr>
          <a:xfrm>
            <a:off x="2057400" y="607082"/>
            <a:ext cx="1683499" cy="1076346"/>
            <a:chOff x="2057400" y="607082"/>
            <a:chExt cx="1683499" cy="976603"/>
          </a:xfrm>
        </p:grpSpPr>
        <p:sp>
          <p:nvSpPr>
            <p:cNvPr id="68" name="Rectangle 67"/>
            <p:cNvSpPr/>
            <p:nvPr/>
          </p:nvSpPr>
          <p:spPr>
            <a:xfrm>
              <a:off x="2057400" y="678832"/>
              <a:ext cx="1683499" cy="904853"/>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ZoneTexte 66"/>
            <p:cNvSpPr txBox="1"/>
            <p:nvPr/>
          </p:nvSpPr>
          <p:spPr>
            <a:xfrm>
              <a:off x="2514600" y="607082"/>
              <a:ext cx="787395" cy="335107"/>
            </a:xfrm>
            <a:prstGeom prst="rect">
              <a:avLst/>
            </a:prstGeom>
            <a:noFill/>
          </p:spPr>
          <p:txBody>
            <a:bodyPr wrap="square" rtlCol="0">
              <a:spAutoFit/>
            </a:bodyPr>
            <a:lstStyle/>
            <a:p>
              <a:r>
                <a:rPr lang="en-US" dirty="0" smtClean="0"/>
                <a:t>applet</a:t>
              </a:r>
              <a:endParaRPr lang="en-US" dirty="0"/>
            </a:p>
          </p:txBody>
        </p:sp>
      </p:grpSp>
      <p:sp>
        <p:nvSpPr>
          <p:cNvPr id="73" name="ZoneTexte 72"/>
          <p:cNvSpPr txBox="1"/>
          <p:nvPr/>
        </p:nvSpPr>
        <p:spPr>
          <a:xfrm>
            <a:off x="7099300" y="4798371"/>
            <a:ext cx="2743209" cy="461665"/>
          </a:xfrm>
          <a:prstGeom prst="rect">
            <a:avLst/>
          </a:prstGeom>
          <a:noFill/>
        </p:spPr>
        <p:txBody>
          <a:bodyPr wrap="none" rtlCol="0">
            <a:spAutoFit/>
          </a:bodyPr>
          <a:lstStyle/>
          <a:p>
            <a:r>
              <a:rPr lang="en-US" sz="2400" b="1" dirty="0" smtClean="0"/>
              <a:t>ENSUITE framework</a:t>
            </a:r>
            <a:endParaRPr lang="en-US" sz="2400" b="1" dirty="0"/>
          </a:p>
        </p:txBody>
      </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9</a:t>
            </a:fld>
            <a:endParaRPr lang="fr-FR"/>
          </a:p>
        </p:txBody>
      </p:sp>
      <p:sp>
        <p:nvSpPr>
          <p:cNvPr id="28" name="ZoneTexte 27"/>
          <p:cNvSpPr txBox="1"/>
          <p:nvPr/>
        </p:nvSpPr>
        <p:spPr>
          <a:xfrm>
            <a:off x="533400" y="100630"/>
            <a:ext cx="47725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 a </a:t>
            </a:r>
            <a:r>
              <a:rPr lang="fr-FR" sz="2400" i="1" dirty="0" smtClean="0"/>
              <a:t>NETCONF</a:t>
            </a:r>
            <a:r>
              <a:rPr lang="en-US" sz="2400" i="1" dirty="0" smtClean="0"/>
              <a:t> Client</a:t>
            </a:r>
            <a:endParaRPr lang="en-US" sz="2400" i="1" dirty="0"/>
          </a:p>
        </p:txBody>
      </p:sp>
      <p:sp>
        <p:nvSpPr>
          <p:cNvPr id="41" name="Parchemin vertical 40"/>
          <p:cNvSpPr/>
          <p:nvPr/>
        </p:nvSpPr>
        <p:spPr>
          <a:xfrm>
            <a:off x="4975512" y="1683428"/>
            <a:ext cx="903625" cy="885504"/>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chemeClr val="tx1"/>
                </a:solidFill>
              </a:rPr>
              <a:t>Device</a:t>
            </a:r>
            <a:endParaRPr lang="fr-FR" sz="1200" dirty="0">
              <a:solidFill>
                <a:schemeClr val="tx1"/>
              </a:solidFill>
            </a:endParaRPr>
          </a:p>
        </p:txBody>
      </p:sp>
      <p:sp>
        <p:nvSpPr>
          <p:cNvPr id="42" name="Parchemin vertical 41"/>
          <p:cNvSpPr/>
          <p:nvPr/>
        </p:nvSpPr>
        <p:spPr>
          <a:xfrm>
            <a:off x="1043932" y="1462607"/>
            <a:ext cx="838199" cy="694895"/>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chemeClr val="tx1"/>
                </a:solidFill>
              </a:rPr>
              <a:t>Device</a:t>
            </a:r>
            <a:endParaRPr lang="fr-FR" sz="1200" dirty="0">
              <a:solidFill>
                <a:schemeClr val="tx1"/>
              </a:solidFill>
            </a:endParaRPr>
          </a:p>
        </p:txBody>
      </p:sp>
      <p:sp>
        <p:nvSpPr>
          <p:cNvPr id="45" name="ZoneTexte 44"/>
          <p:cNvSpPr txBox="1"/>
          <p:nvPr/>
        </p:nvSpPr>
        <p:spPr>
          <a:xfrm>
            <a:off x="8853901" y="2798919"/>
            <a:ext cx="810100" cy="369332"/>
          </a:xfrm>
          <a:prstGeom prst="rect">
            <a:avLst/>
          </a:prstGeom>
          <a:noFill/>
        </p:spPr>
        <p:txBody>
          <a:bodyPr wrap="none" rtlCol="0">
            <a:spAutoFit/>
          </a:bodyPr>
          <a:lstStyle/>
          <a:p>
            <a:r>
              <a:rPr lang="fr-FR" dirty="0" err="1" smtClean="0"/>
              <a:t>Device</a:t>
            </a:r>
            <a:endParaRPr lang="fr-FR" dirty="0"/>
          </a:p>
        </p:txBody>
      </p:sp>
      <p:cxnSp>
        <p:nvCxnSpPr>
          <p:cNvPr id="47" name="Connecteur droit avec flèche 46"/>
          <p:cNvCxnSpPr>
            <a:stCxn id="6" idx="4"/>
          </p:cNvCxnSpPr>
          <p:nvPr/>
        </p:nvCxnSpPr>
        <p:spPr>
          <a:xfrm flipV="1">
            <a:off x="5268575" y="2609850"/>
            <a:ext cx="2656225" cy="228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8" name="ZoneTexte 47"/>
          <p:cNvSpPr txBox="1"/>
          <p:nvPr/>
        </p:nvSpPr>
        <p:spPr>
          <a:xfrm rot="21333230">
            <a:off x="6564675" y="2362200"/>
            <a:ext cx="540608" cy="369332"/>
          </a:xfrm>
          <a:prstGeom prst="rect">
            <a:avLst/>
          </a:prstGeom>
          <a:noFill/>
        </p:spPr>
        <p:txBody>
          <a:bodyPr wrap="none" rtlCol="0">
            <a:spAutoFit/>
          </a:bodyPr>
          <a:lstStyle/>
          <a:p>
            <a:r>
              <a:rPr lang="fr-FR" dirty="0" smtClean="0"/>
              <a:t>SSH</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left)">
                                      <p:cBhvr>
                                        <p:cTn id="20" dur="500"/>
                                        <p:tgtEl>
                                          <p:spTgt spid="4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left)">
                                      <p:cBhvr>
                                        <p:cTn id="23" dur="500"/>
                                        <p:tgtEl>
                                          <p:spTgt spid="48"/>
                                        </p:tgtEl>
                                      </p:cBhvr>
                                    </p:animEffect>
                                  </p:childTnLst>
                                </p:cTn>
                              </p:par>
                            </p:childTnLst>
                          </p:cTn>
                        </p:par>
                        <p:par>
                          <p:cTn id="24" fill="hold">
                            <p:stCondLst>
                              <p:cond delay="1000"/>
                            </p:stCondLst>
                            <p:childTnLst>
                              <p:par>
                                <p:cTn id="25" presetID="10" presetClass="exit" presetSubtype="0" fill="hold" nodeType="afterEffect">
                                  <p:stCondLst>
                                    <p:cond delay="0"/>
                                  </p:stCondLst>
                                  <p:childTnLst>
                                    <p:animEffect transition="out" filter="fade">
                                      <p:cBhvr>
                                        <p:cTn id="26" dur="500"/>
                                        <p:tgtEl>
                                          <p:spTgt spid="47"/>
                                        </p:tgtEl>
                                      </p:cBhvr>
                                    </p:animEffect>
                                    <p:set>
                                      <p:cBhvr>
                                        <p:cTn id="27" dur="1" fill="hold">
                                          <p:stCondLst>
                                            <p:cond delay="499"/>
                                          </p:stCondLst>
                                        </p:cTn>
                                        <p:tgtEl>
                                          <p:spTgt spid="47"/>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48"/>
                                        </p:tgtEl>
                                      </p:cBhvr>
                                    </p:animEffect>
                                    <p:set>
                                      <p:cBhvr>
                                        <p:cTn id="30" dur="1" fill="hold">
                                          <p:stCondLst>
                                            <p:cond delay="499"/>
                                          </p:stCondLst>
                                        </p:cTn>
                                        <p:tgtEl>
                                          <p:spTgt spid="48"/>
                                        </p:tgtEl>
                                        <p:attrNameLst>
                                          <p:attrName>style.visibility</p:attrName>
                                        </p:attrNameLst>
                                      </p:cBhvr>
                                      <p:to>
                                        <p:strVal val="hidden"/>
                                      </p:to>
                                    </p:set>
                                  </p:childTnLst>
                                </p:cTn>
                              </p:par>
                            </p:childTnLst>
                          </p:cTn>
                        </p:par>
                        <p:par>
                          <p:cTn id="31" fill="hold">
                            <p:stCondLst>
                              <p:cond delay="1500"/>
                            </p:stCondLst>
                            <p:childTnLst>
                              <p:par>
                                <p:cTn id="32" presetID="22" presetClass="entr" presetSubtype="2"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right)">
                                      <p:cBhvr>
                                        <p:cTn id="34" dur="500"/>
                                        <p:tgtEl>
                                          <p:spTgt spid="11"/>
                                        </p:tgtEl>
                                      </p:cBhvr>
                                    </p:animEffect>
                                  </p:childTnLst>
                                </p:cTn>
                              </p:par>
                              <p:par>
                                <p:cTn id="35" presetID="22" presetClass="entr" presetSubtype="2"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righ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up)">
                                      <p:cBhvr>
                                        <p:cTn id="42" dur="500"/>
                                        <p:tgtEl>
                                          <p:spTgt spid="21"/>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1000"/>
                            </p:stCondLst>
                            <p:childTnLst>
                              <p:par>
                                <p:cTn id="48" presetID="10" presetClass="entr" presetSubtype="0" fill="hold"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par>
                          <p:cTn id="51" fill="hold">
                            <p:stCondLst>
                              <p:cond delay="1500"/>
                            </p:stCondLst>
                            <p:childTnLst>
                              <p:par>
                                <p:cTn id="52" presetID="22" presetClass="entr" presetSubtype="4" fill="hold" nodeType="after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wipe(down)">
                                      <p:cBhvr>
                                        <p:cTn id="54" dur="500"/>
                                        <p:tgtEl>
                                          <p:spTgt spid="33"/>
                                        </p:tgtEl>
                                      </p:cBhvr>
                                    </p:animEffect>
                                  </p:childTnLst>
                                </p:cTn>
                              </p:par>
                            </p:childTnLst>
                          </p:cTn>
                        </p:par>
                        <p:par>
                          <p:cTn id="55" fill="hold">
                            <p:stCondLst>
                              <p:cond delay="2000"/>
                            </p:stCondLst>
                            <p:childTnLst>
                              <p:par>
                                <p:cTn id="56" presetID="22" presetClass="entr" presetSubtype="4"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down)">
                                      <p:cBhvr>
                                        <p:cTn id="58" dur="5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grpId="1" nodeType="clickEffect">
                                  <p:stCondLst>
                                    <p:cond delay="0"/>
                                  </p:stCondLst>
                                  <p:childTnLst>
                                    <p:animMotion origin="layout" path="M -4.30907E-6 5.92318E-7 C -0.02885 -0.02175 -0.05755 -0.0435 -0.06059 -0.09903 C -0.06364 -0.15456 0.00658 -0.27765 -0.01795 -0.33295 C -0.04248 -0.38825 -0.16832 -0.41046 -0.20791 -0.43082 " pathEditMode="relative" rAng="0" ptsTypes="aaaA">
                                      <p:cBhvr>
                                        <p:cTn id="62" dur="2000" fill="hold"/>
                                        <p:tgtEl>
                                          <p:spTgt spid="26"/>
                                        </p:tgtEl>
                                        <p:attrNameLst>
                                          <p:attrName>ppt_x</p:attrName>
                                          <p:attrName>ppt_y</p:attrName>
                                        </p:attrNameLst>
                                      </p:cBhvr>
                                      <p:rCtr x="-101" y="-215"/>
                                    </p:animMotion>
                                  </p:childTnLst>
                                </p:cTn>
                              </p:par>
                              <p:par>
                                <p:cTn id="63" presetID="10" presetClass="exit" presetSubtype="0" fill="hold" nodeType="withEffect">
                                  <p:stCondLst>
                                    <p:cond delay="0"/>
                                  </p:stCondLst>
                                  <p:childTnLst>
                                    <p:animEffect transition="out" filter="fade">
                                      <p:cBhvr>
                                        <p:cTn id="64" dur="2000"/>
                                        <p:tgtEl>
                                          <p:spTgt spid="33"/>
                                        </p:tgtEl>
                                      </p:cBhvr>
                                    </p:animEffect>
                                    <p:set>
                                      <p:cBhvr>
                                        <p:cTn id="65" dur="1" fill="hold">
                                          <p:stCondLst>
                                            <p:cond delay="1999"/>
                                          </p:stCondLst>
                                        </p:cTn>
                                        <p:tgtEl>
                                          <p:spTgt spid="33"/>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childTnLst>
                          </p:cTn>
                        </p:par>
                      </p:childTnLst>
                    </p:cTn>
                  </p:par>
                  <p:par>
                    <p:cTn id="71" fill="hold">
                      <p:stCondLst>
                        <p:cond delay="indefinite"/>
                      </p:stCondLst>
                      <p:childTnLst>
                        <p:par>
                          <p:cTn id="72" fill="hold">
                            <p:stCondLst>
                              <p:cond delay="0"/>
                            </p:stCondLst>
                            <p:childTnLst>
                              <p:par>
                                <p:cTn id="73" presetID="17" presetClass="exit" presetSubtype="10" fill="hold" grpId="2" nodeType="clickEffect">
                                  <p:stCondLst>
                                    <p:cond delay="0"/>
                                  </p:stCondLst>
                                  <p:childTnLst>
                                    <p:anim calcmode="lin" valueType="num">
                                      <p:cBhvr>
                                        <p:cTn id="74" dur="500"/>
                                        <p:tgtEl>
                                          <p:spTgt spid="26"/>
                                        </p:tgtEl>
                                        <p:attrNameLst>
                                          <p:attrName>ppt_w</p:attrName>
                                        </p:attrNameLst>
                                      </p:cBhvr>
                                      <p:tavLst>
                                        <p:tav tm="0">
                                          <p:val>
                                            <p:strVal val="ppt_w"/>
                                          </p:val>
                                        </p:tav>
                                        <p:tav tm="100000">
                                          <p:val>
                                            <p:fltVal val="0"/>
                                          </p:val>
                                        </p:tav>
                                      </p:tavLst>
                                    </p:anim>
                                    <p:anim calcmode="lin" valueType="num">
                                      <p:cBhvr>
                                        <p:cTn id="75" dur="500"/>
                                        <p:tgtEl>
                                          <p:spTgt spid="26"/>
                                        </p:tgtEl>
                                        <p:attrNameLst>
                                          <p:attrName>ppt_h</p:attrName>
                                        </p:attrNameLst>
                                      </p:cBhvr>
                                      <p:tavLst>
                                        <p:tav tm="0">
                                          <p:val>
                                            <p:strVal val="ppt_h"/>
                                          </p:val>
                                        </p:tav>
                                        <p:tav tm="100000">
                                          <p:val>
                                            <p:strVal val="ppt_h"/>
                                          </p:val>
                                        </p:tav>
                                      </p:tavLst>
                                    </p:anim>
                                    <p:set>
                                      <p:cBhvr>
                                        <p:cTn id="76" dur="1" fill="hold">
                                          <p:stCondLst>
                                            <p:cond delay="499"/>
                                          </p:stCondLst>
                                        </p:cTn>
                                        <p:tgtEl>
                                          <p:spTgt spid="26"/>
                                        </p:tgtEl>
                                        <p:attrNameLst>
                                          <p:attrName>style.visibility</p:attrName>
                                        </p:attrNameLst>
                                      </p:cBhvr>
                                      <p:to>
                                        <p:strVal val="hidden"/>
                                      </p:to>
                                    </p:set>
                                  </p:childTnLst>
                                </p:cTn>
                              </p:par>
                              <p:par>
                                <p:cTn id="77" presetID="17" presetClass="exit" presetSubtype="10" fill="hold" nodeType="withEffect">
                                  <p:stCondLst>
                                    <p:cond delay="0"/>
                                  </p:stCondLst>
                                  <p:childTnLst>
                                    <p:anim calcmode="lin" valueType="num">
                                      <p:cBhvr>
                                        <p:cTn id="78" dur="500"/>
                                        <p:tgtEl>
                                          <p:spTgt spid="34"/>
                                        </p:tgtEl>
                                        <p:attrNameLst>
                                          <p:attrName>ppt_w</p:attrName>
                                        </p:attrNameLst>
                                      </p:cBhvr>
                                      <p:tavLst>
                                        <p:tav tm="0">
                                          <p:val>
                                            <p:strVal val="ppt_w"/>
                                          </p:val>
                                        </p:tav>
                                        <p:tav tm="100000">
                                          <p:val>
                                            <p:fltVal val="0"/>
                                          </p:val>
                                        </p:tav>
                                      </p:tavLst>
                                    </p:anim>
                                    <p:anim calcmode="lin" valueType="num">
                                      <p:cBhvr>
                                        <p:cTn id="79" dur="500"/>
                                        <p:tgtEl>
                                          <p:spTgt spid="34"/>
                                        </p:tgtEl>
                                        <p:attrNameLst>
                                          <p:attrName>ppt_h</p:attrName>
                                        </p:attrNameLst>
                                      </p:cBhvr>
                                      <p:tavLst>
                                        <p:tav tm="0">
                                          <p:val>
                                            <p:strVal val="ppt_h"/>
                                          </p:val>
                                        </p:tav>
                                        <p:tav tm="100000">
                                          <p:val>
                                            <p:strVal val="ppt_h"/>
                                          </p:val>
                                        </p:tav>
                                      </p:tavLst>
                                    </p:anim>
                                    <p:set>
                                      <p:cBhvr>
                                        <p:cTn id="80" dur="1" fill="hold">
                                          <p:stCondLst>
                                            <p:cond delay="499"/>
                                          </p:stCondLst>
                                        </p:cTn>
                                        <p:tgtEl>
                                          <p:spTgt spid="34"/>
                                        </p:tgtEl>
                                        <p:attrNameLst>
                                          <p:attrName>style.visibility</p:attrName>
                                        </p:attrNameLst>
                                      </p:cBhvr>
                                      <p:to>
                                        <p:strVal val="hidden"/>
                                      </p:to>
                                    </p:set>
                                  </p:childTnLst>
                                </p:cTn>
                              </p:par>
                            </p:childTnLst>
                          </p:cTn>
                        </p:par>
                        <p:par>
                          <p:cTn id="81" fill="hold">
                            <p:stCondLst>
                              <p:cond delay="500"/>
                            </p:stCondLst>
                            <p:childTnLst>
                              <p:par>
                                <p:cTn id="82" presetID="10" presetClass="exit" presetSubtype="0" fill="hold" grpId="1" nodeType="afterEffect">
                                  <p:stCondLst>
                                    <p:cond delay="0"/>
                                  </p:stCondLst>
                                  <p:childTnLst>
                                    <p:animEffect transition="out" filter="fade">
                                      <p:cBhvr>
                                        <p:cTn id="83" dur="500"/>
                                        <p:tgtEl>
                                          <p:spTgt spid="42"/>
                                        </p:tgtEl>
                                      </p:cBhvr>
                                    </p:animEffect>
                                    <p:set>
                                      <p:cBhvr>
                                        <p:cTn id="84" dur="1" fill="hold">
                                          <p:stCondLst>
                                            <p:cond delay="499"/>
                                          </p:stCondLst>
                                        </p:cTn>
                                        <p:tgtEl>
                                          <p:spTgt spid="42"/>
                                        </p:tgtEl>
                                        <p:attrNameLst>
                                          <p:attrName>style.visibility</p:attrName>
                                        </p:attrNameLst>
                                      </p:cBhvr>
                                      <p:to>
                                        <p:strVal val="hidden"/>
                                      </p:to>
                                    </p:set>
                                  </p:childTnLst>
                                </p:cTn>
                              </p:par>
                              <p:par>
                                <p:cTn id="85" presetID="10" presetClass="entr" presetSubtype="0" fill="hold" nodeType="with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fade">
                                      <p:cBhvr>
                                        <p:cTn id="8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11" grpId="0"/>
      <p:bldP spid="26" grpId="0" animBg="1"/>
      <p:bldP spid="26" grpId="1" animBg="1"/>
      <p:bldP spid="26" grpId="2" animBg="1"/>
      <p:bldP spid="42" grpId="0" animBg="1"/>
      <p:bldP spid="42" grpId="1" animBg="1"/>
      <p:bldP spid="48" grpId="0"/>
      <p:bldP spid="48" grpId="1"/>
    </p:bld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35788</TotalTime>
  <Words>5943</Words>
  <Application>Microsoft Macintosh PowerPoint</Application>
  <PresentationFormat>Format A4 (210 x 297 mm)</PresentationFormat>
  <Paragraphs>773</Paragraphs>
  <Slides>25</Slides>
  <Notes>23</Notes>
  <HiddenSlides>0</HiddenSlides>
  <MMClips>0</MMClips>
  <ScaleCrop>false</ScaleCrop>
  <HeadingPairs>
    <vt:vector size="4" baseType="variant">
      <vt:variant>
        <vt:lpstr>Modèle de conception</vt:lpstr>
      </vt:variant>
      <vt:variant>
        <vt:i4>1</vt:i4>
      </vt:variant>
      <vt:variant>
        <vt:lpstr>Titres des diapositives</vt:lpstr>
      </vt:variant>
      <vt:variant>
        <vt:i4>25</vt:i4>
      </vt:variant>
    </vt:vector>
  </HeadingPairs>
  <TitlesOfParts>
    <vt:vector size="26" baseType="lpstr">
      <vt:lpstr>Thème Office</vt:lpstr>
      <vt:lpstr>End-to-end YANG-based  Configuration Management</vt:lpstr>
      <vt:lpstr>Diapositive 2</vt:lpstr>
      <vt:lpstr>YANG : What and why</vt:lpstr>
      <vt:lpstr>Diapositive 4</vt:lpstr>
      <vt:lpstr>Diapositive 5</vt:lpstr>
      <vt:lpstr>Diapositive 6</vt:lpstr>
      <vt:lpstr>Diapositive 7</vt:lpstr>
      <vt:lpstr>Diapositive 8</vt:lpstr>
      <vt:lpstr>Diapositive 9</vt:lpstr>
      <vt:lpstr>Diapositive 10</vt:lpstr>
      <vt:lpstr>Diapositive 11</vt:lpstr>
      <vt:lpstr>Diapositive 12</vt:lpstr>
      <vt:lpstr>Conclusions and future works</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Emmanuel Nataf</cp:lastModifiedBy>
  <cp:revision>277</cp:revision>
  <cp:lastPrinted>2009-12-30T22:41:07Z</cp:lastPrinted>
  <dcterms:created xsi:type="dcterms:W3CDTF">2010-03-23T09:11:10Z</dcterms:created>
  <dcterms:modified xsi:type="dcterms:W3CDTF">2010-03-23T11:00:28Z</dcterms:modified>
</cp:coreProperties>
</file>