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57183" autoAdjust="0"/>
  </p:normalViewPr>
  <p:slideViewPr>
    <p:cSldViewPr snapToObjects="1">
      <p:cViewPr varScale="1">
        <p:scale>
          <a:sx n="71" d="100"/>
          <a:sy n="71" d="100"/>
        </p:scale>
        <p:origin x="-2544" y="-11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11/01/10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11/01/10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properly to guarantee their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navigation and edition application that works with YANG-enabled devices and interacts through NETCONF.</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a:t>
            </a:r>
            <a:r>
              <a:rPr lang="en-US" sz="1000" noProof="0" dirty="0" smtClean="0">
                <a:latin typeface="Times New Roman"/>
                <a:cs typeface="Times New Roman"/>
              </a:rPr>
              <a:t>contributions </a:t>
            </a:r>
            <a:r>
              <a:rPr lang="en-US" sz="1000" noProof="0" dirty="0" smtClean="0">
                <a:latin typeface="Times New Roman"/>
                <a:cs typeface="Times New Roman"/>
              </a:rPr>
              <a:t>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a:t>
            </a:r>
            <a:r>
              <a:rPr lang="en-US" sz="1000" baseline="0" noProof="0" dirty="0" smtClean="0">
                <a:latin typeface="Times New Roman"/>
                <a:cs typeface="Times New Roman"/>
              </a:rPr>
              <a:t> data models </a:t>
            </a:r>
            <a:r>
              <a:rPr lang="en-US" sz="1000" baseline="0" noProof="0" dirty="0" smtClean="0">
                <a:latin typeface="Times New Roman"/>
                <a:cs typeface="Times New Roman"/>
              </a:rPr>
              <a:t>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a:t>
            </a:r>
            <a:r>
              <a:rPr lang="en-US" sz="1000" baseline="0" noProof="0" dirty="0" smtClean="0">
                <a:latin typeface="Times New Roman"/>
                <a:cs typeface="Times New Roman"/>
              </a:rPr>
              <a:t> generate </a:t>
            </a:r>
            <a:r>
              <a:rPr lang="en-US" sz="1000" baseline="0" noProof="0" dirty="0" err="1" smtClean="0">
                <a:latin typeface="Times New Roman"/>
                <a:cs typeface="Times New Roman"/>
              </a:rPr>
              <a:t>YencaP</a:t>
            </a:r>
            <a:r>
              <a:rPr lang="en-US" sz="1000" baseline="0" noProof="0" dirty="0" smtClean="0">
                <a:latin typeface="Times New Roman"/>
                <a:cs typeface="Times New Roman"/>
              </a:rPr>
              <a:t> part from </a:t>
            </a:r>
            <a:r>
              <a:rPr lang="en-US" sz="1000" baseline="0" noProof="0" dirty="0" smtClean="0">
                <a:latin typeface="Times New Roman"/>
                <a:cs typeface="Times New Roman"/>
              </a:rPr>
              <a:t>YANG data </a:t>
            </a:r>
            <a:r>
              <a:rPr lang="en-US" sz="1000" baseline="0" noProof="0" dirty="0" smtClean="0">
                <a:latin typeface="Times New Roman"/>
                <a:cs typeface="Times New Roman"/>
              </a:rPr>
              <a:t>model to </a:t>
            </a:r>
            <a:r>
              <a:rPr lang="en-US" sz="1000" baseline="0" noProof="0" dirty="0" smtClean="0">
                <a:latin typeface="Times New Roman"/>
                <a:cs typeface="Times New Roman"/>
              </a:rPr>
              <a:t>ensure the server maintains a valid Data Store</a:t>
            </a:r>
            <a:r>
              <a:rPr lang="en-US" sz="1000" baseline="0" noProof="0" dirty="0" smtClean="0">
                <a:latin typeface="Times New Roman"/>
                <a:cs typeface="Times New Roman"/>
              </a:rPr>
              <a:t> against YANG specification constraints. </a:t>
            </a:r>
            <a:r>
              <a:rPr lang="en-US" sz="1000" baseline="0" noProof="0" dirty="0" smtClean="0">
                <a:latin typeface="Times New Roman"/>
                <a:cs typeface="Times New Roman"/>
              </a:rPr>
              <a:t>The server has to be</a:t>
            </a:r>
            <a:r>
              <a:rPr lang="en-US" sz="1000" baseline="0" noProof="0" dirty="0" smtClean="0">
                <a:latin typeface="Times New Roman"/>
                <a:cs typeface="Times New Roman"/>
              </a:rPr>
              <a:t> extended to </a:t>
            </a:r>
            <a:r>
              <a:rPr lang="en-US" sz="1000" baseline="0" noProof="0" dirty="0" smtClean="0">
                <a:latin typeface="Times New Roman"/>
                <a:cs typeface="Times New Roman"/>
              </a:rPr>
              <a:t>send </a:t>
            </a:r>
            <a:r>
              <a:rPr lang="en-US" sz="1000" baseline="0" noProof="0" dirty="0" smtClean="0">
                <a:latin typeface="Times New Roman"/>
                <a:cs typeface="Times New Roman"/>
              </a:rPr>
              <a:t>notifications </a:t>
            </a:r>
            <a:r>
              <a:rPr lang="en-US" sz="1000" baseline="0" noProof="0" dirty="0" smtClean="0">
                <a:latin typeface="Times New Roman"/>
                <a:cs typeface="Times New Roman"/>
              </a:rPr>
              <a:t>and</a:t>
            </a:r>
            <a:r>
              <a:rPr lang="en-US" sz="1000" baseline="0" noProof="0" dirty="0" smtClean="0">
                <a:latin typeface="Times New Roman"/>
                <a:cs typeface="Times New Roman"/>
              </a:rPr>
              <a:t> to accept </a:t>
            </a:r>
            <a:r>
              <a:rPr lang="en-US" sz="1000" baseline="0" noProof="0" dirty="0" smtClean="0">
                <a:latin typeface="Times New Roman"/>
                <a:cs typeface="Times New Roman"/>
              </a:rPr>
              <a:t>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endParaRPr lang="en-US" sz="1000" baseline="0" noProof="0" dirty="0" smtClean="0">
              <a:latin typeface="Times New Roman"/>
              <a:cs typeface="Times New Roman"/>
            </a:endParaRPr>
          </a:p>
          <a:p>
            <a:pPr algn="just"/>
            <a:endParaRPr lang="en-US" sz="1000" baseline="0" noProof="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The importance of configuration</a:t>
            </a:r>
            <a:r>
              <a:rPr lang="en-US" sz="1000" baseline="0" noProof="0" dirty="0" smtClean="0">
                <a:latin typeface="Times New Roman"/>
                <a:cs typeface="Times New Roman"/>
              </a:rPr>
              <a:t> management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designed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as XML documents.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Several specification languages exist to model XML document structure like XML Schema or </a:t>
            </a:r>
            <a:r>
              <a:rPr lang="en-US" sz="1000" baseline="0" noProof="0" dirty="0" err="1" smtClean="0">
                <a:latin typeface="Times New Roman"/>
                <a:cs typeface="Times New Roman"/>
              </a:rPr>
              <a:t>RelaxNG</a:t>
            </a:r>
            <a:r>
              <a:rPr lang="en-US" sz="1000" baseline="0" noProof="0" dirty="0" smtClean="0">
                <a:latin typeface="Times New Roman"/>
                <a:cs typeface="Times New Roman"/>
              </a:rPr>
              <a:t> [5,6]. Even if these schema languages are powerful,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WG chose to define its own language that can control the evolutions and which is descriptive enough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a:t>
            </a:r>
            <a:r>
              <a:rPr lang="en-US" sz="1000" baseline="0" noProof="0" smtClean="0">
                <a:latin typeface="Times New Roman"/>
                <a:cs typeface="Times New Roman"/>
              </a:rPr>
              <a:t>by device vendors </a:t>
            </a:r>
            <a:r>
              <a:rPr lang="en-US" sz="1000" baseline="0" noProof="0" dirty="0" smtClean="0">
                <a:latin typeface="Times New Roman"/>
                <a:cs typeface="Times New Roman"/>
              </a:rPr>
              <a:t>and </a:t>
            </a:r>
            <a:r>
              <a:rPr lang="en-US" sz="1000" baseline="0" noProof="0" smtClean="0">
                <a:latin typeface="Times New Roman"/>
                <a:cs typeface="Times New Roman"/>
              </a:rPr>
              <a:t>application developers. </a:t>
            </a: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shows a YANG module called network. A module must first defines its name space (line 2) that must be unique among all YANG models. If needed, a module can import other YANG models (line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constraints on its base type as the length of a string (line 6). Another construct that improves reusability is the “grouping” statement (line 8) that can be used, with a “use” statement at separate places (line 21 for example).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(called </a:t>
            </a:r>
            <a:r>
              <a:rPr lang="en-US" sz="1000" b="0" i="0" baseline="0" dirty="0" err="1" smtClean="0">
                <a:latin typeface="Times New Roman"/>
                <a:cs typeface="Times New Roman"/>
              </a:rPr>
              <a:t>datadefs</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lvl="1" algn="just">
              <a:buFont typeface="Arial"/>
              <a:buChar char="•"/>
            </a:pPr>
            <a:r>
              <a:rPr lang="en-US" sz="1000" b="0" i="0" baseline="0" dirty="0" smtClean="0">
                <a:latin typeface="Times New Roman"/>
                <a:cs typeface="Times New Roman"/>
              </a:rPr>
              <a:t> List : an ordered set of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the YANG statements hierarchy. For each YANG statement a corresponding java class is available (see class diagram on the right part of the figure).  Each java object has getter methods to follow the tree of instances. Hundred java classes were required to represent any YANG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parser supports multiple modules inclusion (part (1) of the figure).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key indexing or sub-typing that can be checked during the parsing phase. Also, YANG allows dynamic constraints on data values, like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is encountered the YANG data model is represented by the </a:t>
            </a:r>
            <a:r>
              <a:rPr lang="en-US" sz="1000" baseline="0" dirty="0" err="1" smtClean="0">
                <a:latin typeface="Times New Roman"/>
                <a:cs typeface="Times New Roman"/>
              </a:rPr>
              <a:t>YangTreeNode</a:t>
            </a:r>
            <a:r>
              <a:rPr lang="en-US" sz="1000" baseline="0" dirty="0" smtClean="0">
                <a:latin typeface="Times New Roman"/>
                <a:cs typeface="Times New Roman"/>
              </a:rPr>
              <a:t> object. This tree, built from java instances, is an interpretation of YANG data model where only YANG statements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part (2) of the figure,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called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This is not the true for type definitions because a type is not a value.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takes place in the configuration manager when receiving NETCONF responses. The part (3) of the figure 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At the opposite some data could be optional depending of the device itself, or when the YANG data model has choice statements.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carry basic operations on top of </a:t>
            </a:r>
            <a:r>
              <a:rPr lang="fr-FR" sz="1000" baseline="0" dirty="0" smtClean="0">
                <a:latin typeface="Times New Roman"/>
                <a:cs typeface="Times New Roman"/>
              </a:rPr>
              <a:t>NETCONF</a:t>
            </a:r>
            <a:r>
              <a:rPr lang="en-US" sz="1000" baseline="0" dirty="0" smtClean="0">
                <a:latin typeface="Times New Roman"/>
                <a:cs typeface="Times New Roman"/>
              </a:rPr>
              <a:t> operation layer like &lt;get&gt;, &lt;get-</a:t>
            </a:r>
            <a:r>
              <a:rPr lang="en-US" sz="1000" baseline="0" dirty="0" err="1" smtClean="0">
                <a:latin typeface="Times New Roman"/>
                <a:cs typeface="Times New Roman"/>
              </a:rPr>
              <a:t>config</a:t>
            </a:r>
            <a:r>
              <a:rPr lang="en-US" sz="1000" baseline="0" dirty="0" smtClean="0">
                <a:latin typeface="Times New Roman"/>
                <a:cs typeface="Times New Roman"/>
              </a:rPr>
              <a:t>&gt; or &lt;edit-</a:t>
            </a:r>
            <a:r>
              <a:rPr lang="en-US" sz="1000" baseline="0" dirty="0" err="1" smtClean="0">
                <a:latin typeface="Times New Roman"/>
                <a:cs typeface="Times New Roman"/>
              </a:rPr>
              <a:t>config</a:t>
            </a:r>
            <a:r>
              <a:rPr lang="en-US" sz="1000" baseline="0" dirty="0" smtClean="0">
                <a:latin typeface="Times New Roman"/>
                <a:cs typeface="Times New Roman"/>
              </a:rPr>
              <a:t>&gt; (notifications are planned). The Data store Manager layer entity is responsible for maintaining a virtual database of configuration (and state) data and provides a read / write access to these data. The Data Store, illustrated in the figure, can be seen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a:t>
            </a:r>
            <a:r>
              <a:rPr lang="en-US" sz="1200" kern="1200" baseline="0" noProof="0" dirty="0" smtClean="0">
                <a:solidFill>
                  <a:schemeClr val="tx1"/>
                </a:solidFill>
                <a:latin typeface="+mn-lt"/>
                <a:ea typeface="+mn-ea"/>
                <a:cs typeface="+mn-cs"/>
              </a:rPr>
              <a:t>Although </a:t>
            </a:r>
            <a:r>
              <a:rPr lang="fr-FR" sz="1200" kern="1200" baseline="0" dirty="0" smtClean="0">
                <a:solidFill>
                  <a:schemeClr val="tx1"/>
                </a:solidFill>
                <a:latin typeface="+mn-lt"/>
                <a:ea typeface="+mn-ea"/>
                <a:cs typeface="+mn-cs"/>
              </a:rPr>
              <a:t>Y</a:t>
            </a:r>
            <a:r>
              <a:rPr lang="en-US" sz="1000" baseline="0" dirty="0" err="1" smtClean="0">
                <a:latin typeface="Times New Roman"/>
                <a:cs typeface="Times New Roman"/>
              </a:rPr>
              <a:t>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part 2 of the figure. The location of data module 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at the line 3,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in the configuration file through the addition of a parameter with the “yang” name attribute and the module name as a value attribute (line 6).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associate YANG module. One can see on the figure that there is a &lt;namespace&gt; markup at line 4.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Thus, one part of the Data Store is managed by the Data Store Manager (white on the </a:t>
            </a:r>
            <a:r>
              <a:rPr lang="fr-FR" sz="1000" baseline="0" dirty="0" smtClean="0">
                <a:latin typeface="Times New Roman"/>
                <a:cs typeface="Times New Roman"/>
              </a:rPr>
              <a:t>figure</a:t>
            </a:r>
            <a:r>
              <a:rPr lang="en-US" sz="1000" baseline="0" dirty="0" smtClean="0">
                <a:latin typeface="Times New Roman"/>
                <a:cs typeface="Times New Roman"/>
              </a:rPr>
              <a:t>) and the other parts are managed by the modules (black sub trees). This enables modularity of the server without increasing the complexity of the Data Store Manager.</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shown in the previous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is used when such a capability is detected. We do not constrain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solely work with YANG but to accept servers that are YANG enabled or not. The YANG loader gets the specification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assume that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discovers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distinguish containers, lists, keys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as default value or range intervals. A leaf type is always at least of a built-in type (string, int8,…) and can be refined by other types with added constraints. It can also use an existing type (e.g. </a:t>
            </a:r>
            <a:r>
              <a:rPr lang="en-US" sz="1000" baseline="0" dirty="0" err="1" smtClean="0">
                <a:latin typeface="Times New Roman"/>
                <a:cs typeface="Times New Roman"/>
              </a:rPr>
              <a:t>mac</a:t>
            </a:r>
            <a:r>
              <a:rPr lang="en-US" sz="1000" baseline="0" dirty="0" smtClean="0">
                <a:latin typeface="Times New Roman"/>
                <a:cs typeface="Times New Roman"/>
              </a:rPr>
              <a:t>-address). </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dirty="0" smtClean="0">
                <a:latin typeface="Times New Roman"/>
                <a:cs typeface="Times New Roman"/>
              </a:rPr>
              <a:t>The same applet is also used for sending requests and receiving responses. A request is made </a:t>
            </a:r>
            <a:r>
              <a:rPr lang="en-US" sz="1000" baseline="0" noProof="0" dirty="0" smtClean="0">
                <a:latin typeface="Times New Roman"/>
                <a:cs typeface="Times New Roman"/>
              </a:rPr>
              <a:t>when </a:t>
            </a:r>
            <a:r>
              <a:rPr lang="en-US" sz="1000" baseline="0" noProof="0" dirty="0" smtClean="0">
                <a:latin typeface="Times New Roman"/>
                <a:cs typeface="Times New Roman"/>
              </a:rPr>
              <a:t>the right</a:t>
            </a:r>
            <a:r>
              <a:rPr lang="en-US" sz="1000" baseline="0" noProof="0" dirty="0" smtClean="0">
                <a:latin typeface="Times New Roman"/>
                <a:cs typeface="Times New Roman"/>
              </a:rPr>
              <a:t> mouse button </a:t>
            </a:r>
            <a:r>
              <a:rPr lang="en-US" sz="1000" baseline="0" noProof="0" dirty="0" smtClean="0">
                <a:latin typeface="Times New Roman"/>
                <a:cs typeface="Times New Roman"/>
              </a:rPr>
              <a:t>is pressed on a YANG </a:t>
            </a:r>
            <a:r>
              <a:rPr lang="en-US" sz="1000" baseline="0" noProof="0" dirty="0" smtClean="0">
                <a:latin typeface="Times New Roman"/>
                <a:cs typeface="Times New Roman"/>
              </a:rPr>
              <a:t>node (part 1 of the figure). </a:t>
            </a:r>
            <a:r>
              <a:rPr lang="fr-FR" sz="1000" baseline="0" noProof="0" dirty="0" smtClean="0">
                <a:latin typeface="Times New Roman"/>
                <a:cs typeface="Times New Roman"/>
              </a:rPr>
              <a:t>The </a:t>
            </a:r>
            <a:r>
              <a:rPr lang="en-US" sz="1000" baseline="0" noProof="0" dirty="0" smtClean="0">
                <a:latin typeface="Times New Roman"/>
                <a:cs typeface="Times New Roman"/>
              </a:rPr>
              <a:t>request </a:t>
            </a:r>
            <a:r>
              <a:rPr lang="en-US" sz="1000" baseline="0" noProof="0" dirty="0" smtClean="0">
                <a:latin typeface="Times New Roman"/>
                <a:cs typeface="Times New Roman"/>
              </a:rPr>
              <a:t>is built from the root node</a:t>
            </a:r>
            <a:r>
              <a:rPr lang="en-US" sz="1000" baseline="0" noProof="0" dirty="0" smtClean="0">
                <a:latin typeface="Times New Roman"/>
                <a:cs typeface="Times New Roman"/>
              </a:rPr>
              <a:t> </a:t>
            </a:r>
            <a:r>
              <a:rPr lang="fr-FR" sz="1000" baseline="0" noProof="0" dirty="0" smtClean="0">
                <a:latin typeface="Times New Roman"/>
                <a:cs typeface="Times New Roman"/>
              </a:rPr>
              <a:t>to </a:t>
            </a:r>
            <a:r>
              <a:rPr lang="en-US" sz="1000" baseline="0" noProof="0" dirty="0" smtClean="0">
                <a:latin typeface="Times New Roman"/>
                <a:cs typeface="Times New Roman"/>
              </a:rPr>
              <a:t>the </a:t>
            </a:r>
            <a:r>
              <a:rPr lang="en-US" sz="1000" baseline="0" noProof="0" dirty="0" smtClean="0">
                <a:latin typeface="Times New Roman"/>
                <a:cs typeface="Times New Roman"/>
              </a:rPr>
              <a:t>selected</a:t>
            </a:r>
            <a:r>
              <a:rPr lang="en-US" sz="1000" baseline="0" noProof="0" dirty="0" smtClean="0">
                <a:latin typeface="Times New Roman"/>
                <a:cs typeface="Times New Roman"/>
              </a:rPr>
              <a:t> one. </a:t>
            </a:r>
            <a:r>
              <a:rPr lang="en-US" sz="1000" baseline="0" noProof="0" dirty="0" smtClean="0">
                <a:latin typeface="Times New Roman"/>
                <a:cs typeface="Times New Roman"/>
              </a:rPr>
              <a:t>At this step, the applet is vertically separated to </a:t>
            </a:r>
            <a:r>
              <a:rPr lang="en-US" sz="1000" baseline="0" noProof="0" dirty="0" smtClean="0">
                <a:latin typeface="Times New Roman"/>
                <a:cs typeface="Times New Roman"/>
              </a:rPr>
              <a:t>show on the right the </a:t>
            </a:r>
            <a:r>
              <a:rPr lang="en-US" sz="1000" baseline="0" noProof="0" dirty="0" smtClean="0">
                <a:latin typeface="Times New Roman"/>
                <a:cs typeface="Times New Roman"/>
              </a:rPr>
              <a:t>result of</a:t>
            </a:r>
            <a:r>
              <a:rPr lang="en-US" sz="1000" baseline="0" noProof="0" dirty="0" smtClean="0">
                <a:latin typeface="Times New Roman"/>
                <a:cs typeface="Times New Roman"/>
              </a:rPr>
              <a:t> the request. </a:t>
            </a:r>
            <a:r>
              <a:rPr lang="en-US" sz="1000" baseline="0" noProof="0" dirty="0" smtClean="0">
                <a:latin typeface="Times New Roman"/>
                <a:cs typeface="Times New Roman"/>
              </a:rPr>
              <a:t>The resulting XML document is sent inside </a:t>
            </a:r>
            <a:r>
              <a:rPr lang="en-US" sz="1000" baseline="0" noProof="0" dirty="0" smtClean="0">
                <a:latin typeface="Times New Roman"/>
                <a:cs typeface="Times New Roman"/>
              </a:rPr>
              <a:t>an </a:t>
            </a:r>
            <a:r>
              <a:rPr lang="en-US" sz="1000" baseline="0" noProof="0" dirty="0" smtClean="0">
                <a:latin typeface="Times New Roman"/>
                <a:cs typeface="Times New Roman"/>
              </a:rPr>
              <a:t>HTTP POST </a:t>
            </a:r>
            <a:r>
              <a:rPr lang="en-US" sz="1000" baseline="0" noProof="0" dirty="0" smtClean="0">
                <a:latin typeface="Times New Roman"/>
                <a:cs typeface="Times New Roman"/>
              </a:rPr>
              <a:t>request (part 2). </a:t>
            </a:r>
            <a:r>
              <a:rPr lang="en-US" sz="1000" baseline="0" noProof="0" dirty="0" smtClean="0">
                <a:latin typeface="Times New Roman"/>
                <a:cs typeface="Times New Roman"/>
              </a:rPr>
              <a:t>A specific header called “operation” is</a:t>
            </a:r>
            <a:r>
              <a:rPr lang="en-US" sz="1000" baseline="0" noProof="0" dirty="0" smtClean="0">
                <a:latin typeface="Times New Roman"/>
                <a:cs typeface="Times New Roman"/>
              </a:rPr>
              <a:t> added to </a:t>
            </a:r>
            <a:r>
              <a:rPr lang="en-US" sz="1000" baseline="0" noProof="0" dirty="0" smtClean="0">
                <a:latin typeface="Times New Roman"/>
                <a:cs typeface="Times New Roman"/>
              </a:rPr>
              <a:t>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a:t>
            </a:r>
            <a:r>
              <a:rPr lang="en-US" sz="1000" baseline="0" noProof="0" dirty="0" smtClean="0">
                <a:latin typeface="Times New Roman"/>
                <a:cs typeface="Times New Roman"/>
              </a:rPr>
              <a:t>figure </a:t>
            </a:r>
            <a:r>
              <a:rPr lang="en-US" sz="1000" baseline="0" noProof="0" dirty="0" smtClean="0">
                <a:latin typeface="Times New Roman"/>
                <a:cs typeface="Times New Roman"/>
              </a:rPr>
              <a:t>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inside </a:t>
            </a:r>
            <a:r>
              <a:rPr lang="en-US" sz="1000" baseline="0" noProof="0" dirty="0" smtClean="0">
                <a:latin typeface="Times New Roman"/>
                <a:cs typeface="Times New Roman"/>
              </a:rPr>
              <a:t>the interface list. Note that the key of the list is added to the request while it is not explicitly</a:t>
            </a:r>
            <a:r>
              <a:rPr lang="en-US" sz="1000" baseline="0" noProof="0" dirty="0" smtClean="0">
                <a:latin typeface="Times New Roman"/>
                <a:cs typeface="Times New Roman"/>
              </a:rPr>
              <a:t> requested. </a:t>
            </a:r>
            <a:r>
              <a:rPr lang="en-US" sz="1000" baseline="0" noProof="0" dirty="0" smtClean="0">
                <a:latin typeface="Times New Roman"/>
                <a:cs typeface="Times New Roman"/>
              </a:rPr>
              <a:t>This</a:t>
            </a:r>
            <a:r>
              <a:rPr lang="en-US" sz="1000" baseline="0" noProof="0" dirty="0" smtClean="0">
                <a:latin typeface="Times New Roman"/>
                <a:cs typeface="Times New Roman"/>
              </a:rPr>
              <a:t> is </a:t>
            </a:r>
            <a:r>
              <a:rPr lang="en-US" sz="1000" baseline="0" noProof="0" dirty="0" smtClean="0">
                <a:latin typeface="Times New Roman"/>
                <a:cs typeface="Times New Roman"/>
              </a:rPr>
              <a:t>because</a:t>
            </a:r>
            <a:r>
              <a:rPr lang="en-US" sz="1000" baseline="0" noProof="0" dirty="0" smtClean="0">
                <a:latin typeface="Times New Roman"/>
                <a:cs typeface="Times New Roman"/>
              </a:rPr>
              <a:t> further requests </a:t>
            </a:r>
            <a:r>
              <a:rPr lang="en-US" sz="1000" baseline="0" noProof="0" dirty="0" smtClean="0">
                <a:latin typeface="Times New Roman"/>
                <a:cs typeface="Times New Roman"/>
              </a:rPr>
              <a:t>on</a:t>
            </a:r>
            <a:r>
              <a:rPr lang="en-US" sz="1000" baseline="0" noProof="0" dirty="0" smtClean="0">
                <a:latin typeface="Times New Roman"/>
                <a:cs typeface="Times New Roman"/>
              </a:rPr>
              <a:t> this list </a:t>
            </a:r>
            <a:r>
              <a:rPr lang="en-US" sz="1000" baseline="0" noProof="0" dirty="0" smtClean="0">
                <a:latin typeface="Times New Roman"/>
                <a:cs typeface="Times New Roman"/>
              </a:rPr>
              <a:t>(and especially on list entries) will</a:t>
            </a:r>
            <a:r>
              <a:rPr lang="en-US" sz="1000" baseline="0" noProof="0" dirty="0" smtClean="0">
                <a:latin typeface="Times New Roman"/>
                <a:cs typeface="Times New Roman"/>
              </a:rPr>
              <a:t> need </a:t>
            </a:r>
            <a:r>
              <a:rPr lang="en-US" sz="1000" baseline="0" noProof="0" dirty="0" smtClean="0">
                <a:latin typeface="Times New Roman"/>
                <a:cs typeface="Times New Roman"/>
              </a:rPr>
              <a:t>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r>
              <a:rPr lang="en-US" sz="1000" baseline="0" noProof="0" dirty="0" smtClean="0">
                <a:latin typeface="Times New Roman"/>
                <a:cs typeface="Times New Roman"/>
              </a:rPr>
              <a:t> it is encapsulated by </a:t>
            </a:r>
            <a:r>
              <a:rPr lang="en-US" sz="1000" baseline="0" noProof="0" dirty="0" smtClean="0">
                <a:latin typeface="Times New Roman"/>
                <a:cs typeface="Times New Roman"/>
              </a:rPr>
              <a:t>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a:t>
            </a:r>
            <a:r>
              <a:rPr lang="en-US" sz="1000" baseline="0" noProof="0" dirty="0" smtClean="0">
                <a:latin typeface="Times New Roman"/>
                <a:cs typeface="Times New Roman"/>
              </a:rPr>
              <a:t>sent like a </a:t>
            </a:r>
            <a:r>
              <a:rPr lang="en-US" sz="1000" baseline="0" noProof="0" dirty="0" smtClean="0">
                <a:latin typeface="Times New Roman"/>
                <a:cs typeface="Times New Roman"/>
              </a:rPr>
              <a:t>valid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request (part 3). </a:t>
            </a:r>
            <a:r>
              <a:rPr lang="en-US" sz="1000" baseline="0" noProof="0" dirty="0" smtClean="0">
                <a:latin typeface="Times New Roman"/>
                <a:cs typeface="Times New Roman"/>
              </a:rPr>
              <a:t>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session. </a:t>
            </a:r>
            <a:r>
              <a:rPr lang="fr-FR" sz="1000" baseline="0" noProof="0" dirty="0" smtClean="0">
                <a:latin typeface="Times New Roman"/>
                <a:cs typeface="Times New Roman"/>
              </a:rPr>
              <a:t>The part (4) </a:t>
            </a:r>
            <a:r>
              <a:rPr lang="en-US" sz="1000" baseline="0" noProof="0" dirty="0" smtClean="0">
                <a:latin typeface="Times New Roman"/>
                <a:cs typeface="Times New Roman"/>
              </a:rPr>
              <a:t>shows the NETCONF response to the request that will be forwarded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while adding HTTP headers. The response is displayed part (5) when it is received by the applet. </a:t>
            </a:r>
            <a:endParaRPr lang="en-US" sz="1000" baseline="0" noProof="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a:t>
            </a:r>
            <a:r>
              <a:rPr lang="en-US" sz="1000" baseline="0" noProof="0" dirty="0" smtClean="0">
                <a:latin typeface="Times New Roman"/>
                <a:cs typeface="Times New Roman"/>
              </a:rPr>
              <a:t> </a:t>
            </a:r>
            <a:r>
              <a:rPr lang="en-US" sz="1000" baseline="0" noProof="0" dirty="0" smtClean="0">
                <a:latin typeface="Times New Roman"/>
                <a:cs typeface="Times New Roman"/>
              </a:rPr>
              <a:t>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l"/>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a:t>
            </a:r>
            <a:r>
              <a:rPr lang="en-US" sz="1000" baseline="0" noProof="0" dirty="0" smtClean="0">
                <a:latin typeface="Times New Roman"/>
                <a:cs typeface="Times New Roman"/>
              </a:rPr>
              <a:t> A </a:t>
            </a:r>
            <a:r>
              <a:rPr lang="en-US" sz="1000" baseline="0" noProof="0" dirty="0" smtClean="0">
                <a:latin typeface="Times New Roman"/>
                <a:cs typeface="Times New Roman"/>
              </a:rPr>
              <a:t>list is edited entry by entry</a:t>
            </a:r>
            <a:r>
              <a:rPr lang="en-US" sz="1000" baseline="0" noProof="0" dirty="0" smtClean="0">
                <a:latin typeface="Times New Roman"/>
                <a:cs typeface="Times New Roman"/>
              </a:rPr>
              <a:t> (called </a:t>
            </a:r>
            <a:r>
              <a:rPr lang="en-US" sz="1000" baseline="0" noProof="0" dirty="0" smtClean="0">
                <a:latin typeface="Times New Roman"/>
                <a:cs typeface="Times New Roman"/>
              </a:rPr>
              <a:t>a list occurrence) and one can see an empty list entry ready to be filled. Note that</a:t>
            </a:r>
            <a:r>
              <a:rPr lang="en-US" sz="1000" baseline="0" noProof="0" dirty="0" smtClean="0">
                <a:latin typeface="Times New Roman"/>
                <a:cs typeface="Times New Roman"/>
              </a:rPr>
              <a:t> a </a:t>
            </a:r>
            <a:r>
              <a:rPr lang="en-US" sz="1000" baseline="0" noProof="0" dirty="0" err="1" smtClean="0">
                <a:latin typeface="Times New Roman"/>
                <a:cs typeface="Times New Roman"/>
              </a:rPr>
              <a:t>litt</a:t>
            </a:r>
            <a:r>
              <a:rPr lang="fr-FR" sz="1000" baseline="0" noProof="0" dirty="0" smtClean="0">
                <a:latin typeface="Times New Roman"/>
                <a:cs typeface="Times New Roman"/>
              </a:rPr>
              <a:t>le</a:t>
            </a:r>
            <a:r>
              <a:rPr lang="en-US" sz="1000" baseline="0" noProof="0" dirty="0" smtClean="0">
                <a:latin typeface="Times New Roman"/>
                <a:cs typeface="Times New Roman"/>
              </a:rPr>
              <a:t> star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a:t>
            </a:r>
            <a:r>
              <a:rPr lang="en-US" sz="1000" baseline="0" noProof="0" dirty="0" smtClean="0">
                <a:latin typeface="Times New Roman"/>
                <a:cs typeface="Times New Roman"/>
              </a:rPr>
              <a:t> marked </a:t>
            </a:r>
            <a:r>
              <a:rPr lang="en-US" sz="1000" baseline="0" noProof="0" dirty="0" smtClean="0">
                <a:latin typeface="Times New Roman"/>
                <a:cs typeface="Times New Roman"/>
              </a:rPr>
              <a:t>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11/01/10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11/01/10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11/01/10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11/01/10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11/01/10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11/01/10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11/01/10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5"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5.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6.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image" Target="../media/image1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10449" y="2342089"/>
            <a:ext cx="1968094" cy="646331"/>
          </a:xfrm>
          <a:prstGeom prst="rect">
            <a:avLst/>
          </a:prstGeom>
          <a:noFill/>
        </p:spPr>
        <p:txBody>
          <a:bodyPr wrap="none" rtlCol="0">
            <a:spAutoFit/>
          </a:bodyPr>
          <a:lstStyle/>
          <a:p>
            <a:pPr algn="ctr"/>
            <a:r>
              <a:rPr lang="en-US" dirty="0" err="1" smtClean="0"/>
              <a:t>jYANG</a:t>
            </a:r>
            <a:r>
              <a:rPr lang="en-US" dirty="0" smtClean="0"/>
              <a:t> data models</a:t>
            </a:r>
          </a:p>
          <a:p>
            <a:pPr algn="ctr"/>
            <a:r>
              <a:rPr lang="en-US" dirty="0" smtClean="0"/>
              <a:t>(2)</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nvGrpSpPr>
          <p:cNvPr id="341" name="Grouper 340"/>
          <p:cNvGrpSpPr/>
          <p:nvPr/>
        </p:nvGrpSpPr>
        <p:grpSpPr>
          <a:xfrm>
            <a:off x="7696027" y="1673463"/>
            <a:ext cx="2010979" cy="2032364"/>
            <a:chOff x="8159190" y="2157729"/>
            <a:chExt cx="1547816" cy="1548097"/>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212968" y="1198423"/>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2827404" cy="369332"/>
          </a:xfrm>
          <a:prstGeom prst="rect">
            <a:avLst/>
          </a:prstGeom>
          <a:noFill/>
        </p:spPr>
        <p:txBody>
          <a:bodyPr wrap="none" rtlCol="0">
            <a:spAutoFit/>
          </a:bodyPr>
          <a:lstStyle/>
          <a:p>
            <a:r>
              <a:rPr lang="fr-FR" dirty="0" err="1" smtClean="0"/>
              <a:t>Imported</a:t>
            </a:r>
            <a:r>
              <a:rPr lang="fr-FR" dirty="0" smtClean="0"/>
              <a:t> / </a:t>
            </a:r>
            <a:r>
              <a:rPr lang="fr-FR" dirty="0" err="1" smtClean="0"/>
              <a:t>included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8747"/>
              <a:gd name="adj3" fmla="val 127091"/>
            </a:avLst>
          </a:prstGeom>
          <a:ln>
            <a:solidFill>
              <a:srgbClr val="00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solidFill>
              <a:srgbClr val="00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324" name="Ellipse 323"/>
          <p:cNvSpPr/>
          <p:nvPr/>
        </p:nvSpPr>
        <p:spPr>
          <a:xfrm>
            <a:off x="5670933" y="9562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Ellipse 324"/>
          <p:cNvSpPr/>
          <p:nvPr/>
        </p:nvSpPr>
        <p:spPr>
          <a:xfrm>
            <a:off x="5861433" y="9562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6" name="Connecteur droit 325"/>
          <p:cNvCxnSpPr>
            <a:endCxn id="324" idx="0"/>
          </p:cNvCxnSpPr>
          <p:nvPr/>
        </p:nvCxnSpPr>
        <p:spPr>
          <a:xfrm rot="5400000">
            <a:off x="5720796" y="6632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9" name="Connecteur droit 328"/>
          <p:cNvCxnSpPr>
            <a:endCxn id="325" idx="0"/>
          </p:cNvCxnSpPr>
          <p:nvPr/>
        </p:nvCxnSpPr>
        <p:spPr>
          <a:xfrm rot="5400000">
            <a:off x="5816046" y="7584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1" name="Forme libre 330"/>
          <p:cNvSpPr/>
          <p:nvPr/>
        </p:nvSpPr>
        <p:spPr>
          <a:xfrm>
            <a:off x="1384300" y="423333"/>
            <a:ext cx="2374900" cy="2764367"/>
          </a:xfrm>
          <a:custGeom>
            <a:avLst/>
            <a:gdLst>
              <a:gd name="connsiteX0" fmla="*/ 0 w 2374900"/>
              <a:gd name="connsiteY0" fmla="*/ 2764367 h 2764367"/>
              <a:gd name="connsiteX1" fmla="*/ 431800 w 2374900"/>
              <a:gd name="connsiteY1" fmla="*/ 1138767 h 2764367"/>
              <a:gd name="connsiteX2" fmla="*/ 1600200 w 2374900"/>
              <a:gd name="connsiteY2" fmla="*/ 148167 h 2764367"/>
              <a:gd name="connsiteX3" fmla="*/ 2374900 w 2374900"/>
              <a:gd name="connsiteY3" fmla="*/ 249767 h 2764367"/>
            </a:gdLst>
            <a:ahLst/>
            <a:cxnLst>
              <a:cxn ang="0">
                <a:pos x="connsiteX0" y="connsiteY0"/>
              </a:cxn>
              <a:cxn ang="0">
                <a:pos x="connsiteX1" y="connsiteY1"/>
              </a:cxn>
              <a:cxn ang="0">
                <a:pos x="connsiteX2" y="connsiteY2"/>
              </a:cxn>
              <a:cxn ang="0">
                <a:pos x="connsiteX3" y="connsiteY3"/>
              </a:cxn>
            </a:cxnLst>
            <a:rect l="l" t="t" r="r" b="b"/>
            <a:pathLst>
              <a:path w="2374900" h="2764367">
                <a:moveTo>
                  <a:pt x="0" y="2764367"/>
                </a:moveTo>
                <a:cubicBezTo>
                  <a:pt x="82550" y="2169583"/>
                  <a:pt x="165100" y="1574800"/>
                  <a:pt x="431800" y="1138767"/>
                </a:cubicBezTo>
                <a:cubicBezTo>
                  <a:pt x="698500" y="702734"/>
                  <a:pt x="1276350" y="296334"/>
                  <a:pt x="1600200" y="148167"/>
                </a:cubicBezTo>
                <a:cubicBezTo>
                  <a:pt x="1924050" y="0"/>
                  <a:pt x="2374900" y="249767"/>
                  <a:pt x="2374900" y="249767"/>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2" name="ZoneTexte 331"/>
          <p:cNvSpPr txBox="1"/>
          <p:nvPr/>
        </p:nvSpPr>
        <p:spPr>
          <a:xfrm>
            <a:off x="2096423" y="3823435"/>
            <a:ext cx="441647" cy="369332"/>
          </a:xfrm>
          <a:prstGeom prst="rect">
            <a:avLst/>
          </a:prstGeom>
          <a:noFill/>
        </p:spPr>
        <p:txBody>
          <a:bodyPr wrap="none" rtlCol="0">
            <a:spAutoFit/>
          </a:bodyPr>
          <a:lstStyle/>
          <a:p>
            <a:r>
              <a:rPr lang="fr-FR" dirty="0" smtClean="0"/>
              <a:t>(1)</a:t>
            </a:r>
            <a:endParaRPr lang="fr-FR" dirty="0"/>
          </a:p>
        </p:txBody>
      </p:sp>
      <p:sp>
        <p:nvSpPr>
          <p:cNvPr id="333" name="Forme libre 332"/>
          <p:cNvSpPr/>
          <p:nvPr/>
        </p:nvSpPr>
        <p:spPr>
          <a:xfrm>
            <a:off x="478367" y="3924300"/>
            <a:ext cx="728133" cy="1612900"/>
          </a:xfrm>
          <a:custGeom>
            <a:avLst/>
            <a:gdLst>
              <a:gd name="connsiteX0" fmla="*/ 93133 w 728133"/>
              <a:gd name="connsiteY0" fmla="*/ 1612900 h 1612900"/>
              <a:gd name="connsiteX1" fmla="*/ 105833 w 728133"/>
              <a:gd name="connsiteY1" fmla="*/ 685800 h 1612900"/>
              <a:gd name="connsiteX2" fmla="*/ 728133 w 728133"/>
              <a:gd name="connsiteY2" fmla="*/ 0 h 1612900"/>
            </a:gdLst>
            <a:ahLst/>
            <a:cxnLst>
              <a:cxn ang="0">
                <a:pos x="connsiteX0" y="connsiteY0"/>
              </a:cxn>
              <a:cxn ang="0">
                <a:pos x="connsiteX1" y="connsiteY1"/>
              </a:cxn>
              <a:cxn ang="0">
                <a:pos x="connsiteX2" y="connsiteY2"/>
              </a:cxn>
            </a:cxnLst>
            <a:rect l="l" t="t" r="r" b="b"/>
            <a:pathLst>
              <a:path w="728133" h="1612900">
                <a:moveTo>
                  <a:pt x="93133" y="1612900"/>
                </a:moveTo>
                <a:cubicBezTo>
                  <a:pt x="46566" y="1283758"/>
                  <a:pt x="0" y="954617"/>
                  <a:pt x="105833" y="685800"/>
                </a:cubicBezTo>
                <a:cubicBezTo>
                  <a:pt x="211666" y="416983"/>
                  <a:pt x="728133" y="0"/>
                  <a:pt x="728133" y="0"/>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4" name="Forme libre 333"/>
          <p:cNvSpPr/>
          <p:nvPr/>
        </p:nvSpPr>
        <p:spPr>
          <a:xfrm flipH="1">
            <a:off x="1619437" y="3969195"/>
            <a:ext cx="728133" cy="1612900"/>
          </a:xfrm>
          <a:custGeom>
            <a:avLst/>
            <a:gdLst>
              <a:gd name="connsiteX0" fmla="*/ 93133 w 728133"/>
              <a:gd name="connsiteY0" fmla="*/ 1612900 h 1612900"/>
              <a:gd name="connsiteX1" fmla="*/ 105833 w 728133"/>
              <a:gd name="connsiteY1" fmla="*/ 685800 h 1612900"/>
              <a:gd name="connsiteX2" fmla="*/ 728133 w 728133"/>
              <a:gd name="connsiteY2" fmla="*/ 0 h 1612900"/>
            </a:gdLst>
            <a:ahLst/>
            <a:cxnLst>
              <a:cxn ang="0">
                <a:pos x="connsiteX0" y="connsiteY0"/>
              </a:cxn>
              <a:cxn ang="0">
                <a:pos x="connsiteX1" y="connsiteY1"/>
              </a:cxn>
              <a:cxn ang="0">
                <a:pos x="connsiteX2" y="connsiteY2"/>
              </a:cxn>
            </a:cxnLst>
            <a:rect l="l" t="t" r="r" b="b"/>
            <a:pathLst>
              <a:path w="728133" h="1612900">
                <a:moveTo>
                  <a:pt x="93133" y="1612900"/>
                </a:moveTo>
                <a:cubicBezTo>
                  <a:pt x="46566" y="1283758"/>
                  <a:pt x="0" y="954617"/>
                  <a:pt x="105833" y="685800"/>
                </a:cubicBezTo>
                <a:cubicBezTo>
                  <a:pt x="211666" y="416983"/>
                  <a:pt x="728133" y="0"/>
                  <a:pt x="728133" y="0"/>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9" name="ZoneTexte 338"/>
          <p:cNvSpPr txBox="1"/>
          <p:nvPr/>
        </p:nvSpPr>
        <p:spPr>
          <a:xfrm>
            <a:off x="7961413" y="3726463"/>
            <a:ext cx="441647" cy="369332"/>
          </a:xfrm>
          <a:prstGeom prst="rect">
            <a:avLst/>
          </a:prstGeom>
          <a:noFill/>
        </p:spPr>
        <p:txBody>
          <a:bodyPr wrap="none" rtlCol="0">
            <a:spAutoFit/>
          </a:bodyPr>
          <a:lstStyle/>
          <a:p>
            <a:r>
              <a:rPr lang="fr-FR" dirty="0" smtClean="0"/>
              <a:t>(3)</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(1) &lt;module&gt;</a:t>
            </a:r>
          </a:p>
          <a:p>
            <a:r>
              <a:rPr lang="fr-FR" sz="1200" dirty="0" smtClean="0"/>
              <a:t>(2)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(3)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(4)	&lt;namespace </a:t>
            </a:r>
            <a:r>
              <a:rPr lang="fr-FR" sz="1200" dirty="0" err="1" smtClean="0"/>
              <a:t>pref</a:t>
            </a:r>
            <a:r>
              <a:rPr lang="fr-FR" sz="1200" dirty="0" smtClean="0"/>
              <a:t>="ifs"&gt;urn:loria:madynes:ensuite:yencap:1.0:module:Interfaces:1.0&lt;/namespace&gt;</a:t>
            </a:r>
          </a:p>
          <a:p>
            <a:r>
              <a:rPr lang="fr-FR" sz="1200" dirty="0" smtClean="0"/>
              <a:t>(5)	&lt;</a:t>
            </a:r>
            <a:r>
              <a:rPr lang="fr-FR" sz="1200" dirty="0" err="1" smtClean="0"/>
              <a:t>parameters</a:t>
            </a:r>
            <a:r>
              <a:rPr lang="fr-FR" sz="1200" dirty="0" smtClean="0"/>
              <a:t>&gt;</a:t>
            </a:r>
          </a:p>
          <a:p>
            <a:r>
              <a:rPr lang="fr-FR" sz="1200" dirty="0" smtClean="0"/>
              <a:t>(6)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(7)	&lt;/</a:t>
            </a:r>
            <a:r>
              <a:rPr lang="fr-FR" sz="1200" dirty="0" err="1" smtClean="0"/>
              <a:t>parameters</a:t>
            </a:r>
            <a:r>
              <a:rPr lang="fr-FR" sz="1200" dirty="0" smtClean="0"/>
              <a:t>&gt;</a:t>
            </a:r>
          </a:p>
          <a:p>
            <a:r>
              <a:rPr lang="fr-FR" sz="1200" dirty="0" smtClean="0"/>
              <a:t>(8) &lt;/module&gt;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a:off x="228600" y="3124200"/>
            <a:ext cx="746447" cy="369332"/>
          </a:xfrm>
          <a:prstGeom prst="rect">
            <a:avLst/>
          </a:prstGeom>
          <a:noFill/>
        </p:spPr>
        <p:txBody>
          <a:bodyPr wrap="square" rtlCol="0">
            <a:spAutoFit/>
          </a:bodyPr>
          <a:lstStyle/>
          <a:p>
            <a:r>
              <a:rPr lang="fr-FR" dirty="0" smtClean="0"/>
              <a:t>(1)</a:t>
            </a:r>
            <a:endParaRPr lang="fr-FR" dirty="0"/>
          </a:p>
        </p:txBody>
      </p:sp>
      <p:sp>
        <p:nvSpPr>
          <p:cNvPr id="38" name="ZoneTexte 37"/>
          <p:cNvSpPr txBox="1"/>
          <p:nvPr/>
        </p:nvSpPr>
        <p:spPr>
          <a:xfrm>
            <a:off x="304800" y="5486400"/>
            <a:ext cx="457200" cy="369332"/>
          </a:xfrm>
          <a:prstGeom prst="rect">
            <a:avLst/>
          </a:prstGeom>
          <a:noFill/>
        </p:spPr>
        <p:txBody>
          <a:bodyPr wrap="square" rtlCol="0">
            <a:spAutoFit/>
          </a:bodyPr>
          <a:lstStyle/>
          <a:p>
            <a:r>
              <a:rPr lang="fr-FR" dirty="0" smtClean="0"/>
              <a:t>(2)</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384995"/>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r>
              <a:rPr lang="fr-FR" sz="1200" dirty="0" smtClean="0"/>
              <a:t>    &lt;</a:t>
            </a:r>
            <a:r>
              <a:rPr lang="fr-FR" sz="1200" dirty="0" err="1" smtClean="0"/>
              <a:t>netconf</a:t>
            </a:r>
            <a:r>
              <a:rPr lang="fr-FR" sz="1200" dirty="0" smtClean="0"/>
              <a:t> </a:t>
            </a:r>
            <a:endParaRPr lang="fr-FR" sz="1200" dirty="0" smtClean="0"/>
          </a:p>
          <a:p>
            <a:r>
              <a:rPr lang="fr-FR" sz="1200" dirty="0" smtClean="0"/>
              <a:t>	</a:t>
            </a:r>
            <a:r>
              <a:rPr lang="fr-FR" sz="1200" dirty="0" smtClean="0"/>
              <a:t>…</a:t>
            </a:r>
            <a:endParaRPr lang="fr-FR" sz="1200" dirty="0" smtClean="0"/>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dirty="0"/>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ZoneTexte 21"/>
          <p:cNvSpPr txBox="1"/>
          <p:nvPr/>
        </p:nvSpPr>
        <p:spPr>
          <a:xfrm>
            <a:off x="2594823" y="2242066"/>
            <a:ext cx="441647" cy="369332"/>
          </a:xfrm>
          <a:prstGeom prst="rect">
            <a:avLst/>
          </a:prstGeom>
          <a:noFill/>
        </p:spPr>
        <p:txBody>
          <a:bodyPr wrap="none" rtlCol="0">
            <a:spAutoFit/>
          </a:bodyPr>
          <a:lstStyle/>
          <a:p>
            <a:r>
              <a:rPr lang="fr-FR" dirty="0" smtClean="0"/>
              <a:t>(1)</a:t>
            </a:r>
            <a:endParaRPr lang="fr-FR" dirty="0"/>
          </a:p>
        </p:txBody>
      </p:sp>
      <p:sp>
        <p:nvSpPr>
          <p:cNvPr id="27" name="ZoneTexte 26"/>
          <p:cNvSpPr txBox="1"/>
          <p:nvPr/>
        </p:nvSpPr>
        <p:spPr>
          <a:xfrm>
            <a:off x="8229600" y="1981200"/>
            <a:ext cx="441647"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9410700" y="4429028"/>
            <a:ext cx="441647"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5440069" y="4429028"/>
            <a:ext cx="441647"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4191000" y="2242066"/>
            <a:ext cx="441647"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33129</TotalTime>
  <Words>5149</Words>
  <Application>Microsoft Macintosh PowerPoint</Application>
  <PresentationFormat>Format A4 (210 x 297 mm)</PresentationFormat>
  <Paragraphs>542</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258</cp:revision>
  <cp:lastPrinted>2010-01-11T18:17:27Z</cp:lastPrinted>
  <dcterms:created xsi:type="dcterms:W3CDTF">2010-01-11T08:49:21Z</dcterms:created>
  <dcterms:modified xsi:type="dcterms:W3CDTF">2010-01-11T18:42:35Z</dcterms:modified>
</cp:coreProperties>
</file>