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68335" autoAdjust="0"/>
  </p:normalViewPr>
  <p:slideViewPr>
    <p:cSldViewPr snapToObjects="1">
      <p:cViewPr varScale="1">
        <p:scale>
          <a:sx n="111" d="100"/>
          <a:sy n="111" d="100"/>
        </p:scale>
        <p:origin x="-3152" y="-12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4/09/09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4/09/09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network devices to be configured and remote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tool.</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a:t>
            </a:r>
            <a:r>
              <a:rPr lang="en-US" sz="1000" noProof="0" dirty="0" smtClean="0">
                <a:latin typeface="Times New Roman"/>
                <a:cs typeface="Times New Roman"/>
              </a:rPr>
              <a:t>provide two </a:t>
            </a:r>
            <a:r>
              <a:rPr lang="en-US" sz="1000" noProof="0" dirty="0" smtClean="0">
                <a:latin typeface="Times New Roman"/>
                <a:cs typeface="Times New Roman"/>
              </a:rPr>
              <a:t>contribution </a:t>
            </a:r>
            <a:r>
              <a:rPr lang="en-US" sz="1000" noProof="0" dirty="0" smtClean="0">
                <a:latin typeface="Times New Roman"/>
                <a:cs typeface="Times New Roman"/>
              </a:rPr>
              <a:t>to the network</a:t>
            </a:r>
            <a:r>
              <a:rPr lang="en-US" sz="1000" baseline="0" noProof="0" dirty="0" smtClean="0">
                <a:latin typeface="Times New Roman"/>
                <a:cs typeface="Times New Roman"/>
              </a:rPr>
              <a:t> configuration domain. The first one is a YANG parser and semantic checker close to</a:t>
            </a:r>
            <a:r>
              <a:rPr lang="en-US" sz="1000" baseline="0" noProof="0" dirty="0" smtClean="0">
                <a:latin typeface="Times New Roman"/>
                <a:cs typeface="Times New Roman"/>
              </a:rPr>
              <a:t> the actual </a:t>
            </a:r>
            <a:r>
              <a:rPr lang="en-US" sz="1000" baseline="0" noProof="0" dirty="0" smtClean="0">
                <a:latin typeface="Times New Roman"/>
                <a:cs typeface="Times New Roman"/>
              </a:rPr>
              <a:t>version of the draft definition of YANG. The second contribution is</a:t>
            </a:r>
            <a:r>
              <a:rPr lang="en-US" sz="1000" baseline="0" noProof="0" dirty="0" smtClean="0">
                <a:latin typeface="Times New Roman"/>
                <a:cs typeface="Times New Roman"/>
              </a:rPr>
              <a:t> the support within the </a:t>
            </a:r>
            <a:r>
              <a:rPr lang="en-US" sz="1000" baseline="0" noProof="0" dirty="0" smtClean="0">
                <a:latin typeface="Times New Roman"/>
                <a:cs typeface="Times New Roman"/>
              </a:rPr>
              <a:t>ENSUITE framework</a:t>
            </a:r>
            <a:r>
              <a:rPr lang="en-US" sz="1000" baseline="0" noProof="0" dirty="0" smtClean="0">
                <a:latin typeface="Times New Roman"/>
                <a:cs typeface="Times New Roman"/>
              </a:rPr>
              <a:t> of YANG based models both </a:t>
            </a:r>
            <a:r>
              <a:rPr lang="en-US" sz="1000" baseline="0" noProof="0" dirty="0" smtClean="0">
                <a:latin typeface="Times New Roman"/>
                <a:cs typeface="Times New Roman"/>
              </a:rPr>
              <a:t>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specifications, or build generic parts, to ensure the server maintains a valid Data Store compliant with YANG . The server has to be able to send notifications especially those defined in YANG and</a:t>
            </a:r>
            <a:r>
              <a:rPr lang="en-US" sz="1000" baseline="0" noProof="0" dirty="0" smtClean="0">
                <a:latin typeface="Times New Roman"/>
                <a:cs typeface="Times New Roman"/>
              </a:rPr>
              <a:t> must also accept </a:t>
            </a:r>
            <a:r>
              <a:rPr lang="en-US" sz="1000" baseline="0" noProof="0" dirty="0" smtClean="0">
                <a:latin typeface="Times New Roman"/>
                <a:cs typeface="Times New Roman"/>
              </a:rPr>
              <a:t>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a:t>
            </a:r>
            <a:r>
              <a:rPr lang="en-US" sz="1000" baseline="0" noProof="0" dirty="0" smtClean="0">
                <a:latin typeface="Times New Roman"/>
                <a:cs typeface="Times New Roman"/>
              </a:rPr>
              <a:t> does </a:t>
            </a:r>
            <a:r>
              <a:rPr lang="en-US" sz="1000" baseline="0" noProof="0" dirty="0" smtClean="0">
                <a:latin typeface="Times New Roman"/>
                <a:cs typeface="Times New Roman"/>
              </a:rPr>
              <a:t>not make mistakes in its configuration operations and can notify </a:t>
            </a:r>
            <a:r>
              <a:rPr lang="en-US" sz="1000" baseline="0" noProof="0" dirty="0" smtClean="0">
                <a:latin typeface="Times New Roman"/>
                <a:cs typeface="Times New Roman"/>
              </a:rPr>
              <a:t>users </a:t>
            </a:r>
            <a:r>
              <a:rPr lang="en-US" sz="1000" baseline="0" noProof="0" dirty="0" smtClean="0">
                <a:latin typeface="Times New Roman"/>
                <a:cs typeface="Times New Roman"/>
              </a:rPr>
              <a:t>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Values are </a:t>
            </a:r>
            <a:r>
              <a:rPr lang="en-US" sz="1000" baseline="0" noProof="0" dirty="0" err="1" smtClean="0">
                <a:latin typeface="Times New Roman"/>
                <a:cs typeface="Times New Roman"/>
              </a:rPr>
              <a:t>tansmitted</a:t>
            </a:r>
            <a:r>
              <a:rPr lang="en-US" sz="1000" baseline="0" noProof="0" dirty="0" smtClean="0">
                <a:latin typeface="Times New Roman"/>
                <a:cs typeface="Times New Roman"/>
              </a:rPr>
              <a:t> in a XML document. The standardization body admits this should be improved by a data model that will give semantic to these data values and should be used as a contract between device vendors and application developers.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and because data values are distributed and accessible through a protocol. With YANG one can specify complex but human-readable configurations for any network device. YANG is presented as a more focused and adapted data modeling language for configuration management than XML Schema or Relax NG [5,6]. On the server side, any vendor can use such specifications to build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that will maintain the local configuration objects that map YANG specifications. On the </a:t>
            </a:r>
            <a:r>
              <a:rPr lang="fr-FR" sz="1000" baseline="0" noProof="0" dirty="0" smtClean="0">
                <a:latin typeface="Times New Roman"/>
                <a:cs typeface="Times New Roman"/>
              </a:rPr>
              <a:t>client </a:t>
            </a:r>
            <a:r>
              <a:rPr lang="en-US" sz="1000" baseline="0" noProof="0" dirty="0" smtClean="0">
                <a:latin typeface="Times New Roman"/>
                <a:cs typeface="Times New Roman"/>
              </a:rPr>
              <a:t>side</a:t>
            </a:r>
            <a:r>
              <a:rPr lang="fr-FR" sz="1000" baseline="0" noProof="0" dirty="0" smtClean="0">
                <a:latin typeface="Times New Roman"/>
                <a:cs typeface="Times New Roman"/>
              </a:rPr>
              <a:t>, </a:t>
            </a:r>
            <a:r>
              <a:rPr lang="en-US" sz="1000" baseline="0" noProof="0" dirty="0" smtClean="0">
                <a:latin typeface="Times New Roman"/>
                <a:cs typeface="Times New Roman"/>
              </a:rPr>
              <a:t>configuration applications need data values to operate, test or browse configurations. YANG data model specifications are a formal contract between devices' vendors and configuration applications and our goal is to provide tools helping users to ensure that the contract is respected.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a:t>
            </a:r>
            <a:r>
              <a:rPr lang="en-US" sz="1200" baseline="0" dirty="0" smtClean="0">
                <a:latin typeface="Times New Roman"/>
                <a:cs typeface="Times New Roman"/>
              </a:rPr>
              <a:t> </a:t>
            </a:r>
            <a:r>
              <a:rPr lang="fr-FR" sz="1200" baseline="0" dirty="0" smtClean="0">
                <a:latin typeface="Times New Roman"/>
                <a:cs typeface="Times New Roman"/>
              </a:rPr>
              <a:t>slide</a:t>
            </a:r>
            <a:r>
              <a:rPr lang="en-US" sz="1200" baseline="0" dirty="0" smtClean="0">
                <a:latin typeface="Times New Roman"/>
                <a:cs typeface="Times New Roman"/>
              </a:rPr>
              <a:t>. </a:t>
            </a:r>
            <a:endParaRPr lang="en-US" sz="1200" baseline="0" dirty="0" smtClean="0">
              <a:latin typeface="Times New Roman"/>
              <a:cs typeface="Times New Roman"/>
            </a:endParaRP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0" i="0" baseline="0" dirty="0" smtClean="0">
                <a:latin typeface="Times New Roman"/>
                <a:cs typeface="Times New Roman"/>
              </a:rPr>
              <a:t>Data model configurations are grouped into YANG modules or submodules. A module is a set of data types specifications on a given subject like the configuration of network interfaces or the configuration of an application protocol parameters. Modules are the largest unit of granularity and a network device should announce which YANG modules it implements. A module defines a name space (line 2) of all its data types to ensure unique naming. Modules can reference each other (without cycle) in order to improve the reusability of YANG specifications as shown in line 3 of our network module example.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As often in data model languages there are some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signed or unsigned integer on several sizes (8, 16, 32, 64 bits).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that allows more precise semantics or to add some constraints as shown at line 6 where the length of a string is limited. Another construct that improves reusability is the “grouping” statement (line 8) that allows the definition of a data model in order to use it more than once at separate places in the current module (seen line 21) or in other modules. It can be compared to a C macro definition.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values.</a:t>
            </a:r>
          </a:p>
          <a:p>
            <a:pPr lvl="1" algn="just">
              <a:buFont typeface="Arial"/>
              <a:buChar char="•"/>
            </a:pPr>
            <a:r>
              <a:rPr lang="en-US" sz="1000" b="0" i="0" baseline="0" dirty="0" smtClean="0">
                <a:latin typeface="Times New Roman"/>
                <a:cs typeface="Times New Roman"/>
              </a:rPr>
              <a:t> List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called an entry. An instance is a set of entry values and one value (a column) should be the key of the list (that is the value that distinguish each line).</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of the data model. For each YANG statement we have a corresponding java class (see class diagram on the slide 3). A YANG module is represented as a tree of java instances (what the standard call the schema tree). The slide 3 shows as an example the java classes organization for the network module. Each java object have getters methods to follow the tree of instances. About hundred of java classes have been needed to represent any YANG specification.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A </a:t>
            </a:r>
            <a:r>
              <a:rPr lang="en-US" sz="1000" baseline="0" dirty="0" err="1" smtClean="0">
                <a:latin typeface="Times New Roman"/>
                <a:cs typeface="Times New Roman"/>
              </a:rPr>
              <a:t>jYang</a:t>
            </a:r>
            <a:r>
              <a:rPr lang="en-US" sz="1000" baseline="0" dirty="0" smtClean="0">
                <a:latin typeface="Times New Roman"/>
                <a:cs typeface="Times New Roman"/>
              </a:rPr>
              <a:t> compilation starts with one or more YANG files references that will be loaded by the parser. All import and include statements are followed without parsing twice the same file. So for example if one just gives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is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the java objects tree we show in</a:t>
            </a:r>
            <a:r>
              <a:rPr lang="en-US" sz="1000" baseline="0" dirty="0" smtClean="0">
                <a:latin typeface="Times New Roman"/>
                <a:cs typeface="Times New Roman"/>
              </a:rPr>
              <a:t> </a:t>
            </a:r>
            <a:r>
              <a:rPr lang="fr-FR" sz="1000" baseline="0" dirty="0" smtClean="0">
                <a:latin typeface="Times New Roman"/>
                <a:cs typeface="Times New Roman"/>
              </a:rPr>
              <a:t>slide</a:t>
            </a:r>
            <a:r>
              <a:rPr lang="en-US" sz="1000" baseline="0" dirty="0" smtClean="0">
                <a:latin typeface="Times New Roman"/>
                <a:cs typeface="Times New Roman"/>
              </a:rPr>
              <a:t> </a:t>
            </a:r>
            <a:r>
              <a:rPr lang="en-US" sz="1000" baseline="0" dirty="0" smtClean="0">
                <a:latin typeface="Times New Roman"/>
                <a:cs typeface="Times New Roman"/>
              </a:rPr>
              <a:t>3. Another output can be a list of errors encountered during the parsing. Full lexical and syntax checking are done and part of semantic checks is covered. YANG allows data modelers to express some constraints like range number or string pattern. The constraints are checked when sub typing is used or when default values are set. Other constraints that can be expressed on the data value level are not checked. For example one can specify conditional presence of data depending on other data values (or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Another useful output 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java object tree where each node contains a reference to a YANG statement. This tree represents YANG specification but where </a:t>
            </a:r>
            <a:r>
              <a:rPr lang="en-US" sz="1000" baseline="0" dirty="0" err="1" smtClean="0">
                <a:latin typeface="Times New Roman"/>
                <a:cs typeface="Times New Roman"/>
              </a:rPr>
              <a:t>typedef</a:t>
            </a:r>
            <a:r>
              <a:rPr lang="en-US" sz="1000" baseline="0" dirty="0" smtClean="0">
                <a:latin typeface="Times New Roman"/>
                <a:cs typeface="Times New Roman"/>
              </a:rPr>
              <a:t> and grouping are copied at places where they are used.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focuses on NETCONF data values. As an example on the</a:t>
            </a:r>
            <a:r>
              <a:rPr lang="en-US" sz="1000" baseline="0" dirty="0" smtClean="0">
                <a:latin typeface="Times New Roman"/>
                <a:cs typeface="Times New Roman"/>
              </a:rPr>
              <a:t> </a:t>
            </a:r>
            <a:r>
              <a:rPr lang="fr-FR" sz="1000" baseline="0" dirty="0" smtClean="0">
                <a:latin typeface="Times New Roman"/>
                <a:cs typeface="Times New Roman"/>
              </a:rPr>
              <a:t>slide</a:t>
            </a:r>
            <a:r>
              <a:rPr lang="en-US" sz="1000" baseline="0" dirty="0" smtClean="0">
                <a:latin typeface="Times New Roman"/>
                <a:cs typeface="Times New Roman"/>
              </a:rPr>
              <a:t> </a:t>
            </a:r>
            <a:r>
              <a:rPr lang="en-US" sz="1000" baseline="0" dirty="0" smtClean="0">
                <a:latin typeface="Times New Roman"/>
                <a:cs typeface="Times New Roman"/>
              </a:rPr>
              <a:t>4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is used to produce the YANG standard data tree from XML data of </a:t>
            </a:r>
            <a:r>
              <a:rPr lang="fr-FR" sz="1000" baseline="0" dirty="0" smtClean="0">
                <a:latin typeface="Times New Roman"/>
                <a:cs typeface="Times New Roman"/>
              </a:rPr>
              <a:t>NETCONF</a:t>
            </a:r>
            <a:r>
              <a:rPr lang="en-US" sz="1000" baseline="0" dirty="0" smtClean="0">
                <a:latin typeface="Times New Roman"/>
                <a:cs typeface="Times New Roman"/>
              </a:rPr>
              <a:t> operations. The</a:t>
            </a:r>
            <a:r>
              <a:rPr lang="en-US" sz="1000" baseline="0" dirty="0" smtClean="0">
                <a:latin typeface="Times New Roman"/>
                <a:cs typeface="Times New Roman"/>
              </a:rPr>
              <a:t> </a:t>
            </a:r>
            <a:r>
              <a:rPr lang="fr-FR" sz="1000" baseline="0" dirty="0" smtClean="0">
                <a:latin typeface="Times New Roman"/>
                <a:cs typeface="Times New Roman"/>
              </a:rPr>
              <a:t>slide</a:t>
            </a:r>
            <a:r>
              <a:rPr lang="en-US" sz="1000" baseline="0" dirty="0" smtClean="0">
                <a:latin typeface="Times New Roman"/>
                <a:cs typeface="Times New Roman"/>
              </a:rPr>
              <a:t> </a:t>
            </a:r>
            <a:r>
              <a:rPr lang="en-US" sz="1000" baseline="0" dirty="0" smtClean="0">
                <a:latin typeface="Times New Roman"/>
                <a:cs typeface="Times New Roman"/>
              </a:rPr>
              <a:t>4 suggests that the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list (or leaf-list) is defined because the data tree will contain each entry of the list (or each value of a leaf list). At the opposite if a specification is made with plenty of choice statements then the data tree will only show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open source software initially created by our research team. It is built on top of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in a text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When a module is loaded it must provide the location of its data by giving a path from the global root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part of the global Data Store is managed by the Data Store Manager (light grey on</a:t>
            </a:r>
            <a:r>
              <a:rPr lang="en-US" sz="1000" baseline="0" dirty="0" smtClean="0">
                <a:latin typeface="Times New Roman"/>
                <a:cs typeface="Times New Roman"/>
              </a:rPr>
              <a:t> </a:t>
            </a:r>
            <a:r>
              <a:rPr lang="fr-FR" sz="1000" baseline="0" dirty="0" smtClean="0">
                <a:latin typeface="Times New Roman"/>
                <a:cs typeface="Times New Roman"/>
              </a:rPr>
              <a:t>slide</a:t>
            </a:r>
            <a:r>
              <a:rPr lang="en-US" sz="1000" baseline="0" dirty="0" smtClean="0">
                <a:latin typeface="Times New Roman"/>
                <a:cs typeface="Times New Roman"/>
              </a:rPr>
              <a:t> </a:t>
            </a:r>
            <a:r>
              <a:rPr lang="en-US" sz="1000" baseline="0" dirty="0" smtClean="0">
                <a:latin typeface="Times New Roman"/>
                <a:cs typeface="Times New Roman"/>
              </a:rPr>
              <a:t>5) and the rest is distributed among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open to any extends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by adding a parameter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example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be the same as the one defined in the YANG module and can easily be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fr-FR" sz="1000" baseline="0" noProof="0" dirty="0" smtClean="0">
                <a:latin typeface="Times New Roman"/>
                <a:cs typeface="Times New Roman"/>
              </a:rPr>
              <a:t>NETCONF</a:t>
            </a:r>
            <a:r>
              <a:rPr lang="en-US" sz="1000" baseline="0" noProof="0" dirty="0" smtClean="0">
                <a:latin typeface="Times New Roman"/>
                <a:cs typeface="Times New Roman"/>
              </a:rPr>
              <a:t> 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servers at one time.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even if two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shown in</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a:t>
            </a:r>
            <a:r>
              <a:rPr lang="en-US" sz="1000" baseline="0" noProof="0" dirty="0" smtClean="0">
                <a:latin typeface="Times New Roman"/>
                <a:cs typeface="Times New Roman"/>
              </a:rPr>
              <a:t>5 we had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announce which YANG modules it implements (together with version and revision information) as a capability in its standard hello message.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specifications.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specification.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YANG modules.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Slide </a:t>
            </a:r>
            <a:r>
              <a:rPr lang="en-US" sz="1000" dirty="0" smtClean="0">
                <a:latin typeface="Times New Roman"/>
                <a:cs typeface="Times New Roman"/>
              </a:rPr>
              <a:t>7 shows the applet part of the web</a:t>
            </a:r>
            <a:r>
              <a:rPr lang="en-US" sz="1000" baseline="0" dirty="0" smtClean="0">
                <a:latin typeface="Times New Roman"/>
                <a:cs typeface="Times New Roman"/>
              </a:rPr>
              <a:t> </a:t>
            </a:r>
            <a:r>
              <a:rPr lang="en-US" sz="1000" baseline="0" dirty="0" smtClean="0">
                <a:latin typeface="Times New Roman"/>
                <a:cs typeface="Times New Roman"/>
              </a:rPr>
              <a:t>interface, </a:t>
            </a:r>
            <a:r>
              <a:rPr lang="en-US" sz="1000" baseline="0" dirty="0" smtClean="0">
                <a:latin typeface="Times New Roman"/>
                <a:cs typeface="Times New Roman"/>
              </a:rPr>
              <a:t>the user</a:t>
            </a:r>
            <a:r>
              <a:rPr lang="en-US" sz="1000" baseline="0" dirty="0" smtClean="0">
                <a:latin typeface="Times New Roman"/>
                <a:cs typeface="Times New Roman"/>
              </a:rPr>
              <a:t> gets when </a:t>
            </a:r>
            <a:r>
              <a:rPr lang="en-US" sz="1000" baseline="0" dirty="0" smtClean="0">
                <a:latin typeface="Times New Roman"/>
                <a:cs typeface="Times New Roman"/>
              </a:rPr>
              <a:t>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nodes,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containers,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a:t>
            </a:r>
            <a:r>
              <a:rPr lang="en-US" sz="1000" baseline="0" dirty="0" smtClean="0">
                <a:latin typeface="Times New Roman"/>
                <a:cs typeface="Times New Roman"/>
              </a:rPr>
              <a:t> leaves. </a:t>
            </a:r>
            <a:r>
              <a:rPr lang="en-US" sz="1000" baseline="0" dirty="0" smtClean="0">
                <a:latin typeface="Times New Roman"/>
                <a:cs typeface="Times New Roman"/>
              </a:rPr>
              <a:t>A YANG list can have some key inside its leaf as is the “name” leaf referenced inside brackets in the “interface” list and by a little star on its leaf icon. When selecting a leaf in this tree, the lower part of the applet shows details of the YANG specification, as the type of a leaf and constraints such default value or range intervals. A leaf type is always at least of a built-in types (as string, int8,…) and can be refined by other </a:t>
            </a:r>
            <a:r>
              <a:rPr lang="en-US" sz="1000" baseline="0" dirty="0" smtClean="0">
                <a:latin typeface="Times New Roman"/>
                <a:cs typeface="Times New Roman"/>
              </a:rPr>
              <a:t>types </a:t>
            </a:r>
            <a:r>
              <a:rPr lang="en-US" sz="1000" baseline="0" dirty="0" smtClean="0">
                <a:latin typeface="Times New Roman"/>
                <a:cs typeface="Times New Roman"/>
              </a:rPr>
              <a:t>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only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err="1" smtClean="0">
                <a:latin typeface="Times New Roman"/>
                <a:cs typeface="Times New Roman"/>
              </a:rPr>
              <a:t>netconf</a:t>
            </a:r>
            <a:r>
              <a:rPr lang="en-US" sz="1000" baseline="0" dirty="0" smtClean="0">
                <a:latin typeface="Times New Roman"/>
                <a:cs typeface="Times New Roman"/>
              </a:rPr>
              <a:t>” container while there is no YANG module called “</a:t>
            </a:r>
            <a:r>
              <a:rPr lang="fr-FR" sz="1000" baseline="0" dirty="0" err="1" smtClean="0">
                <a:latin typeface="Times New Roman"/>
                <a:cs typeface="Times New Roman"/>
              </a:rPr>
              <a:t>netconf</a:t>
            </a:r>
            <a:r>
              <a:rPr lang="en-US" sz="1000" baseline="0" dirty="0" smtClean="0">
                <a:latin typeface="Times New Roman"/>
                <a:cs typeface="Times New Roman"/>
              </a:rPr>
              <a:t>”. The YANG loader has created a virtual container called “</a:t>
            </a:r>
            <a:r>
              <a:rPr lang="fr-FR"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a:t>
            </a:r>
            <a:r>
              <a:rPr lang="en-US" sz="1000" baseline="0" noProof="0" dirty="0" smtClean="0">
                <a:latin typeface="Times New Roman"/>
                <a:cs typeface="Times New Roman"/>
              </a:rPr>
              <a:t>7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data type.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operations </a:t>
            </a:r>
            <a:r>
              <a:rPr lang="en-US" sz="1000" baseline="0" noProof="0" dirty="0" smtClean="0">
                <a:latin typeface="Times New Roman"/>
                <a:cs typeface="Times New Roman"/>
              </a:rPr>
              <a:t>is chosen, the request is </a:t>
            </a:r>
            <a:r>
              <a:rPr lang="en-US" sz="1000" baseline="0" noProof="0" dirty="0" smtClean="0">
                <a:latin typeface="Times New Roman"/>
                <a:cs typeface="Times New Roman"/>
              </a:rPr>
              <a:t>built </a:t>
            </a:r>
            <a:r>
              <a:rPr lang="en-US" sz="1000" baseline="0" noProof="0" dirty="0" smtClean="0">
                <a:latin typeface="Times New Roman"/>
                <a:cs typeface="Times New Roman"/>
              </a:rPr>
              <a:t>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a:t>
            </a:r>
            <a:r>
              <a:rPr lang="en-US" sz="1000" baseline="0" noProof="0" dirty="0" smtClean="0">
                <a:latin typeface="Times New Roman"/>
                <a:cs typeface="Times New Roman"/>
              </a:rPr>
              <a:t> performed on </a:t>
            </a:r>
            <a:r>
              <a:rPr lang="en-US" sz="1000" baseline="0" noProof="0" dirty="0" smtClean="0">
                <a:latin typeface="Times New Roman"/>
                <a:cs typeface="Times New Roman"/>
              </a:rPr>
              <a:t>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that the key of the list is added to the request while it is not explicitly asked. This is an optimization because subsequent requests on </a:t>
            </a:r>
            <a:r>
              <a:rPr lang="en-US" sz="1000" baseline="0" noProof="0" dirty="0" smtClean="0">
                <a:latin typeface="Times New Roman"/>
                <a:cs typeface="Times New Roman"/>
              </a:rPr>
              <a:t>lists </a:t>
            </a:r>
            <a:r>
              <a:rPr lang="en-US" sz="1000" baseline="0" noProof="0" dirty="0" smtClean="0">
                <a:latin typeface="Times New Roman"/>
                <a:cs typeface="Times New Roman"/>
              </a:rPr>
              <a:t>(and especially on list </a:t>
            </a:r>
            <a:r>
              <a:rPr lang="en-US" sz="1000" baseline="0" noProof="0" dirty="0" smtClean="0">
                <a:latin typeface="Times New Roman"/>
                <a:cs typeface="Times New Roman"/>
              </a:rPr>
              <a:t>entries) </a:t>
            </a:r>
            <a:r>
              <a:rPr lang="en-US" sz="1000" baseline="0" noProof="0" dirty="0" smtClean="0">
                <a:latin typeface="Times New Roman"/>
                <a:cs typeface="Times New Roman"/>
              </a:rPr>
              <a:t>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the </a:t>
            </a:r>
            <a:r>
              <a:rPr lang="en-US" sz="1000" baseline="0" noProof="0" dirty="0" smtClean="0">
                <a:latin typeface="Times New Roman"/>
                <a:cs typeface="Times New Roman"/>
              </a:rPr>
              <a:t>latter </a:t>
            </a:r>
            <a:r>
              <a:rPr lang="en-US" sz="1000" baseline="0" noProof="0" dirty="0" smtClean="0">
                <a:latin typeface="Times New Roman"/>
                <a:cs typeface="Times New Roman"/>
              </a:rPr>
              <a:t>adds </a:t>
            </a:r>
            <a:r>
              <a:rPr lang="en-US" sz="1000" baseline="0" noProof="0" dirty="0" smtClean="0">
                <a:latin typeface="Times New Roman"/>
                <a:cs typeface="Times New Roman"/>
              </a:rPr>
              <a:t>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a:t>
            </a:r>
            <a:r>
              <a:rPr lang="en-US" sz="1000" baseline="0" noProof="0" dirty="0" smtClean="0">
                <a:latin typeface="Times New Roman"/>
                <a:cs typeface="Times New Roman"/>
              </a:rPr>
              <a:t>sends </a:t>
            </a:r>
            <a:r>
              <a:rPr lang="en-US" sz="1000" baseline="0" noProof="0" dirty="0" smtClean="0">
                <a:latin typeface="Times New Roman"/>
                <a:cs typeface="Times New Roman"/>
              </a:rPr>
              <a:t>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a:t>
            </a:r>
            <a:r>
              <a:rPr lang="en-US" sz="1000" baseline="0" noProof="0" dirty="0" smtClean="0">
                <a:latin typeface="Times New Roman"/>
                <a:cs typeface="Times New Roman"/>
              </a:rPr>
              <a:t>sent </a:t>
            </a:r>
            <a:r>
              <a:rPr lang="en-US" sz="1000" baseline="0" noProof="0" dirty="0" smtClean="0">
                <a:latin typeface="Times New Roman"/>
                <a:cs typeface="Times New Roman"/>
              </a:rPr>
              <a:t>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a:t>
            </a:r>
            <a:r>
              <a:rPr lang="en-US" sz="1000" baseline="0" noProof="0" dirty="0" smtClean="0">
                <a:latin typeface="Times New Roman"/>
                <a:cs typeface="Times New Roman"/>
              </a:rPr>
              <a:t>8 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a:t>
            </a:r>
            <a:r>
              <a:rPr lang="en-US" sz="1000" baseline="0" noProof="0" dirty="0" smtClean="0">
                <a:latin typeface="Times New Roman"/>
                <a:cs typeface="Times New Roman"/>
              </a:rPr>
              <a:t>9 depicts some functionalities of the Yang Browsing client.</a:t>
            </a:r>
            <a:r>
              <a:rPr lang="en-US" sz="1000" baseline="0" noProof="0" dirty="0" smtClean="0">
                <a:latin typeface="Times New Roman"/>
                <a:cs typeface="Times New Roman"/>
              </a:rPr>
              <a:t> Part </a:t>
            </a:r>
            <a:r>
              <a:rPr lang="en-US" sz="1000" baseline="0" noProof="0" dirty="0" smtClean="0">
                <a:latin typeface="Times New Roman"/>
                <a:cs typeface="Times New Roman"/>
              </a:rPr>
              <a:t>(a)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a:t>
            </a:r>
            <a:r>
              <a:rPr lang="en-US" sz="1000" baseline="0" noProof="0" dirty="0" smtClean="0">
                <a:latin typeface="Times New Roman"/>
                <a:cs typeface="Times New Roman"/>
              </a:rPr>
              <a:t> Part </a:t>
            </a:r>
            <a:r>
              <a:rPr lang="en-US" sz="1000" baseline="0" noProof="0" dirty="0" smtClean="0">
                <a:latin typeface="Times New Roman"/>
                <a:cs typeface="Times New Roman"/>
              </a:rPr>
              <a:t>(</a:t>
            </a:r>
            <a:r>
              <a:rPr lang="en-US" sz="1000" baseline="0" noProof="0" dirty="0" err="1" smtClean="0">
                <a:latin typeface="Times New Roman"/>
                <a:cs typeface="Times New Roman"/>
              </a:rPr>
              <a:t>b</a:t>
            </a:r>
            <a:r>
              <a:rPr lang="en-US" sz="1000" baseline="0" noProof="0" dirty="0" smtClean="0">
                <a:latin typeface="Times New Roman"/>
                <a:cs typeface="Times New Roman"/>
              </a:rPr>
              <a:t>) shows that when editing a container, its components are listed with a warning until a correct value is given.</a:t>
            </a:r>
            <a:r>
              <a:rPr lang="en-US" sz="1000" baseline="0" noProof="0" dirty="0" smtClean="0">
                <a:latin typeface="Times New Roman"/>
                <a:cs typeface="Times New Roman"/>
              </a:rPr>
              <a:t> Part </a:t>
            </a:r>
            <a:r>
              <a:rPr lang="en-US" sz="1000" baseline="0" noProof="0" dirty="0" smtClean="0">
                <a:latin typeface="Times New Roman"/>
                <a:cs typeface="Times New Roman"/>
              </a:rPr>
              <a:t>(</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a:t>
            </a:r>
            <a:r>
              <a:rPr lang="en-US" sz="1000" baseline="0" noProof="0" dirty="0" smtClean="0">
                <a:latin typeface="Times New Roman"/>
                <a:cs typeface="Times New Roman"/>
              </a:rPr>
              <a:t> Here a </a:t>
            </a:r>
            <a:r>
              <a:rPr lang="en-US" sz="1000" baseline="0" noProof="0" dirty="0" smtClean="0">
                <a:latin typeface="Times New Roman"/>
                <a:cs typeface="Times New Roman"/>
              </a:rPr>
              <a:t>list is edited entry by entry (that we call a list occurrence) and one can see an empty list entry ready to be filled. Note that a red mark is on the “login” leaf because it is the key of the list and so its value must be set.</a:t>
            </a:r>
            <a:r>
              <a:rPr lang="en-US" sz="1000" baseline="0" noProof="0" dirty="0" smtClean="0">
                <a:latin typeface="Times New Roman"/>
                <a:cs typeface="Times New Roman"/>
              </a:rPr>
              <a:t> Part </a:t>
            </a:r>
            <a:r>
              <a:rPr lang="en-US" sz="1000" baseline="0" noProof="0" dirty="0" smtClean="0">
                <a:latin typeface="Times New Roman"/>
                <a:cs typeface="Times New Roman"/>
              </a:rPr>
              <a:t>(</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4/09/09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4/09/09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4/09/09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4/09/09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4/09/09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4/09/09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4/09/09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4/09/09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4/09/09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4/09/09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4/09/09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4/09/09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lstStyle/>
          <a:p>
            <a:r>
              <a:rPr lang="fr-FR" dirty="0" err="1" smtClean="0"/>
              <a:t>Unified</a:t>
            </a:r>
            <a:r>
              <a:rPr lang="fr-FR" dirty="0" smtClean="0"/>
              <a:t> Data and Model</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smtClean="0"/>
              <a:t>Network </a:t>
            </a:r>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Server</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smtClean="0">
                <a:solidFill>
                  <a:srgbClr val="000000"/>
                </a:solidFill>
              </a:rPr>
              <a:t>a</a:t>
            </a:r>
            <a:endParaRPr lang="en-US" sz="1200"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err="1" smtClean="0">
                <a:solidFill>
                  <a:srgbClr val="000000"/>
                </a:solidFill>
              </a:rPr>
              <a:t>b</a:t>
            </a:r>
            <a:endParaRPr lang="en-US" sz="1200" dirty="0">
              <a:solidFill>
                <a:srgbClr val="000000"/>
              </a:solidFill>
            </a:endParaRPr>
          </a:p>
        </p:txBody>
      </p:sp>
      <p:cxnSp>
        <p:nvCxnSpPr>
          <p:cNvPr id="8" name="Connecteur en arc 7"/>
          <p:cNvCxnSpPr>
            <a:stCxn id="6" idx="3"/>
            <a:endCxn id="5" idx="2"/>
          </p:cNvCxnSpPr>
          <p:nvPr/>
        </p:nvCxnSpPr>
        <p:spPr>
          <a:xfrm flipV="1">
            <a:off x="990600" y="5302177"/>
            <a:ext cx="528876" cy="593683"/>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dirty="0" smtClean="0">
                <a:solidFill>
                  <a:srgbClr val="000000"/>
                </a:solidFill>
              </a:rPr>
              <a:t>sa1</a:t>
            </a:r>
            <a:endParaRPr lang="en-US" sz="1200" dirty="0">
              <a:solidFill>
                <a:srgbClr val="000000"/>
              </a:solidFill>
            </a:endParaRPr>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p:nvPr/>
        </p:nvCxnSpPr>
        <p:spPr>
          <a:xfrm rot="5400000" flipH="1" flipV="1">
            <a:off x="1342211" y="803363"/>
            <a:ext cx="2182065" cy="2161595"/>
          </a:xfrm>
          <a:prstGeom prst="curvedConnector3">
            <a:avLst>
              <a:gd name="adj1" fmla="val 10208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14939</TotalTime>
  <Words>5485</Words>
  <Application>Microsoft Macintosh PowerPoint</Application>
  <PresentationFormat>Format A4 (210 x 297 mm)</PresentationFormat>
  <Paragraphs>508</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199</cp:revision>
  <cp:lastPrinted>2009-09-02T15:28:06Z</cp:lastPrinted>
  <dcterms:created xsi:type="dcterms:W3CDTF">2009-09-04T13:19:48Z</dcterms:created>
  <dcterms:modified xsi:type="dcterms:W3CDTF">2009-09-04T14:35:02Z</dcterms:modified>
</cp:coreProperties>
</file>