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13"/>
  </p:notesMasterIdLst>
  <p:handoutMasterIdLst>
    <p:handoutMasterId r:id="rId14"/>
  </p:handoutMasterIdLst>
  <p:sldIdLst>
    <p:sldId id="265" r:id="rId2"/>
    <p:sldId id="266" r:id="rId3"/>
    <p:sldId id="267" r:id="rId4"/>
    <p:sldId id="272" r:id="rId5"/>
    <p:sldId id="271" r:id="rId6"/>
    <p:sldId id="257" r:id="rId7"/>
    <p:sldId id="269" r:id="rId8"/>
    <p:sldId id="275" r:id="rId9"/>
    <p:sldId id="278" r:id="rId10"/>
    <p:sldId id="279" r:id="rId11"/>
    <p:sldId id="280" r:id="rId12"/>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vertBarState="minimized">
    <p:restoredLeft sz="15620"/>
    <p:restoredTop sz="57183" autoAdjust="0"/>
  </p:normalViewPr>
  <p:slideViewPr>
    <p:cSldViewPr snapToObjects="1">
      <p:cViewPr varScale="1">
        <p:scale>
          <a:sx n="71" d="100"/>
          <a:sy n="71" d="100"/>
        </p:scale>
        <p:origin x="-2544" y="-112"/>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4" Type="http://schemas.openxmlformats.org/officeDocument/2006/relationships/handoutMaster" Target="handoutMasters/handoutMaster1.xml"/><Relationship Id="rId4" Type="http://schemas.openxmlformats.org/officeDocument/2006/relationships/slide" Target="slides/slide3.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6" Type="http://schemas.openxmlformats.org/officeDocument/2006/relationships/presProps" Target="presProps.xml"/><Relationship Id="rId8" Type="http://schemas.openxmlformats.org/officeDocument/2006/relationships/slide" Target="slides/slide7.xml"/><Relationship Id="rId13" Type="http://schemas.openxmlformats.org/officeDocument/2006/relationships/notesMaster" Target="notesMasters/notesMaster1.xml"/><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printerSettings" Target="printerSettings/printerSettings1.bin"/><Relationship Id="rId12" Type="http://schemas.openxmlformats.org/officeDocument/2006/relationships/slide" Target="slides/slide11.xml"/><Relationship Id="rId17" Type="http://schemas.openxmlformats.org/officeDocument/2006/relationships/viewProps" Target="viewProps.xml"/><Relationship Id="rId19" Type="http://schemas.openxmlformats.org/officeDocument/2006/relationships/tableStyles" Target="tableStyles.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11/01/10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11/01/10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Networked resources</a:t>
            </a:r>
            <a:r>
              <a:rPr lang="en-US" sz="1000" baseline="0" noProof="0" dirty="0" smtClean="0">
                <a:latin typeface="Times New Roman"/>
                <a:cs typeface="Times New Roman"/>
              </a:rPr>
              <a:t> are of increasing complexity and have to be configured properly to guarantee their operation. Within the IETF, current efforts are focused on both a protocol and a data model definition language for configuration management. The NETCONF protocol describes the communication between devices to be configured and configuration applications. </a:t>
            </a:r>
            <a:r>
              <a:rPr lang="fr-FR" sz="1000" baseline="0" noProof="0" dirty="0" smtClean="0">
                <a:latin typeface="Times New Roman"/>
                <a:cs typeface="Times New Roman"/>
              </a:rPr>
              <a:t>NETCONF</a:t>
            </a:r>
            <a:r>
              <a:rPr lang="en-US" sz="1000" baseline="0" noProof="0" dirty="0" smtClean="0">
                <a:latin typeface="Times New Roman"/>
                <a:cs typeface="Times New Roman"/>
              </a:rPr>
              <a:t> does not describe how configuration data is represented. This is addressed by the YANG data modeling language, the emerging proposal of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standard working group. </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We present in this paper the result of the integration of YANG and NETCONF in the ENSUITE open source framework. We illustrate this integration through a YANG-based navigation and edition application that works with YANG-enabled devices and interacts through NETCONF.</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a:t>
            </a:r>
            <a:r>
              <a:rPr lang="en-US" sz="1000" noProof="0" dirty="0" smtClean="0">
                <a:latin typeface="Times New Roman"/>
                <a:cs typeface="Times New Roman"/>
              </a:rPr>
              <a:t>contributions </a:t>
            </a:r>
            <a:r>
              <a:rPr lang="en-US" sz="1000" noProof="0" dirty="0" smtClean="0">
                <a:latin typeface="Times New Roman"/>
                <a:cs typeface="Times New Roman"/>
              </a:rPr>
              <a:t>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a:t>
            </a:r>
            <a:r>
              <a:rPr lang="en-US" sz="1000" baseline="0" noProof="0" dirty="0" smtClean="0">
                <a:latin typeface="Times New Roman"/>
                <a:cs typeface="Times New Roman"/>
              </a:rPr>
              <a:t> data models </a:t>
            </a:r>
            <a:r>
              <a:rPr lang="en-US" sz="1000" baseline="0" noProof="0" dirty="0" smtClean="0">
                <a:latin typeface="Times New Roman"/>
                <a:cs typeface="Times New Roman"/>
              </a:rPr>
              <a:t>both on the server and the client side.</a:t>
            </a:r>
            <a:r>
              <a:rPr lang="en-US" sz="1000" baseline="0" noProof="0" dirty="0" smtClean="0">
                <a:latin typeface="Times New Roman"/>
                <a:cs typeface="Times New Roman"/>
              </a:rPr>
              <a:t> The server can announce which YANG data models it implements and the client has a GUI to handle them and their instances.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The server has to be extended to accept user defined operations and send notifications as there are YANG statements to define new operations and notifications.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t>
            </a:r>
            <a:r>
              <a:rPr lang="en-US" sz="1000" baseline="0" noProof="0" dirty="0" smtClean="0">
                <a:latin typeface="Times New Roman"/>
                <a:cs typeface="Times New Roman"/>
              </a:rPr>
              <a:t>plan to</a:t>
            </a:r>
            <a:r>
              <a:rPr lang="en-US" sz="1000" baseline="0" noProof="0" dirty="0" smtClean="0">
                <a:latin typeface="Times New Roman"/>
                <a:cs typeface="Times New Roman"/>
              </a:rPr>
              <a:t> design an other backend for </a:t>
            </a:r>
            <a:r>
              <a:rPr lang="en-US" sz="1000" baseline="0" noProof="0" dirty="0" err="1" smtClean="0">
                <a:latin typeface="Times New Roman"/>
                <a:cs typeface="Times New Roman"/>
              </a:rPr>
              <a:t>jYang</a:t>
            </a:r>
            <a:r>
              <a:rPr lang="en-US" sz="1000" baseline="0" noProof="0" dirty="0" smtClean="0">
                <a:latin typeface="Times New Roman"/>
                <a:cs typeface="Times New Roman"/>
              </a:rPr>
              <a:t> to YANG validation constraints inside </a:t>
            </a:r>
            <a:r>
              <a:rPr lang="en-US" sz="1000" baseline="0" noProof="0" dirty="0" err="1" smtClean="0">
                <a:latin typeface="Times New Roman"/>
                <a:cs typeface="Times New Roman"/>
              </a:rPr>
              <a:t>YencaP</a:t>
            </a:r>
            <a:r>
              <a:rPr lang="en-US" sz="1000" baseline="0" noProof="0" dirty="0" smtClean="0">
                <a:latin typeface="Times New Roman"/>
                <a:cs typeface="Times New Roman"/>
              </a:rPr>
              <a:t>. Such validation will be done by generated code from YANG data models. The constraints we aim are default values, must and presence conditions, references between values, length or pattern matching. </a:t>
            </a:r>
            <a:r>
              <a:rPr lang="en-US" sz="1000" baseline="0" noProof="0" dirty="0" err="1" smtClean="0">
                <a:latin typeface="Times New Roman"/>
                <a:cs typeface="Times New Roman"/>
              </a:rPr>
              <a:t>YencaP</a:t>
            </a:r>
            <a:r>
              <a:rPr lang="en-US" sz="1000" baseline="0" noProof="0" dirty="0" smtClean="0">
                <a:latin typeface="Times New Roman"/>
                <a:cs typeface="Times New Roman"/>
              </a:rPr>
              <a:t> will check its configuration data and notify a manager if any </a:t>
            </a:r>
            <a:r>
              <a:rPr lang="en-US" sz="1000" baseline="0" noProof="0" smtClean="0">
                <a:latin typeface="Times New Roman"/>
                <a:cs typeface="Times New Roman"/>
              </a:rPr>
              <a:t>constraints are </a:t>
            </a:r>
            <a:r>
              <a:rPr lang="en-US" sz="1000" baseline="0" noProof="0" dirty="0" smtClean="0">
                <a:latin typeface="Times New Roman"/>
                <a:cs typeface="Times New Roman"/>
              </a:rPr>
              <a:t>not validated.</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a:p>
            <a:pPr algn="just"/>
            <a:endParaRPr lang="fr-FR" sz="1000" baseline="0" noProof="0" dirty="0" smtClean="0">
              <a:latin typeface="Times New Roman"/>
              <a:cs typeface="Times New Roman"/>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The importance of configuration</a:t>
            </a:r>
            <a:r>
              <a:rPr lang="en-US" sz="1000" baseline="0" noProof="0" dirty="0" smtClean="0">
                <a:latin typeface="Times New Roman"/>
                <a:cs typeface="Times New Roman"/>
              </a:rPr>
              <a:t> management is increasing with the growing size and the complexity of network resources and applications. In the Internet context,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working group has designed the </a:t>
            </a:r>
            <a:r>
              <a:rPr lang="fr-FR" sz="1000" baseline="0" noProof="0" dirty="0" smtClean="0">
                <a:latin typeface="Times New Roman"/>
                <a:cs typeface="Times New Roman"/>
              </a:rPr>
              <a:t>NETCONF</a:t>
            </a:r>
            <a:r>
              <a:rPr lang="en-US" sz="1000" baseline="0" noProof="0" dirty="0" smtClean="0">
                <a:latin typeface="Times New Roman"/>
                <a:cs typeface="Times New Roman"/>
              </a:rPr>
              <a:t> protocol [1] as a standard to manage configuration of network devices. This protocol is tailored to configuration operation  i.e. setting and/or getting configuration data values to/from devices with an RPC mechanism. Data values are transmitted as XML documents. The standardization body acknowledges this should be improved by a data modeling language that will describes these data values.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Several specification languages exist to model XML document structure like XML Schema or </a:t>
            </a:r>
            <a:r>
              <a:rPr lang="en-US" sz="1000" baseline="0" noProof="0" dirty="0" err="1" smtClean="0">
                <a:latin typeface="Times New Roman"/>
                <a:cs typeface="Times New Roman"/>
              </a:rPr>
              <a:t>RelaxNG</a:t>
            </a:r>
            <a:r>
              <a:rPr lang="en-US" sz="1000" baseline="0" noProof="0" dirty="0" smtClean="0">
                <a:latin typeface="Times New Roman"/>
                <a:cs typeface="Times New Roman"/>
              </a:rPr>
              <a:t> [5,6]. Even if these schema languages are powerful,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WG chose to define its own language that can control the evolutions and which is descriptive enough and more focused on configuration management.</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YANG [2] is the data modeling language proposed by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working group. YANG can be compared to SMI [3] in the SNMP [4] framework because it is a data modeling language where data values are distributed and accessible through a protocol. In the same way, a YANG specification is a reference document used by device vendors and application developers.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The objective of this paper is to demonstrate the feasibility of an End-to-End YANG-aware management framework and to describe how it can be implemented in an open source framework. First we describe the YANG language, focusing on its major concepts. Secondly we present a parser for YANG specifications : </a:t>
            </a:r>
            <a:r>
              <a:rPr lang="en-US" sz="1000" baseline="0" noProof="0" dirty="0" err="1" smtClean="0">
                <a:latin typeface="Times New Roman"/>
                <a:cs typeface="Times New Roman"/>
              </a:rPr>
              <a:t>jYang</a:t>
            </a:r>
            <a:r>
              <a:rPr lang="en-US" sz="1000" baseline="0" noProof="0" dirty="0" smtClean="0">
                <a:latin typeface="Times New Roman"/>
                <a:cs typeface="Times New Roman"/>
              </a:rPr>
              <a:t>, an open source implementation we provide to the community. The third part shows how we did integrate YANG into the used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Finally we show a YANG browsing application and its functionalities to get and edit configuration data.</a:t>
            </a:r>
          </a:p>
          <a:p>
            <a:pPr algn="just"/>
            <a:endParaRPr lang="en-US" sz="1000" noProof="0" dirty="0" smtClean="0">
              <a:latin typeface="Times New Roman"/>
              <a:cs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0" i="0" baseline="0" dirty="0" smtClean="0">
                <a:latin typeface="Times New Roman"/>
                <a:cs typeface="Times New Roman"/>
              </a:rPr>
              <a:t>Data models written with YANG describe hierarchical organization of configuration data. A YANG module is one data model related to a specific configuration purpose, as for example network configuration, or a generic, reusable, set of data models. The left part of the figure shows a YANG module called network. A module must first defines its name space (line 2) that must be unique among all YANG models. If needed, a module can import other YANG models (line 3, the “</a:t>
            </a:r>
            <a:r>
              <a:rPr lang="en-US" sz="1000" b="0" i="0" baseline="0" dirty="0" err="1" smtClean="0">
                <a:latin typeface="Times New Roman"/>
                <a:cs typeface="Times New Roman"/>
              </a:rPr>
              <a:t>ietf</a:t>
            </a:r>
            <a:r>
              <a:rPr lang="en-US" sz="1000" b="0" i="0" baseline="0" dirty="0" smtClean="0">
                <a:latin typeface="Times New Roman"/>
                <a:cs typeface="Times New Roman"/>
              </a:rPr>
              <a:t>-yang-types” reference is a YANG module [7] with useful types intended to be used by other modules).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defines a limited set of build-in types such as string, </a:t>
            </a:r>
            <a:r>
              <a:rPr lang="en-US" sz="1000" b="0" i="0" baseline="0" dirty="0" err="1" smtClean="0">
                <a:latin typeface="Times New Roman"/>
                <a:cs typeface="Times New Roman"/>
              </a:rPr>
              <a:t>boolean</a:t>
            </a:r>
            <a:r>
              <a:rPr lang="en-US" sz="1000" b="0" i="0" baseline="0" dirty="0" smtClean="0">
                <a:latin typeface="Times New Roman"/>
                <a:cs typeface="Times New Roman"/>
              </a:rPr>
              <a:t> and integer. These basic types can be used to create other types with a “</a:t>
            </a:r>
            <a:r>
              <a:rPr lang="en-US" sz="1000" b="0" i="0" baseline="0" dirty="0" err="1" smtClean="0">
                <a:latin typeface="Times New Roman"/>
                <a:cs typeface="Times New Roman"/>
              </a:rPr>
              <a:t>typedef</a:t>
            </a:r>
            <a:r>
              <a:rPr lang="en-US" sz="1000" b="0" i="0" baseline="0" dirty="0" smtClean="0">
                <a:latin typeface="Times New Roman"/>
                <a:cs typeface="Times New Roman"/>
              </a:rPr>
              <a:t> “ statement (line 4). A </a:t>
            </a:r>
            <a:r>
              <a:rPr lang="en-US" sz="1000" b="0" i="0" baseline="0" dirty="0" err="1" smtClean="0">
                <a:latin typeface="Times New Roman"/>
                <a:cs typeface="Times New Roman"/>
              </a:rPr>
              <a:t>typedef</a:t>
            </a:r>
            <a:r>
              <a:rPr lang="en-US" sz="1000" b="0" i="0" baseline="0" dirty="0" smtClean="0">
                <a:latin typeface="Times New Roman"/>
                <a:cs typeface="Times New Roman"/>
              </a:rPr>
              <a:t> allows to add some constraints on its base type as the length of a string (line 6). Another construct that improves reusability is the “grouping” statement (line 8) that can be used, with a “use” statement at separate places (line 21 for example).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Data models are mainly expressed with the following statements (called </a:t>
            </a:r>
            <a:r>
              <a:rPr lang="en-US" sz="1000" b="0" i="0" baseline="0" dirty="0" err="1" smtClean="0">
                <a:latin typeface="Times New Roman"/>
                <a:cs typeface="Times New Roman"/>
              </a:rPr>
              <a:t>datadefs</a:t>
            </a:r>
            <a:r>
              <a:rPr lang="en-US" sz="1000" b="0" i="0" baseline="0" dirty="0" smtClean="0">
                <a:latin typeface="Times New Roman"/>
                <a:cs typeface="Times New Roman"/>
              </a:rPr>
              <a:t>) :</a:t>
            </a:r>
          </a:p>
          <a:p>
            <a:pPr lvl="1" algn="just">
              <a:buFont typeface="Arial"/>
              <a:buChar char="•"/>
            </a:pPr>
            <a:r>
              <a:rPr lang="en-US" sz="1000" b="0" i="0" baseline="0" dirty="0" smtClean="0">
                <a:latin typeface="Times New Roman"/>
                <a:cs typeface="Times New Roman"/>
              </a:rPr>
              <a:t> Leaf : a value of one type.</a:t>
            </a:r>
          </a:p>
          <a:p>
            <a:pPr lvl="1" algn="just">
              <a:buFont typeface="Arial"/>
              <a:buChar char="•"/>
            </a:pPr>
            <a:r>
              <a:rPr lang="en-US" sz="1000" b="0" i="0" baseline="0" dirty="0" smtClean="0">
                <a:latin typeface="Times New Roman"/>
                <a:cs typeface="Times New Roman"/>
              </a:rPr>
              <a:t> Container : a set of </a:t>
            </a:r>
            <a:r>
              <a:rPr lang="en-US" sz="1000" b="0" i="0" baseline="0" dirty="0" err="1" smtClean="0">
                <a:latin typeface="Times New Roman"/>
                <a:cs typeface="Times New Roman"/>
              </a:rPr>
              <a:t>datadefs</a:t>
            </a:r>
            <a:r>
              <a:rPr lang="en-US" sz="1000" b="0" i="0" baseline="0" dirty="0" smtClean="0">
                <a:latin typeface="Times New Roman"/>
                <a:cs typeface="Times New Roman"/>
              </a:rPr>
              <a:t>.</a:t>
            </a:r>
          </a:p>
          <a:p>
            <a:pPr lvl="1" algn="just">
              <a:buFont typeface="Arial"/>
              <a:buChar char="•"/>
            </a:pPr>
            <a:r>
              <a:rPr lang="en-US" sz="1000" b="0" i="0" baseline="0" dirty="0" smtClean="0">
                <a:latin typeface="Times New Roman"/>
                <a:cs typeface="Times New Roman"/>
              </a:rPr>
              <a:t> List : an ordered set of entries and all entries are made from the same set of </a:t>
            </a:r>
            <a:r>
              <a:rPr lang="en-US" sz="1000" b="0" i="0" baseline="0" dirty="0" err="1" smtClean="0">
                <a:latin typeface="Times New Roman"/>
                <a:cs typeface="Times New Roman"/>
              </a:rPr>
              <a:t>datadefs</a:t>
            </a:r>
            <a:r>
              <a:rPr lang="en-US" sz="1000" b="0" i="0" baseline="0" dirty="0" smtClean="0">
                <a:latin typeface="Times New Roman"/>
                <a:cs typeface="Times New Roman"/>
              </a:rPr>
              <a:t>. One or </a:t>
            </a:r>
            <a:r>
              <a:rPr lang="en-US" sz="1000" b="0" i="0" baseline="0" dirty="0" err="1" smtClean="0">
                <a:latin typeface="Times New Roman"/>
                <a:cs typeface="Times New Roman"/>
              </a:rPr>
              <a:t>m</a:t>
            </a:r>
            <a:r>
              <a:rPr lang="fr-FR" sz="1000" b="0" i="0" baseline="0" dirty="0" smtClean="0">
                <a:latin typeface="Times New Roman"/>
                <a:cs typeface="Times New Roman"/>
              </a:rPr>
              <a:t>ore </a:t>
            </a:r>
            <a:r>
              <a:rPr lang="fr-FR" sz="1000" b="0" i="0" baseline="0" dirty="0" err="1" smtClean="0">
                <a:latin typeface="Times New Roman"/>
                <a:cs typeface="Times New Roman"/>
              </a:rPr>
              <a:t>datadefs</a:t>
            </a:r>
            <a:r>
              <a:rPr lang="fr-FR" sz="1000" b="0" i="0" baseline="0" dirty="0" smtClean="0">
                <a:latin typeface="Times New Roman"/>
                <a:cs typeface="Times New Roman"/>
              </a:rPr>
              <a:t> of the set entry must </a:t>
            </a:r>
            <a:r>
              <a:rPr lang="fr-FR" sz="1000" b="0" i="0" baseline="0" dirty="0" err="1" smtClean="0">
                <a:latin typeface="Times New Roman"/>
                <a:cs typeface="Times New Roman"/>
              </a:rPr>
              <a:t>be</a:t>
            </a:r>
            <a:r>
              <a:rPr lang="fr-FR" sz="1000" b="0" i="0" baseline="0" dirty="0" smtClean="0">
                <a:latin typeface="Times New Roman"/>
                <a:cs typeface="Times New Roman"/>
              </a:rPr>
              <a:t> </a:t>
            </a:r>
            <a:r>
              <a:rPr lang="fr-FR" sz="1000" b="0" i="0" baseline="0" dirty="0" err="1" smtClean="0">
                <a:latin typeface="Times New Roman"/>
                <a:cs typeface="Times New Roman"/>
              </a:rPr>
              <a:t>defined</a:t>
            </a:r>
            <a:r>
              <a:rPr lang="fr-FR" sz="1000" b="0" i="0" baseline="0" dirty="0" smtClean="0">
                <a:latin typeface="Times New Roman"/>
                <a:cs typeface="Times New Roman"/>
              </a:rPr>
              <a:t> as </a:t>
            </a:r>
            <a:r>
              <a:rPr lang="fr-FR" sz="1000" b="0" i="0" baseline="0" dirty="0" err="1" smtClean="0">
                <a:latin typeface="Times New Roman"/>
                <a:cs typeface="Times New Roman"/>
              </a:rPr>
              <a:t>list</a:t>
            </a:r>
            <a:r>
              <a:rPr lang="fr-FR" sz="1000" b="0" i="0" baseline="0" dirty="0" smtClean="0">
                <a:latin typeface="Times New Roman"/>
                <a:cs typeface="Times New Roman"/>
              </a:rPr>
              <a:t> </a:t>
            </a:r>
            <a:r>
              <a:rPr lang="fr-FR" sz="1000" b="0" i="0" baseline="0" dirty="0" err="1" smtClean="0">
                <a:latin typeface="Times New Roman"/>
                <a:cs typeface="Times New Roman"/>
              </a:rPr>
              <a:t>key</a:t>
            </a:r>
            <a:r>
              <a:rPr lang="fr-FR" sz="1000" b="0" i="0" baseline="0" dirty="0" smtClean="0">
                <a:latin typeface="Times New Roman"/>
                <a:cs typeface="Times New Roman"/>
              </a:rPr>
              <a:t>.</a:t>
            </a:r>
            <a:r>
              <a:rPr lang="en-US" sz="1000" b="0" i="0" baseline="0" dirty="0" smtClean="0">
                <a:latin typeface="Times New Roman"/>
                <a:cs typeface="Times New Roman"/>
              </a:rPr>
              <a:t> </a:t>
            </a:r>
          </a:p>
          <a:p>
            <a:pPr lvl="1" algn="just">
              <a:buFont typeface="Arial"/>
              <a:buChar char="•"/>
            </a:pPr>
            <a:r>
              <a:rPr lang="en-US" sz="1000" b="0" i="0" baseline="0" dirty="0" smtClean="0">
                <a:latin typeface="Times New Roman"/>
                <a:cs typeface="Times New Roman"/>
              </a:rPr>
              <a:t> Leaf-list : a list of values of the same type.</a:t>
            </a:r>
          </a:p>
          <a:p>
            <a:pPr lvl="1" algn="just">
              <a:buFont typeface="Arial"/>
              <a:buChar char="•"/>
            </a:pPr>
            <a:r>
              <a:rPr lang="en-US" sz="1000" b="0" i="0" baseline="0" dirty="0" smtClean="0">
                <a:latin typeface="Times New Roman"/>
                <a:cs typeface="Times New Roman"/>
              </a:rPr>
              <a:t> Choice ; an alternative of different cases of </a:t>
            </a:r>
            <a:r>
              <a:rPr lang="en-US" sz="1000" b="0" i="0" baseline="0" dirty="0" err="1" smtClean="0">
                <a:latin typeface="Times New Roman"/>
                <a:cs typeface="Times New Roman"/>
              </a:rPr>
              <a:t>datadefs</a:t>
            </a:r>
            <a:r>
              <a:rPr lang="en-US" sz="1000" b="0" i="0" baseline="0" dirty="0" smtClean="0">
                <a:latin typeface="Times New Roman"/>
                <a:cs typeface="Times New Roman"/>
              </a:rPr>
              <a:t>.</a:t>
            </a:r>
          </a:p>
          <a:p>
            <a:pPr algn="just">
              <a:buFont typeface="Arial"/>
              <a:buNone/>
            </a:pPr>
            <a:r>
              <a:rPr lang="en-US" sz="1000" b="0" i="0" baseline="0" dirty="0" smtClean="0">
                <a:latin typeface="Times New Roman"/>
                <a:cs typeface="Times New Roman"/>
              </a:rPr>
              <a:t>The example shows two containers (lines 9 and 14), a list (line 15) and a choice (line 20).</a:t>
            </a:r>
          </a:p>
          <a:p>
            <a:pPr algn="just">
              <a:buFont typeface="Arial"/>
              <a:buNone/>
            </a:pPr>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API we propose reflects the YANG statements hierarchy. For each YANG statement a corresponding java class is available (see class diagram on the right part of the figure).  Each java object has getter methods to follow the tree of instances. Hundred java classes were required to represent any YANG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err="1" smtClean="0">
                <a:latin typeface="Times New Roman"/>
                <a:cs typeface="Times New Roman"/>
              </a:rPr>
              <a:t>jYang</a:t>
            </a:r>
            <a:r>
              <a:rPr lang="en-US" sz="1000" dirty="0" smtClean="0">
                <a:latin typeface="Times New Roman"/>
                <a:cs typeface="Times New Roman"/>
              </a:rPr>
              <a:t> is an</a:t>
            </a:r>
            <a:r>
              <a:rPr lang="en-US" sz="1000" baseline="0" dirty="0" smtClean="0">
                <a:latin typeface="Times New Roman"/>
                <a:cs typeface="Times New Roman"/>
              </a:rPr>
              <a:t> open source parser for the YANG language. It is written in java with the </a:t>
            </a:r>
            <a:r>
              <a:rPr lang="en-US" sz="1000" baseline="0" dirty="0" err="1" smtClean="0">
                <a:latin typeface="Times New Roman"/>
                <a:cs typeface="Times New Roman"/>
              </a:rPr>
              <a:t>javaCC</a:t>
            </a:r>
            <a:r>
              <a:rPr lang="en-US" sz="1000" baseline="0" dirty="0" smtClean="0">
                <a:latin typeface="Times New Roman"/>
                <a:cs typeface="Times New Roman"/>
              </a:rPr>
              <a:t> library (</a:t>
            </a:r>
            <a:r>
              <a:rPr lang="fr-FR" sz="1000" u="none" baseline="0" dirty="0" err="1" smtClean="0">
                <a:latin typeface="Times New Roman"/>
                <a:cs typeface="Times New Roman"/>
              </a:rPr>
              <a:t>https://javacc.dev.java.net</a:t>
            </a:r>
            <a:r>
              <a:rPr lang="fr-FR" sz="1000" u="none" baseline="0" dirty="0" smtClean="0">
                <a:latin typeface="Times New Roman"/>
                <a:cs typeface="Times New Roman"/>
              </a:rPr>
              <a:t>/</a:t>
            </a:r>
            <a:r>
              <a:rPr lang="fr-FR" sz="1000" baseline="0" dirty="0" smtClean="0">
                <a:latin typeface="Times New Roman"/>
                <a:cs typeface="Times New Roman"/>
              </a:rPr>
              <a:t>)</a:t>
            </a:r>
            <a:r>
              <a:rPr lang="en-US" sz="1000" baseline="0" dirty="0" smtClean="0">
                <a:latin typeface="Times New Roman"/>
                <a:cs typeface="Times New Roman"/>
              </a:rPr>
              <a:t>. The parser supports multiple modules inclusion (part (1) of the figure).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Full syntax checking is done and some constraints are checked. YANG allows data modelers to express static constraints like default values, key indexing or sub-typing that can be checked during the parsing phase. Also, YANG allows dynamic constraints on data values, like the conditional presence of data depending on other data values or hosting device capabilities, that obviously can not be checked at parsing time.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no error is encountered the YANG data model is represented by the </a:t>
            </a:r>
            <a:r>
              <a:rPr lang="en-US" sz="1000" baseline="0" dirty="0" err="1" smtClean="0">
                <a:latin typeface="Times New Roman"/>
                <a:cs typeface="Times New Roman"/>
              </a:rPr>
              <a:t>YangTreeNode</a:t>
            </a:r>
            <a:r>
              <a:rPr lang="en-US" sz="1000" baseline="0" dirty="0" smtClean="0">
                <a:latin typeface="Times New Roman"/>
                <a:cs typeface="Times New Roman"/>
              </a:rPr>
              <a:t> object. This tree, built from java instances, is an interpretation of YANG data model where only YANG statements describing data values are present. For example on</a:t>
            </a:r>
            <a:r>
              <a:rPr lang="fr-FR" sz="1000" baseline="0" dirty="0" smtClean="0">
                <a:latin typeface="Times New Roman"/>
                <a:cs typeface="Times New Roman"/>
              </a:rPr>
              <a:t> t</a:t>
            </a:r>
            <a:r>
              <a:rPr lang="en-US" sz="1000" baseline="0" dirty="0" smtClean="0">
                <a:latin typeface="Times New Roman"/>
                <a:cs typeface="Times New Roman"/>
              </a:rPr>
              <a:t>he part (2) of the figure, suppose the module </a:t>
            </a:r>
            <a:r>
              <a:rPr lang="en-US" sz="1000" b="0" i="1" kern="1200" baseline="0" dirty="0" err="1" smtClean="0">
                <a:solidFill>
                  <a:schemeClr val="tx1"/>
                </a:solidFill>
                <a:latin typeface="Times New Roman"/>
                <a:ea typeface="+mn-ea"/>
                <a:cs typeface="Times New Roman"/>
              </a:rPr>
              <a:t>b</a:t>
            </a:r>
            <a:r>
              <a:rPr lang="en-US" sz="1000" baseline="0" dirty="0" smtClean="0">
                <a:latin typeface="Times New Roman"/>
                <a:cs typeface="Times New Roman"/>
              </a:rPr>
              <a:t> is only a grouping statement that is used by some statements in the module </a:t>
            </a:r>
            <a:r>
              <a:rPr lang="en-US" sz="1000" b="0" i="1" baseline="0" dirty="0" smtClean="0">
                <a:latin typeface="Times New Roman"/>
                <a:cs typeface="Times New Roman"/>
              </a:rPr>
              <a:t>a</a:t>
            </a:r>
            <a:r>
              <a:rPr lang="en-US" sz="1000" baseline="0" dirty="0" smtClean="0">
                <a:latin typeface="Times New Roman"/>
                <a:cs typeface="Times New Roman"/>
              </a:rPr>
              <a:t> (those with a dashed arrow). Then the final </a:t>
            </a:r>
            <a:r>
              <a:rPr lang="en-US" sz="1000" baseline="0" dirty="0" err="1" smtClean="0">
                <a:latin typeface="Times New Roman"/>
                <a:cs typeface="Times New Roman"/>
              </a:rPr>
              <a:t>YangTreeNode</a:t>
            </a:r>
            <a:r>
              <a:rPr lang="en-US" sz="1000" baseline="0" dirty="0" smtClean="0">
                <a:latin typeface="Times New Roman"/>
                <a:cs typeface="Times New Roman"/>
              </a:rPr>
              <a:t> reflects this by a tree with a full copy of all needed statements, called </a:t>
            </a:r>
            <a:r>
              <a:rPr lang="en-US" sz="1000" b="0" i="1" baseline="0" dirty="0" err="1" smtClean="0">
                <a:latin typeface="Times New Roman"/>
                <a:cs typeface="Times New Roman"/>
              </a:rPr>
              <a:t>b</a:t>
            </a:r>
            <a:r>
              <a:rPr lang="en-US" sz="1000" b="0" i="1" baseline="0" dirty="0" smtClean="0">
                <a:latin typeface="Times New Roman"/>
                <a:cs typeface="Times New Roman"/>
              </a:rPr>
              <a:t>’</a:t>
            </a:r>
            <a:r>
              <a:rPr lang="en-US" sz="1000" baseline="0" dirty="0" smtClean="0">
                <a:latin typeface="Times New Roman"/>
                <a:cs typeface="Times New Roman"/>
              </a:rPr>
              <a:t> and </a:t>
            </a:r>
            <a:r>
              <a:rPr lang="en-US" sz="1000" b="0" i="1" baseline="0" dirty="0" err="1" smtClean="0">
                <a:latin typeface="Times New Roman"/>
                <a:cs typeface="Times New Roman"/>
              </a:rPr>
              <a:t>b</a:t>
            </a:r>
            <a:r>
              <a:rPr lang="en-US" sz="1000" b="0" i="1" baseline="0" dirty="0" smtClean="0">
                <a:latin typeface="Times New Roman"/>
                <a:cs typeface="Times New Roman"/>
              </a:rPr>
              <a:t>’</a:t>
            </a:r>
            <a:r>
              <a:rPr lang="en-US" sz="1000" baseline="0" dirty="0" smtClean="0">
                <a:latin typeface="Times New Roman"/>
                <a:cs typeface="Times New Roman"/>
              </a:rPr>
              <a:t>’. In the same way, when there are choice statements in the YANG data model then all cases are represented. This is not the true for type definitions because a type is not a value. </a:t>
            </a:r>
            <a:r>
              <a:rPr lang="fr-FR" sz="1000" baseline="0" dirty="0" smtClean="0">
                <a:latin typeface="Times New Roman"/>
                <a:cs typeface="Times New Roman"/>
              </a:rPr>
              <a:t>I</a:t>
            </a:r>
            <a:r>
              <a:rPr lang="en-US" sz="1000" baseline="0" dirty="0" err="1" smtClean="0">
                <a:latin typeface="Times New Roman"/>
                <a:cs typeface="Times New Roman"/>
              </a:rPr>
              <a:t>n</a:t>
            </a:r>
            <a:r>
              <a:rPr lang="en-US" sz="1000" baseline="0" dirty="0" smtClean="0">
                <a:latin typeface="Times New Roman"/>
                <a:cs typeface="Times New Roman"/>
              </a:rPr>
              <a:t> our example the </a:t>
            </a:r>
            <a:r>
              <a:rPr lang="en-US" sz="1000" baseline="0" dirty="0" err="1" smtClean="0">
                <a:latin typeface="Times New Roman"/>
                <a:cs typeface="Times New Roman"/>
              </a:rPr>
              <a:t>submodule</a:t>
            </a:r>
            <a:r>
              <a:rPr lang="en-US" sz="1000" baseline="0" dirty="0" smtClean="0">
                <a:latin typeface="Times New Roman"/>
                <a:cs typeface="Times New Roman"/>
              </a:rPr>
              <a:t> sa1 is only a </a:t>
            </a:r>
            <a:r>
              <a:rPr lang="en-US" sz="1000" baseline="0" dirty="0" err="1" smtClean="0">
                <a:latin typeface="Times New Roman"/>
                <a:cs typeface="Times New Roman"/>
              </a:rPr>
              <a:t>typedef</a:t>
            </a:r>
            <a:r>
              <a:rPr lang="en-US" sz="1000" baseline="0" dirty="0" smtClean="0">
                <a:latin typeface="Times New Roman"/>
                <a:cs typeface="Times New Roman"/>
              </a:rPr>
              <a:t> collection and so there is no copy of them in the final tree.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a:t>
            </a:r>
            <a:r>
              <a:rPr lang="en-US" sz="1000" baseline="0" dirty="0" err="1" smtClean="0">
                <a:latin typeface="Times New Roman"/>
                <a:cs typeface="Times New Roman"/>
              </a:rPr>
              <a:t>YangTreeNode</a:t>
            </a:r>
            <a:r>
              <a:rPr lang="en-US" sz="1000" baseline="0" dirty="0" smtClean="0">
                <a:latin typeface="Times New Roman"/>
                <a:cs typeface="Times New Roman"/>
              </a:rPr>
              <a:t> is used to match the YANG data tree with raw NETCONF XML data. The YANG data tree is the hierarchy of all configuration data values in a NETCONF server. The matching process takes place in the configuration manager when receiving NETCONF responses. The part (3) of the figure shows that the YANG data tree has more nodes than the </a:t>
            </a:r>
            <a:r>
              <a:rPr lang="en-US" sz="1000" baseline="0" dirty="0" err="1" smtClean="0">
                <a:latin typeface="Times New Roman"/>
                <a:cs typeface="Times New Roman"/>
              </a:rPr>
              <a:t>YangTreeNode</a:t>
            </a:r>
            <a:r>
              <a:rPr lang="en-US" sz="1000" baseline="0" dirty="0" smtClean="0">
                <a:latin typeface="Times New Roman"/>
                <a:cs typeface="Times New Roman"/>
              </a:rPr>
              <a:t> and these extra nodes have a common pattern. </a:t>
            </a:r>
            <a:r>
              <a:rPr lang="fr-FR" sz="1000" baseline="0" dirty="0" smtClean="0">
                <a:latin typeface="Times New Roman"/>
                <a:cs typeface="Times New Roman"/>
              </a:rPr>
              <a:t>T</a:t>
            </a:r>
            <a:r>
              <a:rPr lang="en-US" sz="1000" baseline="0" dirty="0" smtClean="0">
                <a:latin typeface="Times New Roman"/>
                <a:cs typeface="Times New Roman"/>
              </a:rPr>
              <a:t>his is the case when a YANG list or leaf-list is defined and when the YANG data tree has several entries. At the opposite some data could be optional depending of the device itself, or when the YANG data model has choice statements.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baseline="0" dirty="0" err="1" smtClean="0">
                <a:latin typeface="Times New Roman"/>
                <a:cs typeface="Times New Roman"/>
              </a:rPr>
              <a:t>YencaP</a:t>
            </a:r>
            <a:r>
              <a:rPr lang="en-US" sz="1000" baseline="0" dirty="0" smtClean="0">
                <a:latin typeface="Times New Roman"/>
                <a:cs typeface="Times New Roman"/>
              </a:rPr>
              <a:t> [8] is an open source implementation of the </a:t>
            </a:r>
            <a:r>
              <a:rPr lang="fr-FR" sz="1000" baseline="0" dirty="0" smtClean="0">
                <a:latin typeface="Times New Roman"/>
                <a:cs typeface="Times New Roman"/>
              </a:rPr>
              <a:t>NETCONF </a:t>
            </a:r>
            <a:r>
              <a:rPr lang="en-US" sz="1000" baseline="0" dirty="0" smtClean="0">
                <a:latin typeface="Times New Roman"/>
                <a:cs typeface="Times New Roman"/>
              </a:rPr>
              <a:t>server side. The bottom part of its architecture is an SSH layer. The RPC layer implements the RPC 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 that carry basic operations on top of </a:t>
            </a:r>
            <a:r>
              <a:rPr lang="fr-FR" sz="1000" baseline="0" dirty="0" smtClean="0">
                <a:latin typeface="Times New Roman"/>
                <a:cs typeface="Times New Roman"/>
              </a:rPr>
              <a:t>NETCONF</a:t>
            </a:r>
            <a:r>
              <a:rPr lang="en-US" sz="1000" baseline="0" dirty="0" smtClean="0">
                <a:latin typeface="Times New Roman"/>
                <a:cs typeface="Times New Roman"/>
              </a:rPr>
              <a:t> operation layer like &lt;get&gt;, &lt;get-</a:t>
            </a:r>
            <a:r>
              <a:rPr lang="en-US" sz="1000" baseline="0" dirty="0" err="1" smtClean="0">
                <a:latin typeface="Times New Roman"/>
                <a:cs typeface="Times New Roman"/>
              </a:rPr>
              <a:t>config</a:t>
            </a:r>
            <a:r>
              <a:rPr lang="en-US" sz="1000" baseline="0" dirty="0" smtClean="0">
                <a:latin typeface="Times New Roman"/>
                <a:cs typeface="Times New Roman"/>
              </a:rPr>
              <a:t>&gt; or &lt;edit-</a:t>
            </a:r>
            <a:r>
              <a:rPr lang="en-US" sz="1000" baseline="0" dirty="0" err="1" smtClean="0">
                <a:latin typeface="Times New Roman"/>
                <a:cs typeface="Times New Roman"/>
              </a:rPr>
              <a:t>config</a:t>
            </a:r>
            <a:r>
              <a:rPr lang="en-US" sz="1000" baseline="0" dirty="0" smtClean="0">
                <a:latin typeface="Times New Roman"/>
                <a:cs typeface="Times New Roman"/>
              </a:rPr>
              <a:t>&gt; (notifications are planned). The Data store Manager layer entity is responsible for maintaining a virtual database of configuration (and state) data and provides a read / write access to these data. The Data Store, illustrated in the figure, can be seen as a global XML data tree where each module has its place.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bootstrapping,  the Data Store Manager looks for modules through a local configuration file and dynamically loads them. A module is a piece of code that accesses specific configuration and state information with an interface compliant with </a:t>
            </a:r>
            <a:r>
              <a:rPr lang="fr-FR" sz="1000" baseline="0" dirty="0" smtClean="0">
                <a:latin typeface="Times New Roman"/>
                <a:cs typeface="Times New Roman"/>
              </a:rPr>
              <a:t>NETCONF</a:t>
            </a:r>
            <a:r>
              <a:rPr lang="en-US" sz="1000" baseline="0" dirty="0" smtClean="0">
                <a:latin typeface="Times New Roman"/>
                <a:cs typeface="Times New Roman"/>
              </a:rPr>
              <a:t> operations. For example there are modules for network interfaces, system, protocols like RIP or OLSR...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 </a:t>
            </a:r>
            <a:r>
              <a:rPr lang="en-US" sz="1000" kern="1200" baseline="0" noProof="0" dirty="0" smtClean="0">
                <a:solidFill>
                  <a:schemeClr val="tx1"/>
                </a:solidFill>
                <a:latin typeface="Times New Roman"/>
                <a:ea typeface="+mn-ea"/>
                <a:cs typeface="+mn-cs"/>
              </a:rPr>
              <a:t>Although </a:t>
            </a:r>
            <a:r>
              <a:rPr lang="fr-FR" sz="1000" kern="1200" baseline="0" dirty="0" smtClean="0">
                <a:solidFill>
                  <a:schemeClr val="tx1"/>
                </a:solidFill>
                <a:latin typeface="Times New Roman"/>
                <a:ea typeface="+mn-ea"/>
                <a:cs typeface="+mn-cs"/>
              </a:rPr>
              <a:t>Y</a:t>
            </a:r>
            <a:r>
              <a:rPr lang="en-US" sz="1000" baseline="0" dirty="0" err="1" smtClean="0">
                <a:latin typeface="Times New Roman"/>
                <a:cs typeface="Times New Roman"/>
              </a:rPr>
              <a:t>encaP</a:t>
            </a:r>
            <a:r>
              <a:rPr lang="en-US" sz="1000" baseline="0" dirty="0" smtClean="0">
                <a:latin typeface="Times New Roman"/>
                <a:cs typeface="Times New Roman"/>
              </a:rPr>
              <a:t> was written before YANG, the module concept of the former fits well with the YANG one.  For each module, the configuration file contains some directives as for the interface module in the part 2 of the figure. The location of data module in the Data </a:t>
            </a:r>
            <a:r>
              <a:rPr lang="en-US" sz="1000" baseline="0" dirty="0" smtClean="0">
                <a:latin typeface="Times New Roman"/>
                <a:cs typeface="Times New Roman"/>
              </a:rPr>
              <a:t>Store is made </a:t>
            </a:r>
            <a:r>
              <a:rPr lang="en-US" sz="1000" baseline="0" dirty="0" smtClean="0">
                <a:latin typeface="Times New Roman"/>
                <a:cs typeface="Times New Roman"/>
              </a:rPr>
              <a:t>by giving a path (an </a:t>
            </a:r>
            <a:r>
              <a:rPr lang="en-US" sz="1000" baseline="0" dirty="0" err="1" smtClean="0">
                <a:latin typeface="Times New Roman"/>
                <a:cs typeface="Times New Roman"/>
              </a:rPr>
              <a:t>Xpath</a:t>
            </a:r>
            <a:r>
              <a:rPr lang="en-US" sz="1000" baseline="0" dirty="0" smtClean="0">
                <a:latin typeface="Times New Roman"/>
                <a:cs typeface="Times New Roman"/>
              </a:rPr>
              <a:t> expression) from the root  &lt;</a:t>
            </a:r>
            <a:r>
              <a:rPr lang="en-US" sz="1000" baseline="0" dirty="0" err="1" smtClean="0">
                <a:latin typeface="Times New Roman"/>
                <a:cs typeface="Times New Roman"/>
              </a:rPr>
              <a:t>netconf</a:t>
            </a:r>
            <a:r>
              <a:rPr lang="en-US" sz="1000" baseline="0" dirty="0" smtClean="0">
                <a:latin typeface="Times New Roman"/>
                <a:cs typeface="Times New Roman"/>
              </a:rPr>
              <a:t>&gt; node to the root node of the module. For example, at the line 3, the interfaces module is localized with the “/</a:t>
            </a:r>
            <a:r>
              <a:rPr lang="fr-FR" sz="1000" baseline="0" dirty="0" err="1" smtClean="0">
                <a:latin typeface="Times New Roman"/>
                <a:cs typeface="Times New Roman"/>
              </a:rPr>
              <a:t>netconf</a:t>
            </a:r>
            <a:r>
              <a:rPr lang="en-US" sz="1000" baseline="0" dirty="0" smtClean="0">
                <a:latin typeface="Times New Roman"/>
                <a:cs typeface="Times New Roman"/>
              </a:rPr>
              <a:t>/network/interfaces” expression and  it maintains data under the &lt;interfaces&gt; node. </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integration of YANG into </a:t>
            </a:r>
            <a:r>
              <a:rPr lang="en-US" sz="1000" baseline="0" dirty="0" err="1" smtClean="0">
                <a:latin typeface="Times New Roman"/>
                <a:cs typeface="Times New Roman"/>
              </a:rPr>
              <a:t>YencaP</a:t>
            </a:r>
            <a:r>
              <a:rPr lang="en-US" sz="1000" baseline="0" dirty="0" smtClean="0">
                <a:latin typeface="Times New Roman"/>
                <a:cs typeface="Times New Roman"/>
              </a:rPr>
              <a:t> is made in the configuration file through the addition of a parameter with the “yang” name attribute and the module name as a value attribute (line 6). For each module inside the </a:t>
            </a:r>
            <a:r>
              <a:rPr lang="en-US" sz="1000" baseline="0" dirty="0" err="1" smtClean="0">
                <a:latin typeface="Times New Roman"/>
                <a:cs typeface="Times New Roman"/>
              </a:rPr>
              <a:t>YencaP</a:t>
            </a:r>
            <a:r>
              <a:rPr lang="en-US" sz="1000" baseline="0" dirty="0" smtClean="0">
                <a:latin typeface="Times New Roman"/>
                <a:cs typeface="Times New Roman"/>
              </a:rPr>
              <a:t> server there is one and only one associate YANG module. One can see on the figure that there is a &lt;namespace&gt; markup at line 4. This name space is needed </a:t>
            </a:r>
            <a:r>
              <a:rPr lang="en-US" sz="1000" baseline="0" noProof="0" dirty="0" smtClean="0">
                <a:latin typeface="Times New Roman"/>
                <a:cs typeface="Times New Roman"/>
              </a:rPr>
              <a:t>inside </a:t>
            </a:r>
            <a:r>
              <a:rPr lang="fr-FR" sz="1000" baseline="0" dirty="0" smtClean="0">
                <a:latin typeface="Times New Roman"/>
                <a:cs typeface="Times New Roman"/>
              </a:rPr>
              <a:t>NETCONF</a:t>
            </a:r>
            <a:r>
              <a:rPr lang="en-US" sz="1000" baseline="0" dirty="0" smtClean="0">
                <a:latin typeface="Times New Roman"/>
                <a:cs typeface="Times New Roman"/>
              </a:rPr>
              <a:t> requests to distinguish its XML naming. We choose that it must be the same as the one defined in the corresponding YANG module.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Thus, one part of the Data Store is managed by the Data Store Manager (white on the </a:t>
            </a:r>
            <a:r>
              <a:rPr lang="fr-FR" sz="1000" baseline="0" dirty="0" smtClean="0">
                <a:latin typeface="Times New Roman"/>
                <a:cs typeface="Times New Roman"/>
              </a:rPr>
              <a:t>figure</a:t>
            </a:r>
            <a:r>
              <a:rPr lang="en-US" sz="1000" baseline="0" dirty="0" smtClean="0">
                <a:latin typeface="Times New Roman"/>
                <a:cs typeface="Times New Roman"/>
              </a:rPr>
              <a:t>) and the other parts are managed by the modules (black sub trees). This enables modularity of the server without increasing the complexity of the Data Store Manager.</a:t>
            </a:r>
            <a:endParaRPr lang="en-US" sz="1000" baseline="0" dirty="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on the center part in the figure, is an open source </a:t>
            </a:r>
            <a:r>
              <a:rPr lang="fr-FR" sz="1000" baseline="0" noProof="0" dirty="0" smtClean="0">
                <a:latin typeface="Times New Roman"/>
                <a:cs typeface="Times New Roman"/>
              </a:rPr>
              <a:t>NETCONF client</a:t>
            </a:r>
            <a:r>
              <a:rPr lang="en-US" sz="1000" baseline="0" noProof="0" dirty="0" smtClean="0">
                <a:latin typeface="Times New Roman"/>
                <a:cs typeface="Times New Roman"/>
              </a:rPr>
              <a:t> application that can send queries and receive responses with any </a:t>
            </a:r>
            <a:r>
              <a:rPr lang="fr-FR" sz="1000" baseline="0" noProof="0" dirty="0" err="1" smtClean="0">
                <a:latin typeface="Times New Roman"/>
                <a:cs typeface="Times New Roman"/>
              </a:rPr>
              <a:t>NETCONF-compliant</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several servers at one time. Each session is initialized by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t>
            </a:r>
            <a:r>
              <a:rPr lang="en-US" sz="1000" baseline="0" noProof="0" dirty="0" smtClean="0">
                <a:latin typeface="Times New Roman"/>
                <a:cs typeface="Times New Roman"/>
              </a:rPr>
              <a:t>a </a:t>
            </a:r>
            <a:r>
              <a:rPr lang="en-US" sz="1000" baseline="0" noProof="0" dirty="0" smtClean="0">
                <a:latin typeface="Times New Roman"/>
                <a:cs typeface="Times New Roman"/>
              </a:rPr>
              <a:t>user opens an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 the right part of the figure, we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give it the possibility of announcing which YANG modules it implements as a capability in its standard hello message (together with version and revision information). This was easily realized with the information in the configuration file shown in the previous figure 5. On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side, a YANG loader is used when such a capability is detected. We do not constrain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solely work with YANG but to accept servers that are YANG enabled or not. The YANG loader gets the specification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data model. We assume that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discovers servers without knowledge of their configuration and thus must be able to dynamically load and parse any YANG model. It is also necessary to create the root node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(left part of the figure). The applet will be loaded by the web interface to provide the user with a graphical interface representing the configuration.</a:t>
            </a:r>
            <a:endParaRPr lang="en-US" sz="1000" noProof="0" dirty="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distinguish containers, lists, keys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a:t>
            </a:r>
            <a:r>
              <a:rPr lang="en-US" sz="1000" baseline="0" dirty="0" smtClean="0">
                <a:latin typeface="Times New Roman"/>
                <a:cs typeface="Times New Roman"/>
              </a:rPr>
              <a:t> such as </a:t>
            </a:r>
            <a:r>
              <a:rPr lang="en-US" sz="1000" baseline="0" dirty="0" smtClean="0">
                <a:latin typeface="Times New Roman"/>
                <a:cs typeface="Times New Roman"/>
              </a:rPr>
              <a:t>the type of a leaf and constraints such as default value or range intervals. A leaf type is always at least of a built-in type (string, int8,…) and can be refined by other types with added constraints. It can also use an existing type (e.g. </a:t>
            </a:r>
            <a:r>
              <a:rPr lang="en-US" sz="1000" baseline="0" dirty="0" err="1" smtClean="0">
                <a:latin typeface="Times New Roman"/>
                <a:cs typeface="Times New Roman"/>
              </a:rPr>
              <a:t>mac</a:t>
            </a:r>
            <a:r>
              <a:rPr lang="en-US" sz="1000" baseline="0" dirty="0" smtClean="0">
                <a:latin typeface="Times New Roman"/>
                <a:cs typeface="Times New Roman"/>
              </a:rPr>
              <a:t>-address).</a:t>
            </a:r>
            <a:r>
              <a:rPr lang="en-US" sz="1000" baseline="0" dirty="0" smtClean="0">
                <a:latin typeface="Times New Roman"/>
                <a:cs typeface="Times New Roman"/>
              </a:rPr>
              <a:t> The interface allows the user to see either the refined or the built-in type of data.</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dirty="0" smtClean="0">
                <a:latin typeface="Times New Roman"/>
                <a:cs typeface="Times New Roman"/>
              </a:rPr>
              <a:t>The same applet is also used for sending requests and receiving responses. A request is made </a:t>
            </a:r>
            <a:r>
              <a:rPr lang="en-US" sz="1000" baseline="0" noProof="0" dirty="0" smtClean="0">
                <a:latin typeface="Times New Roman"/>
                <a:cs typeface="Times New Roman"/>
              </a:rPr>
              <a:t>when </a:t>
            </a:r>
            <a:r>
              <a:rPr lang="en-US" sz="1000" baseline="0" noProof="0" dirty="0" smtClean="0">
                <a:latin typeface="Times New Roman"/>
                <a:cs typeface="Times New Roman"/>
              </a:rPr>
              <a:t>the right</a:t>
            </a:r>
            <a:r>
              <a:rPr lang="en-US" sz="1000" baseline="0" noProof="0" dirty="0" smtClean="0">
                <a:latin typeface="Times New Roman"/>
                <a:cs typeface="Times New Roman"/>
              </a:rPr>
              <a:t> mouse button </a:t>
            </a:r>
            <a:r>
              <a:rPr lang="en-US" sz="1000" baseline="0" noProof="0" dirty="0" smtClean="0">
                <a:latin typeface="Times New Roman"/>
                <a:cs typeface="Times New Roman"/>
              </a:rPr>
              <a:t>is pressed on a YANG </a:t>
            </a:r>
            <a:r>
              <a:rPr lang="en-US" sz="1000" baseline="0" noProof="0" dirty="0" smtClean="0">
                <a:latin typeface="Times New Roman"/>
                <a:cs typeface="Times New Roman"/>
              </a:rPr>
              <a:t>node (part 1 of the figure). </a:t>
            </a:r>
            <a:r>
              <a:rPr lang="fr-FR" sz="1000" baseline="0" noProof="0" dirty="0" smtClean="0">
                <a:latin typeface="Times New Roman"/>
                <a:cs typeface="Times New Roman"/>
              </a:rPr>
              <a:t>The </a:t>
            </a:r>
            <a:r>
              <a:rPr lang="en-US" sz="1000" baseline="0" noProof="0" dirty="0" smtClean="0">
                <a:latin typeface="Times New Roman"/>
                <a:cs typeface="Times New Roman"/>
              </a:rPr>
              <a:t>request </a:t>
            </a:r>
            <a:r>
              <a:rPr lang="en-US" sz="1000" baseline="0" noProof="0" dirty="0" smtClean="0">
                <a:latin typeface="Times New Roman"/>
                <a:cs typeface="Times New Roman"/>
              </a:rPr>
              <a:t>is built from the root node</a:t>
            </a:r>
            <a:r>
              <a:rPr lang="en-US" sz="1000" baseline="0" noProof="0" dirty="0" smtClean="0">
                <a:latin typeface="Times New Roman"/>
                <a:cs typeface="Times New Roman"/>
              </a:rPr>
              <a:t> </a:t>
            </a:r>
            <a:r>
              <a:rPr lang="fr-FR" sz="1000" baseline="0" noProof="0" dirty="0" smtClean="0">
                <a:latin typeface="Times New Roman"/>
                <a:cs typeface="Times New Roman"/>
              </a:rPr>
              <a:t>to </a:t>
            </a:r>
            <a:r>
              <a:rPr lang="en-US" sz="1000" baseline="0" noProof="0" dirty="0" smtClean="0">
                <a:latin typeface="Times New Roman"/>
                <a:cs typeface="Times New Roman"/>
              </a:rPr>
              <a:t>the </a:t>
            </a:r>
            <a:r>
              <a:rPr lang="en-US" sz="1000" baseline="0" noProof="0" dirty="0" smtClean="0">
                <a:latin typeface="Times New Roman"/>
                <a:cs typeface="Times New Roman"/>
              </a:rPr>
              <a:t>selected</a:t>
            </a:r>
            <a:r>
              <a:rPr lang="en-US" sz="1000" baseline="0" noProof="0" dirty="0" smtClean="0">
                <a:latin typeface="Times New Roman"/>
                <a:cs typeface="Times New Roman"/>
              </a:rPr>
              <a:t> one. </a:t>
            </a:r>
            <a:r>
              <a:rPr lang="en-US" sz="1000" baseline="0" noProof="0" dirty="0" smtClean="0">
                <a:latin typeface="Times New Roman"/>
                <a:cs typeface="Times New Roman"/>
              </a:rPr>
              <a:t>At this step, the applet is vertically separated to </a:t>
            </a:r>
            <a:r>
              <a:rPr lang="en-US" sz="1000" baseline="0" noProof="0" dirty="0" smtClean="0">
                <a:latin typeface="Times New Roman"/>
                <a:cs typeface="Times New Roman"/>
              </a:rPr>
              <a:t>show on the right the </a:t>
            </a:r>
            <a:r>
              <a:rPr lang="en-US" sz="1000" baseline="0" noProof="0" dirty="0" smtClean="0">
                <a:latin typeface="Times New Roman"/>
                <a:cs typeface="Times New Roman"/>
              </a:rPr>
              <a:t>result of</a:t>
            </a:r>
            <a:r>
              <a:rPr lang="en-US" sz="1000" baseline="0" noProof="0" dirty="0" smtClean="0">
                <a:latin typeface="Times New Roman"/>
                <a:cs typeface="Times New Roman"/>
              </a:rPr>
              <a:t> the request. </a:t>
            </a:r>
            <a:r>
              <a:rPr lang="en-US" sz="1000" baseline="0" noProof="0" dirty="0" smtClean="0">
                <a:latin typeface="Times New Roman"/>
                <a:cs typeface="Times New Roman"/>
              </a:rPr>
              <a:t>The resulting XML document is sent inside </a:t>
            </a:r>
            <a:r>
              <a:rPr lang="en-US" sz="1000" baseline="0" noProof="0" dirty="0" smtClean="0">
                <a:latin typeface="Times New Roman"/>
                <a:cs typeface="Times New Roman"/>
              </a:rPr>
              <a:t>an </a:t>
            </a:r>
            <a:r>
              <a:rPr lang="en-US" sz="1000" baseline="0" noProof="0" dirty="0" smtClean="0">
                <a:latin typeface="Times New Roman"/>
                <a:cs typeface="Times New Roman"/>
              </a:rPr>
              <a:t>HTTP POST </a:t>
            </a:r>
            <a:r>
              <a:rPr lang="en-US" sz="1000" baseline="0" noProof="0" dirty="0" smtClean="0">
                <a:latin typeface="Times New Roman"/>
                <a:cs typeface="Times New Roman"/>
              </a:rPr>
              <a:t>request (part 2). </a:t>
            </a:r>
            <a:r>
              <a:rPr lang="en-US" sz="1000" baseline="0" noProof="0" dirty="0" smtClean="0">
                <a:latin typeface="Times New Roman"/>
                <a:cs typeface="Times New Roman"/>
              </a:rPr>
              <a:t>A specific header called “operation” is</a:t>
            </a:r>
            <a:r>
              <a:rPr lang="en-US" sz="1000" baseline="0" noProof="0" dirty="0" smtClean="0">
                <a:latin typeface="Times New Roman"/>
                <a:cs typeface="Times New Roman"/>
              </a:rPr>
              <a:t> added to </a:t>
            </a:r>
            <a:r>
              <a:rPr lang="en-US" sz="1000" baseline="0" noProof="0" dirty="0" smtClean="0">
                <a:latin typeface="Times New Roman"/>
                <a:cs typeface="Times New Roman"/>
              </a:rPr>
              <a:t>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The </a:t>
            </a:r>
            <a:r>
              <a:rPr lang="en-US" sz="1000" baseline="0" noProof="0" dirty="0" smtClean="0">
                <a:latin typeface="Times New Roman"/>
                <a:cs typeface="Times New Roman"/>
              </a:rPr>
              <a:t>figure </a:t>
            </a:r>
            <a:r>
              <a:rPr lang="en-US" sz="1000" baseline="0" noProof="0" dirty="0" smtClean="0">
                <a:latin typeface="Times New Roman"/>
                <a:cs typeface="Times New Roman"/>
              </a:rPr>
              <a:t>shows a get request on the leaf </a:t>
            </a:r>
            <a:r>
              <a:rPr lang="en-US" sz="1000" baseline="0" noProof="0" dirty="0" err="1" smtClean="0">
                <a:latin typeface="Times New Roman"/>
                <a:cs typeface="Times New Roman"/>
              </a:rPr>
              <a:t>mtu</a:t>
            </a:r>
            <a:r>
              <a:rPr lang="en-US" sz="1000" baseline="0" noProof="0" dirty="0" smtClean="0">
                <a:latin typeface="Times New Roman"/>
                <a:cs typeface="Times New Roman"/>
              </a:rPr>
              <a:t> inside </a:t>
            </a:r>
            <a:r>
              <a:rPr lang="en-US" sz="1000" baseline="0" noProof="0" dirty="0" smtClean="0">
                <a:latin typeface="Times New Roman"/>
                <a:cs typeface="Times New Roman"/>
              </a:rPr>
              <a:t>the interface list. Note that the key of the list is added to the request while it is not explicitly</a:t>
            </a:r>
            <a:r>
              <a:rPr lang="en-US" sz="1000" baseline="0" noProof="0" dirty="0" smtClean="0">
                <a:latin typeface="Times New Roman"/>
                <a:cs typeface="Times New Roman"/>
              </a:rPr>
              <a:t> requested. </a:t>
            </a:r>
            <a:r>
              <a:rPr lang="en-US" sz="1000" baseline="0" noProof="0" dirty="0" smtClean="0">
                <a:latin typeface="Times New Roman"/>
                <a:cs typeface="Times New Roman"/>
              </a:rPr>
              <a:t>This</a:t>
            </a:r>
            <a:r>
              <a:rPr lang="en-US" sz="1000" baseline="0" noProof="0" dirty="0" smtClean="0">
                <a:latin typeface="Times New Roman"/>
                <a:cs typeface="Times New Roman"/>
              </a:rPr>
              <a:t> is </a:t>
            </a:r>
            <a:r>
              <a:rPr lang="en-US" sz="1000" baseline="0" noProof="0" dirty="0" smtClean="0">
                <a:latin typeface="Times New Roman"/>
                <a:cs typeface="Times New Roman"/>
              </a:rPr>
              <a:t>because</a:t>
            </a:r>
            <a:r>
              <a:rPr lang="en-US" sz="1000" baseline="0" noProof="0" dirty="0" smtClean="0">
                <a:latin typeface="Times New Roman"/>
                <a:cs typeface="Times New Roman"/>
              </a:rPr>
              <a:t> further requests </a:t>
            </a:r>
            <a:r>
              <a:rPr lang="en-US" sz="1000" baseline="0" noProof="0" dirty="0" smtClean="0">
                <a:latin typeface="Times New Roman"/>
                <a:cs typeface="Times New Roman"/>
              </a:rPr>
              <a:t>on</a:t>
            </a:r>
            <a:r>
              <a:rPr lang="en-US" sz="1000" baseline="0" noProof="0" dirty="0" smtClean="0">
                <a:latin typeface="Times New Roman"/>
                <a:cs typeface="Times New Roman"/>
              </a:rPr>
              <a:t> this list </a:t>
            </a:r>
            <a:r>
              <a:rPr lang="en-US" sz="1000" baseline="0" noProof="0" dirty="0" smtClean="0">
                <a:latin typeface="Times New Roman"/>
                <a:cs typeface="Times New Roman"/>
              </a:rPr>
              <a:t>(and especially on list entries) will</a:t>
            </a:r>
            <a:r>
              <a:rPr lang="en-US" sz="1000" baseline="0" noProof="0" dirty="0" smtClean="0">
                <a:latin typeface="Times New Roman"/>
                <a:cs typeface="Times New Roman"/>
              </a:rPr>
              <a:t> need </a:t>
            </a:r>
            <a:r>
              <a:rPr lang="en-US" sz="1000" baseline="0" noProof="0" dirty="0" smtClean="0">
                <a:latin typeface="Times New Roman"/>
                <a:cs typeface="Times New Roman"/>
              </a:rPr>
              <a:t>the key.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a:t>
            </a:r>
            <a:r>
              <a:rPr lang="en-US" sz="1000" baseline="0" noProof="0" dirty="0" smtClean="0">
                <a:latin typeface="Times New Roman"/>
                <a:cs typeface="Times New Roman"/>
              </a:rPr>
              <a:t> it is encapsulated by </a:t>
            </a:r>
            <a:r>
              <a:rPr lang="en-US" sz="1000" baseline="0" noProof="0" dirty="0" smtClean="0">
                <a:latin typeface="Times New Roman"/>
                <a:cs typeface="Times New Roman"/>
              </a:rPr>
              <a:t>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and </a:t>
            </a:r>
            <a:r>
              <a:rPr lang="en-US" sz="1000" baseline="0" noProof="0" dirty="0" smtClean="0">
                <a:latin typeface="Times New Roman"/>
                <a:cs typeface="Times New Roman"/>
              </a:rPr>
              <a:t>sent like a </a:t>
            </a:r>
            <a:r>
              <a:rPr lang="en-US" sz="1000" baseline="0" noProof="0" dirty="0" smtClean="0">
                <a:latin typeface="Times New Roman"/>
                <a:cs typeface="Times New Roman"/>
              </a:rPr>
              <a:t>valid </a:t>
            </a:r>
            <a:r>
              <a:rPr lang="fr-FR" sz="1000" baseline="0" noProof="0" dirty="0" smtClean="0">
                <a:latin typeface="Times New Roman"/>
                <a:cs typeface="Times New Roman"/>
              </a:rPr>
              <a:t>NETCONF</a:t>
            </a:r>
            <a:r>
              <a:rPr lang="en-US" sz="1000" baseline="0" noProof="0" dirty="0" smtClean="0">
                <a:latin typeface="Times New Roman"/>
                <a:cs typeface="Times New Roman"/>
              </a:rPr>
              <a:t> </a:t>
            </a:r>
            <a:r>
              <a:rPr lang="en-US" sz="1000" baseline="0" noProof="0" dirty="0" smtClean="0">
                <a:latin typeface="Times New Roman"/>
                <a:cs typeface="Times New Roman"/>
              </a:rPr>
              <a:t>request (part 3). </a:t>
            </a:r>
            <a:r>
              <a:rPr lang="en-US" sz="1000" baseline="0" noProof="0" dirty="0" smtClean="0">
                <a:latin typeface="Times New Roman"/>
                <a:cs typeface="Times New Roman"/>
              </a:rPr>
              <a:t>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a:t>
            </a:r>
            <a:r>
              <a:rPr lang="en-US" sz="1000" baseline="0" noProof="0" dirty="0" smtClean="0">
                <a:latin typeface="Times New Roman"/>
                <a:cs typeface="Times New Roman"/>
              </a:rPr>
              <a:t>session. </a:t>
            </a:r>
            <a:r>
              <a:rPr lang="fr-FR" sz="1000" baseline="0" noProof="0" dirty="0" smtClean="0">
                <a:latin typeface="Times New Roman"/>
                <a:cs typeface="Times New Roman"/>
              </a:rPr>
              <a:t>The part (4) </a:t>
            </a:r>
            <a:r>
              <a:rPr lang="en-US" sz="1000" baseline="0" noProof="0" dirty="0" smtClean="0">
                <a:latin typeface="Times New Roman"/>
                <a:cs typeface="Times New Roman"/>
              </a:rPr>
              <a:t>shows the NETCONF response to the request that will be forwarded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while adding HTTP headers. The response is displayed part (5) when it is received by the applet. </a:t>
            </a:r>
            <a:endParaRPr lang="en-US" sz="1000" baseline="0" noProof="0" dirty="0" smtClean="0">
              <a:latin typeface="Times New Roman"/>
              <a:cs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a:t>
            </a:r>
            <a:r>
              <a:rPr lang="en-US" sz="1000" baseline="0" noProof="0" dirty="0" smtClean="0">
                <a:latin typeface="Times New Roman"/>
                <a:cs typeface="Times New Roman"/>
              </a:rPr>
              <a:t> </a:t>
            </a:r>
            <a:r>
              <a:rPr lang="en-US" sz="1000" baseline="0" noProof="0" dirty="0" smtClean="0">
                <a:latin typeface="Times New Roman"/>
                <a:cs typeface="Times New Roman"/>
              </a:rPr>
              <a:t>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l"/>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a:t>
            </a:r>
            <a:r>
              <a:rPr lang="en-US" sz="1000" baseline="0" noProof="0" dirty="0" smtClean="0">
                <a:latin typeface="Times New Roman"/>
                <a:cs typeface="Times New Roman"/>
              </a:rPr>
              <a:t> A </a:t>
            </a:r>
            <a:r>
              <a:rPr lang="en-US" sz="1000" baseline="0" noProof="0" dirty="0" smtClean="0">
                <a:latin typeface="Times New Roman"/>
                <a:cs typeface="Times New Roman"/>
              </a:rPr>
              <a:t>list is edited entry by entry</a:t>
            </a:r>
            <a:r>
              <a:rPr lang="en-US" sz="1000" baseline="0" noProof="0" dirty="0" smtClean="0">
                <a:latin typeface="Times New Roman"/>
                <a:cs typeface="Times New Roman"/>
              </a:rPr>
              <a:t> (called </a:t>
            </a:r>
            <a:r>
              <a:rPr lang="en-US" sz="1000" baseline="0" noProof="0" dirty="0" smtClean="0">
                <a:latin typeface="Times New Roman"/>
                <a:cs typeface="Times New Roman"/>
              </a:rPr>
              <a:t>a list occurrence) and one can see an empty list entry ready to be filled. Note that</a:t>
            </a:r>
            <a:r>
              <a:rPr lang="en-US" sz="1000" baseline="0" noProof="0" dirty="0" smtClean="0">
                <a:latin typeface="Times New Roman"/>
                <a:cs typeface="Times New Roman"/>
              </a:rPr>
              <a:t> a little star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a:t>
            </a:r>
            <a:r>
              <a:rPr lang="en-US" sz="1000" baseline="0" noProof="0" dirty="0" smtClean="0">
                <a:latin typeface="Times New Roman"/>
                <a:cs typeface="Times New Roman"/>
              </a:rPr>
              <a:t> marked </a:t>
            </a:r>
            <a:r>
              <a:rPr lang="en-US" sz="1000" baseline="0" noProof="0" dirty="0" smtClean="0">
                <a:latin typeface="Times New Roman"/>
                <a:cs typeface="Times New Roman"/>
              </a:rPr>
              <a:t>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11/01/10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11/01/10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11/01/10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11/01/10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11/01/10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11/01/10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11/01/10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11/01/10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11/01/10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11/01/10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11/01/10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11/01/10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5"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6" Type="http://schemas.openxmlformats.org/officeDocument/2006/relationships/image" Target="../media/image12.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normAutofit fontScale="70000" lnSpcReduction="20000"/>
          </a:bodyPr>
          <a:lstStyle/>
          <a:p>
            <a:r>
              <a:rPr lang="en-GB" dirty="0" smtClean="0"/>
              <a:t>A Yang Parser and Browser implementation on NETCONF</a:t>
            </a:r>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435395" cy="646331"/>
          </a:xfrm>
          <a:prstGeom prst="rect">
            <a:avLst/>
          </a:prstGeom>
          <a:noFill/>
        </p:spPr>
        <p:txBody>
          <a:bodyPr wrap="none" rtlCol="0">
            <a:spAutoFit/>
          </a:bodyPr>
          <a:lstStyle/>
          <a:p>
            <a:r>
              <a:rPr lang="fr-FR" dirty="0" err="1" smtClean="0"/>
              <a:t>Devices</a:t>
            </a:r>
            <a:r>
              <a:rPr lang="fr-FR" dirty="0" smtClean="0"/>
              <a:t> </a:t>
            </a:r>
            <a:r>
              <a:rPr lang="fr-FR" dirty="0" err="1" smtClean="0"/>
              <a:t>with</a:t>
            </a:r>
            <a:r>
              <a:rPr lang="fr-FR" dirty="0" smtClean="0"/>
              <a:t> </a:t>
            </a:r>
            <a:r>
              <a:rPr lang="fr-FR" dirty="0" err="1" smtClean="0"/>
              <a:t>embedded</a:t>
            </a:r>
            <a:endParaRPr lang="fr-FR" dirty="0" smtClean="0"/>
          </a:p>
          <a:p>
            <a:r>
              <a:rPr lang="fr-FR" dirty="0" smtClean="0"/>
              <a:t>NETCONF servers </a:t>
            </a:r>
            <a:endParaRPr lang="fr-FR" dirty="0"/>
          </a:p>
        </p:txBody>
      </p:sp>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3" name="Carré corné 72"/>
          <p:cNvSpPr/>
          <p:nvPr/>
        </p:nvSpPr>
        <p:spPr>
          <a:xfrm>
            <a:off x="2984415"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3917683" y="6107780"/>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sp>
        <p:nvSpPr>
          <p:cNvPr id="26" name="ZoneTexte 25"/>
          <p:cNvSpPr txBox="1"/>
          <p:nvPr/>
        </p:nvSpPr>
        <p:spPr>
          <a:xfrm>
            <a:off x="6131032"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5971457"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smtClean="0">
                <a:solidFill>
                  <a:schemeClr val="tx1"/>
                </a:solidFill>
              </a:rPr>
              <a:t>namespace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a:t>
            </a:r>
            <a:r>
              <a:rPr lang="fr-FR" sz="1100" dirty="0" err="1" smtClean="0">
                <a:solidFill>
                  <a:schemeClr val="tx1"/>
                </a:solidFill>
              </a:rPr>
              <a:t>ip</a:t>
            </a:r>
            <a:r>
              <a:rPr lang="fr-FR" sz="1100" dirty="0" smtClean="0">
                <a:solidFill>
                  <a:schemeClr val="tx1"/>
                </a:solidFill>
              </a:rPr>
              <a:t>;}</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m;</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8" name="Rectangle 7"/>
          <p:cNvSpPr/>
          <p:nvPr/>
        </p:nvSpPr>
        <p:spPr>
          <a:xfrm>
            <a:off x="4457944" y="1771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module</a:t>
            </a:r>
            <a:endParaRPr lang="fr-FR" sz="1200" dirty="0">
              <a:solidFill>
                <a:srgbClr val="000000"/>
              </a:solidFill>
            </a:endParaRPr>
          </a:p>
        </p:txBody>
      </p:sp>
      <p:sp>
        <p:nvSpPr>
          <p:cNvPr id="9" name="Rectangle 8"/>
          <p:cNvSpPr/>
          <p:nvPr/>
        </p:nvSpPr>
        <p:spPr>
          <a:xfrm>
            <a:off x="7833959" y="5771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header</a:t>
            </a:r>
            <a:endParaRPr lang="fr-FR" sz="1200" dirty="0">
              <a:solidFill>
                <a:srgbClr val="000000"/>
              </a:solidFill>
            </a:endParaRPr>
          </a:p>
        </p:txBody>
      </p:sp>
      <p:sp>
        <p:nvSpPr>
          <p:cNvPr id="10" name="Rectangle 9"/>
          <p:cNvSpPr/>
          <p:nvPr/>
        </p:nvSpPr>
        <p:spPr>
          <a:xfrm>
            <a:off x="8768194" y="1349475"/>
            <a:ext cx="918920"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namespace</a:t>
            </a:r>
            <a:endParaRPr lang="fr-FR" sz="1200" dirty="0">
              <a:solidFill>
                <a:srgbClr val="000000"/>
              </a:solidFill>
            </a:endParaRPr>
          </a:p>
        </p:txBody>
      </p:sp>
      <p:sp>
        <p:nvSpPr>
          <p:cNvPr id="11" name="Rectangle 10"/>
          <p:cNvSpPr/>
          <p:nvPr/>
        </p:nvSpPr>
        <p:spPr>
          <a:xfrm>
            <a:off x="8789236" y="1749525"/>
            <a:ext cx="900028"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import</a:t>
            </a:r>
            <a:endParaRPr lang="fr-FR" sz="1200" dirty="0">
              <a:solidFill>
                <a:srgbClr val="000000"/>
              </a:solidFill>
            </a:endParaRPr>
          </a:p>
        </p:txBody>
      </p:sp>
      <p:sp>
        <p:nvSpPr>
          <p:cNvPr id="12" name="Rectangle 11"/>
          <p:cNvSpPr/>
          <p:nvPr/>
        </p:nvSpPr>
        <p:spPr>
          <a:xfrm>
            <a:off x="5605109" y="9875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typedef</a:t>
            </a:r>
            <a:endParaRPr lang="fr-FR" sz="1200" dirty="0">
              <a:solidFill>
                <a:srgbClr val="000000"/>
              </a:solidFill>
            </a:endParaRPr>
          </a:p>
        </p:txBody>
      </p:sp>
      <p:sp>
        <p:nvSpPr>
          <p:cNvPr id="13" name="Rectangle 12"/>
          <p:cNvSpPr/>
          <p:nvPr/>
        </p:nvSpPr>
        <p:spPr>
          <a:xfrm>
            <a:off x="5605109" y="14828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grouping</a:t>
            </a:r>
            <a:endParaRPr lang="fr-FR" sz="1200" dirty="0">
              <a:solidFill>
                <a:srgbClr val="000000"/>
              </a:solidFill>
            </a:endParaRPr>
          </a:p>
        </p:txBody>
      </p:sp>
      <p:sp>
        <p:nvSpPr>
          <p:cNvPr id="14" name="Rectangle 13"/>
          <p:cNvSpPr/>
          <p:nvPr/>
        </p:nvSpPr>
        <p:spPr>
          <a:xfrm>
            <a:off x="6664957" y="20821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16" name="Rectangle 15"/>
          <p:cNvSpPr/>
          <p:nvPr/>
        </p:nvSpPr>
        <p:spPr>
          <a:xfrm>
            <a:off x="8150857" y="25583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17" name="Losange 16"/>
          <p:cNvSpPr/>
          <p:nvPr/>
        </p:nvSpPr>
        <p:spPr>
          <a:xfrm flipH="1">
            <a:off x="4976372" y="4438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19" name="Forme 18"/>
          <p:cNvCxnSpPr>
            <a:stCxn id="17" idx="2"/>
            <a:endCxn id="9" idx="1"/>
          </p:cNvCxnSpPr>
          <p:nvPr/>
        </p:nvCxnSpPr>
        <p:spPr>
          <a:xfrm rot="16200000" flipH="1">
            <a:off x="6436184" y="-711976"/>
            <a:ext cx="24727" cy="277082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0" name="Triangle isocèle 19"/>
          <p:cNvSpPr/>
          <p:nvPr/>
        </p:nvSpPr>
        <p:spPr>
          <a:xfrm>
            <a:off x="8200548" y="837140"/>
            <a:ext cx="210502" cy="112820"/>
          </a:xfrm>
          <a:prstGeom prst="triangl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24" name="Connecteur en angle 23"/>
          <p:cNvCxnSpPr>
            <a:stCxn id="9" idx="2"/>
            <a:endCxn id="20" idx="0"/>
          </p:cNvCxnSpPr>
          <p:nvPr/>
        </p:nvCxnSpPr>
        <p:spPr>
          <a:xfrm rot="5400000">
            <a:off x="8351117" y="749107"/>
            <a:ext cx="42716" cy="13335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Forme 27"/>
          <p:cNvCxnSpPr>
            <a:stCxn id="20" idx="3"/>
            <a:endCxn id="10" idx="1"/>
          </p:cNvCxnSpPr>
          <p:nvPr/>
        </p:nvCxnSpPr>
        <p:spPr>
          <a:xfrm rot="16200000" flipH="1">
            <a:off x="8282927" y="972831"/>
            <a:ext cx="508139" cy="462395"/>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Forme 28"/>
          <p:cNvCxnSpPr>
            <a:stCxn id="20" idx="3"/>
            <a:endCxn id="11" idx="1"/>
          </p:cNvCxnSpPr>
          <p:nvPr/>
        </p:nvCxnSpPr>
        <p:spPr>
          <a:xfrm rot="16200000" flipH="1">
            <a:off x="8093423" y="1162335"/>
            <a:ext cx="908189" cy="483437"/>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208007" y="3091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46" name="Losange 45"/>
          <p:cNvSpPr/>
          <p:nvPr/>
        </p:nvSpPr>
        <p:spPr>
          <a:xfrm flipH="1">
            <a:off x="6074174" y="17495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sp>
        <p:nvSpPr>
          <p:cNvPr id="49" name="Losange 48"/>
          <p:cNvSpPr/>
          <p:nvPr/>
        </p:nvSpPr>
        <p:spPr>
          <a:xfrm flipH="1">
            <a:off x="7156548" y="2348826"/>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nvGrpSpPr>
          <p:cNvPr id="63" name="Grouper 62"/>
          <p:cNvGrpSpPr/>
          <p:nvPr/>
        </p:nvGrpSpPr>
        <p:grpSpPr>
          <a:xfrm>
            <a:off x="5555746" y="2983152"/>
            <a:ext cx="1210382" cy="434496"/>
            <a:chOff x="5417987" y="2933700"/>
            <a:chExt cx="1485900" cy="533400"/>
          </a:xfrm>
        </p:grpSpPr>
        <p:sp>
          <p:nvSpPr>
            <p:cNvPr id="15" name="Rectangle 14"/>
            <p:cNvSpPr/>
            <p:nvPr/>
          </p:nvSpPr>
          <p:spPr>
            <a:xfrm>
              <a:off x="5417987" y="293370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50" name="Losange 49"/>
            <p:cNvSpPr/>
            <p:nvPr/>
          </p:nvSpPr>
          <p:spPr>
            <a:xfrm flipH="1">
              <a:off x="6054424" y="320040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sp>
        <p:nvSpPr>
          <p:cNvPr id="52" name="Rectangle 51"/>
          <p:cNvSpPr/>
          <p:nvPr/>
        </p:nvSpPr>
        <p:spPr>
          <a:xfrm>
            <a:off x="7407907" y="40226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3" name="Rectangle 52"/>
          <p:cNvSpPr/>
          <p:nvPr/>
        </p:nvSpPr>
        <p:spPr>
          <a:xfrm>
            <a:off x="7407907" y="442271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4" name="Rectangle 53"/>
          <p:cNvSpPr/>
          <p:nvPr/>
        </p:nvSpPr>
        <p:spPr>
          <a:xfrm>
            <a:off x="7399285" y="48227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8" name="Rectangle 57"/>
          <p:cNvSpPr/>
          <p:nvPr/>
        </p:nvSpPr>
        <p:spPr>
          <a:xfrm>
            <a:off x="8443559" y="62350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sp>
        <p:nvSpPr>
          <p:cNvPr id="60" name="Rectangle 59"/>
          <p:cNvSpPr/>
          <p:nvPr/>
        </p:nvSpPr>
        <p:spPr>
          <a:xfrm>
            <a:off x="6638119" y="6520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cxnSp>
        <p:nvCxnSpPr>
          <p:cNvPr id="62" name="Forme 61"/>
          <p:cNvCxnSpPr>
            <a:stCxn id="46" idx="2"/>
            <a:endCxn id="14" idx="1"/>
          </p:cNvCxnSpPr>
          <p:nvPr/>
        </p:nvCxnSpPr>
        <p:spPr>
          <a:xfrm rot="16200000" flipH="1">
            <a:off x="6300959" y="1826751"/>
            <a:ext cx="223977" cy="50402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Forme 63"/>
          <p:cNvCxnSpPr>
            <a:stCxn id="49" idx="2"/>
            <a:endCxn id="16" idx="1"/>
          </p:cNvCxnSpPr>
          <p:nvPr/>
        </p:nvCxnSpPr>
        <p:spPr>
          <a:xfrm rot="16200000" flipH="1">
            <a:off x="7646621" y="2162764"/>
            <a:ext cx="100926" cy="90754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Forme 65"/>
          <p:cNvCxnSpPr>
            <a:stCxn id="49" idx="2"/>
            <a:endCxn id="35" idx="1"/>
          </p:cNvCxnSpPr>
          <p:nvPr/>
        </p:nvCxnSpPr>
        <p:spPr>
          <a:xfrm rot="16200000" flipH="1">
            <a:off x="7408496" y="2400889"/>
            <a:ext cx="634326" cy="96469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Forme 67"/>
          <p:cNvCxnSpPr>
            <a:stCxn id="17" idx="2"/>
            <a:endCxn id="15" idx="1"/>
          </p:cNvCxnSpPr>
          <p:nvPr/>
        </p:nvCxnSpPr>
        <p:spPr>
          <a:xfrm rot="16200000" flipH="1">
            <a:off x="4094089" y="1630118"/>
            <a:ext cx="2430703" cy="492611"/>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Forme 69"/>
          <p:cNvCxnSpPr>
            <a:stCxn id="17" idx="2"/>
            <a:endCxn id="12" idx="1"/>
          </p:cNvCxnSpPr>
          <p:nvPr/>
        </p:nvCxnSpPr>
        <p:spPr>
          <a:xfrm rot="16200000" flipH="1">
            <a:off x="5116584" y="607624"/>
            <a:ext cx="435077"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Forme 74"/>
          <p:cNvCxnSpPr>
            <a:stCxn id="17" idx="2"/>
            <a:endCxn id="13" idx="1"/>
          </p:cNvCxnSpPr>
          <p:nvPr/>
        </p:nvCxnSpPr>
        <p:spPr>
          <a:xfrm rot="16200000" flipH="1">
            <a:off x="4868934" y="855274"/>
            <a:ext cx="930376"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51" idx="0"/>
            <a:endCxn id="50" idx="2"/>
          </p:cNvCxnSpPr>
          <p:nvPr/>
        </p:nvCxnSpPr>
        <p:spPr>
          <a:xfrm rot="16200000" flipV="1">
            <a:off x="5949561" y="3629024"/>
            <a:ext cx="422754" cy="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5" name="Grouper 64"/>
          <p:cNvGrpSpPr/>
          <p:nvPr/>
        </p:nvGrpSpPr>
        <p:grpSpPr>
          <a:xfrm>
            <a:off x="5555747" y="3840402"/>
            <a:ext cx="1210382" cy="434496"/>
            <a:chOff x="5417988" y="3790950"/>
            <a:chExt cx="1485900" cy="533400"/>
          </a:xfrm>
        </p:grpSpPr>
        <p:sp>
          <p:nvSpPr>
            <p:cNvPr id="51" name="Rectangle 50"/>
            <p:cNvSpPr/>
            <p:nvPr/>
          </p:nvSpPr>
          <p:spPr>
            <a:xfrm>
              <a:off x="5417988" y="379095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list</a:t>
              </a:r>
              <a:endParaRPr lang="fr-FR" sz="1200" dirty="0">
                <a:solidFill>
                  <a:srgbClr val="000000"/>
                </a:solidFill>
              </a:endParaRPr>
            </a:p>
          </p:txBody>
        </p:sp>
        <p:sp>
          <p:nvSpPr>
            <p:cNvPr id="87" name="Losange 86"/>
            <p:cNvSpPr/>
            <p:nvPr/>
          </p:nvSpPr>
          <p:spPr>
            <a:xfrm flipH="1">
              <a:off x="6054424" y="405765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90" name="Forme 89"/>
          <p:cNvCxnSpPr>
            <a:stCxn id="87" idx="2"/>
            <a:endCxn id="52" idx="1"/>
          </p:cNvCxnSpPr>
          <p:nvPr/>
        </p:nvCxnSpPr>
        <p:spPr>
          <a:xfrm rot="5400000" flipH="1" flipV="1">
            <a:off x="6712618" y="3579609"/>
            <a:ext cx="143608" cy="1246970"/>
          </a:xfrm>
          <a:prstGeom prst="bentConnector4">
            <a:avLst>
              <a:gd name="adj1" fmla="val -159183"/>
              <a:gd name="adj2" fmla="val 53479"/>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Forme 91"/>
          <p:cNvCxnSpPr>
            <a:stCxn id="87" idx="2"/>
            <a:endCxn id="53" idx="1"/>
          </p:cNvCxnSpPr>
          <p:nvPr/>
        </p:nvCxnSpPr>
        <p:spPr>
          <a:xfrm rot="16200000" flipH="1">
            <a:off x="6656201" y="3779634"/>
            <a:ext cx="256442" cy="124697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Forme 93"/>
          <p:cNvCxnSpPr>
            <a:stCxn id="87" idx="2"/>
            <a:endCxn id="54" idx="1"/>
          </p:cNvCxnSpPr>
          <p:nvPr/>
        </p:nvCxnSpPr>
        <p:spPr>
          <a:xfrm rot="16200000" flipH="1">
            <a:off x="6451865" y="3983970"/>
            <a:ext cx="656492" cy="1238348"/>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Forme 95"/>
          <p:cNvCxnSpPr>
            <a:stCxn id="87" idx="2"/>
            <a:endCxn id="55" idx="0"/>
          </p:cNvCxnSpPr>
          <p:nvPr/>
        </p:nvCxnSpPr>
        <p:spPr>
          <a:xfrm rot="16200000" flipH="1">
            <a:off x="5712716" y="4723119"/>
            <a:ext cx="896444" cy="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7" name="Grouper 66"/>
          <p:cNvGrpSpPr/>
          <p:nvPr/>
        </p:nvGrpSpPr>
        <p:grpSpPr>
          <a:xfrm>
            <a:off x="5555748" y="5171342"/>
            <a:ext cx="1210382" cy="434496"/>
            <a:chOff x="5417989" y="5121890"/>
            <a:chExt cx="1485900" cy="533400"/>
          </a:xfrm>
        </p:grpSpPr>
        <p:sp>
          <p:nvSpPr>
            <p:cNvPr id="55" name="Rectangle 54"/>
            <p:cNvSpPr/>
            <p:nvPr/>
          </p:nvSpPr>
          <p:spPr>
            <a:xfrm>
              <a:off x="5417989" y="51218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choice</a:t>
              </a:r>
              <a:endParaRPr lang="fr-FR" sz="1200" dirty="0">
                <a:solidFill>
                  <a:srgbClr val="000000"/>
                </a:solidFill>
              </a:endParaRPr>
            </a:p>
          </p:txBody>
        </p:sp>
        <p:sp>
          <p:nvSpPr>
            <p:cNvPr id="97" name="Losange 96"/>
            <p:cNvSpPr/>
            <p:nvPr/>
          </p:nvSpPr>
          <p:spPr>
            <a:xfrm flipH="1">
              <a:off x="6063048" y="538859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69" name="Grouper 68"/>
          <p:cNvGrpSpPr/>
          <p:nvPr/>
        </p:nvGrpSpPr>
        <p:grpSpPr>
          <a:xfrm>
            <a:off x="7620933" y="5439808"/>
            <a:ext cx="1210382" cy="450014"/>
            <a:chOff x="7483174" y="5388590"/>
            <a:chExt cx="1485900" cy="552450"/>
          </a:xfrm>
        </p:grpSpPr>
        <p:sp>
          <p:nvSpPr>
            <p:cNvPr id="57" name="Rectangle 56"/>
            <p:cNvSpPr/>
            <p:nvPr/>
          </p:nvSpPr>
          <p:spPr>
            <a:xfrm>
              <a:off x="7483174" y="53885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99" name="Losange 98"/>
            <p:cNvSpPr/>
            <p:nvPr/>
          </p:nvSpPr>
          <p:spPr>
            <a:xfrm flipH="1">
              <a:off x="8062632" y="567434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71" name="Grouper 70"/>
          <p:cNvGrpSpPr/>
          <p:nvPr/>
        </p:nvGrpSpPr>
        <p:grpSpPr>
          <a:xfrm>
            <a:off x="4919308" y="6218955"/>
            <a:ext cx="1210384" cy="465532"/>
            <a:chOff x="4781550" y="6165971"/>
            <a:chExt cx="1485900" cy="571500"/>
          </a:xfrm>
        </p:grpSpPr>
        <p:sp>
          <p:nvSpPr>
            <p:cNvPr id="59" name="Rectangle 58"/>
            <p:cNvSpPr/>
            <p:nvPr/>
          </p:nvSpPr>
          <p:spPr>
            <a:xfrm>
              <a:off x="4781550" y="6165971"/>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100" name="Losange 99"/>
            <p:cNvSpPr/>
            <p:nvPr/>
          </p:nvSpPr>
          <p:spPr>
            <a:xfrm flipH="1">
              <a:off x="5320096" y="6470771"/>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105" name="Forme 104"/>
          <p:cNvCxnSpPr>
            <a:stCxn id="97" idx="2"/>
            <a:endCxn id="57" idx="1"/>
          </p:cNvCxnSpPr>
          <p:nvPr/>
        </p:nvCxnSpPr>
        <p:spPr>
          <a:xfrm rot="5400000" flipH="1" flipV="1">
            <a:off x="6865744" y="4850649"/>
            <a:ext cx="57406" cy="1452971"/>
          </a:xfrm>
          <a:prstGeom prst="bentConnector4">
            <a:avLst>
              <a:gd name="adj1" fmla="val -398216"/>
              <a:gd name="adj2" fmla="val 52986"/>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Connecteur en angle 106"/>
          <p:cNvCxnSpPr>
            <a:stCxn id="97" idx="2"/>
            <a:endCxn id="59" idx="0"/>
          </p:cNvCxnSpPr>
          <p:nvPr/>
        </p:nvCxnSpPr>
        <p:spPr>
          <a:xfrm rot="5400000">
            <a:off x="5539673" y="5590665"/>
            <a:ext cx="613117" cy="64346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Connecteur en angle 109"/>
          <p:cNvCxnSpPr>
            <a:stCxn id="99" idx="2"/>
            <a:endCxn id="58" idx="0"/>
          </p:cNvCxnSpPr>
          <p:nvPr/>
        </p:nvCxnSpPr>
        <p:spPr>
          <a:xfrm rot="16200000" flipH="1">
            <a:off x="8441628" y="5627904"/>
            <a:ext cx="345204" cy="869040"/>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Forme 111"/>
          <p:cNvCxnSpPr>
            <a:stCxn id="100" idx="1"/>
            <a:endCxn id="60" idx="1"/>
          </p:cNvCxnSpPr>
          <p:nvPr/>
        </p:nvCxnSpPr>
        <p:spPr>
          <a:xfrm>
            <a:off x="5531524" y="6575863"/>
            <a:ext cx="1106595" cy="53537"/>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1" name="Espace réservé du numéro de diapositive 60"/>
          <p:cNvSpPr>
            <a:spLocks noGrp="1"/>
          </p:cNvSpPr>
          <p:nvPr>
            <p:ph type="sldNum" sz="quarter" idx="12"/>
          </p:nvPr>
        </p:nvSpPr>
        <p:spPr>
          <a:xfrm>
            <a:off x="7313592" y="6390203"/>
            <a:ext cx="1882816" cy="297422"/>
          </a:xfrm>
        </p:spPr>
        <p:txBody>
          <a:bodyPr/>
          <a:lstStyle/>
          <a:p>
            <a:fld id="{339A7AB0-D0CE-A343-B5B6-64AAD55F6591}" type="slidenum">
              <a:rPr lang="fr-FR" sz="1100" smtClean="0"/>
              <a:pPr/>
              <a:t>3</a:t>
            </a:fld>
            <a:endParaRPr lang="fr-FR" sz="1100"/>
          </a:p>
        </p:txBody>
      </p:sp>
      <p:sp>
        <p:nvSpPr>
          <p:cNvPr id="72" name="ZoneTexte 71"/>
          <p:cNvSpPr txBox="1"/>
          <p:nvPr/>
        </p:nvSpPr>
        <p:spPr>
          <a:xfrm>
            <a:off x="433414" y="163540"/>
            <a:ext cx="288528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Data Modeling</a:t>
            </a:r>
            <a:endParaRPr lang="en-US" sz="2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arré corné 4"/>
          <p:cNvSpPr/>
          <p:nvPr/>
        </p:nvSpPr>
        <p:spPr>
          <a:xfrm>
            <a:off x="1176576" y="4674648"/>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i="1" dirty="0" smtClean="0">
                <a:solidFill>
                  <a:srgbClr val="000000"/>
                </a:solidFill>
              </a:rPr>
              <a:t>a</a:t>
            </a:r>
            <a:endParaRPr lang="en-US" sz="1200" i="1" dirty="0">
              <a:solidFill>
                <a:srgbClr val="000000"/>
              </a:solidFill>
            </a:endParaRPr>
          </a:p>
        </p:txBody>
      </p:sp>
      <p:sp>
        <p:nvSpPr>
          <p:cNvPr id="6" name="Carré corné 5"/>
          <p:cNvSpPr/>
          <p:nvPr/>
        </p:nvSpPr>
        <p:spPr>
          <a:xfrm>
            <a:off x="304800" y="5582095"/>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i="1" dirty="0" err="1" smtClean="0">
                <a:solidFill>
                  <a:srgbClr val="000000"/>
                </a:solidFill>
              </a:rPr>
              <a:t>b</a:t>
            </a:r>
            <a:endParaRPr lang="en-US" sz="1200" i="1" dirty="0">
              <a:solidFill>
                <a:srgbClr val="000000"/>
              </a:solidFill>
            </a:endParaRPr>
          </a:p>
        </p:txBody>
      </p:sp>
      <p:sp>
        <p:nvSpPr>
          <p:cNvPr id="12" name="Carré corné 11"/>
          <p:cNvSpPr/>
          <p:nvPr/>
        </p:nvSpPr>
        <p:spPr>
          <a:xfrm>
            <a:off x="1802435" y="5630047"/>
            <a:ext cx="1154736" cy="667873"/>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sub-module</a:t>
            </a:r>
          </a:p>
          <a:p>
            <a:pPr algn="ctr"/>
            <a:r>
              <a:rPr lang="en-US" sz="1200" i="1" dirty="0" smtClean="0">
                <a:solidFill>
                  <a:srgbClr val="000000"/>
                </a:solidFill>
              </a:rPr>
              <a:t>sa1</a:t>
            </a:r>
            <a:endParaRPr lang="en-US" sz="1200" i="1" dirty="0">
              <a:solidFill>
                <a:srgbClr val="000000"/>
              </a:solidFill>
            </a:endParaRPr>
          </a:p>
        </p:txBody>
      </p:sp>
      <p:sp>
        <p:nvSpPr>
          <p:cNvPr id="25" name="Losange 24"/>
          <p:cNvSpPr/>
          <p:nvPr/>
        </p:nvSpPr>
        <p:spPr>
          <a:xfrm>
            <a:off x="742846" y="3200398"/>
            <a:ext cx="1295400" cy="757521"/>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rgbClr val="000000"/>
                </a:solidFill>
              </a:rPr>
              <a:t>jYang</a:t>
            </a:r>
            <a:endParaRPr lang="en-US" sz="1600" dirty="0">
              <a:solidFill>
                <a:srgbClr val="000000"/>
              </a:solidFill>
            </a:endParaRPr>
          </a:p>
        </p:txBody>
      </p:sp>
      <p:cxnSp>
        <p:nvCxnSpPr>
          <p:cNvPr id="26" name="Connecteur en arc 12"/>
          <p:cNvCxnSpPr>
            <a:stCxn id="5" idx="0"/>
            <a:endCxn id="25" idx="2"/>
          </p:cNvCxnSpPr>
          <p:nvPr/>
        </p:nvCxnSpPr>
        <p:spPr>
          <a:xfrm rot="16200000" flipV="1">
            <a:off x="1096647" y="4251819"/>
            <a:ext cx="716729" cy="128930"/>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Document 28"/>
          <p:cNvSpPr/>
          <p:nvPr/>
        </p:nvSpPr>
        <p:spPr>
          <a:xfrm>
            <a:off x="452676" y="1326884"/>
            <a:ext cx="685800" cy="877986"/>
          </a:xfrm>
          <a:prstGeom prst="flowChartDocumen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errors</a:t>
            </a:r>
            <a:endParaRPr lang="en-US" sz="1600" dirty="0">
              <a:solidFill>
                <a:srgbClr val="000000"/>
              </a:solidFill>
            </a:endParaRPr>
          </a:p>
        </p:txBody>
      </p:sp>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2" name="Connecteur en arc 71"/>
          <p:cNvCxnSpPr>
            <a:stCxn id="25" idx="1"/>
            <a:endCxn id="29" idx="2"/>
          </p:cNvCxnSpPr>
          <p:nvPr/>
        </p:nvCxnSpPr>
        <p:spPr>
          <a:xfrm rot="10800000" flipH="1">
            <a:off x="742846" y="2146825"/>
            <a:ext cx="52730" cy="1432334"/>
          </a:xfrm>
          <a:prstGeom prst="curvedConnector4">
            <a:avLst>
              <a:gd name="adj1" fmla="val -433529"/>
              <a:gd name="adj2" fmla="val 61196"/>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149" name="Grouper 148"/>
          <p:cNvGrpSpPr/>
          <p:nvPr/>
        </p:nvGrpSpPr>
        <p:grpSpPr>
          <a:xfrm>
            <a:off x="2347570" y="1342188"/>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sp>
        <p:nvSpPr>
          <p:cNvPr id="152" name="ZoneTexte 151"/>
          <p:cNvSpPr txBox="1"/>
          <p:nvPr/>
        </p:nvSpPr>
        <p:spPr>
          <a:xfrm>
            <a:off x="2576170" y="1940491"/>
            <a:ext cx="566657" cy="369332"/>
          </a:xfrm>
          <a:prstGeom prst="rect">
            <a:avLst/>
          </a:prstGeom>
          <a:noFill/>
        </p:spPr>
        <p:txBody>
          <a:bodyPr wrap="none" rtlCol="0">
            <a:spAutoFit/>
          </a:bodyPr>
          <a:lstStyle/>
          <a:p>
            <a:r>
              <a:rPr lang="en-US" i="1" dirty="0" smtClean="0"/>
              <a:t>sa1</a:t>
            </a:r>
            <a:endParaRPr lang="en-US" i="1" dirty="0"/>
          </a:p>
        </p:txBody>
      </p:sp>
      <p:sp>
        <p:nvSpPr>
          <p:cNvPr id="179" name="ZoneTexte 178"/>
          <p:cNvSpPr txBox="1"/>
          <p:nvPr/>
        </p:nvSpPr>
        <p:spPr>
          <a:xfrm>
            <a:off x="2610449" y="2342089"/>
            <a:ext cx="1968094" cy="646331"/>
          </a:xfrm>
          <a:prstGeom prst="rect">
            <a:avLst/>
          </a:prstGeom>
          <a:noFill/>
        </p:spPr>
        <p:txBody>
          <a:bodyPr wrap="none" rtlCol="0">
            <a:spAutoFit/>
          </a:bodyPr>
          <a:lstStyle/>
          <a:p>
            <a:pPr algn="ctr"/>
            <a:r>
              <a:rPr lang="en-US" dirty="0" err="1" smtClean="0"/>
              <a:t>jYANG</a:t>
            </a:r>
            <a:r>
              <a:rPr lang="en-US" dirty="0" smtClean="0"/>
              <a:t> data models</a:t>
            </a:r>
          </a:p>
          <a:p>
            <a:pPr algn="ctr"/>
            <a:r>
              <a:rPr lang="en-US" dirty="0" smtClean="0"/>
              <a:t>(2)</a:t>
            </a:r>
            <a:endParaRPr lang="en-US" dirty="0"/>
          </a:p>
        </p:txBody>
      </p:sp>
      <p:sp>
        <p:nvSpPr>
          <p:cNvPr id="180" name="ZoneTexte 179"/>
          <p:cNvSpPr txBox="1"/>
          <p:nvPr/>
        </p:nvSpPr>
        <p:spPr>
          <a:xfrm>
            <a:off x="5693631" y="2230867"/>
            <a:ext cx="1534720" cy="369332"/>
          </a:xfrm>
          <a:prstGeom prst="rect">
            <a:avLst/>
          </a:prstGeom>
          <a:noFill/>
        </p:spPr>
        <p:txBody>
          <a:bodyPr wrap="none" rtlCol="0">
            <a:spAutoFit/>
          </a:bodyPr>
          <a:lstStyle/>
          <a:p>
            <a:r>
              <a:rPr lang="en-US" dirty="0" err="1" smtClean="0"/>
              <a:t>YangTreeNode</a:t>
            </a:r>
            <a:endParaRPr lang="en-US" dirty="0"/>
          </a:p>
        </p:txBody>
      </p:sp>
      <p:cxnSp>
        <p:nvCxnSpPr>
          <p:cNvPr id="189" name="Connecteur droit 188"/>
          <p:cNvCxnSpPr>
            <a:stCxn id="292" idx="2"/>
            <a:endCxn id="330" idx="0"/>
          </p:cNvCxnSpPr>
          <p:nvPr/>
        </p:nvCxnSpPr>
        <p:spPr>
          <a:xfrm rot="16200000" flipH="1">
            <a:off x="5948563" y="759787"/>
            <a:ext cx="269231" cy="8257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0" name="Connecteur droit 189"/>
          <p:cNvCxnSpPr>
            <a:stCxn id="292" idx="2"/>
            <a:endCxn id="337" idx="0"/>
          </p:cNvCxnSpPr>
          <p:nvPr/>
        </p:nvCxnSpPr>
        <p:spPr>
          <a:xfrm rot="16200000" flipH="1">
            <a:off x="6016554" y="691796"/>
            <a:ext cx="269232" cy="21856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4" name="Connecteur droit 193"/>
          <p:cNvCxnSpPr>
            <a:stCxn id="330" idx="2"/>
            <a:endCxn id="367" idx="0"/>
          </p:cNvCxnSpPr>
          <p:nvPr/>
        </p:nvCxnSpPr>
        <p:spPr>
          <a:xfrm rot="5400000">
            <a:off x="5931172" y="1138459"/>
            <a:ext cx="270842" cy="11575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5" name="Connecteur droit 194"/>
          <p:cNvCxnSpPr>
            <a:stCxn id="330" idx="2"/>
            <a:endCxn id="377" idx="0"/>
          </p:cNvCxnSpPr>
          <p:nvPr/>
        </p:nvCxnSpPr>
        <p:spPr>
          <a:xfrm rot="16200000" flipH="1">
            <a:off x="6014794" y="1170586"/>
            <a:ext cx="270842" cy="5149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6" name="Connecteur droit 195"/>
          <p:cNvCxnSpPr>
            <a:stCxn id="330" idx="2"/>
            <a:endCxn id="380" idx="0"/>
          </p:cNvCxnSpPr>
          <p:nvPr/>
        </p:nvCxnSpPr>
        <p:spPr>
          <a:xfrm rot="16200000" flipH="1">
            <a:off x="6087364" y="1098016"/>
            <a:ext cx="270842" cy="19663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8" name="Connecteur droit 197"/>
          <p:cNvCxnSpPr>
            <a:stCxn id="292" idx="2"/>
            <a:endCxn id="349" idx="0"/>
          </p:cNvCxnSpPr>
          <p:nvPr/>
        </p:nvCxnSpPr>
        <p:spPr>
          <a:xfrm rot="16200000" flipH="1">
            <a:off x="6089888" y="618462"/>
            <a:ext cx="269230" cy="36522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1" name="Connecteur droit 200"/>
          <p:cNvCxnSpPr>
            <a:stCxn id="349" idx="2"/>
            <a:endCxn id="383" idx="0"/>
          </p:cNvCxnSpPr>
          <p:nvPr/>
        </p:nvCxnSpPr>
        <p:spPr>
          <a:xfrm rot="16200000" flipH="1">
            <a:off x="6319684" y="1148345"/>
            <a:ext cx="270843" cy="9597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2" name="Connecteur droit 201"/>
          <p:cNvCxnSpPr>
            <a:stCxn id="349" idx="2"/>
            <a:endCxn id="389" idx="0"/>
          </p:cNvCxnSpPr>
          <p:nvPr/>
        </p:nvCxnSpPr>
        <p:spPr>
          <a:xfrm rot="16200000" flipH="1">
            <a:off x="6412933" y="1055096"/>
            <a:ext cx="270843" cy="28247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6" name="Connecteur droit 235"/>
          <p:cNvCxnSpPr>
            <a:stCxn id="389" idx="2"/>
            <a:endCxn id="401" idx="0"/>
          </p:cNvCxnSpPr>
          <p:nvPr/>
        </p:nvCxnSpPr>
        <p:spPr>
          <a:xfrm rot="16200000" flipH="1">
            <a:off x="6629742" y="1516824"/>
            <a:ext cx="195898"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9" name="Connecteur droit 238"/>
          <p:cNvCxnSpPr>
            <a:stCxn id="401" idx="2"/>
            <a:endCxn id="467" idx="0"/>
          </p:cNvCxnSpPr>
          <p:nvPr/>
        </p:nvCxnSpPr>
        <p:spPr>
          <a:xfrm rot="5400000">
            <a:off x="6548508" y="1848428"/>
            <a:ext cx="287618" cy="146948"/>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0" name="Connecteur droit 239"/>
          <p:cNvCxnSpPr>
            <a:stCxn id="401" idx="2"/>
            <a:endCxn id="473" idx="0"/>
          </p:cNvCxnSpPr>
          <p:nvPr/>
        </p:nvCxnSpPr>
        <p:spPr>
          <a:xfrm rot="16200000" flipH="1">
            <a:off x="6707349" y="1836535"/>
            <a:ext cx="287618" cy="1707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2" name="Connecteur droit 241"/>
          <p:cNvCxnSpPr>
            <a:stCxn id="389" idx="2"/>
            <a:endCxn id="404" idx="0"/>
          </p:cNvCxnSpPr>
          <p:nvPr/>
        </p:nvCxnSpPr>
        <p:spPr>
          <a:xfrm rot="16200000" flipH="1">
            <a:off x="6753205" y="1393361"/>
            <a:ext cx="195898" cy="323126"/>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4" name="Connecteur droit 243"/>
          <p:cNvCxnSpPr>
            <a:stCxn id="404" idx="2"/>
            <a:endCxn id="479" idx="0"/>
          </p:cNvCxnSpPr>
          <p:nvPr/>
        </p:nvCxnSpPr>
        <p:spPr>
          <a:xfrm rot="16200000" flipH="1">
            <a:off x="6902975" y="1887835"/>
            <a:ext cx="287618" cy="681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0" name="Connecteur droit 249"/>
          <p:cNvCxnSpPr>
            <a:stCxn id="367" idx="2"/>
            <a:endCxn id="395" idx="0"/>
          </p:cNvCxnSpPr>
          <p:nvPr/>
        </p:nvCxnSpPr>
        <p:spPr>
          <a:xfrm rot="5400000">
            <a:off x="5903802" y="1547957"/>
            <a:ext cx="195898" cy="1393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3" name="Connecteur droit 252"/>
          <p:cNvCxnSpPr>
            <a:stCxn id="395" idx="2"/>
            <a:endCxn id="476" idx="0"/>
          </p:cNvCxnSpPr>
          <p:nvPr/>
        </p:nvCxnSpPr>
        <p:spPr>
          <a:xfrm rot="5400000">
            <a:off x="5838892" y="1909820"/>
            <a:ext cx="287618" cy="24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4" name="Connecteur droit 253"/>
          <p:cNvCxnSpPr>
            <a:stCxn id="395" idx="2"/>
            <a:endCxn id="470" idx="0"/>
          </p:cNvCxnSpPr>
          <p:nvPr/>
        </p:nvCxnSpPr>
        <p:spPr>
          <a:xfrm rot="16200000" flipH="1">
            <a:off x="5993696" y="1779180"/>
            <a:ext cx="287618" cy="28544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Connecteur droit 255"/>
          <p:cNvCxnSpPr>
            <a:stCxn id="367" idx="2"/>
            <a:endCxn id="398" idx="0"/>
          </p:cNvCxnSpPr>
          <p:nvPr/>
        </p:nvCxnSpPr>
        <p:spPr>
          <a:xfrm rot="16200000" flipH="1">
            <a:off x="6079754" y="1385939"/>
            <a:ext cx="195898" cy="33797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8" name="Connecteur droit 257"/>
          <p:cNvCxnSpPr>
            <a:stCxn id="398" idx="2"/>
            <a:endCxn id="464" idx="0"/>
          </p:cNvCxnSpPr>
          <p:nvPr/>
        </p:nvCxnSpPr>
        <p:spPr>
          <a:xfrm rot="16200000" flipH="1">
            <a:off x="6247961" y="1876819"/>
            <a:ext cx="287618" cy="90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3" name="ZoneTexte 262"/>
          <p:cNvSpPr txBox="1"/>
          <p:nvPr/>
        </p:nvSpPr>
        <p:spPr>
          <a:xfrm>
            <a:off x="6765791" y="865650"/>
            <a:ext cx="359832" cy="369332"/>
          </a:xfrm>
          <a:prstGeom prst="rect">
            <a:avLst/>
          </a:prstGeom>
          <a:noFill/>
        </p:spPr>
        <p:txBody>
          <a:bodyPr wrap="none" rtlCol="0">
            <a:spAutoFit/>
          </a:bodyPr>
          <a:lstStyle/>
          <a:p>
            <a:r>
              <a:rPr lang="en-US" i="1" dirty="0" smtClean="0"/>
              <a:t>a</a:t>
            </a:r>
            <a:endParaRPr lang="en-US" i="1" dirty="0"/>
          </a:p>
        </p:txBody>
      </p:sp>
      <p:sp>
        <p:nvSpPr>
          <p:cNvPr id="264" name="ZoneTexte 263"/>
          <p:cNvSpPr txBox="1"/>
          <p:nvPr/>
        </p:nvSpPr>
        <p:spPr>
          <a:xfrm>
            <a:off x="7221005" y="1459937"/>
            <a:ext cx="475022" cy="369332"/>
          </a:xfrm>
          <a:prstGeom prst="rect">
            <a:avLst/>
          </a:prstGeom>
          <a:noFill/>
        </p:spPr>
        <p:txBody>
          <a:bodyPr wrap="none" rtlCol="0">
            <a:spAutoFit/>
          </a:bodyPr>
          <a:lstStyle/>
          <a:p>
            <a:r>
              <a:rPr lang="fr-FR" i="1" dirty="0" smtClean="0"/>
              <a:t>b</a:t>
            </a:r>
            <a:r>
              <a:rPr lang="en-US" i="1" dirty="0" smtClean="0"/>
              <a:t>’’</a:t>
            </a:r>
            <a:endParaRPr lang="en-US" i="1" dirty="0"/>
          </a:p>
        </p:txBody>
      </p:sp>
      <p:sp>
        <p:nvSpPr>
          <p:cNvPr id="265" name="ZoneTexte 264"/>
          <p:cNvSpPr txBox="1"/>
          <p:nvPr/>
        </p:nvSpPr>
        <p:spPr>
          <a:xfrm>
            <a:off x="5450628" y="1748406"/>
            <a:ext cx="417427" cy="369332"/>
          </a:xfrm>
          <a:prstGeom prst="rect">
            <a:avLst/>
          </a:prstGeom>
          <a:noFill/>
        </p:spPr>
        <p:txBody>
          <a:bodyPr wrap="none" rtlCol="0">
            <a:spAutoFit/>
          </a:bodyPr>
          <a:lstStyle/>
          <a:p>
            <a:r>
              <a:rPr lang="en-US" i="1" dirty="0" err="1" smtClean="0"/>
              <a:t>b</a:t>
            </a:r>
            <a:r>
              <a:rPr lang="en-US" i="1" dirty="0" smtClean="0"/>
              <a:t>’</a:t>
            </a:r>
            <a:endParaRPr lang="en-US" i="1" dirty="0"/>
          </a:p>
        </p:txBody>
      </p:sp>
      <p:pic>
        <p:nvPicPr>
          <p:cNvPr id="157" name="Image 156" descr="workstation-Vista-256x256.png"/>
          <p:cNvPicPr>
            <a:picLocks noChangeAspect="1"/>
          </p:cNvPicPr>
          <p:nvPr/>
        </p:nvPicPr>
        <p:blipFill>
          <a:blip r:embed="rId3"/>
          <a:stretch>
            <a:fillRect/>
          </a:stretch>
        </p:blipFill>
        <p:spPr>
          <a:xfrm flipH="1">
            <a:off x="3388971" y="3593026"/>
            <a:ext cx="1977342" cy="2163246"/>
          </a:xfrm>
          <a:prstGeom prst="rect">
            <a:avLst/>
          </a:prstGeom>
        </p:spPr>
      </p:pic>
      <p:pic>
        <p:nvPicPr>
          <p:cNvPr id="158" name="Image 157" descr="black-server-128x128.png"/>
          <p:cNvPicPr>
            <a:picLocks noChangeAspect="1"/>
          </p:cNvPicPr>
          <p:nvPr/>
        </p:nvPicPr>
        <p:blipFill>
          <a:blip r:embed="rId4"/>
          <a:stretch>
            <a:fillRect/>
          </a:stretch>
        </p:blipFill>
        <p:spPr>
          <a:xfrm flipH="1">
            <a:off x="8353384" y="4183049"/>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79516" y="5582095"/>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grpSp>
        <p:nvGrpSpPr>
          <p:cNvPr id="341" name="Grouper 340"/>
          <p:cNvGrpSpPr/>
          <p:nvPr/>
        </p:nvGrpSpPr>
        <p:grpSpPr>
          <a:xfrm>
            <a:off x="7696027" y="1673463"/>
            <a:ext cx="2010979" cy="2032364"/>
            <a:chOff x="8159190" y="2157729"/>
            <a:chExt cx="1547816" cy="1548097"/>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53" name="Connecteur droit avec flèche 452"/>
          <p:cNvCxnSpPr/>
          <p:nvPr/>
        </p:nvCxnSpPr>
        <p:spPr>
          <a:xfrm rot="16200000" flipH="1">
            <a:off x="6600378" y="2575911"/>
            <a:ext cx="300648" cy="3231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4" name="Connecteur droit avec flèche 453"/>
          <p:cNvCxnSpPr/>
          <p:nvPr/>
        </p:nvCxnSpPr>
        <p:spPr>
          <a:xfrm flipV="1">
            <a:off x="6460993" y="3053247"/>
            <a:ext cx="475532" cy="2595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6" name="Connecteur droit avec flèche 455"/>
          <p:cNvCxnSpPr/>
          <p:nvPr/>
        </p:nvCxnSpPr>
        <p:spPr>
          <a:xfrm>
            <a:off x="6956291" y="2944073"/>
            <a:ext cx="628253" cy="277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212968" y="1198423"/>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nvGrpSpPr>
          <p:cNvPr id="344" name="Grouper 343"/>
          <p:cNvGrpSpPr/>
          <p:nvPr/>
        </p:nvGrpSpPr>
        <p:grpSpPr>
          <a:xfrm>
            <a:off x="5984014" y="541242"/>
            <a:ext cx="115750" cy="125220"/>
            <a:chOff x="5984014" y="541242"/>
            <a:chExt cx="115750" cy="125220"/>
          </a:xfrm>
        </p:grpSpPr>
        <p:sp>
          <p:nvSpPr>
            <p:cNvPr id="182" name="Ellipse 181"/>
            <p:cNvSpPr/>
            <p:nvPr/>
          </p:nvSpPr>
          <p:spPr>
            <a:xfrm>
              <a:off x="6003789" y="56183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ctangle 291"/>
            <p:cNvSpPr/>
            <p:nvPr/>
          </p:nvSpPr>
          <p:spPr>
            <a:xfrm>
              <a:off x="5984014" y="54124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5" name="Grouper 344"/>
          <p:cNvGrpSpPr/>
          <p:nvPr/>
        </p:nvGrpSpPr>
        <p:grpSpPr>
          <a:xfrm>
            <a:off x="6066593" y="935693"/>
            <a:ext cx="115750" cy="125220"/>
            <a:chOff x="6066593" y="935693"/>
            <a:chExt cx="115750" cy="125220"/>
          </a:xfrm>
        </p:grpSpPr>
        <p:sp>
          <p:nvSpPr>
            <p:cNvPr id="185" name="Ellipse 184"/>
            <p:cNvSpPr/>
            <p:nvPr/>
          </p:nvSpPr>
          <p:spPr>
            <a:xfrm>
              <a:off x="6086368" y="95628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6066593" y="935693"/>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6" name="Grouper 345"/>
          <p:cNvGrpSpPr/>
          <p:nvPr/>
        </p:nvGrpSpPr>
        <p:grpSpPr>
          <a:xfrm>
            <a:off x="6202577" y="935694"/>
            <a:ext cx="115750" cy="125220"/>
            <a:chOff x="6202577" y="935694"/>
            <a:chExt cx="115750" cy="125220"/>
          </a:xfrm>
        </p:grpSpPr>
        <p:sp>
          <p:nvSpPr>
            <p:cNvPr id="186" name="Ellipse 185"/>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Rectangle 336"/>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7" name="Grouper 346"/>
          <p:cNvGrpSpPr/>
          <p:nvPr/>
        </p:nvGrpSpPr>
        <p:grpSpPr>
          <a:xfrm>
            <a:off x="6349243" y="935692"/>
            <a:ext cx="115750" cy="125220"/>
            <a:chOff x="6202577" y="935694"/>
            <a:chExt cx="115750" cy="125220"/>
          </a:xfrm>
        </p:grpSpPr>
        <p:sp>
          <p:nvSpPr>
            <p:cNvPr id="348" name="Ellipse 347"/>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69" name="Grouper 368"/>
          <p:cNvGrpSpPr/>
          <p:nvPr/>
        </p:nvGrpSpPr>
        <p:grpSpPr>
          <a:xfrm>
            <a:off x="5950843" y="1331755"/>
            <a:ext cx="115750" cy="125220"/>
            <a:chOff x="5698417" y="914682"/>
            <a:chExt cx="115750" cy="125220"/>
          </a:xfrm>
        </p:grpSpPr>
        <p:sp>
          <p:nvSpPr>
            <p:cNvPr id="367" name="Rectangle 3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68" name="Ellipse 3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7" name="Rectangle 376"/>
          <p:cNvSpPr/>
          <p:nvPr/>
        </p:nvSpPr>
        <p:spPr>
          <a:xfrm>
            <a:off x="611808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80" name="Rectangle 379"/>
          <p:cNvSpPr/>
          <p:nvPr/>
        </p:nvSpPr>
        <p:spPr>
          <a:xfrm>
            <a:off x="626322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b="1"/>
          </a:p>
        </p:txBody>
      </p:sp>
      <p:sp>
        <p:nvSpPr>
          <p:cNvPr id="383" name="Rectangle 382"/>
          <p:cNvSpPr/>
          <p:nvPr/>
        </p:nvSpPr>
        <p:spPr>
          <a:xfrm>
            <a:off x="644521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88" name="Grouper 387"/>
          <p:cNvGrpSpPr/>
          <p:nvPr/>
        </p:nvGrpSpPr>
        <p:grpSpPr>
          <a:xfrm>
            <a:off x="6631716" y="1331755"/>
            <a:ext cx="115750" cy="125220"/>
            <a:chOff x="5698417" y="914682"/>
            <a:chExt cx="115750" cy="125220"/>
          </a:xfrm>
        </p:grpSpPr>
        <p:sp>
          <p:nvSpPr>
            <p:cNvPr id="389" name="Rectangle 38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0" name="Ellipse 38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4" name="Grouper 393"/>
          <p:cNvGrpSpPr/>
          <p:nvPr/>
        </p:nvGrpSpPr>
        <p:grpSpPr>
          <a:xfrm>
            <a:off x="5936908" y="1652873"/>
            <a:ext cx="115750" cy="125220"/>
            <a:chOff x="5698417" y="914682"/>
            <a:chExt cx="115750" cy="125220"/>
          </a:xfrm>
        </p:grpSpPr>
        <p:sp>
          <p:nvSpPr>
            <p:cNvPr id="395" name="Rectangle 394"/>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6" name="Ellipse 395"/>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7" name="Grouper 396"/>
          <p:cNvGrpSpPr/>
          <p:nvPr/>
        </p:nvGrpSpPr>
        <p:grpSpPr>
          <a:xfrm>
            <a:off x="6288813" y="1652873"/>
            <a:ext cx="115750" cy="125220"/>
            <a:chOff x="5698417" y="914682"/>
            <a:chExt cx="115750" cy="125220"/>
          </a:xfrm>
        </p:grpSpPr>
        <p:sp>
          <p:nvSpPr>
            <p:cNvPr id="398" name="Rectangle 397"/>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9" name="Ellipse 398"/>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0" name="Grouper 399"/>
          <p:cNvGrpSpPr/>
          <p:nvPr/>
        </p:nvGrpSpPr>
        <p:grpSpPr>
          <a:xfrm>
            <a:off x="6707916" y="1652873"/>
            <a:ext cx="115750" cy="125220"/>
            <a:chOff x="5698417" y="914682"/>
            <a:chExt cx="115750" cy="125220"/>
          </a:xfrm>
        </p:grpSpPr>
        <p:sp>
          <p:nvSpPr>
            <p:cNvPr id="401" name="Rectangle 4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02" name="Ellipse 4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3" name="Grouper 402"/>
          <p:cNvGrpSpPr/>
          <p:nvPr/>
        </p:nvGrpSpPr>
        <p:grpSpPr>
          <a:xfrm>
            <a:off x="6954842" y="1652873"/>
            <a:ext cx="115750" cy="125220"/>
            <a:chOff x="5698417" y="914682"/>
            <a:chExt cx="115750" cy="125220"/>
          </a:xfrm>
        </p:grpSpPr>
        <p:sp>
          <p:nvSpPr>
            <p:cNvPr id="404" name="Rectangle 4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44" name="Ellipse 44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3" name="Grouper 462"/>
          <p:cNvGrpSpPr/>
          <p:nvPr/>
        </p:nvGrpSpPr>
        <p:grpSpPr>
          <a:xfrm>
            <a:off x="6378978" y="2065711"/>
            <a:ext cx="115750" cy="125220"/>
            <a:chOff x="5698417" y="914682"/>
            <a:chExt cx="115750" cy="125220"/>
          </a:xfrm>
        </p:grpSpPr>
        <p:sp>
          <p:nvSpPr>
            <p:cNvPr id="464" name="Rectangle 46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5" name="Ellipse 46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6" name="Grouper 465"/>
          <p:cNvGrpSpPr/>
          <p:nvPr/>
        </p:nvGrpSpPr>
        <p:grpSpPr>
          <a:xfrm>
            <a:off x="6560968" y="2065711"/>
            <a:ext cx="115750" cy="125220"/>
            <a:chOff x="5698417" y="914682"/>
            <a:chExt cx="115750" cy="125220"/>
          </a:xfrm>
        </p:grpSpPr>
        <p:sp>
          <p:nvSpPr>
            <p:cNvPr id="467" name="Rectangle 4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8" name="Ellipse 4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9" name="Grouper 468"/>
          <p:cNvGrpSpPr/>
          <p:nvPr/>
        </p:nvGrpSpPr>
        <p:grpSpPr>
          <a:xfrm>
            <a:off x="6222352" y="2065711"/>
            <a:ext cx="115750" cy="125220"/>
            <a:chOff x="5698417" y="914682"/>
            <a:chExt cx="115750" cy="125220"/>
          </a:xfrm>
        </p:grpSpPr>
        <p:sp>
          <p:nvSpPr>
            <p:cNvPr id="470" name="Rectangle 469"/>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1" name="Ellipse 470"/>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2" name="Grouper 471"/>
          <p:cNvGrpSpPr/>
          <p:nvPr/>
        </p:nvGrpSpPr>
        <p:grpSpPr>
          <a:xfrm>
            <a:off x="6878650" y="2065711"/>
            <a:ext cx="115750" cy="125220"/>
            <a:chOff x="5698417" y="914682"/>
            <a:chExt cx="115750" cy="125220"/>
          </a:xfrm>
        </p:grpSpPr>
        <p:sp>
          <p:nvSpPr>
            <p:cNvPr id="473" name="Rectangle 472"/>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4" name="Ellipse 47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5" name="Grouper 474"/>
          <p:cNvGrpSpPr/>
          <p:nvPr/>
        </p:nvGrpSpPr>
        <p:grpSpPr>
          <a:xfrm>
            <a:off x="5912743" y="2065711"/>
            <a:ext cx="115750" cy="125220"/>
            <a:chOff x="5698417" y="914682"/>
            <a:chExt cx="115750" cy="125220"/>
          </a:xfrm>
        </p:grpSpPr>
        <p:sp>
          <p:nvSpPr>
            <p:cNvPr id="476" name="Rectangle 475"/>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7" name="Ellipse 476"/>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8" name="Grouper 477"/>
          <p:cNvGrpSpPr/>
          <p:nvPr/>
        </p:nvGrpSpPr>
        <p:grpSpPr>
          <a:xfrm>
            <a:off x="7022976" y="2065711"/>
            <a:ext cx="115750" cy="125220"/>
            <a:chOff x="5698417" y="914682"/>
            <a:chExt cx="115750" cy="125220"/>
          </a:xfrm>
        </p:grpSpPr>
        <p:sp>
          <p:nvSpPr>
            <p:cNvPr id="479" name="Rectangle 47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0" name="Ellipse 47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7" name="Ellipse 496"/>
          <p:cNvSpPr/>
          <p:nvPr/>
        </p:nvSpPr>
        <p:spPr>
          <a:xfrm>
            <a:off x="613786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8" name="Ellipse 497"/>
          <p:cNvSpPr/>
          <p:nvPr/>
        </p:nvSpPr>
        <p:spPr>
          <a:xfrm>
            <a:off x="6280227"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9" name="Ellipse 498"/>
          <p:cNvSpPr/>
          <p:nvPr/>
        </p:nvSpPr>
        <p:spPr>
          <a:xfrm>
            <a:off x="646499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4</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sp>
        <p:nvSpPr>
          <p:cNvPr id="336" name="ZoneTexte 335"/>
          <p:cNvSpPr txBox="1"/>
          <p:nvPr/>
        </p:nvSpPr>
        <p:spPr>
          <a:xfrm>
            <a:off x="207885" y="6297920"/>
            <a:ext cx="2827404" cy="369332"/>
          </a:xfrm>
          <a:prstGeom prst="rect">
            <a:avLst/>
          </a:prstGeom>
          <a:noFill/>
        </p:spPr>
        <p:txBody>
          <a:bodyPr wrap="none" rtlCol="0">
            <a:spAutoFit/>
          </a:bodyPr>
          <a:lstStyle/>
          <a:p>
            <a:r>
              <a:rPr lang="fr-FR" dirty="0" err="1" smtClean="0"/>
              <a:t>Imported</a:t>
            </a:r>
            <a:r>
              <a:rPr lang="fr-FR" dirty="0" smtClean="0"/>
              <a:t> / </a:t>
            </a:r>
            <a:r>
              <a:rPr lang="fr-FR" dirty="0" err="1" smtClean="0"/>
              <a:t>included</a:t>
            </a:r>
            <a:r>
              <a:rPr lang="fr-FR" dirty="0" smtClean="0"/>
              <a:t> module</a:t>
            </a:r>
            <a:endParaRPr lang="fr-FR" dirty="0"/>
          </a:p>
        </p:txBody>
      </p:sp>
      <p:cxnSp>
        <p:nvCxnSpPr>
          <p:cNvPr id="342" name="Forme 341"/>
          <p:cNvCxnSpPr>
            <a:stCxn id="49" idx="4"/>
            <a:endCxn id="105" idx="1"/>
          </p:cNvCxnSpPr>
          <p:nvPr/>
        </p:nvCxnSpPr>
        <p:spPr>
          <a:xfrm rot="5400000" flipH="1" flipV="1">
            <a:off x="3604742" y="898479"/>
            <a:ext cx="843827" cy="1025230"/>
          </a:xfrm>
          <a:prstGeom prst="curvedConnector5">
            <a:avLst>
              <a:gd name="adj1" fmla="val -27091"/>
              <a:gd name="adj2" fmla="val 58747"/>
              <a:gd name="adj3" fmla="val 127091"/>
            </a:avLst>
          </a:prstGeom>
          <a:ln>
            <a:solidFill>
              <a:srgbClr val="000000"/>
            </a:solidFill>
            <a:prstDash val="sys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343" name="Forme 342"/>
          <p:cNvCxnSpPr>
            <a:stCxn id="63" idx="4"/>
            <a:endCxn id="105" idx="1"/>
          </p:cNvCxnSpPr>
          <p:nvPr/>
        </p:nvCxnSpPr>
        <p:spPr>
          <a:xfrm rot="5400000" flipH="1" flipV="1">
            <a:off x="3928873" y="1222050"/>
            <a:ext cx="843268" cy="377528"/>
          </a:xfrm>
          <a:prstGeom prst="curvedConnector5">
            <a:avLst>
              <a:gd name="adj1" fmla="val -27109"/>
              <a:gd name="adj2" fmla="val 53568"/>
              <a:gd name="adj3" fmla="val 127109"/>
            </a:avLst>
          </a:prstGeom>
          <a:ln>
            <a:solidFill>
              <a:srgbClr val="000000"/>
            </a:solidFill>
            <a:prstDash val="sysDash"/>
            <a:headEnd type="arrow"/>
            <a:tailEnd type="none"/>
          </a:ln>
        </p:spPr>
        <p:style>
          <a:lnRef idx="2">
            <a:schemeClr val="accent1"/>
          </a:lnRef>
          <a:fillRef idx="0">
            <a:schemeClr val="accent1"/>
          </a:fillRef>
          <a:effectRef idx="1">
            <a:schemeClr val="accent1"/>
          </a:effectRef>
          <a:fontRef idx="minor">
            <a:schemeClr val="tx1"/>
          </a:fontRef>
        </p:style>
      </p:cxnSp>
      <p:sp>
        <p:nvSpPr>
          <p:cNvPr id="324" name="Ellipse 323"/>
          <p:cNvSpPr/>
          <p:nvPr/>
        </p:nvSpPr>
        <p:spPr>
          <a:xfrm>
            <a:off x="5670933" y="9562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5" name="Ellipse 324"/>
          <p:cNvSpPr/>
          <p:nvPr/>
        </p:nvSpPr>
        <p:spPr>
          <a:xfrm>
            <a:off x="5861433" y="9562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6" name="Connecteur droit 325"/>
          <p:cNvCxnSpPr>
            <a:endCxn id="324" idx="0"/>
          </p:cNvCxnSpPr>
          <p:nvPr/>
        </p:nvCxnSpPr>
        <p:spPr>
          <a:xfrm rot="5400000">
            <a:off x="5720796" y="663244"/>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9" name="Connecteur droit 328"/>
          <p:cNvCxnSpPr>
            <a:endCxn id="325" idx="0"/>
          </p:cNvCxnSpPr>
          <p:nvPr/>
        </p:nvCxnSpPr>
        <p:spPr>
          <a:xfrm rot="5400000">
            <a:off x="5816046" y="758494"/>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31" name="Forme libre 330"/>
          <p:cNvSpPr/>
          <p:nvPr/>
        </p:nvSpPr>
        <p:spPr>
          <a:xfrm>
            <a:off x="1384300" y="423333"/>
            <a:ext cx="2374900" cy="2764367"/>
          </a:xfrm>
          <a:custGeom>
            <a:avLst/>
            <a:gdLst>
              <a:gd name="connsiteX0" fmla="*/ 0 w 2374900"/>
              <a:gd name="connsiteY0" fmla="*/ 2764367 h 2764367"/>
              <a:gd name="connsiteX1" fmla="*/ 431800 w 2374900"/>
              <a:gd name="connsiteY1" fmla="*/ 1138767 h 2764367"/>
              <a:gd name="connsiteX2" fmla="*/ 1600200 w 2374900"/>
              <a:gd name="connsiteY2" fmla="*/ 148167 h 2764367"/>
              <a:gd name="connsiteX3" fmla="*/ 2374900 w 2374900"/>
              <a:gd name="connsiteY3" fmla="*/ 249767 h 2764367"/>
            </a:gdLst>
            <a:ahLst/>
            <a:cxnLst>
              <a:cxn ang="0">
                <a:pos x="connsiteX0" y="connsiteY0"/>
              </a:cxn>
              <a:cxn ang="0">
                <a:pos x="connsiteX1" y="connsiteY1"/>
              </a:cxn>
              <a:cxn ang="0">
                <a:pos x="connsiteX2" y="connsiteY2"/>
              </a:cxn>
              <a:cxn ang="0">
                <a:pos x="connsiteX3" y="connsiteY3"/>
              </a:cxn>
            </a:cxnLst>
            <a:rect l="l" t="t" r="r" b="b"/>
            <a:pathLst>
              <a:path w="2374900" h="2764367">
                <a:moveTo>
                  <a:pt x="0" y="2764367"/>
                </a:moveTo>
                <a:cubicBezTo>
                  <a:pt x="82550" y="2169583"/>
                  <a:pt x="165100" y="1574800"/>
                  <a:pt x="431800" y="1138767"/>
                </a:cubicBezTo>
                <a:cubicBezTo>
                  <a:pt x="698500" y="702734"/>
                  <a:pt x="1276350" y="296334"/>
                  <a:pt x="1600200" y="148167"/>
                </a:cubicBezTo>
                <a:cubicBezTo>
                  <a:pt x="1924050" y="0"/>
                  <a:pt x="2374900" y="249767"/>
                  <a:pt x="2374900" y="249767"/>
                </a:cubicBezTo>
              </a:path>
            </a:pathLst>
          </a:custGeom>
          <a:ln>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32" name="ZoneTexte 331"/>
          <p:cNvSpPr txBox="1"/>
          <p:nvPr/>
        </p:nvSpPr>
        <p:spPr>
          <a:xfrm>
            <a:off x="2096423" y="3823435"/>
            <a:ext cx="441647" cy="369332"/>
          </a:xfrm>
          <a:prstGeom prst="rect">
            <a:avLst/>
          </a:prstGeom>
          <a:noFill/>
        </p:spPr>
        <p:txBody>
          <a:bodyPr wrap="none" rtlCol="0">
            <a:spAutoFit/>
          </a:bodyPr>
          <a:lstStyle/>
          <a:p>
            <a:r>
              <a:rPr lang="fr-FR" dirty="0" smtClean="0"/>
              <a:t>(1)</a:t>
            </a:r>
            <a:endParaRPr lang="fr-FR" dirty="0"/>
          </a:p>
        </p:txBody>
      </p:sp>
      <p:sp>
        <p:nvSpPr>
          <p:cNvPr id="333" name="Forme libre 332"/>
          <p:cNvSpPr/>
          <p:nvPr/>
        </p:nvSpPr>
        <p:spPr>
          <a:xfrm>
            <a:off x="478367" y="3924300"/>
            <a:ext cx="728133" cy="1612900"/>
          </a:xfrm>
          <a:custGeom>
            <a:avLst/>
            <a:gdLst>
              <a:gd name="connsiteX0" fmla="*/ 93133 w 728133"/>
              <a:gd name="connsiteY0" fmla="*/ 1612900 h 1612900"/>
              <a:gd name="connsiteX1" fmla="*/ 105833 w 728133"/>
              <a:gd name="connsiteY1" fmla="*/ 685800 h 1612900"/>
              <a:gd name="connsiteX2" fmla="*/ 728133 w 728133"/>
              <a:gd name="connsiteY2" fmla="*/ 0 h 1612900"/>
            </a:gdLst>
            <a:ahLst/>
            <a:cxnLst>
              <a:cxn ang="0">
                <a:pos x="connsiteX0" y="connsiteY0"/>
              </a:cxn>
              <a:cxn ang="0">
                <a:pos x="connsiteX1" y="connsiteY1"/>
              </a:cxn>
              <a:cxn ang="0">
                <a:pos x="connsiteX2" y="connsiteY2"/>
              </a:cxn>
            </a:cxnLst>
            <a:rect l="l" t="t" r="r" b="b"/>
            <a:pathLst>
              <a:path w="728133" h="1612900">
                <a:moveTo>
                  <a:pt x="93133" y="1612900"/>
                </a:moveTo>
                <a:cubicBezTo>
                  <a:pt x="46566" y="1283758"/>
                  <a:pt x="0" y="954617"/>
                  <a:pt x="105833" y="685800"/>
                </a:cubicBezTo>
                <a:cubicBezTo>
                  <a:pt x="211666" y="416983"/>
                  <a:pt x="728133" y="0"/>
                  <a:pt x="728133" y="0"/>
                </a:cubicBezTo>
              </a:path>
            </a:pathLst>
          </a:custGeom>
          <a:ln>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34" name="Forme libre 333"/>
          <p:cNvSpPr/>
          <p:nvPr/>
        </p:nvSpPr>
        <p:spPr>
          <a:xfrm flipH="1">
            <a:off x="1619437" y="3969195"/>
            <a:ext cx="728133" cy="1612900"/>
          </a:xfrm>
          <a:custGeom>
            <a:avLst/>
            <a:gdLst>
              <a:gd name="connsiteX0" fmla="*/ 93133 w 728133"/>
              <a:gd name="connsiteY0" fmla="*/ 1612900 h 1612900"/>
              <a:gd name="connsiteX1" fmla="*/ 105833 w 728133"/>
              <a:gd name="connsiteY1" fmla="*/ 685800 h 1612900"/>
              <a:gd name="connsiteX2" fmla="*/ 728133 w 728133"/>
              <a:gd name="connsiteY2" fmla="*/ 0 h 1612900"/>
            </a:gdLst>
            <a:ahLst/>
            <a:cxnLst>
              <a:cxn ang="0">
                <a:pos x="connsiteX0" y="connsiteY0"/>
              </a:cxn>
              <a:cxn ang="0">
                <a:pos x="connsiteX1" y="connsiteY1"/>
              </a:cxn>
              <a:cxn ang="0">
                <a:pos x="connsiteX2" y="connsiteY2"/>
              </a:cxn>
            </a:cxnLst>
            <a:rect l="l" t="t" r="r" b="b"/>
            <a:pathLst>
              <a:path w="728133" h="1612900">
                <a:moveTo>
                  <a:pt x="93133" y="1612900"/>
                </a:moveTo>
                <a:cubicBezTo>
                  <a:pt x="46566" y="1283758"/>
                  <a:pt x="0" y="954617"/>
                  <a:pt x="105833" y="685800"/>
                </a:cubicBezTo>
                <a:cubicBezTo>
                  <a:pt x="211666" y="416983"/>
                  <a:pt x="728133" y="0"/>
                  <a:pt x="728133" y="0"/>
                </a:cubicBezTo>
              </a:path>
            </a:pathLst>
          </a:custGeom>
          <a:ln>
            <a:solidFill>
              <a:srgbClr val="00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39" name="ZoneTexte 338"/>
          <p:cNvSpPr txBox="1"/>
          <p:nvPr/>
        </p:nvSpPr>
        <p:spPr>
          <a:xfrm>
            <a:off x="7961413" y="3726463"/>
            <a:ext cx="441647" cy="369332"/>
          </a:xfrm>
          <a:prstGeom prst="rect">
            <a:avLst/>
          </a:prstGeom>
          <a:noFill/>
        </p:spPr>
        <p:txBody>
          <a:bodyPr wrap="none" rtlCol="0">
            <a:spAutoFit/>
          </a:bodyPr>
          <a:lstStyle/>
          <a:p>
            <a:r>
              <a:rPr lang="fr-FR" dirty="0" smtClean="0"/>
              <a:t>(3)</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441966"/>
            <a:ext cx="3759200" cy="2368034"/>
          </a:xfrm>
          <a:prstGeom prst="curvedConnector4">
            <a:avLst>
              <a:gd name="adj1" fmla="val 45946"/>
              <a:gd name="adj2" fmla="val 10965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569660"/>
          </a:xfrm>
          <a:prstGeom prst="rect">
            <a:avLst/>
          </a:prstGeom>
          <a:noFill/>
        </p:spPr>
        <p:txBody>
          <a:bodyPr wrap="none" rtlCol="0">
            <a:spAutoFit/>
          </a:bodyPr>
          <a:lstStyle/>
          <a:p>
            <a:r>
              <a:rPr lang="fr-FR" sz="1200" dirty="0" smtClean="0"/>
              <a:t>(1) &lt;module&gt;</a:t>
            </a:r>
          </a:p>
          <a:p>
            <a:r>
              <a:rPr lang="fr-FR" sz="1200" dirty="0" smtClean="0"/>
              <a:t>(2)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(3)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(4)	&lt;namespace </a:t>
            </a:r>
            <a:r>
              <a:rPr lang="fr-FR" sz="1200" dirty="0" err="1" smtClean="0"/>
              <a:t>pref</a:t>
            </a:r>
            <a:r>
              <a:rPr lang="fr-FR" sz="1200" dirty="0" smtClean="0"/>
              <a:t>="ifs"&gt;urn:loria:madynes:ensuite:yencap:1.0:module:Interfaces:1.0&lt;/namespace&gt;</a:t>
            </a:r>
          </a:p>
          <a:p>
            <a:r>
              <a:rPr lang="fr-FR" sz="1200" dirty="0" smtClean="0"/>
              <a:t>(5)	&lt;</a:t>
            </a:r>
            <a:r>
              <a:rPr lang="fr-FR" sz="1200" dirty="0" err="1" smtClean="0"/>
              <a:t>parameters</a:t>
            </a:r>
            <a:r>
              <a:rPr lang="fr-FR" sz="1200" dirty="0" smtClean="0"/>
              <a:t>&gt;</a:t>
            </a:r>
          </a:p>
          <a:p>
            <a:r>
              <a:rPr lang="fr-FR" sz="1200" dirty="0" smtClean="0"/>
              <a:t>(6)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(7)	&lt;/</a:t>
            </a:r>
            <a:r>
              <a:rPr lang="fr-FR" sz="1200" dirty="0" err="1" smtClean="0"/>
              <a:t>parameters</a:t>
            </a:r>
            <a:r>
              <a:rPr lang="fr-FR" sz="1200" dirty="0" smtClean="0"/>
              <a:t>&gt;</a:t>
            </a:r>
          </a:p>
          <a:p>
            <a:r>
              <a:rPr lang="fr-FR" sz="1200" dirty="0" smtClean="0"/>
              <a:t>(8) &lt;/module&gt;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5</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
        <p:nvSpPr>
          <p:cNvPr id="35" name="ZoneTexte 34"/>
          <p:cNvSpPr txBox="1"/>
          <p:nvPr/>
        </p:nvSpPr>
        <p:spPr>
          <a:xfrm>
            <a:off x="228600" y="3124200"/>
            <a:ext cx="746447" cy="369332"/>
          </a:xfrm>
          <a:prstGeom prst="rect">
            <a:avLst/>
          </a:prstGeom>
          <a:noFill/>
        </p:spPr>
        <p:txBody>
          <a:bodyPr wrap="square" rtlCol="0">
            <a:spAutoFit/>
          </a:bodyPr>
          <a:lstStyle/>
          <a:p>
            <a:r>
              <a:rPr lang="fr-FR" dirty="0" smtClean="0"/>
              <a:t>(1)</a:t>
            </a:r>
            <a:endParaRPr lang="fr-FR" dirty="0"/>
          </a:p>
        </p:txBody>
      </p:sp>
      <p:sp>
        <p:nvSpPr>
          <p:cNvPr id="38" name="ZoneTexte 37"/>
          <p:cNvSpPr txBox="1"/>
          <p:nvPr/>
        </p:nvSpPr>
        <p:spPr>
          <a:xfrm>
            <a:off x="304800" y="5486400"/>
            <a:ext cx="457200" cy="369332"/>
          </a:xfrm>
          <a:prstGeom prst="rect">
            <a:avLst/>
          </a:prstGeom>
          <a:noFill/>
        </p:spPr>
        <p:txBody>
          <a:bodyPr wrap="square" rtlCol="0">
            <a:spAutoFit/>
          </a:bodyPr>
          <a:lstStyle/>
          <a:p>
            <a:r>
              <a:rPr lang="fr-FR" dirty="0" smtClean="0"/>
              <a:t>(2)</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6</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7</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384995"/>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r>
              <a:rPr lang="fr-FR" sz="1200" dirty="0" smtClean="0"/>
              <a:t>    &lt;</a:t>
            </a:r>
            <a:r>
              <a:rPr lang="fr-FR" sz="1200" dirty="0" err="1" smtClean="0"/>
              <a:t>netconf</a:t>
            </a:r>
            <a:r>
              <a:rPr lang="fr-FR" sz="1200" dirty="0" smtClean="0"/>
              <a:t> </a:t>
            </a:r>
            <a:endParaRPr lang="fr-FR" sz="1200" dirty="0" smtClean="0"/>
          </a:p>
          <a:p>
            <a:r>
              <a:rPr lang="fr-FR" sz="1200" dirty="0" smtClean="0"/>
              <a:t>	</a:t>
            </a:r>
            <a:r>
              <a:rPr lang="fr-FR" sz="1200" dirty="0" smtClean="0"/>
              <a:t>…</a:t>
            </a:r>
            <a:endParaRPr lang="fr-FR" sz="1200" dirty="0" smtClean="0"/>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8</a:t>
            </a:fld>
            <a:endParaRPr lang="fr-FR" dirty="0"/>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
        <p:nvSpPr>
          <p:cNvPr id="22" name="ZoneTexte 21"/>
          <p:cNvSpPr txBox="1"/>
          <p:nvPr/>
        </p:nvSpPr>
        <p:spPr>
          <a:xfrm>
            <a:off x="2594823" y="2242066"/>
            <a:ext cx="441647" cy="369332"/>
          </a:xfrm>
          <a:prstGeom prst="rect">
            <a:avLst/>
          </a:prstGeom>
          <a:noFill/>
        </p:spPr>
        <p:txBody>
          <a:bodyPr wrap="none" rtlCol="0">
            <a:spAutoFit/>
          </a:bodyPr>
          <a:lstStyle/>
          <a:p>
            <a:r>
              <a:rPr lang="fr-FR" dirty="0" smtClean="0"/>
              <a:t>(1)</a:t>
            </a:r>
            <a:endParaRPr lang="fr-FR" dirty="0"/>
          </a:p>
        </p:txBody>
      </p:sp>
      <p:sp>
        <p:nvSpPr>
          <p:cNvPr id="27" name="ZoneTexte 26"/>
          <p:cNvSpPr txBox="1"/>
          <p:nvPr/>
        </p:nvSpPr>
        <p:spPr>
          <a:xfrm>
            <a:off x="8229600" y="1981200"/>
            <a:ext cx="441647"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9410700" y="4429028"/>
            <a:ext cx="441647"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5440069" y="4429028"/>
            <a:ext cx="441647"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4191000" y="2242066"/>
            <a:ext cx="441647" cy="369332"/>
          </a:xfrm>
          <a:prstGeom prst="rect">
            <a:avLst/>
          </a:prstGeom>
          <a:noFill/>
        </p:spPr>
        <p:txBody>
          <a:bodyPr wrap="none" rtlCol="0">
            <a:spAutoFit/>
          </a:bodyPr>
          <a:lstStyle/>
          <a:p>
            <a:r>
              <a:rPr lang="fr-FR" dirty="0" smtClean="0"/>
              <a:t>(5)</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34393</TotalTime>
  <Words>4115</Words>
  <Application>Microsoft Macintosh PowerPoint</Application>
  <PresentationFormat>Format A4 (210 x 297 mm)</PresentationFormat>
  <Paragraphs>342</Paragraphs>
  <Slides>11</Slides>
  <Notes>11</Notes>
  <HiddenSlides>0</HiddenSlides>
  <MMClips>0</MMClips>
  <ScaleCrop>false</ScaleCrop>
  <HeadingPairs>
    <vt:vector size="4" baseType="variant">
      <vt:variant>
        <vt:lpstr>Modèle de conception</vt:lpstr>
      </vt:variant>
      <vt:variant>
        <vt:i4>1</vt:i4>
      </vt:variant>
      <vt:variant>
        <vt:lpstr>Titres des diapositives</vt:lpstr>
      </vt:variant>
      <vt:variant>
        <vt:i4>11</vt:i4>
      </vt:variant>
    </vt:vector>
  </HeadingPairs>
  <TitlesOfParts>
    <vt:vector size="12" baseType="lpstr">
      <vt:lpstr>Thème Office</vt:lpstr>
      <vt:lpstr>End-to-end YANG-based  Configuration Management</vt:lpstr>
      <vt:lpstr>Diapositive 2</vt:lpstr>
      <vt:lpstr>Diapositive 3</vt:lpstr>
      <vt:lpstr>Diapositive 4</vt:lpstr>
      <vt:lpstr>Diapositive 5</vt:lpstr>
      <vt:lpstr>Diapositive 6</vt:lpstr>
      <vt:lpstr>Diapositive 7</vt:lpstr>
      <vt:lpstr>Diapositive 8</vt:lpstr>
      <vt:lpstr>Diapositive 9</vt:lpstr>
      <vt:lpstr>Conclusions and future works</vt:lpstr>
      <vt:lpstr>Diapositive 11</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manu</cp:lastModifiedBy>
  <cp:revision>269</cp:revision>
  <cp:lastPrinted>2010-01-12T15:05:27Z</cp:lastPrinted>
  <dcterms:created xsi:type="dcterms:W3CDTF">2010-01-11T08:49:21Z</dcterms:created>
  <dcterms:modified xsi:type="dcterms:W3CDTF">2010-01-12T15:47:05Z</dcterms:modified>
</cp:coreProperties>
</file>