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diagrams/drawing2.xml" ContentType="application/vnd.ms-office.drawingml.diagramDrawing+xml"/>
  <Override PartName="/ppt/slides/slide2.xml" ContentType="application/vnd.openxmlformats-officedocument.presentationml.slide+xml"/>
  <Override PartName="/ppt/diagrams/colors1.xml" ContentType="application/vnd.openxmlformats-officedocument.drawingml.diagramColors+xml"/>
  <Override PartName="/ppt/notesSlides/notesSlide11.xml" ContentType="application/vnd.openxmlformats-officedocument.presentationml.notesSlide+xml"/>
  <Override PartName="/ppt/notesSlides/notesSlide9.xml" ContentType="application/vnd.openxmlformats-officedocument.presentationml.notesSlide+xml"/>
  <Override PartName="/docProps/app.xml" ContentType="application/vnd.openxmlformats-officedocument.extended-properties+xml"/>
  <Override PartName="/ppt/diagrams/layout1.xml" ContentType="application/vnd.openxmlformats-officedocument.drawingml.diagramLayout+xml"/>
  <Override PartName="/ppt/slides/slide11.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ags/tag3.xml" ContentType="application/vnd.openxmlformats-officedocument.presentationml.tags+xml"/>
  <Override PartName="/ppt/diagrams/layout2.xml" ContentType="application/vnd.openxmlformats-officedocument.drawingml.diagram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diagrams/data1.xml" ContentType="application/vnd.openxmlformats-officedocument.drawingml.diagramData+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diagrams/quickStyle1.xml" ContentType="application/vnd.openxmlformats-officedocument.drawingml.diagramStyle+xml"/>
  <Override PartName="/ppt/theme/theme1.xml" ContentType="application/vnd.openxmlformats-officedocument.theme+xml"/>
  <Override PartName="/ppt/slideLayouts/slideLayout6.xml" ContentType="application/vnd.openxmlformats-officedocument.presentationml.slideLayout+xml"/>
  <Override PartName="/ppt/diagrams/quickStyle2.xml" ContentType="application/vnd.openxmlformats-officedocument.drawingml.diagramStyle+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diagrams/drawing1.xml" ContentType="application/vnd.ms-office.drawingml.diagramDrawing+xml"/>
  <Override PartName="/ppt/tags/tag1.xml" ContentType="application/vnd.openxmlformats-officedocument.presentationml.tags+xml"/>
  <Override PartName="/ppt/diagrams/colors2.xml" ContentType="application/vnd.openxmlformats-officedocument.drawingml.diagramColors+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diagrams/data2.xml" ContentType="application/vnd.openxmlformats-officedocument.drawingml.diagramData+xml"/>
  <Override PartName="/ppt/tags/tag2.xml" ContentType="application/vnd.openxmlformats-officedocument.presentationml.tag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18"/>
  </p:notesMasterIdLst>
  <p:handoutMasterIdLst>
    <p:handoutMasterId r:id="rId19"/>
  </p:handoutMasterIdLst>
  <p:sldIdLst>
    <p:sldId id="265" r:id="rId2"/>
    <p:sldId id="286" r:id="rId3"/>
    <p:sldId id="266" r:id="rId4"/>
    <p:sldId id="282" r:id="rId5"/>
    <p:sldId id="267" r:id="rId6"/>
    <p:sldId id="272" r:id="rId7"/>
    <p:sldId id="287" r:id="rId8"/>
    <p:sldId id="271" r:id="rId9"/>
    <p:sldId id="257" r:id="rId10"/>
    <p:sldId id="275" r:id="rId11"/>
    <p:sldId id="278" r:id="rId12"/>
    <p:sldId id="279" r:id="rId13"/>
    <p:sldId id="283" r:id="rId14"/>
    <p:sldId id="284" r:id="rId15"/>
    <p:sldId id="269" r:id="rId16"/>
    <p:sldId id="285" r:id="rId17"/>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98426" autoAdjust="0"/>
  </p:normalViewPr>
  <p:slideViewPr>
    <p:cSldViewPr snapToObjects="1">
      <p:cViewPr varScale="1">
        <p:scale>
          <a:sx n="103" d="100"/>
          <a:sy n="103" d="100"/>
        </p:scale>
        <p:origin x="-576" y="-104"/>
      </p:cViewPr>
      <p:guideLst>
        <p:guide orient="horz" pos="2160"/>
        <p:guide pos="3120"/>
      </p:guideLst>
    </p:cSldViewPr>
  </p:slideViewPr>
  <p:notesTextViewPr>
    <p:cViewPr>
      <p:scale>
        <a:sx n="150" d="100"/>
        <a:sy n="15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4" Type="http://schemas.openxmlformats.org/officeDocument/2006/relationships/slide" Target="slides/slide13.xml"/><Relationship Id="rId20" Type="http://schemas.openxmlformats.org/officeDocument/2006/relationships/printerSettings" Target="printerSettings/printerSettings1.bin"/><Relationship Id="rId4" Type="http://schemas.openxmlformats.org/officeDocument/2006/relationships/slide" Target="slides/slide3.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24"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slide" Target="slides/slide14.xml"/><Relationship Id="rId12" Type="http://schemas.openxmlformats.org/officeDocument/2006/relationships/slide" Target="slides/slide11.xml"/><Relationship Id="rId17" Type="http://schemas.openxmlformats.org/officeDocument/2006/relationships/slide" Target="slides/slide16.xml"/><Relationship Id="rId19" Type="http://schemas.openxmlformats.org/officeDocument/2006/relationships/handoutMaster" Target="handoutMasters/handoutMaster1.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06639-915F-D648-A975-31FDEC82F498}" type="doc">
      <dgm:prSet loTypeId="urn:microsoft.com/office/officeart/2005/8/layout/funnel1" loCatId="relationship" qsTypeId="urn:microsoft.com/office/officeart/2005/8/quickstyle/3D7" qsCatId="3D" csTypeId="urn:microsoft.com/office/officeart/2005/8/colors/accent1_2" csCatId="accent1" phldr="1"/>
      <dgm:spPr/>
      <dgm:t>
        <a:bodyPr/>
        <a:lstStyle/>
        <a:p>
          <a:endParaRPr lang="fr-FR"/>
        </a:p>
      </dgm:t>
    </dgm:pt>
    <dgm:pt modelId="{44108A23-C9FA-0D4C-B478-AD94FF72ECEB}">
      <dgm:prSet phldrT="[Texte]"/>
      <dgm:spPr/>
      <dgm:t>
        <a:bodyPr/>
        <a:lstStyle/>
        <a:p>
          <a:r>
            <a:rPr lang="fr-FR" dirty="0" smtClean="0"/>
            <a:t>YANG module a</a:t>
          </a:r>
          <a:endParaRPr lang="fr-FR" dirty="0"/>
        </a:p>
      </dgm:t>
    </dgm:pt>
    <dgm:pt modelId="{1B73A53E-C873-924A-819A-E03BA21F575A}" type="parTrans" cxnId="{390C980D-BC06-8C46-ACA5-80A7760ECF08}">
      <dgm:prSet/>
      <dgm:spPr/>
      <dgm:t>
        <a:bodyPr/>
        <a:lstStyle/>
        <a:p>
          <a:endParaRPr lang="fr-FR"/>
        </a:p>
      </dgm:t>
    </dgm:pt>
    <dgm:pt modelId="{5A8B5625-9EDF-D64E-9619-DA3B36E226F3}" type="sibTrans" cxnId="{390C980D-BC06-8C46-ACA5-80A7760ECF08}">
      <dgm:prSet/>
      <dgm:spPr/>
      <dgm:t>
        <a:bodyPr/>
        <a:lstStyle/>
        <a:p>
          <a:endParaRPr lang="fr-FR"/>
        </a:p>
      </dgm:t>
    </dgm:pt>
    <dgm:pt modelId="{4928553E-B60C-5540-9C4B-C9C138DE76DA}">
      <dgm:prSet phldrT="[Texte]"/>
      <dgm:spPr/>
      <dgm:t>
        <a:bodyPr/>
        <a:lstStyle/>
        <a:p>
          <a:r>
            <a:rPr lang="fr-FR" dirty="0" smtClean="0"/>
            <a:t>YANG module b</a:t>
          </a:r>
          <a:endParaRPr lang="fr-FR" dirty="0"/>
        </a:p>
      </dgm:t>
    </dgm:pt>
    <dgm:pt modelId="{E93163C4-97C4-CD49-9857-B012093A6C99}" type="parTrans" cxnId="{01FEE8C0-4002-614C-A15B-6643038A27A7}">
      <dgm:prSet/>
      <dgm:spPr/>
      <dgm:t>
        <a:bodyPr/>
        <a:lstStyle/>
        <a:p>
          <a:endParaRPr lang="fr-FR"/>
        </a:p>
      </dgm:t>
    </dgm:pt>
    <dgm:pt modelId="{B1FF05D1-D634-A84A-B179-B30169BA7870}" type="sibTrans" cxnId="{01FEE8C0-4002-614C-A15B-6643038A27A7}">
      <dgm:prSet/>
      <dgm:spPr/>
      <dgm:t>
        <a:bodyPr/>
        <a:lstStyle/>
        <a:p>
          <a:endParaRPr lang="fr-FR"/>
        </a:p>
      </dgm:t>
    </dgm:pt>
    <dgm:pt modelId="{DA4AFF95-8103-8F45-876D-E4D658E38880}">
      <dgm:prSet phldrT="[Texte]"/>
      <dgm:spPr/>
      <dgm:t>
        <a:bodyPr/>
        <a:lstStyle/>
        <a:p>
          <a:r>
            <a:rPr lang="fr-FR" dirty="0" smtClean="0"/>
            <a:t>YANG submodule sa1</a:t>
          </a:r>
          <a:endParaRPr lang="fr-FR" dirty="0"/>
        </a:p>
      </dgm:t>
    </dgm:pt>
    <dgm:pt modelId="{FF7403C2-53D0-3547-B1FE-E16F68758A87}" type="parTrans" cxnId="{3B7C2880-6344-0A4D-8771-81D65EFEB6A1}">
      <dgm:prSet/>
      <dgm:spPr/>
      <dgm:t>
        <a:bodyPr/>
        <a:lstStyle/>
        <a:p>
          <a:endParaRPr lang="fr-FR"/>
        </a:p>
      </dgm:t>
    </dgm:pt>
    <dgm:pt modelId="{5226CEFC-D48F-2649-83E3-1C12605CEAD4}" type="sibTrans" cxnId="{3B7C2880-6344-0A4D-8771-81D65EFEB6A1}">
      <dgm:prSet/>
      <dgm:spPr/>
      <dgm:t>
        <a:bodyPr/>
        <a:lstStyle/>
        <a:p>
          <a:endParaRPr lang="fr-FR"/>
        </a:p>
      </dgm:t>
    </dgm:pt>
    <dgm:pt modelId="{0062EC5A-5D1C-6B4F-A354-DE2BE58DFE17}">
      <dgm:prSet phldrT="[Texte]"/>
      <dgm:spPr/>
      <dgm:t>
        <a:bodyPr/>
        <a:lstStyle/>
        <a:p>
          <a:endParaRPr lang="fr-FR" dirty="0"/>
        </a:p>
      </dgm:t>
    </dgm:pt>
    <dgm:pt modelId="{690C14C1-B2BD-2142-9164-6EA47B0DE6D6}" type="parTrans" cxnId="{B821ECED-B83A-C145-8F8A-14400A7E0E16}">
      <dgm:prSet/>
      <dgm:spPr/>
      <dgm:t>
        <a:bodyPr/>
        <a:lstStyle/>
        <a:p>
          <a:endParaRPr lang="fr-FR"/>
        </a:p>
      </dgm:t>
    </dgm:pt>
    <dgm:pt modelId="{044B7D9C-8C0E-7042-ADA4-D7AC55FDC6CE}" type="sibTrans" cxnId="{B821ECED-B83A-C145-8F8A-14400A7E0E16}">
      <dgm:prSet/>
      <dgm:spPr/>
      <dgm:t>
        <a:bodyPr/>
        <a:lstStyle/>
        <a:p>
          <a:endParaRPr lang="fr-FR"/>
        </a:p>
      </dgm:t>
    </dgm:pt>
    <dgm:pt modelId="{2A316B27-A700-E74F-A063-1345327B9E78}" type="pres">
      <dgm:prSet presAssocID="{56D06639-915F-D648-A975-31FDEC82F498}" presName="Name0" presStyleCnt="0">
        <dgm:presLayoutVars>
          <dgm:chMax val="4"/>
          <dgm:resizeHandles val="exact"/>
        </dgm:presLayoutVars>
      </dgm:prSet>
      <dgm:spPr/>
      <dgm:t>
        <a:bodyPr/>
        <a:lstStyle/>
        <a:p>
          <a:endParaRPr lang="fr-FR"/>
        </a:p>
      </dgm:t>
    </dgm:pt>
    <dgm:pt modelId="{2518A001-474D-614F-AF9D-2D477637D791}" type="pres">
      <dgm:prSet presAssocID="{56D06639-915F-D648-A975-31FDEC82F498}" presName="ellipse" presStyleLbl="trBgShp" presStyleIdx="0" presStyleCnt="1"/>
      <dgm:spPr/>
    </dgm:pt>
    <dgm:pt modelId="{90598AB8-3CA4-1949-A60B-B8AADA27429A}" type="pres">
      <dgm:prSet presAssocID="{56D06639-915F-D648-A975-31FDEC82F498}" presName="arrow1" presStyleLbl="fgShp" presStyleIdx="0" presStyleCnt="1"/>
      <dgm:spPr/>
    </dgm:pt>
    <dgm:pt modelId="{3E215222-9001-CC42-925A-BD955DE41596}" type="pres">
      <dgm:prSet presAssocID="{56D06639-915F-D648-A975-31FDEC82F498}" presName="rectangle" presStyleLbl="revTx" presStyleIdx="0" presStyleCnt="1">
        <dgm:presLayoutVars>
          <dgm:bulletEnabled val="1"/>
        </dgm:presLayoutVars>
      </dgm:prSet>
      <dgm:spPr/>
      <dgm:t>
        <a:bodyPr/>
        <a:lstStyle/>
        <a:p>
          <a:endParaRPr lang="fr-FR"/>
        </a:p>
      </dgm:t>
    </dgm:pt>
    <dgm:pt modelId="{92622216-3848-3D47-96A5-61ABF3D2AC99}" type="pres">
      <dgm:prSet presAssocID="{4928553E-B60C-5540-9C4B-C9C138DE76DA}" presName="item1" presStyleLbl="node1" presStyleIdx="0" presStyleCnt="3">
        <dgm:presLayoutVars>
          <dgm:bulletEnabled val="1"/>
        </dgm:presLayoutVars>
      </dgm:prSet>
      <dgm:spPr/>
      <dgm:t>
        <a:bodyPr/>
        <a:lstStyle/>
        <a:p>
          <a:endParaRPr lang="fr-FR"/>
        </a:p>
      </dgm:t>
    </dgm:pt>
    <dgm:pt modelId="{A1596FA6-1D3D-704C-BB6F-AC0A1EC0C4A1}" type="pres">
      <dgm:prSet presAssocID="{DA4AFF95-8103-8F45-876D-E4D658E38880}" presName="item2" presStyleLbl="node1" presStyleIdx="1" presStyleCnt="3">
        <dgm:presLayoutVars>
          <dgm:bulletEnabled val="1"/>
        </dgm:presLayoutVars>
      </dgm:prSet>
      <dgm:spPr/>
      <dgm:t>
        <a:bodyPr/>
        <a:lstStyle/>
        <a:p>
          <a:endParaRPr lang="fr-FR"/>
        </a:p>
      </dgm:t>
    </dgm:pt>
    <dgm:pt modelId="{6E64A01A-DE57-7144-BEF7-2401D15DA71E}" type="pres">
      <dgm:prSet presAssocID="{0062EC5A-5D1C-6B4F-A354-DE2BE58DFE17}" presName="item3" presStyleLbl="node1" presStyleIdx="2" presStyleCnt="3">
        <dgm:presLayoutVars>
          <dgm:bulletEnabled val="1"/>
        </dgm:presLayoutVars>
      </dgm:prSet>
      <dgm:spPr/>
      <dgm:t>
        <a:bodyPr/>
        <a:lstStyle/>
        <a:p>
          <a:endParaRPr lang="fr-FR"/>
        </a:p>
      </dgm:t>
    </dgm:pt>
    <dgm:pt modelId="{0FD964F5-B42F-3749-86DD-7B5E4912E70F}" type="pres">
      <dgm:prSet presAssocID="{56D06639-915F-D648-A975-31FDEC82F498}" presName="funnel" presStyleLbl="trAlignAcc1" presStyleIdx="0" presStyleCnt="1"/>
      <dgm:spPr/>
    </dgm:pt>
  </dgm:ptLst>
  <dgm:cxnLst>
    <dgm:cxn modelId="{390C980D-BC06-8C46-ACA5-80A7760ECF08}" srcId="{56D06639-915F-D648-A975-31FDEC82F498}" destId="{44108A23-C9FA-0D4C-B478-AD94FF72ECEB}" srcOrd="0" destOrd="0" parTransId="{1B73A53E-C873-924A-819A-E03BA21F575A}" sibTransId="{5A8B5625-9EDF-D64E-9619-DA3B36E226F3}"/>
    <dgm:cxn modelId="{B821ECED-B83A-C145-8F8A-14400A7E0E16}" srcId="{56D06639-915F-D648-A975-31FDEC82F498}" destId="{0062EC5A-5D1C-6B4F-A354-DE2BE58DFE17}" srcOrd="3" destOrd="0" parTransId="{690C14C1-B2BD-2142-9164-6EA47B0DE6D6}" sibTransId="{044B7D9C-8C0E-7042-ADA4-D7AC55FDC6CE}"/>
    <dgm:cxn modelId="{01FEE8C0-4002-614C-A15B-6643038A27A7}" srcId="{56D06639-915F-D648-A975-31FDEC82F498}" destId="{4928553E-B60C-5540-9C4B-C9C138DE76DA}" srcOrd="1" destOrd="0" parTransId="{E93163C4-97C4-CD49-9857-B012093A6C99}" sibTransId="{B1FF05D1-D634-A84A-B179-B30169BA7870}"/>
    <dgm:cxn modelId="{A7752216-7CAB-2A4D-93D0-A95DA8F13250}" type="presOf" srcId="{DA4AFF95-8103-8F45-876D-E4D658E38880}" destId="{92622216-3848-3D47-96A5-61ABF3D2AC99}" srcOrd="0" destOrd="0" presId="urn:microsoft.com/office/officeart/2005/8/layout/funnel1"/>
    <dgm:cxn modelId="{3B7C2880-6344-0A4D-8771-81D65EFEB6A1}" srcId="{56D06639-915F-D648-A975-31FDEC82F498}" destId="{DA4AFF95-8103-8F45-876D-E4D658E38880}" srcOrd="2" destOrd="0" parTransId="{FF7403C2-53D0-3547-B1FE-E16F68758A87}" sibTransId="{5226CEFC-D48F-2649-83E3-1C12605CEAD4}"/>
    <dgm:cxn modelId="{45FBC5C7-424D-AF4F-9D7D-4EDB8046CD8B}" type="presOf" srcId="{44108A23-C9FA-0D4C-B478-AD94FF72ECEB}" destId="{6E64A01A-DE57-7144-BEF7-2401D15DA71E}" srcOrd="0" destOrd="0" presId="urn:microsoft.com/office/officeart/2005/8/layout/funnel1"/>
    <dgm:cxn modelId="{1D4058D2-7110-5E41-8A47-002087B4E23C}" type="presOf" srcId="{0062EC5A-5D1C-6B4F-A354-DE2BE58DFE17}" destId="{3E215222-9001-CC42-925A-BD955DE41596}" srcOrd="0" destOrd="0" presId="urn:microsoft.com/office/officeart/2005/8/layout/funnel1"/>
    <dgm:cxn modelId="{8B72C940-6FC2-914B-8C2E-381A7F3587A1}" type="presOf" srcId="{56D06639-915F-D648-A975-31FDEC82F498}" destId="{2A316B27-A700-E74F-A063-1345327B9E78}" srcOrd="0" destOrd="0" presId="urn:microsoft.com/office/officeart/2005/8/layout/funnel1"/>
    <dgm:cxn modelId="{6B451C6C-10E2-744C-8B78-8775F6C880FB}" type="presOf" srcId="{4928553E-B60C-5540-9C4B-C9C138DE76DA}" destId="{A1596FA6-1D3D-704C-BB6F-AC0A1EC0C4A1}" srcOrd="0" destOrd="0" presId="urn:microsoft.com/office/officeart/2005/8/layout/funnel1"/>
    <dgm:cxn modelId="{882E4C83-425D-F649-BB5F-3B6338B2FDAC}" type="presParOf" srcId="{2A316B27-A700-E74F-A063-1345327B9E78}" destId="{2518A001-474D-614F-AF9D-2D477637D791}" srcOrd="0" destOrd="0" presId="urn:microsoft.com/office/officeart/2005/8/layout/funnel1"/>
    <dgm:cxn modelId="{BC579CDA-DF03-1547-A32D-75ACDBAE9812}" type="presParOf" srcId="{2A316B27-A700-E74F-A063-1345327B9E78}" destId="{90598AB8-3CA4-1949-A60B-B8AADA27429A}" srcOrd="1" destOrd="0" presId="urn:microsoft.com/office/officeart/2005/8/layout/funnel1"/>
    <dgm:cxn modelId="{CF8D0D2B-22EA-2F4F-B24D-90AEF1E99D3B}" type="presParOf" srcId="{2A316B27-A700-E74F-A063-1345327B9E78}" destId="{3E215222-9001-CC42-925A-BD955DE41596}" srcOrd="2" destOrd="0" presId="urn:microsoft.com/office/officeart/2005/8/layout/funnel1"/>
    <dgm:cxn modelId="{7063194C-A1FF-A34C-84DA-1E63B12D624C}" type="presParOf" srcId="{2A316B27-A700-E74F-A063-1345327B9E78}" destId="{92622216-3848-3D47-96A5-61ABF3D2AC99}" srcOrd="3" destOrd="0" presId="urn:microsoft.com/office/officeart/2005/8/layout/funnel1"/>
    <dgm:cxn modelId="{A0875D17-1E5D-5F49-BBF0-2D6D1C191ECC}" type="presParOf" srcId="{2A316B27-A700-E74F-A063-1345327B9E78}" destId="{A1596FA6-1D3D-704C-BB6F-AC0A1EC0C4A1}" srcOrd="4" destOrd="0" presId="urn:microsoft.com/office/officeart/2005/8/layout/funnel1"/>
    <dgm:cxn modelId="{3AAF24EE-25DA-9841-ACCB-1BF175BAF4C3}" type="presParOf" srcId="{2A316B27-A700-E74F-A063-1345327B9E78}" destId="{6E64A01A-DE57-7144-BEF7-2401D15DA71E}" srcOrd="5" destOrd="0" presId="urn:microsoft.com/office/officeart/2005/8/layout/funnel1"/>
    <dgm:cxn modelId="{764504E8-6D3C-C044-A2DD-899E4A20DA6C}" type="presParOf" srcId="{2A316B27-A700-E74F-A063-1345327B9E78}" destId="{0FD964F5-B42F-3749-86DD-7B5E4912E70F}" srcOrd="6" destOrd="0" presId="urn:microsoft.com/office/officeart/2005/8/layout/funnel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1CBFB-B8DE-2E41-9CC3-262C30FF05C3}" type="doc">
      <dgm:prSet loTypeId="urn:microsoft.com/office/officeart/2005/8/layout/gear1" loCatId="relationship" qsTypeId="urn:microsoft.com/office/officeart/2005/8/quickstyle/3D7" qsCatId="3D" csTypeId="urn:microsoft.com/office/officeart/2005/8/colors/accent1_2" csCatId="accent1" phldr="1"/>
      <dgm:spPr/>
    </dgm:pt>
    <dgm:pt modelId="{33673844-0BF7-3A4A-B4BD-8568C2D90E9F}">
      <dgm:prSet phldrT="[Texte]"/>
      <dgm:spPr/>
      <dgm:t>
        <a:bodyPr/>
        <a:lstStyle/>
        <a:p>
          <a:r>
            <a:rPr lang="fr-FR" dirty="0" err="1" smtClean="0"/>
            <a:t>jYang</a:t>
          </a:r>
          <a:endParaRPr lang="fr-FR" dirty="0"/>
        </a:p>
      </dgm:t>
    </dgm:pt>
    <dgm:pt modelId="{EC34B850-4E9A-1947-9947-90221D8C3CF7}" type="parTrans" cxnId="{74E58FE6-7649-6241-B5B0-C24F6DFD19E5}">
      <dgm:prSet/>
      <dgm:spPr/>
      <dgm:t>
        <a:bodyPr/>
        <a:lstStyle/>
        <a:p>
          <a:endParaRPr lang="fr-FR"/>
        </a:p>
      </dgm:t>
    </dgm:pt>
    <dgm:pt modelId="{443B98E3-FBB3-5344-B480-90DBE9C1D8CA}" type="sibTrans" cxnId="{74E58FE6-7649-6241-B5B0-C24F6DFD19E5}">
      <dgm:prSet/>
      <dgm:spPr/>
      <dgm:t>
        <a:bodyPr/>
        <a:lstStyle/>
        <a:p>
          <a:endParaRPr lang="fr-FR"/>
        </a:p>
      </dgm:t>
    </dgm:pt>
    <dgm:pt modelId="{5D4B9B82-05D1-674D-9645-88D5A50ACC42}" type="pres">
      <dgm:prSet presAssocID="{CF71CBFB-B8DE-2E41-9CC3-262C30FF05C3}" presName="composite" presStyleCnt="0">
        <dgm:presLayoutVars>
          <dgm:chMax val="3"/>
          <dgm:animLvl val="lvl"/>
          <dgm:resizeHandles val="exact"/>
        </dgm:presLayoutVars>
      </dgm:prSet>
      <dgm:spPr/>
    </dgm:pt>
    <dgm:pt modelId="{15261195-DE46-F442-A200-6C26E6666E79}" type="pres">
      <dgm:prSet presAssocID="{33673844-0BF7-3A4A-B4BD-8568C2D90E9F}" presName="gear1" presStyleLbl="node1" presStyleIdx="0" presStyleCnt="1">
        <dgm:presLayoutVars>
          <dgm:chMax val="1"/>
          <dgm:bulletEnabled val="1"/>
        </dgm:presLayoutVars>
      </dgm:prSet>
      <dgm:spPr/>
      <dgm:t>
        <a:bodyPr/>
        <a:lstStyle/>
        <a:p>
          <a:endParaRPr lang="fr-FR"/>
        </a:p>
      </dgm:t>
    </dgm:pt>
    <dgm:pt modelId="{603312FD-D8D8-DF44-B49B-CC0128581673}" type="pres">
      <dgm:prSet presAssocID="{33673844-0BF7-3A4A-B4BD-8568C2D90E9F}" presName="gear1srcNode" presStyleLbl="node1" presStyleIdx="0" presStyleCnt="1"/>
      <dgm:spPr/>
      <dgm:t>
        <a:bodyPr/>
        <a:lstStyle/>
        <a:p>
          <a:endParaRPr lang="fr-FR"/>
        </a:p>
      </dgm:t>
    </dgm:pt>
    <dgm:pt modelId="{9203BDAA-55F9-2C46-9716-D125BB622DF2}" type="pres">
      <dgm:prSet presAssocID="{33673844-0BF7-3A4A-B4BD-8568C2D90E9F}" presName="gear1dstNode" presStyleLbl="node1" presStyleIdx="0" presStyleCnt="1"/>
      <dgm:spPr/>
      <dgm:t>
        <a:bodyPr/>
        <a:lstStyle/>
        <a:p>
          <a:endParaRPr lang="fr-FR"/>
        </a:p>
      </dgm:t>
    </dgm:pt>
    <dgm:pt modelId="{B00E0397-AD58-0D41-9A60-BB783F91FC11}" type="pres">
      <dgm:prSet presAssocID="{443B98E3-FBB3-5344-B480-90DBE9C1D8CA}" presName="connector1" presStyleLbl="sibTrans2D1" presStyleIdx="0" presStyleCnt="1"/>
      <dgm:spPr/>
      <dgm:t>
        <a:bodyPr/>
        <a:lstStyle/>
        <a:p>
          <a:endParaRPr lang="fr-FR"/>
        </a:p>
      </dgm:t>
    </dgm:pt>
  </dgm:ptLst>
  <dgm:cxnLst>
    <dgm:cxn modelId="{F627C7A4-1949-4C4B-904F-C3C3034A2A30}" type="presOf" srcId="{33673844-0BF7-3A4A-B4BD-8568C2D90E9F}" destId="{9203BDAA-55F9-2C46-9716-D125BB622DF2}" srcOrd="2" destOrd="0" presId="urn:microsoft.com/office/officeart/2005/8/layout/gear1"/>
    <dgm:cxn modelId="{CF236EA6-C13A-B14A-9AD8-375774F5BEB9}" type="presOf" srcId="{33673844-0BF7-3A4A-B4BD-8568C2D90E9F}" destId="{603312FD-D8D8-DF44-B49B-CC0128581673}" srcOrd="1" destOrd="0" presId="urn:microsoft.com/office/officeart/2005/8/layout/gear1"/>
    <dgm:cxn modelId="{74E58FE6-7649-6241-B5B0-C24F6DFD19E5}" srcId="{CF71CBFB-B8DE-2E41-9CC3-262C30FF05C3}" destId="{33673844-0BF7-3A4A-B4BD-8568C2D90E9F}" srcOrd="0" destOrd="0" parTransId="{EC34B850-4E9A-1947-9947-90221D8C3CF7}" sibTransId="{443B98E3-FBB3-5344-B480-90DBE9C1D8CA}"/>
    <dgm:cxn modelId="{1BEEE1D6-8B73-794C-B609-1830441AD182}" type="presOf" srcId="{443B98E3-FBB3-5344-B480-90DBE9C1D8CA}" destId="{B00E0397-AD58-0D41-9A60-BB783F91FC11}" srcOrd="0" destOrd="0" presId="urn:microsoft.com/office/officeart/2005/8/layout/gear1"/>
    <dgm:cxn modelId="{9845C01B-F82D-BA4F-8B08-754D6D6C77F7}" type="presOf" srcId="{33673844-0BF7-3A4A-B4BD-8568C2D90E9F}" destId="{15261195-DE46-F442-A200-6C26E6666E79}" srcOrd="0" destOrd="0" presId="urn:microsoft.com/office/officeart/2005/8/layout/gear1"/>
    <dgm:cxn modelId="{898390E1-D74C-024A-A699-6127B0DC0F74}" type="presOf" srcId="{CF71CBFB-B8DE-2E41-9CC3-262C30FF05C3}" destId="{5D4B9B82-05D1-674D-9645-88D5A50ACC42}" srcOrd="0" destOrd="0" presId="urn:microsoft.com/office/officeart/2005/8/layout/gear1"/>
    <dgm:cxn modelId="{E83DBDEB-508C-144B-8E3B-D1EC20E06E25}" type="presParOf" srcId="{5D4B9B82-05D1-674D-9645-88D5A50ACC42}" destId="{15261195-DE46-F442-A200-6C26E6666E79}" srcOrd="0" destOrd="0" presId="urn:microsoft.com/office/officeart/2005/8/layout/gear1"/>
    <dgm:cxn modelId="{7D2880F6-ABE1-9148-B89E-F48EBF31BC6F}" type="presParOf" srcId="{5D4B9B82-05D1-674D-9645-88D5A50ACC42}" destId="{603312FD-D8D8-DF44-B49B-CC0128581673}" srcOrd="1" destOrd="0" presId="urn:microsoft.com/office/officeart/2005/8/layout/gear1"/>
    <dgm:cxn modelId="{4A3A26FE-86FB-074B-A1B5-FEE816A1E024}" type="presParOf" srcId="{5D4B9B82-05D1-674D-9645-88D5A50ACC42}" destId="{9203BDAA-55F9-2C46-9716-D125BB622DF2}" srcOrd="2" destOrd="0" presId="urn:microsoft.com/office/officeart/2005/8/layout/gear1"/>
    <dgm:cxn modelId="{865CB243-E899-8F4F-9CA8-8BDAF62B1311}" type="presParOf" srcId="{5D4B9B82-05D1-674D-9645-88D5A50ACC42}" destId="{B00E0397-AD58-0D41-9A60-BB783F91FC11}" srcOrd="3" destOrd="0" presId="urn:microsoft.com/office/officeart/2005/8/layout/gear1"/>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18A001-474D-614F-AF9D-2D477637D791}">
      <dsp:nvSpPr>
        <dsp:cNvPr id="0" name=""/>
        <dsp:cNvSpPr/>
      </dsp:nvSpPr>
      <dsp:spPr>
        <a:xfrm>
          <a:off x="598174" y="332194"/>
          <a:ext cx="2185964" cy="759156"/>
        </a:xfrm>
        <a:prstGeom prst="ellipse">
          <a:avLst/>
        </a:prstGeom>
        <a:solidFill>
          <a:schemeClr val="accent1">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90598AB8-3CA4-1949-A60B-B8AADA27429A}">
      <dsp:nvSpPr>
        <dsp:cNvPr id="0" name=""/>
        <dsp:cNvSpPr/>
      </dsp:nvSpPr>
      <dsp:spPr>
        <a:xfrm>
          <a:off x="1482728" y="2191111"/>
          <a:ext cx="423636" cy="271127"/>
        </a:xfrm>
        <a:prstGeom prst="down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3E215222-9001-CC42-925A-BD955DE41596}">
      <dsp:nvSpPr>
        <dsp:cNvPr id="0" name=""/>
        <dsp:cNvSpPr/>
      </dsp:nvSpPr>
      <dsp:spPr>
        <a:xfrm>
          <a:off x="677818" y="2408013"/>
          <a:ext cx="2033455" cy="508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fr-FR" sz="1800" kern="1200" dirty="0"/>
        </a:p>
      </dsp:txBody>
      <dsp:txXfrm>
        <a:off x="677818" y="2408013"/>
        <a:ext cx="2033455" cy="508363"/>
      </dsp:txXfrm>
    </dsp:sp>
    <dsp:sp modelId="{92622216-3848-3D47-96A5-61ABF3D2AC99}">
      <dsp:nvSpPr>
        <dsp:cNvPr id="0" name=""/>
        <dsp:cNvSpPr/>
      </dsp:nvSpPr>
      <dsp:spPr>
        <a:xfrm>
          <a:off x="1392917" y="1149982"/>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submodule sa1</a:t>
          </a:r>
          <a:endParaRPr lang="fr-FR" sz="900" kern="1200" dirty="0"/>
        </a:p>
      </dsp:txBody>
      <dsp:txXfrm>
        <a:off x="1392917" y="1149982"/>
        <a:ext cx="762545" cy="762545"/>
      </dsp:txXfrm>
    </dsp:sp>
    <dsp:sp modelId="{A1596FA6-1D3D-704C-BB6F-AC0A1EC0C4A1}">
      <dsp:nvSpPr>
        <dsp:cNvPr id="0" name=""/>
        <dsp:cNvSpPr/>
      </dsp:nvSpPr>
      <dsp:spPr>
        <a:xfrm>
          <a:off x="847273" y="577903"/>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b</a:t>
          </a:r>
          <a:endParaRPr lang="fr-FR" sz="900" kern="1200" dirty="0"/>
        </a:p>
      </dsp:txBody>
      <dsp:txXfrm>
        <a:off x="847273" y="577903"/>
        <a:ext cx="762545" cy="762545"/>
      </dsp:txXfrm>
    </dsp:sp>
    <dsp:sp modelId="{6E64A01A-DE57-7144-BEF7-2401D15DA71E}">
      <dsp:nvSpPr>
        <dsp:cNvPr id="0" name=""/>
        <dsp:cNvSpPr/>
      </dsp:nvSpPr>
      <dsp:spPr>
        <a:xfrm>
          <a:off x="1626764" y="393536"/>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a</a:t>
          </a:r>
          <a:endParaRPr lang="fr-FR" sz="900" kern="1200" dirty="0"/>
        </a:p>
      </dsp:txBody>
      <dsp:txXfrm>
        <a:off x="1626764" y="393536"/>
        <a:ext cx="762545" cy="762545"/>
      </dsp:txXfrm>
    </dsp:sp>
    <dsp:sp modelId="{0FD964F5-B42F-3749-86DD-7B5E4912E70F}">
      <dsp:nvSpPr>
        <dsp:cNvPr id="0" name=""/>
        <dsp:cNvSpPr/>
      </dsp:nvSpPr>
      <dsp:spPr>
        <a:xfrm>
          <a:off x="508363" y="238994"/>
          <a:ext cx="2372365" cy="189789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261195-DE46-F442-A200-6C26E6666E79}">
      <dsp:nvSpPr>
        <dsp:cNvPr id="0" name=""/>
        <dsp:cNvSpPr/>
      </dsp:nvSpPr>
      <dsp:spPr>
        <a:xfrm>
          <a:off x="724141" y="669133"/>
          <a:ext cx="1472094" cy="1472094"/>
        </a:xfrm>
        <a:prstGeom prst="gear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fr-FR" sz="2900" kern="1200" dirty="0" err="1" smtClean="0"/>
            <a:t>jYang</a:t>
          </a:r>
          <a:endParaRPr lang="fr-FR" sz="2900" kern="1200" dirty="0"/>
        </a:p>
      </dsp:txBody>
      <dsp:txXfrm>
        <a:off x="724141" y="669133"/>
        <a:ext cx="1472094" cy="1472094"/>
      </dsp:txXfrm>
    </dsp:sp>
    <dsp:sp modelId="{B00E0397-AD58-0D41-9A60-BB783F91FC11}">
      <dsp:nvSpPr>
        <dsp:cNvPr id="0" name=""/>
        <dsp:cNvSpPr/>
      </dsp:nvSpPr>
      <dsp:spPr>
        <a:xfrm>
          <a:off x="756900" y="437488"/>
          <a:ext cx="1810675" cy="1810675"/>
        </a:xfrm>
        <a:prstGeom prst="circularArrow">
          <a:avLst>
            <a:gd name="adj1" fmla="val 4878"/>
            <a:gd name="adj2" fmla="val 312630"/>
            <a:gd name="adj3" fmla="val 2997364"/>
            <a:gd name="adj4" fmla="val 15431761"/>
            <a:gd name="adj5" fmla="val 5691"/>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19/04/10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19/04/10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 going to present</a:t>
            </a:r>
            <a:r>
              <a:rPr lang="en-US" sz="1200" kern="1200" baseline="0" dirty="0" smtClean="0">
                <a:solidFill>
                  <a:schemeClr val="tx1"/>
                </a:solidFill>
                <a:latin typeface="+mn-lt"/>
                <a:ea typeface="+mn-ea"/>
                <a:cs typeface="+mn-cs"/>
              </a:rPr>
              <a:t> you results of our research on configuration management.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Yang is a data modeling language used to describe configuration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presentation we propose a Yang implementation of these data both at the client and server side of a configuration management protocol.</a:t>
            </a:r>
          </a:p>
          <a:p>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 was done by Olivier </a:t>
            </a:r>
            <a:r>
              <a:rPr lang="en-US" sz="1200" kern="1200" dirty="0" err="1" smtClean="0">
                <a:solidFill>
                  <a:schemeClr val="tx1"/>
                </a:solidFill>
                <a:latin typeface="+mn-lt"/>
                <a:ea typeface="+mn-ea"/>
                <a:cs typeface="+mn-cs"/>
              </a:rPr>
              <a:t>Festor</a:t>
            </a:r>
            <a:r>
              <a:rPr lang="en-US" sz="1200" kern="1200" dirty="0" smtClean="0">
                <a:solidFill>
                  <a:schemeClr val="tx1"/>
                </a:solidFill>
                <a:latin typeface="+mn-lt"/>
                <a:ea typeface="+mn-ea"/>
                <a:cs typeface="+mn-cs"/>
              </a:rPr>
              <a:t> and myself within the </a:t>
            </a:r>
            <a:r>
              <a:rPr lang="en-US" sz="1200" kern="1200" dirty="0" err="1" smtClean="0">
                <a:solidFill>
                  <a:schemeClr val="tx1"/>
                </a:solidFill>
                <a:latin typeface="+mn-lt"/>
                <a:ea typeface="+mn-ea"/>
                <a:cs typeface="+mn-cs"/>
              </a:rPr>
              <a:t>Inria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Madynes</a:t>
            </a:r>
            <a:r>
              <a:rPr lang="en-US" sz="1200" kern="1200" dirty="0" smtClean="0">
                <a:solidFill>
                  <a:schemeClr val="tx1"/>
                </a:solidFill>
                <a:latin typeface="+mn-lt"/>
                <a:ea typeface="+mn-ea"/>
                <a:cs typeface="+mn-cs"/>
              </a:rPr>
              <a:t> team at the </a:t>
            </a:r>
            <a:r>
              <a:rPr lang="en-US" sz="1200" kern="1200" dirty="0" err="1" smtClean="0">
                <a:solidFill>
                  <a:schemeClr val="tx1"/>
                </a:solidFill>
                <a:latin typeface="+mn-lt"/>
                <a:ea typeface="+mn-ea"/>
                <a:cs typeface="+mn-cs"/>
              </a:rPr>
              <a:t>Loria</a:t>
            </a:r>
            <a:r>
              <a:rPr lang="en-US" sz="1200" kern="1200" dirty="0" smtClean="0">
                <a:solidFill>
                  <a:schemeClr val="tx1"/>
                </a:solidFill>
                <a:latin typeface="+mn-lt"/>
                <a:ea typeface="+mn-ea"/>
                <a:cs typeface="+mn-cs"/>
              </a:rPr>
              <a:t> lab in Nancy, France.</a:t>
            </a:r>
            <a:endParaRPr lang="en-GB" sz="1200" kern="1200" dirty="0" smtClean="0">
              <a:solidFill>
                <a:schemeClr val="tx1"/>
              </a:solidFill>
              <a:latin typeface="+mn-l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The first view for the manager is the static one where one can browse yang module. If we want to see or edit configuration data there is a contextual mouse menu.</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In this example I choose to get the value of the MTU values of all my network interfaces.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With the tree, the applet can produce well formed XML request that is </a:t>
            </a:r>
            <a:r>
              <a:rPr lang="en-US" sz="1000" baseline="0" noProof="0" dirty="0" err="1" smtClean="0">
                <a:latin typeface="Times New Roman"/>
                <a:cs typeface="Times New Roman"/>
              </a:rPr>
              <a:t>sended</a:t>
            </a:r>
            <a:r>
              <a:rPr lang="en-US" sz="1000" baseline="0" noProof="0" dirty="0" smtClean="0">
                <a:latin typeface="Times New Roman"/>
                <a:cs typeface="Times New Roman"/>
              </a:rPr>
              <a:t> by the Http POST service.</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that receives this request has to build a real </a:t>
            </a:r>
            <a:r>
              <a:rPr lang="en-US" sz="1000" baseline="0" noProof="0" dirty="0" err="1" smtClean="0">
                <a:latin typeface="Times New Roman"/>
                <a:cs typeface="Times New Roman"/>
              </a:rPr>
              <a:t>Netconf</a:t>
            </a:r>
            <a:r>
              <a:rPr lang="en-US" sz="1000" baseline="0" noProof="0" dirty="0" smtClean="0">
                <a:latin typeface="Times New Roman"/>
                <a:cs typeface="Times New Roman"/>
              </a:rPr>
              <a:t> request and forward it to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response is processed in the other way that is from an XML </a:t>
            </a:r>
            <a:r>
              <a:rPr lang="en-US" sz="1000" baseline="0" noProof="0" dirty="0" err="1" smtClean="0">
                <a:latin typeface="Times New Roman"/>
                <a:cs typeface="Times New Roman"/>
              </a:rPr>
              <a:t>netconf</a:t>
            </a:r>
            <a:r>
              <a:rPr lang="en-US" sz="1000" baseline="0" noProof="0" dirty="0" smtClean="0">
                <a:latin typeface="Times New Roman"/>
                <a:cs typeface="Times New Roman"/>
              </a:rPr>
              <a:t> response to an Http response that contains the data tree.</a:t>
            </a:r>
          </a:p>
          <a:p>
            <a:pPr algn="just"/>
            <a:endParaRPr lang="en-US" sz="1000" baseline="0" noProof="0" smtClean="0">
              <a:latin typeface="Times New Roman"/>
              <a:cs typeface="Times New Roman"/>
            </a:endParaRPr>
          </a:p>
          <a:p>
            <a:pPr algn="just"/>
            <a:r>
              <a:rPr lang="en-US" sz="1000" baseline="0" noProof="0" smtClean="0">
                <a:latin typeface="Times New Roman"/>
                <a:cs typeface="Times New Roman"/>
              </a:rPr>
              <a:t>Finally</a:t>
            </a:r>
            <a:r>
              <a:rPr lang="en-US" sz="1000" baseline="0" noProof="0" dirty="0" smtClean="0">
                <a:latin typeface="Times New Roman"/>
                <a:cs typeface="Times New Roman"/>
              </a:rPr>
              <a:t>, the applet do the matching of data tree to Yang data tree and shows it.</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contributions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to ensure the server maintains a valid Data Store compliant with YANG.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Up to now a Yang schema tree contains configuration of one device and we are interested to have a top Yang schema tree on several devices and so be able to specify configuration constraints among theses devices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The </a:t>
            </a:r>
            <a:r>
              <a:rPr lang="fr-FR" dirty="0" err="1" smtClean="0"/>
              <a:t>outline</a:t>
            </a:r>
            <a:r>
              <a:rPr lang="fr-FR" baseline="0" dirty="0" smtClean="0"/>
              <a:t> of </a:t>
            </a:r>
            <a:r>
              <a:rPr lang="fr-FR" baseline="0" dirty="0" err="1" smtClean="0"/>
              <a:t>my</a:t>
            </a:r>
            <a:r>
              <a:rPr lang="fr-FR" baseline="0" dirty="0" smtClean="0"/>
              <a:t> </a:t>
            </a:r>
            <a:r>
              <a:rPr lang="fr-FR" baseline="0" dirty="0" err="1" smtClean="0"/>
              <a:t>presentation</a:t>
            </a:r>
            <a:r>
              <a:rPr lang="fr-FR" baseline="0" dirty="0" smtClean="0"/>
              <a:t> </a:t>
            </a:r>
            <a:r>
              <a:rPr lang="fr-FR" baseline="0" dirty="0" err="1" smtClean="0"/>
              <a:t>is</a:t>
            </a:r>
            <a:r>
              <a:rPr lang="fr-FR" baseline="0" dirty="0" smtClean="0"/>
              <a:t> the </a:t>
            </a:r>
            <a:r>
              <a:rPr lang="fr-FR" baseline="0" dirty="0" err="1" smtClean="0"/>
              <a:t>following</a:t>
            </a:r>
            <a:endParaRPr lang="fr-FR" baseline="0" dirty="0" smtClean="0"/>
          </a:p>
          <a:p>
            <a:endParaRPr lang="fr-FR" baseline="0" dirty="0" smtClean="0"/>
          </a:p>
          <a:p>
            <a:r>
              <a:rPr lang="fr-FR" baseline="0" dirty="0" err="1" smtClean="0"/>
              <a:t>I’ll</a:t>
            </a:r>
            <a:r>
              <a:rPr lang="fr-FR" baseline="0" dirty="0" smtClean="0"/>
              <a:t> talk about the IETF </a:t>
            </a:r>
            <a:r>
              <a:rPr lang="fr-FR" baseline="0" dirty="0" err="1" smtClean="0"/>
              <a:t>standardization</a:t>
            </a:r>
            <a:r>
              <a:rPr lang="fr-FR" baseline="0" dirty="0" smtClean="0"/>
              <a:t> for the configuration management, </a:t>
            </a:r>
            <a:r>
              <a:rPr lang="fr-FR" baseline="0" dirty="0" err="1" smtClean="0"/>
              <a:t>that</a:t>
            </a:r>
            <a:r>
              <a:rPr lang="fr-FR" baseline="0" dirty="0" smtClean="0"/>
              <a:t> </a:t>
            </a:r>
            <a:r>
              <a:rPr lang="fr-FR" baseline="0" dirty="0" err="1" smtClean="0"/>
              <a:t>is</a:t>
            </a:r>
            <a:r>
              <a:rPr lang="fr-FR" baseline="0" dirty="0" smtClean="0"/>
              <a:t> the NETCONF </a:t>
            </a:r>
            <a:r>
              <a:rPr lang="fr-FR" baseline="0" dirty="0" err="1" smtClean="0"/>
              <a:t>protocol</a:t>
            </a:r>
            <a:r>
              <a:rPr lang="fr-FR" baseline="0" dirty="0" smtClean="0"/>
              <a:t> and the Yang data </a:t>
            </a:r>
            <a:r>
              <a:rPr lang="fr-FR" baseline="0" dirty="0" err="1" smtClean="0"/>
              <a:t>modelling</a:t>
            </a:r>
            <a:r>
              <a:rPr lang="fr-FR" baseline="0" dirty="0" smtClean="0"/>
              <a:t> </a:t>
            </a:r>
            <a:r>
              <a:rPr lang="fr-FR" baseline="0" dirty="0" err="1" smtClean="0"/>
              <a:t>language</a:t>
            </a:r>
            <a:r>
              <a:rPr lang="fr-FR" baseline="0" dirty="0" smtClean="0"/>
              <a:t> </a:t>
            </a:r>
            <a:r>
              <a:rPr lang="fr-FR" baseline="0" dirty="0" err="1" smtClean="0"/>
              <a:t>from</a:t>
            </a:r>
            <a:r>
              <a:rPr lang="fr-FR" baseline="0" dirty="0" smtClean="0"/>
              <a:t> the </a:t>
            </a:r>
            <a:r>
              <a:rPr lang="fr-FR" baseline="0" dirty="0" err="1" smtClean="0"/>
              <a:t>netconf</a:t>
            </a:r>
            <a:r>
              <a:rPr lang="fr-FR" baseline="0" dirty="0" smtClean="0"/>
              <a:t> and </a:t>
            </a:r>
            <a:r>
              <a:rPr lang="fr-FR" baseline="0" dirty="0" err="1" smtClean="0"/>
              <a:t>netmod</a:t>
            </a:r>
            <a:r>
              <a:rPr lang="fr-FR" baseline="0" dirty="0" smtClean="0"/>
              <a:t> </a:t>
            </a:r>
            <a:r>
              <a:rPr lang="fr-FR" baseline="0" dirty="0" err="1" smtClean="0"/>
              <a:t>working</a:t>
            </a:r>
            <a:r>
              <a:rPr lang="fr-FR" baseline="0" dirty="0" smtClean="0"/>
              <a:t> groups.</a:t>
            </a:r>
          </a:p>
          <a:p>
            <a:endParaRPr lang="fr-FR" dirty="0" smtClean="0"/>
          </a:p>
          <a:p>
            <a:r>
              <a:rPr lang="fr-FR" dirty="0" err="1" smtClean="0"/>
              <a:t>After</a:t>
            </a:r>
            <a:r>
              <a:rPr lang="fr-FR" dirty="0" smtClean="0"/>
              <a:t> </a:t>
            </a:r>
            <a:r>
              <a:rPr lang="fr-FR" dirty="0" err="1" smtClean="0"/>
              <a:t>that</a:t>
            </a:r>
            <a:r>
              <a:rPr lang="fr-FR" dirty="0" smtClean="0"/>
              <a:t>,</a:t>
            </a:r>
            <a:r>
              <a:rPr lang="fr-FR" baseline="0" dirty="0" smtClean="0"/>
              <a:t> </a:t>
            </a:r>
            <a:r>
              <a:rPr lang="fr-FR" dirty="0" smtClean="0"/>
              <a:t>I ‘</a:t>
            </a:r>
            <a:r>
              <a:rPr lang="fr-FR" dirty="0" err="1" smtClean="0"/>
              <a:t>ll</a:t>
            </a:r>
            <a:r>
              <a:rPr lang="fr-FR" dirty="0" smtClean="0"/>
              <a:t> </a:t>
            </a:r>
            <a:r>
              <a:rPr lang="fr-FR" dirty="0" err="1" smtClean="0"/>
              <a:t>present</a:t>
            </a:r>
            <a:r>
              <a:rPr lang="fr-FR" dirty="0" smtClean="0"/>
              <a:t> </a:t>
            </a:r>
            <a:r>
              <a:rPr lang="fr-FR" dirty="0" err="1" smtClean="0"/>
              <a:t>our</a:t>
            </a:r>
            <a:r>
              <a:rPr lang="fr-FR" dirty="0" smtClean="0"/>
              <a:t> contribution </a:t>
            </a:r>
            <a:r>
              <a:rPr lang="fr-FR" dirty="0" err="1" smtClean="0"/>
              <a:t>that</a:t>
            </a:r>
            <a:r>
              <a:rPr lang="fr-FR" baseline="0" dirty="0" smtClean="0"/>
              <a:t> are </a:t>
            </a:r>
            <a:r>
              <a:rPr lang="fr-FR" baseline="0" dirty="0" err="1" smtClean="0"/>
              <a:t>j</a:t>
            </a:r>
            <a:r>
              <a:rPr lang="fr-FR" dirty="0" err="1" smtClean="0"/>
              <a:t>Yang</a:t>
            </a:r>
            <a:r>
              <a:rPr lang="fr-FR" dirty="0" smtClean="0"/>
              <a:t> a Yang compiler, </a:t>
            </a:r>
            <a:r>
              <a:rPr lang="fr-FR" dirty="0" err="1" smtClean="0"/>
              <a:t>that</a:t>
            </a:r>
            <a:r>
              <a:rPr lang="fr-FR" baseline="0" dirty="0" smtClean="0"/>
              <a:t> </a:t>
            </a:r>
            <a:r>
              <a:rPr lang="fr-FR" dirty="0" err="1" smtClean="0"/>
              <a:t>reads</a:t>
            </a:r>
            <a:r>
              <a:rPr lang="fr-FR" dirty="0" smtClean="0"/>
              <a:t> and </a:t>
            </a:r>
            <a:r>
              <a:rPr lang="fr-FR" dirty="0" err="1" smtClean="0"/>
              <a:t>checks</a:t>
            </a:r>
            <a:r>
              <a:rPr lang="fr-FR" dirty="0" smtClean="0"/>
              <a:t> the </a:t>
            </a:r>
            <a:r>
              <a:rPr lang="fr-FR" dirty="0" err="1" smtClean="0"/>
              <a:t>validity</a:t>
            </a:r>
            <a:r>
              <a:rPr lang="fr-FR" baseline="0" dirty="0" smtClean="0"/>
              <a:t> of Yang data </a:t>
            </a:r>
            <a:r>
              <a:rPr lang="fr-FR" baseline="0" dirty="0" err="1" smtClean="0"/>
              <a:t>models</a:t>
            </a:r>
            <a:r>
              <a:rPr lang="fr-FR" baseline="0" dirty="0" smtClean="0"/>
              <a:t> and the ENSUITE </a:t>
            </a:r>
            <a:r>
              <a:rPr lang="fr-FR" baseline="0" dirty="0" err="1" smtClean="0"/>
              <a:t>framework</a:t>
            </a:r>
            <a:r>
              <a:rPr lang="fr-FR" baseline="0" dirty="0" smtClean="0"/>
              <a:t> </a:t>
            </a:r>
            <a:r>
              <a:rPr lang="fr-FR" baseline="0" dirty="0" err="1" smtClean="0"/>
              <a:t>that</a:t>
            </a:r>
            <a:r>
              <a:rPr lang="fr-FR" baseline="0" dirty="0" smtClean="0"/>
              <a:t> </a:t>
            </a:r>
            <a:r>
              <a:rPr lang="fr-FR" baseline="0" dirty="0" err="1" smtClean="0"/>
              <a:t>implements</a:t>
            </a:r>
            <a:r>
              <a:rPr lang="fr-FR" baseline="0" dirty="0" smtClean="0"/>
              <a:t> client and server </a:t>
            </a:r>
            <a:r>
              <a:rPr lang="fr-FR" baseline="0" dirty="0" err="1" smtClean="0"/>
              <a:t>side</a:t>
            </a:r>
            <a:r>
              <a:rPr lang="fr-FR" baseline="0" dirty="0" smtClean="0"/>
              <a:t> of the NETCONF </a:t>
            </a:r>
            <a:r>
              <a:rPr lang="fr-FR" baseline="0" dirty="0" err="1" smtClean="0"/>
              <a:t>protocol</a:t>
            </a:r>
            <a:r>
              <a:rPr lang="fr-FR" baseline="0" dirty="0" smtClean="0"/>
              <a:t>.</a:t>
            </a:r>
          </a:p>
          <a:p>
            <a:endParaRPr lang="fr-FR" baseline="0" dirty="0" smtClean="0"/>
          </a:p>
          <a:p>
            <a:r>
              <a:rPr lang="fr-FR" baseline="0" dirty="0" smtClean="0"/>
              <a:t>I </a:t>
            </a:r>
            <a:r>
              <a:rPr lang="fr-FR" baseline="0" dirty="0" err="1" smtClean="0"/>
              <a:t>will</a:t>
            </a:r>
            <a:r>
              <a:rPr lang="fr-FR" baseline="0" dirty="0" smtClean="0"/>
              <a:t> show </a:t>
            </a:r>
            <a:r>
              <a:rPr lang="fr-FR" baseline="0" dirty="0" err="1" smtClean="0"/>
              <a:t>you</a:t>
            </a:r>
            <a:r>
              <a:rPr lang="fr-FR" baseline="0" dirty="0" smtClean="0"/>
              <a:t> how </a:t>
            </a:r>
            <a:r>
              <a:rPr lang="fr-FR" baseline="0" dirty="0" err="1" smtClean="0"/>
              <a:t>we</a:t>
            </a:r>
            <a:r>
              <a:rPr lang="fr-FR" baseline="0" dirty="0" smtClean="0"/>
              <a:t> have </a:t>
            </a:r>
            <a:r>
              <a:rPr lang="fr-FR" baseline="0" dirty="0" err="1" smtClean="0"/>
              <a:t>add</a:t>
            </a:r>
            <a:r>
              <a:rPr lang="fr-FR" baseline="0" dirty="0" smtClean="0"/>
              <a:t> a Yang layer on top of the NETCONF layer </a:t>
            </a:r>
          </a:p>
          <a:p>
            <a:endParaRPr lang="fr-FR" baseline="0" dirty="0" smtClean="0"/>
          </a:p>
          <a:p>
            <a:r>
              <a:rPr lang="fr-FR" baseline="0" dirty="0" err="1" smtClean="0"/>
              <a:t>Finally</a:t>
            </a:r>
            <a:r>
              <a:rPr lang="fr-FR" baseline="0" dirty="0" smtClean="0"/>
              <a:t> </a:t>
            </a:r>
            <a:r>
              <a:rPr lang="fr-FR" baseline="0" dirty="0" err="1" smtClean="0"/>
              <a:t>We</a:t>
            </a:r>
            <a:r>
              <a:rPr lang="fr-FR" baseline="0" dirty="0" smtClean="0"/>
              <a:t> </a:t>
            </a:r>
            <a:r>
              <a:rPr lang="fr-FR" baseline="0" dirty="0" err="1" smtClean="0"/>
              <a:t>will</a:t>
            </a:r>
            <a:r>
              <a:rPr lang="fr-FR" baseline="0" dirty="0" smtClean="0"/>
              <a:t> have a look on a </a:t>
            </a:r>
            <a:r>
              <a:rPr lang="fr-FR" baseline="0" dirty="0" err="1" smtClean="0"/>
              <a:t>graphical</a:t>
            </a:r>
            <a:r>
              <a:rPr lang="fr-FR" baseline="0" dirty="0" smtClean="0"/>
              <a:t> user interface </a:t>
            </a:r>
            <a:r>
              <a:rPr lang="fr-FR" baseline="0" dirty="0" err="1" smtClean="0"/>
              <a:t>we</a:t>
            </a:r>
            <a:r>
              <a:rPr lang="fr-FR" baseline="0" dirty="0" smtClean="0"/>
              <a:t> </a:t>
            </a:r>
            <a:r>
              <a:rPr lang="fr-FR" baseline="0" dirty="0" err="1" smtClean="0"/>
              <a:t>build</a:t>
            </a:r>
            <a:r>
              <a:rPr lang="fr-FR" baseline="0" dirty="0" smtClean="0"/>
              <a:t> on to of </a:t>
            </a:r>
            <a:r>
              <a:rPr lang="fr-FR" baseline="0" dirty="0" err="1" smtClean="0"/>
              <a:t>this</a:t>
            </a:r>
            <a:r>
              <a:rPr lang="fr-FR" baseline="0" dirty="0" smtClean="0"/>
              <a:t> in </a:t>
            </a:r>
            <a:r>
              <a:rPr lang="fr-FR" baseline="0" dirty="0" err="1" smtClean="0"/>
              <a:t>order</a:t>
            </a:r>
            <a:r>
              <a:rPr lang="fr-FR" baseline="0" dirty="0" smtClean="0"/>
              <a:t> to </a:t>
            </a:r>
            <a:r>
              <a:rPr lang="fr-FR" baseline="0" dirty="0" err="1" smtClean="0"/>
              <a:t>read</a:t>
            </a:r>
            <a:r>
              <a:rPr lang="fr-FR" baseline="0" dirty="0" smtClean="0"/>
              <a:t> and </a:t>
            </a:r>
            <a:r>
              <a:rPr lang="fr-FR" baseline="0" dirty="0" err="1" smtClean="0"/>
              <a:t>write</a:t>
            </a:r>
            <a:r>
              <a:rPr lang="fr-FR" baseline="0" dirty="0" smtClean="0"/>
              <a:t> configuration data on real network </a:t>
            </a:r>
            <a:r>
              <a:rPr lang="fr-FR" baseline="0" dirty="0" err="1" smtClean="0"/>
              <a:t>devices</a:t>
            </a:r>
            <a:r>
              <a:rPr lang="fr-FR" baseline="0" dirty="0" smtClean="0"/>
              <a:t>.</a:t>
            </a:r>
          </a:p>
          <a:p>
            <a:endParaRPr lang="fr-FR" baseline="0" dirty="0" smtClean="0"/>
          </a:p>
          <a:p>
            <a:r>
              <a:rPr lang="fr-FR" baseline="0" dirty="0" smtClean="0"/>
              <a:t>The last point </a:t>
            </a:r>
            <a:r>
              <a:rPr lang="fr-FR" baseline="0" dirty="0" err="1" smtClean="0"/>
              <a:t>is</a:t>
            </a:r>
            <a:r>
              <a:rPr lang="fr-FR" baseline="0" dirty="0" smtClean="0"/>
              <a:t> about futurs </a:t>
            </a:r>
            <a:r>
              <a:rPr lang="fr-FR" baseline="0" dirty="0" err="1" smtClean="0"/>
              <a:t>work</a:t>
            </a:r>
            <a:r>
              <a:rPr lang="fr-FR" baseline="0" dirty="0" smtClean="0"/>
              <a:t> </a:t>
            </a:r>
            <a:r>
              <a:rPr lang="fr-FR" baseline="0" dirty="0" err="1" smtClean="0"/>
              <a:t>we</a:t>
            </a:r>
            <a:r>
              <a:rPr lang="fr-FR" baseline="0" dirty="0" smtClean="0"/>
              <a:t> plan to do.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noProof="0" dirty="0" smtClean="0"/>
              <a:t>Basically, Yang is used for describe XML data and is</a:t>
            </a:r>
            <a:r>
              <a:rPr lang="en-US" baseline="0" noProof="0" dirty="0" smtClean="0"/>
              <a:t> similar </a:t>
            </a:r>
            <a:r>
              <a:rPr lang="en-US" noProof="0" dirty="0" smtClean="0"/>
              <a:t>to XSDL.</a:t>
            </a:r>
            <a:r>
              <a:rPr lang="en-US" baseline="0" noProof="0" dirty="0" smtClean="0"/>
              <a:t> </a:t>
            </a:r>
          </a:p>
          <a:p>
            <a:r>
              <a:rPr lang="en-US" baseline="0" noProof="0" dirty="0" smtClean="0"/>
              <a:t>A mapping from Yang to DSDL is already defined in a draft proposition.</a:t>
            </a:r>
          </a:p>
          <a:p>
            <a:endParaRPr lang="en-US" baseline="0" noProof="0" dirty="0" smtClean="0"/>
          </a:p>
          <a:p>
            <a:r>
              <a:rPr lang="en-US" baseline="0" noProof="0" dirty="0" smtClean="0"/>
              <a:t>Benefit of using Yang is first its readability, as in this example that shows an XSD specification and the same with Yang.</a:t>
            </a:r>
          </a:p>
          <a:p>
            <a:r>
              <a:rPr lang="en-US" baseline="0" noProof="0" dirty="0" smtClean="0"/>
              <a:t>Yang is certainly less powerful than DSDL but it has sufficient features to model complex configuration data and is really more easy to learn.</a:t>
            </a:r>
          </a:p>
          <a:p>
            <a:r>
              <a:rPr lang="en-US" baseline="0" noProof="0" dirty="0" smtClean="0"/>
              <a:t> </a:t>
            </a:r>
          </a:p>
          <a:p>
            <a:r>
              <a:rPr lang="en-US" baseline="0" noProof="0" dirty="0" smtClean="0"/>
              <a:t>Other interest is the IETF standardization context. Yang will be a Request for comment and will not depend on other standardization bodies as W3C.</a:t>
            </a:r>
          </a:p>
          <a:p>
            <a:r>
              <a:rPr lang="en-US" baseline="0" noProof="0" dirty="0" smtClean="0"/>
              <a:t>In such context the next step will be the specification of several configuration published as standards that everyone will be able to use as it is the case for SNMP Management information base and the structure of management information. </a:t>
            </a:r>
          </a:p>
          <a:p>
            <a:endParaRPr lang="en-US" noProof="0" dirty="0" smtClean="0"/>
          </a:p>
          <a:p>
            <a:r>
              <a:rPr lang="en-US" noProof="0" dirty="0" smtClean="0"/>
              <a:t>Of course vendors of network devices will be able to design</a:t>
            </a:r>
            <a:r>
              <a:rPr lang="en-US" baseline="0" noProof="0" dirty="0" smtClean="0"/>
              <a:t> their proper configuration data models, specifics to their equipments or derived from existing standards. </a:t>
            </a:r>
          </a:p>
          <a:p>
            <a:r>
              <a:rPr lang="en-US" baseline="0" noProof="0" dirty="0" smtClean="0"/>
              <a:t>Yang facilitates reusability of existing data model, with several possibilities to extend or refine them.</a:t>
            </a:r>
          </a:p>
          <a:p>
            <a:endParaRPr 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endParaRPr lang="en-US" sz="1000" b="0" i="0" baseline="0" dirty="0" smtClean="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endParaRPr lang="en-US" sz="1000" baseline="0" dirty="0" smtClean="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It</a:t>
            </a:r>
            <a:r>
              <a:rPr lang="fr-FR" baseline="0" dirty="0" smtClean="0"/>
              <a:t> </a:t>
            </a:r>
            <a:r>
              <a:rPr lang="fr-FR" baseline="0" dirty="0" err="1" smtClean="0"/>
              <a:t>is</a:t>
            </a:r>
            <a:r>
              <a:rPr lang="fr-FR" baseline="0" dirty="0" smtClean="0"/>
              <a:t> </a:t>
            </a:r>
            <a:r>
              <a:rPr lang="fr-FR" baseline="0" dirty="0" err="1" smtClean="0"/>
              <a:t>fair</a:t>
            </a:r>
            <a:r>
              <a:rPr lang="fr-FR" baseline="0" dirty="0" smtClean="0"/>
              <a:t> to mention </a:t>
            </a:r>
            <a:r>
              <a:rPr lang="fr-FR" baseline="0" dirty="0" err="1" smtClean="0"/>
              <a:t>other</a:t>
            </a:r>
            <a:r>
              <a:rPr lang="fr-FR" baseline="0" dirty="0" smtClean="0"/>
              <a:t> open source </a:t>
            </a:r>
            <a:r>
              <a:rPr lang="fr-FR" baseline="0" dirty="0" err="1" smtClean="0"/>
              <a:t>projects</a:t>
            </a:r>
            <a:r>
              <a:rPr lang="fr-FR" baseline="0" dirty="0" smtClean="0"/>
              <a:t> on YANG</a:t>
            </a:r>
          </a:p>
          <a:p>
            <a:endParaRPr lang="fr-FR" baseline="0" dirty="0" smtClean="0"/>
          </a:p>
          <a:p>
            <a:r>
              <a:rPr lang="fr-FR" baseline="0" dirty="0" err="1" smtClean="0"/>
              <a:t>Pyang</a:t>
            </a:r>
            <a:r>
              <a:rPr lang="fr-FR" baseline="0" dirty="0" smtClean="0"/>
              <a:t> </a:t>
            </a:r>
            <a:r>
              <a:rPr lang="fr-FR" baseline="0" dirty="0" err="1" smtClean="0"/>
              <a:t>reads</a:t>
            </a:r>
            <a:r>
              <a:rPr lang="fr-FR" baseline="0" dirty="0" smtClean="0"/>
              <a:t> and </a:t>
            </a:r>
            <a:r>
              <a:rPr lang="fr-FR" baseline="0" dirty="0" err="1" smtClean="0"/>
              <a:t>checks</a:t>
            </a:r>
            <a:r>
              <a:rPr lang="fr-FR" baseline="0" dirty="0" smtClean="0"/>
              <a:t> </a:t>
            </a:r>
            <a:r>
              <a:rPr lang="fr-FR" baseline="0" dirty="0" err="1" smtClean="0"/>
              <a:t>validity</a:t>
            </a:r>
            <a:r>
              <a:rPr lang="fr-FR" baseline="0" dirty="0" smtClean="0"/>
              <a:t> of YANG modules and </a:t>
            </a:r>
            <a:r>
              <a:rPr lang="fr-FR" baseline="0" dirty="0" err="1" smtClean="0"/>
              <a:t>can</a:t>
            </a:r>
            <a:r>
              <a:rPr lang="fr-FR" baseline="0" dirty="0" smtClean="0"/>
              <a:t> translate </a:t>
            </a:r>
            <a:r>
              <a:rPr lang="fr-FR" baseline="0" dirty="0" err="1" smtClean="0"/>
              <a:t>them</a:t>
            </a:r>
            <a:r>
              <a:rPr lang="fr-FR" baseline="0" dirty="0" smtClean="0"/>
              <a:t> in </a:t>
            </a:r>
            <a:r>
              <a:rPr lang="fr-FR" baseline="0" dirty="0" err="1" smtClean="0"/>
              <a:t>other</a:t>
            </a:r>
            <a:r>
              <a:rPr lang="fr-FR" baseline="0" dirty="0" smtClean="0"/>
              <a:t> </a:t>
            </a:r>
            <a:r>
              <a:rPr lang="fr-FR" baseline="0" dirty="0" err="1" smtClean="0"/>
              <a:t>languages</a:t>
            </a:r>
            <a:r>
              <a:rPr lang="fr-FR" baseline="0" dirty="0" smtClean="0"/>
              <a:t> as XSDL. It </a:t>
            </a:r>
            <a:r>
              <a:rPr lang="fr-FR" baseline="0" dirty="0" err="1" smtClean="0"/>
              <a:t>is</a:t>
            </a:r>
            <a:r>
              <a:rPr lang="fr-FR" baseline="0" dirty="0" smtClean="0"/>
              <a:t> </a:t>
            </a:r>
            <a:r>
              <a:rPr lang="fr-FR" baseline="0" dirty="0" err="1" smtClean="0"/>
              <a:t>written</a:t>
            </a:r>
            <a:r>
              <a:rPr lang="fr-FR" baseline="0" dirty="0" smtClean="0"/>
              <a:t> in python and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downloaded</a:t>
            </a:r>
            <a:r>
              <a:rPr lang="fr-FR" baseline="0" dirty="0" smtClean="0"/>
              <a:t> </a:t>
            </a:r>
            <a:r>
              <a:rPr lang="fr-FR" baseline="0" dirty="0" err="1" smtClean="0"/>
              <a:t>at</a:t>
            </a:r>
            <a:r>
              <a:rPr lang="fr-FR" baseline="0" dirty="0" smtClean="0"/>
              <a:t> </a:t>
            </a:r>
            <a:r>
              <a:rPr lang="fr-FR" baseline="0" dirty="0" err="1" smtClean="0"/>
              <a:t>this</a:t>
            </a:r>
            <a:r>
              <a:rPr lang="fr-FR" baseline="0" dirty="0" smtClean="0"/>
              <a:t> </a:t>
            </a:r>
            <a:r>
              <a:rPr lang="fr-FR" baseline="0" dirty="0" err="1" smtClean="0"/>
              <a:t>address</a:t>
            </a:r>
            <a:r>
              <a:rPr lang="fr-FR" baseline="0" dirty="0" smtClean="0"/>
              <a:t>.</a:t>
            </a:r>
          </a:p>
          <a:p>
            <a:endParaRPr lang="fr-FR" baseline="0" dirty="0" smtClean="0"/>
          </a:p>
          <a:p>
            <a:r>
              <a:rPr lang="fr-FR" baseline="0" dirty="0" smtClean="0"/>
              <a:t>The </a:t>
            </a:r>
            <a:r>
              <a:rPr lang="fr-FR" baseline="0" dirty="0" err="1" smtClean="0"/>
              <a:t>libsmi</a:t>
            </a:r>
            <a:r>
              <a:rPr lang="fr-FR" baseline="0" dirty="0" smtClean="0"/>
              <a:t> </a:t>
            </a:r>
            <a:r>
              <a:rPr lang="fr-FR" baseline="0" dirty="0" err="1" smtClean="0"/>
              <a:t>is</a:t>
            </a:r>
            <a:r>
              <a:rPr lang="fr-FR" baseline="0" dirty="0" smtClean="0"/>
              <a:t> a C </a:t>
            </a:r>
            <a:r>
              <a:rPr lang="fr-FR" baseline="0" dirty="0" err="1" smtClean="0"/>
              <a:t>library</a:t>
            </a:r>
            <a:r>
              <a:rPr lang="fr-FR" baseline="0" dirty="0" smtClean="0"/>
              <a:t> </a:t>
            </a:r>
            <a:r>
              <a:rPr lang="fr-FR" baseline="0" dirty="0" err="1" smtClean="0"/>
              <a:t>that</a:t>
            </a:r>
            <a:r>
              <a:rPr lang="fr-FR" baseline="0" dirty="0" smtClean="0"/>
              <a:t> </a:t>
            </a:r>
            <a:r>
              <a:rPr lang="fr-FR" baseline="0" dirty="0" err="1" smtClean="0"/>
              <a:t>reads</a:t>
            </a:r>
            <a:r>
              <a:rPr lang="fr-FR" baseline="0" dirty="0" smtClean="0"/>
              <a:t> and translates SNMP modules </a:t>
            </a:r>
            <a:r>
              <a:rPr lang="fr-FR" baseline="0" dirty="0" err="1" smtClean="0"/>
              <a:t>written</a:t>
            </a:r>
            <a:r>
              <a:rPr lang="fr-FR" baseline="0" dirty="0" smtClean="0"/>
              <a:t> </a:t>
            </a:r>
            <a:r>
              <a:rPr lang="fr-FR" baseline="0" dirty="0" err="1" smtClean="0"/>
              <a:t>with</a:t>
            </a:r>
            <a:r>
              <a:rPr lang="fr-FR" baseline="0" dirty="0" smtClean="0"/>
              <a:t> the Structure of Management Information (a </a:t>
            </a:r>
            <a:r>
              <a:rPr lang="fr-FR" baseline="0" dirty="0" err="1" smtClean="0"/>
              <a:t>subset</a:t>
            </a:r>
            <a:r>
              <a:rPr lang="fr-FR" baseline="0" dirty="0" smtClean="0"/>
              <a:t> of ASN.1) to YANG modules</a:t>
            </a:r>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aseline="0" dirty="0" smtClean="0">
                <a:latin typeface="Times New Roman"/>
                <a:cs typeface="Times New Roman"/>
              </a:rPr>
              <a:t>I will talk now about the ENSUITE framework.</a:t>
            </a:r>
          </a:p>
          <a:p>
            <a:pPr algn="just"/>
            <a:r>
              <a:rPr lang="en-US" sz="1000" baseline="0" dirty="0" smtClean="0">
                <a:latin typeface="Times New Roman"/>
                <a:cs typeface="Times New Roman"/>
              </a:rPr>
              <a:t>First is </a:t>
            </a:r>
            <a:r>
              <a:rPr lang="en-US" sz="1000" baseline="0" dirty="0" err="1" smtClean="0">
                <a:latin typeface="Times New Roman"/>
                <a:cs typeface="Times New Roman"/>
              </a:rPr>
              <a:t>YencaP</a:t>
            </a:r>
            <a:r>
              <a:rPr lang="en-US" sz="1000" baseline="0" dirty="0" smtClean="0">
                <a:latin typeface="Times New Roman"/>
                <a:cs typeface="Times New Roman"/>
              </a:rPr>
              <a:t> that implements the server side of the NETCONF protocol.</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Data Store Manager gives access to configuration data that is a virtual XML Data tree.</a:t>
            </a:r>
          </a:p>
          <a:p>
            <a:pPr algn="just"/>
            <a:r>
              <a:rPr lang="en-US" sz="1000" baseline="0" dirty="0" smtClean="0">
                <a:latin typeface="Times New Roman"/>
                <a:cs typeface="Times New Roman"/>
              </a:rPr>
              <a:t>Parts of this tree are implemented by separate modules.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 file like this places configuration data in the tree save to an </a:t>
            </a:r>
            <a:r>
              <a:rPr lang="en-US" sz="1000" baseline="0" dirty="0" err="1" smtClean="0">
                <a:latin typeface="Times New Roman"/>
                <a:cs typeface="Times New Roman"/>
              </a:rPr>
              <a:t>xpath</a:t>
            </a:r>
            <a:r>
              <a:rPr lang="en-US" sz="1000" baseline="0" dirty="0" smtClean="0">
                <a:latin typeface="Times New Roman"/>
                <a:cs typeface="Times New Roman"/>
              </a:rPr>
              <a:t> expression </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After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let see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we have build and called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At the bootstrap, the manager is just a secure web server with a list of known managed devices.</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When an human manager is identified and connected, it receives the list of devices and can choose one device.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After that, a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is created in the Manager and a </a:t>
            </a:r>
            <a:r>
              <a:rPr lang="en-US" sz="1000" baseline="0" noProof="0" dirty="0" err="1" smtClean="0">
                <a:latin typeface="Times New Roman"/>
                <a:cs typeface="Times New Roman"/>
              </a:rPr>
              <a:t>ssh</a:t>
            </a:r>
            <a:r>
              <a:rPr lang="en-US" sz="1000" baseline="0" noProof="0" dirty="0" smtClean="0">
                <a:latin typeface="Times New Roman"/>
                <a:cs typeface="Times New Roman"/>
              </a:rPr>
              <a:t> session is initialized with the device. </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we seen in the previous slide, yang module references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configuration file are send in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hello message.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When detecting that Yang capability,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calls the Yang loader to find and parse the given yang modules.</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If no file is found or worst if errors are found in the module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can continue with a XML based interface.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If correct file is found then the loader generates the expanded Yang schema tree that is </a:t>
            </a:r>
            <a:r>
              <a:rPr lang="en-US" sz="1000" baseline="0" noProof="0" dirty="0" err="1" smtClean="0">
                <a:latin typeface="Times New Roman"/>
                <a:cs typeface="Times New Roman"/>
              </a:rPr>
              <a:t>sended</a:t>
            </a:r>
            <a:r>
              <a:rPr lang="en-US" sz="1000" baseline="0" noProof="0" dirty="0" smtClean="0">
                <a:latin typeface="Times New Roman"/>
                <a:cs typeface="Times New Roman"/>
              </a:rPr>
              <a:t> to the web interface.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we are working with java and http we choose to package the tree in a java applet.</a:t>
            </a:r>
          </a:p>
          <a:p>
            <a:pPr algn="just">
              <a:buFont typeface="Arial"/>
              <a:buNone/>
            </a:pPr>
            <a:r>
              <a:rPr lang="en-US" sz="1000" baseline="0" noProof="0" dirty="0" smtClean="0">
                <a:latin typeface="Times New Roman"/>
                <a:cs typeface="Times New Roman"/>
              </a:rPr>
              <a:t> </a:t>
            </a:r>
            <a:endParaRPr lang="en-US" sz="1000" noProof="0" dirty="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19/04/10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19/04/10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19/04/10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19/04/10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19/04/10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19/04/10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19/04/10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19/04/10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19/04/10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19/04/10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19/04/10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19/04/10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5"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image" Target="../media/image17.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slide" Target="slide4.xml"/></Relationships>
</file>

<file path=ppt/slides/_rels/slide15.xml.rels><?xml version="1.0" encoding="UTF-8" standalone="yes"?>
<Relationships xmlns="http://schemas.openxmlformats.org/package/2006/relationships"><Relationship Id="rId4" Type="http://schemas.openxmlformats.org/officeDocument/2006/relationships/slide" Target="slide6.xml"/><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5" Type="http://schemas.openxmlformats.org/officeDocument/2006/relationships/image" Target="../media/image7.jpeg"/></Relationships>
</file>

<file path=ppt/slides/_rels/slide16.xml.rels><?xml version="1.0" encoding="UTF-8" standalone="yes"?>
<Relationships xmlns="http://schemas.openxmlformats.org/package/2006/relationships"><Relationship Id="rId4" Type="http://schemas.openxmlformats.org/officeDocument/2006/relationships/slide" Target="slide6.xml"/><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5"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image" Target="../media/image6.png"/><Relationship Id="rId4" Type="http://schemas.openxmlformats.org/officeDocument/2006/relationships/image" Target="../media/image4.png"/><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xml"/><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 Target="slide13.xm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ietf.org/id/draft-ietf-netmod-yang-11.txt" TargetMode="External"/><Relationship Id="rId5"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9.png"/><Relationship Id="rId7" Type="http://schemas.openxmlformats.org/officeDocument/2006/relationships/image" Target="../media/image11.png"/><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5.xml"/><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4" Type="http://schemas.openxmlformats.org/officeDocument/2006/relationships/diagramColors" Target="../diagrams/colors2.xml"/><Relationship Id="rId4" Type="http://schemas.openxmlformats.org/officeDocument/2006/relationships/image" Target="../media/image4.png"/><Relationship Id="rId7" Type="http://schemas.openxmlformats.org/officeDocument/2006/relationships/diagramLayout" Target="../diagrams/layout1.xml"/><Relationship Id="rId11" Type="http://schemas.openxmlformats.org/officeDocument/2006/relationships/diagramData" Target="../diagrams/data2.xml"/><Relationship Id="rId1" Type="http://schemas.openxmlformats.org/officeDocument/2006/relationships/tags" Target="../tags/tag3.xml"/><Relationship Id="rId6" Type="http://schemas.openxmlformats.org/officeDocument/2006/relationships/diagramData" Target="../diagrams/data1.xml"/><Relationship Id="rId16" Type="http://schemas.openxmlformats.org/officeDocument/2006/relationships/slide" Target="slide15.xml"/><Relationship Id="rId8" Type="http://schemas.openxmlformats.org/officeDocument/2006/relationships/diagramQuickStyle" Target="../diagrams/quickStyle1.xml"/><Relationship Id="rId13" Type="http://schemas.openxmlformats.org/officeDocument/2006/relationships/diagramQuickStyle" Target="../diagrams/quickStyle2.xml"/><Relationship Id="rId10" Type="http://schemas.microsoft.com/office/2007/relationships/diagramDrawing" Target="../diagrams/drawing1.xml"/><Relationship Id="rId5" Type="http://schemas.openxmlformats.org/officeDocument/2006/relationships/image" Target="../media/image5.png"/><Relationship Id="rId15" Type="http://schemas.microsoft.com/office/2007/relationships/diagramDrawing" Target="../diagrams/drawing2.xml"/><Relationship Id="rId12" Type="http://schemas.openxmlformats.org/officeDocument/2006/relationships/diagramLayout" Target="../diagrams/layout2.xml"/><Relationship Id="rId17" Type="http://schemas.openxmlformats.org/officeDocument/2006/relationships/image" Target="../media/image7.jpeg"/><Relationship Id="rId2" Type="http://schemas.openxmlformats.org/officeDocument/2006/relationships/slideLayout" Target="../slideLayouts/slideLayout2.xml"/><Relationship Id="rId9" Type="http://schemas.openxmlformats.org/officeDocument/2006/relationships/diagramColors" Target="../diagrams/colors1.xml"/><Relationship Id="rId3" Type="http://schemas.openxmlformats.org/officeDocument/2006/relationships/notesSlide" Target="../notesSlides/notesSlide6.xml"/><Relationship Id="rId18" Type="http://schemas.openxmlformats.org/officeDocument/2006/relationships/slide" Target="slide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a:xfrm>
            <a:off x="1295400" y="3886200"/>
            <a:ext cx="7315200" cy="1752600"/>
          </a:xfrm>
        </p:spPr>
        <p:txBody>
          <a:bodyPr>
            <a:normAutofit fontScale="70000" lnSpcReduction="20000"/>
          </a:bodyPr>
          <a:lstStyle/>
          <a:p>
            <a:r>
              <a:rPr lang="en-GB" dirty="0" smtClean="0"/>
              <a:t>A Yang Parser and Browser implementation on IETF -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8" name="Forme 7"/>
          <p:cNvCxnSpPr/>
          <p:nvPr/>
        </p:nvCxnSpPr>
        <p:spPr>
          <a:xfrm>
            <a:off x="5277763" y="2910409"/>
            <a:ext cx="3134062"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5178647"/>
            <a:ext cx="6172200" cy="1069753"/>
          </a:xfrm>
          <a:prstGeom prst="bentConnector3">
            <a:avLst>
              <a:gd name="adj1" fmla="val 99968"/>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5178647"/>
            <a:ext cx="6659225" cy="773875"/>
          </a:xfrm>
          <a:prstGeom prst="bentConnector3">
            <a:avLst>
              <a:gd name="adj1" fmla="val 96634"/>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5288339"/>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grpSp>
        <p:nvGrpSpPr>
          <p:cNvPr id="27" name="Grouper 26"/>
          <p:cNvGrpSpPr/>
          <p:nvPr/>
        </p:nvGrpSpPr>
        <p:grpSpPr>
          <a:xfrm>
            <a:off x="5228769" y="318700"/>
            <a:ext cx="4677231" cy="2539157"/>
            <a:chOff x="5228769" y="318700"/>
            <a:chExt cx="4677231" cy="2539157"/>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a:t>
              </a:r>
              <a:r>
                <a:rPr lang="fr-FR" sz="1200" dirty="0" smtClean="0"/>
                <a:t>interfaces&gt;</a:t>
              </a:r>
              <a:endParaRPr lang="fr-FR" sz="1200" dirty="0" smtClean="0"/>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gr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flipV="1">
            <a:off x="5301066" y="3075835"/>
            <a:ext cx="3110760" cy="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10</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
        <p:nvSpPr>
          <p:cNvPr id="22" name="Rectangle 21"/>
          <p:cNvSpPr/>
          <p:nvPr/>
        </p:nvSpPr>
        <p:spPr>
          <a:xfrm>
            <a:off x="3685775" y="447238"/>
            <a:ext cx="1592873" cy="136991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0" name="Grouper 29"/>
          <p:cNvGrpSpPr/>
          <p:nvPr/>
        </p:nvGrpSpPr>
        <p:grpSpPr>
          <a:xfrm>
            <a:off x="8411825" y="2504001"/>
            <a:ext cx="998875" cy="2674646"/>
            <a:chOff x="3801724" y="838200"/>
            <a:chExt cx="2077413" cy="5562600"/>
          </a:xfrm>
        </p:grpSpPr>
        <p:sp>
          <p:nvSpPr>
            <p:cNvPr id="31" name="Cube 30"/>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err="1" smtClean="0">
                  <a:solidFill>
                    <a:schemeClr val="tx1"/>
                  </a:solidFill>
                </a:rPr>
                <a:t>jYang</a:t>
              </a:r>
              <a:endParaRPr lang="fr-FR" sz="800" dirty="0" smtClean="0">
                <a:solidFill>
                  <a:schemeClr val="tx1"/>
                </a:solidFill>
              </a:endParaRPr>
            </a:p>
          </p:txBody>
        </p:sp>
        <p:sp>
          <p:nvSpPr>
            <p:cNvPr id="32" name="Cube 31"/>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smtClean="0">
                  <a:solidFill>
                    <a:schemeClr val="tx1"/>
                  </a:solidFill>
                </a:rPr>
                <a:t>NETCONF</a:t>
              </a:r>
            </a:p>
          </p:txBody>
        </p:sp>
        <p:sp>
          <p:nvSpPr>
            <p:cNvPr id="35" name="Cube 34"/>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smtClean="0">
                  <a:solidFill>
                    <a:schemeClr val="tx1"/>
                  </a:solidFill>
                </a:rPr>
                <a:t>HTTPS</a:t>
              </a:r>
              <a:endParaRPr lang="fr-FR" sz="800" dirty="0">
                <a:solidFill>
                  <a:schemeClr val="tx1"/>
                </a:solidFill>
              </a:endParaRPr>
            </a:p>
          </p:txBody>
        </p:sp>
        <p:sp>
          <p:nvSpPr>
            <p:cNvPr id="36" name="Rectangle à coins arrondis 35"/>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800"/>
            </a:p>
          </p:txBody>
        </p:sp>
        <p:cxnSp>
          <p:nvCxnSpPr>
            <p:cNvPr id="37" name="Connecteur droit avec flèche 36"/>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8" name="Connecteur droit avec flèche 37"/>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9" name="Ellipse 38"/>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800" dirty="0" err="1" smtClean="0">
                  <a:solidFill>
                    <a:schemeClr val="tx1"/>
                  </a:solidFill>
                </a:rPr>
                <a:t>Tree</a:t>
              </a:r>
              <a:endParaRPr lang="fr-FR" sz="800" dirty="0">
                <a:solidFill>
                  <a:schemeClr val="tx1"/>
                </a:solidFill>
              </a:endParaRPr>
            </a:p>
          </p:txBody>
        </p:sp>
        <p:sp>
          <p:nvSpPr>
            <p:cNvPr id="40" name="Parchemin vertical 39"/>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800" dirty="0">
                <a:solidFill>
                  <a:schemeClr val="tx1"/>
                </a:solidFill>
              </a:endParaRPr>
            </a:p>
          </p:txBody>
        </p:sp>
      </p:grpSp>
      <p:sp>
        <p:nvSpPr>
          <p:cNvPr id="26" name="ZoneTexte 25"/>
          <p:cNvSpPr txBox="1"/>
          <p:nvPr/>
        </p:nvSpPr>
        <p:spPr>
          <a:xfrm rot="19222076">
            <a:off x="6646669" y="2710934"/>
            <a:ext cx="781922" cy="369332"/>
          </a:xfrm>
          <a:prstGeom prst="rect">
            <a:avLst/>
          </a:prstGeom>
          <a:noFill/>
        </p:spPr>
        <p:txBody>
          <a:bodyPr wrap="none" rtlCol="0">
            <a:spAutoFit/>
          </a:bodyPr>
          <a:lstStyle/>
          <a:p>
            <a:r>
              <a:rPr lang="fr-FR" dirty="0" smtClean="0"/>
              <a:t>HTTPS</a:t>
            </a:r>
            <a:endParaRPr lang="fr-FR" dirty="0"/>
          </a:p>
        </p:txBody>
      </p:sp>
      <p:sp>
        <p:nvSpPr>
          <p:cNvPr id="49" name="ZoneTexte 48"/>
          <p:cNvSpPr txBox="1"/>
          <p:nvPr/>
        </p:nvSpPr>
        <p:spPr>
          <a:xfrm>
            <a:off x="8169627" y="1950003"/>
            <a:ext cx="1736373" cy="369332"/>
          </a:xfrm>
          <a:prstGeom prst="rect">
            <a:avLst/>
          </a:prstGeom>
          <a:noFill/>
        </p:spPr>
        <p:txBody>
          <a:bodyPr wrap="none" rtlCol="0">
            <a:spAutoFit/>
          </a:bodyPr>
          <a:lstStyle/>
          <a:p>
            <a:r>
              <a:rPr lang="fr-FR" dirty="0" err="1" smtClean="0"/>
              <a:t>YencaP</a:t>
            </a:r>
            <a:r>
              <a:rPr lang="fr-FR" dirty="0" smtClean="0"/>
              <a:t> Manager</a:t>
            </a:r>
            <a:endParaRPr lang="fr-FR" dirty="0"/>
          </a:p>
        </p:txBody>
      </p:sp>
      <p:sp>
        <p:nvSpPr>
          <p:cNvPr id="42" name="Rectangle 41"/>
          <p:cNvSpPr/>
          <p:nvPr/>
        </p:nvSpPr>
        <p:spPr>
          <a:xfrm>
            <a:off x="3722726" y="1219200"/>
            <a:ext cx="1506043"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par>
                                <p:cTn id="19" presetID="22" presetClass="entr" presetSubtype="2"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22" presetClass="entr" presetSubtype="8"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right)">
                                      <p:cBhvr>
                                        <p:cTn id="37" dur="500"/>
                                        <p:tgtEl>
                                          <p:spTgt spid="23"/>
                                        </p:tgtEl>
                                      </p:cBhvr>
                                    </p:animEffect>
                                  </p:childTnLst>
                                </p:cTn>
                              </p:par>
                            </p:childTnLst>
                          </p:cTn>
                        </p:par>
                        <p:par>
                          <p:cTn id="38" fill="hold">
                            <p:stCondLst>
                              <p:cond delay="500"/>
                            </p:stCondLst>
                            <p:childTnLst>
                              <p:par>
                                <p:cTn id="39" presetID="22" presetClass="exit" presetSubtype="1" fill="hold" grpId="0" nodeType="afterEffect">
                                  <p:stCondLst>
                                    <p:cond delay="0"/>
                                  </p:stCondLst>
                                  <p:childTnLst>
                                    <p:animEffect transition="out" filter="wipe(up)">
                                      <p:cBhvr>
                                        <p:cTn id="40" dur="500"/>
                                        <p:tgtEl>
                                          <p:spTgt spid="22"/>
                                        </p:tgtEl>
                                      </p:cBhvr>
                                    </p:animEffect>
                                    <p:set>
                                      <p:cBhvr>
                                        <p:cTn id="4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P spid="28" grpId="0"/>
      <p:bldP spid="22" grpId="0" animBg="1"/>
      <p:bldP spid="26" grpId="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normAutofit fontScale="85000" lnSpcReduction="20000"/>
          </a:bodyPr>
          <a:lstStyle/>
          <a:p>
            <a:r>
              <a:rPr lang="fr-FR" dirty="0" err="1" smtClean="0"/>
              <a:t>jYang</a:t>
            </a:r>
            <a:r>
              <a:rPr lang="fr-FR" dirty="0" smtClean="0"/>
              <a:t>: a YANG </a:t>
            </a:r>
            <a:r>
              <a:rPr lang="fr-FR" dirty="0" err="1" smtClean="0"/>
              <a:t>parser</a:t>
            </a:r>
            <a:endParaRPr lang="fr-FR" dirty="0" smtClean="0"/>
          </a:p>
          <a:p>
            <a:pPr lvl="1"/>
            <a:r>
              <a:rPr lang="fr-FR" dirty="0" smtClean="0"/>
              <a:t>Eclipse plugin</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a:t>
            </a:r>
            <a:r>
              <a:rPr lang="fr-FR" dirty="0" smtClean="0"/>
              <a:t>: agent </a:t>
            </a:r>
            <a:r>
              <a:rPr lang="fr-FR" dirty="0" err="1" smtClean="0"/>
              <a:t>builder</a:t>
            </a:r>
            <a:endParaRPr lang="fr-FR" dirty="0" smtClean="0"/>
          </a:p>
          <a:p>
            <a:pPr lvl="1"/>
            <a:r>
              <a:rPr lang="fr-FR" dirty="0" smtClean="0"/>
              <a:t>YANG -&gt; stubs/interface</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a:t>
            </a:r>
            <a:r>
              <a:rPr lang="fr-FR" dirty="0" err="1" smtClean="0"/>
              <a:t>checking</a:t>
            </a:r>
            <a:endParaRPr lang="fr-FR" dirty="0" smtClean="0"/>
          </a:p>
          <a:p>
            <a:pPr lvl="1"/>
            <a:r>
              <a:rPr lang="fr-FR" dirty="0" err="1" smtClean="0"/>
              <a:t>YencaP</a:t>
            </a:r>
            <a:r>
              <a:rPr lang="fr-FR" dirty="0" smtClean="0"/>
              <a:t> Manager : user input control</a:t>
            </a:r>
          </a:p>
          <a:p>
            <a:r>
              <a:rPr lang="fr-FR" dirty="0" err="1" smtClean="0"/>
              <a:t>Distributed</a:t>
            </a:r>
            <a:r>
              <a:rPr lang="fr-FR" dirty="0" smtClean="0"/>
              <a:t> Data </a:t>
            </a:r>
            <a:r>
              <a:rPr lang="fr-FR" dirty="0" err="1" smtClean="0"/>
              <a:t>Tree</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12</a:t>
            </a:fld>
            <a:endParaRPr lang="fr-FR"/>
          </a:p>
        </p:txBody>
      </p:sp>
      <p:sp>
        <p:nvSpPr>
          <p:cNvPr id="7" name="ZoneTexte 6"/>
          <p:cNvSpPr txBox="1"/>
          <p:nvPr/>
        </p:nvSpPr>
        <p:spPr>
          <a:xfrm rot="18804748">
            <a:off x="6804481" y="3525597"/>
            <a:ext cx="2573992" cy="692497"/>
          </a:xfrm>
          <a:prstGeom prst="rect">
            <a:avLst/>
          </a:prstGeom>
          <a:noFill/>
        </p:spPr>
        <p:txBody>
          <a:bodyPr wrap="none" rtlCol="0">
            <a:spAutoFit/>
          </a:bodyPr>
          <a:lstStyle/>
          <a:p>
            <a:r>
              <a:rPr lang="fr-FR" sz="3900" dirty="0" smtClean="0"/>
              <a:t>Questions ?</a:t>
            </a:r>
            <a:endParaRPr lang="fr-FR" sz="3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13</a:t>
            </a:fld>
            <a:endParaRPr lang="fr-FR"/>
          </a:p>
        </p:txBody>
      </p:sp>
      <p:sp>
        <p:nvSpPr>
          <p:cNvPr id="5" name="Rectangle 4"/>
          <p:cNvSpPr/>
          <p:nvPr/>
        </p:nvSpPr>
        <p:spPr>
          <a:xfrm>
            <a:off x="4762500" y="1524000"/>
            <a:ext cx="4648200" cy="3170099"/>
          </a:xfrm>
          <a:prstGeom prst="rect">
            <a:avLst/>
          </a:prstGeom>
        </p:spPr>
        <p:txBody>
          <a:bodyPr wrap="square">
            <a:spAutoFit/>
          </a:bodyPr>
          <a:lstStyle/>
          <a:p>
            <a:r>
              <a:rPr lang="fr-FR" sz="800" dirty="0" smtClean="0"/>
              <a:t>&lt;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include</a:t>
            </a:r>
            <a:r>
              <a:rPr lang="fr-FR" sz="800" dirty="0" smtClean="0"/>
              <a:t>" type="</a:t>
            </a:r>
            <a:r>
              <a:rPr lang="fr-FR" sz="800" dirty="0" err="1" smtClean="0"/>
              <a:t>tns:contextIDType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a:t>
            </a:r>
            <a:r>
              <a:rPr lang="fr-FR" sz="800" dirty="0" err="1" smtClean="0"/>
              <a:t>locality</a:t>
            </a:r>
            <a:r>
              <a:rPr lang="fr-FR" sz="800" dirty="0" smtClean="0"/>
              <a:t>"&gt;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value="medium"&gt;&lt;/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resource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="value"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a:t>
            </a:r>
            <a:r>
              <a:rPr lang="fr-FR" sz="800" dirty="0" err="1" smtClean="0"/>
              <a:t>name</a:t>
            </a:r>
            <a:r>
              <a:rPr lang="fr-FR" sz="800" dirty="0" smtClean="0"/>
              <a:t>" type="string"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="id" type="</a:t>
            </a:r>
            <a:r>
              <a:rPr lang="fr-FR" sz="800" dirty="0" err="1" smtClean="0"/>
              <a:t>tns:contextIDType</a:t>
            </a:r>
            <a:r>
              <a:rPr lang="fr-FR" sz="800" dirty="0" smtClean="0"/>
              <a:t>"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endParaRPr lang="fr-FR" sz="800" dirty="0"/>
          </a:p>
        </p:txBody>
      </p:sp>
      <p:sp>
        <p:nvSpPr>
          <p:cNvPr id="7" name="Rectangle 6"/>
          <p:cNvSpPr/>
          <p:nvPr/>
        </p:nvSpPr>
        <p:spPr>
          <a:xfrm>
            <a:off x="381000" y="0"/>
            <a:ext cx="4953000" cy="6863420"/>
          </a:xfrm>
          <a:prstGeom prst="rect">
            <a:avLst/>
          </a:prstGeom>
        </p:spPr>
        <p:txBody>
          <a:bodyPr>
            <a:spAutoFit/>
          </a:bodyPr>
          <a:lstStyle/>
          <a:p>
            <a:r>
              <a:rPr lang="fr-FR" sz="800" dirty="0" smtClean="0"/>
              <a:t>&lt;</a:t>
            </a:r>
            <a:r>
              <a:rPr lang="fr-FR" sz="800" dirty="0" err="1" smtClean="0"/>
              <a:t>simpleType</a:t>
            </a:r>
            <a:r>
              <a:rPr lang="fr-FR" sz="800" dirty="0" smtClean="0"/>
              <a:t> </a:t>
            </a:r>
            <a:r>
              <a:rPr lang="fr-FR" sz="800" dirty="0" err="1" smtClean="0"/>
              <a:t>name</a:t>
            </a:r>
            <a:r>
              <a:rPr lang="fr-FR" sz="800" dirty="0" smtClean="0"/>
              <a:t>="</a:t>
            </a:r>
            <a:r>
              <a:rPr lang="fr-FR" sz="800" dirty="0" err="1" smtClean="0"/>
              <a:t>contextIDType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definitionIDType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vetoIDType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r>
              <a:rPr lang="fr-FR" sz="800" dirty="0" smtClean="0"/>
              <a:t>    </a:t>
            </a:r>
          </a:p>
          <a:p>
            <a:r>
              <a:rPr lang="fr-FR" sz="800" dirty="0" smtClean="0"/>
              <a:t>    &lt;</a:t>
            </a:r>
            <a:r>
              <a:rPr lang="fr-FR" sz="800" dirty="0" err="1" smtClean="0"/>
              <a:t>complexType</a:t>
            </a:r>
            <a:r>
              <a:rPr lang="fr-FR" sz="800" dirty="0" smtClean="0"/>
              <a:t> </a:t>
            </a:r>
            <a:r>
              <a:rPr lang="fr-FR" sz="800" dirty="0" err="1" smtClean="0"/>
              <a:t>name</a:t>
            </a:r>
            <a:r>
              <a:rPr lang="fr-FR" sz="800" dirty="0" smtClean="0"/>
              <a:t>="</a:t>
            </a:r>
            <a:r>
              <a:rPr lang="fr-FR" sz="800" dirty="0" err="1" smtClean="0"/>
              <a:t>contextBlocComplexType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target</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uri</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="proto"&gt;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tcp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udp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sip</a:t>
            </a:r>
            <a:r>
              <a:rPr lang="fr-FR" sz="800" dirty="0" smtClean="0"/>
              <a:t>"&gt;</a:t>
            </a:r>
          </a:p>
          <a:p>
            <a:r>
              <a:rPr lang="fr-FR" sz="800" dirty="0" smtClean="0"/>
              <a:t>                                                &lt;/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address</a:t>
            </a:r>
            <a:r>
              <a:rPr lang="fr-FR" sz="800" dirty="0" smtClean="0"/>
              <a:t>"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="port"&gt;</a:t>
            </a:r>
          </a:p>
          <a:p>
            <a:r>
              <a:rPr lang="fr-FR" sz="800" dirty="0" smtClean="0"/>
              <a:t>                                        &lt;</a:t>
            </a:r>
            <a:r>
              <a:rPr lang="fr-FR" sz="800" dirty="0" err="1" smtClean="0"/>
              <a:t>simpleType</a:t>
            </a:r>
            <a:r>
              <a:rPr lang="fr-FR" sz="800" dirty="0" smtClean="0"/>
              <a:t>&gt;</a:t>
            </a:r>
          </a:p>
          <a:p>
            <a:r>
              <a:rPr lang="fr-FR" sz="800" dirty="0" smtClean="0"/>
              <a:t>                                            &lt;restriction base="</a:t>
            </a:r>
            <a:r>
              <a:rPr lang="fr-FR" sz="800" dirty="0" err="1" smtClean="0"/>
              <a:t>int</a:t>
            </a:r>
            <a:r>
              <a:rPr lang="fr-FR" sz="800" dirty="0" smtClean="0"/>
              <a:t>"&gt;</a:t>
            </a:r>
          </a:p>
          <a:p>
            <a:r>
              <a:rPr lang="fr-FR" sz="800" dirty="0" smtClean="0"/>
              <a:t>                                                &lt;</a:t>
            </a:r>
            <a:r>
              <a:rPr lang="fr-FR" sz="800" dirty="0" err="1" smtClean="0"/>
              <a:t>minInclusive</a:t>
            </a:r>
            <a:r>
              <a:rPr lang="fr-FR" sz="800" dirty="0" smtClean="0"/>
              <a:t> value="0"&gt;</a:t>
            </a:r>
          </a:p>
          <a:p>
            <a:r>
              <a:rPr lang="fr-FR" sz="800" dirty="0" smtClean="0"/>
              <a:t>                                                &lt;/</a:t>
            </a:r>
            <a:r>
              <a:rPr lang="fr-FR" sz="800" dirty="0" err="1" smtClean="0"/>
              <a:t>minInclusive</a:t>
            </a:r>
            <a:r>
              <a:rPr lang="fr-FR" sz="800" dirty="0" smtClean="0"/>
              <a:t>&gt;</a:t>
            </a:r>
          </a:p>
          <a:p>
            <a:r>
              <a:rPr lang="fr-FR" sz="800" dirty="0" smtClean="0"/>
              <a:t>                                                &lt;</a:t>
            </a:r>
            <a:r>
              <a:rPr lang="fr-FR" sz="800" dirty="0" err="1" smtClean="0"/>
              <a:t>maxInclusive</a:t>
            </a:r>
            <a:r>
              <a:rPr lang="fr-FR" sz="800" dirty="0" smtClean="0"/>
              <a:t> value="65535"&gt;</a:t>
            </a:r>
          </a:p>
          <a:p>
            <a:r>
              <a:rPr lang="fr-FR" sz="800" dirty="0" smtClean="0"/>
              <a:t>                                                &lt;/</a:t>
            </a:r>
            <a:r>
              <a:rPr lang="fr-FR" sz="800" dirty="0" err="1" smtClean="0"/>
              <a:t>maxInclusive</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="date" type="date"&gt;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="version"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endParaRPr lang="fr-FR" sz="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14</a:t>
            </a:fld>
            <a:endParaRPr lang="fr-FR"/>
          </a:p>
        </p:txBody>
      </p:sp>
      <p:sp>
        <p:nvSpPr>
          <p:cNvPr id="5" name="Rectangle 4"/>
          <p:cNvSpPr/>
          <p:nvPr/>
        </p:nvSpPr>
        <p:spPr>
          <a:xfrm>
            <a:off x="4267200" y="838200"/>
            <a:ext cx="4521200" cy="4770539"/>
          </a:xfrm>
          <a:prstGeom prst="rect">
            <a:avLst/>
          </a:prstGeom>
        </p:spPr>
        <p:txBody>
          <a:bodyPr wrap="square">
            <a:spAutoFit/>
          </a:bodyPr>
          <a:lstStyle/>
          <a:p>
            <a:endParaRPr lang="fr-FR" sz="800" dirty="0" smtClean="0"/>
          </a:p>
          <a:p>
            <a:endParaRPr lang="fr-FR" sz="800" dirty="0" smtClean="0"/>
          </a:p>
          <a:p>
            <a:r>
              <a:rPr lang="fr-FR" sz="800" dirty="0" err="1" smtClean="0"/>
              <a:t>list</a:t>
            </a:r>
            <a:r>
              <a:rPr lang="fr-FR" sz="800" dirty="0" smtClean="0"/>
              <a:t> </a:t>
            </a:r>
            <a:r>
              <a:rPr lang="fr-FR" sz="800" dirty="0" err="1" smtClean="0"/>
              <a:t>context</a:t>
            </a:r>
            <a:r>
              <a:rPr lang="fr-FR" sz="800" dirty="0" smtClean="0"/>
              <a:t> {</a:t>
            </a:r>
          </a:p>
          <a:p>
            <a:endParaRPr lang="fr-FR" sz="800" dirty="0" smtClean="0"/>
          </a:p>
          <a:p>
            <a:r>
              <a:rPr lang="fr-FR" sz="800" dirty="0" smtClean="0"/>
              <a:t>   description "A </a:t>
            </a:r>
            <a:r>
              <a:rPr lang="fr-FR" sz="800" dirty="0" err="1" smtClean="0"/>
              <a:t>list</a:t>
            </a:r>
            <a:r>
              <a:rPr lang="fr-FR" sz="800" dirty="0" smtClean="0"/>
              <a:t> of veto </a:t>
            </a:r>
            <a:r>
              <a:rPr lang="fr-FR" sz="800" dirty="0" err="1" smtClean="0"/>
              <a:t>context</a:t>
            </a:r>
            <a:r>
              <a:rPr lang="fr-FR" sz="800" dirty="0" smtClean="0"/>
              <a:t> blocs";</a:t>
            </a:r>
          </a:p>
          <a:p>
            <a:r>
              <a:rPr lang="fr-FR" sz="800" dirty="0" smtClean="0"/>
              <a:t> </a:t>
            </a:r>
          </a:p>
          <a:p>
            <a:r>
              <a:rPr lang="fr-FR" sz="800" dirty="0" smtClean="0"/>
              <a:t>   </a:t>
            </a:r>
            <a:r>
              <a:rPr lang="fr-FR" sz="800" dirty="0" err="1" smtClean="0"/>
              <a:t>key</a:t>
            </a:r>
            <a:r>
              <a:rPr lang="fr-FR" sz="800" dirty="0" smtClean="0"/>
              <a:t> id;</a:t>
            </a:r>
          </a:p>
          <a:p>
            <a:r>
              <a:rPr lang="fr-FR" sz="800" dirty="0" smtClean="0"/>
              <a:t>   </a:t>
            </a:r>
          </a:p>
          <a:p>
            <a:r>
              <a:rPr lang="fr-FR" sz="800" dirty="0" smtClean="0"/>
              <a:t>   </a:t>
            </a:r>
            <a:r>
              <a:rPr lang="fr-FR" sz="800" dirty="0" err="1" smtClean="0"/>
              <a:t>leaf</a:t>
            </a:r>
            <a:r>
              <a:rPr lang="fr-FR" sz="800" dirty="0" smtClean="0"/>
              <a:t> id { type </a:t>
            </a:r>
            <a:r>
              <a:rPr lang="fr-FR" sz="800" dirty="0" err="1" smtClean="0"/>
              <a:t>vetoIdType</a:t>
            </a:r>
            <a:r>
              <a:rPr lang="fr-FR" sz="800" dirty="0" smtClean="0"/>
              <a:t>; }</a:t>
            </a:r>
          </a:p>
          <a:p>
            <a:endParaRPr lang="fr-FR" sz="800" dirty="0" smtClean="0"/>
          </a:p>
          <a:p>
            <a:r>
              <a:rPr lang="fr-FR" sz="800" dirty="0" smtClean="0"/>
              <a:t>   </a:t>
            </a:r>
            <a:r>
              <a:rPr lang="fr-FR" sz="800" dirty="0" err="1" smtClean="0"/>
              <a:t>list</a:t>
            </a:r>
            <a:r>
              <a:rPr lang="fr-FR" sz="800" dirty="0" smtClean="0"/>
              <a:t> </a:t>
            </a:r>
            <a:r>
              <a:rPr lang="fr-FR" sz="800" dirty="0" err="1" smtClean="0"/>
              <a:t>target</a:t>
            </a:r>
            <a:r>
              <a:rPr lang="fr-FR" sz="800" dirty="0" smtClean="0"/>
              <a:t> {     </a:t>
            </a:r>
          </a:p>
          <a:p>
            <a:r>
              <a:rPr lang="fr-FR" sz="800" dirty="0" smtClean="0"/>
              <a:t>      </a:t>
            </a:r>
            <a:r>
              <a:rPr lang="fr-FR" sz="800" dirty="0" err="1" smtClean="0"/>
              <a:t>key</a:t>
            </a:r>
            <a:r>
              <a:rPr lang="fr-FR" sz="800" dirty="0" smtClean="0"/>
              <a:t> </a:t>
            </a:r>
            <a:r>
              <a:rPr lang="fr-FR" sz="800" dirty="0" err="1" smtClean="0"/>
              <a:t>uri/address</a:t>
            </a:r>
            <a:r>
              <a:rPr lang="fr-FR" sz="800" dirty="0" smtClean="0"/>
              <a:t>;</a:t>
            </a:r>
          </a:p>
          <a:p>
            <a:r>
              <a:rPr lang="fr-FR" sz="800" dirty="0" smtClean="0"/>
              <a:t>      </a:t>
            </a:r>
          </a:p>
          <a:p>
            <a:r>
              <a:rPr lang="fr-FR" sz="800" dirty="0" smtClean="0"/>
              <a:t>      container </a:t>
            </a:r>
            <a:r>
              <a:rPr lang="fr-FR" sz="800" dirty="0" err="1" smtClean="0"/>
              <a:t>uri</a:t>
            </a:r>
            <a:r>
              <a:rPr lang="fr-FR" sz="800" dirty="0" smtClean="0"/>
              <a:t> {</a:t>
            </a:r>
          </a:p>
          <a:p>
            <a:r>
              <a:rPr lang="fr-FR" sz="800" dirty="0" smtClean="0"/>
              <a:t>         	 </a:t>
            </a:r>
            <a:r>
              <a:rPr lang="fr-FR" sz="800" dirty="0" err="1" smtClean="0"/>
              <a:t>leaf</a:t>
            </a:r>
            <a:r>
              <a:rPr lang="fr-FR" sz="800" dirty="0" smtClean="0"/>
              <a:t> proto { type </a:t>
            </a:r>
            <a:r>
              <a:rPr lang="fr-FR" sz="800" dirty="0" err="1" smtClean="0"/>
              <a:t>vtProto</a:t>
            </a:r>
            <a:r>
              <a:rPr lang="fr-FR" sz="800" dirty="0" smtClean="0"/>
              <a:t>; }</a:t>
            </a:r>
          </a:p>
          <a:p>
            <a:r>
              <a:rPr lang="fr-FR" sz="800" dirty="0" smtClean="0"/>
              <a:t>        	  </a:t>
            </a:r>
            <a:r>
              <a:rPr lang="fr-FR" sz="800" dirty="0" err="1" smtClean="0"/>
              <a:t>leaf</a:t>
            </a:r>
            <a:r>
              <a:rPr lang="fr-FR" sz="800" dirty="0" smtClean="0"/>
              <a:t> </a:t>
            </a:r>
            <a:r>
              <a:rPr lang="fr-FR" sz="800" dirty="0" err="1" smtClean="0"/>
              <a:t>address</a:t>
            </a:r>
            <a:r>
              <a:rPr lang="fr-FR" sz="800" dirty="0" smtClean="0"/>
              <a:t> {</a:t>
            </a:r>
          </a:p>
          <a:p>
            <a:r>
              <a:rPr lang="fr-FR" sz="800" dirty="0" smtClean="0"/>
              <a:t>            		  type string;</a:t>
            </a:r>
          </a:p>
          <a:p>
            <a:r>
              <a:rPr lang="fr-FR" sz="800" dirty="0" smtClean="0"/>
              <a:t>           	 	  </a:t>
            </a:r>
            <a:r>
              <a:rPr lang="fr-FR" sz="800" dirty="0" err="1" smtClean="0"/>
              <a:t>mandatory</a:t>
            </a:r>
            <a:r>
              <a:rPr lang="fr-FR" sz="800" dirty="0" smtClean="0"/>
              <a:t> </a:t>
            </a:r>
            <a:r>
              <a:rPr lang="fr-FR" sz="800" dirty="0" err="1" smtClean="0"/>
              <a:t>true</a:t>
            </a:r>
            <a:r>
              <a:rPr lang="fr-FR" sz="800" dirty="0" smtClean="0"/>
              <a:t>;</a:t>
            </a:r>
          </a:p>
          <a:p>
            <a:r>
              <a:rPr lang="fr-FR" sz="800" dirty="0" smtClean="0"/>
              <a:t>        	  }</a:t>
            </a:r>
          </a:p>
          <a:p>
            <a:r>
              <a:rPr lang="fr-FR" sz="800" dirty="0" smtClean="0"/>
              <a:t>       	   </a:t>
            </a:r>
            <a:r>
              <a:rPr lang="fr-FR" sz="800" dirty="0" err="1" smtClean="0"/>
              <a:t>leaf</a:t>
            </a:r>
            <a:r>
              <a:rPr lang="fr-FR" sz="800" dirty="0" smtClean="0"/>
              <a:t> port { type </a:t>
            </a:r>
            <a:r>
              <a:rPr lang="fr-FR" sz="800" dirty="0" err="1" smtClean="0"/>
              <a:t>vtPort</a:t>
            </a:r>
            <a:r>
              <a:rPr lang="fr-FR" sz="800" dirty="0" smtClean="0"/>
              <a:t>; }</a:t>
            </a:r>
          </a:p>
          <a:p>
            <a:r>
              <a:rPr lang="fr-FR" sz="800" dirty="0" smtClean="0"/>
              <a:t>      }</a:t>
            </a:r>
          </a:p>
          <a:p>
            <a:r>
              <a:rPr lang="fr-FR" sz="800" dirty="0" smtClean="0"/>
              <a:t>      </a:t>
            </a:r>
            <a:r>
              <a:rPr lang="fr-FR" sz="800" dirty="0" err="1" smtClean="0"/>
              <a:t>leaf</a:t>
            </a:r>
            <a:r>
              <a:rPr lang="fr-FR" sz="800" dirty="0" smtClean="0"/>
              <a:t> date { type string; }</a:t>
            </a:r>
          </a:p>
          <a:p>
            <a:r>
              <a:rPr lang="fr-FR" sz="800" dirty="0" smtClean="0"/>
              <a:t>      </a:t>
            </a:r>
            <a:r>
              <a:rPr lang="fr-FR" sz="800" dirty="0" err="1" smtClean="0"/>
              <a:t>leaf</a:t>
            </a:r>
            <a:r>
              <a:rPr lang="fr-FR" sz="800" dirty="0" smtClean="0"/>
              <a:t> version { type string; }</a:t>
            </a:r>
          </a:p>
          <a:p>
            <a:r>
              <a:rPr lang="fr-FR" sz="800" dirty="0" smtClean="0"/>
              <a:t>   }</a:t>
            </a:r>
          </a:p>
          <a:p>
            <a:endParaRPr lang="fr-FR" sz="800" dirty="0" smtClean="0"/>
          </a:p>
          <a:p>
            <a:r>
              <a:rPr lang="fr-FR" sz="800" dirty="0" smtClean="0"/>
              <a:t>   </a:t>
            </a:r>
            <a:r>
              <a:rPr lang="fr-FR" sz="800" dirty="0" err="1" smtClean="0"/>
              <a:t>leaf-list</a:t>
            </a:r>
            <a:r>
              <a:rPr lang="fr-FR" sz="800" dirty="0" smtClean="0"/>
              <a:t> </a:t>
            </a:r>
            <a:r>
              <a:rPr lang="fr-FR" sz="800" dirty="0" err="1" smtClean="0"/>
              <a:t>include</a:t>
            </a:r>
            <a:r>
              <a:rPr lang="fr-FR" sz="800" dirty="0" smtClean="0"/>
              <a:t> { type </a:t>
            </a:r>
            <a:r>
              <a:rPr lang="fr-FR" sz="800" dirty="0" err="1" smtClean="0"/>
              <a:t>contextIdType</a:t>
            </a:r>
            <a:r>
              <a:rPr lang="fr-FR" sz="800" dirty="0" smtClean="0"/>
              <a:t>; }</a:t>
            </a:r>
          </a:p>
          <a:p>
            <a:r>
              <a:rPr lang="fr-FR" sz="800" dirty="0" smtClean="0"/>
              <a:t>   </a:t>
            </a:r>
            <a:r>
              <a:rPr lang="fr-FR" sz="800" dirty="0" err="1" smtClean="0"/>
              <a:t>leaf</a:t>
            </a:r>
            <a:r>
              <a:rPr lang="fr-FR" sz="800" dirty="0" smtClean="0"/>
              <a:t> </a:t>
            </a:r>
            <a:r>
              <a:rPr lang="fr-FR" sz="800" dirty="0" err="1" smtClean="0"/>
              <a:t>locality</a:t>
            </a:r>
            <a:r>
              <a:rPr lang="fr-FR" sz="800" dirty="0" smtClean="0"/>
              <a:t> { type </a:t>
            </a:r>
            <a:r>
              <a:rPr lang="fr-FR" sz="800" dirty="0" err="1" smtClean="0"/>
              <a:t>vtLocality</a:t>
            </a:r>
            <a:r>
              <a:rPr lang="fr-FR" sz="800" dirty="0" smtClean="0"/>
              <a:t>; }</a:t>
            </a:r>
          </a:p>
          <a:p>
            <a:r>
              <a:rPr lang="fr-FR" sz="800" dirty="0" smtClean="0"/>
              <a:t>   </a:t>
            </a:r>
            <a:r>
              <a:rPr lang="fr-FR" sz="800" dirty="0" err="1" smtClean="0"/>
              <a:t>list</a:t>
            </a:r>
            <a:r>
              <a:rPr lang="fr-FR" sz="800" dirty="0" smtClean="0"/>
              <a:t> </a:t>
            </a:r>
            <a:r>
              <a:rPr lang="fr-FR" sz="800" dirty="0" err="1" smtClean="0"/>
              <a:t>resource</a:t>
            </a:r>
            <a:r>
              <a:rPr lang="fr-FR" sz="800" dirty="0" smtClean="0"/>
              <a:t> {   </a:t>
            </a:r>
          </a:p>
          <a:p>
            <a:r>
              <a:rPr lang="fr-FR" sz="800" dirty="0" smtClean="0"/>
              <a:t>       </a:t>
            </a:r>
            <a:r>
              <a:rPr lang="fr-FR" sz="800" dirty="0" err="1" smtClean="0"/>
              <a:t>key</a:t>
            </a:r>
            <a:r>
              <a:rPr lang="fr-FR" sz="800" dirty="0" smtClean="0"/>
              <a:t> </a:t>
            </a:r>
            <a:r>
              <a:rPr lang="fr-FR" sz="800" dirty="0" err="1" smtClean="0"/>
              <a:t>name</a:t>
            </a:r>
            <a:r>
              <a:rPr lang="fr-FR" sz="800" dirty="0" smtClean="0"/>
              <a:t>;</a:t>
            </a:r>
          </a:p>
          <a:p>
            <a:r>
              <a:rPr lang="fr-FR" sz="800" dirty="0" smtClean="0"/>
              <a:t>   </a:t>
            </a:r>
          </a:p>
          <a:p>
            <a:r>
              <a:rPr lang="fr-FR" sz="800" dirty="0" smtClean="0"/>
              <a:t>       </a:t>
            </a:r>
            <a:r>
              <a:rPr lang="fr-FR" sz="800" dirty="0" err="1" smtClean="0"/>
              <a:t>leaf</a:t>
            </a:r>
            <a:r>
              <a:rPr lang="fr-FR" sz="800" dirty="0" smtClean="0"/>
              <a:t> </a:t>
            </a:r>
            <a:r>
              <a:rPr lang="fr-FR" sz="800" dirty="0" err="1" smtClean="0"/>
              <a:t>name</a:t>
            </a:r>
            <a:r>
              <a:rPr lang="fr-FR" sz="800" dirty="0" smtClean="0"/>
              <a:t> { type string; }</a:t>
            </a:r>
          </a:p>
          <a:p>
            <a:r>
              <a:rPr lang="fr-FR" sz="800" dirty="0" smtClean="0"/>
              <a:t>       </a:t>
            </a:r>
            <a:r>
              <a:rPr lang="fr-FR" sz="800" dirty="0" err="1" smtClean="0"/>
              <a:t>leaf-list</a:t>
            </a:r>
            <a:r>
              <a:rPr lang="fr-FR" sz="800" dirty="0" smtClean="0"/>
              <a:t> value { </a:t>
            </a:r>
          </a:p>
          <a:p>
            <a:r>
              <a:rPr lang="fr-FR" sz="800" dirty="0" smtClean="0"/>
              <a:t>           	type string;</a:t>
            </a:r>
          </a:p>
          <a:p>
            <a:r>
              <a:rPr lang="fr-FR" sz="800" dirty="0" smtClean="0"/>
              <a:t>           	</a:t>
            </a:r>
            <a:r>
              <a:rPr lang="fr-FR" sz="800" dirty="0" err="1" smtClean="0"/>
              <a:t>min-element</a:t>
            </a:r>
            <a:r>
              <a:rPr lang="fr-FR" sz="800" dirty="0" smtClean="0"/>
              <a:t> 1; </a:t>
            </a:r>
          </a:p>
          <a:p>
            <a:r>
              <a:rPr lang="fr-FR" sz="800" dirty="0" smtClean="0"/>
              <a:t>       }</a:t>
            </a:r>
          </a:p>
          <a:p>
            <a:r>
              <a:rPr lang="fr-FR" sz="800" dirty="0" smtClean="0"/>
              <a:t>   }</a:t>
            </a:r>
          </a:p>
          <a:p>
            <a:r>
              <a:rPr lang="fr-FR" sz="800" dirty="0" smtClean="0"/>
              <a:t>}</a:t>
            </a:r>
            <a:endParaRPr lang="fr-FR" sz="800" dirty="0"/>
          </a:p>
        </p:txBody>
      </p:sp>
      <p:sp>
        <p:nvSpPr>
          <p:cNvPr id="6" name="Rectangle 5"/>
          <p:cNvSpPr/>
          <p:nvPr/>
        </p:nvSpPr>
        <p:spPr>
          <a:xfrm>
            <a:off x="457200" y="1752600"/>
            <a:ext cx="3124200" cy="2185214"/>
          </a:xfrm>
          <a:prstGeom prst="rect">
            <a:avLst/>
          </a:prstGeom>
        </p:spPr>
        <p:txBody>
          <a:bodyPr wrap="square">
            <a:spAutoFit/>
          </a:bodyPr>
          <a:lstStyle/>
          <a:p>
            <a:r>
              <a:rPr lang="fr-FR" sz="800" dirty="0" err="1" smtClean="0"/>
              <a:t>typedef</a:t>
            </a:r>
            <a:r>
              <a:rPr lang="fr-FR" sz="800" dirty="0" smtClean="0"/>
              <a:t> </a:t>
            </a:r>
            <a:r>
              <a:rPr lang="fr-FR" sz="800" dirty="0" err="1" smtClean="0"/>
              <a:t>contextIdType</a:t>
            </a:r>
            <a:r>
              <a:rPr lang="fr-FR" sz="800" dirty="0" smtClean="0"/>
              <a:t> { type string;}</a:t>
            </a:r>
          </a:p>
          <a:p>
            <a:r>
              <a:rPr lang="fr-FR" sz="800" dirty="0" err="1" smtClean="0"/>
              <a:t>typedef</a:t>
            </a:r>
            <a:r>
              <a:rPr lang="fr-FR" sz="800" dirty="0" smtClean="0"/>
              <a:t> </a:t>
            </a:r>
            <a:r>
              <a:rPr lang="fr-FR" sz="800" dirty="0" err="1" smtClean="0"/>
              <a:t>definitionIDType</a:t>
            </a:r>
            <a:r>
              <a:rPr lang="fr-FR" sz="800" dirty="0" smtClean="0"/>
              <a:t> { type string;}</a:t>
            </a:r>
          </a:p>
          <a:p>
            <a:r>
              <a:rPr lang="fr-FR" sz="800" dirty="0" err="1" smtClean="0"/>
              <a:t>typedef</a:t>
            </a:r>
            <a:r>
              <a:rPr lang="fr-FR" sz="800" dirty="0" smtClean="0"/>
              <a:t> </a:t>
            </a:r>
            <a:r>
              <a:rPr lang="fr-FR" sz="800" dirty="0" err="1" smtClean="0"/>
              <a:t>vetoIdType</a:t>
            </a:r>
            <a:r>
              <a:rPr lang="fr-FR" sz="800" dirty="0" smtClean="0"/>
              <a:t> { type string;}</a:t>
            </a:r>
          </a:p>
          <a:p>
            <a:endParaRPr lang="fr-FR" sz="800" dirty="0" smtClean="0"/>
          </a:p>
          <a:p>
            <a:r>
              <a:rPr lang="fr-FR" sz="800" dirty="0" err="1" smtClean="0"/>
              <a:t>typedef</a:t>
            </a:r>
            <a:r>
              <a:rPr lang="fr-FR" sz="800" dirty="0" smtClean="0"/>
              <a:t> </a:t>
            </a:r>
            <a:r>
              <a:rPr lang="fr-FR" sz="800" dirty="0" err="1" smtClean="0"/>
              <a:t>vtProto</a:t>
            </a:r>
            <a:r>
              <a:rPr lang="fr-FR" sz="800" dirty="0" smtClean="0"/>
              <a:t> { </a:t>
            </a:r>
          </a:p>
          <a:p>
            <a:r>
              <a:rPr lang="fr-FR" sz="800" dirty="0" smtClean="0"/>
              <a:t>    type string {</a:t>
            </a:r>
          </a:p>
          <a:p>
            <a:r>
              <a:rPr lang="fr-FR" sz="800" dirty="0" smtClean="0"/>
              <a:t>	    pattern "</a:t>
            </a:r>
            <a:r>
              <a:rPr lang="fr-FR" sz="800" dirty="0" err="1" smtClean="0"/>
              <a:t>tcp|udp|sip</a:t>
            </a:r>
            <a:r>
              <a:rPr lang="fr-FR" sz="800" dirty="0" smtClean="0"/>
              <a:t>";</a:t>
            </a:r>
          </a:p>
          <a:p>
            <a:r>
              <a:rPr lang="fr-FR" sz="800" dirty="0" smtClean="0"/>
              <a:t>	}</a:t>
            </a:r>
          </a:p>
          <a:p>
            <a:r>
              <a:rPr lang="fr-FR" sz="800" dirty="0" smtClean="0"/>
              <a:t>}</a:t>
            </a:r>
          </a:p>
          <a:p>
            <a:endParaRPr lang="fr-FR" sz="800" dirty="0" smtClean="0"/>
          </a:p>
          <a:p>
            <a:r>
              <a:rPr lang="fr-FR" sz="800" dirty="0" err="1" smtClean="0"/>
              <a:t>typedef</a:t>
            </a:r>
            <a:r>
              <a:rPr lang="fr-FR" sz="800" dirty="0" smtClean="0"/>
              <a:t> </a:t>
            </a:r>
            <a:r>
              <a:rPr lang="fr-FR" sz="800" dirty="0" err="1" smtClean="0"/>
              <a:t>vtLocality</a:t>
            </a:r>
            <a:r>
              <a:rPr lang="fr-FR" sz="800" dirty="0" smtClean="0"/>
              <a:t> { </a:t>
            </a:r>
          </a:p>
          <a:p>
            <a:r>
              <a:rPr lang="fr-FR" sz="800" dirty="0" smtClean="0"/>
              <a:t>    type string {</a:t>
            </a:r>
          </a:p>
          <a:p>
            <a:r>
              <a:rPr lang="fr-FR" sz="800" dirty="0" smtClean="0"/>
              <a:t>       pattern "</a:t>
            </a:r>
            <a:r>
              <a:rPr lang="fr-FR" sz="800" dirty="0" err="1" smtClean="0"/>
              <a:t>very</a:t>
            </a:r>
            <a:r>
              <a:rPr lang="fr-FR" sz="800" dirty="0" smtClean="0"/>
              <a:t> </a:t>
            </a:r>
            <a:r>
              <a:rPr lang="fr-FR" sz="800" dirty="0" err="1" smtClean="0"/>
              <a:t>low|low|medium|high|very</a:t>
            </a:r>
            <a:r>
              <a:rPr lang="fr-FR" sz="800" dirty="0" smtClean="0"/>
              <a:t> </a:t>
            </a:r>
            <a:r>
              <a:rPr lang="fr-FR" sz="800" dirty="0" err="1" smtClean="0"/>
              <a:t>high</a:t>
            </a:r>
            <a:r>
              <a:rPr lang="fr-FR" sz="800" dirty="0" smtClean="0"/>
              <a:t>";</a:t>
            </a:r>
          </a:p>
          <a:p>
            <a:r>
              <a:rPr lang="fr-FR" sz="800" dirty="0" smtClean="0"/>
              <a:t>    }</a:t>
            </a:r>
          </a:p>
          <a:p>
            <a:r>
              <a:rPr lang="fr-FR" sz="800" dirty="0" smtClean="0"/>
              <a:t>}</a:t>
            </a:r>
          </a:p>
          <a:p>
            <a:endParaRPr lang="fr-FR" sz="800" dirty="0" smtClean="0"/>
          </a:p>
          <a:p>
            <a:endParaRPr lang="fr-FR" sz="800" dirty="0" smtClean="0"/>
          </a:p>
        </p:txBody>
      </p:sp>
      <p:sp>
        <p:nvSpPr>
          <p:cNvPr id="7" name="Bouton d'action : Précédent 6">
            <a:hlinkClick r:id="rId3" action="ppaction://hlinksldjump" highlightClick="1"/>
          </p:cNvPr>
          <p:cNvSpPr/>
          <p:nvPr/>
        </p:nvSpPr>
        <p:spPr>
          <a:xfrm>
            <a:off x="8991600" y="5791200"/>
            <a:ext cx="419100" cy="304800"/>
          </a:xfrm>
          <a:prstGeom prst="actionButtonBackPrevious">
            <a:avLst/>
          </a:prstGeom>
          <a:blipFill rotWithShape="1">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Image 6" descr="YangBrowsing.png"/>
          <p:cNvPicPr>
            <a:picLocks noChangeAspect="1"/>
          </p:cNvPicPr>
          <p:nvPr/>
        </p:nvPicPr>
        <p:blipFill>
          <a:blip r:embed="rId3"/>
          <a:stretch>
            <a:fillRect/>
          </a:stretch>
        </p:blipFill>
        <p:spPr>
          <a:xfrm>
            <a:off x="1150812" y="0"/>
            <a:ext cx="7604375"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15</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
        <p:nvSpPr>
          <p:cNvPr id="6" name="Bouton d'action : Précédent 5">
            <a:hlinkClick r:id="rId4" action="ppaction://hlinksldjump" highlightClick="1"/>
          </p:cNvPr>
          <p:cNvSpPr/>
          <p:nvPr/>
        </p:nvSpPr>
        <p:spPr>
          <a:xfrm>
            <a:off x="9144000" y="5867400"/>
            <a:ext cx="445283" cy="381000"/>
          </a:xfrm>
          <a:prstGeom prst="actionButtonBackPrevious">
            <a:avLst/>
          </a:prstGeom>
          <a:blipFill rotWithShape="1">
            <a:blip r:embed="rId5"/>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16</a:t>
            </a:fld>
            <a:endParaRPr lang="fr-FR"/>
          </a:p>
        </p:txBody>
      </p:sp>
      <p:pic>
        <p:nvPicPr>
          <p:cNvPr id="5" name="Image 4" descr="YangDataBrowsing.png"/>
          <p:cNvPicPr>
            <a:picLocks noChangeAspect="1"/>
          </p:cNvPicPr>
          <p:nvPr/>
        </p:nvPicPr>
        <p:blipFill>
          <a:blip r:embed="rId3"/>
          <a:stretch>
            <a:fillRect/>
          </a:stretch>
        </p:blipFill>
        <p:spPr>
          <a:xfrm>
            <a:off x="469900" y="1047750"/>
            <a:ext cx="8966200" cy="4762500"/>
          </a:xfrm>
          <a:prstGeom prst="rect">
            <a:avLst/>
          </a:prstGeom>
        </p:spPr>
      </p:pic>
      <p:sp>
        <p:nvSpPr>
          <p:cNvPr id="6" name="Bouton d'action : Précédent 5">
            <a:hlinkClick r:id="rId4" action="ppaction://hlinksldjump" highlightClick="1"/>
          </p:cNvPr>
          <p:cNvSpPr/>
          <p:nvPr/>
        </p:nvSpPr>
        <p:spPr>
          <a:xfrm>
            <a:off x="9017000" y="5975351"/>
            <a:ext cx="419100" cy="381000"/>
          </a:xfrm>
          <a:prstGeom prst="actionButtonBackPrevious">
            <a:avLst/>
          </a:prstGeom>
          <a:blipFill rotWithShape="1">
            <a:blip r:embed="rId5"/>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Outline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IETF Configuration management</a:t>
            </a:r>
          </a:p>
          <a:p>
            <a:pPr lvl="1"/>
            <a:r>
              <a:rPr lang="fr-FR" dirty="0" smtClean="0"/>
              <a:t>NETCONF and Yang (</a:t>
            </a:r>
            <a:r>
              <a:rPr lang="fr-FR" dirty="0" err="1" smtClean="0"/>
              <a:t>netconf</a:t>
            </a:r>
            <a:r>
              <a:rPr lang="fr-FR" dirty="0" smtClean="0"/>
              <a:t> and </a:t>
            </a:r>
            <a:r>
              <a:rPr lang="fr-FR" dirty="0" err="1" smtClean="0"/>
              <a:t>netmod</a:t>
            </a:r>
            <a:r>
              <a:rPr lang="fr-FR" dirty="0" smtClean="0"/>
              <a:t> WG) </a:t>
            </a:r>
          </a:p>
          <a:p>
            <a:r>
              <a:rPr lang="fr-FR" dirty="0" err="1" smtClean="0"/>
              <a:t>jYang</a:t>
            </a:r>
            <a:endParaRPr lang="fr-FR" dirty="0" smtClean="0"/>
          </a:p>
          <a:p>
            <a:pPr lvl="1"/>
            <a:r>
              <a:rPr lang="fr-FR" dirty="0" smtClean="0"/>
              <a:t>Yang data model </a:t>
            </a:r>
            <a:r>
              <a:rPr lang="fr-FR" dirty="0" err="1" smtClean="0"/>
              <a:t>parser</a:t>
            </a:r>
            <a:endParaRPr lang="fr-FR" dirty="0" smtClean="0"/>
          </a:p>
          <a:p>
            <a:r>
              <a:rPr lang="fr-FR" dirty="0" smtClean="0"/>
              <a:t>ENSUITE </a:t>
            </a:r>
            <a:r>
              <a:rPr lang="fr-FR" dirty="0" err="1" smtClean="0"/>
              <a:t>framework</a:t>
            </a:r>
            <a:r>
              <a:rPr lang="fr-FR" dirty="0" smtClean="0"/>
              <a:t> (</a:t>
            </a:r>
            <a:r>
              <a:rPr lang="fr-FR" dirty="0" err="1" smtClean="0"/>
              <a:t>Enable</a:t>
            </a:r>
            <a:r>
              <a:rPr lang="fr-FR" dirty="0" smtClean="0"/>
              <a:t> Network Suite)</a:t>
            </a:r>
          </a:p>
          <a:p>
            <a:pPr lvl="1"/>
            <a:r>
              <a:rPr lang="fr-FR" dirty="0" smtClean="0"/>
              <a:t>NETCONF client/server</a:t>
            </a:r>
          </a:p>
          <a:p>
            <a:r>
              <a:rPr lang="fr-FR" dirty="0" smtClean="0"/>
              <a:t>Yang browser</a:t>
            </a:r>
          </a:p>
          <a:p>
            <a:pPr lvl="1"/>
            <a:r>
              <a:rPr lang="fr-FR" dirty="0" smtClean="0"/>
              <a:t>Read/</a:t>
            </a:r>
            <a:r>
              <a:rPr lang="fr-FR" dirty="0" err="1" smtClean="0"/>
              <a:t>write</a:t>
            </a:r>
            <a:r>
              <a:rPr lang="fr-FR" dirty="0" smtClean="0"/>
              <a:t> configuration</a:t>
            </a:r>
            <a:endParaRPr lang="fr-FR" dirty="0" smtClean="0"/>
          </a:p>
          <a:p>
            <a:r>
              <a:rPr lang="fr-FR" dirty="0" smtClean="0"/>
              <a:t>Conclusions   and Futur </a:t>
            </a:r>
            <a:r>
              <a:rPr lang="fr-FR" dirty="0" err="1" smtClean="0"/>
              <a:t>works</a:t>
            </a:r>
            <a:endParaRPr lang="fr-FR" dirty="0" smtClean="0"/>
          </a:p>
          <a:p>
            <a:endParaRPr lang="fr-FR" dirty="0" smtClean="0"/>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2</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4"/>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5"/>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5"/>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6"/>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6"/>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6"/>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grpSp>
        <p:nvGrpSpPr>
          <p:cNvPr id="125" name="Grouper 124"/>
          <p:cNvGrpSpPr/>
          <p:nvPr/>
        </p:nvGrpSpPr>
        <p:grpSpPr>
          <a:xfrm>
            <a:off x="457200" y="4140044"/>
            <a:ext cx="1476102" cy="2004809"/>
            <a:chOff x="457200" y="4140044"/>
            <a:chExt cx="1476102" cy="2004809"/>
          </a:xfrm>
        </p:grpSpPr>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gr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3</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grpSp>
        <p:nvGrpSpPr>
          <p:cNvPr id="124" name="Grouper 123"/>
          <p:cNvGrpSpPr/>
          <p:nvPr/>
        </p:nvGrpSpPr>
        <p:grpSpPr>
          <a:xfrm>
            <a:off x="2984415" y="1822529"/>
            <a:ext cx="6736416" cy="4856987"/>
            <a:chOff x="2984415" y="1822529"/>
            <a:chExt cx="6736416" cy="4856987"/>
          </a:xfrm>
        </p:grpSpPr>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28" name="Grouper 27"/>
          <p:cNvGrpSpPr/>
          <p:nvPr/>
        </p:nvGrpSpPr>
        <p:grpSpPr>
          <a:xfrm>
            <a:off x="4795912" y="4030051"/>
            <a:ext cx="1137164" cy="1501984"/>
            <a:chOff x="5814134" y="3066382"/>
            <a:chExt cx="2228736" cy="2943749"/>
          </a:xfrm>
        </p:grpSpPr>
        <p:grpSp>
          <p:nvGrpSpPr>
            <p:cNvPr id="29" name="Grouper 292"/>
            <p:cNvGrpSpPr/>
            <p:nvPr/>
          </p:nvGrpSpPr>
          <p:grpSpPr>
            <a:xfrm>
              <a:off x="5814134" y="3066382"/>
              <a:ext cx="1256442" cy="2943749"/>
              <a:chOff x="6105092" y="3073230"/>
              <a:chExt cx="1256442" cy="2943749"/>
            </a:xfrm>
          </p:grpSpPr>
          <p:grpSp>
            <p:nvGrpSpPr>
              <p:cNvPr id="31" name="Grouper 202"/>
              <p:cNvGrpSpPr/>
              <p:nvPr/>
            </p:nvGrpSpPr>
            <p:grpSpPr>
              <a:xfrm>
                <a:off x="6105109" y="3073230"/>
                <a:ext cx="416686" cy="422252"/>
                <a:chOff x="5442515" y="2581520"/>
                <a:chExt cx="523510" cy="530503"/>
              </a:xfrm>
            </p:grpSpPr>
            <p:sp>
              <p:nvSpPr>
                <p:cNvPr id="113" name="Ellipse 112"/>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14" name="ZoneTexte 113"/>
                <p:cNvSpPr txBox="1"/>
                <p:nvPr/>
              </p:nvSpPr>
              <p:spPr>
                <a:xfrm>
                  <a:off x="5442515" y="2581523"/>
                  <a:ext cx="299630" cy="530500"/>
                </a:xfrm>
                <a:prstGeom prst="rect">
                  <a:avLst/>
                </a:prstGeom>
                <a:noFill/>
              </p:spPr>
              <p:txBody>
                <a:bodyPr wrap="square" rtlCol="0">
                  <a:spAutoFit/>
                </a:bodyPr>
                <a:lstStyle/>
                <a:p>
                  <a:r>
                    <a:rPr lang="fr-FR" sz="800" dirty="0" smtClean="0"/>
                    <a:t>&lt;</a:t>
                  </a:r>
                  <a:endParaRPr lang="fr-FR" sz="800" dirty="0"/>
                </a:p>
              </p:txBody>
            </p:sp>
            <p:sp>
              <p:nvSpPr>
                <p:cNvPr id="115" name="ZoneTexte 114"/>
                <p:cNvSpPr txBox="1"/>
                <p:nvPr/>
              </p:nvSpPr>
              <p:spPr>
                <a:xfrm>
                  <a:off x="5665942" y="2581520"/>
                  <a:ext cx="300083" cy="530500"/>
                </a:xfrm>
                <a:prstGeom prst="rect">
                  <a:avLst/>
                </a:prstGeom>
                <a:noFill/>
              </p:spPr>
              <p:txBody>
                <a:bodyPr wrap="square" rtlCol="0">
                  <a:spAutoFit/>
                </a:bodyPr>
                <a:lstStyle/>
                <a:p>
                  <a:r>
                    <a:rPr lang="fr-FR" sz="800" dirty="0" smtClean="0"/>
                    <a:t>&gt;</a:t>
                  </a:r>
                  <a:endParaRPr lang="fr-FR" sz="800" dirty="0"/>
                </a:p>
              </p:txBody>
            </p:sp>
          </p:grpSp>
          <p:grpSp>
            <p:nvGrpSpPr>
              <p:cNvPr id="32" name="Grouper 203"/>
              <p:cNvGrpSpPr/>
              <p:nvPr/>
            </p:nvGrpSpPr>
            <p:grpSpPr>
              <a:xfrm>
                <a:off x="6641589" y="3901408"/>
                <a:ext cx="477337" cy="422252"/>
                <a:chOff x="5442513" y="2221459"/>
                <a:chExt cx="599708" cy="530499"/>
              </a:xfrm>
            </p:grpSpPr>
            <p:sp>
              <p:nvSpPr>
                <p:cNvPr id="110" name="ZoneTexte 109"/>
                <p:cNvSpPr txBox="1"/>
                <p:nvPr/>
              </p:nvSpPr>
              <p:spPr>
                <a:xfrm>
                  <a:off x="5442513" y="2221461"/>
                  <a:ext cx="389849" cy="530497"/>
                </a:xfrm>
                <a:prstGeom prst="rect">
                  <a:avLst/>
                </a:prstGeom>
                <a:noFill/>
              </p:spPr>
              <p:txBody>
                <a:bodyPr wrap="square" rtlCol="0">
                  <a:spAutoFit/>
                </a:bodyPr>
                <a:lstStyle/>
                <a:p>
                  <a:r>
                    <a:rPr lang="fr-FR" sz="800" dirty="0" smtClean="0"/>
                    <a:t>&lt;/</a:t>
                  </a:r>
                  <a:endParaRPr lang="fr-FR" sz="800" dirty="0"/>
                </a:p>
              </p:txBody>
            </p:sp>
            <p:sp>
              <p:nvSpPr>
                <p:cNvPr id="111" name="ZoneTexte 11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112" name="Ellipse 11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33" name="Grouper 204"/>
              <p:cNvGrpSpPr/>
              <p:nvPr/>
            </p:nvGrpSpPr>
            <p:grpSpPr>
              <a:xfrm>
                <a:off x="6349342" y="4405696"/>
                <a:ext cx="488493" cy="422251"/>
                <a:chOff x="5442517" y="2837310"/>
                <a:chExt cx="613728" cy="530501"/>
              </a:xfrm>
            </p:grpSpPr>
            <p:sp>
              <p:nvSpPr>
                <p:cNvPr id="107" name="Ellipse 1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8" name="ZoneTexte 107"/>
                <p:cNvSpPr txBox="1"/>
                <p:nvPr/>
              </p:nvSpPr>
              <p:spPr>
                <a:xfrm>
                  <a:off x="5756164" y="2837312"/>
                  <a:ext cx="300081" cy="530499"/>
                </a:xfrm>
                <a:prstGeom prst="rect">
                  <a:avLst/>
                </a:prstGeom>
                <a:noFill/>
              </p:spPr>
              <p:txBody>
                <a:bodyPr wrap="square" rtlCol="0">
                  <a:spAutoFit/>
                </a:bodyPr>
                <a:lstStyle/>
                <a:p>
                  <a:r>
                    <a:rPr lang="fr-FR" sz="800" dirty="0" smtClean="0"/>
                    <a:t>&gt;</a:t>
                  </a:r>
                  <a:endParaRPr lang="fr-FR" sz="800" dirty="0"/>
                </a:p>
              </p:txBody>
            </p:sp>
            <p:sp>
              <p:nvSpPr>
                <p:cNvPr id="109" name="ZoneTexte 108"/>
                <p:cNvSpPr txBox="1"/>
                <p:nvPr/>
              </p:nvSpPr>
              <p:spPr>
                <a:xfrm>
                  <a:off x="5442517" y="2837310"/>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4" name="Grouper 205"/>
              <p:cNvGrpSpPr/>
              <p:nvPr/>
            </p:nvGrpSpPr>
            <p:grpSpPr>
              <a:xfrm>
                <a:off x="6105092" y="5594728"/>
                <a:ext cx="488493" cy="422251"/>
                <a:chOff x="5442517" y="2837318"/>
                <a:chExt cx="613728" cy="530502"/>
              </a:xfrm>
            </p:grpSpPr>
            <p:sp>
              <p:nvSpPr>
                <p:cNvPr id="104" name="Ellipse 103"/>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5" name="ZoneTexte 104"/>
                <p:cNvSpPr txBox="1"/>
                <p:nvPr/>
              </p:nvSpPr>
              <p:spPr>
                <a:xfrm>
                  <a:off x="5756164" y="2837318"/>
                  <a:ext cx="300081" cy="530501"/>
                </a:xfrm>
                <a:prstGeom prst="rect">
                  <a:avLst/>
                </a:prstGeom>
                <a:noFill/>
              </p:spPr>
              <p:txBody>
                <a:bodyPr wrap="square" rtlCol="0">
                  <a:spAutoFit/>
                </a:bodyPr>
                <a:lstStyle/>
                <a:p>
                  <a:r>
                    <a:rPr lang="fr-FR" sz="800" dirty="0" smtClean="0"/>
                    <a:t>&gt;</a:t>
                  </a:r>
                  <a:endParaRPr lang="fr-FR" sz="800" dirty="0"/>
                </a:p>
              </p:txBody>
            </p:sp>
            <p:sp>
              <p:nvSpPr>
                <p:cNvPr id="106" name="ZoneTexte 105"/>
                <p:cNvSpPr txBox="1"/>
                <p:nvPr/>
              </p:nvSpPr>
              <p:spPr>
                <a:xfrm>
                  <a:off x="5442517" y="2837318"/>
                  <a:ext cx="389849" cy="530502"/>
                </a:xfrm>
                <a:prstGeom prst="rect">
                  <a:avLst/>
                </a:prstGeom>
                <a:noFill/>
              </p:spPr>
              <p:txBody>
                <a:bodyPr wrap="square" rtlCol="0">
                  <a:spAutoFit/>
                </a:bodyPr>
                <a:lstStyle/>
                <a:p>
                  <a:r>
                    <a:rPr lang="fr-FR" sz="800" dirty="0" smtClean="0"/>
                    <a:t>&lt;/</a:t>
                  </a:r>
                  <a:endParaRPr lang="fr-FR" sz="800" dirty="0"/>
                </a:p>
              </p:txBody>
            </p:sp>
          </p:grpSp>
          <p:grpSp>
            <p:nvGrpSpPr>
              <p:cNvPr id="35" name="Grouper 209"/>
              <p:cNvGrpSpPr/>
              <p:nvPr/>
            </p:nvGrpSpPr>
            <p:grpSpPr>
              <a:xfrm>
                <a:off x="6373549" y="3229002"/>
                <a:ext cx="416684" cy="422251"/>
                <a:chOff x="5442513" y="2581515"/>
                <a:chExt cx="523508" cy="530500"/>
              </a:xfrm>
            </p:grpSpPr>
            <p:sp>
              <p:nvSpPr>
                <p:cNvPr id="101" name="Ellipse 10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2" name="ZoneTexte 101"/>
                <p:cNvSpPr txBox="1"/>
                <p:nvPr/>
              </p:nvSpPr>
              <p:spPr>
                <a:xfrm>
                  <a:off x="5442513" y="2581515"/>
                  <a:ext cx="299630" cy="530500"/>
                </a:xfrm>
                <a:prstGeom prst="rect">
                  <a:avLst/>
                </a:prstGeom>
                <a:noFill/>
              </p:spPr>
              <p:txBody>
                <a:bodyPr wrap="square" rtlCol="0">
                  <a:spAutoFit/>
                </a:bodyPr>
                <a:lstStyle/>
                <a:p>
                  <a:r>
                    <a:rPr lang="fr-FR" sz="800" dirty="0" smtClean="0"/>
                    <a:t>&lt;</a:t>
                  </a:r>
                  <a:endParaRPr lang="fr-FR" sz="800" dirty="0"/>
                </a:p>
              </p:txBody>
            </p:sp>
            <p:sp>
              <p:nvSpPr>
                <p:cNvPr id="103" name="ZoneTexte 102"/>
                <p:cNvSpPr txBox="1"/>
                <p:nvPr/>
              </p:nvSpPr>
              <p:spPr>
                <a:xfrm>
                  <a:off x="5665938" y="2581515"/>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36" name="Grouper 213"/>
              <p:cNvGrpSpPr/>
              <p:nvPr/>
            </p:nvGrpSpPr>
            <p:grpSpPr>
              <a:xfrm>
                <a:off x="6390518" y="4069497"/>
                <a:ext cx="488493" cy="422253"/>
                <a:chOff x="5442517" y="2837305"/>
                <a:chExt cx="613728" cy="530502"/>
              </a:xfrm>
            </p:grpSpPr>
            <p:sp>
              <p:nvSpPr>
                <p:cNvPr id="98" name="Ellipse 97"/>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9" name="ZoneTexte 98"/>
                <p:cNvSpPr txBox="1"/>
                <p:nvPr/>
              </p:nvSpPr>
              <p:spPr>
                <a:xfrm>
                  <a:off x="5756164" y="2837308"/>
                  <a:ext cx="300081" cy="530499"/>
                </a:xfrm>
                <a:prstGeom prst="rect">
                  <a:avLst/>
                </a:prstGeom>
                <a:noFill/>
              </p:spPr>
              <p:txBody>
                <a:bodyPr wrap="square" rtlCol="0">
                  <a:spAutoFit/>
                </a:bodyPr>
                <a:lstStyle/>
                <a:p>
                  <a:r>
                    <a:rPr lang="fr-FR" sz="800" dirty="0" smtClean="0"/>
                    <a:t>&gt;</a:t>
                  </a:r>
                  <a:endParaRPr lang="fr-FR" sz="800" dirty="0"/>
                </a:p>
              </p:txBody>
            </p:sp>
            <p:sp>
              <p:nvSpPr>
                <p:cNvPr id="100" name="ZoneTexte 99"/>
                <p:cNvSpPr txBox="1"/>
                <p:nvPr/>
              </p:nvSpPr>
              <p:spPr>
                <a:xfrm>
                  <a:off x="5442517" y="2837305"/>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7" name="Grouper 217"/>
              <p:cNvGrpSpPr/>
              <p:nvPr/>
            </p:nvGrpSpPr>
            <p:grpSpPr>
              <a:xfrm>
                <a:off x="6641580" y="3397095"/>
                <a:ext cx="429720" cy="422251"/>
                <a:chOff x="5442513" y="3179381"/>
                <a:chExt cx="539886" cy="530501"/>
              </a:xfrm>
            </p:grpSpPr>
            <p:sp>
              <p:nvSpPr>
                <p:cNvPr id="95" name="Ellipse 94"/>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6" name="ZoneTexte 95"/>
                <p:cNvSpPr txBox="1"/>
                <p:nvPr/>
              </p:nvSpPr>
              <p:spPr>
                <a:xfrm>
                  <a:off x="5442513" y="3179383"/>
                  <a:ext cx="299631" cy="530499"/>
                </a:xfrm>
                <a:prstGeom prst="rect">
                  <a:avLst/>
                </a:prstGeom>
                <a:noFill/>
              </p:spPr>
              <p:txBody>
                <a:bodyPr wrap="square" rtlCol="0">
                  <a:spAutoFit/>
                </a:bodyPr>
                <a:lstStyle/>
                <a:p>
                  <a:r>
                    <a:rPr lang="fr-FR" sz="800" dirty="0" smtClean="0"/>
                    <a:t>&lt;</a:t>
                  </a:r>
                  <a:endParaRPr lang="fr-FR" sz="800" dirty="0"/>
                </a:p>
              </p:txBody>
            </p:sp>
            <p:sp>
              <p:nvSpPr>
                <p:cNvPr id="97" name="ZoneTexte 96"/>
                <p:cNvSpPr txBox="1"/>
                <p:nvPr/>
              </p:nvSpPr>
              <p:spPr>
                <a:xfrm>
                  <a:off x="5682318" y="3179381"/>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38" name="Grouper 221"/>
              <p:cNvGrpSpPr/>
              <p:nvPr/>
            </p:nvGrpSpPr>
            <p:grpSpPr>
              <a:xfrm>
                <a:off x="6884192" y="3565194"/>
                <a:ext cx="429718" cy="422252"/>
                <a:chOff x="5442513" y="3179385"/>
                <a:chExt cx="539883" cy="530503"/>
              </a:xfrm>
            </p:grpSpPr>
            <p:sp>
              <p:nvSpPr>
                <p:cNvPr id="92" name="Ellipse 91"/>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3" name="ZoneTexte 92"/>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94" name="ZoneTexte 93"/>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39" name="Grouper 229"/>
              <p:cNvGrpSpPr/>
              <p:nvPr/>
            </p:nvGrpSpPr>
            <p:grpSpPr>
              <a:xfrm>
                <a:off x="6884197" y="3733309"/>
                <a:ext cx="477337" cy="422252"/>
                <a:chOff x="5442513" y="2221462"/>
                <a:chExt cx="599708" cy="530499"/>
              </a:xfrm>
            </p:grpSpPr>
            <p:sp>
              <p:nvSpPr>
                <p:cNvPr id="89" name="ZoneTexte 88"/>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90" name="ZoneTexte 89"/>
                <p:cNvSpPr txBox="1"/>
                <p:nvPr/>
              </p:nvSpPr>
              <p:spPr>
                <a:xfrm>
                  <a:off x="5742139" y="2221462"/>
                  <a:ext cx="300082" cy="530497"/>
                </a:xfrm>
                <a:prstGeom prst="rect">
                  <a:avLst/>
                </a:prstGeom>
                <a:noFill/>
              </p:spPr>
              <p:txBody>
                <a:bodyPr wrap="square" rtlCol="0">
                  <a:spAutoFit/>
                </a:bodyPr>
                <a:lstStyle/>
                <a:p>
                  <a:r>
                    <a:rPr lang="fr-FR" sz="800" dirty="0" smtClean="0"/>
                    <a:t>&gt;</a:t>
                  </a:r>
                  <a:endParaRPr lang="fr-FR" sz="800" dirty="0"/>
                </a:p>
              </p:txBody>
            </p:sp>
            <p:sp>
              <p:nvSpPr>
                <p:cNvPr id="91" name="Ellipse 9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0" name="Grouper 244"/>
              <p:cNvGrpSpPr/>
              <p:nvPr/>
            </p:nvGrpSpPr>
            <p:grpSpPr>
              <a:xfrm>
                <a:off x="6373549" y="4237599"/>
                <a:ext cx="416684" cy="422251"/>
                <a:chOff x="5442513" y="2581520"/>
                <a:chExt cx="523508" cy="530502"/>
              </a:xfrm>
            </p:grpSpPr>
            <p:sp>
              <p:nvSpPr>
                <p:cNvPr id="86" name="Ellipse 85"/>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7" name="ZoneTexte 86"/>
                <p:cNvSpPr txBox="1"/>
                <p:nvPr/>
              </p:nvSpPr>
              <p:spPr>
                <a:xfrm>
                  <a:off x="5442513" y="2581520"/>
                  <a:ext cx="299630" cy="530501"/>
                </a:xfrm>
                <a:prstGeom prst="rect">
                  <a:avLst/>
                </a:prstGeom>
                <a:noFill/>
              </p:spPr>
              <p:txBody>
                <a:bodyPr wrap="square" rtlCol="0">
                  <a:spAutoFit/>
                </a:bodyPr>
                <a:lstStyle/>
                <a:p>
                  <a:r>
                    <a:rPr lang="fr-FR" sz="800" dirty="0" smtClean="0"/>
                    <a:t>&lt;</a:t>
                  </a:r>
                  <a:endParaRPr lang="fr-FR" sz="800" dirty="0"/>
                </a:p>
              </p:txBody>
            </p:sp>
            <p:sp>
              <p:nvSpPr>
                <p:cNvPr id="88" name="ZoneTexte 87"/>
                <p:cNvSpPr txBox="1"/>
                <p:nvPr/>
              </p:nvSpPr>
              <p:spPr>
                <a:xfrm>
                  <a:off x="5665938" y="2581520"/>
                  <a:ext cx="300083" cy="530502"/>
                </a:xfrm>
                <a:prstGeom prst="rect">
                  <a:avLst/>
                </a:prstGeom>
                <a:noFill/>
              </p:spPr>
              <p:txBody>
                <a:bodyPr wrap="square" rtlCol="0">
                  <a:spAutoFit/>
                </a:bodyPr>
                <a:lstStyle/>
                <a:p>
                  <a:r>
                    <a:rPr lang="fr-FR" sz="800" dirty="0" smtClean="0"/>
                    <a:t>&gt;</a:t>
                  </a:r>
                  <a:endParaRPr lang="fr-FR" sz="800" dirty="0"/>
                </a:p>
              </p:txBody>
            </p:sp>
          </p:grpSp>
          <p:grpSp>
            <p:nvGrpSpPr>
              <p:cNvPr id="41" name="Grouper 259"/>
              <p:cNvGrpSpPr/>
              <p:nvPr/>
            </p:nvGrpSpPr>
            <p:grpSpPr>
              <a:xfrm>
                <a:off x="6641589" y="5246207"/>
                <a:ext cx="477337" cy="422255"/>
                <a:chOff x="5442513" y="2221459"/>
                <a:chExt cx="599708" cy="530503"/>
              </a:xfrm>
            </p:grpSpPr>
            <p:sp>
              <p:nvSpPr>
                <p:cNvPr id="83" name="ZoneTexte 82"/>
                <p:cNvSpPr txBox="1"/>
                <p:nvPr/>
              </p:nvSpPr>
              <p:spPr>
                <a:xfrm>
                  <a:off x="5442513" y="2221464"/>
                  <a:ext cx="389849" cy="530498"/>
                </a:xfrm>
                <a:prstGeom prst="rect">
                  <a:avLst/>
                </a:prstGeom>
                <a:noFill/>
              </p:spPr>
              <p:txBody>
                <a:bodyPr wrap="square" rtlCol="0">
                  <a:spAutoFit/>
                </a:bodyPr>
                <a:lstStyle/>
                <a:p>
                  <a:r>
                    <a:rPr lang="fr-FR" sz="800" dirty="0" smtClean="0"/>
                    <a:t>&lt;/</a:t>
                  </a:r>
                  <a:endParaRPr lang="fr-FR" sz="800" dirty="0"/>
                </a:p>
              </p:txBody>
            </p:sp>
            <p:sp>
              <p:nvSpPr>
                <p:cNvPr id="84" name="ZoneTexte 83"/>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85" name="Ellipse 8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2" name="Grouper 268"/>
              <p:cNvGrpSpPr/>
              <p:nvPr/>
            </p:nvGrpSpPr>
            <p:grpSpPr>
              <a:xfrm>
                <a:off x="6373549" y="4573798"/>
                <a:ext cx="416684" cy="422251"/>
                <a:chOff x="5442513" y="2581519"/>
                <a:chExt cx="523508" cy="530501"/>
              </a:xfrm>
            </p:grpSpPr>
            <p:sp>
              <p:nvSpPr>
                <p:cNvPr id="80" name="Ellipse 7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1" name="ZoneTexte 80"/>
                <p:cNvSpPr txBox="1"/>
                <p:nvPr/>
              </p:nvSpPr>
              <p:spPr>
                <a:xfrm>
                  <a:off x="5442513" y="2581521"/>
                  <a:ext cx="299630" cy="530499"/>
                </a:xfrm>
                <a:prstGeom prst="rect">
                  <a:avLst/>
                </a:prstGeom>
                <a:noFill/>
              </p:spPr>
              <p:txBody>
                <a:bodyPr wrap="square" rtlCol="0">
                  <a:spAutoFit/>
                </a:bodyPr>
                <a:lstStyle/>
                <a:p>
                  <a:r>
                    <a:rPr lang="fr-FR" sz="800" dirty="0" smtClean="0"/>
                    <a:t>&lt;</a:t>
                  </a:r>
                  <a:endParaRPr lang="fr-FR" sz="800" dirty="0"/>
                </a:p>
              </p:txBody>
            </p:sp>
            <p:sp>
              <p:nvSpPr>
                <p:cNvPr id="82" name="ZoneTexte 81"/>
                <p:cNvSpPr txBox="1"/>
                <p:nvPr/>
              </p:nvSpPr>
              <p:spPr>
                <a:xfrm>
                  <a:off x="5665938" y="2581519"/>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43" name="Grouper 272"/>
              <p:cNvGrpSpPr/>
              <p:nvPr/>
            </p:nvGrpSpPr>
            <p:grpSpPr>
              <a:xfrm>
                <a:off x="6641580" y="4741898"/>
                <a:ext cx="429720" cy="422250"/>
                <a:chOff x="5442513" y="3179382"/>
                <a:chExt cx="539886" cy="530499"/>
              </a:xfrm>
            </p:grpSpPr>
            <p:sp>
              <p:nvSpPr>
                <p:cNvPr id="77" name="Ellipse 76"/>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8" name="ZoneTexte 77"/>
                <p:cNvSpPr txBox="1"/>
                <p:nvPr/>
              </p:nvSpPr>
              <p:spPr>
                <a:xfrm>
                  <a:off x="5442513" y="3179382"/>
                  <a:ext cx="299631" cy="530499"/>
                </a:xfrm>
                <a:prstGeom prst="rect">
                  <a:avLst/>
                </a:prstGeom>
                <a:noFill/>
              </p:spPr>
              <p:txBody>
                <a:bodyPr wrap="square" rtlCol="0">
                  <a:spAutoFit/>
                </a:bodyPr>
                <a:lstStyle/>
                <a:p>
                  <a:r>
                    <a:rPr lang="fr-FR" sz="800" dirty="0" smtClean="0"/>
                    <a:t>&lt;</a:t>
                  </a:r>
                  <a:endParaRPr lang="fr-FR" sz="800" dirty="0"/>
                </a:p>
              </p:txBody>
            </p:sp>
            <p:sp>
              <p:nvSpPr>
                <p:cNvPr id="79" name="ZoneTexte 78"/>
                <p:cNvSpPr txBox="1"/>
                <p:nvPr/>
              </p:nvSpPr>
              <p:spPr>
                <a:xfrm>
                  <a:off x="5682318" y="3179382"/>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44" name="Grouper 276"/>
              <p:cNvGrpSpPr/>
              <p:nvPr/>
            </p:nvGrpSpPr>
            <p:grpSpPr>
              <a:xfrm>
                <a:off x="6884192" y="4909994"/>
                <a:ext cx="429718" cy="422252"/>
                <a:chOff x="5442513" y="3179385"/>
                <a:chExt cx="539883" cy="530503"/>
              </a:xfrm>
            </p:grpSpPr>
            <p:sp>
              <p:nvSpPr>
                <p:cNvPr id="53" name="Ellipse 5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4" name="ZoneTexte 53"/>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55" name="ZoneTexte 54"/>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45" name="Grouper 280"/>
              <p:cNvGrpSpPr/>
              <p:nvPr/>
            </p:nvGrpSpPr>
            <p:grpSpPr>
              <a:xfrm>
                <a:off x="6884197" y="5078106"/>
                <a:ext cx="477337" cy="422254"/>
                <a:chOff x="5442513" y="2221459"/>
                <a:chExt cx="599708" cy="530502"/>
              </a:xfrm>
            </p:grpSpPr>
            <p:sp>
              <p:nvSpPr>
                <p:cNvPr id="50" name="ZoneTexte 49"/>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51" name="ZoneTexte 5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52" name="Ellipse 5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6" name="Grouper 284"/>
              <p:cNvGrpSpPr/>
              <p:nvPr/>
            </p:nvGrpSpPr>
            <p:grpSpPr>
              <a:xfrm>
                <a:off x="6373537" y="5414298"/>
                <a:ext cx="488493" cy="422253"/>
                <a:chOff x="5442517" y="2837298"/>
                <a:chExt cx="613728" cy="530501"/>
              </a:xfrm>
            </p:grpSpPr>
            <p:sp>
              <p:nvSpPr>
                <p:cNvPr id="47" name="Ellipse 4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8" name="ZoneTexte 47"/>
                <p:cNvSpPr txBox="1"/>
                <p:nvPr/>
              </p:nvSpPr>
              <p:spPr>
                <a:xfrm>
                  <a:off x="5756164" y="2837301"/>
                  <a:ext cx="300081" cy="530498"/>
                </a:xfrm>
                <a:prstGeom prst="rect">
                  <a:avLst/>
                </a:prstGeom>
                <a:noFill/>
              </p:spPr>
              <p:txBody>
                <a:bodyPr wrap="square" rtlCol="0">
                  <a:spAutoFit/>
                </a:bodyPr>
                <a:lstStyle/>
                <a:p>
                  <a:r>
                    <a:rPr lang="fr-FR" sz="800" dirty="0" smtClean="0"/>
                    <a:t>&gt;</a:t>
                  </a:r>
                  <a:endParaRPr lang="fr-FR" sz="800" dirty="0"/>
                </a:p>
              </p:txBody>
            </p:sp>
            <p:sp>
              <p:nvSpPr>
                <p:cNvPr id="49" name="ZoneTexte 48"/>
                <p:cNvSpPr txBox="1"/>
                <p:nvPr/>
              </p:nvSpPr>
              <p:spPr>
                <a:xfrm>
                  <a:off x="5442517" y="2837298"/>
                  <a:ext cx="389849" cy="530498"/>
                </a:xfrm>
                <a:prstGeom prst="rect">
                  <a:avLst/>
                </a:prstGeom>
                <a:noFill/>
              </p:spPr>
              <p:txBody>
                <a:bodyPr wrap="square" rtlCol="0">
                  <a:spAutoFit/>
                </a:bodyPr>
                <a:lstStyle/>
                <a:p>
                  <a:r>
                    <a:rPr lang="fr-FR" sz="800" dirty="0" smtClean="0"/>
                    <a:t>&lt;/</a:t>
                  </a:r>
                  <a:endParaRPr lang="fr-FR" sz="800" dirty="0"/>
                </a:p>
              </p:txBody>
            </p:sp>
          </p:grpSp>
        </p:grpSp>
        <p:sp>
          <p:nvSpPr>
            <p:cNvPr id="30" name="ZoneTexte 29"/>
            <p:cNvSpPr txBox="1"/>
            <p:nvPr/>
          </p:nvSpPr>
          <p:spPr>
            <a:xfrm>
              <a:off x="6956290" y="5336331"/>
              <a:ext cx="1086580" cy="663535"/>
            </a:xfrm>
            <a:prstGeom prst="rect">
              <a:avLst/>
            </a:prstGeom>
            <a:noFill/>
          </p:spPr>
          <p:txBody>
            <a:bodyPr wrap="square" rtlCol="0">
              <a:spAutoFit/>
            </a:bodyPr>
            <a:lstStyle/>
            <a:p>
              <a:r>
                <a:rPr lang="fr-FR" sz="800" dirty="0" smtClean="0"/>
                <a:t>XML Data</a:t>
              </a:r>
              <a:endParaRPr lang="fr-FR" sz="800" dirty="0"/>
            </a:p>
          </p:txBody>
        </p:sp>
      </p:grpSp>
      <p:sp>
        <p:nvSpPr>
          <p:cNvPr id="116" name="ZoneTexte 115"/>
          <p:cNvSpPr txBox="1"/>
          <p:nvPr/>
        </p:nvSpPr>
        <p:spPr>
          <a:xfrm>
            <a:off x="4028920" y="4087982"/>
            <a:ext cx="677884" cy="1369606"/>
          </a:xfrm>
          <a:prstGeom prst="rect">
            <a:avLst/>
          </a:prstGeom>
          <a:noFill/>
        </p:spPr>
        <p:txBody>
          <a:bodyPr wrap="none" rtlCol="0">
            <a:spAutoFit/>
          </a:bodyPr>
          <a:lstStyle/>
          <a:p>
            <a:r>
              <a:rPr lang="fr-FR" sz="8300" dirty="0" smtClean="0"/>
              <a:t>?</a:t>
            </a:r>
            <a:endParaRPr lang="fr-FR" sz="8300" dirty="0"/>
          </a:p>
        </p:txBody>
      </p:sp>
      <p:sp>
        <p:nvSpPr>
          <p:cNvPr id="117" name="ZoneTexte 116"/>
          <p:cNvSpPr txBox="1"/>
          <p:nvPr/>
        </p:nvSpPr>
        <p:spPr>
          <a:xfrm>
            <a:off x="3368442" y="4087982"/>
            <a:ext cx="1492716" cy="1200329"/>
          </a:xfrm>
          <a:prstGeom prst="rect">
            <a:avLst/>
          </a:prstGeom>
          <a:noFill/>
        </p:spPr>
        <p:txBody>
          <a:bodyPr wrap="none" rtlCol="0">
            <a:spAutoFit/>
          </a:bodyPr>
          <a:lstStyle/>
          <a:p>
            <a:r>
              <a:rPr lang="fr-FR" dirty="0" smtClean="0"/>
              <a:t>&lt;</a:t>
            </a:r>
            <a:r>
              <a:rPr lang="fr-FR" dirty="0" err="1" smtClean="0"/>
              <a:t>get-config</a:t>
            </a:r>
            <a:r>
              <a:rPr lang="fr-FR" dirty="0" smtClean="0"/>
              <a:t>&gt;</a:t>
            </a:r>
          </a:p>
          <a:p>
            <a:r>
              <a:rPr lang="fr-FR" dirty="0" smtClean="0"/>
              <a:t>&lt;</a:t>
            </a:r>
            <a:r>
              <a:rPr lang="fr-FR" dirty="0" err="1" smtClean="0"/>
              <a:t>edit-config</a:t>
            </a:r>
            <a:r>
              <a:rPr lang="fr-FR" dirty="0" smtClean="0"/>
              <a:t>&gt;</a:t>
            </a:r>
          </a:p>
          <a:p>
            <a:r>
              <a:rPr lang="fr-FR" dirty="0" smtClean="0"/>
              <a:t>&lt;</a:t>
            </a:r>
            <a:r>
              <a:rPr lang="fr-FR" dirty="0" err="1" smtClean="0"/>
              <a:t>copy-config</a:t>
            </a:r>
            <a:r>
              <a:rPr lang="fr-FR" dirty="0" smtClean="0"/>
              <a:t>&gt;</a:t>
            </a:r>
          </a:p>
          <a:p>
            <a:r>
              <a:rPr lang="fr-FR" dirty="0" smtClean="0"/>
              <a:t>…</a:t>
            </a:r>
            <a:endParaRPr lang="fr-FR" dirty="0"/>
          </a:p>
        </p:txBody>
      </p:sp>
      <p:grpSp>
        <p:nvGrpSpPr>
          <p:cNvPr id="123" name="Grouper 122"/>
          <p:cNvGrpSpPr/>
          <p:nvPr/>
        </p:nvGrpSpPr>
        <p:grpSpPr>
          <a:xfrm>
            <a:off x="2133600" y="4538376"/>
            <a:ext cx="1981200" cy="1135287"/>
            <a:chOff x="2133600" y="4538376"/>
            <a:chExt cx="1981200" cy="1135287"/>
          </a:xfrm>
        </p:grpSpPr>
        <p:cxnSp>
          <p:nvCxnSpPr>
            <p:cNvPr id="119" name="Connecteur droit avec flèche 118"/>
            <p:cNvCxnSpPr/>
            <p:nvPr/>
          </p:nvCxnSpPr>
          <p:spPr>
            <a:xfrm rot="10800000">
              <a:off x="2133600" y="4538376"/>
              <a:ext cx="1981200" cy="2294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0" name="Connecteur droit avec flèche 119"/>
            <p:cNvCxnSpPr>
              <a:stCxn id="117" idx="2"/>
            </p:cNvCxnSpPr>
            <p:nvPr/>
          </p:nvCxnSpPr>
          <p:spPr>
            <a:xfrm rot="5400000">
              <a:off x="2931525" y="4490388"/>
              <a:ext cx="385352" cy="19811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par>
                                <p:cTn id="13" presetID="10" presetClass="exit" presetSubtype="0" fill="hold" grpId="1" nodeType="withEffect">
                                  <p:stCondLst>
                                    <p:cond delay="0"/>
                                  </p:stCondLst>
                                  <p:childTnLst>
                                    <p:animEffect transition="out" filter="fade">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wipe(up)">
                                      <p:cBhvr>
                                        <p:cTn id="24" dur="500"/>
                                        <p:tgtEl>
                                          <p:spTgt spid="1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wipe(up)">
                                      <p:cBhvr>
                                        <p:cTn id="29" dur="500"/>
                                        <p:tgtEl>
                                          <p:spTgt spid="1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wipe(right)">
                                      <p:cBhvr>
                                        <p:cTn id="34"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7" grpId="1"/>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YANG : What and why</a:t>
            </a:r>
            <a:endParaRPr lang="en-US" dirty="0"/>
          </a:p>
        </p:txBody>
      </p:sp>
      <p:sp>
        <p:nvSpPr>
          <p:cNvPr id="3" name="Espace réservé du contenu 2"/>
          <p:cNvSpPr>
            <a:spLocks noGrp="1"/>
          </p:cNvSpPr>
          <p:nvPr>
            <p:ph idx="1"/>
          </p:nvPr>
        </p:nvSpPr>
        <p:spPr/>
        <p:txBody>
          <a:bodyPr>
            <a:normAutofit fontScale="92500" lnSpcReduction="20000"/>
          </a:bodyPr>
          <a:lstStyle/>
          <a:p>
            <a:r>
              <a:rPr lang="en-US" dirty="0" smtClean="0"/>
              <a:t>Models XML data (as XSDL)</a:t>
            </a:r>
          </a:p>
          <a:p>
            <a:pPr lvl="1"/>
            <a:r>
              <a:rPr lang="en-US" dirty="0" smtClean="0"/>
              <a:t>Yang -&gt; DSDL</a:t>
            </a:r>
          </a:p>
          <a:p>
            <a:pPr lvl="1"/>
            <a:r>
              <a:rPr lang="en-US" dirty="0" smtClean="0"/>
              <a:t>Human friendly</a:t>
            </a:r>
          </a:p>
          <a:p>
            <a:r>
              <a:rPr lang="en-US" dirty="0" smtClean="0"/>
              <a:t>IETF</a:t>
            </a:r>
          </a:p>
          <a:p>
            <a:pPr lvl="1"/>
            <a:r>
              <a:rPr lang="en-US" dirty="0" smtClean="0"/>
              <a:t>Yang</a:t>
            </a:r>
            <a:r>
              <a:rPr lang="en-US" dirty="0" smtClean="0"/>
              <a:t> will be </a:t>
            </a:r>
            <a:r>
              <a:rPr lang="en-US" dirty="0" smtClean="0"/>
              <a:t>a RFC</a:t>
            </a:r>
          </a:p>
          <a:p>
            <a:pPr lvl="1"/>
            <a:r>
              <a:rPr lang="en-US" dirty="0" smtClean="0"/>
              <a:t>Standards configuration (as SNMP </a:t>
            </a:r>
            <a:r>
              <a:rPr lang="en-US" dirty="0" err="1" smtClean="0"/>
              <a:t>MIBs</a:t>
            </a:r>
            <a:r>
              <a:rPr lang="en-US" dirty="0" smtClean="0"/>
              <a:t> and SMI)</a:t>
            </a:r>
          </a:p>
          <a:p>
            <a:pPr lvl="1"/>
            <a:r>
              <a:rPr lang="en-US" dirty="0" smtClean="0"/>
              <a:t>Vendors standards</a:t>
            </a:r>
          </a:p>
          <a:p>
            <a:pPr lvl="1"/>
            <a:r>
              <a:rPr lang="en-US" dirty="0" smtClean="0"/>
              <a:t>Reusability, extensibility, refinement</a:t>
            </a:r>
          </a:p>
          <a:p>
            <a:r>
              <a:rPr lang="en-US" dirty="0" err="1" smtClean="0"/>
              <a:t>url</a:t>
            </a:r>
            <a:r>
              <a:rPr lang="en-US" dirty="0" smtClean="0"/>
              <a:t> : </a:t>
            </a:r>
          </a:p>
          <a:p>
            <a:pPr lvl="1"/>
            <a:r>
              <a:rPr lang="fr-FR" sz="2400" i="1" dirty="0" smtClean="0">
                <a:hlinkClick r:id="rId3"/>
              </a:rPr>
              <a:t>http://www.ietf.org/id/draft-ietf-netmod-yang-11.</a:t>
            </a:r>
            <a:r>
              <a:rPr lang="fr-FR" sz="2400" i="1" dirty="0" smtClean="0">
                <a:hlinkClick r:id="rId3"/>
              </a:rPr>
              <a:t>txt</a:t>
            </a:r>
            <a:r>
              <a:rPr lang="fr-FR" sz="2400" i="1" dirty="0" smtClean="0"/>
              <a:t> (12)</a:t>
            </a:r>
            <a:endParaRPr lang="en-US" sz="2400" i="1" dirty="0" smtClean="0"/>
          </a:p>
          <a:p>
            <a:pPr lvl="1"/>
            <a:r>
              <a:rPr lang="fr-FR" sz="2400" i="1" dirty="0" err="1" smtClean="0"/>
              <a:t>www.netconfcentral.com</a:t>
            </a:r>
            <a:r>
              <a:rPr lang="fr-FR" sz="2400" i="1" dirty="0" smtClean="0"/>
              <a:t>, </a:t>
            </a:r>
            <a:r>
              <a:rPr lang="fr-FR" sz="2400" i="1" dirty="0" err="1" smtClean="0"/>
              <a:t>www.yang-central.org</a:t>
            </a:r>
            <a:endParaRPr lang="en-US" sz="2400" i="1" dirty="0" smtClean="0"/>
          </a:p>
          <a:p>
            <a:pPr lvl="1"/>
            <a:endParaRPr lang="en-US" dirty="0" smtClean="0"/>
          </a:p>
          <a:p>
            <a:pPr lvl="1"/>
            <a:endParaRPr lang="en-US" dirty="0" smtClean="0"/>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4</a:t>
            </a:fld>
            <a:endParaRPr lang="fr-FR"/>
          </a:p>
        </p:txBody>
      </p:sp>
      <p:sp>
        <p:nvSpPr>
          <p:cNvPr id="5" name="Bouton d'action : Suivant 4">
            <a:hlinkClick r:id="rId4" action="ppaction://hlinksldjump" highlightClick="1"/>
          </p:cNvPr>
          <p:cNvSpPr/>
          <p:nvPr/>
        </p:nvSpPr>
        <p:spPr>
          <a:xfrm>
            <a:off x="3886200" y="2667000"/>
            <a:ext cx="457200" cy="350836"/>
          </a:xfrm>
          <a:prstGeom prst="actionButtonForwardNext">
            <a:avLst/>
          </a:prstGeom>
          <a:blipFill rotWithShape="1">
            <a:blip r:embed="rId5"/>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yt:ip4;}</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yt:ip4;}</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c_v4 uses v4add;</a:t>
            </a:r>
          </a:p>
          <a:p>
            <a:r>
              <a:rPr lang="fr-FR" sz="800" dirty="0" smtClean="0">
                <a:solidFill>
                  <a:schemeClr val="tx1"/>
                </a:solidFill>
              </a:rPr>
              <a:t>(22) </a:t>
            </a:r>
            <a:r>
              <a:rPr lang="fr-FR" sz="1100" dirty="0" smtClean="0">
                <a:solidFill>
                  <a:schemeClr val="tx1"/>
                </a:solidFill>
              </a:rPr>
              <a:t>				case c_v6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grpSp>
        <p:nvGrpSpPr>
          <p:cNvPr id="156" name="Grouper 155"/>
          <p:cNvGrpSpPr/>
          <p:nvPr/>
        </p:nvGrpSpPr>
        <p:grpSpPr>
          <a:xfrm>
            <a:off x="4755417" y="168005"/>
            <a:ext cx="5015694" cy="1306040"/>
            <a:chOff x="4755417" y="168005"/>
            <a:chExt cx="5015694" cy="1306040"/>
          </a:xfrm>
        </p:grpSpPr>
        <p:cxnSp>
          <p:nvCxnSpPr>
            <p:cNvPr id="120" name="Connecteur droit 119"/>
            <p:cNvCxnSpPr>
              <a:stCxn id="106" idx="2"/>
              <a:endCxn id="108" idx="0"/>
            </p:cNvCxnSpPr>
            <p:nvPr/>
          </p:nvCxnSpPr>
          <p:spPr>
            <a:xfrm rot="5400000">
              <a:off x="5961159" y="120245"/>
              <a:ext cx="391640"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Connecteur droit 121"/>
            <p:cNvCxnSpPr>
              <a:stCxn id="106" idx="2"/>
              <a:endCxn id="109" idx="0"/>
            </p:cNvCxnSpPr>
            <p:nvPr/>
          </p:nvCxnSpPr>
          <p:spPr>
            <a:xfrm rot="16200000" flipH="1">
              <a:off x="7276807" y="206156"/>
              <a:ext cx="385619" cy="1223715"/>
            </a:xfrm>
            <a:prstGeom prst="line">
              <a:avLst/>
            </a:prstGeom>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6156978" y="16800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module</a:t>
              </a:r>
              <a:endParaRPr lang="fr-FR" dirty="0"/>
            </a:p>
          </p:txBody>
        </p:sp>
        <p:sp>
          <p:nvSpPr>
            <p:cNvPr id="108" name="Rectangle 107"/>
            <p:cNvSpPr/>
            <p:nvPr/>
          </p:nvSpPr>
          <p:spPr>
            <a:xfrm>
              <a:off x="4755417" y="101684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namespace</a:t>
              </a:r>
              <a:endParaRPr lang="fr-FR" dirty="0"/>
            </a:p>
          </p:txBody>
        </p:sp>
        <p:sp>
          <p:nvSpPr>
            <p:cNvPr id="109" name="Rectangle 108"/>
            <p:cNvSpPr/>
            <p:nvPr/>
          </p:nvSpPr>
          <p:spPr>
            <a:xfrm>
              <a:off x="7574335" y="1010824"/>
              <a:ext cx="101427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import</a:t>
              </a:r>
              <a:endParaRPr lang="fr-FR" dirty="0"/>
            </a:p>
          </p:txBody>
        </p:sp>
        <p:sp>
          <p:nvSpPr>
            <p:cNvPr id="114" name="ZoneTexte 113"/>
            <p:cNvSpPr txBox="1"/>
            <p:nvPr/>
          </p:nvSpPr>
          <p:spPr>
            <a:xfrm>
              <a:off x="7574335" y="255873"/>
              <a:ext cx="966931" cy="369332"/>
            </a:xfrm>
            <a:prstGeom prst="rect">
              <a:avLst/>
            </a:prstGeom>
            <a:noFill/>
          </p:spPr>
          <p:txBody>
            <a:bodyPr wrap="none" rtlCol="0">
              <a:spAutoFit/>
            </a:bodyPr>
            <a:lstStyle/>
            <a:p>
              <a:r>
                <a:rPr lang="fr-FR" dirty="0" smtClean="0"/>
                <a:t>network</a:t>
              </a:r>
              <a:endParaRPr lang="fr-FR" dirty="0"/>
            </a:p>
          </p:txBody>
        </p:sp>
        <p:sp>
          <p:nvSpPr>
            <p:cNvPr id="115" name="ZoneTexte 114"/>
            <p:cNvSpPr txBox="1"/>
            <p:nvPr/>
          </p:nvSpPr>
          <p:spPr>
            <a:xfrm>
              <a:off x="6198788" y="1104713"/>
              <a:ext cx="728835" cy="369332"/>
            </a:xfrm>
            <a:prstGeom prst="rect">
              <a:avLst/>
            </a:prstGeom>
            <a:noFill/>
          </p:spPr>
          <p:txBody>
            <a:bodyPr wrap="none" rtlCol="0">
              <a:spAutoFit/>
            </a:bodyPr>
            <a:lstStyle/>
            <a:p>
              <a:r>
                <a:rPr lang="fr-FR" dirty="0" err="1" smtClean="0"/>
                <a:t>urn</a:t>
              </a:r>
              <a:r>
                <a:rPr lang="fr-FR" dirty="0" smtClean="0"/>
                <a:t>:…</a:t>
              </a:r>
              <a:endParaRPr lang="fr-FR" dirty="0"/>
            </a:p>
          </p:txBody>
        </p:sp>
        <p:sp>
          <p:nvSpPr>
            <p:cNvPr id="116" name="ZoneTexte 115"/>
            <p:cNvSpPr txBox="1"/>
            <p:nvPr/>
          </p:nvSpPr>
          <p:spPr>
            <a:xfrm>
              <a:off x="8588613" y="1104713"/>
              <a:ext cx="1182498" cy="369332"/>
            </a:xfrm>
            <a:prstGeom prst="rect">
              <a:avLst/>
            </a:prstGeom>
            <a:noFill/>
          </p:spPr>
          <p:txBody>
            <a:bodyPr wrap="none" rtlCol="0">
              <a:spAutoFit/>
            </a:bodyPr>
            <a:lstStyle/>
            <a:p>
              <a:r>
                <a:rPr lang="fr-FR" dirty="0" err="1" smtClean="0"/>
                <a:t>Ietf-yang</a:t>
              </a:r>
              <a:r>
                <a:rPr lang="fr-FR" dirty="0" smtClean="0"/>
                <a:t>…</a:t>
              </a:r>
              <a:endParaRPr lang="fr-FR" dirty="0"/>
            </a:p>
          </p:txBody>
        </p:sp>
      </p:grpSp>
      <p:grpSp>
        <p:nvGrpSpPr>
          <p:cNvPr id="158" name="Grouper 157"/>
          <p:cNvGrpSpPr/>
          <p:nvPr/>
        </p:nvGrpSpPr>
        <p:grpSpPr>
          <a:xfrm>
            <a:off x="4755417" y="625204"/>
            <a:ext cx="5148419" cy="3766461"/>
            <a:chOff x="4755417" y="625204"/>
            <a:chExt cx="5148419" cy="3766461"/>
          </a:xfrm>
        </p:grpSpPr>
        <p:cxnSp>
          <p:nvCxnSpPr>
            <p:cNvPr id="125" name="Connecteur droit 124"/>
            <p:cNvCxnSpPr>
              <a:stCxn id="106" idx="2"/>
              <a:endCxn id="111" idx="0"/>
            </p:cNvCxnSpPr>
            <p:nvPr/>
          </p:nvCxnSpPr>
          <p:spPr>
            <a:xfrm rot="5400000">
              <a:off x="5555182" y="526222"/>
              <a:ext cx="1203595"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Connecteur droit 126"/>
            <p:cNvCxnSpPr>
              <a:stCxn id="106" idx="2"/>
              <a:endCxn id="113" idx="0"/>
            </p:cNvCxnSpPr>
            <p:nvPr/>
          </p:nvCxnSpPr>
          <p:spPr>
            <a:xfrm rot="16200000" flipH="1">
              <a:off x="6979982" y="502981"/>
              <a:ext cx="1203595" cy="1448041"/>
            </a:xfrm>
            <a:prstGeom prst="line">
              <a:avLst/>
            </a:prstGeom>
          </p:spPr>
          <p:style>
            <a:lnRef idx="2">
              <a:schemeClr val="accent1"/>
            </a:lnRef>
            <a:fillRef idx="0">
              <a:schemeClr val="accent1"/>
            </a:fillRef>
            <a:effectRef idx="1">
              <a:schemeClr val="accent1"/>
            </a:effectRef>
            <a:fontRef idx="minor">
              <a:schemeClr val="tx1"/>
            </a:fontRef>
          </p:style>
        </p:cxnSp>
        <p:pic>
          <p:nvPicPr>
            <p:cNvPr id="88" name="Image 87" descr="container.png"/>
            <p:cNvPicPr>
              <a:picLocks noChangeAspect="1"/>
            </p:cNvPicPr>
            <p:nvPr/>
          </p:nvPicPr>
          <p:blipFill>
            <a:blip r:embed="rId4"/>
            <a:stretch>
              <a:fillRect/>
            </a:stretch>
          </p:blipFill>
          <p:spPr>
            <a:xfrm>
              <a:off x="8081474" y="2709244"/>
              <a:ext cx="558800" cy="558800"/>
            </a:xfrm>
            <a:prstGeom prst="rect">
              <a:avLst/>
            </a:prstGeom>
          </p:spPr>
        </p:pic>
        <p:pic>
          <p:nvPicPr>
            <p:cNvPr id="89" name="Image 88" descr="leaf.png"/>
            <p:cNvPicPr>
              <a:picLocks noChangeAspect="1"/>
            </p:cNvPicPr>
            <p:nvPr/>
          </p:nvPicPr>
          <p:blipFill>
            <a:blip r:embed="rId5"/>
            <a:stretch>
              <a:fillRect/>
            </a:stretch>
          </p:blipFill>
          <p:spPr>
            <a:xfrm>
              <a:off x="7833983" y="3692133"/>
              <a:ext cx="330200" cy="330200"/>
            </a:xfrm>
            <a:prstGeom prst="rect">
              <a:avLst/>
            </a:prstGeom>
          </p:spPr>
        </p:pic>
        <p:sp>
          <p:nvSpPr>
            <p:cNvPr id="91" name="ZoneTexte 90"/>
            <p:cNvSpPr txBox="1"/>
            <p:nvPr/>
          </p:nvSpPr>
          <p:spPr>
            <a:xfrm>
              <a:off x="7770386" y="4022333"/>
              <a:ext cx="358917" cy="369332"/>
            </a:xfrm>
            <a:prstGeom prst="rect">
              <a:avLst/>
            </a:prstGeom>
            <a:noFill/>
          </p:spPr>
          <p:txBody>
            <a:bodyPr wrap="none" rtlCol="0">
              <a:spAutoFit/>
            </a:bodyPr>
            <a:lstStyle/>
            <a:p>
              <a:r>
                <a:rPr lang="fr-FR" dirty="0" err="1" smtClean="0"/>
                <a:t>ip</a:t>
              </a:r>
              <a:endParaRPr lang="fr-FR" dirty="0"/>
            </a:p>
          </p:txBody>
        </p:sp>
        <p:pic>
          <p:nvPicPr>
            <p:cNvPr id="93" name="Image 92" descr="leaf.png"/>
            <p:cNvPicPr>
              <a:picLocks noChangeAspect="1"/>
            </p:cNvPicPr>
            <p:nvPr/>
          </p:nvPicPr>
          <p:blipFill>
            <a:blip r:embed="rId5"/>
            <a:stretch>
              <a:fillRect/>
            </a:stretch>
          </p:blipFill>
          <p:spPr>
            <a:xfrm>
              <a:off x="8898502" y="3692133"/>
              <a:ext cx="330200" cy="330200"/>
            </a:xfrm>
            <a:prstGeom prst="rect">
              <a:avLst/>
            </a:prstGeom>
          </p:spPr>
        </p:pic>
        <p:sp>
          <p:nvSpPr>
            <p:cNvPr id="95" name="ZoneTexte 94"/>
            <p:cNvSpPr txBox="1"/>
            <p:nvPr/>
          </p:nvSpPr>
          <p:spPr>
            <a:xfrm>
              <a:off x="8789963" y="4022333"/>
              <a:ext cx="674847" cy="369332"/>
            </a:xfrm>
            <a:prstGeom prst="rect">
              <a:avLst/>
            </a:prstGeom>
            <a:noFill/>
          </p:spPr>
          <p:txBody>
            <a:bodyPr wrap="none" rtlCol="0">
              <a:spAutoFit/>
            </a:bodyPr>
            <a:lstStyle/>
            <a:p>
              <a:r>
                <a:rPr lang="fr-FR" dirty="0" err="1" smtClean="0"/>
                <a:t>mask</a:t>
              </a:r>
              <a:endParaRPr lang="fr-FR" dirty="0"/>
            </a:p>
          </p:txBody>
        </p:sp>
        <p:sp>
          <p:nvSpPr>
            <p:cNvPr id="98" name="ZoneTexte 97"/>
            <p:cNvSpPr txBox="1"/>
            <p:nvPr/>
          </p:nvSpPr>
          <p:spPr>
            <a:xfrm>
              <a:off x="8859511" y="2898712"/>
              <a:ext cx="405918" cy="369332"/>
            </a:xfrm>
            <a:prstGeom prst="rect">
              <a:avLst/>
            </a:prstGeom>
            <a:noFill/>
          </p:spPr>
          <p:txBody>
            <a:bodyPr wrap="none" rtlCol="0">
              <a:spAutoFit/>
            </a:bodyPr>
            <a:lstStyle/>
            <a:p>
              <a:r>
                <a:rPr lang="fr-FR" dirty="0" smtClean="0"/>
                <a:t>v4</a:t>
              </a:r>
              <a:endParaRPr lang="fr-FR" dirty="0"/>
            </a:p>
          </p:txBody>
        </p:sp>
        <p:sp>
          <p:nvSpPr>
            <p:cNvPr id="111" name="Rectangle 110"/>
            <p:cNvSpPr/>
            <p:nvPr/>
          </p:nvSpPr>
          <p:spPr>
            <a:xfrm>
              <a:off x="4755417"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typedef</a:t>
              </a:r>
              <a:endParaRPr lang="fr-FR" dirty="0"/>
            </a:p>
          </p:txBody>
        </p:sp>
        <p:sp>
          <p:nvSpPr>
            <p:cNvPr id="113" name="Rectangle 112"/>
            <p:cNvSpPr/>
            <p:nvPr/>
          </p:nvSpPr>
          <p:spPr>
            <a:xfrm>
              <a:off x="7605019"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grouping</a:t>
              </a:r>
              <a:endParaRPr lang="fr-FR" dirty="0"/>
            </a:p>
          </p:txBody>
        </p:sp>
        <p:sp>
          <p:nvSpPr>
            <p:cNvPr id="117" name="ZoneTexte 116"/>
            <p:cNvSpPr txBox="1"/>
            <p:nvPr/>
          </p:nvSpPr>
          <p:spPr>
            <a:xfrm>
              <a:off x="6232604" y="1916668"/>
              <a:ext cx="866907" cy="369332"/>
            </a:xfrm>
            <a:prstGeom prst="rect">
              <a:avLst/>
            </a:prstGeom>
            <a:noFill/>
          </p:spPr>
          <p:txBody>
            <a:bodyPr wrap="none" rtlCol="0">
              <a:spAutoFit/>
            </a:bodyPr>
            <a:lstStyle/>
            <a:p>
              <a:r>
                <a:rPr lang="fr-FR" dirty="0" err="1" smtClean="0"/>
                <a:t>ifName</a:t>
              </a:r>
              <a:endParaRPr lang="fr-FR" dirty="0"/>
            </a:p>
          </p:txBody>
        </p:sp>
        <p:sp>
          <p:nvSpPr>
            <p:cNvPr id="118" name="ZoneTexte 117"/>
            <p:cNvSpPr txBox="1"/>
            <p:nvPr/>
          </p:nvSpPr>
          <p:spPr>
            <a:xfrm>
              <a:off x="9118082" y="1916668"/>
              <a:ext cx="785754" cy="369332"/>
            </a:xfrm>
            <a:prstGeom prst="rect">
              <a:avLst/>
            </a:prstGeom>
            <a:noFill/>
          </p:spPr>
          <p:txBody>
            <a:bodyPr wrap="none" rtlCol="0">
              <a:spAutoFit/>
            </a:bodyPr>
            <a:lstStyle/>
            <a:p>
              <a:r>
                <a:rPr lang="fr-FR" dirty="0" smtClean="0"/>
                <a:t>V4add</a:t>
              </a:r>
              <a:endParaRPr lang="fr-FR" dirty="0"/>
            </a:p>
          </p:txBody>
        </p:sp>
        <p:cxnSp>
          <p:nvCxnSpPr>
            <p:cNvPr id="129" name="Connecteur droit 128"/>
            <p:cNvCxnSpPr>
              <a:stCxn id="113" idx="2"/>
              <a:endCxn id="88" idx="0"/>
            </p:cNvCxnSpPr>
            <p:nvPr/>
          </p:nvCxnSpPr>
          <p:spPr>
            <a:xfrm rot="16200000" flipH="1">
              <a:off x="8121715" y="2470085"/>
              <a:ext cx="423244" cy="550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Connecteur droit 132"/>
            <p:cNvCxnSpPr>
              <a:stCxn id="88" idx="2"/>
              <a:endCxn id="89" idx="0"/>
            </p:cNvCxnSpPr>
            <p:nvPr/>
          </p:nvCxnSpPr>
          <p:spPr>
            <a:xfrm rot="5400000">
              <a:off x="7967935" y="3299193"/>
              <a:ext cx="424089" cy="3617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88" idx="2"/>
              <a:endCxn id="93" idx="0"/>
            </p:cNvCxnSpPr>
            <p:nvPr/>
          </p:nvCxnSpPr>
          <p:spPr>
            <a:xfrm rot="16200000" flipH="1">
              <a:off x="8500194" y="3128724"/>
              <a:ext cx="424089" cy="70272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2" name="Grouper 161"/>
          <p:cNvGrpSpPr/>
          <p:nvPr/>
        </p:nvGrpSpPr>
        <p:grpSpPr>
          <a:xfrm>
            <a:off x="5124608" y="625205"/>
            <a:ext cx="4349120" cy="6046266"/>
            <a:chOff x="5124608" y="625205"/>
            <a:chExt cx="4349120" cy="6046266"/>
          </a:xfrm>
        </p:grpSpPr>
        <p:sp>
          <p:nvSpPr>
            <p:cNvPr id="74" name="ZoneTexte 73"/>
            <p:cNvSpPr txBox="1"/>
            <p:nvPr/>
          </p:nvSpPr>
          <p:spPr>
            <a:xfrm>
              <a:off x="5124608" y="3268044"/>
              <a:ext cx="1107996" cy="369332"/>
            </a:xfrm>
            <a:prstGeom prst="rect">
              <a:avLst/>
            </a:prstGeom>
            <a:noFill/>
          </p:spPr>
          <p:txBody>
            <a:bodyPr wrap="none" rtlCol="0">
              <a:spAutoFit/>
            </a:bodyPr>
            <a:lstStyle/>
            <a:p>
              <a:r>
                <a:rPr lang="fr-FR" dirty="0" smtClean="0"/>
                <a:t>interfaces</a:t>
              </a:r>
              <a:endParaRPr lang="fr-FR" dirty="0"/>
            </a:p>
          </p:txBody>
        </p:sp>
        <p:grpSp>
          <p:nvGrpSpPr>
            <p:cNvPr id="160" name="Grouper 159"/>
            <p:cNvGrpSpPr/>
            <p:nvPr/>
          </p:nvGrpSpPr>
          <p:grpSpPr>
            <a:xfrm>
              <a:off x="5190056" y="625205"/>
              <a:ext cx="4283672" cy="6046266"/>
              <a:chOff x="5190056" y="625205"/>
              <a:chExt cx="4283672" cy="6046266"/>
            </a:xfrm>
          </p:grpSpPr>
          <p:cxnSp>
            <p:nvCxnSpPr>
              <p:cNvPr id="137" name="Connecteur droit 136"/>
              <p:cNvCxnSpPr>
                <a:stCxn id="73" idx="2"/>
                <a:endCxn id="76" idx="0"/>
              </p:cNvCxnSpPr>
              <p:nvPr/>
            </p:nvCxnSpPr>
            <p:spPr>
              <a:xfrm rot="5400000">
                <a:off x="5261000" y="3703640"/>
                <a:ext cx="844221" cy="11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Connecteur droit 144"/>
              <p:cNvCxnSpPr>
                <a:endCxn id="85" idx="0"/>
              </p:cNvCxnSpPr>
              <p:nvPr/>
            </p:nvCxnSpPr>
            <p:spPr>
              <a:xfrm>
                <a:off x="5689006" y="4544912"/>
                <a:ext cx="2734507" cy="7382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Connecteur droit 130"/>
              <p:cNvCxnSpPr>
                <a:stCxn id="106" idx="2"/>
                <a:endCxn id="73" idx="0"/>
              </p:cNvCxnSpPr>
              <p:nvPr/>
            </p:nvCxnSpPr>
            <p:spPr>
              <a:xfrm rot="5400000">
                <a:off x="5221672" y="1092536"/>
                <a:ext cx="2103418" cy="1168756"/>
              </a:xfrm>
              <a:prstGeom prst="line">
                <a:avLst/>
              </a:prstGeom>
            </p:spPr>
            <p:style>
              <a:lnRef idx="2">
                <a:schemeClr val="accent1"/>
              </a:lnRef>
              <a:fillRef idx="0">
                <a:schemeClr val="accent1"/>
              </a:fillRef>
              <a:effectRef idx="1">
                <a:schemeClr val="accent1"/>
              </a:effectRef>
              <a:fontRef idx="minor">
                <a:schemeClr val="tx1"/>
              </a:fontRef>
            </p:style>
          </p:cxnSp>
          <p:pic>
            <p:nvPicPr>
              <p:cNvPr id="73" name="Image 72" descr="container.png"/>
              <p:cNvPicPr>
                <a:picLocks noChangeAspect="1"/>
              </p:cNvPicPr>
              <p:nvPr/>
            </p:nvPicPr>
            <p:blipFill>
              <a:blip r:embed="rId4"/>
              <a:stretch>
                <a:fillRect/>
              </a:stretch>
            </p:blipFill>
            <p:spPr>
              <a:xfrm>
                <a:off x="5409603" y="2728623"/>
                <a:ext cx="558800" cy="558800"/>
              </a:xfrm>
              <a:prstGeom prst="rect">
                <a:avLst/>
              </a:prstGeom>
            </p:spPr>
          </p:pic>
          <p:pic>
            <p:nvPicPr>
              <p:cNvPr id="76" name="Image 75" descr="list.png"/>
              <p:cNvPicPr>
                <a:picLocks noChangeAspect="1"/>
              </p:cNvPicPr>
              <p:nvPr/>
            </p:nvPicPr>
            <p:blipFill>
              <a:blip r:embed="rId6"/>
              <a:stretch>
                <a:fillRect/>
              </a:stretch>
            </p:blipFill>
            <p:spPr>
              <a:xfrm>
                <a:off x="5474017" y="4131644"/>
                <a:ext cx="406400" cy="406400"/>
              </a:xfrm>
              <a:prstGeom prst="rect">
                <a:avLst/>
              </a:prstGeom>
            </p:spPr>
          </p:pic>
          <p:sp>
            <p:nvSpPr>
              <p:cNvPr id="77" name="ZoneTexte 76"/>
              <p:cNvSpPr txBox="1"/>
              <p:nvPr/>
            </p:nvSpPr>
            <p:spPr>
              <a:xfrm>
                <a:off x="6074057" y="4175578"/>
                <a:ext cx="1015911" cy="369332"/>
              </a:xfrm>
              <a:prstGeom prst="rect">
                <a:avLst/>
              </a:prstGeom>
              <a:noFill/>
            </p:spPr>
            <p:txBody>
              <a:bodyPr wrap="none" rtlCol="0">
                <a:spAutoFit/>
              </a:bodyPr>
              <a:lstStyle/>
              <a:p>
                <a:r>
                  <a:rPr lang="fr-FR" dirty="0" smtClean="0"/>
                  <a:t>interface</a:t>
                </a:r>
                <a:endParaRPr lang="fr-FR" dirty="0"/>
              </a:p>
            </p:txBody>
          </p:sp>
          <p:pic>
            <p:nvPicPr>
              <p:cNvPr id="78" name="Image 77" descr="leaf.png"/>
              <p:cNvPicPr>
                <a:picLocks noChangeAspect="1"/>
              </p:cNvPicPr>
              <p:nvPr/>
            </p:nvPicPr>
            <p:blipFill>
              <a:blip r:embed="rId5"/>
              <a:stretch>
                <a:fillRect/>
              </a:stretch>
            </p:blipFill>
            <p:spPr>
              <a:xfrm>
                <a:off x="5347017" y="5283200"/>
                <a:ext cx="330200" cy="330200"/>
              </a:xfrm>
              <a:prstGeom prst="rect">
                <a:avLst/>
              </a:prstGeom>
            </p:spPr>
          </p:pic>
          <p:sp>
            <p:nvSpPr>
              <p:cNvPr id="79" name="ZoneTexte 78"/>
              <p:cNvSpPr txBox="1"/>
              <p:nvPr/>
            </p:nvSpPr>
            <p:spPr>
              <a:xfrm>
                <a:off x="5190056" y="5613400"/>
                <a:ext cx="715761" cy="369332"/>
              </a:xfrm>
              <a:prstGeom prst="rect">
                <a:avLst/>
              </a:prstGeom>
              <a:noFill/>
            </p:spPr>
            <p:txBody>
              <a:bodyPr wrap="none" rtlCol="0">
                <a:spAutoFit/>
              </a:bodyPr>
              <a:lstStyle/>
              <a:p>
                <a:r>
                  <a:rPr lang="fr-FR" dirty="0" err="1" smtClean="0"/>
                  <a:t>name</a:t>
                </a:r>
                <a:endParaRPr lang="fr-FR" dirty="0"/>
              </a:p>
            </p:txBody>
          </p:sp>
          <p:pic>
            <p:nvPicPr>
              <p:cNvPr id="80" name="Image 79" descr="leaf.png"/>
              <p:cNvPicPr>
                <a:picLocks noChangeAspect="1"/>
              </p:cNvPicPr>
              <p:nvPr/>
            </p:nvPicPr>
            <p:blipFill>
              <a:blip r:embed="rId5"/>
              <a:stretch>
                <a:fillRect/>
              </a:stretch>
            </p:blipFill>
            <p:spPr>
              <a:xfrm>
                <a:off x="6411536" y="5283200"/>
                <a:ext cx="330200" cy="330200"/>
              </a:xfrm>
              <a:prstGeom prst="rect">
                <a:avLst/>
              </a:prstGeom>
            </p:spPr>
          </p:pic>
          <p:sp>
            <p:nvSpPr>
              <p:cNvPr id="82" name="ZoneTexte 81"/>
              <p:cNvSpPr txBox="1"/>
              <p:nvPr/>
            </p:nvSpPr>
            <p:spPr>
              <a:xfrm>
                <a:off x="6302997" y="5613400"/>
                <a:ext cx="577239" cy="369332"/>
              </a:xfrm>
              <a:prstGeom prst="rect">
                <a:avLst/>
              </a:prstGeom>
              <a:noFill/>
            </p:spPr>
            <p:txBody>
              <a:bodyPr wrap="none" rtlCol="0">
                <a:spAutoFit/>
              </a:bodyPr>
              <a:lstStyle/>
              <a:p>
                <a:r>
                  <a:rPr lang="fr-FR" dirty="0" smtClean="0"/>
                  <a:t>mac</a:t>
                </a:r>
                <a:endParaRPr lang="fr-FR" dirty="0"/>
              </a:p>
            </p:txBody>
          </p:sp>
          <p:pic>
            <p:nvPicPr>
              <p:cNvPr id="83" name="Image 82" descr="leaf.png"/>
              <p:cNvPicPr>
                <a:picLocks noChangeAspect="1"/>
              </p:cNvPicPr>
              <p:nvPr/>
            </p:nvPicPr>
            <p:blipFill>
              <a:blip r:embed="rId5"/>
              <a:stretch>
                <a:fillRect/>
              </a:stretch>
            </p:blipFill>
            <p:spPr>
              <a:xfrm>
                <a:off x="7377333" y="5283200"/>
                <a:ext cx="330200" cy="330200"/>
              </a:xfrm>
              <a:prstGeom prst="rect">
                <a:avLst/>
              </a:prstGeom>
            </p:spPr>
          </p:pic>
          <p:sp>
            <p:nvSpPr>
              <p:cNvPr id="84" name="ZoneTexte 83"/>
              <p:cNvSpPr txBox="1"/>
              <p:nvPr/>
            </p:nvSpPr>
            <p:spPr>
              <a:xfrm>
                <a:off x="7293213" y="5613400"/>
                <a:ext cx="565517" cy="369332"/>
              </a:xfrm>
              <a:prstGeom prst="rect">
                <a:avLst/>
              </a:prstGeom>
              <a:noFill/>
            </p:spPr>
            <p:txBody>
              <a:bodyPr wrap="none" rtlCol="0">
                <a:spAutoFit/>
              </a:bodyPr>
              <a:lstStyle/>
              <a:p>
                <a:r>
                  <a:rPr lang="fr-FR" dirty="0" err="1" smtClean="0"/>
                  <a:t>mtu</a:t>
                </a:r>
                <a:endParaRPr lang="fr-FR" dirty="0"/>
              </a:p>
            </p:txBody>
          </p:sp>
          <p:pic>
            <p:nvPicPr>
              <p:cNvPr id="85" name="Image 84" descr="choice.png"/>
              <p:cNvPicPr>
                <a:picLocks noChangeAspect="1"/>
              </p:cNvPicPr>
              <p:nvPr/>
            </p:nvPicPr>
            <p:blipFill>
              <a:blip r:embed="rId7"/>
              <a:stretch>
                <a:fillRect/>
              </a:stretch>
            </p:blipFill>
            <p:spPr>
              <a:xfrm>
                <a:off x="8258413" y="5283200"/>
                <a:ext cx="330200" cy="330200"/>
              </a:xfrm>
              <a:prstGeom prst="rect">
                <a:avLst/>
              </a:prstGeom>
            </p:spPr>
          </p:pic>
          <p:sp>
            <p:nvSpPr>
              <p:cNvPr id="86" name="ZoneTexte 85"/>
              <p:cNvSpPr txBox="1"/>
              <p:nvPr/>
            </p:nvSpPr>
            <p:spPr>
              <a:xfrm>
                <a:off x="8555420" y="5283201"/>
                <a:ext cx="905116" cy="369332"/>
              </a:xfrm>
              <a:prstGeom prst="rect">
                <a:avLst/>
              </a:prstGeom>
              <a:noFill/>
            </p:spPr>
            <p:txBody>
              <a:bodyPr wrap="none" rtlCol="0">
                <a:spAutoFit/>
              </a:bodyPr>
              <a:lstStyle/>
              <a:p>
                <a:r>
                  <a:rPr lang="fr-FR" dirty="0" err="1" smtClean="0"/>
                  <a:t>ad-type</a:t>
                </a:r>
                <a:endParaRPr lang="fr-FR" dirty="0"/>
              </a:p>
            </p:txBody>
          </p:sp>
          <p:pic>
            <p:nvPicPr>
              <p:cNvPr id="101" name="Image 100" descr="case.png"/>
              <p:cNvPicPr>
                <a:picLocks noChangeAspect="1"/>
              </p:cNvPicPr>
              <p:nvPr/>
            </p:nvPicPr>
            <p:blipFill>
              <a:blip r:embed="rId8"/>
              <a:stretch>
                <a:fillRect/>
              </a:stretch>
            </p:blipFill>
            <p:spPr>
              <a:xfrm>
                <a:off x="7601012" y="6302139"/>
                <a:ext cx="330200" cy="330200"/>
              </a:xfrm>
              <a:prstGeom prst="rect">
                <a:avLst/>
              </a:prstGeom>
            </p:spPr>
          </p:pic>
          <p:sp>
            <p:nvSpPr>
              <p:cNvPr id="102" name="ZoneTexte 101"/>
              <p:cNvSpPr txBox="1"/>
              <p:nvPr/>
            </p:nvSpPr>
            <p:spPr>
              <a:xfrm>
                <a:off x="7904354" y="6302139"/>
                <a:ext cx="620683" cy="369332"/>
              </a:xfrm>
              <a:prstGeom prst="rect">
                <a:avLst/>
              </a:prstGeom>
              <a:noFill/>
            </p:spPr>
            <p:txBody>
              <a:bodyPr wrap="none" rtlCol="0">
                <a:spAutoFit/>
              </a:bodyPr>
              <a:lstStyle/>
              <a:p>
                <a:r>
                  <a:rPr lang="fr-FR" dirty="0" smtClean="0"/>
                  <a:t>c_v4</a:t>
                </a:r>
                <a:endParaRPr lang="fr-FR" dirty="0"/>
              </a:p>
            </p:txBody>
          </p:sp>
          <p:pic>
            <p:nvPicPr>
              <p:cNvPr id="103" name="Image 102" descr="case.png"/>
              <p:cNvPicPr>
                <a:picLocks noChangeAspect="1"/>
              </p:cNvPicPr>
              <p:nvPr/>
            </p:nvPicPr>
            <p:blipFill>
              <a:blip r:embed="rId8"/>
              <a:stretch>
                <a:fillRect/>
              </a:stretch>
            </p:blipFill>
            <p:spPr>
              <a:xfrm>
                <a:off x="8525037" y="6263007"/>
                <a:ext cx="330200" cy="330200"/>
              </a:xfrm>
              <a:prstGeom prst="rect">
                <a:avLst/>
              </a:prstGeom>
            </p:spPr>
          </p:pic>
          <p:sp>
            <p:nvSpPr>
              <p:cNvPr id="104" name="ZoneTexte 103"/>
              <p:cNvSpPr txBox="1"/>
              <p:nvPr/>
            </p:nvSpPr>
            <p:spPr>
              <a:xfrm>
                <a:off x="8855237" y="6263007"/>
                <a:ext cx="618491" cy="369332"/>
              </a:xfrm>
              <a:prstGeom prst="rect">
                <a:avLst/>
              </a:prstGeom>
              <a:noFill/>
            </p:spPr>
            <p:txBody>
              <a:bodyPr wrap="none" rtlCol="0">
                <a:spAutoFit/>
              </a:bodyPr>
              <a:lstStyle/>
              <a:p>
                <a:r>
                  <a:rPr lang="fr-FR" dirty="0" smtClean="0"/>
                  <a:t>c_v6</a:t>
                </a:r>
                <a:endParaRPr lang="fr-FR" dirty="0"/>
              </a:p>
            </p:txBody>
          </p:sp>
          <p:cxnSp>
            <p:nvCxnSpPr>
              <p:cNvPr id="139" name="Connecteur droit 138"/>
              <p:cNvCxnSpPr>
                <a:stCxn id="76" idx="2"/>
                <a:endCxn id="78" idx="0"/>
              </p:cNvCxnSpPr>
              <p:nvPr/>
            </p:nvCxnSpPr>
            <p:spPr>
              <a:xfrm rot="5400000">
                <a:off x="5222089" y="4828072"/>
                <a:ext cx="745156"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Connecteur droit 140"/>
              <p:cNvCxnSpPr>
                <a:stCxn id="76" idx="2"/>
                <a:endCxn id="80" idx="0"/>
              </p:cNvCxnSpPr>
              <p:nvPr/>
            </p:nvCxnSpPr>
            <p:spPr>
              <a:xfrm rot="16200000" flipH="1">
                <a:off x="5754348" y="4460912"/>
                <a:ext cx="745156" cy="8994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Connecteur droit 142"/>
              <p:cNvCxnSpPr>
                <a:stCxn id="76" idx="2"/>
                <a:endCxn id="83" idx="0"/>
              </p:cNvCxnSpPr>
              <p:nvPr/>
            </p:nvCxnSpPr>
            <p:spPr>
              <a:xfrm rot="16200000" flipH="1">
                <a:off x="6237247" y="3978014"/>
                <a:ext cx="745156" cy="1865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Connecteur droit 146"/>
              <p:cNvCxnSpPr>
                <a:stCxn id="85" idx="2"/>
                <a:endCxn id="101" idx="0"/>
              </p:cNvCxnSpPr>
              <p:nvPr/>
            </p:nvCxnSpPr>
            <p:spPr>
              <a:xfrm rot="5400000">
                <a:off x="7750444" y="5629069"/>
                <a:ext cx="688739" cy="657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Connecteur droit 148"/>
              <p:cNvCxnSpPr>
                <a:stCxn id="85" idx="2"/>
                <a:endCxn id="103" idx="0"/>
              </p:cNvCxnSpPr>
              <p:nvPr/>
            </p:nvCxnSpPr>
            <p:spPr>
              <a:xfrm rot="16200000" flipH="1">
                <a:off x="8232022" y="5804891"/>
                <a:ext cx="649607" cy="266624"/>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61" name="Grouper 160"/>
          <p:cNvGrpSpPr/>
          <p:nvPr/>
        </p:nvGrpSpPr>
        <p:grpSpPr>
          <a:xfrm>
            <a:off x="4888741" y="2459455"/>
            <a:ext cx="4949220" cy="4293968"/>
            <a:chOff x="4888741" y="2459455"/>
            <a:chExt cx="4949220" cy="4293968"/>
          </a:xfrm>
        </p:grpSpPr>
        <p:sp>
          <p:nvSpPr>
            <p:cNvPr id="153" name="Forme libre 152"/>
            <p:cNvSpPr/>
            <p:nvPr/>
          </p:nvSpPr>
          <p:spPr>
            <a:xfrm>
              <a:off x="4888741" y="2459455"/>
              <a:ext cx="4949220" cy="4293968"/>
            </a:xfrm>
            <a:custGeom>
              <a:avLst/>
              <a:gdLst>
                <a:gd name="connsiteX0" fmla="*/ 0 w 4949220"/>
                <a:gd name="connsiteY0" fmla="*/ 0 h 4293968"/>
                <a:gd name="connsiteX1" fmla="*/ 40319 w 4949220"/>
                <a:gd name="connsiteY1" fmla="*/ 4293968 h 4293968"/>
                <a:gd name="connsiteX2" fmla="*/ 4949220 w 4949220"/>
                <a:gd name="connsiteY2" fmla="*/ 4273808 h 4293968"/>
                <a:gd name="connsiteX3" fmla="*/ 4334347 w 4949220"/>
                <a:gd name="connsiteY3" fmla="*/ 2298180 h 4293968"/>
                <a:gd name="connsiteX4" fmla="*/ 2812286 w 4949220"/>
                <a:gd name="connsiteY4" fmla="*/ 1915150 h 4293968"/>
                <a:gd name="connsiteX5" fmla="*/ 1310384 w 4949220"/>
                <a:gd name="connsiteY5" fmla="*/ 40319 h 4293968"/>
                <a:gd name="connsiteX6" fmla="*/ 0 w 4949220"/>
                <a:gd name="connsiteY6" fmla="*/ 0 h 42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220" h="4293968">
                  <a:moveTo>
                    <a:pt x="0" y="0"/>
                  </a:moveTo>
                  <a:lnTo>
                    <a:pt x="40319" y="4293968"/>
                  </a:lnTo>
                  <a:lnTo>
                    <a:pt x="4949220" y="4273808"/>
                  </a:lnTo>
                  <a:lnTo>
                    <a:pt x="4334347" y="2298180"/>
                  </a:lnTo>
                  <a:lnTo>
                    <a:pt x="2812286" y="1915150"/>
                  </a:lnTo>
                  <a:lnTo>
                    <a:pt x="1310384" y="40319"/>
                  </a:lnTo>
                  <a:lnTo>
                    <a:pt x="0" y="0"/>
                  </a:lnTo>
                  <a:close/>
                </a:path>
              </a:pathLst>
            </a:custGeom>
            <a:noFill/>
            <a:ln w="285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4" name="ZoneTexte 153"/>
            <p:cNvSpPr txBox="1"/>
            <p:nvPr/>
          </p:nvSpPr>
          <p:spPr>
            <a:xfrm>
              <a:off x="5013510" y="6302139"/>
              <a:ext cx="2691136" cy="369332"/>
            </a:xfrm>
            <a:prstGeom prst="rect">
              <a:avLst/>
            </a:prstGeom>
            <a:noFill/>
          </p:spPr>
          <p:txBody>
            <a:bodyPr wrap="none" rtlCol="0">
              <a:spAutoFit/>
            </a:bodyPr>
            <a:lstStyle/>
            <a:p>
              <a:r>
                <a:rPr lang="fr-FR" dirty="0" smtClean="0"/>
                <a:t>YANG </a:t>
              </a:r>
              <a:r>
                <a:rPr lang="fr-FR" dirty="0" err="1" smtClean="0"/>
                <a:t>Schema</a:t>
              </a:r>
              <a:r>
                <a:rPr lang="fr-FR" dirty="0" smtClean="0"/>
                <a:t> </a:t>
              </a:r>
              <a:r>
                <a:rPr lang="fr-FR" dirty="0" err="1" smtClean="0"/>
                <a:t>Tree</a:t>
              </a:r>
              <a:r>
                <a:rPr lang="fr-FR" dirty="0" smtClean="0"/>
                <a:t> /</a:t>
              </a:r>
              <a:r>
                <a:rPr lang="fr-FR" dirty="0" err="1" smtClean="0"/>
                <a:t>Nodes</a:t>
              </a:r>
              <a:endParaRPr lang="fr-FR" dirty="0"/>
            </a:p>
          </p:txBody>
        </p:sp>
      </p:grpSp>
      <p:sp>
        <p:nvSpPr>
          <p:cNvPr id="155" name="Rectangle 154"/>
          <p:cNvSpPr/>
          <p:nvPr/>
        </p:nvSpPr>
        <p:spPr>
          <a:xfrm>
            <a:off x="433414" y="1010823"/>
            <a:ext cx="4214786" cy="1122777"/>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7" name="Rectangle 156"/>
          <p:cNvSpPr/>
          <p:nvPr/>
        </p:nvSpPr>
        <p:spPr>
          <a:xfrm>
            <a:off x="433414" y="2133600"/>
            <a:ext cx="4214786" cy="1752600"/>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9" name="Rectangle 158"/>
          <p:cNvSpPr/>
          <p:nvPr/>
        </p:nvSpPr>
        <p:spPr>
          <a:xfrm>
            <a:off x="433414" y="3886200"/>
            <a:ext cx="4214786" cy="2581039"/>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5" name="Forme libre 164"/>
          <p:cNvSpPr/>
          <p:nvPr/>
        </p:nvSpPr>
        <p:spPr>
          <a:xfrm>
            <a:off x="7438950" y="2479615"/>
            <a:ext cx="2126854" cy="2005867"/>
          </a:xfrm>
          <a:custGeom>
            <a:avLst/>
            <a:gdLst>
              <a:gd name="connsiteX0" fmla="*/ 0 w 2126854"/>
              <a:gd name="connsiteY0" fmla="*/ 60478 h 2005867"/>
              <a:gd name="connsiteX1" fmla="*/ 292316 w 2126854"/>
              <a:gd name="connsiteY1" fmla="*/ 1834512 h 2005867"/>
              <a:gd name="connsiteX2" fmla="*/ 1310384 w 2126854"/>
              <a:gd name="connsiteY2" fmla="*/ 2005867 h 2005867"/>
              <a:gd name="connsiteX3" fmla="*/ 2096614 w 2126854"/>
              <a:gd name="connsiteY3" fmla="*/ 1985708 h 2005867"/>
              <a:gd name="connsiteX4" fmla="*/ 2126854 w 2126854"/>
              <a:gd name="connsiteY4" fmla="*/ 524146 h 2005867"/>
              <a:gd name="connsiteX5" fmla="*/ 1088627 w 2126854"/>
              <a:gd name="connsiteY5" fmla="*/ 0 h 2005867"/>
              <a:gd name="connsiteX6" fmla="*/ 0 w 2126854"/>
              <a:gd name="connsiteY6" fmla="*/ 60478 h 200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854" h="2005867">
                <a:moveTo>
                  <a:pt x="0" y="60478"/>
                </a:moveTo>
                <a:lnTo>
                  <a:pt x="292316" y="1834512"/>
                </a:lnTo>
                <a:lnTo>
                  <a:pt x="1310384" y="2005867"/>
                </a:lnTo>
                <a:lnTo>
                  <a:pt x="2096614" y="1985708"/>
                </a:lnTo>
                <a:lnTo>
                  <a:pt x="2126854" y="524146"/>
                </a:lnTo>
                <a:lnTo>
                  <a:pt x="1088627" y="0"/>
                </a:lnTo>
                <a:lnTo>
                  <a:pt x="0" y="60478"/>
                </a:lnTo>
                <a:close/>
              </a:path>
            </a:pathLst>
          </a:custGeom>
          <a:noFill/>
          <a:ln w="38100" cap="flat" cmpd="sng" algn="ctr">
            <a:solidFill>
              <a:schemeClr val="tx1"/>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fade">
                                      <p:cBhvr>
                                        <p:cTn id="10" dur="500"/>
                                        <p:tgtEl>
                                          <p:spTgt spid="156"/>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57"/>
                                        </p:tgtEl>
                                        <p:attrNameLst>
                                          <p:attrName>style.visibility</p:attrName>
                                        </p:attrNameLst>
                                      </p:cBhvr>
                                      <p:to>
                                        <p:strVal val="visible"/>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500"/>
                                        <p:tgtEl>
                                          <p:spTgt spid="158"/>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62"/>
                                        </p:tgtEl>
                                        <p:attrNameLst>
                                          <p:attrName>style.visibility</p:attrName>
                                        </p:attrNameLst>
                                      </p:cBhvr>
                                      <p:to>
                                        <p:strVal val="visible"/>
                                      </p:to>
                                    </p:set>
                                    <p:animEffect transition="in" filter="fade">
                                      <p:cBhvr>
                                        <p:cTn id="24" dur="500"/>
                                        <p:tgtEl>
                                          <p:spTgt spid="16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5"/>
                                        </p:tgtEl>
                                        <p:attrNameLst>
                                          <p:attrName>style.visibility</p:attrName>
                                        </p:attrNameLst>
                                      </p:cBhvr>
                                      <p:to>
                                        <p:strVal val="visible"/>
                                      </p:to>
                                    </p:set>
                                    <p:animEffect transition="in" filter="fade">
                                      <p:cBhvr>
                                        <p:cTn id="33"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7" grpId="0" animBg="1"/>
      <p:bldP spid="159" grpId="0" animBg="1"/>
      <p:bldP spid="165" grpId="0" animBg="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87" name="Grouper 386"/>
          <p:cNvGrpSpPr/>
          <p:nvPr/>
        </p:nvGrpSpPr>
        <p:grpSpPr>
          <a:xfrm>
            <a:off x="1476543" y="4599608"/>
            <a:ext cx="990602" cy="1323756"/>
            <a:chOff x="3209241" y="1018333"/>
            <a:chExt cx="990602" cy="1323756"/>
          </a:xfrm>
        </p:grpSpPr>
        <p:grpSp>
          <p:nvGrpSpPr>
            <p:cNvPr id="384" name="Grouper 383"/>
            <p:cNvGrpSpPr/>
            <p:nvPr/>
          </p:nvGrpSpPr>
          <p:grpSpPr>
            <a:xfrm>
              <a:off x="3209241" y="1018333"/>
              <a:ext cx="990602" cy="814674"/>
              <a:chOff x="3209241" y="1018333"/>
              <a:chExt cx="990602" cy="814674"/>
            </a:xfrm>
          </p:grpSpPr>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grpSp>
      <p:grpSp>
        <p:nvGrpSpPr>
          <p:cNvPr id="391" name="Grouper 390"/>
          <p:cNvGrpSpPr/>
          <p:nvPr/>
        </p:nvGrpSpPr>
        <p:grpSpPr>
          <a:xfrm>
            <a:off x="2653724" y="4642236"/>
            <a:ext cx="609602" cy="1328638"/>
            <a:chOff x="4413812" y="976872"/>
            <a:chExt cx="609602" cy="1328638"/>
          </a:xfrm>
        </p:grpSpPr>
        <p:grpSp>
          <p:nvGrpSpPr>
            <p:cNvPr id="385" name="Grouper 384"/>
            <p:cNvGrpSpPr/>
            <p:nvPr/>
          </p:nvGrpSpPr>
          <p:grpSpPr>
            <a:xfrm>
              <a:off x="4490012" y="976872"/>
              <a:ext cx="533402" cy="814674"/>
              <a:chOff x="4490012" y="976872"/>
              <a:chExt cx="533402" cy="814674"/>
            </a:xfrm>
          </p:grpSpPr>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grpSp>
      <p:pic>
        <p:nvPicPr>
          <p:cNvPr id="157" name="Image 156" descr="workstation-Vista-256x256.png"/>
          <p:cNvPicPr>
            <a:picLocks noChangeAspect="1"/>
          </p:cNvPicPr>
          <p:nvPr/>
        </p:nvPicPr>
        <p:blipFill>
          <a:blip r:embed="rId4"/>
          <a:stretch>
            <a:fillRect/>
          </a:stretch>
        </p:blipFill>
        <p:spPr>
          <a:xfrm flipH="1">
            <a:off x="3345134" y="1076789"/>
            <a:ext cx="1977342" cy="2830204"/>
          </a:xfrm>
          <a:prstGeom prst="rect">
            <a:avLst/>
          </a:prstGeom>
        </p:spPr>
      </p:pic>
      <p:pic>
        <p:nvPicPr>
          <p:cNvPr id="158" name="Image 157" descr="black-server-128x128.png"/>
          <p:cNvPicPr>
            <a:picLocks noChangeAspect="1"/>
          </p:cNvPicPr>
          <p:nvPr/>
        </p:nvPicPr>
        <p:blipFill>
          <a:blip r:embed="rId5"/>
          <a:stretch>
            <a:fillRect/>
          </a:stretch>
        </p:blipFill>
        <p:spPr>
          <a:xfrm flipH="1">
            <a:off x="8309547" y="2193443"/>
            <a:ext cx="1325030" cy="1312101"/>
          </a:xfrm>
          <a:prstGeom prst="rect">
            <a:avLst/>
          </a:prstGeom>
          <a:effectLst/>
        </p:spPr>
      </p:pic>
      <p:cxnSp>
        <p:nvCxnSpPr>
          <p:cNvPr id="159" name="Connecteur droit avec flèche 158"/>
          <p:cNvCxnSpPr/>
          <p:nvPr/>
        </p:nvCxnSpPr>
        <p:spPr>
          <a:xfrm>
            <a:off x="5284377" y="3906254"/>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3965505" y="3630857"/>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35679" y="3592489"/>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551" name="Grouper 550"/>
          <p:cNvGrpSpPr/>
          <p:nvPr/>
        </p:nvGrpSpPr>
        <p:grpSpPr>
          <a:xfrm>
            <a:off x="5770330" y="1076789"/>
            <a:ext cx="2228705" cy="2952387"/>
            <a:chOff x="5814167" y="3066395"/>
            <a:chExt cx="2228705" cy="2952387"/>
          </a:xfrm>
        </p:grpSpPr>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grpSp>
        <p:nvGrpSpPr>
          <p:cNvPr id="552" name="Grouper 551"/>
          <p:cNvGrpSpPr/>
          <p:nvPr/>
        </p:nvGrpSpPr>
        <p:grpSpPr>
          <a:xfrm>
            <a:off x="5915263" y="1232557"/>
            <a:ext cx="1650051" cy="2098946"/>
            <a:chOff x="8159190" y="1606880"/>
            <a:chExt cx="1650051" cy="2098946"/>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6</a:t>
            </a:fld>
            <a:endParaRPr lang="fr-FR"/>
          </a:p>
        </p:txBody>
      </p:sp>
      <p:sp>
        <p:nvSpPr>
          <p:cNvPr id="328" name="ZoneTexte 327"/>
          <p:cNvSpPr txBox="1"/>
          <p:nvPr/>
        </p:nvSpPr>
        <p:spPr>
          <a:xfrm>
            <a:off x="304800" y="331463"/>
            <a:ext cx="302297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 a YANG  Parser</a:t>
            </a:r>
            <a:endParaRPr lang="en-US" sz="2400" i="1" dirty="0"/>
          </a:p>
        </p:txBody>
      </p:sp>
      <p:grpSp>
        <p:nvGrpSpPr>
          <p:cNvPr id="491" name="Grouper 490"/>
          <p:cNvGrpSpPr/>
          <p:nvPr/>
        </p:nvGrpSpPr>
        <p:grpSpPr>
          <a:xfrm>
            <a:off x="1476543" y="4599049"/>
            <a:ext cx="1044036" cy="814674"/>
            <a:chOff x="3423210" y="2631534"/>
            <a:chExt cx="1044036" cy="814674"/>
          </a:xfrm>
        </p:grpSpPr>
        <p:sp>
          <p:nvSpPr>
            <p:cNvPr id="263" name="ZoneTexte 262"/>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3" name="Grouper 383"/>
            <p:cNvGrpSpPr/>
            <p:nvPr/>
          </p:nvGrpSpPr>
          <p:grpSpPr>
            <a:xfrm>
              <a:off x="3423210" y="2631534"/>
              <a:ext cx="990602" cy="814674"/>
              <a:chOff x="3209241" y="1018333"/>
              <a:chExt cx="990602" cy="814674"/>
            </a:xfrm>
          </p:grpSpPr>
          <p:sp>
            <p:nvSpPr>
              <p:cNvPr id="447" name="Ellipse 446"/>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Ellipse 447"/>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Ellipse 449"/>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Ellipse 450"/>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Ellipse 451"/>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Connecteur droit 454"/>
              <p:cNvCxnSpPr>
                <a:stCxn id="447" idx="4"/>
                <a:endCxn id="448"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7" name="Connecteur droit 456"/>
              <p:cNvCxnSpPr>
                <a:stCxn id="447" idx="4"/>
                <a:endCxn id="450"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8" name="Connecteur droit 457"/>
              <p:cNvCxnSpPr>
                <a:stCxn id="447" idx="4"/>
                <a:endCxn id="451"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9" name="Connecteur droit 458"/>
              <p:cNvCxnSpPr>
                <a:stCxn id="447" idx="4"/>
                <a:endCxn id="452"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1" name="Ellipse 46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Ellipse 46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Ellipse 48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2" name="Connecteur droit 481"/>
              <p:cNvCxnSpPr>
                <a:stCxn id="451" idx="4"/>
                <a:endCxn id="46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3" name="Connecteur droit 482"/>
              <p:cNvCxnSpPr>
                <a:stCxn id="451" idx="4"/>
                <a:endCxn id="46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4" name="Connecteur droit 483"/>
              <p:cNvCxnSpPr>
                <a:stCxn id="451" idx="4"/>
                <a:endCxn id="48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5" name="Ellipse 484"/>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Connecteur droit 485"/>
              <p:cNvCxnSpPr>
                <a:stCxn id="447" idx="4"/>
                <a:endCxn id="485"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7" name="Ellipse 486"/>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Ellipse 487"/>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9" name="Connecteur droit 488"/>
              <p:cNvCxnSpPr>
                <a:stCxn id="485" idx="4"/>
                <a:endCxn id="487"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0" name="Connecteur droit 489"/>
              <p:cNvCxnSpPr>
                <a:stCxn id="485" idx="4"/>
                <a:endCxn id="488"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523" name="Grouper 522"/>
          <p:cNvGrpSpPr/>
          <p:nvPr/>
        </p:nvGrpSpPr>
        <p:grpSpPr>
          <a:xfrm>
            <a:off x="2653724" y="4647117"/>
            <a:ext cx="609602" cy="1328638"/>
            <a:chOff x="4413812" y="976872"/>
            <a:chExt cx="609602" cy="1328638"/>
          </a:xfrm>
        </p:grpSpPr>
        <p:grpSp>
          <p:nvGrpSpPr>
            <p:cNvPr id="524" name="Grouper 384"/>
            <p:cNvGrpSpPr/>
            <p:nvPr/>
          </p:nvGrpSpPr>
          <p:grpSpPr>
            <a:xfrm>
              <a:off x="4490012" y="976872"/>
              <a:ext cx="533402" cy="814674"/>
              <a:chOff x="4490012" y="976872"/>
              <a:chExt cx="533402" cy="814674"/>
            </a:xfrm>
          </p:grpSpPr>
          <p:sp>
            <p:nvSpPr>
              <p:cNvPr id="526" name="Ellipse 52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Ellipse 52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8" name="Connecteur droit 527"/>
              <p:cNvCxnSpPr>
                <a:stCxn id="526" idx="4"/>
                <a:endCxn id="52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9" name="Ellipse 52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0" name="Ellipse 52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1" name="Connecteur droit 530"/>
              <p:cNvCxnSpPr>
                <a:stCxn id="527" idx="4"/>
                <a:endCxn id="52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2" name="Connecteur droit 531"/>
              <p:cNvCxnSpPr>
                <a:stCxn id="527" idx="4"/>
                <a:endCxn id="53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3" name="Ellipse 53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4" name="Connecteur droit 533"/>
              <p:cNvCxnSpPr>
                <a:stCxn id="526" idx="4"/>
                <a:endCxn id="53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5" name="Ellipse 53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Connecteur droit 535"/>
              <p:cNvCxnSpPr>
                <a:stCxn id="533" idx="4"/>
                <a:endCxn id="53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25" name="ZoneTexte 52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37" name="Grouper 536"/>
          <p:cNvGrpSpPr/>
          <p:nvPr/>
        </p:nvGrpSpPr>
        <p:grpSpPr>
          <a:xfrm>
            <a:off x="2653724" y="4655128"/>
            <a:ext cx="609602" cy="1328638"/>
            <a:chOff x="4413812" y="976872"/>
            <a:chExt cx="609602" cy="1328638"/>
          </a:xfrm>
        </p:grpSpPr>
        <p:grpSp>
          <p:nvGrpSpPr>
            <p:cNvPr id="538" name="Grouper 384"/>
            <p:cNvGrpSpPr/>
            <p:nvPr/>
          </p:nvGrpSpPr>
          <p:grpSpPr>
            <a:xfrm>
              <a:off x="4490012" y="976872"/>
              <a:ext cx="533402" cy="814674"/>
              <a:chOff x="4490012" y="976872"/>
              <a:chExt cx="533402" cy="814674"/>
            </a:xfrm>
          </p:grpSpPr>
          <p:sp>
            <p:nvSpPr>
              <p:cNvPr id="540" name="Ellipse 53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Ellipse 54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2" name="Connecteur droit 541"/>
              <p:cNvCxnSpPr>
                <a:stCxn id="540" idx="4"/>
                <a:endCxn id="54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3" name="Ellipse 54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4" name="Ellipse 54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5" name="Connecteur droit 544"/>
              <p:cNvCxnSpPr>
                <a:stCxn id="541" idx="4"/>
                <a:endCxn id="54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6" name="Connecteur droit 545"/>
              <p:cNvCxnSpPr>
                <a:stCxn id="541" idx="4"/>
                <a:endCxn id="54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7" name="Ellipse 54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8" name="Connecteur droit 547"/>
              <p:cNvCxnSpPr>
                <a:stCxn id="540" idx="4"/>
                <a:endCxn id="54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9" name="Ellipse 54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0" name="Connecteur droit 549"/>
              <p:cNvCxnSpPr>
                <a:stCxn id="547" idx="4"/>
                <a:endCxn id="54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39" name="ZoneTexte 538"/>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35" name="Grouper 634"/>
          <p:cNvGrpSpPr/>
          <p:nvPr/>
        </p:nvGrpSpPr>
        <p:grpSpPr>
          <a:xfrm>
            <a:off x="4326978" y="2094828"/>
            <a:ext cx="741326" cy="741461"/>
            <a:chOff x="2422315" y="2919827"/>
            <a:chExt cx="1547816" cy="1548097"/>
          </a:xfrm>
        </p:grpSpPr>
        <p:grpSp>
          <p:nvGrpSpPr>
            <p:cNvPr id="554" name="Grouper 424"/>
            <p:cNvGrpSpPr/>
            <p:nvPr/>
          </p:nvGrpSpPr>
          <p:grpSpPr>
            <a:xfrm rot="293467">
              <a:off x="2422315" y="3253851"/>
              <a:ext cx="213663" cy="476773"/>
              <a:chOff x="8382000" y="2327868"/>
              <a:chExt cx="533402" cy="1182781"/>
            </a:xfrm>
          </p:grpSpPr>
          <p:sp>
            <p:nvSpPr>
              <p:cNvPr id="617" name="Ellipse 61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Ellipse 61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9" name="Ellipse 61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Ellipse 61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1" name="Connecteur droit 620"/>
              <p:cNvCxnSpPr>
                <a:stCxn id="617" idx="4"/>
                <a:endCxn id="61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2" name="Connecteur droit 621"/>
              <p:cNvCxnSpPr>
                <a:stCxn id="617" idx="4"/>
                <a:endCxn id="61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3" name="Connecteur droit 622"/>
              <p:cNvCxnSpPr>
                <a:stCxn id="617" idx="4"/>
                <a:endCxn id="62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4" name="Ellipse 62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5" name="Ellipse 62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6" name="Connecteur droit 625"/>
              <p:cNvCxnSpPr>
                <a:stCxn id="624" idx="4"/>
                <a:endCxn id="62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7" name="Ellipse 62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Ellipse 62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9" name="Connecteur droit 628"/>
              <p:cNvCxnSpPr>
                <a:stCxn id="625" idx="4"/>
                <a:endCxn id="62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0" name="Connecteur droit 629"/>
              <p:cNvCxnSpPr>
                <a:stCxn id="625" idx="4"/>
                <a:endCxn id="62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1" name="Ellipse 63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2" name="Connecteur droit 631"/>
              <p:cNvCxnSpPr>
                <a:stCxn id="624" idx="4"/>
                <a:endCxn id="63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3" name="Ellipse 63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4" name="Connecteur droit 633"/>
              <p:cNvCxnSpPr>
                <a:stCxn id="631" idx="4"/>
                <a:endCxn id="63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55" name="Grouper 405"/>
            <p:cNvGrpSpPr/>
            <p:nvPr/>
          </p:nvGrpSpPr>
          <p:grpSpPr>
            <a:xfrm rot="212483">
              <a:off x="2628741" y="3285468"/>
              <a:ext cx="295024" cy="654189"/>
              <a:chOff x="8382000" y="2327868"/>
              <a:chExt cx="533402" cy="1182781"/>
            </a:xfrm>
          </p:grpSpPr>
          <p:sp>
            <p:nvSpPr>
              <p:cNvPr id="599" name="Ellipse 598"/>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0" name="Ellipse 599"/>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1" name="Ellipse 600"/>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2" name="Ellipse 601"/>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3" name="Connecteur droit 602"/>
              <p:cNvCxnSpPr>
                <a:stCxn id="599" idx="4"/>
                <a:endCxn id="600"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4" name="Connecteur droit 603"/>
              <p:cNvCxnSpPr>
                <a:stCxn id="599" idx="4"/>
                <a:endCxn id="601"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5" name="Connecteur droit 604"/>
              <p:cNvCxnSpPr>
                <a:stCxn id="599" idx="4"/>
                <a:endCxn id="602"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6" name="Ellipse 605"/>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7" name="Ellipse 606"/>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8" name="Connecteur droit 607"/>
              <p:cNvCxnSpPr>
                <a:stCxn id="606" idx="4"/>
                <a:endCxn id="607"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9" name="Ellipse 608"/>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0" name="Ellipse 609"/>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1" name="Connecteur droit 610"/>
              <p:cNvCxnSpPr>
                <a:stCxn id="607" idx="4"/>
                <a:endCxn id="609"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2" name="Connecteur droit 611"/>
              <p:cNvCxnSpPr>
                <a:stCxn id="607" idx="4"/>
                <a:endCxn id="610"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3" name="Ellipse 612"/>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4" name="Connecteur droit 613"/>
              <p:cNvCxnSpPr>
                <a:stCxn id="606" idx="4"/>
                <a:endCxn id="613"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6" name="Connecteur droit 615"/>
              <p:cNvCxnSpPr>
                <a:stCxn id="613" idx="4"/>
                <a:endCxn id="615"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56" name="Ellipse 555"/>
            <p:cNvSpPr/>
            <p:nvPr/>
          </p:nvSpPr>
          <p:spPr>
            <a:xfrm>
              <a:off x="2865227" y="291982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Ellipse 556"/>
            <p:cNvSpPr/>
            <p:nvPr/>
          </p:nvSpPr>
          <p:spPr>
            <a:xfrm>
              <a:off x="3131927" y="328218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8" name="Connecteur droit 557"/>
            <p:cNvCxnSpPr>
              <a:stCxn id="556" idx="4"/>
              <a:endCxn id="581" idx="0"/>
            </p:cNvCxnSpPr>
            <p:nvPr/>
          </p:nvCxnSpPr>
          <p:spPr>
            <a:xfrm rot="16200000" flipH="1">
              <a:off x="2834179" y="3073017"/>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9" name="Connecteur droit 558"/>
            <p:cNvCxnSpPr>
              <a:stCxn id="556" idx="4"/>
              <a:endCxn id="557" idx="0"/>
            </p:cNvCxnSpPr>
            <p:nvPr/>
          </p:nvCxnSpPr>
          <p:spPr>
            <a:xfrm rot="16200000" flipH="1">
              <a:off x="2897522" y="3009674"/>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0" name="Ellipse 559"/>
            <p:cNvSpPr/>
            <p:nvPr/>
          </p:nvSpPr>
          <p:spPr>
            <a:xfrm>
              <a:off x="3322429" y="3278255"/>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1" name="Connecteur droit 560"/>
            <p:cNvCxnSpPr>
              <a:stCxn id="556" idx="4"/>
              <a:endCxn id="560" idx="0"/>
            </p:cNvCxnSpPr>
            <p:nvPr/>
          </p:nvCxnSpPr>
          <p:spPr>
            <a:xfrm rot="16200000" flipH="1">
              <a:off x="2994735" y="2912461"/>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2" name="Ellipse 561"/>
            <p:cNvSpPr/>
            <p:nvPr/>
          </p:nvSpPr>
          <p:spPr>
            <a:xfrm>
              <a:off x="3360530" y="365071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3" name="Ellipse 562"/>
            <p:cNvSpPr/>
            <p:nvPr/>
          </p:nvSpPr>
          <p:spPr>
            <a:xfrm>
              <a:off x="3474829" y="364990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4" name="Connecteur droit 563"/>
            <p:cNvCxnSpPr>
              <a:stCxn id="560" idx="4"/>
              <a:endCxn id="562" idx="0"/>
            </p:cNvCxnSpPr>
            <p:nvPr/>
          </p:nvCxnSpPr>
          <p:spPr>
            <a:xfrm rot="16200000" flipH="1">
              <a:off x="3235372" y="3487453"/>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5" name="Connecteur droit 564"/>
            <p:cNvCxnSpPr>
              <a:stCxn id="560" idx="4"/>
              <a:endCxn id="563" idx="0"/>
            </p:cNvCxnSpPr>
            <p:nvPr/>
          </p:nvCxnSpPr>
          <p:spPr>
            <a:xfrm rot="16200000" flipH="1">
              <a:off x="3292928" y="3429898"/>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6" name="Ellipse 565"/>
            <p:cNvSpPr/>
            <p:nvPr/>
          </p:nvSpPr>
          <p:spPr>
            <a:xfrm>
              <a:off x="3474829" y="3653250"/>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7" name="Ellipse 566"/>
            <p:cNvSpPr/>
            <p:nvPr/>
          </p:nvSpPr>
          <p:spPr>
            <a:xfrm>
              <a:off x="3551029" y="4018566"/>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8" name="Connecteur droit 567"/>
            <p:cNvCxnSpPr>
              <a:stCxn id="566" idx="4"/>
              <a:endCxn id="567" idx="0"/>
            </p:cNvCxnSpPr>
            <p:nvPr/>
          </p:nvCxnSpPr>
          <p:spPr>
            <a:xfrm rot="16200000" flipH="1">
              <a:off x="3410392" y="3839829"/>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9" name="Ellipse 568"/>
            <p:cNvSpPr/>
            <p:nvPr/>
          </p:nvSpPr>
          <p:spPr>
            <a:xfrm>
              <a:off x="34367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0" name="Ellipse 569"/>
            <p:cNvSpPr/>
            <p:nvPr/>
          </p:nvSpPr>
          <p:spPr>
            <a:xfrm>
              <a:off x="37796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1" name="Connecteur droit 570"/>
            <p:cNvCxnSpPr>
              <a:stCxn id="567" idx="4"/>
              <a:endCxn id="569" idx="0"/>
            </p:cNvCxnSpPr>
            <p:nvPr/>
          </p:nvCxnSpPr>
          <p:spPr>
            <a:xfrm rot="5400000">
              <a:off x="3391342" y="4186095"/>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2" name="Connecteur droit 571"/>
            <p:cNvCxnSpPr>
              <a:stCxn id="567" idx="4"/>
              <a:endCxn id="570" idx="0"/>
            </p:cNvCxnSpPr>
            <p:nvPr/>
          </p:nvCxnSpPr>
          <p:spPr>
            <a:xfrm rot="16200000" flipH="1">
              <a:off x="3562792" y="4128945"/>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3" name="Ellipse 572"/>
            <p:cNvSpPr/>
            <p:nvPr/>
          </p:nvSpPr>
          <p:spPr>
            <a:xfrm>
              <a:off x="3855830" y="40180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4" name="Connecteur droit 573"/>
            <p:cNvCxnSpPr>
              <a:stCxn id="566" idx="4"/>
              <a:endCxn id="573" idx="0"/>
            </p:cNvCxnSpPr>
            <p:nvPr/>
          </p:nvCxnSpPr>
          <p:spPr>
            <a:xfrm rot="16200000" flipH="1">
              <a:off x="3563072" y="3687148"/>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5" name="Ellipse 574"/>
            <p:cNvSpPr/>
            <p:nvPr/>
          </p:nvSpPr>
          <p:spPr>
            <a:xfrm>
              <a:off x="3893931" y="4383323"/>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6" name="Connecteur droit 575"/>
            <p:cNvCxnSpPr>
              <a:stCxn id="573" idx="4"/>
              <a:endCxn id="575" idx="0"/>
            </p:cNvCxnSpPr>
            <p:nvPr/>
          </p:nvCxnSpPr>
          <p:spPr>
            <a:xfrm rot="16200000" flipH="1">
              <a:off x="3772343" y="4223635"/>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577" name="Grouper 404"/>
            <p:cNvGrpSpPr/>
            <p:nvPr/>
          </p:nvGrpSpPr>
          <p:grpSpPr>
            <a:xfrm>
              <a:off x="2852628" y="3281967"/>
              <a:ext cx="533402" cy="1182781"/>
              <a:chOff x="8382000" y="2327868"/>
              <a:chExt cx="533402" cy="1182781"/>
            </a:xfrm>
          </p:grpSpPr>
          <p:sp>
            <p:nvSpPr>
              <p:cNvPr id="581" name="Ellipse 580"/>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2" name="Ellipse 581"/>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3" name="Ellipse 582"/>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4" name="Ellipse 583"/>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5" name="Connecteur droit 584"/>
              <p:cNvCxnSpPr>
                <a:stCxn id="581" idx="4"/>
                <a:endCxn id="582"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6" name="Connecteur droit 585"/>
              <p:cNvCxnSpPr>
                <a:stCxn id="581" idx="4"/>
                <a:endCxn id="583"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7" name="Connecteur droit 586"/>
              <p:cNvCxnSpPr>
                <a:stCxn id="581" idx="4"/>
                <a:endCxn id="584"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8" name="Ellipse 587"/>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9" name="Ellipse 588"/>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0" name="Connecteur droit 589"/>
              <p:cNvCxnSpPr>
                <a:stCxn id="588" idx="4"/>
                <a:endCxn id="589"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1" name="Ellipse 590"/>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2" name="Ellipse 591"/>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3" name="Connecteur droit 592"/>
              <p:cNvCxnSpPr>
                <a:stCxn id="589" idx="4"/>
                <a:endCxn id="591"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4" name="Connecteur droit 593"/>
              <p:cNvCxnSpPr>
                <a:stCxn id="589" idx="4"/>
                <a:endCxn id="592"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5" name="Ellipse 594"/>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6" name="Connecteur droit 595"/>
              <p:cNvCxnSpPr>
                <a:stCxn id="588" idx="4"/>
                <a:endCxn id="595"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7" name="Ellipse 596"/>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8" name="Connecteur droit 597"/>
              <p:cNvCxnSpPr>
                <a:stCxn id="595" idx="4"/>
                <a:endCxn id="597"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578" name="Connecteur droit 577"/>
            <p:cNvCxnSpPr>
              <a:stCxn id="617" idx="0"/>
              <a:endCxn id="556" idx="4"/>
            </p:cNvCxnSpPr>
            <p:nvPr/>
          </p:nvCxnSpPr>
          <p:spPr>
            <a:xfrm rot="5400000" flipH="1" flipV="1">
              <a:off x="2587069" y="2935860"/>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9" name="Connecteur droit 578"/>
            <p:cNvCxnSpPr>
              <a:stCxn id="599" idx="0"/>
              <a:endCxn id="556" idx="4"/>
            </p:cNvCxnSpPr>
            <p:nvPr/>
          </p:nvCxnSpPr>
          <p:spPr>
            <a:xfrm rot="5400000" flipH="1" flipV="1">
              <a:off x="2689028" y="3069184"/>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692" name="Grouper 691"/>
          <p:cNvGrpSpPr/>
          <p:nvPr/>
        </p:nvGrpSpPr>
        <p:grpSpPr>
          <a:xfrm>
            <a:off x="4243004" y="2135079"/>
            <a:ext cx="332603" cy="494678"/>
            <a:chOff x="2675839" y="2553816"/>
            <a:chExt cx="1409704" cy="2062864"/>
          </a:xfrm>
        </p:grpSpPr>
        <p:grpSp>
          <p:nvGrpSpPr>
            <p:cNvPr id="639" name="Grouper 638"/>
            <p:cNvGrpSpPr/>
            <p:nvPr/>
          </p:nvGrpSpPr>
          <p:grpSpPr>
            <a:xfrm>
              <a:off x="2675839" y="2553816"/>
              <a:ext cx="1044036" cy="814674"/>
              <a:chOff x="3423210" y="2631534"/>
              <a:chExt cx="1044036" cy="814674"/>
            </a:xfrm>
          </p:grpSpPr>
          <p:sp>
            <p:nvSpPr>
              <p:cNvPr id="640" name="ZoneTexte 639"/>
              <p:cNvSpPr txBox="1"/>
              <p:nvPr/>
            </p:nvSpPr>
            <p:spPr>
              <a:xfrm>
                <a:off x="4282580" y="2679602"/>
                <a:ext cx="184666" cy="369332"/>
              </a:xfrm>
              <a:prstGeom prst="rect">
                <a:avLst/>
              </a:prstGeom>
              <a:noFill/>
            </p:spPr>
            <p:txBody>
              <a:bodyPr wrap="square" rtlCol="0">
                <a:spAutoFit/>
              </a:bodyPr>
              <a:lstStyle/>
              <a:p>
                <a:endParaRPr lang="en-US" i="1" dirty="0"/>
              </a:p>
            </p:txBody>
          </p:sp>
          <p:grpSp>
            <p:nvGrpSpPr>
              <p:cNvPr id="641" name="Grouper 383"/>
              <p:cNvGrpSpPr/>
              <p:nvPr/>
            </p:nvGrpSpPr>
            <p:grpSpPr>
              <a:xfrm>
                <a:off x="3423210" y="2631534"/>
                <a:ext cx="990602" cy="814674"/>
                <a:chOff x="3209241" y="1018333"/>
                <a:chExt cx="990602" cy="814674"/>
              </a:xfrm>
            </p:grpSpPr>
            <p:sp>
              <p:nvSpPr>
                <p:cNvPr id="642" name="Ellipse 641"/>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Ellipse 642"/>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Ellipse 643"/>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Ellipse 644"/>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Ellipse 645"/>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7" name="Connecteur droit 646"/>
                <p:cNvCxnSpPr>
                  <a:stCxn id="642" idx="4"/>
                  <a:endCxn id="643"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8" name="Connecteur droit 647"/>
                <p:cNvCxnSpPr>
                  <a:stCxn id="642" idx="4"/>
                  <a:endCxn id="644"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9" name="Connecteur droit 648"/>
                <p:cNvCxnSpPr>
                  <a:stCxn id="642" idx="4"/>
                  <a:endCxn id="645"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0" name="Connecteur droit 649"/>
                <p:cNvCxnSpPr>
                  <a:stCxn id="642" idx="4"/>
                  <a:endCxn id="646"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1" name="Ellipse 65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Ellipse 65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Ellipse 652"/>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4" name="Connecteur droit 653"/>
                <p:cNvCxnSpPr>
                  <a:stCxn id="645" idx="4"/>
                  <a:endCxn id="65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5" name="Connecteur droit 654"/>
                <p:cNvCxnSpPr>
                  <a:stCxn id="645" idx="4"/>
                  <a:endCxn id="65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6" name="Connecteur droit 655"/>
                <p:cNvCxnSpPr>
                  <a:stCxn id="645" idx="4"/>
                  <a:endCxn id="653"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7" name="Ellipse 656"/>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8" name="Connecteur droit 657"/>
                <p:cNvCxnSpPr>
                  <a:stCxn id="642" idx="4"/>
                  <a:endCxn id="657"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9" name="Ellipse 658"/>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0" name="Ellipse 659"/>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1" name="Connecteur droit 660"/>
                <p:cNvCxnSpPr>
                  <a:stCxn id="657" idx="4"/>
                  <a:endCxn id="659"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2" name="Connecteur droit 661"/>
                <p:cNvCxnSpPr>
                  <a:stCxn id="657" idx="4"/>
                  <a:endCxn id="660"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663" name="Grouper 662"/>
            <p:cNvGrpSpPr/>
            <p:nvPr/>
          </p:nvGrpSpPr>
          <p:grpSpPr>
            <a:xfrm>
              <a:off x="2828238" y="3288042"/>
              <a:ext cx="609602" cy="1328638"/>
              <a:chOff x="4413812" y="976872"/>
              <a:chExt cx="609602" cy="1328638"/>
            </a:xfrm>
          </p:grpSpPr>
          <p:grpSp>
            <p:nvGrpSpPr>
              <p:cNvPr id="664" name="Grouper 384"/>
              <p:cNvGrpSpPr/>
              <p:nvPr/>
            </p:nvGrpSpPr>
            <p:grpSpPr>
              <a:xfrm>
                <a:off x="4490012" y="976872"/>
                <a:ext cx="533402" cy="814674"/>
                <a:chOff x="4490012" y="976872"/>
                <a:chExt cx="533402" cy="814674"/>
              </a:xfrm>
            </p:grpSpPr>
            <p:sp>
              <p:nvSpPr>
                <p:cNvPr id="666" name="Ellipse 66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7" name="Ellipse 66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8" name="Connecteur droit 667"/>
                <p:cNvCxnSpPr>
                  <a:stCxn id="666" idx="4"/>
                  <a:endCxn id="66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9" name="Ellipse 66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0" name="Ellipse 66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1" name="Connecteur droit 670"/>
                <p:cNvCxnSpPr>
                  <a:stCxn id="667" idx="4"/>
                  <a:endCxn id="66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2" name="Connecteur droit 671"/>
                <p:cNvCxnSpPr>
                  <a:stCxn id="667" idx="4"/>
                  <a:endCxn id="67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3" name="Ellipse 67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4" name="Connecteur droit 673"/>
                <p:cNvCxnSpPr>
                  <a:stCxn id="666" idx="4"/>
                  <a:endCxn id="67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5" name="Ellipse 67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6" name="Connecteur droit 675"/>
                <p:cNvCxnSpPr>
                  <a:stCxn id="673" idx="4"/>
                  <a:endCxn id="67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65" name="ZoneTexte 66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77" name="Grouper 676"/>
            <p:cNvGrpSpPr/>
            <p:nvPr/>
          </p:nvGrpSpPr>
          <p:grpSpPr>
            <a:xfrm>
              <a:off x="3475941" y="3283889"/>
              <a:ext cx="609602" cy="1328638"/>
              <a:chOff x="4413812" y="976872"/>
              <a:chExt cx="609602" cy="1328638"/>
            </a:xfrm>
          </p:grpSpPr>
          <p:grpSp>
            <p:nvGrpSpPr>
              <p:cNvPr id="678" name="Grouper 384"/>
              <p:cNvGrpSpPr/>
              <p:nvPr/>
            </p:nvGrpSpPr>
            <p:grpSpPr>
              <a:xfrm>
                <a:off x="4490012" y="976872"/>
                <a:ext cx="533402" cy="814674"/>
                <a:chOff x="4490012" y="976872"/>
                <a:chExt cx="533402" cy="814674"/>
              </a:xfrm>
            </p:grpSpPr>
            <p:sp>
              <p:nvSpPr>
                <p:cNvPr id="680" name="Ellipse 67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1" name="Ellipse 68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2" name="Connecteur droit 681"/>
                <p:cNvCxnSpPr>
                  <a:stCxn id="680" idx="4"/>
                  <a:endCxn id="68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4" name="Ellipse 68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5" name="Connecteur droit 684"/>
                <p:cNvCxnSpPr>
                  <a:stCxn id="681" idx="4"/>
                  <a:endCxn id="68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6" name="Connecteur droit 685"/>
                <p:cNvCxnSpPr>
                  <a:stCxn id="681" idx="4"/>
                  <a:endCxn id="68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7" name="Ellipse 68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8" name="Connecteur droit 687"/>
                <p:cNvCxnSpPr>
                  <a:stCxn id="680" idx="4"/>
                  <a:endCxn id="68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9" name="Ellipse 68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0" name="Connecteur droit 689"/>
                <p:cNvCxnSpPr>
                  <a:stCxn id="687" idx="4"/>
                  <a:endCxn id="68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79" name="ZoneTexte 678"/>
              <p:cNvSpPr txBox="1"/>
              <p:nvPr/>
            </p:nvSpPr>
            <p:spPr>
              <a:xfrm>
                <a:off x="4413812" y="1936178"/>
                <a:ext cx="342900" cy="369332"/>
              </a:xfrm>
              <a:prstGeom prst="rect">
                <a:avLst/>
              </a:prstGeom>
              <a:noFill/>
            </p:spPr>
            <p:txBody>
              <a:bodyPr wrap="square" rtlCol="0">
                <a:spAutoFit/>
              </a:bodyPr>
              <a:lstStyle/>
              <a:p>
                <a:endParaRPr lang="en-US" i="1" dirty="0"/>
              </a:p>
            </p:txBody>
          </p:sp>
        </p:grpSp>
      </p:grpSp>
      <p:graphicFrame>
        <p:nvGraphicFramePr>
          <p:cNvPr id="453" name="Diagramme 452"/>
          <p:cNvGraphicFramePr/>
          <p:nvPr/>
        </p:nvGraphicFramePr>
        <p:xfrm>
          <a:off x="292272" y="540013"/>
          <a:ext cx="3389093" cy="3155372"/>
        </p:xfrm>
        <a:graphic>
          <a:graphicData uri="http://schemas.openxmlformats.org/drawingml/2006/diagram">
            <a:relIds xmlns:dgm="http://schemas.openxmlformats.org/drawingml/2006/diagram" xmlns:r="http://schemas.openxmlformats.org/officeDocument/2006/relationships" r:dm="rId6" r:lo="rId7" r:qs="rId8" r:cs="rId9"/>
          </a:graphicData>
        </a:graphic>
      </p:graphicFrame>
      <p:graphicFrame>
        <p:nvGraphicFramePr>
          <p:cNvPr id="454" name="Diagramme 453"/>
          <p:cNvGraphicFramePr/>
          <p:nvPr/>
        </p:nvGraphicFramePr>
        <p:xfrm>
          <a:off x="400577" y="2380857"/>
          <a:ext cx="2786551" cy="2676535"/>
        </p:xfrm>
        <a:graphic>
          <a:graphicData uri="http://schemas.openxmlformats.org/drawingml/2006/diagram">
            <a:relIds xmlns:dgm="http://schemas.openxmlformats.org/drawingml/2006/diagram" xmlns:r="http://schemas.openxmlformats.org/officeDocument/2006/relationships" r:dm="rId11" r:lo="rId12" r:qs="rId13" r:cs="rId14"/>
          </a:graphicData>
        </a:graphic>
      </p:graphicFrame>
      <p:sp>
        <p:nvSpPr>
          <p:cNvPr id="456" name="ZoneTexte 455"/>
          <p:cNvSpPr txBox="1"/>
          <p:nvPr/>
        </p:nvSpPr>
        <p:spPr>
          <a:xfrm>
            <a:off x="86584" y="4660224"/>
            <a:ext cx="1376924" cy="646331"/>
          </a:xfrm>
          <a:prstGeom prst="rect">
            <a:avLst/>
          </a:prstGeom>
          <a:noFill/>
        </p:spPr>
        <p:txBody>
          <a:bodyPr wrap="none" rtlCol="0">
            <a:spAutoFit/>
          </a:bodyPr>
          <a:lstStyle/>
          <a:p>
            <a:r>
              <a:rPr lang="fr-FR" dirty="0" smtClean="0"/>
              <a:t>YANG</a:t>
            </a:r>
          </a:p>
          <a:p>
            <a:r>
              <a:rPr lang="fr-FR" dirty="0" err="1" smtClean="0"/>
              <a:t>Schema</a:t>
            </a:r>
            <a:r>
              <a:rPr lang="fr-FR" dirty="0" smtClean="0"/>
              <a:t> </a:t>
            </a:r>
            <a:r>
              <a:rPr lang="fr-FR" dirty="0" err="1" smtClean="0"/>
              <a:t>Tree</a:t>
            </a:r>
            <a:endParaRPr lang="fr-FR" dirty="0"/>
          </a:p>
        </p:txBody>
      </p:sp>
      <p:sp>
        <p:nvSpPr>
          <p:cNvPr id="463" name="ZoneTexte 462"/>
          <p:cNvSpPr txBox="1"/>
          <p:nvPr/>
        </p:nvSpPr>
        <p:spPr>
          <a:xfrm>
            <a:off x="3965505" y="793128"/>
            <a:ext cx="1935295" cy="646331"/>
          </a:xfrm>
          <a:prstGeom prst="rect">
            <a:avLst/>
          </a:prstGeom>
          <a:noFill/>
        </p:spPr>
        <p:txBody>
          <a:bodyPr wrap="none" rtlCol="0">
            <a:spAutoFit/>
          </a:bodyPr>
          <a:lstStyle/>
          <a:p>
            <a:r>
              <a:rPr lang="fr-FR" dirty="0" smtClean="0"/>
              <a:t>YANG </a:t>
            </a:r>
            <a:r>
              <a:rPr lang="fr-FR" dirty="0" err="1" smtClean="0"/>
              <a:t>specification</a:t>
            </a:r>
            <a:endParaRPr lang="fr-FR" dirty="0" smtClean="0"/>
          </a:p>
          <a:p>
            <a:r>
              <a:rPr lang="fr-FR" dirty="0" smtClean="0"/>
              <a:t>browser</a:t>
            </a:r>
            <a:endParaRPr lang="fr-FR" dirty="0"/>
          </a:p>
        </p:txBody>
      </p:sp>
      <p:sp>
        <p:nvSpPr>
          <p:cNvPr id="464" name="ZoneTexte 463"/>
          <p:cNvSpPr txBox="1"/>
          <p:nvPr/>
        </p:nvSpPr>
        <p:spPr>
          <a:xfrm>
            <a:off x="3991173" y="766657"/>
            <a:ext cx="2407893" cy="646331"/>
          </a:xfrm>
          <a:prstGeom prst="rect">
            <a:avLst/>
          </a:prstGeom>
          <a:noFill/>
        </p:spPr>
        <p:txBody>
          <a:bodyPr wrap="none" rtlCol="0">
            <a:spAutoFit/>
          </a:bodyPr>
          <a:lstStyle/>
          <a:p>
            <a:r>
              <a:rPr lang="fr-FR" dirty="0" smtClean="0"/>
              <a:t>NETCONF Configuration</a:t>
            </a:r>
          </a:p>
          <a:p>
            <a:r>
              <a:rPr lang="fr-FR" dirty="0" smtClean="0"/>
              <a:t>browser</a:t>
            </a:r>
            <a:endParaRPr lang="fr-FR" dirty="0"/>
          </a:p>
        </p:txBody>
      </p:sp>
      <p:sp>
        <p:nvSpPr>
          <p:cNvPr id="392" name="Bouton d'action : Suivant 391">
            <a:hlinkClick r:id="rId16" action="ppaction://hlinksldjump" highlightClick="1"/>
          </p:cNvPr>
          <p:cNvSpPr/>
          <p:nvPr/>
        </p:nvSpPr>
        <p:spPr>
          <a:xfrm>
            <a:off x="4770300" y="2270225"/>
            <a:ext cx="250412" cy="309719"/>
          </a:xfrm>
          <a:prstGeom prst="actionButtonForwardNext">
            <a:avLst/>
          </a:prstGeom>
          <a:blipFill rotWithShape="1">
            <a:blip r:embed="rId17"/>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4" name="Bouton d'action : Suivant 393">
            <a:hlinkClick r:id="rId18" action="ppaction://hlinksldjump" highlightClick="1"/>
          </p:cNvPr>
          <p:cNvSpPr/>
          <p:nvPr/>
        </p:nvSpPr>
        <p:spPr>
          <a:xfrm>
            <a:off x="4136618" y="2479627"/>
            <a:ext cx="228029" cy="251300"/>
          </a:xfrm>
          <a:prstGeom prst="actionButtonForwardNext">
            <a:avLst/>
          </a:prstGeom>
          <a:blipFill rotWithShape="1">
            <a:blip r:embed="rId17"/>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5" name="ZoneTexte 394"/>
          <p:cNvSpPr txBox="1"/>
          <p:nvPr/>
        </p:nvSpPr>
        <p:spPr>
          <a:xfrm>
            <a:off x="3421021" y="6352144"/>
            <a:ext cx="2928055" cy="369332"/>
          </a:xfrm>
          <a:prstGeom prst="rect">
            <a:avLst/>
          </a:prstGeom>
          <a:noFill/>
        </p:spPr>
        <p:txBody>
          <a:bodyPr wrap="none" rtlCol="0">
            <a:spAutoFit/>
          </a:bodyPr>
          <a:lstStyle/>
          <a:p>
            <a:r>
              <a:rPr lang="fr-FR" dirty="0" err="1" smtClean="0"/>
              <a:t>Expanded</a:t>
            </a:r>
            <a:r>
              <a:rPr lang="fr-FR" dirty="0" smtClean="0"/>
              <a:t> YANG </a:t>
            </a:r>
            <a:r>
              <a:rPr lang="fr-FR" dirty="0" err="1" smtClean="0"/>
              <a:t>Schema</a:t>
            </a:r>
            <a:r>
              <a:rPr lang="fr-FR" dirty="0" smtClean="0"/>
              <a:t> </a:t>
            </a:r>
            <a:r>
              <a:rPr lang="fr-FR" dirty="0" err="1" smtClean="0"/>
              <a:t>Tree</a:t>
            </a:r>
            <a:endParaRPr lang="fr-FR" dirty="0"/>
          </a:p>
        </p:txBody>
      </p:sp>
      <p:grpSp>
        <p:nvGrpSpPr>
          <p:cNvPr id="517" name="Grouper 516"/>
          <p:cNvGrpSpPr/>
          <p:nvPr/>
        </p:nvGrpSpPr>
        <p:grpSpPr>
          <a:xfrm>
            <a:off x="3842153" y="4367619"/>
            <a:ext cx="1412972" cy="2069504"/>
            <a:chOff x="6223385" y="4589374"/>
            <a:chExt cx="1412972" cy="2069504"/>
          </a:xfrm>
        </p:grpSpPr>
        <p:grpSp>
          <p:nvGrpSpPr>
            <p:cNvPr id="396" name="Grouper 395"/>
            <p:cNvGrpSpPr/>
            <p:nvPr/>
          </p:nvGrpSpPr>
          <p:grpSpPr>
            <a:xfrm>
              <a:off x="6223385" y="4589374"/>
              <a:ext cx="1044036" cy="814674"/>
              <a:chOff x="3423210" y="2631534"/>
              <a:chExt cx="1044036" cy="814674"/>
            </a:xfrm>
          </p:grpSpPr>
          <p:sp>
            <p:nvSpPr>
              <p:cNvPr id="397" name="ZoneTexte 396"/>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8" name="Grouper 383"/>
              <p:cNvGrpSpPr/>
              <p:nvPr/>
            </p:nvGrpSpPr>
            <p:grpSpPr>
              <a:xfrm>
                <a:off x="3423210" y="2631534"/>
                <a:ext cx="990602" cy="814674"/>
                <a:chOff x="3209241" y="1018333"/>
                <a:chExt cx="990602" cy="814674"/>
              </a:xfrm>
            </p:grpSpPr>
            <p:sp>
              <p:nvSpPr>
                <p:cNvPr id="399" name="Ellipse 398"/>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0" name="Ellipse 399"/>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1" name="Ellipse 400"/>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2" name="Ellipse 401"/>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3" name="Ellipse 402"/>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4" name="Connecteur droit 403"/>
                <p:cNvCxnSpPr>
                  <a:stCxn id="399" idx="4"/>
                  <a:endCxn id="400"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4" name="Connecteur droit 443"/>
                <p:cNvCxnSpPr>
                  <a:stCxn id="399" idx="4"/>
                  <a:endCxn id="401"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5" name="Connecteur droit 444"/>
                <p:cNvCxnSpPr>
                  <a:stCxn id="399" idx="4"/>
                  <a:endCxn id="402"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65" name="Connecteur droit 464"/>
                <p:cNvCxnSpPr>
                  <a:stCxn id="399" idx="4"/>
                  <a:endCxn id="403"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6" name="Ellipse 465"/>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7" name="Ellipse 466"/>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8" name="Ellipse 467"/>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9" name="Connecteur droit 468"/>
                <p:cNvCxnSpPr>
                  <a:stCxn id="402" idx="4"/>
                  <a:endCxn id="466"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0" name="Connecteur droit 469"/>
                <p:cNvCxnSpPr>
                  <a:stCxn id="402" idx="4"/>
                  <a:endCxn id="467"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1" name="Connecteur droit 470"/>
                <p:cNvCxnSpPr>
                  <a:stCxn id="402" idx="4"/>
                  <a:endCxn id="468"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72" name="Ellipse 471"/>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3" name="Connecteur droit 472"/>
                <p:cNvCxnSpPr>
                  <a:stCxn id="399" idx="4"/>
                  <a:endCxn id="472"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74" name="Ellipse 473"/>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5" name="Ellipse 474"/>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6" name="Connecteur droit 475"/>
                <p:cNvCxnSpPr>
                  <a:stCxn id="472" idx="4"/>
                  <a:endCxn id="474"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7" name="Connecteur droit 476"/>
                <p:cNvCxnSpPr>
                  <a:stCxn id="472" idx="4"/>
                  <a:endCxn id="475"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478" name="Grouper 477"/>
            <p:cNvGrpSpPr/>
            <p:nvPr/>
          </p:nvGrpSpPr>
          <p:grpSpPr>
            <a:xfrm>
              <a:off x="6356999" y="5319447"/>
              <a:ext cx="609602" cy="1328638"/>
              <a:chOff x="4413812" y="976872"/>
              <a:chExt cx="609602" cy="1328638"/>
            </a:xfrm>
          </p:grpSpPr>
          <p:grpSp>
            <p:nvGrpSpPr>
              <p:cNvPr id="479" name="Grouper 384"/>
              <p:cNvGrpSpPr/>
              <p:nvPr/>
            </p:nvGrpSpPr>
            <p:grpSpPr>
              <a:xfrm>
                <a:off x="4490012" y="976872"/>
                <a:ext cx="533402" cy="814674"/>
                <a:chOff x="4490012" y="976872"/>
                <a:chExt cx="533402" cy="814674"/>
              </a:xfrm>
            </p:grpSpPr>
            <p:sp>
              <p:nvSpPr>
                <p:cNvPr id="492" name="Ellipse 491"/>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3" name="Ellipse 492"/>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4" name="Connecteur droit 493"/>
                <p:cNvCxnSpPr>
                  <a:stCxn id="492" idx="4"/>
                  <a:endCxn id="493"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5" name="Ellipse 494"/>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6" name="Ellipse 49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7" name="Connecteur droit 496"/>
                <p:cNvCxnSpPr>
                  <a:stCxn id="493" idx="4"/>
                  <a:endCxn id="495"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8" name="Connecteur droit 497"/>
                <p:cNvCxnSpPr>
                  <a:stCxn id="493" idx="4"/>
                  <a:endCxn id="49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9" name="Ellipse 498"/>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0" name="Connecteur droit 499"/>
                <p:cNvCxnSpPr>
                  <a:stCxn id="492" idx="4"/>
                  <a:endCxn id="499"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1" name="Ellipse 500"/>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2" name="Connecteur droit 501"/>
                <p:cNvCxnSpPr>
                  <a:stCxn id="499" idx="4"/>
                  <a:endCxn id="501"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480" name="ZoneTexte 479"/>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03" name="Grouper 502"/>
            <p:cNvGrpSpPr/>
            <p:nvPr/>
          </p:nvGrpSpPr>
          <p:grpSpPr>
            <a:xfrm>
              <a:off x="7026755" y="5330240"/>
              <a:ext cx="609602" cy="1328638"/>
              <a:chOff x="4413812" y="976872"/>
              <a:chExt cx="609602" cy="1328638"/>
            </a:xfrm>
          </p:grpSpPr>
          <p:grpSp>
            <p:nvGrpSpPr>
              <p:cNvPr id="504" name="Grouper 384"/>
              <p:cNvGrpSpPr/>
              <p:nvPr/>
            </p:nvGrpSpPr>
            <p:grpSpPr>
              <a:xfrm>
                <a:off x="4490012" y="976872"/>
                <a:ext cx="533402" cy="814674"/>
                <a:chOff x="4490012" y="976872"/>
                <a:chExt cx="533402" cy="814674"/>
              </a:xfrm>
            </p:grpSpPr>
            <p:sp>
              <p:nvSpPr>
                <p:cNvPr id="506" name="Ellipse 50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7" name="Ellipse 50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8" name="Connecteur droit 507"/>
                <p:cNvCxnSpPr>
                  <a:stCxn id="506" idx="4"/>
                  <a:endCxn id="50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9" name="Ellipse 50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0" name="Ellipse 50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1" name="Connecteur droit 510"/>
                <p:cNvCxnSpPr>
                  <a:stCxn id="507" idx="4"/>
                  <a:endCxn id="50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2" name="Connecteur droit 511"/>
                <p:cNvCxnSpPr>
                  <a:stCxn id="507" idx="4"/>
                  <a:endCxn id="51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13" name="Ellipse 512"/>
                <p:cNvSpPr/>
                <p:nvPr/>
              </p:nvSpPr>
              <p:spPr>
                <a:xfrm>
                  <a:off x="4909113" y="1300167"/>
                  <a:ext cx="76200" cy="84042"/>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4" name="Connecteur droit 513"/>
                <p:cNvCxnSpPr>
                  <a:stCxn id="506" idx="4"/>
                  <a:endCxn id="513" idx="0"/>
                </p:cNvCxnSpPr>
                <p:nvPr/>
              </p:nvCxnSpPr>
              <p:spPr>
                <a:xfrm rot="16200000" flipH="1">
                  <a:off x="4637086" y="990039"/>
                  <a:ext cx="239253"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15" name="Ellipse 514"/>
                <p:cNvSpPr/>
                <p:nvPr/>
              </p:nvSpPr>
              <p:spPr>
                <a:xfrm>
                  <a:off x="4947214" y="1665483"/>
                  <a:ext cx="76200" cy="84042"/>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6" name="Connecteur droit 515"/>
                <p:cNvCxnSpPr>
                  <a:stCxn id="513" idx="4"/>
                  <a:endCxn id="515" idx="0"/>
                </p:cNvCxnSpPr>
                <p:nvPr/>
              </p:nvCxnSpPr>
              <p:spPr>
                <a:xfrm rot="16200000" flipH="1">
                  <a:off x="4825626" y="1505795"/>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05" name="ZoneTexte 504"/>
              <p:cNvSpPr txBox="1"/>
              <p:nvPr/>
            </p:nvSpPr>
            <p:spPr>
              <a:xfrm>
                <a:off x="4413812" y="1936178"/>
                <a:ext cx="342900" cy="369332"/>
              </a:xfrm>
              <a:prstGeom prst="rect">
                <a:avLst/>
              </a:prstGeom>
              <a:noFill/>
            </p:spPr>
            <p:txBody>
              <a:bodyPr wrap="square" rtlCol="0">
                <a:spAutoFit/>
              </a:bodyPr>
              <a:lstStyle/>
              <a:p>
                <a:endParaRPr lang="en-US" i="1" dirty="0"/>
              </a:p>
            </p:txBody>
          </p:sp>
        </p:grpSp>
      </p:grpSp>
      <p:sp>
        <p:nvSpPr>
          <p:cNvPr id="518" name="ZoneTexte 517"/>
          <p:cNvSpPr txBox="1"/>
          <p:nvPr/>
        </p:nvSpPr>
        <p:spPr>
          <a:xfrm>
            <a:off x="7026755" y="2025104"/>
            <a:ext cx="1053782" cy="369332"/>
          </a:xfrm>
          <a:prstGeom prst="rect">
            <a:avLst/>
          </a:prstGeom>
          <a:noFill/>
        </p:spPr>
        <p:txBody>
          <a:bodyPr wrap="none" rtlCol="0">
            <a:spAutoFit/>
          </a:bodyPr>
          <a:lstStyle/>
          <a:p>
            <a:r>
              <a:rPr lang="fr-FR" dirty="0" err="1" smtClean="0"/>
              <a:t>matching</a:t>
            </a:r>
            <a:endParaRPr lang="fr-FR" dirty="0"/>
          </a:p>
        </p:txBody>
      </p:sp>
      <p:sp>
        <p:nvSpPr>
          <p:cNvPr id="519" name="ZoneTexte 518"/>
          <p:cNvSpPr txBox="1"/>
          <p:nvPr/>
        </p:nvSpPr>
        <p:spPr>
          <a:xfrm>
            <a:off x="6987285" y="6286392"/>
            <a:ext cx="2647292" cy="369332"/>
          </a:xfrm>
          <a:prstGeom prst="rect">
            <a:avLst/>
          </a:prstGeom>
          <a:noFill/>
        </p:spPr>
        <p:txBody>
          <a:bodyPr wrap="none" rtlCol="0">
            <a:spAutoFit/>
          </a:bodyPr>
          <a:lstStyle/>
          <a:p>
            <a:r>
              <a:rPr lang="fr-FR" dirty="0" smtClean="0"/>
              <a:t>http://</a:t>
            </a:r>
            <a:r>
              <a:rPr lang="fr-FR" dirty="0" err="1" smtClean="0"/>
              <a:t>jyang.gforge.inria.fr</a:t>
            </a:r>
            <a:endParaRPr lang="fr-FR" dirty="0"/>
          </a:p>
        </p:txBody>
      </p:sp>
      <p:grpSp>
        <p:nvGrpSpPr>
          <p:cNvPr id="694" name="Grouper 693"/>
          <p:cNvGrpSpPr/>
          <p:nvPr/>
        </p:nvGrpSpPr>
        <p:grpSpPr>
          <a:xfrm>
            <a:off x="868556" y="5414283"/>
            <a:ext cx="1560489" cy="794166"/>
            <a:chOff x="868556" y="5414283"/>
            <a:chExt cx="1560489" cy="794166"/>
          </a:xfrm>
        </p:grpSpPr>
        <p:cxnSp>
          <p:nvCxnSpPr>
            <p:cNvPr id="553" name="Connecteur droit avec flèche 552"/>
            <p:cNvCxnSpPr>
              <a:stCxn id="49" idx="4"/>
            </p:cNvCxnSpPr>
            <p:nvPr/>
          </p:nvCxnSpPr>
          <p:spPr>
            <a:xfrm rot="5400000">
              <a:off x="1304944" y="5404739"/>
              <a:ext cx="466856" cy="4859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80" name="Connecteur droit avec flèche 579"/>
            <p:cNvCxnSpPr/>
            <p:nvPr/>
          </p:nvCxnSpPr>
          <p:spPr>
            <a:xfrm rot="5400000">
              <a:off x="2155030" y="5637794"/>
              <a:ext cx="454898" cy="931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37" name="ZoneTexte 636"/>
            <p:cNvSpPr txBox="1"/>
            <p:nvPr/>
          </p:nvSpPr>
          <p:spPr>
            <a:xfrm>
              <a:off x="868556" y="5839117"/>
              <a:ext cx="836587" cy="369332"/>
            </a:xfrm>
            <a:prstGeom prst="rect">
              <a:avLst/>
            </a:prstGeom>
            <a:noFill/>
          </p:spPr>
          <p:txBody>
            <a:bodyPr wrap="none" rtlCol="0">
              <a:spAutoFit/>
            </a:bodyPr>
            <a:lstStyle/>
            <a:p>
              <a:r>
                <a:rPr lang="fr-FR" dirty="0" smtClean="0"/>
                <a:t>uses b;</a:t>
              </a:r>
              <a:endParaRPr lang="fr-FR" dirty="0"/>
            </a:p>
          </p:txBody>
        </p:sp>
      </p:grpSp>
      <p:sp>
        <p:nvSpPr>
          <p:cNvPr id="638" name="ZoneTexte 637"/>
          <p:cNvSpPr txBox="1"/>
          <p:nvPr/>
        </p:nvSpPr>
        <p:spPr>
          <a:xfrm>
            <a:off x="1858351" y="5883125"/>
            <a:ext cx="836587" cy="369332"/>
          </a:xfrm>
          <a:prstGeom prst="rect">
            <a:avLst/>
          </a:prstGeom>
          <a:noFill/>
        </p:spPr>
        <p:txBody>
          <a:bodyPr wrap="none" rtlCol="0">
            <a:spAutoFit/>
          </a:bodyPr>
          <a:lstStyle/>
          <a:p>
            <a:r>
              <a:rPr lang="fr-FR" dirty="0" smtClean="0"/>
              <a:t>uses b;</a:t>
            </a:r>
            <a:endParaRPr lang="fr-FR" dirty="0"/>
          </a:p>
        </p:txBody>
      </p:sp>
      <p:sp>
        <p:nvSpPr>
          <p:cNvPr id="691" name="ZoneTexte 690"/>
          <p:cNvSpPr txBox="1"/>
          <p:nvPr/>
        </p:nvSpPr>
        <p:spPr>
          <a:xfrm>
            <a:off x="1743243" y="5894686"/>
            <a:ext cx="1153531" cy="923330"/>
          </a:xfrm>
          <a:prstGeom prst="rect">
            <a:avLst/>
          </a:prstGeom>
          <a:noFill/>
        </p:spPr>
        <p:txBody>
          <a:bodyPr wrap="none" rtlCol="0">
            <a:spAutoFit/>
          </a:bodyPr>
          <a:lstStyle/>
          <a:p>
            <a:r>
              <a:rPr lang="fr-FR" dirty="0" smtClean="0"/>
              <a:t>uses b {</a:t>
            </a:r>
          </a:p>
          <a:p>
            <a:r>
              <a:rPr lang="fr-FR" dirty="0" smtClean="0"/>
              <a:t>    </a:t>
            </a:r>
            <a:r>
              <a:rPr lang="fr-FR" dirty="0" err="1" smtClean="0"/>
              <a:t>refine</a:t>
            </a:r>
            <a:r>
              <a:rPr lang="fr-FR" dirty="0" smtClean="0"/>
              <a:t> …</a:t>
            </a:r>
          </a:p>
          <a:p>
            <a:r>
              <a:rPr lang="fr-FR" dirty="0" smtClean="0"/>
              <a:t>}</a:t>
            </a:r>
            <a:endParaRPr lang="fr-FR"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wipe(up)">
                                      <p:cBhvr>
                                        <p:cTn id="7" dur="500"/>
                                        <p:tgtEl>
                                          <p:spTgt spid="387"/>
                                        </p:tgtEl>
                                      </p:cBhvr>
                                    </p:animEffect>
                                  </p:childTnLst>
                                </p:cTn>
                              </p:par>
                              <p:par>
                                <p:cTn id="8" presetID="22" presetClass="entr" presetSubtype="1" fill="hold" nodeType="withEffect">
                                  <p:stCondLst>
                                    <p:cond delay="0"/>
                                  </p:stCondLst>
                                  <p:childTnLst>
                                    <p:set>
                                      <p:cBhvr>
                                        <p:cTn id="9" dur="1" fill="hold">
                                          <p:stCondLst>
                                            <p:cond delay="0"/>
                                          </p:stCondLst>
                                        </p:cTn>
                                        <p:tgtEl>
                                          <p:spTgt spid="391"/>
                                        </p:tgtEl>
                                        <p:attrNameLst>
                                          <p:attrName>style.visibility</p:attrName>
                                        </p:attrNameLst>
                                      </p:cBhvr>
                                      <p:to>
                                        <p:strVal val="visible"/>
                                      </p:to>
                                    </p:set>
                                    <p:animEffect transition="in" filter="wipe(up)">
                                      <p:cBhvr>
                                        <p:cTn id="10" dur="500"/>
                                        <p:tgtEl>
                                          <p:spTgt spid="39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56"/>
                                        </p:tgtEl>
                                        <p:attrNameLst>
                                          <p:attrName>style.visibility</p:attrName>
                                        </p:attrNameLst>
                                      </p:cBhvr>
                                      <p:to>
                                        <p:strVal val="visible"/>
                                      </p:to>
                                    </p:set>
                                    <p:animEffect transition="in" filter="wipe(up)">
                                      <p:cBhvr>
                                        <p:cTn id="13" dur="500"/>
                                        <p:tgtEl>
                                          <p:spTgt spid="45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94"/>
                                        </p:tgtEl>
                                        <p:attrNameLst>
                                          <p:attrName>style.visibility</p:attrName>
                                        </p:attrNameLst>
                                      </p:cBhvr>
                                      <p:to>
                                        <p:strVal val="visible"/>
                                      </p:to>
                                    </p:set>
                                    <p:animEffect transition="in" filter="wipe(up)">
                                      <p:cBhvr>
                                        <p:cTn id="18" dur="500"/>
                                        <p:tgtEl>
                                          <p:spTgt spid="694"/>
                                        </p:tgtEl>
                                      </p:cBhvr>
                                    </p:animEffect>
                                  </p:childTnLst>
                                </p:cTn>
                              </p:par>
                              <p:par>
                                <p:cTn id="19" presetID="22" presetClass="entr" presetSubtype="1" fill="hold" nodeType="withEffect">
                                  <p:stCondLst>
                                    <p:cond delay="0"/>
                                  </p:stCondLst>
                                  <p:childTnLst>
                                    <p:set>
                                      <p:cBhvr>
                                        <p:cTn id="20" dur="1" fill="hold">
                                          <p:stCondLst>
                                            <p:cond delay="0"/>
                                          </p:stCondLst>
                                        </p:cTn>
                                        <p:tgtEl>
                                          <p:spTgt spid="523"/>
                                        </p:tgtEl>
                                        <p:attrNameLst>
                                          <p:attrName>style.visibility</p:attrName>
                                        </p:attrNameLst>
                                      </p:cBhvr>
                                      <p:to>
                                        <p:strVal val="visible"/>
                                      </p:to>
                                    </p:set>
                                    <p:animEffect transition="in" filter="wipe(up)">
                                      <p:cBhvr>
                                        <p:cTn id="21" dur="500"/>
                                        <p:tgtEl>
                                          <p:spTgt spid="523"/>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638"/>
                                        </p:tgtEl>
                                        <p:attrNameLst>
                                          <p:attrName>style.visibility</p:attrName>
                                        </p:attrNameLst>
                                      </p:cBhvr>
                                      <p:to>
                                        <p:strVal val="visible"/>
                                      </p:to>
                                    </p:set>
                                    <p:animEffect transition="in" filter="wipe(up)">
                                      <p:cBhvr>
                                        <p:cTn id="24" dur="500"/>
                                        <p:tgtEl>
                                          <p:spTgt spid="638"/>
                                        </p:tgtEl>
                                      </p:cBhvr>
                                    </p:animEffect>
                                  </p:childTnLst>
                                </p:cTn>
                              </p:par>
                              <p:par>
                                <p:cTn id="25" presetID="22" presetClass="entr" presetSubtype="1" fill="hold" nodeType="withEffect">
                                  <p:stCondLst>
                                    <p:cond delay="0"/>
                                  </p:stCondLst>
                                  <p:childTnLst>
                                    <p:set>
                                      <p:cBhvr>
                                        <p:cTn id="26" dur="1" fill="hold">
                                          <p:stCondLst>
                                            <p:cond delay="0"/>
                                          </p:stCondLst>
                                        </p:cTn>
                                        <p:tgtEl>
                                          <p:spTgt spid="537"/>
                                        </p:tgtEl>
                                        <p:attrNameLst>
                                          <p:attrName>style.visibility</p:attrName>
                                        </p:attrNameLst>
                                      </p:cBhvr>
                                      <p:to>
                                        <p:strVal val="visible"/>
                                      </p:to>
                                    </p:set>
                                    <p:animEffect transition="in" filter="wipe(up)">
                                      <p:cBhvr>
                                        <p:cTn id="27" dur="500"/>
                                        <p:tgtEl>
                                          <p:spTgt spid="53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91"/>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0.00096 -0.00533 C 0.0465 -0.08221 0.097 -0.16698 0.13741 -0.17184 C 0.17781 -0.1767 0.22014 -0.06346 0.24194 -0.03497 " pathEditMode="relative" rAng="0" ptsTypes="aaA">
                                      <p:cBhvr>
                                        <p:cTn id="33" dur="2000" fill="hold"/>
                                        <p:tgtEl>
                                          <p:spTgt spid="491"/>
                                        </p:tgtEl>
                                        <p:attrNameLst>
                                          <p:attrName>ppt_x</p:attrName>
                                          <p:attrName>ppt_y</p:attrName>
                                        </p:attrNameLst>
                                      </p:cBhvr>
                                      <p:rCtr x="121" y="-86"/>
                                    </p:animMotion>
                                  </p:childTnLst>
                                </p:cTn>
                              </p:par>
                              <p:par>
                                <p:cTn id="34" presetID="0" presetClass="path" presetSubtype="0" accel="50000" decel="50000" fill="hold" nodeType="withEffect">
                                  <p:stCondLst>
                                    <p:cond delay="0"/>
                                  </p:stCondLst>
                                  <p:childTnLst>
                                    <p:animMotion origin="layout" path="M 6.50489E-6 6.23785E-6 C 0.03076 0.04443 0.06152 0.08886 0.08458 0.09996 C 0.10765 0.11107 0.12302 0.08886 0.1384 0.06664 " pathEditMode="relative" ptsTypes="aaA">
                                      <p:cBhvr>
                                        <p:cTn id="35" dur="2000" fill="hold"/>
                                        <p:tgtEl>
                                          <p:spTgt spid="523"/>
                                        </p:tgtEl>
                                        <p:attrNameLst>
                                          <p:attrName>ppt_x</p:attrName>
                                          <p:attrName>ppt_y</p:attrName>
                                        </p:attrNameLst>
                                      </p:cBhvr>
                                    </p:animMotion>
                                  </p:childTnLst>
                                </p:cTn>
                              </p:par>
                              <p:par>
                                <p:cTn id="36" presetID="0" presetClass="path" presetSubtype="0" accel="50000" decel="50000" fill="hold" nodeType="withEffect">
                                  <p:stCondLst>
                                    <p:cond delay="0"/>
                                  </p:stCondLst>
                                  <p:childTnLst>
                                    <p:animMotion origin="layout" path="M -4.63364E-6 4.86799E-6 C 0.05131 0.10004 0.10438 0.19939 0.13837 0.21097 C 0.17236 0.22255 0.19 0.09888 0.20363 0.06924 " pathEditMode="relative" rAng="0" ptsTypes="aaA">
                                      <p:cBhvr>
                                        <p:cTn id="37" dur="2000" fill="hold"/>
                                        <p:tgtEl>
                                          <p:spTgt spid="537"/>
                                        </p:tgtEl>
                                        <p:attrNameLst>
                                          <p:attrName>ppt_x</p:attrName>
                                          <p:attrName>ppt_y</p:attrName>
                                        </p:attrNameLst>
                                      </p:cBhvr>
                                      <p:rCtr x="102" y="111"/>
                                    </p:animMotion>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395"/>
                                        </p:tgtEl>
                                        <p:attrNameLst>
                                          <p:attrName>style.visibility</p:attrName>
                                        </p:attrNameLst>
                                      </p:cBhvr>
                                      <p:to>
                                        <p:strVal val="visible"/>
                                      </p:to>
                                    </p:set>
                                    <p:animEffect transition="in" filter="fade">
                                      <p:cBhvr>
                                        <p:cTn id="41" dur="500"/>
                                        <p:tgtEl>
                                          <p:spTgt spid="39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638"/>
                                        </p:tgtEl>
                                      </p:cBhvr>
                                    </p:animEffect>
                                    <p:set>
                                      <p:cBhvr>
                                        <p:cTn id="46" dur="1" fill="hold">
                                          <p:stCondLst>
                                            <p:cond delay="499"/>
                                          </p:stCondLst>
                                        </p:cTn>
                                        <p:tgtEl>
                                          <p:spTgt spid="638"/>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691"/>
                                        </p:tgtEl>
                                        <p:attrNameLst>
                                          <p:attrName>style.visibility</p:attrName>
                                        </p:attrNameLst>
                                      </p:cBhvr>
                                      <p:to>
                                        <p:strVal val="visible"/>
                                      </p:to>
                                    </p:set>
                                    <p:animEffect transition="in" filter="fade">
                                      <p:cBhvr>
                                        <p:cTn id="50" dur="500"/>
                                        <p:tgtEl>
                                          <p:spTgt spid="69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523"/>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3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49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5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63"/>
                                        </p:tgtEl>
                                        <p:attrNameLst>
                                          <p:attrName>style.visibility</p:attrName>
                                        </p:attrNameLst>
                                      </p:cBhvr>
                                      <p:to>
                                        <p:strVal val="visible"/>
                                      </p:to>
                                    </p:set>
                                    <p:animEffect transition="in" filter="fade">
                                      <p:cBhvr>
                                        <p:cTn id="65" dur="500"/>
                                        <p:tgtEl>
                                          <p:spTgt spid="463"/>
                                        </p:tgtEl>
                                      </p:cBhvr>
                                    </p:animEffect>
                                  </p:childTnLst>
                                </p:cTn>
                              </p:par>
                            </p:childTnLst>
                          </p:cTn>
                        </p:par>
                        <p:par>
                          <p:cTn id="66" fill="hold">
                            <p:stCondLst>
                              <p:cond delay="500"/>
                            </p:stCondLst>
                            <p:childTnLst>
                              <p:par>
                                <p:cTn id="67" presetID="9" presetClass="entr" presetSubtype="0" fill="hold" nodeType="afterEffect">
                                  <p:stCondLst>
                                    <p:cond delay="0"/>
                                  </p:stCondLst>
                                  <p:childTnLst>
                                    <p:set>
                                      <p:cBhvr>
                                        <p:cTn id="68" dur="1" fill="hold">
                                          <p:stCondLst>
                                            <p:cond delay="0"/>
                                          </p:stCondLst>
                                        </p:cTn>
                                        <p:tgtEl>
                                          <p:spTgt spid="692"/>
                                        </p:tgtEl>
                                        <p:attrNameLst>
                                          <p:attrName>style.visibility</p:attrName>
                                        </p:attrNameLst>
                                      </p:cBhvr>
                                      <p:to>
                                        <p:strVal val="visible"/>
                                      </p:to>
                                    </p:set>
                                    <p:animEffect transition="in" filter="dissolve">
                                      <p:cBhvr>
                                        <p:cTn id="69" dur="500"/>
                                        <p:tgtEl>
                                          <p:spTgt spid="692"/>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39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2" accel="50000" decel="50000" fill="hold" nodeType="clickEffect">
                                  <p:stCondLst>
                                    <p:cond delay="0"/>
                                  </p:stCondLst>
                                  <p:childTnLst>
                                    <p:set>
                                      <p:cBhvr>
                                        <p:cTn id="75" dur="1" fill="hold">
                                          <p:stCondLst>
                                            <p:cond delay="0"/>
                                          </p:stCondLst>
                                        </p:cTn>
                                        <p:tgtEl>
                                          <p:spTgt spid="551"/>
                                        </p:tgtEl>
                                        <p:attrNameLst>
                                          <p:attrName>style.visibility</p:attrName>
                                        </p:attrNameLst>
                                      </p:cBhvr>
                                      <p:to>
                                        <p:strVal val="visible"/>
                                      </p:to>
                                    </p:set>
                                    <p:anim calcmode="lin" valueType="num">
                                      <p:cBhvr additive="base">
                                        <p:cTn id="76" dur="500" fill="hold"/>
                                        <p:tgtEl>
                                          <p:spTgt spid="551"/>
                                        </p:tgtEl>
                                        <p:attrNameLst>
                                          <p:attrName>ppt_x</p:attrName>
                                        </p:attrNameLst>
                                      </p:cBhvr>
                                      <p:tavLst>
                                        <p:tav tm="0">
                                          <p:val>
                                            <p:strVal val="1+#ppt_w/2"/>
                                          </p:val>
                                        </p:tav>
                                        <p:tav tm="100000">
                                          <p:val>
                                            <p:strVal val="#ppt_x"/>
                                          </p:val>
                                        </p:tav>
                                      </p:tavLst>
                                    </p:anim>
                                    <p:anim calcmode="lin" valueType="num">
                                      <p:cBhvr additive="base">
                                        <p:cTn id="77" dur="500" fill="hold"/>
                                        <p:tgtEl>
                                          <p:spTgt spid="551"/>
                                        </p:tgtEl>
                                        <p:attrNameLst>
                                          <p:attrName>ppt_y</p:attrName>
                                        </p:attrNameLst>
                                      </p:cBhvr>
                                      <p:tavLst>
                                        <p:tav tm="0">
                                          <p:val>
                                            <p:strVal val="#ppt_y"/>
                                          </p:val>
                                        </p:tav>
                                        <p:tav tm="100000">
                                          <p:val>
                                            <p:strVal val="#ppt_y"/>
                                          </p:val>
                                        </p:tav>
                                      </p:tavLst>
                                    </p:anim>
                                  </p:childTnLst>
                                </p:cTn>
                              </p:par>
                              <p:par>
                                <p:cTn id="78" presetID="1" presetClass="exit" presetSubtype="0" fill="hold" grpId="1" nodeType="withEffect">
                                  <p:stCondLst>
                                    <p:cond delay="0"/>
                                  </p:stCondLst>
                                  <p:childTnLst>
                                    <p:set>
                                      <p:cBhvr>
                                        <p:cTn id="79" dur="1" fill="hold">
                                          <p:stCondLst>
                                            <p:cond delay="0"/>
                                          </p:stCondLst>
                                        </p:cTn>
                                        <p:tgtEl>
                                          <p:spTgt spid="392"/>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0" presetClass="path" presetSubtype="0" accel="50000" decel="50000" fill="hold" nodeType="clickEffect">
                                  <p:stCondLst>
                                    <p:cond delay="0"/>
                                  </p:stCondLst>
                                  <p:childTnLst>
                                    <p:animMotion origin="layout" path="M -1.8211E-6 -4.82535E-6 C 0.06637 -0.01781 0.13242 -0.02266 0.17025 -0.08535 C 0.20808 -0.14804 0.2153 -0.31598 0.22716 -0.37659 " pathEditMode="relative" rAng="0" ptsTypes="aaA">
                                      <p:cBhvr>
                                        <p:cTn id="83" dur="2000" fill="hold"/>
                                        <p:tgtEl>
                                          <p:spTgt spid="517"/>
                                        </p:tgtEl>
                                        <p:attrNameLst>
                                          <p:attrName>ppt_x</p:attrName>
                                          <p:attrName>ppt_y</p:attrName>
                                        </p:attrNameLst>
                                      </p:cBhvr>
                                      <p:rCtr x="113" y="-188"/>
                                    </p:animMotion>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518"/>
                                        </p:tgtEl>
                                        <p:attrNameLst>
                                          <p:attrName>style.visibility</p:attrName>
                                        </p:attrNameLst>
                                      </p:cBhvr>
                                      <p:to>
                                        <p:strVal val="visible"/>
                                      </p:to>
                                    </p:set>
                                    <p:animEffect transition="in" filter="fade">
                                      <p:cBhvr>
                                        <p:cTn id="87" dur="1000"/>
                                        <p:tgtEl>
                                          <p:spTgt spid="51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2000"/>
                                        <p:tgtEl>
                                          <p:spTgt spid="692"/>
                                        </p:tgtEl>
                                      </p:cBhvr>
                                    </p:animEffect>
                                    <p:set>
                                      <p:cBhvr>
                                        <p:cTn id="92" dur="1" fill="hold">
                                          <p:stCondLst>
                                            <p:cond delay="1999"/>
                                          </p:stCondLst>
                                        </p:cTn>
                                        <p:tgtEl>
                                          <p:spTgt spid="692"/>
                                        </p:tgtEl>
                                        <p:attrNameLst>
                                          <p:attrName>style.visibility</p:attrName>
                                        </p:attrNameLst>
                                      </p:cBhvr>
                                      <p:to>
                                        <p:strVal val="hidden"/>
                                      </p:to>
                                    </p:set>
                                  </p:childTnLst>
                                </p:cTn>
                              </p:par>
                              <p:par>
                                <p:cTn id="93" presetID="9" presetClass="entr" presetSubtype="0" fill="hold" nodeType="withEffect">
                                  <p:stCondLst>
                                    <p:cond delay="0"/>
                                  </p:stCondLst>
                                  <p:childTnLst>
                                    <p:set>
                                      <p:cBhvr>
                                        <p:cTn id="94" dur="1" fill="hold">
                                          <p:stCondLst>
                                            <p:cond delay="0"/>
                                          </p:stCondLst>
                                        </p:cTn>
                                        <p:tgtEl>
                                          <p:spTgt spid="552"/>
                                        </p:tgtEl>
                                        <p:attrNameLst>
                                          <p:attrName>style.visibility</p:attrName>
                                        </p:attrNameLst>
                                      </p:cBhvr>
                                      <p:to>
                                        <p:strVal val="visible"/>
                                      </p:to>
                                    </p:set>
                                    <p:animEffect transition="in" filter="dissolve">
                                      <p:cBhvr>
                                        <p:cTn id="95" dur="2000"/>
                                        <p:tgtEl>
                                          <p:spTgt spid="552"/>
                                        </p:tgtEl>
                                      </p:cBhvr>
                                    </p:animEffect>
                                  </p:childTnLst>
                                </p:cTn>
                              </p:par>
                              <p:par>
                                <p:cTn id="96" presetID="10" presetClass="exit" presetSubtype="0" fill="hold" nodeType="withEffect">
                                  <p:stCondLst>
                                    <p:cond delay="0"/>
                                  </p:stCondLst>
                                  <p:childTnLst>
                                    <p:animEffect transition="out" filter="fade">
                                      <p:cBhvr>
                                        <p:cTn id="97" dur="2000"/>
                                        <p:tgtEl>
                                          <p:spTgt spid="551"/>
                                        </p:tgtEl>
                                      </p:cBhvr>
                                    </p:animEffect>
                                    <p:set>
                                      <p:cBhvr>
                                        <p:cTn id="98" dur="1" fill="hold">
                                          <p:stCondLst>
                                            <p:cond delay="1999"/>
                                          </p:stCondLst>
                                        </p:cTn>
                                        <p:tgtEl>
                                          <p:spTgt spid="551"/>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2000"/>
                                        <p:tgtEl>
                                          <p:spTgt spid="517"/>
                                        </p:tgtEl>
                                      </p:cBhvr>
                                    </p:animEffect>
                                    <p:set>
                                      <p:cBhvr>
                                        <p:cTn id="101" dur="1" fill="hold">
                                          <p:stCondLst>
                                            <p:cond delay="1999"/>
                                          </p:stCondLst>
                                        </p:cTn>
                                        <p:tgtEl>
                                          <p:spTgt spid="517"/>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518"/>
                                        </p:tgtEl>
                                      </p:cBhvr>
                                    </p:animEffect>
                                    <p:set>
                                      <p:cBhvr>
                                        <p:cTn id="104" dur="1" fill="hold">
                                          <p:stCondLst>
                                            <p:cond delay="1999"/>
                                          </p:stCondLst>
                                        </p:cTn>
                                        <p:tgtEl>
                                          <p:spTgt spid="518"/>
                                        </p:tgtEl>
                                        <p:attrNameLst>
                                          <p:attrName>style.visibility</p:attrName>
                                        </p:attrNameLst>
                                      </p:cBhvr>
                                      <p:to>
                                        <p:strVal val="hidden"/>
                                      </p:to>
                                    </p:set>
                                  </p:childTnLst>
                                </p:cTn>
                              </p:par>
                              <p:par>
                                <p:cTn id="105" presetID="9" presetClass="entr" presetSubtype="0" fill="hold" nodeType="withEffect">
                                  <p:stCondLst>
                                    <p:cond delay="0"/>
                                  </p:stCondLst>
                                  <p:childTnLst>
                                    <p:set>
                                      <p:cBhvr>
                                        <p:cTn id="106" dur="1" fill="hold">
                                          <p:stCondLst>
                                            <p:cond delay="0"/>
                                          </p:stCondLst>
                                        </p:cTn>
                                        <p:tgtEl>
                                          <p:spTgt spid="635"/>
                                        </p:tgtEl>
                                        <p:attrNameLst>
                                          <p:attrName>style.visibility</p:attrName>
                                        </p:attrNameLst>
                                      </p:cBhvr>
                                      <p:to>
                                        <p:strVal val="visible"/>
                                      </p:to>
                                    </p:set>
                                    <p:animEffect transition="in" filter="dissolve">
                                      <p:cBhvr>
                                        <p:cTn id="107" dur="1000"/>
                                        <p:tgtEl>
                                          <p:spTgt spid="63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94"/>
                                        </p:tgtEl>
                                        <p:attrNameLst>
                                          <p:attrName>style.visibility</p:attrName>
                                        </p:attrNameLst>
                                      </p:cBhvr>
                                      <p:to>
                                        <p:strVal val="visible"/>
                                      </p:to>
                                    </p:set>
                                    <p:animEffect transition="in" filter="fade">
                                      <p:cBhvr>
                                        <p:cTn id="110" dur="2000"/>
                                        <p:tgtEl>
                                          <p:spTgt spid="394"/>
                                        </p:tgtEl>
                                      </p:cBhvr>
                                    </p:animEffect>
                                  </p:childTnLst>
                                </p:cTn>
                              </p:par>
                              <p:par>
                                <p:cTn id="111" presetID="10" presetClass="exit" presetSubtype="0" fill="hold" grpId="1" nodeType="withEffect">
                                  <p:stCondLst>
                                    <p:cond delay="0"/>
                                  </p:stCondLst>
                                  <p:childTnLst>
                                    <p:animEffect transition="out" filter="fade">
                                      <p:cBhvr>
                                        <p:cTn id="112" dur="1000"/>
                                        <p:tgtEl>
                                          <p:spTgt spid="463"/>
                                        </p:tgtEl>
                                      </p:cBhvr>
                                    </p:animEffect>
                                    <p:set>
                                      <p:cBhvr>
                                        <p:cTn id="113" dur="1" fill="hold">
                                          <p:stCondLst>
                                            <p:cond delay="999"/>
                                          </p:stCondLst>
                                        </p:cTn>
                                        <p:tgtEl>
                                          <p:spTgt spid="463"/>
                                        </p:tgtEl>
                                        <p:attrNameLst>
                                          <p:attrName>style.visibility</p:attrName>
                                        </p:attrNameLst>
                                      </p:cBhvr>
                                      <p:to>
                                        <p:strVal val="hidden"/>
                                      </p:to>
                                    </p:set>
                                  </p:childTnLst>
                                </p:cTn>
                              </p:par>
                              <p:par>
                                <p:cTn id="114" presetID="10" presetClass="entr" presetSubtype="0" fill="hold" grpId="0" nodeType="withEffect">
                                  <p:stCondLst>
                                    <p:cond delay="0"/>
                                  </p:stCondLst>
                                  <p:childTnLst>
                                    <p:set>
                                      <p:cBhvr>
                                        <p:cTn id="115" dur="1" fill="hold">
                                          <p:stCondLst>
                                            <p:cond delay="0"/>
                                          </p:stCondLst>
                                        </p:cTn>
                                        <p:tgtEl>
                                          <p:spTgt spid="464"/>
                                        </p:tgtEl>
                                        <p:attrNameLst>
                                          <p:attrName>style.visibility</p:attrName>
                                        </p:attrNameLst>
                                      </p:cBhvr>
                                      <p:to>
                                        <p:strVal val="visible"/>
                                      </p:to>
                                    </p:set>
                                    <p:animEffect transition="in" filter="fade">
                                      <p:cBhvr>
                                        <p:cTn id="116"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63" grpId="0"/>
      <p:bldP spid="463" grpId="1"/>
      <p:bldP spid="464" grpId="0"/>
      <p:bldP spid="392" grpId="0" animBg="1"/>
      <p:bldP spid="392" grpId="1" animBg="1"/>
      <p:bldP spid="394" grpId="0" animBg="1"/>
      <p:bldP spid="395" grpId="0"/>
      <p:bldP spid="518" grpId="0"/>
      <p:bldP spid="518" grpId="1"/>
      <p:bldP spid="638" grpId="0"/>
      <p:bldP spid="638" grpId="1"/>
      <p:bldP spid="691"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smtClean="0"/>
              <a:t>Pyang</a:t>
            </a:r>
            <a:endParaRPr lang="fr-FR" dirty="0" smtClean="0"/>
          </a:p>
          <a:p>
            <a:pPr lvl="1"/>
            <a:r>
              <a:rPr lang="fr-FR" dirty="0" err="1" smtClean="0"/>
              <a:t>Validator</a:t>
            </a:r>
            <a:r>
              <a:rPr lang="fr-FR" dirty="0" smtClean="0"/>
              <a:t> &amp; </a:t>
            </a:r>
            <a:r>
              <a:rPr lang="fr-FR" dirty="0" err="1" smtClean="0"/>
              <a:t>converter</a:t>
            </a:r>
            <a:r>
              <a:rPr lang="fr-FR" dirty="0" smtClean="0"/>
              <a:t>	</a:t>
            </a:r>
          </a:p>
          <a:p>
            <a:pPr lvl="1"/>
            <a:r>
              <a:rPr lang="fr-FR" dirty="0" smtClean="0"/>
              <a:t>Python</a:t>
            </a:r>
          </a:p>
          <a:p>
            <a:pPr lvl="1"/>
            <a:r>
              <a:rPr lang="fr-FR" dirty="0" smtClean="0"/>
              <a:t>http://code.google.com/p/pyang/</a:t>
            </a:r>
          </a:p>
          <a:p>
            <a:r>
              <a:rPr lang="fr-FR" dirty="0" err="1" smtClean="0"/>
              <a:t>Libsmi</a:t>
            </a:r>
            <a:endParaRPr lang="fr-FR" dirty="0" smtClean="0"/>
          </a:p>
          <a:p>
            <a:pPr lvl="1"/>
            <a:r>
              <a:rPr lang="fr-FR" dirty="0" smtClean="0"/>
              <a:t>SMI/SMIv2 (SNMP)-&gt; YANG</a:t>
            </a:r>
          </a:p>
          <a:p>
            <a:pPr lvl="1"/>
            <a:r>
              <a:rPr lang="fr-FR" dirty="0" smtClean="0"/>
              <a:t>C</a:t>
            </a:r>
          </a:p>
          <a:p>
            <a:pPr lvl="1"/>
            <a:r>
              <a:rPr lang="fr-FR" dirty="0" smtClean="0"/>
              <a:t>http://</a:t>
            </a:r>
            <a:r>
              <a:rPr lang="fr-FR" dirty="0" err="1" smtClean="0"/>
              <a:t>www.ibr.cs.tu-bs.de/projects/libsmi</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304800" y="331463"/>
            <a:ext cx="266918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Other </a:t>
            </a:r>
            <a:r>
              <a:rPr lang="en-US" sz="2400" i="1" smtClean="0"/>
              <a:t>open sources</a:t>
            </a:r>
            <a:endParaRPr lang="en-US" sz="24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3" name="Grouper 52"/>
          <p:cNvGrpSpPr/>
          <p:nvPr/>
        </p:nvGrpSpPr>
        <p:grpSpPr>
          <a:xfrm>
            <a:off x="3898900" y="1441966"/>
            <a:ext cx="5016500" cy="1491734"/>
            <a:chOff x="3898900" y="1441966"/>
            <a:chExt cx="5016500" cy="1491734"/>
          </a:xfrm>
        </p:grpSpPr>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2"/>
              <a:endCxn id="24" idx="0"/>
            </p:cNvCxnSpPr>
            <p:nvPr/>
          </p:nvCxnSpPr>
          <p:spPr>
            <a:xfrm rot="16200000" flipH="1">
              <a:off x="4940797" y="742969"/>
              <a:ext cx="1034534" cy="3118328"/>
            </a:xfrm>
            <a:prstGeom prst="curvedConnector3">
              <a:avLst>
                <a:gd name="adj1" fmla="val 1183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Transport (SSH)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 (get, edit, copy…)</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599" y="1099066"/>
            <a:ext cx="1122893"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interface</a:t>
            </a:r>
          </a:p>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security</a:t>
            </a:r>
          </a:p>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policy</a:t>
            </a:r>
          </a:p>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log</a:t>
            </a:r>
          </a:p>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ZoneTexte 31"/>
          <p:cNvSpPr txBox="1"/>
          <p:nvPr/>
        </p:nvSpPr>
        <p:spPr>
          <a:xfrm>
            <a:off x="7290693" y="4147066"/>
            <a:ext cx="1523223" cy="646331"/>
          </a:xfrm>
          <a:prstGeom prst="rect">
            <a:avLst/>
          </a:prstGeom>
          <a:noFill/>
        </p:spPr>
        <p:txBody>
          <a:bodyPr wrap="none" rtlCol="0">
            <a:spAutoFit/>
          </a:bodyPr>
          <a:lstStyle/>
          <a:p>
            <a:pPr algn="ctr"/>
            <a:r>
              <a:rPr lang="en-US" dirty="0" smtClean="0"/>
              <a:t>Data Store</a:t>
            </a:r>
          </a:p>
          <a:p>
            <a:pPr algn="ctr"/>
            <a:r>
              <a:rPr lang="en-US" dirty="0" smtClean="0"/>
              <a:t>XML Data tree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 (query/reply)</a:t>
            </a:r>
            <a:endParaRPr lang="en-US" dirty="0">
              <a:solidFill>
                <a:srgbClr val="000000"/>
              </a:solidFill>
            </a:endParaRPr>
          </a:p>
        </p:txBody>
      </p:sp>
      <p:sp>
        <p:nvSpPr>
          <p:cNvPr id="37" name="ZoneTexte 36"/>
          <p:cNvSpPr txBox="1"/>
          <p:nvPr/>
        </p:nvSpPr>
        <p:spPr>
          <a:xfrm>
            <a:off x="1253207" y="4800600"/>
            <a:ext cx="6840785" cy="83099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8</a:t>
            </a:fld>
            <a:endParaRPr lang="fr-FR"/>
          </a:p>
        </p:txBody>
      </p:sp>
      <p:sp>
        <p:nvSpPr>
          <p:cNvPr id="30" name="ZoneTexte 29"/>
          <p:cNvSpPr txBox="1"/>
          <p:nvPr/>
        </p:nvSpPr>
        <p:spPr>
          <a:xfrm>
            <a:off x="533400" y="100630"/>
            <a:ext cx="6755187"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t>
            </a:r>
            <a:r>
              <a:rPr lang="fr-FR" sz="2400" i="1" dirty="0" smtClean="0"/>
              <a:t>NETCONF</a:t>
            </a:r>
            <a:r>
              <a:rPr lang="en-US" sz="2400" i="1" dirty="0" smtClean="0"/>
              <a:t> server of the ENSUITE framework</a:t>
            </a:r>
            <a:endParaRPr lang="en-US" sz="2400" i="1" dirty="0"/>
          </a:p>
        </p:txBody>
      </p:sp>
      <p:sp>
        <p:nvSpPr>
          <p:cNvPr id="35" name="ZoneTexte 34"/>
          <p:cNvSpPr txBox="1"/>
          <p:nvPr/>
        </p:nvSpPr>
        <p:spPr>
          <a:xfrm rot="18900000">
            <a:off x="560264"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6" name="ZoneTexte 35"/>
          <p:cNvSpPr txBox="1"/>
          <p:nvPr/>
        </p:nvSpPr>
        <p:spPr>
          <a:xfrm rot="18900000">
            <a:off x="1881065"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8" name="ZoneTexte 37"/>
          <p:cNvSpPr txBox="1"/>
          <p:nvPr/>
        </p:nvSpPr>
        <p:spPr>
          <a:xfrm rot="18900000">
            <a:off x="3151063" y="946665"/>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9" name="ZoneTexte 38"/>
          <p:cNvSpPr txBox="1"/>
          <p:nvPr/>
        </p:nvSpPr>
        <p:spPr>
          <a:xfrm rot="18900000">
            <a:off x="4421065" y="958304"/>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cxnSp>
        <p:nvCxnSpPr>
          <p:cNvPr id="41" name="Connecteur droit avec flèche 40"/>
          <p:cNvCxnSpPr/>
          <p:nvPr/>
        </p:nvCxnSpPr>
        <p:spPr>
          <a:xfrm rot="5400000" flipH="1" flipV="1">
            <a:off x="4699000" y="2184400"/>
            <a:ext cx="3276600" cy="3022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51" name="Grouper 50"/>
          <p:cNvGrpSpPr/>
          <p:nvPr/>
        </p:nvGrpSpPr>
        <p:grpSpPr>
          <a:xfrm>
            <a:off x="7848600" y="1099860"/>
            <a:ext cx="1426364" cy="869672"/>
            <a:chOff x="7848600" y="1099860"/>
            <a:chExt cx="1426364" cy="869672"/>
          </a:xfrm>
        </p:grpSpPr>
        <p:sp>
          <p:nvSpPr>
            <p:cNvPr id="42" name="Ellipse 41"/>
            <p:cNvSpPr/>
            <p:nvPr/>
          </p:nvSpPr>
          <p:spPr>
            <a:xfrm>
              <a:off x="7848600" y="1708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ZoneTexte 42"/>
            <p:cNvSpPr txBox="1"/>
            <p:nvPr/>
          </p:nvSpPr>
          <p:spPr>
            <a:xfrm>
              <a:off x="8077200" y="1600200"/>
              <a:ext cx="1197764" cy="369332"/>
            </a:xfrm>
            <a:prstGeom prst="rect">
              <a:avLst/>
            </a:prstGeom>
            <a:noFill/>
          </p:spPr>
          <p:txBody>
            <a:bodyPr wrap="none" rtlCol="0">
              <a:spAutoFit/>
            </a:bodyPr>
            <a:lstStyle/>
            <a:p>
              <a:r>
                <a:rPr lang="en-US" dirty="0" smtClean="0"/>
                <a:t>&lt;</a:t>
              </a:r>
              <a:r>
                <a:rPr lang="fr-FR" dirty="0" smtClean="0"/>
                <a:t>network</a:t>
              </a:r>
              <a:r>
                <a:rPr lang="en-US" dirty="0" smtClean="0"/>
                <a:t>&gt;</a:t>
              </a:r>
              <a:endParaRPr lang="en-US" dirty="0"/>
            </a:p>
          </p:txBody>
        </p:sp>
        <p:cxnSp>
          <p:nvCxnSpPr>
            <p:cNvPr id="47" name="Connecteur droit 46"/>
            <p:cNvCxnSpPr>
              <a:stCxn id="23" idx="0"/>
              <a:endCxn id="42" idx="0"/>
            </p:cNvCxnSpPr>
            <p:nvPr/>
          </p:nvCxnSpPr>
          <p:spPr>
            <a:xfrm rot="16200000" flipH="1">
              <a:off x="7620000" y="1403866"/>
              <a:ext cx="609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2" name="Grouper 51"/>
          <p:cNvGrpSpPr/>
          <p:nvPr/>
        </p:nvGrpSpPr>
        <p:grpSpPr>
          <a:xfrm>
            <a:off x="7924800" y="1861066"/>
            <a:ext cx="1643628" cy="609600"/>
            <a:chOff x="7924800" y="1861066"/>
            <a:chExt cx="1643628" cy="609600"/>
          </a:xfrm>
        </p:grpSpPr>
        <p:sp>
          <p:nvSpPr>
            <p:cNvPr id="44" name="Ellipse 43"/>
            <p:cNvSpPr/>
            <p:nvPr/>
          </p:nvSpPr>
          <p:spPr>
            <a:xfrm>
              <a:off x="8077200" y="2209800"/>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ZoneTexte 44"/>
            <p:cNvSpPr txBox="1"/>
            <p:nvPr/>
          </p:nvSpPr>
          <p:spPr>
            <a:xfrm>
              <a:off x="8229600" y="2101334"/>
              <a:ext cx="1338828" cy="369332"/>
            </a:xfrm>
            <a:prstGeom prst="rect">
              <a:avLst/>
            </a:prstGeom>
            <a:noFill/>
          </p:spPr>
          <p:txBody>
            <a:bodyPr wrap="none" rtlCol="0">
              <a:spAutoFit/>
            </a:bodyPr>
            <a:lstStyle/>
            <a:p>
              <a:r>
                <a:rPr lang="en-US" dirty="0" smtClean="0"/>
                <a:t>&lt;</a:t>
              </a:r>
              <a:r>
                <a:rPr lang="fr-FR" dirty="0" smtClean="0"/>
                <a:t>interfaces</a:t>
              </a:r>
              <a:r>
                <a:rPr lang="en-US" dirty="0" smtClean="0"/>
                <a:t>&gt;</a:t>
              </a:r>
              <a:endParaRPr lang="en-US" dirty="0"/>
            </a:p>
          </p:txBody>
        </p:sp>
        <p:cxnSp>
          <p:nvCxnSpPr>
            <p:cNvPr id="48" name="Connecteur droit 47"/>
            <p:cNvCxnSpPr>
              <a:stCxn id="42" idx="4"/>
              <a:endCxn id="44" idx="0"/>
            </p:cNvCxnSpPr>
            <p:nvPr/>
          </p:nvCxnSpPr>
          <p:spPr>
            <a:xfrm rot="16200000" flipH="1">
              <a:off x="7864733" y="1921133"/>
              <a:ext cx="348734"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46" name="Rectangle 45"/>
          <p:cNvSpPr/>
          <p:nvPr/>
        </p:nvSpPr>
        <p:spPr>
          <a:xfrm>
            <a:off x="1295337" y="5525354"/>
            <a:ext cx="4953000" cy="830997"/>
          </a:xfrm>
          <a:prstGeom prst="rect">
            <a:avLst/>
          </a:prstGeom>
        </p:spPr>
        <p:txBody>
          <a:bodyPr>
            <a:spAutoFit/>
          </a:bodyPr>
          <a:lstStyle/>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dirty="0" err="1" smtClean="0"/>
              <a:t>yang-revision</a:t>
            </a:r>
            <a:r>
              <a:rPr lang="fr-FR" sz="1200" dirty="0" smtClean="0"/>
              <a:t>" value= "01"/&gt;</a:t>
            </a:r>
          </a:p>
          <a:p>
            <a:r>
              <a:rPr lang="fr-FR" sz="1200" dirty="0" smtClean="0"/>
              <a:t>	&lt;/</a:t>
            </a:r>
            <a:r>
              <a:rPr lang="fr-FR" sz="1200" dirty="0" err="1" smtClean="0"/>
              <a:t>parameters</a:t>
            </a:r>
            <a:r>
              <a:rPr lang="fr-FR" sz="1200" dirty="0" smtClean="0"/>
              <a:t>&gt;</a:t>
            </a:r>
          </a:p>
        </p:txBody>
      </p:sp>
      <p:sp>
        <p:nvSpPr>
          <p:cNvPr id="49" name="Rectangle 48"/>
          <p:cNvSpPr/>
          <p:nvPr/>
        </p:nvSpPr>
        <p:spPr>
          <a:xfrm>
            <a:off x="1295337" y="5631597"/>
            <a:ext cx="877163" cy="276999"/>
          </a:xfrm>
          <a:prstGeom prst="rect">
            <a:avLst/>
          </a:prstGeom>
        </p:spPr>
        <p:txBody>
          <a:bodyPr wrap="none">
            <a:spAutoFit/>
          </a:bodyPr>
          <a:lstStyle/>
          <a:p>
            <a:r>
              <a:rPr lang="fr-FR" sz="1200" dirty="0" smtClean="0"/>
              <a:t>&lt;/module&gt;</a:t>
            </a:r>
            <a:endParaRPr lang="fr-FR" sz="1200" dirty="0"/>
          </a:p>
        </p:txBody>
      </p:sp>
      <p:cxnSp>
        <p:nvCxnSpPr>
          <p:cNvPr id="57" name="Connecteur en arc 56"/>
          <p:cNvCxnSpPr>
            <a:stCxn id="14" idx="3"/>
            <a:endCxn id="22" idx="2"/>
          </p:cNvCxnSpPr>
          <p:nvPr/>
        </p:nvCxnSpPr>
        <p:spPr>
          <a:xfrm flipV="1">
            <a:off x="5664200" y="1022866"/>
            <a:ext cx="2184400" cy="12573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0" name="ZoneTexte 39"/>
          <p:cNvSpPr txBox="1"/>
          <p:nvPr/>
        </p:nvSpPr>
        <p:spPr>
          <a:xfrm>
            <a:off x="4432588" y="6356351"/>
            <a:ext cx="5333423" cy="369332"/>
          </a:xfrm>
          <a:prstGeom prst="rect">
            <a:avLst/>
          </a:prstGeom>
          <a:noFill/>
        </p:spPr>
        <p:txBody>
          <a:bodyPr wrap="none" rtlCol="0">
            <a:spAutoFit/>
          </a:bodyPr>
          <a:lstStyle/>
          <a:p>
            <a:r>
              <a:rPr lang="fr-FR" i="1" dirty="0" err="1" smtClean="0"/>
              <a:t>Yet</a:t>
            </a:r>
            <a:r>
              <a:rPr lang="fr-FR" i="1" dirty="0" smtClean="0"/>
              <a:t> </a:t>
            </a:r>
            <a:r>
              <a:rPr lang="fr-FR" i="1" dirty="0" err="1" smtClean="0"/>
              <a:t>another</a:t>
            </a:r>
            <a:r>
              <a:rPr lang="fr-FR" i="1" dirty="0" smtClean="0"/>
              <a:t> network configuration application </a:t>
            </a:r>
            <a:r>
              <a:rPr lang="fr-FR" i="1" dirty="0" err="1" smtClean="0"/>
              <a:t>protocol</a:t>
            </a:r>
            <a:endParaRPr lang="fr-FR"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up)">
                                      <p:cBhvr>
                                        <p:cTn id="17" dur="500"/>
                                        <p:tgtEl>
                                          <p:spTgt spid="37"/>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up)">
                                      <p:cBhvr>
                                        <p:cTn id="21" dur="500"/>
                                        <p:tgtEl>
                                          <p:spTgt spid="49"/>
                                        </p:tgtEl>
                                      </p:cBhvr>
                                    </p:animEffect>
                                  </p:childTnLst>
                                </p:cTn>
                              </p:par>
                              <p:par>
                                <p:cTn id="22" presetID="10" presetClass="exit" presetSubtype="0" fill="hold" nodeType="withEffect">
                                  <p:stCondLst>
                                    <p:cond delay="0"/>
                                  </p:stCondLst>
                                  <p:childTnLst>
                                    <p:animEffect transition="out" filter="fade">
                                      <p:cBhvr>
                                        <p:cTn id="23" dur="1000"/>
                                        <p:tgtEl>
                                          <p:spTgt spid="53"/>
                                        </p:tgtEl>
                                      </p:cBhvr>
                                    </p:animEffect>
                                    <p:set>
                                      <p:cBhvr>
                                        <p:cTn id="24" dur="1" fill="hold">
                                          <p:stCondLst>
                                            <p:cond delay="999"/>
                                          </p:stCondLst>
                                        </p:cTn>
                                        <p:tgtEl>
                                          <p:spTgt spid="53"/>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1000"/>
                                        <p:tgtEl>
                                          <p:spTgt spid="57"/>
                                        </p:tgtEl>
                                      </p:cBhvr>
                                    </p:animEffect>
                                    <p:set>
                                      <p:cBhvr>
                                        <p:cTn id="27" dur="1" fill="hold">
                                          <p:stCondLst>
                                            <p:cond delay="999"/>
                                          </p:stCondLst>
                                        </p:cTn>
                                        <p:tgtEl>
                                          <p:spTgt spid="5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down)">
                                      <p:cBhvr>
                                        <p:cTn id="32" dur="500"/>
                                        <p:tgtEl>
                                          <p:spTgt spid="41"/>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up)">
                                      <p:cBhvr>
                                        <p:cTn id="36" dur="500"/>
                                        <p:tgtEl>
                                          <p:spTgt spid="51"/>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up)">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41"/>
                                        </p:tgtEl>
                                      </p:cBhvr>
                                    </p:animEffect>
                                    <p:set>
                                      <p:cBhvr>
                                        <p:cTn id="45" dur="1" fill="hold">
                                          <p:stCondLst>
                                            <p:cond delay="499"/>
                                          </p:stCondLst>
                                        </p:cTn>
                                        <p:tgtEl>
                                          <p:spTgt spid="41"/>
                                        </p:tgtEl>
                                        <p:attrNameLst>
                                          <p:attrName>style.visibility</p:attrName>
                                        </p:attrNameLst>
                                      </p:cBhvr>
                                      <p:to>
                                        <p:strVal val="hidden"/>
                                      </p:to>
                                    </p:se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down)">
                                      <p:cBhvr>
                                        <p:cTn id="49" dur="500"/>
                                        <p:tgtEl>
                                          <p:spTgt spid="3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down)">
                                      <p:cBhvr>
                                        <p:cTn id="55" dur="500"/>
                                        <p:tgtEl>
                                          <p:spTgt spid="3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down)">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3.89227E-6 6.01434E-8 L 0.00192 0.11427 " pathEditMode="relative" rAng="0" ptsTypes="AA">
                                      <p:cBhvr>
                                        <p:cTn id="62" dur="1000" fill="hold"/>
                                        <p:tgtEl>
                                          <p:spTgt spid="49"/>
                                        </p:tgtEl>
                                        <p:attrNameLst>
                                          <p:attrName>ppt_x</p:attrName>
                                          <p:attrName>ppt_y</p:attrName>
                                        </p:attrNameLst>
                                      </p:cBhvr>
                                      <p:rCtr x="1" y="57"/>
                                    </p:animMotion>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5" grpId="0"/>
      <p:bldP spid="36" grpId="0"/>
      <p:bldP spid="38" grpId="0"/>
      <p:bldP spid="39" grpId="0"/>
      <p:bldP spid="46" grpId="0"/>
      <p:bldP spid="49" grpId="0"/>
      <p:bldP spid="49" grpId="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564675" y="2983585"/>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9" name="Grouper 28"/>
          <p:cNvGrpSpPr/>
          <p:nvPr/>
        </p:nvGrpSpPr>
        <p:grpSpPr>
          <a:xfrm>
            <a:off x="5205075" y="5334000"/>
            <a:ext cx="2198064" cy="1181100"/>
            <a:chOff x="5205075" y="5334000"/>
            <a:chExt cx="2198064" cy="1181100"/>
          </a:xfrm>
        </p:grpSpPr>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33" name="Connecteur droit avec flèche 32"/>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Yang </a:t>
            </a:r>
            <a:r>
              <a:rPr lang="fr-FR" sz="1400" dirty="0" err="1" smtClean="0">
                <a:solidFill>
                  <a:schemeClr val="tx1"/>
                </a:solidFill>
              </a:rPr>
              <a:t>schema</a:t>
            </a:r>
            <a:endParaRPr lang="fr-FR" sz="1400" dirty="0" smtClean="0">
              <a:solidFill>
                <a:schemeClr val="tx1"/>
              </a:solidFill>
            </a:endParaRPr>
          </a:p>
          <a:p>
            <a:pPr algn="ctr">
              <a:lnSpc>
                <a:spcPts val="1380"/>
              </a:lnSpc>
            </a:pPr>
            <a:r>
              <a:rPr lang="fr-FR" sz="1400" dirty="0" err="1" smtClean="0">
                <a:solidFill>
                  <a:schemeClr val="tx1"/>
                </a:solidFill>
              </a:rPr>
              <a:t>Tree</a:t>
            </a:r>
            <a:endParaRPr lang="fr-FR" sz="1400" dirty="0">
              <a:solidFill>
                <a:schemeClr val="tx1"/>
              </a:solidFill>
            </a:endParaRPr>
          </a:p>
        </p:txBody>
      </p: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853901" y="422416"/>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grpSp>
        <p:nvGrpSpPr>
          <p:cNvPr id="34" name="Grouper 33"/>
          <p:cNvGrpSpPr/>
          <p:nvPr/>
        </p:nvGrpSpPr>
        <p:grpSpPr>
          <a:xfrm>
            <a:off x="2057400" y="607082"/>
            <a:ext cx="1683499" cy="1076346"/>
            <a:chOff x="2057400" y="607082"/>
            <a:chExt cx="1683499" cy="976603"/>
          </a:xfrm>
        </p:grpSpPr>
        <p:sp>
          <p:nvSpPr>
            <p:cNvPr id="68" name="Rectangle 67"/>
            <p:cNvSpPr/>
            <p:nvPr/>
          </p:nvSpPr>
          <p:spPr>
            <a:xfrm>
              <a:off x="2057400" y="678832"/>
              <a:ext cx="1683499" cy="90485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ZoneTexte 66"/>
            <p:cNvSpPr txBox="1"/>
            <p:nvPr/>
          </p:nvSpPr>
          <p:spPr>
            <a:xfrm>
              <a:off x="2514600" y="607082"/>
              <a:ext cx="787395" cy="335107"/>
            </a:xfrm>
            <a:prstGeom prst="rect">
              <a:avLst/>
            </a:prstGeom>
            <a:noFill/>
          </p:spPr>
          <p:txBody>
            <a:bodyPr wrap="square" rtlCol="0">
              <a:spAutoFit/>
            </a:bodyPr>
            <a:lstStyle/>
            <a:p>
              <a:r>
                <a:rPr lang="en-US" dirty="0" smtClean="0"/>
                <a:t>applet</a:t>
              </a:r>
              <a:endParaRPr lang="en-US" dirty="0"/>
            </a:p>
          </p:txBody>
        </p:sp>
      </p:gr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9</a:t>
            </a:fld>
            <a:endParaRPr lang="fr-FR"/>
          </a:p>
        </p:txBody>
      </p:sp>
      <p:sp>
        <p:nvSpPr>
          <p:cNvPr id="28" name="ZoneTexte 27"/>
          <p:cNvSpPr txBox="1"/>
          <p:nvPr/>
        </p:nvSpPr>
        <p:spPr>
          <a:xfrm>
            <a:off x="533400" y="100630"/>
            <a:ext cx="7985542"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t>
            </a:r>
            <a:r>
              <a:rPr lang="fr-FR" sz="2400" i="1" dirty="0" smtClean="0"/>
              <a:t>NETCONF</a:t>
            </a:r>
            <a:r>
              <a:rPr lang="en-US" sz="2400" i="1" dirty="0" smtClean="0"/>
              <a:t> Client of the ENSUITE framework</a:t>
            </a:r>
            <a:endParaRPr lang="en-US" sz="2400" i="1" dirty="0"/>
          </a:p>
        </p:txBody>
      </p:sp>
      <p:sp>
        <p:nvSpPr>
          <p:cNvPr id="41" name="Parchemin vertical 40"/>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2" name="Parchemin vertical 41"/>
          <p:cNvSpPr/>
          <p:nvPr/>
        </p:nvSpPr>
        <p:spPr>
          <a:xfrm>
            <a:off x="1043932" y="1462607"/>
            <a:ext cx="838199" cy="694895"/>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5" name="ZoneTexte 44"/>
          <p:cNvSpPr txBox="1"/>
          <p:nvPr/>
        </p:nvSpPr>
        <p:spPr>
          <a:xfrm>
            <a:off x="8853901" y="2798919"/>
            <a:ext cx="810100" cy="369332"/>
          </a:xfrm>
          <a:prstGeom prst="rect">
            <a:avLst/>
          </a:prstGeom>
          <a:noFill/>
        </p:spPr>
        <p:txBody>
          <a:bodyPr wrap="none" rtlCol="0">
            <a:spAutoFit/>
          </a:bodyPr>
          <a:lstStyle/>
          <a:p>
            <a:r>
              <a:rPr lang="fr-FR" dirty="0" err="1" smtClean="0"/>
              <a:t>Device</a:t>
            </a:r>
            <a:endParaRPr lang="fr-FR" dirty="0"/>
          </a:p>
        </p:txBody>
      </p:sp>
      <p:cxnSp>
        <p:nvCxnSpPr>
          <p:cNvPr id="47" name="Connecteur droit avec flèche 46"/>
          <p:cNvCxnSpPr>
            <a:stCxn id="6" idx="4"/>
          </p:cNvCxnSpPr>
          <p:nvPr/>
        </p:nvCxnSpPr>
        <p:spPr>
          <a:xfrm flipV="1">
            <a:off x="5268575" y="2609850"/>
            <a:ext cx="2656225" cy="228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8" name="ZoneTexte 47"/>
          <p:cNvSpPr txBox="1"/>
          <p:nvPr/>
        </p:nvSpPr>
        <p:spPr>
          <a:xfrm rot="21333230">
            <a:off x="6564675" y="2362200"/>
            <a:ext cx="540608" cy="369332"/>
          </a:xfrm>
          <a:prstGeom prst="rect">
            <a:avLst/>
          </a:prstGeom>
          <a:noFill/>
        </p:spPr>
        <p:txBody>
          <a:bodyPr wrap="none" rtlCol="0">
            <a:spAutoFit/>
          </a:bodyPr>
          <a:lstStyle/>
          <a:p>
            <a:r>
              <a:rPr lang="fr-FR" dirty="0" smtClean="0"/>
              <a:t>SSH</a:t>
            </a:r>
            <a:endParaRPr lang="fr-FR" dirty="0"/>
          </a:p>
        </p:txBody>
      </p:sp>
      <p:sp>
        <p:nvSpPr>
          <p:cNvPr id="39" name="Flèche vers la droite 38"/>
          <p:cNvSpPr/>
          <p:nvPr/>
        </p:nvSpPr>
        <p:spPr>
          <a:xfrm rot="13876904">
            <a:off x="1428828" y="1942360"/>
            <a:ext cx="556268" cy="452348"/>
          </a:xfrm>
          <a:prstGeom prst="rightArrow">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par>
                                <p:cTn id="26" presetID="10" presetClass="exit" presetSubtype="0" fill="hold" grpId="1" nodeType="withEffect">
                                  <p:stCondLst>
                                    <p:cond delay="0"/>
                                  </p:stCondLst>
                                  <p:childTnLst>
                                    <p:animEffect transition="out" filter="fade">
                                      <p:cBhvr>
                                        <p:cTn id="27" dur="500"/>
                                        <p:tgtEl>
                                          <p:spTgt spid="39"/>
                                        </p:tgtEl>
                                      </p:cBhvr>
                                    </p:animEffect>
                                    <p:set>
                                      <p:cBhvr>
                                        <p:cTn id="28" dur="1" fill="hold">
                                          <p:stCondLst>
                                            <p:cond delay="499"/>
                                          </p:stCondLst>
                                        </p:cTn>
                                        <p:tgtEl>
                                          <p:spTgt spid="39"/>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47"/>
                                        </p:tgtEl>
                                      </p:cBhvr>
                                    </p:animEffect>
                                    <p:set>
                                      <p:cBhvr>
                                        <p:cTn id="36" dur="1" fill="hold">
                                          <p:stCondLst>
                                            <p:cond delay="499"/>
                                          </p:stCondLst>
                                        </p:cTn>
                                        <p:tgtEl>
                                          <p:spTgt spid="4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48"/>
                                        </p:tgtEl>
                                      </p:cBhvr>
                                    </p:animEffect>
                                    <p:set>
                                      <p:cBhvr>
                                        <p:cTn id="39" dur="1" fill="hold">
                                          <p:stCondLst>
                                            <p:cond delay="499"/>
                                          </p:stCondLst>
                                        </p:cTn>
                                        <p:tgtEl>
                                          <p:spTgt spid="48"/>
                                        </p:tgtEl>
                                        <p:attrNameLst>
                                          <p:attrName>style.visibility</p:attrName>
                                        </p:attrNameLst>
                                      </p:cBhvr>
                                      <p:to>
                                        <p:strVal val="hidden"/>
                                      </p:to>
                                    </p:se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500"/>
                                        <p:tgtEl>
                                          <p:spTgt spid="11"/>
                                        </p:tgtEl>
                                      </p:cBhvr>
                                    </p:animEffect>
                                  </p:childTnLst>
                                </p:cTn>
                              </p:par>
                              <p:par>
                                <p:cTn id="44" presetID="22" presetClass="entr" presetSubtype="2"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right)">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par>
                          <p:cTn id="60" fill="hold">
                            <p:stCondLst>
                              <p:cond delay="1500"/>
                            </p:stCondLst>
                            <p:childTnLst>
                              <p:par>
                                <p:cTn id="61" presetID="22" presetClass="entr" presetSubtype="4"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childTnLst>
                          </p:cTn>
                        </p:par>
                        <p:par>
                          <p:cTn id="64" fill="hold">
                            <p:stCondLst>
                              <p:cond delay="2000"/>
                            </p:stCondLst>
                            <p:childTnLst>
                              <p:par>
                                <p:cTn id="65" presetID="22" presetClass="entr" presetSubtype="4"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grpId="1" nodeType="clickEffect">
                                  <p:stCondLst>
                                    <p:cond delay="0"/>
                                  </p:stCondLst>
                                  <p:childTnLst>
                                    <p:animMotion origin="layout" path="M -4.30907E-6 5.92318E-7 C -0.02885 -0.02175 -0.05755 -0.0435 -0.06059 -0.09903 C -0.06364 -0.15456 0.00658 -0.27765 -0.01795 -0.33295 C -0.04248 -0.38825 -0.16832 -0.41046 -0.20791 -0.43082 " pathEditMode="relative" rAng="0" ptsTypes="aaaA">
                                      <p:cBhvr>
                                        <p:cTn id="71" dur="2000" fill="hold"/>
                                        <p:tgtEl>
                                          <p:spTgt spid="26"/>
                                        </p:tgtEl>
                                        <p:attrNameLst>
                                          <p:attrName>ppt_x</p:attrName>
                                          <p:attrName>ppt_y</p:attrName>
                                        </p:attrNameLst>
                                      </p:cBhvr>
                                      <p:rCtr x="-101" y="-215"/>
                                    </p:animMotion>
                                  </p:childTnLst>
                                </p:cTn>
                              </p:par>
                              <p:par>
                                <p:cTn id="72" presetID="10" presetClass="exit" presetSubtype="0" fill="hold" nodeType="withEffect">
                                  <p:stCondLst>
                                    <p:cond delay="0"/>
                                  </p:stCondLst>
                                  <p:childTnLst>
                                    <p:animEffect transition="out" filter="fade">
                                      <p:cBhvr>
                                        <p:cTn id="73" dur="2000"/>
                                        <p:tgtEl>
                                          <p:spTgt spid="33"/>
                                        </p:tgtEl>
                                      </p:cBhvr>
                                    </p:animEffect>
                                    <p:set>
                                      <p:cBhvr>
                                        <p:cTn id="74" dur="1" fill="hold">
                                          <p:stCondLst>
                                            <p:cond delay="1999"/>
                                          </p:stCondLst>
                                        </p:cTn>
                                        <p:tgtEl>
                                          <p:spTgt spid="3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xit" presetSubtype="10" fill="hold" grpId="2" nodeType="clickEffect">
                                  <p:stCondLst>
                                    <p:cond delay="0"/>
                                  </p:stCondLst>
                                  <p:childTnLst>
                                    <p:anim calcmode="lin" valueType="num">
                                      <p:cBhvr>
                                        <p:cTn id="83" dur="500"/>
                                        <p:tgtEl>
                                          <p:spTgt spid="26"/>
                                        </p:tgtEl>
                                        <p:attrNameLst>
                                          <p:attrName>ppt_w</p:attrName>
                                        </p:attrNameLst>
                                      </p:cBhvr>
                                      <p:tavLst>
                                        <p:tav tm="0">
                                          <p:val>
                                            <p:strVal val="ppt_w"/>
                                          </p:val>
                                        </p:tav>
                                        <p:tav tm="100000">
                                          <p:val>
                                            <p:fltVal val="0"/>
                                          </p:val>
                                        </p:tav>
                                      </p:tavLst>
                                    </p:anim>
                                    <p:anim calcmode="lin" valueType="num">
                                      <p:cBhvr>
                                        <p:cTn id="84" dur="500"/>
                                        <p:tgtEl>
                                          <p:spTgt spid="26"/>
                                        </p:tgtEl>
                                        <p:attrNameLst>
                                          <p:attrName>ppt_h</p:attrName>
                                        </p:attrNameLst>
                                      </p:cBhvr>
                                      <p:tavLst>
                                        <p:tav tm="0">
                                          <p:val>
                                            <p:strVal val="ppt_h"/>
                                          </p:val>
                                        </p:tav>
                                        <p:tav tm="100000">
                                          <p:val>
                                            <p:strVal val="ppt_h"/>
                                          </p:val>
                                        </p:tav>
                                      </p:tavLst>
                                    </p:anim>
                                    <p:set>
                                      <p:cBhvr>
                                        <p:cTn id="85" dur="1" fill="hold">
                                          <p:stCondLst>
                                            <p:cond delay="499"/>
                                          </p:stCondLst>
                                        </p:cTn>
                                        <p:tgtEl>
                                          <p:spTgt spid="26"/>
                                        </p:tgtEl>
                                        <p:attrNameLst>
                                          <p:attrName>style.visibility</p:attrName>
                                        </p:attrNameLst>
                                      </p:cBhvr>
                                      <p:to>
                                        <p:strVal val="hidden"/>
                                      </p:to>
                                    </p:set>
                                  </p:childTnLst>
                                </p:cTn>
                              </p:par>
                              <p:par>
                                <p:cTn id="86" presetID="17" presetClass="exit" presetSubtype="10" fill="hold" nodeType="withEffect">
                                  <p:stCondLst>
                                    <p:cond delay="0"/>
                                  </p:stCondLst>
                                  <p:childTnLst>
                                    <p:anim calcmode="lin" valueType="num">
                                      <p:cBhvr>
                                        <p:cTn id="87" dur="500"/>
                                        <p:tgtEl>
                                          <p:spTgt spid="34"/>
                                        </p:tgtEl>
                                        <p:attrNameLst>
                                          <p:attrName>ppt_w</p:attrName>
                                        </p:attrNameLst>
                                      </p:cBhvr>
                                      <p:tavLst>
                                        <p:tav tm="0">
                                          <p:val>
                                            <p:strVal val="ppt_w"/>
                                          </p:val>
                                        </p:tav>
                                        <p:tav tm="100000">
                                          <p:val>
                                            <p:fltVal val="0"/>
                                          </p:val>
                                        </p:tav>
                                      </p:tavLst>
                                    </p:anim>
                                    <p:anim calcmode="lin" valueType="num">
                                      <p:cBhvr>
                                        <p:cTn id="88" dur="500"/>
                                        <p:tgtEl>
                                          <p:spTgt spid="34"/>
                                        </p:tgtEl>
                                        <p:attrNameLst>
                                          <p:attrName>ppt_h</p:attrName>
                                        </p:attrNameLst>
                                      </p:cBhvr>
                                      <p:tavLst>
                                        <p:tav tm="0">
                                          <p:val>
                                            <p:strVal val="ppt_h"/>
                                          </p:val>
                                        </p:tav>
                                        <p:tav tm="100000">
                                          <p:val>
                                            <p:strVal val="ppt_h"/>
                                          </p:val>
                                        </p:tav>
                                      </p:tavLst>
                                    </p:anim>
                                    <p:set>
                                      <p:cBhvr>
                                        <p:cTn id="89" dur="1" fill="hold">
                                          <p:stCondLst>
                                            <p:cond delay="499"/>
                                          </p:stCondLst>
                                        </p:cTn>
                                        <p:tgtEl>
                                          <p:spTgt spid="34"/>
                                        </p:tgtEl>
                                        <p:attrNameLst>
                                          <p:attrName>style.visibility</p:attrName>
                                        </p:attrNameLst>
                                      </p:cBhvr>
                                      <p:to>
                                        <p:strVal val="hidden"/>
                                      </p:to>
                                    </p:set>
                                  </p:childTnLst>
                                </p:cTn>
                              </p:par>
                            </p:childTnLst>
                          </p:cTn>
                        </p:par>
                        <p:par>
                          <p:cTn id="90" fill="hold">
                            <p:stCondLst>
                              <p:cond delay="500"/>
                            </p:stCondLst>
                            <p:childTnLst>
                              <p:par>
                                <p:cTn id="91" presetID="10" presetClass="exit" presetSubtype="0" fill="hold" grpId="1" nodeType="afterEffect">
                                  <p:stCondLst>
                                    <p:cond delay="0"/>
                                  </p:stCondLst>
                                  <p:childTnLst>
                                    <p:animEffect transition="out" filter="fade">
                                      <p:cBhvr>
                                        <p:cTn id="92" dur="500"/>
                                        <p:tgtEl>
                                          <p:spTgt spid="42"/>
                                        </p:tgtEl>
                                      </p:cBhvr>
                                    </p:animEffect>
                                    <p:set>
                                      <p:cBhvr>
                                        <p:cTn id="93" dur="1" fill="hold">
                                          <p:stCondLst>
                                            <p:cond delay="499"/>
                                          </p:stCondLst>
                                        </p:cTn>
                                        <p:tgtEl>
                                          <p:spTgt spid="42"/>
                                        </p:tgtEl>
                                        <p:attrNameLst>
                                          <p:attrName>style.visibility</p:attrName>
                                        </p:attrNameLst>
                                      </p:cBhvr>
                                      <p:to>
                                        <p:strVal val="hidden"/>
                                      </p:to>
                                    </p:set>
                                  </p:childTnLst>
                                </p:cTn>
                              </p:par>
                              <p:par>
                                <p:cTn id="94" presetID="10" presetClass="entr" presetSubtype="0" fill="hold"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fade">
                                      <p:cBhvr>
                                        <p:cTn id="9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11" grpId="0"/>
      <p:bldP spid="26" grpId="0" animBg="1"/>
      <p:bldP spid="26" grpId="1" animBg="1"/>
      <p:bldP spid="26" grpId="2" animBg="1"/>
      <p:bldP spid="42" grpId="0" animBg="1"/>
      <p:bldP spid="42" grpId="1" animBg="1"/>
      <p:bldP spid="48" grpId="0"/>
      <p:bldP spid="48" grpId="1"/>
      <p:bldP spid="39" grpId="0" animBg="1"/>
      <p:bldP spid="39" grpId="1" animBg="1"/>
    </p:bld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1,6|8,3|9,4|8,7|12|8,1|8,4"/>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89,7|9,7|12,9"/>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78,7|6,9|7,2"/>
</p:tagLst>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51517</TotalTime>
  <Words>3664</Words>
  <Application>Microsoft Macintosh PowerPoint</Application>
  <PresentationFormat>Format A4 (210 x 297 mm)</PresentationFormat>
  <Paragraphs>567</Paragraphs>
  <Slides>16</Slides>
  <Notes>16</Notes>
  <HiddenSlides>0</HiddenSlides>
  <MMClips>0</MMClips>
  <ScaleCrop>false</ScaleCrop>
  <HeadingPairs>
    <vt:vector size="4" baseType="variant">
      <vt:variant>
        <vt:lpstr>Modèle de conception</vt:lpstr>
      </vt:variant>
      <vt:variant>
        <vt:i4>1</vt:i4>
      </vt:variant>
      <vt:variant>
        <vt:lpstr>Titres des diapositives</vt:lpstr>
      </vt:variant>
      <vt:variant>
        <vt:i4>16</vt:i4>
      </vt:variant>
    </vt:vector>
  </HeadingPairs>
  <TitlesOfParts>
    <vt:vector size="17" baseType="lpstr">
      <vt:lpstr>Thème Office</vt:lpstr>
      <vt:lpstr>End-to-end YANG-based  Configuration Management</vt:lpstr>
      <vt:lpstr>Outline</vt:lpstr>
      <vt:lpstr>Diapositive 3</vt:lpstr>
      <vt:lpstr>YANG : What and why</vt:lpstr>
      <vt:lpstr>Diapositive 5</vt:lpstr>
      <vt:lpstr>Diapositive 6</vt:lpstr>
      <vt:lpstr>Diapositive 7</vt:lpstr>
      <vt:lpstr>Diapositive 8</vt:lpstr>
      <vt:lpstr>Diapositive 9</vt:lpstr>
      <vt:lpstr>Diapositive 10</vt:lpstr>
      <vt:lpstr>Diapositive 11</vt:lpstr>
      <vt:lpstr>Conclusions and future works</vt:lpstr>
      <vt:lpstr>Diapositive 13</vt:lpstr>
      <vt:lpstr>Diapositive 14</vt:lpstr>
      <vt:lpstr>Diapositive 15</vt:lpstr>
      <vt:lpstr>Diapositive 16</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manu</cp:lastModifiedBy>
  <cp:revision>338</cp:revision>
  <cp:lastPrinted>2010-04-07T14:25:36Z</cp:lastPrinted>
  <dcterms:created xsi:type="dcterms:W3CDTF">2010-04-19T01:11:01Z</dcterms:created>
  <dcterms:modified xsi:type="dcterms:W3CDTF">2010-04-19T15:24:22Z</dcterms:modified>
</cp:coreProperties>
</file>