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diagrams/drawing2.xml" ContentType="application/vnd.ms-office.drawingml.diagramDrawing+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Override PartName="/ppt/notesSlides/notesSlide16.xml" ContentType="application/vnd.openxmlformats-officedocument.presentationml.notesSlide+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rels" ContentType="application/vnd.openxmlformats-package.relationship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4"/>
  </p:notesMasterIdLst>
  <p:handoutMasterIdLst>
    <p:handoutMasterId r:id="rId25"/>
  </p:handoutMasterIdLst>
  <p:sldIdLst>
    <p:sldId id="265" r:id="rId2"/>
    <p:sldId id="266" r:id="rId3"/>
    <p:sldId id="281" r:id="rId4"/>
    <p:sldId id="267" r:id="rId5"/>
    <p:sldId id="272" r:id="rId6"/>
    <p:sldId id="271" r:id="rId7"/>
    <p:sldId id="257" r:id="rId8"/>
    <p:sldId id="269" r:id="rId9"/>
    <p:sldId id="275" r:id="rId10"/>
    <p:sldId id="278" r:id="rId11"/>
    <p:sldId id="279" r:id="rId12"/>
    <p:sldId id="280" r:id="rId13"/>
    <p:sldId id="270" r:id="rId14"/>
    <p:sldId id="274" r:id="rId15"/>
    <p:sldId id="256" r:id="rId16"/>
    <p:sldId id="258" r:id="rId17"/>
    <p:sldId id="259" r:id="rId18"/>
    <p:sldId id="260" r:id="rId19"/>
    <p:sldId id="261" r:id="rId20"/>
    <p:sldId id="262" r:id="rId21"/>
    <p:sldId id="263" r:id="rId22"/>
    <p:sldId id="268" r:id="rId23"/>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9" d="100"/>
          <a:sy n="129" d="100"/>
        </p:scale>
        <p:origin x="-1872"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12/02/10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12/02/10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 you an implementation of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is a data modeling language used to model configuration data and we propose a Yang view of these data both at the client and server side of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defines which operations can be done but did not describe configuration data. Such data are XML data inside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PDU that is itself XML data.</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 like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data models it 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these two servers announce they implement an Host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the wireless router announce a Router model. </a:t>
            </a:r>
          </a:p>
          <a:p>
            <a:r>
              <a:rPr lang="en-US" sz="1200" kern="1200" dirty="0" smtClean="0">
                <a:solidFill>
                  <a:schemeClr val="tx1"/>
                </a:solidFill>
                <a:latin typeface="+mn-lt"/>
                <a:ea typeface="+mn-ea"/>
                <a:cs typeface="+mn-cs"/>
              </a:rPr>
              <a:t>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Lets see how Yang model such data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 A module should be a collection of data definition related to  a configuration subject, as is this network configuration module.</a:t>
            </a: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r>
              <a:rPr lang="en-US" sz="1000" b="0" i="0" baseline="0" dirty="0" smtClean="0">
                <a:latin typeface="Times New Roman"/>
                <a:cs typeface="Times New Roman"/>
              </a:rPr>
              <a:t>We maps this as java classes tree.</a:t>
            </a:r>
          </a:p>
          <a:p>
            <a:pPr algn="just"/>
            <a:r>
              <a:rPr lang="en-US" sz="1000" b="0" i="0" baseline="0" dirty="0" smtClean="0">
                <a:latin typeface="Times New Roman"/>
                <a:cs typeface="Times New Roman"/>
              </a:rPr>
              <a:t>Yang has some built-in type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This is the definition of the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that is derived from the built-in type string with a restricted number of chars.</a:t>
            </a: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There are also java classes, with a special case for grouping because this part of data model will be instantiated.</a:t>
            </a:r>
          </a:p>
          <a:p>
            <a:pPr algn="just"/>
            <a:r>
              <a:rPr lang="en-US" sz="1000" b="0" i="0" baseline="0" dirty="0" smtClean="0">
                <a:latin typeface="Times New Roman"/>
                <a:cs typeface="Times New Roman"/>
              </a:rPr>
              <a:t>Finally this is a data model for interfaces configuration. A container contains other data definitions as a list. The list is defined by its columns and can be indexed. The choice statement allows a configuration to have one of these cases. </a:t>
            </a:r>
          </a:p>
          <a:p>
            <a:pPr algn="just"/>
            <a:r>
              <a:rPr lang="en-US" sz="1000" b="0" i="0" baseline="0" dirty="0" smtClean="0">
                <a:latin typeface="Times New Roman"/>
                <a:cs typeface="Times New Roman"/>
              </a:rPr>
              <a:t>Here is an example of the uses statement that refers to the grouping statement we just have seen.</a:t>
            </a: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r>
              <a:rPr lang="en-US" sz="1000" baseline="0" dirty="0" smtClean="0">
                <a:latin typeface="Times New Roman"/>
                <a:cs typeface="Times New Roman"/>
              </a:rPr>
              <a:t>This parser reads YANG modules and build their YANG schema trees.</a:t>
            </a: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construct the full YANG schema tree by copying the corresponding schema trees.</a:t>
            </a: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12/02/10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12/02/10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12/02/10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12/02/10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12/02/10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12/02/10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5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20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accel="50000" decel="50000" fill="hold" nodeType="clickEffect">
                                  <p:stCondLst>
                                    <p:cond delay="0"/>
                                  </p:stCondLst>
                                  <p:childTnLst>
                                    <p:set>
                                      <p:cBhvr>
                                        <p:cTn id="52" dur="1" fill="hold">
                                          <p:stCondLst>
                                            <p:cond delay="0"/>
                                          </p:stCondLst>
                                        </p:cTn>
                                        <p:tgtEl>
                                          <p:spTgt spid="551"/>
                                        </p:tgtEl>
                                        <p:attrNameLst>
                                          <p:attrName>style.visibility</p:attrName>
                                        </p:attrNameLst>
                                      </p:cBhvr>
                                      <p:to>
                                        <p:strVal val="visible"/>
                                      </p:to>
                                    </p:set>
                                    <p:anim calcmode="lin" valueType="num">
                                      <p:cBhvr additive="base">
                                        <p:cTn id="53" dur="500" fill="hold"/>
                                        <p:tgtEl>
                                          <p:spTgt spid="551"/>
                                        </p:tgtEl>
                                        <p:attrNameLst>
                                          <p:attrName>ppt_x</p:attrName>
                                        </p:attrNameLst>
                                      </p:cBhvr>
                                      <p:tavLst>
                                        <p:tav tm="0">
                                          <p:val>
                                            <p:strVal val="1+#ppt_w/2"/>
                                          </p:val>
                                        </p:tav>
                                        <p:tav tm="100000">
                                          <p:val>
                                            <p:strVal val="#ppt_x"/>
                                          </p:val>
                                        </p:tav>
                                      </p:tavLst>
                                    </p:anim>
                                    <p:anim calcmode="lin" valueType="num">
                                      <p:cBhvr additive="base">
                                        <p:cTn id="54"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dissolve">
                                      <p:cBhvr>
                                        <p:cTn id="59" dur="2000"/>
                                        <p:tgtEl>
                                          <p:spTgt spid="552"/>
                                        </p:tgtEl>
                                      </p:cBhvr>
                                    </p:animEffect>
                                  </p:childTnLst>
                                </p:cTn>
                              </p:par>
                              <p:par>
                                <p:cTn id="60" presetID="10" presetClass="exit" presetSubtype="0" fill="hold" nodeType="withEffect">
                                  <p:stCondLst>
                                    <p:cond delay="0"/>
                                  </p:stCondLst>
                                  <p:childTnLst>
                                    <p:animEffect transition="out" filter="fade">
                                      <p:cBhvr>
                                        <p:cTn id="61" dur="2000"/>
                                        <p:tgtEl>
                                          <p:spTgt spid="551"/>
                                        </p:tgtEl>
                                      </p:cBhvr>
                                    </p:animEffect>
                                    <p:set>
                                      <p:cBhvr>
                                        <p:cTn id="62" dur="1" fill="hold">
                                          <p:stCondLst>
                                            <p:cond delay="1999"/>
                                          </p:stCondLst>
                                        </p:cTn>
                                        <p:tgtEl>
                                          <p:spTgt spid="5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1000"/>
                                        <p:tgtEl>
                                          <p:spTgt spid="692"/>
                                        </p:tgtEl>
                                      </p:cBhvr>
                                    </p:animEffect>
                                    <p:set>
                                      <p:cBhvr>
                                        <p:cTn id="67" dur="1" fill="hold">
                                          <p:stCondLst>
                                            <p:cond delay="999"/>
                                          </p:stCondLst>
                                        </p:cTn>
                                        <p:tgtEl>
                                          <p:spTgt spid="692"/>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dissolve">
                                      <p:cBhvr>
                                        <p:cTn id="70" dur="1000"/>
                                        <p:tgtEl>
                                          <p:spTgt spid="635"/>
                                        </p:tgtEl>
                                      </p:cBhvr>
                                    </p:animEffect>
                                  </p:childTnLst>
                                </p:cTn>
                              </p:par>
                              <p:par>
                                <p:cTn id="71" presetID="10" presetClass="exit" presetSubtype="0" fill="hold" grpId="1" nodeType="withEffect">
                                  <p:stCondLst>
                                    <p:cond delay="0"/>
                                  </p:stCondLst>
                                  <p:childTnLst>
                                    <p:animEffect transition="out" filter="fade">
                                      <p:cBhvr>
                                        <p:cTn id="72" dur="1000"/>
                                        <p:tgtEl>
                                          <p:spTgt spid="463"/>
                                        </p:tgtEl>
                                      </p:cBhvr>
                                    </p:animEffect>
                                    <p:set>
                                      <p:cBhvr>
                                        <p:cTn id="73" dur="1" fill="hold">
                                          <p:stCondLst>
                                            <p:cond delay="999"/>
                                          </p:stCondLst>
                                        </p:cTn>
                                        <p:tgtEl>
                                          <p:spTgt spid="46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464"/>
                                        </p:tgtEl>
                                        <p:attrNameLst>
                                          <p:attrName>style.visibility</p:attrName>
                                        </p:attrNameLst>
                                      </p:cBhvr>
                                      <p:to>
                                        <p:strVal val="visible"/>
                                      </p:to>
                                    </p:set>
                                    <p:animEffect transition="in" filter="fade">
                                      <p:cBhvr>
                                        <p:cTn id="7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8</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9</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35644</TotalTime>
  <Words>4745</Words>
  <Application>Microsoft Macintosh PowerPoint</Application>
  <PresentationFormat>Format A4 (210 x 297 mm)</PresentationFormat>
  <Paragraphs>580</Paragraphs>
  <Slides>22</Slides>
  <Notes>22</Notes>
  <HiddenSlides>0</HiddenSlides>
  <MMClips>0</MMClips>
  <ScaleCrop>false</ScaleCrop>
  <HeadingPairs>
    <vt:vector size="4" baseType="variant">
      <vt:variant>
        <vt:lpstr>Modèle de conception</vt:lpstr>
      </vt:variant>
      <vt:variant>
        <vt:i4>1</vt:i4>
      </vt:variant>
      <vt:variant>
        <vt:lpstr>Titres des diapositives</vt:lpstr>
      </vt:variant>
      <vt:variant>
        <vt:i4>22</vt:i4>
      </vt:variant>
    </vt:vector>
  </HeadingPairs>
  <TitlesOfParts>
    <vt:vector size="23"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Diapositive 10</vt:lpstr>
      <vt:lpstr>Conclusions and future works</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271</cp:revision>
  <cp:lastPrinted>2009-12-30T22:41:07Z</cp:lastPrinted>
  <dcterms:created xsi:type="dcterms:W3CDTF">2010-02-12T16:17:40Z</dcterms:created>
  <dcterms:modified xsi:type="dcterms:W3CDTF">2010-02-12T16:57:30Z</dcterms:modified>
</cp:coreProperties>
</file>