
<file path=[Content_Types].xml><?xml version="1.0" encoding="utf-8"?>
<Types xmlns="http://schemas.openxmlformats.org/package/2006/content-types">
  <Override PartName="/ppt/diagrams/layout2.xml" ContentType="application/vnd.openxmlformats-officedocument.drawingml.diagramLayout+xml"/>
  <Override PartName="/ppt/slides/slide14.xml" ContentType="application/vnd.openxmlformats-officedocument.presentationml.slide+xml"/>
  <Override PartName="/ppt/notesSlides/notesSlide16.xml" ContentType="application/vnd.openxmlformats-officedocument.presentationml.notesSlide+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diagrams/drawing2.xml" ContentType="application/vnd.ms-office.drawingml.diagramDrawing+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Default Extension="tiff" ContentType="image/tiff"/>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7"/>
  </p:notesMasterIdLst>
  <p:handoutMasterIdLst>
    <p:handoutMasterId r:id="rId28"/>
  </p:handoutMasterIdLst>
  <p:sldIdLst>
    <p:sldId id="265" r:id="rId2"/>
    <p:sldId id="266" r:id="rId3"/>
    <p:sldId id="282" r:id="rId4"/>
    <p:sldId id="283" r:id="rId5"/>
    <p:sldId id="284" r:id="rId6"/>
    <p:sldId id="267" r:id="rId7"/>
    <p:sldId id="272" r:id="rId8"/>
    <p:sldId id="271" r:id="rId9"/>
    <p:sldId id="257" r:id="rId10"/>
    <p:sldId id="269" r:id="rId11"/>
    <p:sldId id="275" r:id="rId12"/>
    <p:sldId id="278" r:id="rId13"/>
    <p:sldId id="279" r:id="rId14"/>
    <p:sldId id="280" r:id="rId15"/>
    <p:sldId id="270" r:id="rId16"/>
    <p:sldId id="274" r:id="rId17"/>
    <p:sldId id="256" r:id="rId18"/>
    <p:sldId id="258" r:id="rId19"/>
    <p:sldId id="259" r:id="rId20"/>
    <p:sldId id="260" r:id="rId21"/>
    <p:sldId id="261" r:id="rId22"/>
    <p:sldId id="262" r:id="rId23"/>
    <p:sldId id="263" r:id="rId24"/>
    <p:sldId id="268" r:id="rId25"/>
    <p:sldId id="281" r:id="rId26"/>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3026" autoAdjust="0"/>
  </p:normalViewPr>
  <p:slideViewPr>
    <p:cSldViewPr snapToObjects="1">
      <p:cViewPr varScale="1">
        <p:scale>
          <a:sx n="119" d="100"/>
          <a:sy n="119" d="100"/>
        </p:scale>
        <p:origin x="-2904" y="-112"/>
      </p:cViewPr>
      <p:guideLst>
        <p:guide orient="horz" pos="2160"/>
        <p:guide pos="3120"/>
      </p:guideLst>
    </p:cSldViewPr>
  </p:slideViewPr>
  <p:notesTextViewPr>
    <p:cViewPr>
      <p:scale>
        <a:sx n="100" d="100"/>
        <a:sy n="100" d="100"/>
      </p:scale>
      <p:origin x="0" y="952"/>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26/03/10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26/03/10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an implementation work in</a:t>
            </a:r>
            <a:r>
              <a:rPr lang="en-US" sz="1200" kern="1200" baseline="0" dirty="0" smtClean="0">
                <a:solidFill>
                  <a:schemeClr val="tx1"/>
                </a:solidFill>
                <a:latin typeface="+mn-lt"/>
                <a:ea typeface="+mn-ea"/>
                <a:cs typeface="+mn-cs"/>
              </a:rPr>
              <a:t> the context of </a:t>
            </a:r>
            <a:r>
              <a:rPr lang="en-US" sz="1200" kern="1200" dirty="0" smtClean="0">
                <a:solidFill>
                  <a:schemeClr val="tx1"/>
                </a:solidFill>
                <a:latin typeface="+mn-lt"/>
                <a:ea typeface="+mn-ea"/>
                <a:cs typeface="+mn-cs"/>
              </a:rPr>
              <a:t>the IETF configuration management</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 and we propose to provide a Yang view of configuration data both to management applications and, on the other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to network devices.</a:t>
            </a:r>
            <a:endParaRPr lang="en-US"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 read, write or copy whole or part of configuration data in one request. </a:t>
            </a:r>
          </a:p>
          <a:p>
            <a:r>
              <a:rPr lang="en-US" sz="1200" kern="1200" baseline="0" dirty="0" smtClean="0">
                <a:solidFill>
                  <a:schemeClr val="tx1"/>
                </a:solidFill>
                <a:latin typeface="+mn-lt"/>
                <a:ea typeface="+mn-ea"/>
                <a:cs typeface="+mn-cs"/>
              </a:rPr>
              <a:t>New operations can be defined and there 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formatted 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acknowledge there is a need to describe structures and meaning of these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p>
          <a:p>
            <a:endParaRPr lang="en-US"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data model describes configuration and state data for each network devices like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data models it implements.</a:t>
            </a:r>
            <a:r>
              <a:rPr lang="en-US" sz="1200" kern="1200" baseline="0" dirty="0" smtClean="0">
                <a:solidFill>
                  <a:schemeClr val="tx1"/>
                </a:solidFill>
                <a:latin typeface="+mn-lt"/>
                <a:ea typeface="+mn-ea"/>
                <a:cs typeface="+mn-cs"/>
              </a:rPr>
              <a:t> In this example</a:t>
            </a:r>
            <a:r>
              <a:rPr lang="en-US" sz="1200" kern="1200" dirty="0" smtClean="0">
                <a:solidFill>
                  <a:schemeClr val="tx1"/>
                </a:solidFill>
                <a:latin typeface="+mn-lt"/>
                <a:ea typeface="+mn-ea"/>
                <a:cs typeface="+mn-cs"/>
              </a:rPr>
              <a:t> these two servers announce they implement an Host YANG</a:t>
            </a:r>
            <a:r>
              <a:rPr lang="en-US" sz="1200" kern="1200" baseline="0" dirty="0" smtClean="0">
                <a:solidFill>
                  <a:schemeClr val="tx1"/>
                </a:solidFill>
                <a:latin typeface="+mn-lt"/>
                <a:ea typeface="+mn-ea"/>
                <a:cs typeface="+mn-cs"/>
              </a:rPr>
              <a:t> data model </a:t>
            </a:r>
            <a:r>
              <a:rPr lang="en-US" sz="1200" kern="1200" dirty="0" smtClean="0">
                <a:solidFill>
                  <a:schemeClr val="tx1"/>
                </a:solidFill>
                <a:latin typeface="+mn-lt"/>
                <a:ea typeface="+mn-ea"/>
                <a:cs typeface="+mn-cs"/>
              </a:rPr>
              <a:t>and the wireless router announce a Router model. </a:t>
            </a:r>
          </a:p>
          <a:p>
            <a:r>
              <a:rPr lang="en-US" sz="1200" kern="1200" dirty="0" smtClean="0">
                <a:solidFill>
                  <a:schemeClr val="tx1"/>
                </a:solidFill>
                <a:latin typeface="+mn-lt"/>
                <a:ea typeface="+mn-ea"/>
                <a:cs typeface="+mn-cs"/>
              </a:rPr>
              <a:t>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This is a basic example of Yang data modeling. </a:t>
            </a:r>
          </a:p>
          <a:p>
            <a:pPr algn="just"/>
            <a:r>
              <a:rPr lang="en-US" sz="1000" b="0" i="0" baseline="0" dirty="0" smtClean="0">
                <a:latin typeface="Times New Roman"/>
                <a:cs typeface="Times New Roman"/>
              </a:rPr>
              <a:t>Yang Data model are organized in modules. </a:t>
            </a:r>
          </a:p>
          <a:p>
            <a:pPr algn="just"/>
            <a:r>
              <a:rPr lang="en-US" sz="1000" b="0" i="0" baseline="0" dirty="0" smtClean="0">
                <a:latin typeface="Times New Roman"/>
                <a:cs typeface="Times New Roman"/>
              </a:rPr>
              <a:t>A module should be a collection of data definition related to  a configuration subject, as this one on network configuration.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We maps this as java classes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some built-in types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a:t>
            </a:r>
          </a:p>
          <a:p>
            <a:pPr algn="just"/>
            <a:r>
              <a:rPr lang="en-US" sz="1000" b="0" i="0" baseline="0" dirty="0" smtClean="0">
                <a:latin typeface="Times New Roman"/>
                <a:cs typeface="Times New Roman"/>
              </a:rPr>
              <a:t>As example, this is the definition of a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derived from the built-in type string with a restricted number of chars.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Here one can see two basic data models : a container and a leaf as in a tree structure.</a:t>
            </a:r>
          </a:p>
          <a:p>
            <a:pPr algn="just"/>
            <a:r>
              <a:rPr lang="en-US" sz="1000" b="0" i="0" baseline="0" dirty="0" smtClean="0">
                <a:latin typeface="Times New Roman"/>
                <a:cs typeface="Times New Roman"/>
              </a:rPr>
              <a:t>There are also java classes for theses statements.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 Following is the data model for interfaces configuration : a container that contains a list of </a:t>
            </a:r>
            <a:r>
              <a:rPr lang="en-US" sz="1000" b="0" i="0" baseline="0" smtClean="0">
                <a:latin typeface="Times New Roman"/>
                <a:cs typeface="Times New Roman"/>
              </a:rPr>
              <a:t>interface</a:t>
            </a:r>
            <a:r>
              <a:rPr lang="en-US" sz="1000" b="0" i="0" baseline="0" smtClean="0">
                <a:latin typeface="Times New Roman"/>
                <a:cs typeface="Times New Roman"/>
              </a:rPr>
              <a:t>.</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An interface if defined by its name, </a:t>
            </a:r>
            <a:r>
              <a:rPr lang="en-US" sz="1000" b="0" i="0" baseline="0" dirty="0" err="1" smtClean="0">
                <a:latin typeface="Times New Roman"/>
                <a:cs typeface="Times New Roman"/>
              </a:rPr>
              <a:t>mac</a:t>
            </a:r>
            <a:r>
              <a:rPr lang="en-US" sz="1000" b="0" i="0" baseline="0" dirty="0" smtClean="0">
                <a:latin typeface="Times New Roman"/>
                <a:cs typeface="Times New Roman"/>
              </a:rPr>
              <a:t> address, </a:t>
            </a:r>
            <a:r>
              <a:rPr lang="en-US" sz="1000" b="0" i="0" baseline="0" dirty="0" err="1" smtClean="0">
                <a:latin typeface="Times New Roman"/>
                <a:cs typeface="Times New Roman"/>
              </a:rPr>
              <a:t>mtu</a:t>
            </a:r>
            <a:r>
              <a:rPr lang="en-US" sz="1000" b="0" i="0" baseline="0" dirty="0" smtClean="0">
                <a:latin typeface="Times New Roman"/>
                <a:cs typeface="Times New Roman"/>
              </a:rPr>
              <a:t> and its network address.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The list must be indexed by one or more of its leaf, here the name leaf that will be unique for each interface.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a choice construct when configuration needs it as in this example where an interface is either an ipv4 or 6 address.</a:t>
            </a:r>
          </a:p>
          <a:p>
            <a:pPr algn="just"/>
            <a:r>
              <a:rPr lang="en-US" sz="1000" b="0" i="0" baseline="0" dirty="0" smtClean="0">
                <a:latin typeface="Times New Roman"/>
                <a:cs typeface="Times New Roman"/>
              </a:rPr>
              <a:t>The uses statement refers to a grouping</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 YANG parser in java called </a:t>
            </a:r>
            <a:r>
              <a:rPr lang="en-US" sz="1000" baseline="0" dirty="0" err="1" smtClean="0">
                <a:latin typeface="Times New Roman"/>
                <a:cs typeface="Times New Roman"/>
              </a:rPr>
              <a:t>jYang</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parser reads YANG modules and build their YANG schema trees.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If we suppose two nodes in the module a are using a grouping called </a:t>
            </a:r>
            <a:r>
              <a:rPr lang="en-US" sz="1000" baseline="0" dirty="0" err="1" smtClean="0">
                <a:latin typeface="Times New Roman"/>
                <a:cs typeface="Times New Roman"/>
              </a:rPr>
              <a:t>b</a:t>
            </a:r>
            <a:r>
              <a:rPr lang="en-US" sz="1000" baseline="0" dirty="0" smtClean="0">
                <a:latin typeface="Times New Roman"/>
                <a:cs typeface="Times New Roman"/>
              </a:rPr>
              <a:t>, defined in the module </a:t>
            </a:r>
            <a:r>
              <a:rPr lang="en-US" sz="1000" baseline="0" dirty="0" err="1" smtClean="0">
                <a:latin typeface="Times New Roman"/>
                <a:cs typeface="Times New Roman"/>
              </a:rPr>
              <a:t>b</a:t>
            </a:r>
            <a:r>
              <a:rPr lang="en-US" sz="1000" baseline="0" dirty="0" smtClean="0">
                <a:latin typeface="Times New Roman"/>
                <a:cs typeface="Times New Roman"/>
              </a:rPr>
              <a:t>, we expand YANG schema tree with corresponding schema trees.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YANG schema tree is also used to find out the YANG data tree from XML Data of the NETCONF protocol.</a:t>
            </a: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It is written in python and we are maintaining it.</a:t>
            </a:r>
          </a:p>
          <a:p>
            <a:pPr algn="just"/>
            <a:r>
              <a:rPr lang="en-US" sz="1000" baseline="0" dirty="0" smtClean="0">
                <a:latin typeface="Times New Roman"/>
                <a:cs typeface="Times New Roman"/>
              </a:rPr>
              <a:t>It is conformant with the standard architecture with secure transport, remote procedure call and configuration oriented operation like get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r>
              <a:rPr lang="en-US" sz="1000" baseline="0" dirty="0" smtClean="0">
                <a:latin typeface="Times New Roman"/>
                <a:cs typeface="Times New Roman"/>
              </a:rPr>
              <a:t>Configuration information interface is organized by the Data Store Manager. It places these information somewhere in the global data tree and delegates the implementation to specific modules.</a:t>
            </a:r>
            <a:endParaRPr lang="en-US" sz="1000" baseline="0" smtClean="0">
              <a:latin typeface="Times New Roman"/>
              <a:cs typeface="Times New Roman"/>
            </a:endParaRPr>
          </a:p>
          <a:p>
            <a:pPr algn="just"/>
            <a:r>
              <a:rPr lang="en-US" sz="1000" baseline="0" smtClean="0">
                <a:latin typeface="Times New Roman"/>
                <a:cs typeface="Times New Roman"/>
              </a:rPr>
              <a:t>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in order to have a corresponding YANG module for </a:t>
            </a:r>
            <a:r>
              <a:rPr lang="en-US" sz="1000" baseline="0" dirty="0" err="1" smtClean="0">
                <a:latin typeface="Times New Roman"/>
                <a:cs typeface="Times New Roman"/>
              </a:rPr>
              <a:t>YencaP</a:t>
            </a:r>
            <a:r>
              <a:rPr lang="en-US" sz="1000" baseline="0" dirty="0" smtClean="0">
                <a:latin typeface="Times New Roman"/>
                <a:cs typeface="Times New Roman"/>
              </a:rPr>
              <a:t> modules.</a:t>
            </a:r>
          </a:p>
          <a:p>
            <a:pPr algn="just"/>
            <a:r>
              <a:rPr lang="en-US" sz="1000" baseline="0" dirty="0" smtClean="0">
                <a:latin typeface="Times New Roman"/>
                <a:cs typeface="Times New Roman"/>
              </a:rPr>
              <a:t>To do so we simply have to update a configuration file of </a:t>
            </a:r>
            <a:r>
              <a:rPr lang="en-US" sz="1000" baseline="0" dirty="0" err="1" smtClean="0">
                <a:latin typeface="Times New Roman"/>
                <a:cs typeface="Times New Roman"/>
              </a:rPr>
              <a:t>YencaP</a:t>
            </a:r>
            <a:r>
              <a:rPr lang="en-US" sz="1000" baseline="0" dirty="0" smtClean="0">
                <a:latin typeface="Times New Roman"/>
                <a:cs typeface="Times New Roman"/>
              </a:rPr>
              <a:t>. This file describes for each module its name, its path in the data store from the root of the configuration data tree to the begin of the module configuration data tree.</a:t>
            </a:r>
          </a:p>
          <a:p>
            <a:pPr algn="just"/>
            <a:r>
              <a:rPr lang="en-US" sz="1000" baseline="0" dirty="0" smtClean="0">
                <a:latin typeface="Times New Roman"/>
                <a:cs typeface="Times New Roman"/>
              </a:rPr>
              <a:t>The parameters is an optional markup used to defines any parameter with a name and a value. We use this to specify which YANG module is implemented, which revision, because a YANG module can have several versions and whatever one need.</a:t>
            </a:r>
          </a:p>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26/03/10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26/03/10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26/03/10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26/03/10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26/03/10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26/03/10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26/03/10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26/03/10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26/03/10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26/03/10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26/03/10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26/03/10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slide" Target="slide7.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5" Type="http://schemas.openxmlformats.org/officeDocument/2006/relationships/slide" Target="slide10.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10</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11</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25</a:t>
            </a:fld>
            <a:endParaRPr lang="fr-FR"/>
          </a:p>
        </p:txBody>
      </p:sp>
      <p:sp>
        <p:nvSpPr>
          <p:cNvPr id="5" name="ZoneTexte 4"/>
          <p:cNvSpPr txBox="1"/>
          <p:nvPr/>
        </p:nvSpPr>
        <p:spPr>
          <a:xfrm>
            <a:off x="5723874" y="1295400"/>
            <a:ext cx="3686826"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&gt;lan0&lt;/</a:t>
            </a:r>
            <a:r>
              <a:rPr lang="fr-FR" dirty="0" err="1" smtClean="0"/>
              <a:t>name</a:t>
            </a:r>
            <a:r>
              <a:rPr lang="fr-FR" dirty="0" smtClean="0"/>
              <a:t>&gt;</a:t>
            </a:r>
          </a:p>
          <a:p>
            <a:r>
              <a:rPr lang="fr-FR" dirty="0" smtClean="0"/>
              <a:t>       &lt;mac&gt;FF:00:00:00:00:00&lt;/mac&gt;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p>
          <a:p>
            <a:r>
              <a:rPr lang="fr-FR" dirty="0" smtClean="0"/>
              <a:t> &lt;/interfaces&gt;      </a:t>
            </a:r>
            <a:endParaRPr lang="fr-FR" dirty="0"/>
          </a:p>
        </p:txBody>
      </p:sp>
      <p:grpSp>
        <p:nvGrpSpPr>
          <p:cNvPr id="12" name="Grouper 11"/>
          <p:cNvGrpSpPr/>
          <p:nvPr/>
        </p:nvGrpSpPr>
        <p:grpSpPr>
          <a:xfrm>
            <a:off x="5495274" y="1981200"/>
            <a:ext cx="266700"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723874" y="1295400"/>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a:t>
            </a:r>
          </a:p>
          <a:p>
            <a:r>
              <a:rPr lang="fr-FR" dirty="0" smtClean="0"/>
              <a:t> &lt;/interfaces&gt;      </a:t>
            </a:r>
            <a:endParaRPr lang="fr-FR" dirty="0"/>
          </a:p>
        </p:txBody>
      </p:sp>
      <p:sp>
        <p:nvSpPr>
          <p:cNvPr id="13" name="Parenthèse ouvrante 12"/>
          <p:cNvSpPr/>
          <p:nvPr/>
        </p:nvSpPr>
        <p:spPr>
          <a:xfrm>
            <a:off x="5190474" y="1295400"/>
            <a:ext cx="76200"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371600" y="1295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533400" y="2438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286000" y="2438401"/>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51" name="Grouper 50"/>
          <p:cNvGrpSpPr/>
          <p:nvPr/>
        </p:nvGrpSpPr>
        <p:grpSpPr>
          <a:xfrm>
            <a:off x="1295400" y="3048000"/>
            <a:ext cx="3276600"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524000" y="1752600"/>
            <a:ext cx="5334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400300" y="1714500"/>
            <a:ext cx="533401"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362200" y="1752600"/>
            <a:ext cx="8382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963484" y="1103731"/>
            <a:ext cx="2731647"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844618" y="1548920"/>
            <a:ext cx="4021871"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790034" y="2232661"/>
            <a:ext cx="1582541"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4243629" y="3034000"/>
            <a:ext cx="119950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52" name="Grouper 51"/>
          <p:cNvGrpSpPr/>
          <p:nvPr/>
        </p:nvGrpSpPr>
        <p:grpSpPr>
          <a:xfrm>
            <a:off x="1524000" y="2743200"/>
            <a:ext cx="3276600"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484456"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6019800"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 is (will be) 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urls</a:t>
            </a:r>
            <a:r>
              <a:rPr lang="en-US" dirty="0" smtClean="0"/>
              <a:t> : </a:t>
            </a:r>
            <a:r>
              <a:rPr lang="fr-FR" sz="2800" i="1" dirty="0" smtClean="0"/>
              <a:t>www.netconfcentral.com, </a:t>
            </a:r>
            <a:r>
              <a:rPr lang="fr-FR" sz="2800" i="1" dirty="0" err="1" smtClean="0"/>
              <a:t>www.yang-central.org</a:t>
            </a:r>
            <a:endParaRPr lang="en-US" sz="28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Bouton d'action : Suivant 4">
            <a:hlinkClick r:id="rId3" action="ppaction://hlinksldjump" highlightClick="1"/>
          </p:cNvPr>
          <p:cNvSpPr/>
          <p:nvPr/>
        </p:nvSpPr>
        <p:spPr>
          <a:xfrm>
            <a:off x="7696200" y="6126164"/>
            <a:ext cx="609600" cy="350836"/>
          </a:xfrm>
          <a:prstGeom prst="actionButtonForwardNex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4</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5</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2" action="ppaction://hlinksldjump" highlightClick="1"/>
          </p:cNvPr>
          <p:cNvSpPr/>
          <p:nvPr/>
        </p:nvSpPr>
        <p:spPr>
          <a:xfrm>
            <a:off x="8788400" y="5791200"/>
            <a:ext cx="622300" cy="304800"/>
          </a:xfrm>
          <a:prstGeom prst="actionButtonBackPrevio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fade">
                                      <p:cBhvr>
                                        <p:cTn id="18" dur="500"/>
                                        <p:tgtEl>
                                          <p:spTgt spid="15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2000"/>
                                        <p:tgtEl>
                                          <p:spTgt spid="1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8" y="462708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7</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 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8" y="463139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68359" y="462708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5" action="ppaction://hlinksldjump" highlightClick="1"/>
          </p:cNvPr>
          <p:cNvSpPr/>
          <p:nvPr/>
        </p:nvSpPr>
        <p:spPr>
          <a:xfrm>
            <a:off x="9067800" y="152400"/>
            <a:ext cx="391335" cy="387613"/>
          </a:xfrm>
          <a:prstGeom prst="actionButtonForwardNex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wipe(up)">
                                      <p:cBhvr>
                                        <p:cTn id="18" dur="500"/>
                                        <p:tgtEl>
                                          <p:spTgt spid="6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91"/>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26" dur="2000" fill="hold"/>
                                        <p:tgtEl>
                                          <p:spTgt spid="491"/>
                                        </p:tgtEl>
                                        <p:attrNameLst>
                                          <p:attrName>ppt_x</p:attrName>
                                          <p:attrName>ppt_y</p:attrName>
                                        </p:attrNameLst>
                                      </p:cBhvr>
                                      <p:rCtr x="121" y="-86"/>
                                    </p:animMotion>
                                  </p:childTnLst>
                                </p:cTn>
                              </p:par>
                              <p:par>
                                <p:cTn id="27" presetID="22" presetClass="entr" presetSubtype="1"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animEffect transition="in" filter="wipe(up)">
                                      <p:cBhvr>
                                        <p:cTn id="29" dur="500"/>
                                        <p:tgtEl>
                                          <p:spTgt spid="523"/>
                                        </p:tgtEl>
                                      </p:cBhvr>
                                    </p:animEffect>
                                  </p:childTnLst>
                                </p:cTn>
                              </p:par>
                              <p:par>
                                <p:cTn id="30" presetID="1" presetClass="entr" presetSubtype="0" fill="hold" nodeType="withEffect">
                                  <p:stCondLst>
                                    <p:cond delay="0"/>
                                  </p:stCondLst>
                                  <p:childTnLst>
                                    <p:set>
                                      <p:cBhvr>
                                        <p:cTn id="31" dur="1" fill="hold">
                                          <p:stCondLst>
                                            <p:cond delay="0"/>
                                          </p:stCondLst>
                                        </p:cTn>
                                        <p:tgtEl>
                                          <p:spTgt spid="523"/>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3" dur="2000" fill="hold"/>
                                        <p:tgtEl>
                                          <p:spTgt spid="523"/>
                                        </p:tgtEl>
                                        <p:attrNameLst>
                                          <p:attrName>ppt_x</p:attrName>
                                          <p:attrName>ppt_y</p:attrName>
                                        </p:attrNameLst>
                                      </p:cBhvr>
                                    </p:animMotion>
                                  </p:childTnLst>
                                </p:cTn>
                              </p:par>
                              <p:par>
                                <p:cTn id="34" presetID="22" presetClass="entr" presetSubtype="1" fill="hold" nodeType="withEffect">
                                  <p:stCondLst>
                                    <p:cond delay="0"/>
                                  </p:stCondLst>
                                  <p:childTnLst>
                                    <p:set>
                                      <p:cBhvr>
                                        <p:cTn id="35" dur="1" fill="hold">
                                          <p:stCondLst>
                                            <p:cond delay="0"/>
                                          </p:stCondLst>
                                        </p:cTn>
                                        <p:tgtEl>
                                          <p:spTgt spid="537"/>
                                        </p:tgtEl>
                                        <p:attrNameLst>
                                          <p:attrName>style.visibility</p:attrName>
                                        </p:attrNameLst>
                                      </p:cBhvr>
                                      <p:to>
                                        <p:strVal val="visible"/>
                                      </p:to>
                                    </p:set>
                                    <p:animEffect transition="in" filter="wipe(up)">
                                      <p:cBhvr>
                                        <p:cTn id="36" dur="500"/>
                                        <p:tgtEl>
                                          <p:spTgt spid="537"/>
                                        </p:tgtEl>
                                      </p:cBhvr>
                                    </p:animEffect>
                                  </p:childTnLst>
                                </p:cTn>
                              </p:par>
                              <p:par>
                                <p:cTn id="37" presetID="1" presetClass="entr" presetSubtype="0" fill="hold" nodeType="withEffect">
                                  <p:stCondLst>
                                    <p:cond delay="0"/>
                                  </p:stCondLst>
                                  <p:childTnLst>
                                    <p:set>
                                      <p:cBhvr>
                                        <p:cTn id="38" dur="1" fill="hold">
                                          <p:stCondLst>
                                            <p:cond delay="0"/>
                                          </p:stCondLst>
                                        </p:cTn>
                                        <p:tgtEl>
                                          <p:spTgt spid="537"/>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40" dur="2000" fill="hold"/>
                                        <p:tgtEl>
                                          <p:spTgt spid="537"/>
                                        </p:tgtEl>
                                        <p:attrNameLst>
                                          <p:attrName>ppt_x</p:attrName>
                                          <p:attrName>ppt_y</p:attrName>
                                        </p:attrNameLst>
                                      </p:cBhvr>
                                      <p:rCtr x="102" y="111"/>
                                    </p:animMotion>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92"/>
                                        </p:tgtEl>
                                        <p:attrNameLst>
                                          <p:attrName>style.visibility</p:attrName>
                                        </p:attrNameLst>
                                      </p:cBhvr>
                                      <p:to>
                                        <p:strVal val="visible"/>
                                      </p:to>
                                    </p:set>
                                    <p:animEffect transition="in" filter="dissolve">
                                      <p:cBhvr>
                                        <p:cTn id="45" dur="500"/>
                                        <p:tgtEl>
                                          <p:spTgt spid="6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3"/>
                                        </p:tgtEl>
                                        <p:attrNameLst>
                                          <p:attrName>style.visibility</p:attrName>
                                        </p:attrNameLst>
                                      </p:cBhvr>
                                      <p:to>
                                        <p:strVal val="visible"/>
                                      </p:to>
                                    </p:set>
                                    <p:animEffect transition="in" filter="fade">
                                      <p:cBhvr>
                                        <p:cTn id="48" dur="500"/>
                                        <p:tgtEl>
                                          <p:spTgt spid="46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accel="50000" decel="50000" fill="hold" nodeType="clickEffect">
                                  <p:stCondLst>
                                    <p:cond delay="0"/>
                                  </p:stCondLst>
                                  <p:childTnLst>
                                    <p:set>
                                      <p:cBhvr>
                                        <p:cTn id="56" dur="1" fill="hold">
                                          <p:stCondLst>
                                            <p:cond delay="0"/>
                                          </p:stCondLst>
                                        </p:cTn>
                                        <p:tgtEl>
                                          <p:spTgt spid="551"/>
                                        </p:tgtEl>
                                        <p:attrNameLst>
                                          <p:attrName>style.visibility</p:attrName>
                                        </p:attrNameLst>
                                      </p:cBhvr>
                                      <p:to>
                                        <p:strVal val="visible"/>
                                      </p:to>
                                    </p:set>
                                    <p:anim calcmode="lin" valueType="num">
                                      <p:cBhvr additive="base">
                                        <p:cTn id="57" dur="500" fill="hold"/>
                                        <p:tgtEl>
                                          <p:spTgt spid="551"/>
                                        </p:tgtEl>
                                        <p:attrNameLst>
                                          <p:attrName>ppt_x</p:attrName>
                                        </p:attrNameLst>
                                      </p:cBhvr>
                                      <p:tavLst>
                                        <p:tav tm="0">
                                          <p:val>
                                            <p:strVal val="1+#ppt_w/2"/>
                                          </p:val>
                                        </p:tav>
                                        <p:tav tm="100000">
                                          <p:val>
                                            <p:strVal val="#ppt_x"/>
                                          </p:val>
                                        </p:tav>
                                      </p:tavLst>
                                    </p:anim>
                                    <p:anim calcmode="lin" valueType="num">
                                      <p:cBhvr additive="base">
                                        <p:cTn id="58"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52"/>
                                        </p:tgtEl>
                                        <p:attrNameLst>
                                          <p:attrName>style.visibility</p:attrName>
                                        </p:attrNameLst>
                                      </p:cBhvr>
                                      <p:to>
                                        <p:strVal val="visible"/>
                                      </p:to>
                                    </p:set>
                                    <p:animEffect transition="in" filter="dissolve">
                                      <p:cBhvr>
                                        <p:cTn id="63" dur="2000"/>
                                        <p:tgtEl>
                                          <p:spTgt spid="552"/>
                                        </p:tgtEl>
                                      </p:cBhvr>
                                    </p:animEffect>
                                  </p:childTnLst>
                                </p:cTn>
                              </p:par>
                              <p:par>
                                <p:cTn id="64" presetID="10" presetClass="exit" presetSubtype="0" fill="hold" nodeType="withEffect">
                                  <p:stCondLst>
                                    <p:cond delay="0"/>
                                  </p:stCondLst>
                                  <p:childTnLst>
                                    <p:animEffect transition="out" filter="fade">
                                      <p:cBhvr>
                                        <p:cTn id="65" dur="2000"/>
                                        <p:tgtEl>
                                          <p:spTgt spid="551"/>
                                        </p:tgtEl>
                                      </p:cBhvr>
                                    </p:animEffect>
                                    <p:set>
                                      <p:cBhvr>
                                        <p:cTn id="66" dur="1" fill="hold">
                                          <p:stCondLst>
                                            <p:cond delay="1999"/>
                                          </p:stCondLst>
                                        </p:cTn>
                                        <p:tgtEl>
                                          <p:spTgt spid="55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692"/>
                                        </p:tgtEl>
                                      </p:cBhvr>
                                    </p:animEffect>
                                    <p:set>
                                      <p:cBhvr>
                                        <p:cTn id="71" dur="1" fill="hold">
                                          <p:stCondLst>
                                            <p:cond delay="999"/>
                                          </p:stCondLst>
                                        </p:cTn>
                                        <p:tgtEl>
                                          <p:spTgt spid="692"/>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635"/>
                                        </p:tgtEl>
                                        <p:attrNameLst>
                                          <p:attrName>style.visibility</p:attrName>
                                        </p:attrNameLst>
                                      </p:cBhvr>
                                      <p:to>
                                        <p:strVal val="visible"/>
                                      </p:to>
                                    </p:set>
                                    <p:animEffect transition="in" filter="dissolve">
                                      <p:cBhvr>
                                        <p:cTn id="74" dur="1000"/>
                                        <p:tgtEl>
                                          <p:spTgt spid="635"/>
                                        </p:tgtEl>
                                      </p:cBhvr>
                                    </p:animEffect>
                                  </p:childTnLst>
                                </p:cTn>
                              </p:par>
                              <p:par>
                                <p:cTn id="75" presetID="10" presetClass="exit" presetSubtype="0" fill="hold" grpId="1" nodeType="withEffect">
                                  <p:stCondLst>
                                    <p:cond delay="0"/>
                                  </p:stCondLst>
                                  <p:childTnLst>
                                    <p:animEffect transition="out" filter="fade">
                                      <p:cBhvr>
                                        <p:cTn id="76" dur="1000"/>
                                        <p:tgtEl>
                                          <p:spTgt spid="463"/>
                                        </p:tgtEl>
                                      </p:cBhvr>
                                    </p:animEffect>
                                    <p:set>
                                      <p:cBhvr>
                                        <p:cTn id="77" dur="1" fill="hold">
                                          <p:stCondLst>
                                            <p:cond delay="999"/>
                                          </p:stCondLst>
                                        </p:cTn>
                                        <p:tgtEl>
                                          <p:spTgt spid="46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464"/>
                                        </p:tgtEl>
                                        <p:attrNameLst>
                                          <p:attrName>style.visibility</p:attrName>
                                        </p:attrNameLst>
                                      </p:cBhvr>
                                      <p:to>
                                        <p:strVal val="visible"/>
                                      </p:to>
                                    </p:set>
                                    <p:animEffect transition="in" filter="fade">
                                      <p:cBhvr>
                                        <p:cTn id="80"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8</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5466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500"/>
                            </p:stCondLst>
                            <p:childTnLst>
                              <p:par>
                                <p:cTn id="23" presetID="10" presetClass="exit" presetSubtype="0" fill="hold" nodeType="after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par>
                          <p:cTn id="39" fill="hold">
                            <p:stCondLst>
                              <p:cond delay="1500"/>
                            </p:stCondLst>
                            <p:childTnLst>
                              <p:par>
                                <p:cTn id="40" presetID="10" presetClass="exit" presetSubtype="0" fill="hold" nodeType="after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9</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62" dur="2000" fill="hold"/>
                                        <p:tgtEl>
                                          <p:spTgt spid="26"/>
                                        </p:tgtEl>
                                        <p:attrNameLst>
                                          <p:attrName>ppt_x</p:attrName>
                                          <p:attrName>ppt_y</p:attrName>
                                        </p:attrNameLst>
                                      </p:cBhvr>
                                      <p:rCtr x="-101" y="-215"/>
                                    </p:animMotion>
                                  </p:childTnLst>
                                </p:cTn>
                              </p:par>
                              <p:par>
                                <p:cTn id="63" presetID="10" presetClass="exit" presetSubtype="0" fill="hold" nodeType="withEffect">
                                  <p:stCondLst>
                                    <p:cond delay="0"/>
                                  </p:stCondLst>
                                  <p:childTnLst>
                                    <p:animEffect transition="out" filter="fade">
                                      <p:cBhvr>
                                        <p:cTn id="64" dur="2000"/>
                                        <p:tgtEl>
                                          <p:spTgt spid="33"/>
                                        </p:tgtEl>
                                      </p:cBhvr>
                                    </p:animEffect>
                                    <p:set>
                                      <p:cBhvr>
                                        <p:cTn id="65" dur="1" fill="hold">
                                          <p:stCondLst>
                                            <p:cond delay="19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grpId="2" nodeType="clickEffect">
                                  <p:stCondLst>
                                    <p:cond delay="0"/>
                                  </p:stCondLst>
                                  <p:childTnLst>
                                    <p:anim calcmode="lin" valueType="num">
                                      <p:cBhvr>
                                        <p:cTn id="74" dur="500"/>
                                        <p:tgtEl>
                                          <p:spTgt spid="26"/>
                                        </p:tgtEl>
                                        <p:attrNameLst>
                                          <p:attrName>ppt_w</p:attrName>
                                        </p:attrNameLst>
                                      </p:cBhvr>
                                      <p:tavLst>
                                        <p:tav tm="0">
                                          <p:val>
                                            <p:strVal val="ppt_w"/>
                                          </p:val>
                                        </p:tav>
                                        <p:tav tm="100000">
                                          <p:val>
                                            <p:fltVal val="0"/>
                                          </p:val>
                                        </p:tav>
                                      </p:tavLst>
                                    </p:anim>
                                    <p:anim calcmode="lin" valueType="num">
                                      <p:cBhvr>
                                        <p:cTn id="75" dur="500"/>
                                        <p:tgtEl>
                                          <p:spTgt spid="26"/>
                                        </p:tgtEl>
                                        <p:attrNameLst>
                                          <p:attrName>ppt_h</p:attrName>
                                        </p:attrNameLst>
                                      </p:cBhvr>
                                      <p:tavLst>
                                        <p:tav tm="0">
                                          <p:val>
                                            <p:strVal val="ppt_h"/>
                                          </p:val>
                                        </p:tav>
                                        <p:tav tm="100000">
                                          <p:val>
                                            <p:strVal val="ppt_h"/>
                                          </p:val>
                                        </p:tav>
                                      </p:tavLst>
                                    </p:anim>
                                    <p:set>
                                      <p:cBhvr>
                                        <p:cTn id="76" dur="1" fill="hold">
                                          <p:stCondLst>
                                            <p:cond delay="499"/>
                                          </p:stCondLst>
                                        </p:cTn>
                                        <p:tgtEl>
                                          <p:spTgt spid="26"/>
                                        </p:tgtEl>
                                        <p:attrNameLst>
                                          <p:attrName>style.visibility</p:attrName>
                                        </p:attrNameLst>
                                      </p:cBhvr>
                                      <p:to>
                                        <p:strVal val="hidden"/>
                                      </p:to>
                                    </p:set>
                                  </p:childTnLst>
                                </p:cTn>
                              </p:par>
                              <p:par>
                                <p:cTn id="77" presetID="17" presetClass="exit" presetSubtype="10" fill="hold" nodeType="withEffect">
                                  <p:stCondLst>
                                    <p:cond delay="0"/>
                                  </p:stCondLst>
                                  <p:childTnLst>
                                    <p:anim calcmode="lin" valueType="num">
                                      <p:cBhvr>
                                        <p:cTn id="78" dur="500"/>
                                        <p:tgtEl>
                                          <p:spTgt spid="34"/>
                                        </p:tgtEl>
                                        <p:attrNameLst>
                                          <p:attrName>ppt_w</p:attrName>
                                        </p:attrNameLst>
                                      </p:cBhvr>
                                      <p:tavLst>
                                        <p:tav tm="0">
                                          <p:val>
                                            <p:strVal val="ppt_w"/>
                                          </p:val>
                                        </p:tav>
                                        <p:tav tm="100000">
                                          <p:val>
                                            <p:fltVal val="0"/>
                                          </p:val>
                                        </p:tav>
                                      </p:tavLst>
                                    </p:anim>
                                    <p:anim calcmode="lin" valueType="num">
                                      <p:cBhvr>
                                        <p:cTn id="79" dur="500"/>
                                        <p:tgtEl>
                                          <p:spTgt spid="34"/>
                                        </p:tgtEl>
                                        <p:attrNameLst>
                                          <p:attrName>ppt_h</p:attrName>
                                        </p:attrNameLst>
                                      </p:cBhvr>
                                      <p:tavLst>
                                        <p:tav tm="0">
                                          <p:val>
                                            <p:strVal val="ppt_h"/>
                                          </p:val>
                                        </p:tav>
                                        <p:tav tm="100000">
                                          <p:val>
                                            <p:strVal val="ppt_h"/>
                                          </p:val>
                                        </p:tav>
                                      </p:tavLst>
                                    </p:anim>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grpId="1" nodeType="afterEffect">
                                  <p:stCondLst>
                                    <p:cond delay="0"/>
                                  </p:stCondLst>
                                  <p:childTnLst>
                                    <p:animEffect transition="out" filter="fad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40479</TotalTime>
  <Words>6063</Words>
  <Application>Microsoft Macintosh PowerPoint</Application>
  <PresentationFormat>Format A4 (210 x 297 mm)</PresentationFormat>
  <Paragraphs>798</Paragraphs>
  <Slides>25</Slides>
  <Notes>23</Notes>
  <HiddenSlides>0</HiddenSlides>
  <MMClips>0</MMClips>
  <ScaleCrop>false</ScaleCrop>
  <HeadingPairs>
    <vt:vector size="4" baseType="variant">
      <vt:variant>
        <vt:lpstr>Modèle de conception</vt:lpstr>
      </vt:variant>
      <vt:variant>
        <vt:i4>1</vt:i4>
      </vt:variant>
      <vt:variant>
        <vt:lpstr>Titres des diapositives</vt:lpstr>
      </vt:variant>
      <vt:variant>
        <vt:i4>25</vt:i4>
      </vt:variant>
    </vt:vector>
  </HeadingPairs>
  <TitlesOfParts>
    <vt:vector size="26"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Diapositive 10</vt:lpstr>
      <vt:lpstr>Diapositive 11</vt:lpstr>
      <vt:lpstr>Diapositive 12</vt:lpstr>
      <vt:lpstr>Conclusions and future works</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283</cp:revision>
  <cp:lastPrinted>2009-12-30T22:41:07Z</cp:lastPrinted>
  <dcterms:created xsi:type="dcterms:W3CDTF">2010-03-26T17:12:21Z</dcterms:created>
  <dcterms:modified xsi:type="dcterms:W3CDTF">2010-03-26T17:12:48Z</dcterms:modified>
</cp:coreProperties>
</file>