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diagrams/drawing2.xml" ContentType="application/vnd.ms-office.drawingml.diagramDrawing+xml"/>
  <Override PartName="/ppt/slides/slide9.xml" ContentType="application/vnd.openxmlformats-officedocument.presentationml.slide+xml"/>
  <Override PartName="/ppt/diagrams/data2.xml" ContentType="application/vnd.openxmlformats-officedocument.drawingml.diagramData+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Override PartName="/ppt/notesSlides/notesSlide16.xml" ContentType="application/vnd.openxmlformats-officedocument.presentationml.notesSlide+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s/slide22.xml" ContentType="application/vnd.openxmlformats-officedocument.presentationml.slide+xml"/>
  <Default Extension="rels" ContentType="application/vnd.openxmlformats-package.relationship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diagrams/layout2.xml" ContentType="application/vnd.openxmlformats-officedocument.drawingml.diagramLayout+xml"/>
  <Override PartName="/ppt/slideLayouts/slideLayout3.xml" ContentType="application/vnd.openxmlformats-officedocument.presentationml.slideLayout+xml"/>
  <Override PartName="/ppt/diagrams/quickStyle2.xml" ContentType="application/vnd.openxmlformats-officedocument.drawingml.diagramStyle+xml"/>
  <Default Extension="tiff" ContentType="image/tiff"/>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10.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24"/>
  </p:notesMasterIdLst>
  <p:handoutMasterIdLst>
    <p:handoutMasterId r:id="rId25"/>
  </p:handoutMasterIdLst>
  <p:sldIdLst>
    <p:sldId id="265" r:id="rId2"/>
    <p:sldId id="266" r:id="rId3"/>
    <p:sldId id="281" r:id="rId4"/>
    <p:sldId id="267" r:id="rId5"/>
    <p:sldId id="272" r:id="rId6"/>
    <p:sldId id="271" r:id="rId7"/>
    <p:sldId id="257" r:id="rId8"/>
    <p:sldId id="269" r:id="rId9"/>
    <p:sldId id="275" r:id="rId10"/>
    <p:sldId id="278" r:id="rId11"/>
    <p:sldId id="279" r:id="rId12"/>
    <p:sldId id="280" r:id="rId13"/>
    <p:sldId id="270" r:id="rId14"/>
    <p:sldId id="274" r:id="rId15"/>
    <p:sldId id="256" r:id="rId16"/>
    <p:sldId id="258" r:id="rId17"/>
    <p:sldId id="259" r:id="rId18"/>
    <p:sldId id="260" r:id="rId19"/>
    <p:sldId id="261" r:id="rId20"/>
    <p:sldId id="262" r:id="rId21"/>
    <p:sldId id="263" r:id="rId22"/>
    <p:sldId id="268" r:id="rId23"/>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76727" autoAdjust="0"/>
  </p:normalViewPr>
  <p:slideViewPr>
    <p:cSldViewPr snapToObjects="1">
      <p:cViewPr varScale="1">
        <p:scale>
          <a:sx n="126" d="100"/>
          <a:sy n="126" d="100"/>
        </p:scale>
        <p:origin x="-2688" y="-96"/>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pt>
    <dgm:pt modelId="{6E64A01A-DE57-7144-BEF7-2401D15DA71E}" type="pres">
      <dgm:prSet presAssocID="{0062EC5A-5D1C-6B4F-A354-DE2BE58DFE17}" presName="item3" presStyleLbl="node1" presStyleIdx="2" presStyleCnt="3">
        <dgm:presLayoutVars>
          <dgm:bulletEnabled val="1"/>
        </dgm:presLayoutVars>
      </dgm:prSet>
      <dgm:spPr/>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pt>
    <dgm:pt modelId="{603312FD-D8D8-DF44-B49B-CC0128581673}" type="pres">
      <dgm:prSet presAssocID="{33673844-0BF7-3A4A-B4BD-8568C2D90E9F}" presName="gear1srcNode" presStyleLbl="node1" presStyleIdx="0" presStyleCnt="1"/>
      <dgm:spPr/>
    </dgm:pt>
    <dgm:pt modelId="{9203BDAA-55F9-2C46-9716-D125BB622DF2}" type="pres">
      <dgm:prSet presAssocID="{33673844-0BF7-3A4A-B4BD-8568C2D90E9F}" presName="gear1dstNode" presStyleLbl="node1" presStyleIdx="0" presStyleCnt="1"/>
      <dgm:spPr/>
    </dgm:pt>
    <dgm:pt modelId="{B00E0397-AD58-0D41-9A60-BB783F91FC11}" type="pres">
      <dgm:prSet presAssocID="{443B98E3-FBB3-5344-B480-90DBE9C1D8CA}" presName="connector1" presStyleLbl="sibTrans2D1" presStyleIdx="0" presStyleCnt="1"/>
      <dgm:spPr/>
    </dgm:pt>
  </dgm:ptLst>
  <dgm:cxnLst>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1BEEE1D6-8B73-794C-B609-1830441AD182}" type="presOf" srcId="{443B98E3-FBB3-5344-B480-90DBE9C1D8CA}" destId="{B00E0397-AD58-0D41-9A60-BB783F91FC11}" srcOrd="0" destOrd="0" presId="urn:microsoft.com/office/officeart/2005/8/layout/gear1"/>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27/01/10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27/01/10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 to you an implementation of the Yang language.</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is a data modeling language used to model configuration data and we propose a Yang view of these data both at the client and server side of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I’ll briefly describe a parser of Yang data model and how we use it to provide a browser like application that gives access to Yang data model instances.</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a:p>
            <a:pPr algn="just"/>
            <a:endParaRPr lang="en-US" sz="1000" baseline="0" noProof="0" dirty="0" smtClean="0">
              <a:latin typeface="Times New Roman"/>
              <a:cs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52500" y="685800"/>
            <a:ext cx="4953000" cy="3429000"/>
          </a:xfrm>
        </p:spPr>
      </p:sp>
      <p:sp>
        <p:nvSpPr>
          <p:cNvPr id="3" name="Espace réservé des commentaires 2"/>
          <p:cNvSpPr>
            <a:spLocks noGrp="1"/>
          </p:cNvSpPr>
          <p:nvPr>
            <p:ph type="body" idx="1"/>
          </p:nvPr>
        </p:nvSpPr>
        <p:spPr/>
        <p:txBody>
          <a:bodyPr>
            <a:normAutofit/>
          </a:bodyPr>
          <a:lstStyle/>
          <a:p>
            <a:r>
              <a:rPr lang="en-US" sz="1200" u="none" noProof="0" dirty="0" smtClean="0">
                <a:latin typeface="Times New Roman"/>
                <a:cs typeface="Times New Roman"/>
              </a:rPr>
              <a:t>Our </a:t>
            </a:r>
            <a:r>
              <a:rPr lang="en-US" sz="1200" u="none" noProof="0" dirty="0" err="1" smtClean="0">
                <a:latin typeface="Times New Roman"/>
                <a:cs typeface="Times New Roman"/>
              </a:rPr>
              <a:t>testbed</a:t>
            </a:r>
            <a:r>
              <a:rPr lang="en-US" sz="1200" u="none" noProof="0" dirty="0" smtClean="0">
                <a:latin typeface="Times New Roman"/>
                <a:cs typeface="Times New Roman"/>
              </a:rPr>
              <a:t> is made of one or more </a:t>
            </a:r>
            <a:r>
              <a:rPr lang="fr-FR" sz="1200" u="none" noProof="0" dirty="0" smtClean="0">
                <a:latin typeface="Times New Roman"/>
                <a:cs typeface="Times New Roman"/>
              </a:rPr>
              <a:t>NETCONF</a:t>
            </a:r>
            <a:r>
              <a:rPr lang="en-US" sz="1200" u="none" noProof="0" dirty="0" smtClean="0">
                <a:latin typeface="Times New Roman"/>
                <a:cs typeface="Times New Roman"/>
              </a:rPr>
              <a:t> agent implementation provided by the ENSUITE</a:t>
            </a:r>
            <a:r>
              <a:rPr lang="en-US" sz="1200" u="none" baseline="0" noProof="0" dirty="0" smtClean="0">
                <a:latin typeface="Times New Roman"/>
                <a:cs typeface="Times New Roman"/>
              </a:rPr>
              <a:t> framework. These agents run on wireless routers interconnected by a mesh network with an ad-hoc multi hop mode and allow the configuration of the OLSR protocol that maintains a consistent and </a:t>
            </a:r>
            <a:r>
              <a:rPr lang="en-US" sz="1200" u="none" baseline="0" noProof="0" dirty="0" err="1" smtClean="0">
                <a:latin typeface="Times New Roman"/>
                <a:cs typeface="Times New Roman"/>
              </a:rPr>
              <a:t>evoluting</a:t>
            </a:r>
            <a:r>
              <a:rPr lang="en-US" sz="1200" u="none" baseline="0" noProof="0" dirty="0" smtClean="0">
                <a:latin typeface="Times New Roman"/>
                <a:cs typeface="Times New Roman"/>
              </a:rPr>
              <a:t> routing plane. Each router has two wireless interfaces where one is dedicated to user sub-network access-point and the other to communicate with other routers of the mesh.</a:t>
            </a:r>
            <a:endParaRPr lang="en-US" sz="1200" u="none" noProof="0" dirty="0">
              <a:latin typeface="Times New Roman"/>
              <a:cs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defines which operations can be done but did not describe configuration data. Such data are XML data inside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PDU that is itself XML data.</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Yang data model describes configuration and state data for each network devices</a:t>
            </a:r>
            <a:r>
              <a:rPr lang="en-US" sz="1200" kern="1200" dirty="0" smtClean="0">
                <a:solidFill>
                  <a:schemeClr val="tx1"/>
                </a:solidFill>
                <a:latin typeface="+mn-lt"/>
                <a:ea typeface="+mn-ea"/>
                <a:cs typeface="+mn-cs"/>
              </a:rPr>
              <a:t> like router </a:t>
            </a:r>
            <a:r>
              <a:rPr lang="en-US" sz="1200" kern="1200" dirty="0" smtClean="0">
                <a:solidFill>
                  <a:schemeClr val="tx1"/>
                </a:solidFill>
                <a:latin typeface="+mn-lt"/>
                <a:ea typeface="+mn-ea"/>
                <a:cs typeface="+mn-cs"/>
              </a:rPr>
              <a:t>or host and services. Configuration data can be read and written but not for state data that are read only.</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a full standard framework a device must announce which </a:t>
            </a:r>
            <a:r>
              <a:rPr lang="en-US" sz="1200" kern="1200" dirty="0" smtClean="0">
                <a:solidFill>
                  <a:schemeClr val="tx1"/>
                </a:solidFill>
                <a:latin typeface="+mn-lt"/>
                <a:ea typeface="+mn-ea"/>
                <a:cs typeface="+mn-cs"/>
              </a:rPr>
              <a:t>Yang data models </a:t>
            </a:r>
            <a:r>
              <a:rPr lang="en-US" sz="1200" kern="1200" dirty="0" smtClean="0">
                <a:solidFill>
                  <a:schemeClr val="tx1"/>
                </a:solidFill>
                <a:latin typeface="+mn-lt"/>
                <a:ea typeface="+mn-ea"/>
                <a:cs typeface="+mn-cs"/>
              </a:rPr>
              <a:t>it </a:t>
            </a:r>
            <a:r>
              <a:rPr lang="en-US" sz="1200" kern="1200" dirty="0" smtClean="0">
                <a:solidFill>
                  <a:schemeClr val="tx1"/>
                </a:solidFill>
                <a:latin typeface="+mn-lt"/>
                <a:ea typeface="+mn-ea"/>
                <a:cs typeface="+mn-cs"/>
              </a:rPr>
              <a:t>implements.</a:t>
            </a:r>
            <a:r>
              <a:rPr lang="en-US" sz="1200" kern="1200" baseline="0" dirty="0" smtClean="0">
                <a:solidFill>
                  <a:schemeClr val="tx1"/>
                </a:solidFill>
                <a:latin typeface="+mn-lt"/>
                <a:ea typeface="+mn-ea"/>
                <a:cs typeface="+mn-cs"/>
              </a:rPr>
              <a:t> In this example</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these two servers announce they implement an Host</a:t>
            </a:r>
            <a:r>
              <a:rPr lang="en-US" sz="1200" kern="1200" dirty="0" smtClean="0">
                <a:solidFill>
                  <a:schemeClr val="tx1"/>
                </a:solidFill>
                <a:latin typeface="+mn-lt"/>
                <a:ea typeface="+mn-ea"/>
                <a:cs typeface="+mn-cs"/>
              </a:rPr>
              <a:t> YANG</a:t>
            </a:r>
            <a:r>
              <a:rPr lang="en-US" sz="1200" kern="1200" baseline="0" dirty="0" smtClean="0">
                <a:solidFill>
                  <a:schemeClr val="tx1"/>
                </a:solidFill>
                <a:latin typeface="+mn-lt"/>
                <a:ea typeface="+mn-ea"/>
                <a:cs typeface="+mn-cs"/>
              </a:rPr>
              <a:t> data model </a:t>
            </a:r>
            <a:r>
              <a:rPr lang="en-US" sz="1200" kern="1200" dirty="0" smtClean="0">
                <a:solidFill>
                  <a:schemeClr val="tx1"/>
                </a:solidFill>
                <a:latin typeface="+mn-lt"/>
                <a:ea typeface="+mn-ea"/>
                <a:cs typeface="+mn-cs"/>
              </a:rPr>
              <a:t>and </a:t>
            </a:r>
            <a:r>
              <a:rPr lang="en-US" sz="1200" kern="1200" dirty="0" smtClean="0">
                <a:solidFill>
                  <a:schemeClr val="tx1"/>
                </a:solidFill>
                <a:latin typeface="+mn-lt"/>
                <a:ea typeface="+mn-ea"/>
                <a:cs typeface="+mn-cs"/>
              </a:rPr>
              <a:t>the wireless router announce a Router model.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Host </a:t>
            </a:r>
            <a:r>
              <a:rPr lang="en-US" sz="1200" kern="1200" dirty="0" smtClean="0">
                <a:solidFill>
                  <a:schemeClr val="tx1"/>
                </a:solidFill>
                <a:latin typeface="+mn-lt"/>
                <a:ea typeface="+mn-ea"/>
                <a:cs typeface="+mn-cs"/>
              </a:rPr>
              <a:t>and Router Yang data model names must be unique so configuration management application could retrieve from somewhere the Yang model to have the knowledge of conveyed data.</a:t>
            </a:r>
            <a:endParaRPr lang="en-GB" sz="1200" kern="1200" dirty="0" smtClean="0">
              <a:solidFill>
                <a:schemeClr val="tx1"/>
              </a:solidFill>
              <a:latin typeface="+mn-lt"/>
              <a:ea typeface="+mn-ea"/>
              <a:cs typeface="+mn-cs"/>
            </a:endParaRPr>
          </a:p>
          <a:p>
            <a:pPr algn="just"/>
            <a:endParaRPr lang="en-US" sz="1000" noProof="0" dirty="0" smtClean="0">
              <a:latin typeface="Times New Roman"/>
              <a:cs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pPr algn="just"/>
            <a:r>
              <a:rPr lang="en-US" sz="1200" noProof="0" dirty="0" smtClean="0">
                <a:latin typeface="Times New Roman"/>
                <a:cs typeface="Times New Roman"/>
              </a:rPr>
              <a:t>Configuration</a:t>
            </a:r>
            <a:r>
              <a:rPr lang="en-US" sz="1200" baseline="0" noProof="0" dirty="0" smtClean="0">
                <a:latin typeface="Times New Roman"/>
                <a:cs typeface="Times New Roman"/>
              </a:rPr>
              <a:t> management we propose is made of one set of network devices and one station (the configuration manager) hosting configuration related applications. Each device has an embedded </a:t>
            </a:r>
            <a:r>
              <a:rPr lang="fr-FR" sz="1200" baseline="0" noProof="0" dirty="0" smtClean="0">
                <a:latin typeface="Times New Roman"/>
                <a:cs typeface="Times New Roman"/>
              </a:rPr>
              <a:t>NETCONF</a:t>
            </a:r>
            <a:r>
              <a:rPr lang="en-US" sz="1200" baseline="0" noProof="0" dirty="0" smtClean="0">
                <a:latin typeface="Times New Roman"/>
                <a:cs typeface="Times New Roman"/>
              </a:rPr>
              <a:t> agent that can be requested by the configuration manager station. Data exchanged are XML formatted configuration (and eventually state) information that are different for each device. Because different devices as router and server have nothing common so data are different. As two same devices should have same data types but different values. So there is a need for each device to exhibit which data can be used to manage its configuration and there is a need too for configuration manager application to know what could be requested from each device.</a:t>
            </a:r>
          </a:p>
          <a:p>
            <a:pPr algn="just"/>
            <a:endParaRPr lang="en-US" sz="1200" baseline="0" noProof="0" dirty="0" smtClean="0">
              <a:latin typeface="Times New Roman"/>
              <a:cs typeface="Times New Roman"/>
            </a:endParaRPr>
          </a:p>
          <a:p>
            <a:pPr algn="just"/>
            <a:r>
              <a:rPr lang="en-US" sz="1200" noProof="0" dirty="0" smtClean="0">
                <a:latin typeface="Times New Roman"/>
                <a:cs typeface="Times New Roman"/>
              </a:rPr>
              <a:t>The YANG modeling language is the</a:t>
            </a:r>
            <a:r>
              <a:rPr lang="en-US" sz="1200" baseline="0" noProof="0" dirty="0" smtClean="0">
                <a:latin typeface="Times New Roman"/>
                <a:cs typeface="Times New Roman"/>
              </a:rPr>
              <a:t> information model proposed by the </a:t>
            </a:r>
            <a:r>
              <a:rPr lang="en-US" sz="1200" baseline="0" noProof="0" dirty="0" err="1" smtClean="0">
                <a:latin typeface="Times New Roman"/>
                <a:cs typeface="Times New Roman"/>
              </a:rPr>
              <a:t>ietf</a:t>
            </a:r>
            <a:r>
              <a:rPr lang="en-US" sz="1200" baseline="0" noProof="0" dirty="0" smtClean="0">
                <a:latin typeface="Times New Roman"/>
                <a:cs typeface="Times New Roman"/>
              </a:rPr>
              <a:t> working group on network configuration (</a:t>
            </a:r>
            <a:r>
              <a:rPr lang="en-US" sz="1200" baseline="0" noProof="0" dirty="0" err="1" smtClean="0">
                <a:latin typeface="Times New Roman"/>
                <a:cs typeface="Times New Roman"/>
              </a:rPr>
              <a:t>netmod</a:t>
            </a:r>
            <a:r>
              <a:rPr lang="en-US" sz="1200" baseline="0" noProof="0" dirty="0" smtClean="0">
                <a:latin typeface="Times New Roman"/>
                <a:cs typeface="Times New Roman"/>
              </a:rPr>
              <a:t>). This language will allows equipments vendor to formally express their information model, as it is done for network management by SNMP and its SMI data model. But an important difference for us between SMI and YANG is the former is a data model and not an information model. YANG is more abstract and have more complex structures than the hierarchical description of scalars and tables in SMI. Moreover SMI data models contain protocol information that are useful to request data (the SNMP </a:t>
            </a:r>
            <a:r>
              <a:rPr lang="en-US" sz="1200" baseline="0" noProof="0" dirty="0" err="1" smtClean="0">
                <a:latin typeface="Times New Roman"/>
                <a:cs typeface="Times New Roman"/>
              </a:rPr>
              <a:t>oid</a:t>
            </a:r>
            <a:r>
              <a:rPr lang="en-US" sz="1200" baseline="0" noProof="0" dirty="0" smtClean="0">
                <a:latin typeface="Times New Roman"/>
                <a:cs typeface="Times New Roman"/>
              </a:rPr>
              <a:t>) that have permitted the development of a full of generic SNMP manager providing an SMI view of network management  information.</a:t>
            </a:r>
          </a:p>
          <a:p>
            <a:pPr algn="just"/>
            <a:endParaRPr lang="en-US" sz="1200" baseline="0" noProof="0" dirty="0" smtClean="0">
              <a:latin typeface="Times New Roman"/>
              <a:cs typeface="Times New Roman"/>
            </a:endParaRPr>
          </a:p>
          <a:p>
            <a:pPr algn="just"/>
            <a:r>
              <a:rPr lang="en-US" sz="1200" baseline="0" noProof="0" dirty="0" smtClean="0">
                <a:latin typeface="Times New Roman"/>
                <a:cs typeface="Times New Roman"/>
              </a:rPr>
              <a:t>The goal of this paper is to show a way to use YANG information model in the same fashion as the SMI could be. We propose a generic configuration manager that will understand YANG specification and provide a YANG view of configuration data maintained inside </a:t>
            </a:r>
            <a:r>
              <a:rPr lang="fr-FR" sz="1200" baseline="0" noProof="0" dirty="0" smtClean="0">
                <a:latin typeface="Times New Roman"/>
                <a:cs typeface="Times New Roman"/>
              </a:rPr>
              <a:t>NETCONF</a:t>
            </a:r>
            <a:r>
              <a:rPr lang="en-US" sz="1200" baseline="0" noProof="0" dirty="0" smtClean="0">
                <a:latin typeface="Times New Roman"/>
                <a:cs typeface="Times New Roman"/>
              </a:rPr>
              <a:t> agents. The language is currently in the draft state but sufficiently advanced to allow us a realistic use of it that will show possibilities and limits of such use of YANG.</a:t>
            </a:r>
          </a:p>
          <a:p>
            <a:pPr algn="just"/>
            <a:endParaRPr lang="en-US" sz="1200" baseline="0" noProof="0" dirty="0" smtClean="0">
              <a:latin typeface="Times New Roman"/>
              <a:cs typeface="Times New Roman"/>
            </a:endParaRPr>
          </a:p>
          <a:p>
            <a:pPr algn="just"/>
            <a:endParaRPr lang="en-US" sz="1200" baseline="0" noProof="0" dirty="0" smtClean="0">
              <a:latin typeface="Times New Roman"/>
              <a:cs typeface="Times New Roman"/>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dirty="0" smtClean="0">
                <a:latin typeface="Times New Roman"/>
                <a:cs typeface="Times New Roman"/>
              </a:rPr>
              <a:t>NETCONF</a:t>
            </a:r>
            <a:r>
              <a:rPr lang="en-US" sz="1200" dirty="0" smtClean="0">
                <a:latin typeface="Times New Roman"/>
                <a:cs typeface="Times New Roman"/>
              </a:rPr>
              <a:t> data</a:t>
            </a:r>
            <a:r>
              <a:rPr lang="en-US" sz="1200" baseline="0" dirty="0" smtClean="0">
                <a:latin typeface="Times New Roman"/>
                <a:cs typeface="Times New Roman"/>
              </a:rPr>
              <a:t> exchanged between a device and a configuration application are XML documents and it is the responsibility of the agent or the manager to send well formed document. Such schema could be the mean to formally express which configuration data could be exchanged but indeed are not human friendly readable and so limits the understanding of complex data structure. For example a typical network configuration data (but also a network management)  is a list (or a table) of the set of network interfaces a network device contains. XML example for such data is given on the </a:t>
            </a:r>
            <a:r>
              <a:rPr lang="fr-FR" sz="1200" baseline="0" dirty="0" smtClean="0">
                <a:latin typeface="Times New Roman"/>
                <a:cs typeface="Times New Roman"/>
              </a:rPr>
              <a:t>slide</a:t>
            </a:r>
            <a:r>
              <a:rPr lang="en-US" sz="1200" baseline="0" dirty="0" smtClean="0">
                <a:latin typeface="Times New Roman"/>
                <a:cs typeface="Times New Roman"/>
              </a:rPr>
              <a:t>. </a:t>
            </a:r>
          </a:p>
          <a:p>
            <a:pPr algn="just"/>
            <a:endParaRPr lang="en-US" sz="1200" noProof="0" dirty="0" smtClean="0">
              <a:latin typeface="Times New Roman"/>
              <a:cs typeface="Times New Roman"/>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YANG</a:t>
            </a:r>
            <a:r>
              <a:rPr lang="fr-FR" baseline="0" dirty="0" smtClean="0"/>
              <a:t> </a:t>
            </a:r>
            <a:r>
              <a:rPr lang="fr-FR" baseline="0" dirty="0" err="1" smtClean="0"/>
              <a:t>is</a:t>
            </a:r>
            <a:r>
              <a:rPr lang="fr-FR" baseline="0" dirty="0" smtClean="0"/>
              <a:t> </a:t>
            </a:r>
            <a:r>
              <a:rPr lang="fr-FR" baseline="0" dirty="0" err="1" smtClean="0"/>
              <a:t>used</a:t>
            </a:r>
            <a:r>
              <a:rPr lang="fr-FR" baseline="0" dirty="0" smtClean="0"/>
              <a:t> to model data </a:t>
            </a:r>
            <a:r>
              <a:rPr lang="fr-FR" baseline="0" dirty="0" err="1" smtClean="0"/>
              <a:t>that</a:t>
            </a:r>
            <a:r>
              <a:rPr lang="fr-FR" baseline="0" dirty="0" smtClean="0"/>
              <a:t> are XML </a:t>
            </a:r>
            <a:r>
              <a:rPr lang="fr-FR" baseline="0" dirty="0" err="1" smtClean="0"/>
              <a:t>formated</a:t>
            </a:r>
            <a:r>
              <a:rPr lang="fr-FR" baseline="0" dirty="0" smtClean="0"/>
              <a:t> configuration information </a:t>
            </a:r>
            <a:r>
              <a:rPr lang="fr-FR" baseline="0" dirty="0" err="1" smtClean="0"/>
              <a:t>like</a:t>
            </a:r>
            <a:r>
              <a:rPr lang="fr-FR" baseline="0" dirty="0" smtClean="0"/>
              <a:t> </a:t>
            </a:r>
            <a:r>
              <a:rPr lang="fr-FR" baseline="0" dirty="0" err="1" smtClean="0"/>
              <a:t>this</a:t>
            </a:r>
            <a:r>
              <a:rPr lang="fr-FR" baseline="0" dirty="0" smtClean="0"/>
              <a:t> </a:t>
            </a:r>
            <a:r>
              <a:rPr lang="fr-FR" baseline="0" dirty="0" err="1" smtClean="0"/>
              <a:t>example</a:t>
            </a:r>
            <a:r>
              <a:rPr lang="fr-FR" baseline="0" dirty="0" smtClean="0"/>
              <a:t>.</a:t>
            </a:r>
          </a:p>
          <a:p>
            <a:r>
              <a:rPr lang="fr-FR" baseline="0" dirty="0" smtClean="0"/>
              <a:t>If </a:t>
            </a:r>
            <a:r>
              <a:rPr lang="fr-FR" baseline="0" dirty="0" err="1" smtClean="0"/>
              <a:t>we</a:t>
            </a:r>
            <a:r>
              <a:rPr lang="fr-FR" baseline="0" dirty="0" smtClean="0"/>
              <a:t> </a:t>
            </a:r>
            <a:r>
              <a:rPr lang="fr-FR" baseline="0" dirty="0" err="1" smtClean="0"/>
              <a:t>remove</a:t>
            </a:r>
            <a:r>
              <a:rPr lang="fr-FR" baseline="0" dirty="0" smtClean="0"/>
              <a:t> data </a:t>
            </a:r>
            <a:r>
              <a:rPr lang="fr-FR" baseline="0" dirty="0" err="1" smtClean="0"/>
              <a:t>values,it</a:t>
            </a:r>
            <a:r>
              <a:rPr lang="fr-FR" baseline="0" dirty="0" smtClean="0"/>
              <a:t> </a:t>
            </a:r>
            <a:r>
              <a:rPr lang="fr-FR" baseline="0" dirty="0" err="1" smtClean="0"/>
              <a:t>is</a:t>
            </a:r>
            <a:r>
              <a:rPr lang="fr-FR" baseline="0" dirty="0" smtClean="0"/>
              <a:t> more </a:t>
            </a:r>
            <a:r>
              <a:rPr lang="fr-FR" baseline="0" dirty="0" err="1" smtClean="0"/>
              <a:t>easy</a:t>
            </a:r>
            <a:r>
              <a:rPr lang="fr-FR" baseline="0" dirty="0" smtClean="0"/>
              <a:t> to </a:t>
            </a:r>
            <a:r>
              <a:rPr lang="fr-FR" baseline="0" dirty="0" err="1" smtClean="0"/>
              <a:t>see</a:t>
            </a:r>
            <a:r>
              <a:rPr lang="fr-FR" baseline="0" dirty="0" smtClean="0"/>
              <a:t> </a:t>
            </a:r>
            <a:r>
              <a:rPr lang="fr-FR" baseline="0" dirty="0" err="1" smtClean="0"/>
              <a:t>that</a:t>
            </a:r>
            <a:r>
              <a:rPr lang="fr-FR" baseline="0" dirty="0" smtClean="0"/>
              <a:t> </a:t>
            </a:r>
            <a:r>
              <a:rPr lang="fr-FR" baseline="0" dirty="0" err="1" smtClean="0"/>
              <a:t>some</a:t>
            </a:r>
            <a:r>
              <a:rPr lang="fr-FR" baseline="0" dirty="0" smtClean="0"/>
              <a:t> </a:t>
            </a:r>
            <a:r>
              <a:rPr lang="fr-FR" baseline="0" dirty="0" err="1" smtClean="0"/>
              <a:t>markup</a:t>
            </a:r>
            <a:r>
              <a:rPr lang="fr-FR" baseline="0" dirty="0" smtClean="0"/>
              <a:t> pattern are </a:t>
            </a:r>
            <a:r>
              <a:rPr lang="fr-FR" baseline="0" dirty="0" err="1" smtClean="0"/>
              <a:t>repeated</a:t>
            </a:r>
            <a:r>
              <a:rPr lang="fr-FR" baseline="0" dirty="0" smtClean="0"/>
              <a:t> as interface </a:t>
            </a:r>
            <a:r>
              <a:rPr lang="fr-FR" baseline="0" dirty="0" err="1" smtClean="0"/>
              <a:t>with</a:t>
            </a:r>
            <a:r>
              <a:rPr lang="fr-FR" baseline="0" dirty="0" smtClean="0"/>
              <a:t> </a:t>
            </a:r>
            <a:r>
              <a:rPr lang="fr-FR" baseline="0" dirty="0" err="1" smtClean="0"/>
              <a:t>name</a:t>
            </a:r>
            <a:r>
              <a:rPr lang="fr-FR" baseline="0" dirty="0" smtClean="0"/>
              <a:t>, </a:t>
            </a:r>
            <a:r>
              <a:rPr lang="fr-FR" baseline="0" dirty="0" err="1" smtClean="0"/>
              <a:t>physical</a:t>
            </a:r>
            <a:r>
              <a:rPr lang="fr-FR" baseline="0" dirty="0" smtClean="0"/>
              <a:t> </a:t>
            </a:r>
            <a:r>
              <a:rPr lang="fr-FR" baseline="0" dirty="0" err="1" smtClean="0"/>
              <a:t>address</a:t>
            </a:r>
            <a:r>
              <a:rPr lang="fr-FR" baseline="0" dirty="0" smtClean="0"/>
              <a:t> and </a:t>
            </a:r>
            <a:r>
              <a:rPr lang="fr-FR" baseline="0" dirty="0" err="1" smtClean="0"/>
              <a:t>mtu</a:t>
            </a:r>
            <a:r>
              <a:rPr lang="fr-FR" baseline="0" dirty="0" smtClean="0"/>
              <a:t>.</a:t>
            </a:r>
          </a:p>
          <a:p>
            <a:r>
              <a:rPr lang="fr-FR" baseline="0" dirty="0" smtClean="0"/>
              <a:t>One </a:t>
            </a:r>
            <a:r>
              <a:rPr lang="fr-FR" baseline="0" dirty="0" err="1" smtClean="0"/>
              <a:t>can</a:t>
            </a:r>
            <a:r>
              <a:rPr lang="fr-FR" baseline="0" dirty="0" smtClean="0"/>
              <a:t> </a:t>
            </a:r>
            <a:r>
              <a:rPr lang="fr-FR" baseline="0" dirty="0" err="1" smtClean="0"/>
              <a:t>also</a:t>
            </a:r>
            <a:r>
              <a:rPr lang="fr-FR" baseline="0" dirty="0" smtClean="0"/>
              <a:t> </a:t>
            </a:r>
            <a:r>
              <a:rPr lang="fr-FR" baseline="0" dirty="0" err="1" smtClean="0"/>
              <a:t>see</a:t>
            </a:r>
            <a:r>
              <a:rPr lang="fr-FR" baseline="0" dirty="0" smtClean="0"/>
              <a:t> </a:t>
            </a:r>
            <a:r>
              <a:rPr lang="fr-FR" baseline="0" dirty="0" err="1" smtClean="0"/>
              <a:t>these</a:t>
            </a:r>
            <a:r>
              <a:rPr lang="fr-FR" baseline="0" dirty="0" smtClean="0"/>
              <a:t> patterns are </a:t>
            </a:r>
            <a:r>
              <a:rPr lang="fr-FR" baseline="0" dirty="0" err="1" smtClean="0"/>
              <a:t>inside</a:t>
            </a:r>
            <a:r>
              <a:rPr lang="fr-FR" baseline="0" dirty="0" smtClean="0"/>
              <a:t> an interfaces </a:t>
            </a:r>
            <a:r>
              <a:rPr lang="fr-FR" baseline="0" dirty="0" err="1" smtClean="0"/>
              <a:t>markup</a:t>
            </a:r>
            <a:r>
              <a:rPr lang="fr-FR" baseline="0" dirty="0" smtClean="0"/>
              <a:t> </a:t>
            </a:r>
            <a:r>
              <a:rPr lang="fr-FR" baseline="0" dirty="0" err="1" smtClean="0"/>
              <a:t>with</a:t>
            </a:r>
            <a:r>
              <a:rPr lang="fr-FR" baseline="0" dirty="0" smtClean="0"/>
              <a:t> a </a:t>
            </a:r>
            <a:r>
              <a:rPr lang="fr-FR" baseline="0" dirty="0" err="1" smtClean="0"/>
              <a:t>ifNumber</a:t>
            </a:r>
            <a:r>
              <a:rPr lang="fr-FR" baseline="0" dirty="0" smtClean="0"/>
              <a:t>.</a:t>
            </a:r>
          </a:p>
          <a:p>
            <a:r>
              <a:rPr lang="fr-FR" baseline="0" dirty="0" smtClean="0"/>
              <a:t>As XML </a:t>
            </a:r>
            <a:r>
              <a:rPr lang="fr-FR" baseline="0" dirty="0" err="1" smtClean="0"/>
              <a:t>describes</a:t>
            </a:r>
            <a:r>
              <a:rPr lang="fr-FR" baseline="0" dirty="0" smtClean="0"/>
              <a:t> data </a:t>
            </a:r>
            <a:r>
              <a:rPr lang="fr-FR" baseline="0" dirty="0" err="1" smtClean="0"/>
              <a:t>like</a:t>
            </a:r>
            <a:r>
              <a:rPr lang="fr-FR" baseline="0" dirty="0" smtClean="0"/>
              <a:t> a </a:t>
            </a:r>
            <a:r>
              <a:rPr lang="fr-FR" baseline="0" dirty="0" err="1" smtClean="0"/>
              <a:t>tree</a:t>
            </a:r>
            <a:r>
              <a:rPr lang="fr-FR" baseline="0" dirty="0" smtClean="0"/>
              <a: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easy</a:t>
            </a:r>
            <a:r>
              <a:rPr lang="fr-FR" baseline="0" dirty="0" smtClean="0"/>
              <a:t> to </a:t>
            </a:r>
            <a:r>
              <a:rPr lang="fr-FR" baseline="0" dirty="0" err="1" smtClean="0"/>
              <a:t>build</a:t>
            </a:r>
            <a:r>
              <a:rPr lang="fr-FR" baseline="0" dirty="0" smtClean="0"/>
              <a:t> </a:t>
            </a:r>
            <a:r>
              <a:rPr lang="fr-FR" baseline="0" dirty="0" err="1" smtClean="0"/>
              <a:t>such</a:t>
            </a:r>
            <a:r>
              <a:rPr lang="fr-FR" baseline="0" dirty="0" smtClean="0"/>
              <a:t> </a:t>
            </a:r>
            <a:r>
              <a:rPr lang="fr-FR" baseline="0" dirty="0" err="1" smtClean="0"/>
              <a:t>tree</a:t>
            </a:r>
            <a:r>
              <a:rPr lang="fr-FR" baseline="0" dirty="0" smtClean="0"/>
              <a:t> </a:t>
            </a:r>
            <a:r>
              <a:rPr lang="fr-FR" baseline="0" dirty="0" err="1" smtClean="0"/>
              <a:t>from</a:t>
            </a:r>
            <a:r>
              <a:rPr lang="fr-FR" baseline="0" dirty="0" smtClean="0"/>
              <a:t> </a:t>
            </a:r>
            <a:r>
              <a:rPr lang="fr-FR" baseline="0" dirty="0" err="1" smtClean="0"/>
              <a:t>it</a:t>
            </a:r>
            <a:r>
              <a:rPr lang="fr-FR" baseline="0" dirty="0" smtClean="0"/>
              <a:t>.</a:t>
            </a:r>
          </a:p>
          <a:p>
            <a:r>
              <a:rPr lang="fr-FR" baseline="0" dirty="0" smtClean="0"/>
              <a:t>But </a:t>
            </a:r>
            <a:r>
              <a:rPr lang="fr-FR" baseline="0" dirty="0" err="1" smtClean="0"/>
              <a:t>it</a:t>
            </a:r>
            <a:r>
              <a:rPr lang="fr-FR" baseline="0" dirty="0" smtClean="0"/>
              <a:t> </a:t>
            </a:r>
            <a:r>
              <a:rPr lang="fr-FR" baseline="0" dirty="0" err="1" smtClean="0"/>
              <a:t>is</a:t>
            </a:r>
            <a:r>
              <a:rPr lang="fr-FR" baseline="0" dirty="0" smtClean="0"/>
              <a:t> </a:t>
            </a:r>
            <a:r>
              <a:rPr lang="fr-FR" baseline="0" dirty="0" err="1" smtClean="0"/>
              <a:t>only</a:t>
            </a:r>
            <a:r>
              <a:rPr lang="fr-FR" baseline="0" dirty="0" smtClean="0"/>
              <a:t> </a:t>
            </a:r>
            <a:r>
              <a:rPr lang="fr-FR" baseline="0" dirty="0" err="1" smtClean="0"/>
              <a:t>with</a:t>
            </a:r>
            <a:r>
              <a:rPr lang="fr-FR" baseline="0" dirty="0" smtClean="0"/>
              <a:t> the help of a data model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can</a:t>
            </a:r>
            <a:r>
              <a:rPr lang="fr-FR" baseline="0" dirty="0" smtClean="0"/>
              <a:t> </a:t>
            </a:r>
            <a:r>
              <a:rPr lang="fr-FR" baseline="0" dirty="0" err="1" smtClean="0"/>
              <a:t>say</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two</a:t>
            </a:r>
            <a:r>
              <a:rPr lang="fr-FR" baseline="0" dirty="0" smtClean="0"/>
              <a:t> instances of the </a:t>
            </a:r>
            <a:r>
              <a:rPr lang="fr-FR" baseline="0" dirty="0" err="1" smtClean="0"/>
              <a:t>same</a:t>
            </a:r>
            <a:r>
              <a:rPr lang="fr-FR" baseline="0" dirty="0" smtClean="0"/>
              <a:t> interface pattern.</a:t>
            </a:r>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Lets see how Yang model such data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 A module should be a collection of data definition related to  a configuration subject, as is this network configuration module.</a:t>
            </a: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r>
              <a:rPr lang="en-US" sz="1000" b="0" i="0" baseline="0" dirty="0" smtClean="0">
                <a:latin typeface="Times New Roman"/>
                <a:cs typeface="Times New Roman"/>
              </a:rPr>
              <a:t>We maps this as java classes tree.</a:t>
            </a:r>
          </a:p>
          <a:p>
            <a:pPr algn="just"/>
            <a:r>
              <a:rPr lang="en-US" sz="1000" b="0" i="0" baseline="0" dirty="0" smtClean="0">
                <a:latin typeface="Times New Roman"/>
                <a:cs typeface="Times New Roman"/>
              </a:rPr>
              <a:t>Yang has some built-in type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This is the definition of the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that is derived from the built-in type string with a restricted number of chars.</a:t>
            </a: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There are also java classes, with a special case for grouping because this part of data model will be instantiated.</a:t>
            </a:r>
          </a:p>
          <a:p>
            <a:pPr algn="just"/>
            <a:r>
              <a:rPr lang="en-US" sz="1000" b="0" i="0" baseline="0" dirty="0" smtClean="0">
                <a:latin typeface="Times New Roman"/>
                <a:cs typeface="Times New Roman"/>
              </a:rPr>
              <a:t>Finally this is a data model for interfaces configuration. A container contains other data definitions as a list. The list is defined by its columns and can be indexed. The choice statement allows a configuration to have one of these cases. </a:t>
            </a:r>
          </a:p>
          <a:p>
            <a:pPr algn="just"/>
            <a:r>
              <a:rPr lang="en-US" sz="1000" b="0" i="0" baseline="0" dirty="0" smtClean="0">
                <a:latin typeface="Times New Roman"/>
                <a:cs typeface="Times New Roman"/>
              </a:rPr>
              <a:t>Here is an example of the uses statement that refers to the grouping statement we just have seen.</a:t>
            </a: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 YANG parser in java called </a:t>
            </a:r>
            <a:r>
              <a:rPr lang="en-US" sz="1000" baseline="0" dirty="0" err="1" smtClean="0">
                <a:latin typeface="Times New Roman"/>
                <a:cs typeface="Times New Roman"/>
              </a:rPr>
              <a:t>jYang</a:t>
            </a:r>
            <a:r>
              <a:rPr lang="en-US" sz="1000" baseline="0" dirty="0" smtClean="0">
                <a:latin typeface="Times New Roman"/>
                <a:cs typeface="Times New Roman"/>
              </a:rPr>
              <a:t>.</a:t>
            </a:r>
          </a:p>
          <a:p>
            <a:pPr algn="just"/>
            <a:r>
              <a:rPr lang="en-US" sz="1000" baseline="0" dirty="0" smtClean="0">
                <a:latin typeface="Times New Roman"/>
                <a:cs typeface="Times New Roman"/>
              </a:rPr>
              <a:t>This parser reads YANG modules and build their YANG schema trees.</a:t>
            </a:r>
          </a:p>
          <a:p>
            <a:pPr algn="just"/>
            <a:r>
              <a:rPr lang="en-US" sz="1000" baseline="0" dirty="0" smtClean="0">
                <a:latin typeface="Times New Roman"/>
                <a:cs typeface="Times New Roman"/>
              </a:rPr>
              <a:t>If we suppose two nodes in the module a are using a grouping called </a:t>
            </a:r>
            <a:r>
              <a:rPr lang="en-US" sz="1000" baseline="0" dirty="0" err="1" smtClean="0">
                <a:latin typeface="Times New Roman"/>
                <a:cs typeface="Times New Roman"/>
              </a:rPr>
              <a:t>b</a:t>
            </a:r>
            <a:r>
              <a:rPr lang="en-US" sz="1000" baseline="0" dirty="0" smtClean="0">
                <a:latin typeface="Times New Roman"/>
                <a:cs typeface="Times New Roman"/>
              </a:rPr>
              <a:t>, defined in the module </a:t>
            </a:r>
            <a:r>
              <a:rPr lang="en-US" sz="1000" baseline="0" dirty="0" err="1" smtClean="0">
                <a:latin typeface="Times New Roman"/>
                <a:cs typeface="Times New Roman"/>
              </a:rPr>
              <a:t>b</a:t>
            </a:r>
            <a:r>
              <a:rPr lang="en-US" sz="1000" baseline="0" dirty="0" smtClean="0">
                <a:latin typeface="Times New Roman"/>
                <a:cs typeface="Times New Roman"/>
              </a:rPr>
              <a:t>, we construct the full YANG schema tree by copying the corresponding schema trees.</a:t>
            </a:r>
          </a:p>
          <a:p>
            <a:pPr algn="just"/>
            <a:r>
              <a:rPr lang="en-US" sz="1000" baseline="0" dirty="0" smtClean="0">
                <a:latin typeface="Times New Roman"/>
                <a:cs typeface="Times New Roman"/>
              </a:rPr>
              <a:t>This tree is first used as a YANG sp</a:t>
            </a:r>
            <a:r>
              <a:rPr lang="en-US" sz="1000" baseline="0" dirty="0" smtClean="0">
                <a:latin typeface="Times New Roman"/>
                <a:cs typeface="Times New Roman"/>
              </a:rPr>
              <a:t>ecification browser. Manager can read YANG data model like browsing a file system.</a:t>
            </a:r>
          </a:p>
          <a:p>
            <a:pPr algn="just"/>
            <a:r>
              <a:rPr lang="en-US" sz="1000" baseline="0" dirty="0" smtClean="0">
                <a:latin typeface="Times New Roman"/>
                <a:cs typeface="Times New Roman"/>
              </a:rPr>
              <a:t>The YANG schema tree is also used to find out the YANG data tree from XML Data of the NETCONF protocol.</a:t>
            </a:r>
          </a:p>
          <a:p>
            <a:pPr algn="just"/>
            <a:r>
              <a:rPr lang="en-US" sz="1000" baseline="0" dirty="0" smtClean="0">
                <a:latin typeface="Times New Roman"/>
                <a:cs typeface="Times New Roman"/>
              </a:rPr>
              <a:t>This data tree is now the interface between manager and the configuration of its managed devices.</a:t>
            </a:r>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err="1" smtClean="0">
                <a:latin typeface="Times New Roman"/>
                <a:cs typeface="Times New Roman"/>
              </a:rPr>
              <a:t>YencaP</a:t>
            </a:r>
            <a:r>
              <a:rPr lang="en-US" sz="1000" baseline="0" dirty="0" smtClean="0">
                <a:latin typeface="Times New Roman"/>
                <a:cs typeface="Times New Roman"/>
              </a:rPr>
              <a:t> </a:t>
            </a:r>
            <a:r>
              <a:rPr lang="en-US" sz="1000" baseline="0" dirty="0" smtClean="0">
                <a:latin typeface="Times New Roman"/>
                <a:cs typeface="Times New Roman"/>
              </a:rPr>
              <a:t>is an open 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side.</a:t>
            </a:r>
            <a:r>
              <a:rPr lang="en-US" sz="1000" baseline="0" dirty="0" smtClean="0">
                <a:latin typeface="Times New Roman"/>
                <a:cs typeface="Times New Roman"/>
              </a:rPr>
              <a:t> It is written in python and we are maintaining it.</a:t>
            </a:r>
          </a:p>
          <a:p>
            <a:pPr algn="just"/>
            <a:r>
              <a:rPr lang="en-US" sz="1000" baseline="0" dirty="0" smtClean="0">
                <a:latin typeface="Times New Roman"/>
                <a:cs typeface="Times New Roman"/>
              </a:rPr>
              <a:t>It is conformant with the standard architecture with secure transport, remote procedure call and configuration oriented operation like get 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r>
              <a:rPr lang="en-US" sz="1000" baseline="0" dirty="0" smtClean="0">
                <a:latin typeface="Times New Roman"/>
                <a:cs typeface="Times New Roman"/>
              </a:rPr>
              <a:t>Configuration information interface is organized by the Data Store Manager. It places these information somewhere in the global data tree and delegates the implementation to specific modules.</a:t>
            </a:r>
            <a:endParaRPr lang="en-US" sz="1000" baseline="0" smtClean="0">
              <a:latin typeface="Times New Roman"/>
              <a:cs typeface="Times New Roman"/>
            </a:endParaRPr>
          </a:p>
          <a:p>
            <a:pPr algn="just"/>
            <a:r>
              <a:rPr lang="en-US" sz="1000" baseline="0" smtClean="0">
                <a:latin typeface="Times New Roman"/>
                <a:cs typeface="Times New Roman"/>
              </a:rPr>
              <a:t>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 in order to have a corresponding YANG module for </a:t>
            </a:r>
            <a:r>
              <a:rPr lang="en-US" sz="1000" baseline="0" dirty="0" err="1" smtClean="0">
                <a:latin typeface="Times New Roman"/>
                <a:cs typeface="Times New Roman"/>
              </a:rPr>
              <a:t>YencaP</a:t>
            </a:r>
            <a:r>
              <a:rPr lang="en-US" sz="1000" baseline="0" dirty="0" smtClean="0">
                <a:latin typeface="Times New Roman"/>
                <a:cs typeface="Times New Roman"/>
              </a:rPr>
              <a:t> modules.</a:t>
            </a:r>
          </a:p>
          <a:p>
            <a:pPr algn="just"/>
            <a:r>
              <a:rPr lang="en-US" sz="1000" baseline="0" dirty="0" smtClean="0">
                <a:latin typeface="Times New Roman"/>
                <a:cs typeface="Times New Roman"/>
              </a:rPr>
              <a:t>To do so we simply have to update a configuration file of </a:t>
            </a:r>
            <a:r>
              <a:rPr lang="en-US" sz="1000" baseline="0" dirty="0" err="1" smtClean="0">
                <a:latin typeface="Times New Roman"/>
                <a:cs typeface="Times New Roman"/>
              </a:rPr>
              <a:t>YencaP</a:t>
            </a:r>
            <a:r>
              <a:rPr lang="en-US" sz="1000" baseline="0" dirty="0" smtClean="0">
                <a:latin typeface="Times New Roman"/>
                <a:cs typeface="Times New Roman"/>
              </a:rPr>
              <a:t>. This file describes for each module its name, its path in the data store from the root of the configuration data tree to the begin of the module configuration data tree.</a:t>
            </a:r>
          </a:p>
          <a:p>
            <a:pPr algn="just"/>
            <a:r>
              <a:rPr lang="en-US" sz="1000" baseline="0" dirty="0" smtClean="0">
                <a:latin typeface="Times New Roman"/>
                <a:cs typeface="Times New Roman"/>
              </a:rPr>
              <a:t>The parameters is an optional markup used to defines any parameter with a name and a value. We use this to specify which YANG module is implemented, which revision, because a YANG module can have several versions and whatever one need.</a:t>
            </a:r>
          </a:p>
          <a:p>
            <a:pPr algn="just"/>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27/01/10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27/01/10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27/01/10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27/01/10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27/01/10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27/01/10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27/01/10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27/01/10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tif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p:txBody>
          <a:bodyPr>
            <a:normAutofit fontScale="70000" lnSpcReduction="20000"/>
          </a:bodyPr>
          <a:lstStyle/>
          <a:p>
            <a:r>
              <a:rPr lang="en-GB" dirty="0" smtClean="0"/>
              <a:t>A Yang Parser and Browser implementation on NETCONF</a:t>
            </a:r>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check</a:t>
            </a:r>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103371" y="179251"/>
            <a:ext cx="9802629" cy="6678749"/>
          </a:xfrm>
          <a:prstGeom prst="rect">
            <a:avLst/>
          </a:prstGeom>
          <a:noFill/>
        </p:spPr>
        <p:txBody>
          <a:bodyPr wrap="none" rtlCol="0">
            <a:spAutoFit/>
          </a:bodyPr>
          <a:lstStyle/>
          <a:p>
            <a:r>
              <a:rPr lang="fr-FR" dirty="0" smtClean="0"/>
              <a:t>Références </a:t>
            </a:r>
          </a:p>
          <a:p>
            <a:pPr algn="just"/>
            <a:endParaRPr lang="en-US" dirty="0" smtClean="0">
              <a:latin typeface="Times New Roman"/>
              <a:cs typeface="Times New Roman"/>
            </a:endParaRPr>
          </a:p>
          <a:p>
            <a:pPr algn="just"/>
            <a:r>
              <a:rPr lang="fr-FR" sz="1400" dirty="0" smtClean="0">
                <a:latin typeface="Arial"/>
                <a:cs typeface="Arial"/>
              </a:rPr>
              <a:t>[1] R. Enns</a:t>
            </a:r>
          </a:p>
          <a:p>
            <a:pPr algn="just"/>
            <a:r>
              <a:rPr lang="fr-FR" sz="1400" dirty="0" smtClean="0">
                <a:latin typeface="Arial"/>
                <a:cs typeface="Arial"/>
              </a:rPr>
              <a:t>NETCONF Configuration Protocol, </a:t>
            </a:r>
            <a:r>
              <a:rPr lang="en-US" sz="1400" dirty="0" smtClean="0">
                <a:latin typeface="Arial"/>
                <a:cs typeface="Arial"/>
              </a:rPr>
              <a:t>RFC 4741, December 2006</a:t>
            </a:r>
          </a:p>
          <a:p>
            <a:pPr algn="just"/>
            <a:endParaRPr lang="en-US" sz="1400" dirty="0" smtClean="0">
              <a:latin typeface="Arial"/>
              <a:cs typeface="Arial"/>
            </a:endParaRPr>
          </a:p>
          <a:p>
            <a:r>
              <a:rPr lang="fr-FR" sz="1400" dirty="0" smtClean="0">
                <a:latin typeface="Arial"/>
                <a:cs typeface="Arial"/>
              </a:rPr>
              <a:t>[2] M. </a:t>
            </a:r>
            <a:r>
              <a:rPr lang="fr-FR" sz="1400" dirty="0" err="1" smtClean="0">
                <a:latin typeface="Arial"/>
                <a:cs typeface="Arial"/>
              </a:rPr>
              <a:t>Bjorklund</a:t>
            </a:r>
            <a:endParaRPr lang="fr-FR" sz="1400" dirty="0" smtClean="0">
              <a:latin typeface="Arial"/>
              <a:cs typeface="Arial"/>
            </a:endParaRPr>
          </a:p>
          <a:p>
            <a:r>
              <a:rPr lang="fr-FR" sz="1400" dirty="0" smtClean="0">
                <a:latin typeface="Arial"/>
                <a:cs typeface="Arial"/>
              </a:rPr>
              <a:t>YANG - A data </a:t>
            </a:r>
            <a:r>
              <a:rPr lang="fr-FR" sz="1400" dirty="0" err="1" smtClean="0">
                <a:latin typeface="Arial"/>
                <a:cs typeface="Arial"/>
              </a:rPr>
              <a:t>modeling</a:t>
            </a:r>
            <a:r>
              <a:rPr lang="fr-FR" sz="1400" dirty="0" smtClean="0">
                <a:latin typeface="Arial"/>
                <a:cs typeface="Arial"/>
              </a:rPr>
              <a:t> </a:t>
            </a:r>
            <a:r>
              <a:rPr lang="fr-FR" sz="1400" dirty="0" err="1" smtClean="0">
                <a:latin typeface="Arial"/>
                <a:cs typeface="Arial"/>
              </a:rPr>
              <a:t>language</a:t>
            </a:r>
            <a:r>
              <a:rPr lang="fr-FR" sz="1400" dirty="0" smtClean="0">
                <a:latin typeface="Arial"/>
                <a:cs typeface="Arial"/>
              </a:rPr>
              <a:t> for NETCONF</a:t>
            </a:r>
          </a:p>
          <a:p>
            <a:r>
              <a:rPr lang="fr-FR" sz="1400" dirty="0" smtClean="0">
                <a:latin typeface="Arial"/>
                <a:cs typeface="Arial"/>
              </a:rPr>
              <a:t> draft-ietf-netmod-yang-07, </a:t>
            </a:r>
            <a:r>
              <a:rPr lang="en-US" sz="1400" dirty="0" smtClean="0">
                <a:latin typeface="Arial"/>
                <a:cs typeface="Arial"/>
              </a:rPr>
              <a:t>Network Working Group, Internet-Draft, 13 July 2009</a:t>
            </a:r>
          </a:p>
          <a:p>
            <a:endParaRPr lang="en-US" sz="1400" dirty="0" smtClean="0">
              <a:latin typeface="Arial"/>
              <a:cs typeface="Arial"/>
            </a:endParaRPr>
          </a:p>
          <a:p>
            <a:r>
              <a:rPr lang="en-US" sz="1400" dirty="0" smtClean="0">
                <a:latin typeface="Arial"/>
                <a:cs typeface="Arial"/>
              </a:rPr>
              <a:t>[3] </a:t>
            </a:r>
            <a:r>
              <a:rPr lang="fr-FR" sz="1400" dirty="0" smtClean="0">
                <a:latin typeface="Arial"/>
                <a:cs typeface="Arial"/>
              </a:rPr>
              <a:t>K.  </a:t>
            </a:r>
            <a:r>
              <a:rPr lang="fr-FR" sz="1400" dirty="0" err="1" smtClean="0">
                <a:latin typeface="Arial"/>
                <a:cs typeface="Arial"/>
              </a:rPr>
              <a:t>McCloghrie</a:t>
            </a:r>
            <a:r>
              <a:rPr lang="fr-FR" sz="1400" dirty="0" smtClean="0">
                <a:latin typeface="Arial"/>
                <a:cs typeface="Arial"/>
              </a:rPr>
              <a:t>, D. </a:t>
            </a:r>
            <a:r>
              <a:rPr lang="fr-FR" sz="1400" dirty="0" err="1" smtClean="0">
                <a:latin typeface="Arial"/>
                <a:cs typeface="Arial"/>
              </a:rPr>
              <a:t>Perkins</a:t>
            </a:r>
            <a:r>
              <a:rPr lang="fr-FR" sz="1400" dirty="0" smtClean="0">
                <a:latin typeface="Arial"/>
                <a:cs typeface="Arial"/>
              </a:rPr>
              <a:t>, J. </a:t>
            </a:r>
            <a:r>
              <a:rPr lang="fr-FR" sz="1400" dirty="0" err="1" smtClean="0">
                <a:latin typeface="Arial"/>
                <a:cs typeface="Arial"/>
              </a:rPr>
              <a:t>Schoenwaelder</a:t>
            </a:r>
            <a:r>
              <a:rPr lang="fr-FR" sz="1400" dirty="0" smtClean="0">
                <a:latin typeface="Arial"/>
                <a:cs typeface="Arial"/>
              </a:rPr>
              <a:t>. </a:t>
            </a:r>
          </a:p>
          <a:p>
            <a:r>
              <a:rPr lang="fr-FR" sz="1400" dirty="0" smtClean="0">
                <a:latin typeface="Arial"/>
                <a:cs typeface="Arial"/>
              </a:rPr>
              <a:t>Structure of Management Information Version 2 (SMIv2), RFC 2578, April 1999.</a:t>
            </a:r>
            <a:endParaRPr lang="en-US" sz="1400" dirty="0" smtClean="0">
              <a:latin typeface="Arial"/>
              <a:cs typeface="Arial"/>
            </a:endParaRPr>
          </a:p>
          <a:p>
            <a:endParaRPr lang="en-US" sz="1400" dirty="0" smtClean="0">
              <a:latin typeface="Arial"/>
              <a:cs typeface="Arial"/>
            </a:endParaRPr>
          </a:p>
          <a:p>
            <a:r>
              <a:rPr lang="en-US" sz="1400" dirty="0" smtClean="0">
                <a:latin typeface="Arial"/>
                <a:cs typeface="Arial"/>
              </a:rPr>
              <a:t>[4] </a:t>
            </a:r>
            <a:r>
              <a:rPr lang="fr-FR" sz="1400" dirty="0" smtClean="0">
                <a:latin typeface="Arial"/>
                <a:cs typeface="Arial"/>
              </a:rPr>
              <a:t>Case, J., </a:t>
            </a:r>
            <a:r>
              <a:rPr lang="fr-FR" sz="1400" dirty="0" err="1" smtClean="0">
                <a:latin typeface="Arial"/>
                <a:cs typeface="Arial"/>
              </a:rPr>
              <a:t>Fedor</a:t>
            </a:r>
            <a:r>
              <a:rPr lang="fr-FR" sz="1400" dirty="0" smtClean="0">
                <a:latin typeface="Arial"/>
                <a:cs typeface="Arial"/>
              </a:rPr>
              <a:t>, M., </a:t>
            </a:r>
            <a:r>
              <a:rPr lang="fr-FR" sz="1400" dirty="0" err="1" smtClean="0">
                <a:latin typeface="Arial"/>
                <a:cs typeface="Arial"/>
              </a:rPr>
              <a:t>Schoffstall</a:t>
            </a:r>
            <a:r>
              <a:rPr lang="fr-FR" sz="1400" dirty="0" smtClean="0">
                <a:latin typeface="Arial"/>
                <a:cs typeface="Arial"/>
              </a:rPr>
              <a:t>, M. and J. </a:t>
            </a:r>
            <a:r>
              <a:rPr lang="fr-FR" sz="1400" dirty="0" err="1" smtClean="0">
                <a:latin typeface="Arial"/>
                <a:cs typeface="Arial"/>
              </a:rPr>
              <a:t>Davin</a:t>
            </a:r>
            <a:r>
              <a:rPr lang="fr-FR" sz="1400" dirty="0" smtClean="0">
                <a:latin typeface="Arial"/>
                <a:cs typeface="Arial"/>
              </a:rPr>
              <a:t>, </a:t>
            </a:r>
          </a:p>
          <a:p>
            <a:r>
              <a:rPr lang="fr-FR" sz="1400" dirty="0" smtClean="0">
                <a:latin typeface="Arial"/>
                <a:cs typeface="Arial"/>
              </a:rPr>
              <a:t>Simple Network     Management Protocol, RFC 1157, May 1990.</a:t>
            </a:r>
          </a:p>
          <a:p>
            <a:endParaRPr lang="en-US" sz="1400" dirty="0" smtClean="0">
              <a:latin typeface="Arial"/>
              <a:cs typeface="Arial"/>
            </a:endParaRPr>
          </a:p>
          <a:p>
            <a:r>
              <a:rPr lang="en-US" sz="1400" dirty="0" smtClean="0">
                <a:latin typeface="Arial"/>
                <a:cs typeface="Arial"/>
              </a:rPr>
              <a:t>[5] </a:t>
            </a:r>
            <a:r>
              <a:rPr lang="en-US" sz="1400" dirty="0" err="1" smtClean="0">
                <a:latin typeface="Arial"/>
                <a:cs typeface="Arial"/>
              </a:rPr>
              <a:t>Huiyang</a:t>
            </a:r>
            <a:r>
              <a:rPr lang="en-US" sz="1400" dirty="0" smtClean="0">
                <a:latin typeface="Arial"/>
                <a:cs typeface="Arial"/>
              </a:rPr>
              <a:t> Cui; Bin Zhang; </a:t>
            </a:r>
            <a:r>
              <a:rPr lang="en-US" sz="1400" dirty="0" err="1" smtClean="0">
                <a:latin typeface="Arial"/>
                <a:cs typeface="Arial"/>
              </a:rPr>
              <a:t>Guohui</a:t>
            </a:r>
            <a:r>
              <a:rPr lang="en-US" sz="1400" dirty="0" smtClean="0">
                <a:latin typeface="Arial"/>
                <a:cs typeface="Arial"/>
              </a:rPr>
              <a:t> Li; </a:t>
            </a:r>
            <a:r>
              <a:rPr lang="en-US" sz="1400" dirty="0" err="1" smtClean="0">
                <a:latin typeface="Arial"/>
                <a:cs typeface="Arial"/>
              </a:rPr>
              <a:t>Xuesong</a:t>
            </a:r>
            <a:r>
              <a:rPr lang="en-US" sz="1400" dirty="0" smtClean="0">
                <a:latin typeface="Arial"/>
                <a:cs typeface="Arial"/>
              </a:rPr>
              <a:t> </a:t>
            </a:r>
            <a:r>
              <a:rPr lang="en-US" sz="1400" dirty="0" err="1" smtClean="0">
                <a:latin typeface="Arial"/>
                <a:cs typeface="Arial"/>
              </a:rPr>
              <a:t>Gao</a:t>
            </a:r>
            <a:r>
              <a:rPr lang="en-US" sz="1400" dirty="0" smtClean="0">
                <a:latin typeface="Arial"/>
                <a:cs typeface="Arial"/>
              </a:rPr>
              <a:t>; Yan Li</a:t>
            </a:r>
          </a:p>
          <a:p>
            <a:r>
              <a:rPr lang="en-US" sz="1400" dirty="0" smtClean="0">
                <a:latin typeface="Arial"/>
                <a:cs typeface="Arial"/>
              </a:rPr>
              <a:t>Contrast Analysis of </a:t>
            </a:r>
            <a:r>
              <a:rPr lang="fr-FR" sz="1400" dirty="0" smtClean="0">
                <a:latin typeface="Arial"/>
                <a:cs typeface="Arial"/>
              </a:rPr>
              <a:t>NETCONF</a:t>
            </a:r>
            <a:r>
              <a:rPr lang="en-US" sz="1400" dirty="0" smtClean="0">
                <a:latin typeface="Arial"/>
                <a:cs typeface="Arial"/>
              </a:rPr>
              <a:t> Modeling Languages: XML Schema, Relax NG and YANG</a:t>
            </a:r>
          </a:p>
          <a:p>
            <a:r>
              <a:rPr lang="en-US" sz="1400" dirty="0" smtClean="0">
                <a:latin typeface="Arial"/>
                <a:cs typeface="Arial"/>
              </a:rPr>
              <a:t>International Conference on Communication Software and Network, 2009, ICCSN’09, 27-28 Feb 2009 Page(s):322 - 326 </a:t>
            </a:r>
          </a:p>
          <a:p>
            <a:pPr algn="just"/>
            <a:endParaRPr lang="en-US" sz="1400" dirty="0" smtClean="0">
              <a:latin typeface="Arial"/>
              <a:cs typeface="Arial"/>
            </a:endParaRPr>
          </a:p>
          <a:p>
            <a:pPr algn="just">
              <a:defRPr/>
            </a:pPr>
            <a:r>
              <a:rPr lang="en-US" sz="1400" dirty="0" smtClean="0">
                <a:latin typeface="Arial"/>
                <a:cs typeface="Arial"/>
              </a:rPr>
              <a:t>[6] </a:t>
            </a:r>
            <a:r>
              <a:rPr lang="en-US" sz="1400" dirty="0" err="1" smtClean="0">
                <a:latin typeface="Arial"/>
                <a:cs typeface="Arial"/>
              </a:rPr>
              <a:t>Hui</a:t>
            </a:r>
            <a:r>
              <a:rPr lang="en-US" sz="1400" dirty="0" smtClean="0">
                <a:latin typeface="Arial"/>
                <a:cs typeface="Arial"/>
              </a:rPr>
              <a:t> </a:t>
            </a:r>
            <a:r>
              <a:rPr lang="en-US" sz="1400" dirty="0" err="1" smtClean="0">
                <a:latin typeface="Arial"/>
                <a:cs typeface="Arial"/>
              </a:rPr>
              <a:t>Xu</a:t>
            </a:r>
            <a:r>
              <a:rPr lang="en-US" sz="1400" dirty="0" smtClean="0">
                <a:latin typeface="Arial"/>
                <a:cs typeface="Arial"/>
              </a:rPr>
              <a:t>; </a:t>
            </a:r>
            <a:r>
              <a:rPr lang="en-US" sz="1400" dirty="0" err="1" smtClean="0">
                <a:latin typeface="Arial"/>
                <a:cs typeface="Arial"/>
              </a:rPr>
              <a:t>Debao</a:t>
            </a:r>
            <a:r>
              <a:rPr lang="en-US" sz="1400" dirty="0" smtClean="0">
                <a:latin typeface="Arial"/>
                <a:cs typeface="Arial"/>
              </a:rPr>
              <a:t> Xiao</a:t>
            </a:r>
          </a:p>
          <a:p>
            <a:r>
              <a:rPr lang="en-US" sz="1400" dirty="0" smtClean="0">
                <a:latin typeface="Arial"/>
                <a:cs typeface="Arial"/>
              </a:rPr>
              <a:t>Data modeling for </a:t>
            </a:r>
            <a:r>
              <a:rPr lang="fr-FR" sz="1400" dirty="0" smtClean="0">
                <a:latin typeface="Arial"/>
                <a:cs typeface="Arial"/>
              </a:rPr>
              <a:t>NETCONF</a:t>
            </a:r>
            <a:r>
              <a:rPr lang="en-US" sz="1400" dirty="0" smtClean="0">
                <a:latin typeface="Arial"/>
                <a:cs typeface="Arial"/>
              </a:rPr>
              <a:t>-based network management: XML schema or YANG</a:t>
            </a:r>
          </a:p>
          <a:p>
            <a:r>
              <a:rPr lang="en-US" sz="1400" dirty="0" smtClean="0">
                <a:latin typeface="Arial"/>
                <a:cs typeface="Arial"/>
              </a:rPr>
              <a:t>11</a:t>
            </a:r>
            <a:r>
              <a:rPr lang="en-US" sz="1400" baseline="30000" dirty="0" smtClean="0">
                <a:latin typeface="Arial"/>
                <a:cs typeface="Arial"/>
              </a:rPr>
              <a:t>th</a:t>
            </a:r>
            <a:r>
              <a:rPr lang="en-US" sz="1400" dirty="0" smtClean="0">
                <a:latin typeface="Arial"/>
                <a:cs typeface="Arial"/>
              </a:rPr>
              <a:t> IEEE International Conference on Communication Technology, 2008, ICCT 2008, 10-12 Nov 2008 Page(s):561 – 564</a:t>
            </a:r>
          </a:p>
          <a:p>
            <a:endParaRPr lang="en-US" sz="1400" dirty="0" smtClean="0">
              <a:latin typeface="Arial"/>
              <a:cs typeface="Arial"/>
            </a:endParaRPr>
          </a:p>
          <a:p>
            <a:r>
              <a:rPr lang="fr-FR" sz="1400" dirty="0" smtClean="0">
                <a:latin typeface="Arial"/>
                <a:cs typeface="Arial"/>
              </a:rPr>
              <a:t>[7] J. </a:t>
            </a:r>
            <a:r>
              <a:rPr lang="fr-FR" sz="1400" dirty="0" err="1" smtClean="0">
                <a:latin typeface="Arial"/>
                <a:cs typeface="Arial"/>
              </a:rPr>
              <a:t>Schoenwaelder</a:t>
            </a:r>
            <a:endParaRPr lang="fr-FR" sz="1400" dirty="0" smtClean="0">
              <a:latin typeface="Arial"/>
              <a:cs typeface="Arial"/>
            </a:endParaRPr>
          </a:p>
          <a:p>
            <a:r>
              <a:rPr lang="fr-FR" sz="1400" dirty="0" smtClean="0">
                <a:latin typeface="Arial"/>
                <a:cs typeface="Arial"/>
              </a:rPr>
              <a:t>Common YANG Data Types</a:t>
            </a:r>
          </a:p>
          <a:p>
            <a:r>
              <a:rPr lang="fr-FR" sz="1400" dirty="0" smtClean="0">
                <a:latin typeface="Arial"/>
                <a:cs typeface="Arial"/>
              </a:rPr>
              <a:t>draft-ietf-netmod-yang-types-03, </a:t>
            </a:r>
            <a:r>
              <a:rPr lang="en-US" sz="1400" dirty="0" smtClean="0">
                <a:latin typeface="Arial"/>
                <a:cs typeface="Arial"/>
              </a:rPr>
              <a:t>Network Working Group, Internet-Draft, 13 Mai 2009</a:t>
            </a:r>
          </a:p>
          <a:p>
            <a:endParaRPr lang="en-US" sz="1400" dirty="0" smtClean="0">
              <a:latin typeface="Arial"/>
              <a:cs typeface="Arial"/>
            </a:endParaRPr>
          </a:p>
          <a:p>
            <a:r>
              <a:rPr lang="en-US" sz="1400" dirty="0" smtClean="0">
                <a:latin typeface="Arial"/>
                <a:cs typeface="Arial"/>
              </a:rPr>
              <a:t>[8] V. </a:t>
            </a:r>
            <a:r>
              <a:rPr lang="en-US" sz="1400" dirty="0" err="1" smtClean="0">
                <a:latin typeface="Arial"/>
                <a:cs typeface="Arial"/>
              </a:rPr>
              <a:t>Cridlig</a:t>
            </a:r>
            <a:r>
              <a:rPr lang="en-US" sz="1400" dirty="0" smtClean="0">
                <a:latin typeface="Arial"/>
                <a:cs typeface="Arial"/>
              </a:rPr>
              <a:t>; R. State</a:t>
            </a:r>
          </a:p>
          <a:p>
            <a:r>
              <a:rPr lang="en-US" sz="1400" dirty="0" err="1" smtClean="0">
                <a:latin typeface="Arial"/>
                <a:cs typeface="Arial"/>
              </a:rPr>
              <a:t>YencaP</a:t>
            </a:r>
            <a:r>
              <a:rPr lang="en-US" sz="1400" dirty="0" smtClean="0">
                <a:latin typeface="Arial"/>
                <a:cs typeface="Arial"/>
              </a:rPr>
              <a:t> Documentation</a:t>
            </a:r>
          </a:p>
          <a:p>
            <a:r>
              <a:rPr lang="en-US" sz="1400" dirty="0" smtClean="0">
                <a:latin typeface="Arial"/>
                <a:cs typeface="Arial"/>
              </a:rPr>
              <a:t>Technical Report, 2005, 25 Pages,</a:t>
            </a:r>
            <a:r>
              <a:rPr lang="fr-FR" sz="1400" dirty="0" smtClean="0">
                <a:latin typeface="Arial"/>
                <a:cs typeface="Arial"/>
              </a:rPr>
              <a:t>http://hal.inria.fr/inria-00000804/fr</a:t>
            </a:r>
            <a:endParaRPr lang="en-US" sz="1400" dirty="0" smtClean="0">
              <a:latin typeface="Arial"/>
              <a:cs typeface="Arial"/>
            </a:endParaRP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Image 11" descr="workstation-Vista-256x256.png"/>
          <p:cNvPicPr>
            <a:picLocks noChangeAspect="1"/>
          </p:cNvPicPr>
          <p:nvPr/>
        </p:nvPicPr>
        <p:blipFill>
          <a:blip r:embed="rId3"/>
          <a:stretch>
            <a:fillRect/>
          </a:stretch>
        </p:blipFill>
        <p:spPr>
          <a:xfrm flipH="1">
            <a:off x="1219200" y="-228600"/>
            <a:ext cx="1625769" cy="1778619"/>
          </a:xfrm>
          <a:prstGeom prst="rect">
            <a:avLst/>
          </a:prstGeom>
        </p:spPr>
      </p:pic>
      <p:pic>
        <p:nvPicPr>
          <p:cNvPr id="13" name="Image 12" descr="black-server-128x128.png"/>
          <p:cNvPicPr>
            <a:picLocks noChangeAspect="1"/>
          </p:cNvPicPr>
          <p:nvPr/>
        </p:nvPicPr>
        <p:blipFill>
          <a:blip r:embed="rId4"/>
          <a:stretch>
            <a:fillRect/>
          </a:stretch>
        </p:blipFill>
        <p:spPr>
          <a:xfrm flipH="1">
            <a:off x="8077200" y="732705"/>
            <a:ext cx="1089439" cy="1078809"/>
          </a:xfrm>
          <a:prstGeom prst="rect">
            <a:avLst/>
          </a:prstGeom>
          <a:effectLst/>
        </p:spPr>
      </p:pic>
      <p:sp>
        <p:nvSpPr>
          <p:cNvPr id="19" name="Rectangle 18"/>
          <p:cNvSpPr/>
          <p:nvPr/>
        </p:nvSpPr>
        <p:spPr>
          <a:xfrm>
            <a:off x="182606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0" name="Rectangle 19"/>
          <p:cNvSpPr/>
          <p:nvPr/>
        </p:nvSpPr>
        <p:spPr>
          <a:xfrm>
            <a:off x="1827653"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sp>
        <p:nvSpPr>
          <p:cNvPr id="21" name="Rectangle 20"/>
          <p:cNvSpPr/>
          <p:nvPr/>
        </p:nvSpPr>
        <p:spPr>
          <a:xfrm>
            <a:off x="7317935" y="1811514"/>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26" name="ZoneTexte 25"/>
          <p:cNvSpPr txBox="1"/>
          <p:nvPr/>
        </p:nvSpPr>
        <p:spPr>
          <a:xfrm>
            <a:off x="3124200" y="611185"/>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sp>
        <p:nvSpPr>
          <p:cNvPr id="27" name="Rectangle 26"/>
          <p:cNvSpPr/>
          <p:nvPr/>
        </p:nvSpPr>
        <p:spPr>
          <a:xfrm>
            <a:off x="7318729" y="4495800"/>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YANG</a:t>
            </a:r>
            <a:endParaRPr lang="en-US" sz="1100" dirty="0"/>
          </a:p>
        </p:txBody>
      </p:sp>
      <p:cxnSp>
        <p:nvCxnSpPr>
          <p:cNvPr id="22" name="Connecteur en angle 21"/>
          <p:cNvCxnSpPr>
            <a:stCxn id="19" idx="2"/>
            <a:endCxn id="21" idx="2"/>
          </p:cNvCxnSpPr>
          <p:nvPr/>
        </p:nvCxnSpPr>
        <p:spPr>
          <a:xfrm rot="16200000" flipH="1">
            <a:off x="4951633" y="-656512"/>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workstation-Vista-256x256.png"/>
          <p:cNvPicPr>
            <a:picLocks noChangeAspect="1"/>
          </p:cNvPicPr>
          <p:nvPr/>
        </p:nvPicPr>
        <p:blipFill>
          <a:blip r:embed="rId3"/>
          <a:stretch>
            <a:fillRect/>
          </a:stretch>
        </p:blipFill>
        <p:spPr>
          <a:xfrm flipH="1">
            <a:off x="1219200" y="2869581"/>
            <a:ext cx="1625769" cy="1778619"/>
          </a:xfrm>
          <a:prstGeom prst="rect">
            <a:avLst/>
          </a:prstGeom>
        </p:spPr>
      </p:pic>
      <p:pic>
        <p:nvPicPr>
          <p:cNvPr id="28" name="Image 27" descr="black-server-128x128.png"/>
          <p:cNvPicPr>
            <a:picLocks noChangeAspect="1"/>
          </p:cNvPicPr>
          <p:nvPr/>
        </p:nvPicPr>
        <p:blipFill>
          <a:blip r:embed="rId4"/>
          <a:stretch>
            <a:fillRect/>
          </a:stretch>
        </p:blipFill>
        <p:spPr>
          <a:xfrm flipH="1">
            <a:off x="8077200" y="3317151"/>
            <a:ext cx="1089439" cy="1078809"/>
          </a:xfrm>
          <a:prstGeom prst="rect">
            <a:avLst/>
          </a:prstGeom>
          <a:effectLst/>
        </p:spPr>
      </p:pic>
      <p:sp>
        <p:nvSpPr>
          <p:cNvPr id="29" name="Rectangle 28"/>
          <p:cNvSpPr/>
          <p:nvPr/>
        </p:nvSpPr>
        <p:spPr>
          <a:xfrm>
            <a:off x="182685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0" name="Rectangle 29"/>
          <p:cNvSpPr/>
          <p:nvPr/>
        </p:nvSpPr>
        <p:spPr>
          <a:xfrm>
            <a:off x="7318729" y="4904485"/>
            <a:ext cx="759265" cy="277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100" dirty="0" smtClean="0"/>
              <a:t>NETCONF</a:t>
            </a:r>
            <a:endParaRPr lang="en-US" sz="1100" dirty="0"/>
          </a:p>
        </p:txBody>
      </p:sp>
      <p:sp>
        <p:nvSpPr>
          <p:cNvPr id="31" name="ZoneTexte 30"/>
          <p:cNvSpPr txBox="1"/>
          <p:nvPr/>
        </p:nvSpPr>
        <p:spPr>
          <a:xfrm>
            <a:off x="3124994" y="3704156"/>
            <a:ext cx="3604039" cy="2169825"/>
          </a:xfrm>
          <a:prstGeom prst="rect">
            <a:avLst/>
          </a:prstGeom>
          <a:noFill/>
        </p:spPr>
        <p:txBody>
          <a:bodyPr wrap="square" rtlCol="0">
            <a:spAutoFit/>
          </a:bodyPr>
          <a:lstStyle/>
          <a:p>
            <a:r>
              <a:rPr lang="en-US" sz="900" dirty="0" smtClean="0"/>
              <a:t>&lt;</a:t>
            </a:r>
            <a:r>
              <a:rPr lang="fr-FR" sz="900" dirty="0" smtClean="0"/>
              <a:t>NETCONF</a:t>
            </a:r>
            <a:r>
              <a:rPr lang="en-US" sz="900" dirty="0" smtClean="0"/>
              <a:t>&gt;</a:t>
            </a:r>
          </a:p>
          <a:p>
            <a:pPr lvl="1"/>
            <a:r>
              <a:rPr lang="en-US" sz="900" dirty="0" smtClean="0"/>
              <a:t>&lt;network&gt;</a:t>
            </a:r>
          </a:p>
          <a:p>
            <a:pPr lvl="1"/>
            <a:r>
              <a:rPr lang="en-US" sz="900" dirty="0" smtClean="0"/>
              <a:t>	&lt;interfaces&gt;</a:t>
            </a:r>
          </a:p>
          <a:p>
            <a:pPr lvl="1"/>
            <a:r>
              <a:rPr lang="en-US" sz="900" dirty="0" smtClean="0"/>
              <a:t>		&lt;interface&gt;</a:t>
            </a:r>
          </a:p>
          <a:p>
            <a:pPr lvl="1"/>
            <a:r>
              <a:rPr lang="en-US" sz="900" dirty="0" smtClean="0"/>
              <a:t>			&lt;name&gt;eth0&lt;/name&gt;</a:t>
            </a:r>
          </a:p>
          <a:p>
            <a:pPr lvl="1"/>
            <a:r>
              <a:rPr lang="en-US" sz="900" dirty="0" smtClean="0"/>
              <a:t>			&lt;</a:t>
            </a:r>
            <a:r>
              <a:rPr lang="en-US" sz="900" dirty="0" err="1" smtClean="0"/>
              <a:t>mtu</a:t>
            </a:r>
            <a:r>
              <a:rPr lang="en-US" sz="900" dirty="0" smtClean="0"/>
              <a:t>&gt;1500&lt;/</a:t>
            </a:r>
            <a:r>
              <a:rPr lang="en-US" sz="900" dirty="0" err="1" smtClean="0"/>
              <a:t>mtu</a:t>
            </a:r>
            <a:r>
              <a:rPr lang="en-US" sz="900" dirty="0" smtClean="0"/>
              <a:t>&gt;</a:t>
            </a:r>
          </a:p>
          <a:p>
            <a:pPr lvl="1"/>
            <a:r>
              <a:rPr lang="en-US" sz="900" dirty="0" smtClean="0"/>
              <a:t>			…</a:t>
            </a:r>
          </a:p>
          <a:p>
            <a:pPr lvl="1"/>
            <a:r>
              <a:rPr lang="en-US" sz="900" dirty="0" smtClean="0"/>
              <a:t>		&lt;/interface&gt;</a:t>
            </a:r>
          </a:p>
          <a:p>
            <a:pPr lvl="1"/>
            <a:r>
              <a:rPr lang="en-US" sz="900" dirty="0" smtClean="0"/>
              <a:t>		&lt;interface&gt;</a:t>
            </a:r>
          </a:p>
          <a:p>
            <a:pPr lvl="1"/>
            <a:r>
              <a:rPr lang="en-US" sz="900" dirty="0" smtClean="0"/>
              <a:t>		…</a:t>
            </a:r>
          </a:p>
          <a:p>
            <a:pPr lvl="1"/>
            <a:r>
              <a:rPr lang="en-US" sz="900" dirty="0" smtClean="0"/>
              <a:t>	&lt;/interfaces&gt;</a:t>
            </a:r>
          </a:p>
          <a:p>
            <a:pPr lvl="1"/>
            <a:r>
              <a:rPr lang="en-US" sz="900" dirty="0" smtClean="0"/>
              <a:t>…</a:t>
            </a:r>
          </a:p>
          <a:p>
            <a:pPr lvl="1"/>
            <a:r>
              <a:rPr lang="en-US" sz="900" dirty="0" smtClean="0"/>
              <a:t>&lt;/network&gt;</a:t>
            </a:r>
          </a:p>
          <a:p>
            <a:pPr lvl="1"/>
            <a:r>
              <a:rPr lang="en-US" sz="900" dirty="0" smtClean="0"/>
              <a:t>…</a:t>
            </a:r>
          </a:p>
          <a:p>
            <a:r>
              <a:rPr lang="en-US" sz="900" dirty="0" smtClean="0"/>
              <a:t>&lt;/</a:t>
            </a:r>
            <a:r>
              <a:rPr lang="fr-FR" sz="900" dirty="0" smtClean="0"/>
              <a:t>NETCONF</a:t>
            </a:r>
            <a:r>
              <a:rPr lang="en-US" sz="900" dirty="0" smtClean="0"/>
              <a:t>&gt;</a:t>
            </a:r>
          </a:p>
        </p:txBody>
      </p:sp>
      <p:cxnSp>
        <p:nvCxnSpPr>
          <p:cNvPr id="32" name="Connecteur en angle 31"/>
          <p:cNvCxnSpPr>
            <a:stCxn id="29" idx="2"/>
            <a:endCxn id="30" idx="2"/>
          </p:cNvCxnSpPr>
          <p:nvPr/>
        </p:nvCxnSpPr>
        <p:spPr>
          <a:xfrm rot="16200000" flipH="1">
            <a:off x="4952427" y="2436459"/>
            <a:ext cx="1588" cy="5491870"/>
          </a:xfrm>
          <a:prstGeom prst="bentConnector3">
            <a:avLst>
              <a:gd name="adj1" fmla="val 45336713"/>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13</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ZoneTexte 3"/>
          <p:cNvSpPr txBox="1"/>
          <p:nvPr/>
        </p:nvSpPr>
        <p:spPr>
          <a:xfrm>
            <a:off x="762000" y="990600"/>
            <a:ext cx="4136769" cy="2585323"/>
          </a:xfrm>
          <a:prstGeom prst="rect">
            <a:avLst/>
          </a:prstGeom>
          <a:noFill/>
        </p:spPr>
        <p:txBody>
          <a:bodyPr wrap="none" rtlCol="0">
            <a:spAutoFit/>
          </a:bodyPr>
          <a:lstStyle/>
          <a:p>
            <a:r>
              <a:rPr lang="fr-FR" dirty="0" err="1" smtClean="0"/>
              <a:t>foreach</a:t>
            </a:r>
            <a:r>
              <a:rPr lang="fr-FR" dirty="0" smtClean="0"/>
              <a:t> </a:t>
            </a:r>
            <a:r>
              <a:rPr lang="fr-FR" dirty="0" err="1" smtClean="0"/>
              <a:t>node</a:t>
            </a:r>
            <a:r>
              <a:rPr lang="fr-FR" dirty="0" smtClean="0"/>
              <a:t> in the </a:t>
            </a:r>
            <a:r>
              <a:rPr lang="fr-FR" dirty="0" err="1" smtClean="0"/>
              <a:t>YangTreeNode</a:t>
            </a:r>
            <a:r>
              <a:rPr lang="fr-FR" dirty="0" smtClean="0"/>
              <a:t> : </a:t>
            </a:r>
            <a:r>
              <a:rPr lang="fr-FR" dirty="0" err="1" smtClean="0"/>
              <a:t>ytn</a:t>
            </a:r>
            <a:endParaRPr lang="fr-FR" dirty="0" smtClean="0"/>
          </a:p>
          <a:p>
            <a:r>
              <a:rPr lang="fr-FR" dirty="0" smtClean="0"/>
              <a:t>	if </a:t>
            </a:r>
            <a:r>
              <a:rPr lang="fr-FR" dirty="0" err="1" smtClean="0"/>
              <a:t>ytn</a:t>
            </a:r>
            <a:r>
              <a:rPr lang="fr-FR" dirty="0" smtClean="0"/>
              <a:t> </a:t>
            </a:r>
            <a:r>
              <a:rPr lang="fr-FR" dirty="0" err="1" smtClean="0"/>
              <a:t>is</a:t>
            </a:r>
            <a:r>
              <a:rPr lang="fr-FR" dirty="0" smtClean="0"/>
              <a:t> a </a:t>
            </a:r>
            <a:r>
              <a:rPr lang="fr-FR" dirty="0" err="1" smtClean="0"/>
              <a:t>choice</a:t>
            </a:r>
            <a:r>
              <a:rPr lang="fr-FR" dirty="0" smtClean="0"/>
              <a:t> </a:t>
            </a:r>
            <a:r>
              <a:rPr lang="fr-FR" dirty="0" err="1" smtClean="0"/>
              <a:t>node</a:t>
            </a:r>
            <a:r>
              <a:rPr lang="fr-FR" dirty="0" smtClean="0"/>
              <a:t> </a:t>
            </a:r>
            <a:r>
              <a:rPr lang="fr-FR" dirty="0" err="1" smtClean="0"/>
              <a:t>then</a:t>
            </a:r>
            <a:endParaRPr lang="fr-FR" dirty="0" smtClean="0"/>
          </a:p>
          <a:p>
            <a:r>
              <a:rPr lang="fr-FR" dirty="0" smtClean="0"/>
              <a:t>		</a:t>
            </a:r>
            <a:r>
              <a:rPr lang="fr-FR" dirty="0" err="1" smtClean="0"/>
              <a:t>foreach</a:t>
            </a:r>
            <a:r>
              <a:rPr lang="fr-FR" dirty="0" smtClean="0"/>
              <a:t> case of the </a:t>
            </a:r>
            <a:r>
              <a:rPr lang="fr-FR" dirty="0" err="1" smtClean="0"/>
              <a:t>choice</a:t>
            </a:r>
            <a:endParaRPr lang="fr-FR" dirty="0" smtClean="0"/>
          </a:p>
          <a:p>
            <a:r>
              <a:rPr lang="fr-FR" dirty="0" smtClean="0"/>
              <a:t>			</a:t>
            </a:r>
            <a:r>
              <a:rPr lang="fr-FR" dirty="0" err="1" smtClean="0"/>
              <a:t>foreach</a:t>
            </a:r>
            <a:r>
              <a:rPr lang="fr-FR" dirty="0" smtClean="0"/>
              <a:t> </a:t>
            </a:r>
            <a:r>
              <a:rPr lang="fr-FR" dirty="0" err="1" smtClean="0"/>
              <a:t>node</a:t>
            </a:r>
            <a:r>
              <a:rPr lang="fr-FR" dirty="0" smtClean="0"/>
              <a:t> in the case </a:t>
            </a:r>
            <a:r>
              <a:rPr lang="fr-FR" dirty="0" err="1" smtClean="0"/>
              <a:t>nc</a:t>
            </a:r>
            <a:endParaRPr lang="fr-FR" dirty="0" smtClean="0"/>
          </a:p>
          <a:p>
            <a:r>
              <a:rPr lang="fr-FR" dirty="0" smtClean="0"/>
              <a:t>				</a:t>
            </a:r>
          </a:p>
          <a:p>
            <a:r>
              <a:rPr lang="fr-FR" dirty="0" smtClean="0"/>
              <a:t>	</a:t>
            </a:r>
            <a:r>
              <a:rPr lang="fr-FR" dirty="0" err="1" smtClean="0"/>
              <a:t>foreach</a:t>
            </a:r>
            <a:r>
              <a:rPr lang="fr-FR" dirty="0" smtClean="0"/>
              <a:t> </a:t>
            </a:r>
            <a:r>
              <a:rPr lang="fr-FR" dirty="0" err="1" smtClean="0"/>
              <a:t>node</a:t>
            </a:r>
            <a:r>
              <a:rPr lang="fr-FR" dirty="0" smtClean="0"/>
              <a:t> in the </a:t>
            </a:r>
            <a:r>
              <a:rPr lang="fr-FR" dirty="0" err="1" smtClean="0"/>
              <a:t>DataTree</a:t>
            </a:r>
            <a:r>
              <a:rPr lang="fr-FR" dirty="0" smtClean="0"/>
              <a:t> : </a:t>
            </a:r>
            <a:r>
              <a:rPr lang="fr-FR" dirty="0" err="1" smtClean="0"/>
              <a:t>dtn</a:t>
            </a:r>
            <a:endParaRPr lang="fr-FR" dirty="0" smtClean="0"/>
          </a:p>
          <a:p>
            <a:r>
              <a:rPr lang="fr-FR" dirty="0" smtClean="0"/>
              <a:t>		if </a:t>
            </a:r>
            <a:r>
              <a:rPr lang="fr-FR" dirty="0" err="1" smtClean="0"/>
              <a:t>dtn</a:t>
            </a:r>
            <a:r>
              <a:rPr lang="fr-FR" dirty="0" smtClean="0"/>
              <a:t> == </a:t>
            </a:r>
            <a:r>
              <a:rPr lang="fr-FR" dirty="0" err="1" smtClean="0"/>
              <a:t>ytn</a:t>
            </a:r>
            <a:r>
              <a:rPr lang="fr-FR" dirty="0" smtClean="0"/>
              <a:t> </a:t>
            </a:r>
            <a:r>
              <a:rPr lang="fr-FR" dirty="0" err="1" smtClean="0"/>
              <a:t>then</a:t>
            </a:r>
            <a:endParaRPr lang="fr-FR" dirty="0" smtClean="0"/>
          </a:p>
          <a:p>
            <a:r>
              <a:rPr lang="fr-FR" dirty="0" smtClean="0"/>
              <a:t>			</a:t>
            </a:r>
            <a:r>
              <a:rPr lang="fr-FR" dirty="0" err="1" smtClean="0"/>
              <a:t>create</a:t>
            </a:r>
            <a:r>
              <a:rPr lang="fr-FR" dirty="0" smtClean="0"/>
              <a:t> a </a:t>
            </a:r>
            <a:r>
              <a:rPr lang="fr-FR" dirty="0" err="1" smtClean="0"/>
              <a:t>browsing</a:t>
            </a:r>
            <a:r>
              <a:rPr lang="fr-FR" dirty="0" smtClean="0"/>
              <a:t> </a:t>
            </a:r>
            <a:r>
              <a:rPr lang="fr-FR" dirty="0" err="1" smtClean="0"/>
              <a:t>picture</a:t>
            </a:r>
            <a:endParaRPr lang="fr-FR" dirty="0" smtClean="0"/>
          </a:p>
          <a:p>
            <a:endParaRPr lang="fr-FR" dirty="0"/>
          </a:p>
        </p:txBody>
      </p:sp>
      <p:sp>
        <p:nvSpPr>
          <p:cNvPr id="3" name="Espace réservé du numéro de diapositive 2"/>
          <p:cNvSpPr>
            <a:spLocks noGrp="1"/>
          </p:cNvSpPr>
          <p:nvPr>
            <p:ph type="sldNum" sz="quarter" idx="12"/>
          </p:nvPr>
        </p:nvSpPr>
        <p:spPr/>
        <p:txBody>
          <a:bodyPr/>
          <a:lstStyle/>
          <a:p>
            <a:fld id="{339A7AB0-D0CE-A343-B5B6-64AAD55F6591}" type="slidenum">
              <a:rPr lang="fr-FR" smtClean="0"/>
              <a:pPr/>
              <a:t>14</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 name="ZoneTexte 29"/>
          <p:cNvSpPr txBox="1"/>
          <p:nvPr/>
        </p:nvSpPr>
        <p:spPr>
          <a:xfrm>
            <a:off x="330200" y="5073134"/>
            <a:ext cx="1083086" cy="369332"/>
          </a:xfrm>
          <a:prstGeom prst="rect">
            <a:avLst/>
          </a:prstGeom>
          <a:noFill/>
        </p:spPr>
        <p:txBody>
          <a:bodyPr wrap="none" rtlCol="0">
            <a:spAutoFit/>
          </a:bodyPr>
          <a:lstStyle/>
          <a:p>
            <a:r>
              <a:rPr lang="fr-FR" dirty="0" smtClean="0"/>
              <a:t>NETCONF</a:t>
            </a:r>
            <a:endParaRPr lang="fr-FR" dirty="0"/>
          </a:p>
        </p:txBody>
      </p:sp>
      <p:sp>
        <p:nvSpPr>
          <p:cNvPr id="34" name="ZoneTexte 33"/>
          <p:cNvSpPr txBox="1"/>
          <p:nvPr/>
        </p:nvSpPr>
        <p:spPr>
          <a:xfrm>
            <a:off x="1898650" y="2121694"/>
            <a:ext cx="662787" cy="369332"/>
          </a:xfrm>
          <a:prstGeom prst="rect">
            <a:avLst/>
          </a:prstGeom>
          <a:noFill/>
        </p:spPr>
        <p:txBody>
          <a:bodyPr wrap="none" rtlCol="0">
            <a:spAutoFit/>
          </a:bodyPr>
          <a:lstStyle/>
          <a:p>
            <a:r>
              <a:rPr lang="fr-FR" dirty="0" err="1" smtClean="0"/>
              <a:t>https</a:t>
            </a:r>
            <a:endParaRPr lang="fr-FR" dirty="0"/>
          </a:p>
        </p:txBody>
      </p:sp>
      <p:sp>
        <p:nvSpPr>
          <p:cNvPr id="36" name="ZoneTexte 35"/>
          <p:cNvSpPr txBox="1"/>
          <p:nvPr/>
        </p:nvSpPr>
        <p:spPr>
          <a:xfrm>
            <a:off x="2440589" y="5257800"/>
            <a:ext cx="1249060" cy="861774"/>
          </a:xfrm>
          <a:prstGeom prst="rect">
            <a:avLst/>
          </a:prstGeom>
          <a:noFill/>
        </p:spPr>
        <p:txBody>
          <a:bodyPr wrap="none" rtlCol="0">
            <a:spAutoFit/>
          </a:bodyPr>
          <a:lstStyle/>
          <a:p>
            <a:pPr algn="ctr"/>
            <a:r>
              <a:rPr lang="fr-FR" dirty="0" smtClean="0"/>
              <a:t>ENSUITE</a:t>
            </a:r>
          </a:p>
          <a:p>
            <a:pPr algn="ctr"/>
            <a:r>
              <a:rPr lang="fr-FR" dirty="0" smtClean="0"/>
              <a:t>Framework</a:t>
            </a:r>
          </a:p>
          <a:p>
            <a:pPr algn="ctr"/>
            <a:r>
              <a:rPr lang="fr-FR" sz="1400" i="1" dirty="0" smtClean="0"/>
              <a:t>(p</a:t>
            </a:r>
            <a:r>
              <a:rPr lang="fr-FR" sz="1400" i="1" dirty="0" err="1" smtClean="0"/>
              <a:t>ython</a:t>
            </a:r>
            <a:r>
              <a:rPr lang="fr-FR" sz="1400" i="1" dirty="0" smtClean="0"/>
              <a:t>)</a:t>
            </a:r>
            <a:endParaRPr lang="fr-FR" sz="1400" i="1" dirty="0"/>
          </a:p>
        </p:txBody>
      </p:sp>
      <p:pic>
        <p:nvPicPr>
          <p:cNvPr id="17" name="Image 16" descr="black-server-128x128.png"/>
          <p:cNvPicPr>
            <a:picLocks noChangeAspect="1"/>
          </p:cNvPicPr>
          <p:nvPr/>
        </p:nvPicPr>
        <p:blipFill>
          <a:blip r:embed="rId3"/>
          <a:stretch>
            <a:fillRect/>
          </a:stretch>
        </p:blipFill>
        <p:spPr>
          <a:xfrm flipH="1">
            <a:off x="2561437" y="153369"/>
            <a:ext cx="2683980" cy="2657792"/>
          </a:xfrm>
          <a:prstGeom prst="rect">
            <a:avLst/>
          </a:prstGeom>
          <a:effectLst>
            <a:reflection blurRad="6350" stA="52000" endA="300" endPos="35000" dir="5400000" sy="-100000" algn="bl" rotWithShape="0"/>
          </a:effectLst>
        </p:spPr>
      </p:pic>
      <p:sp>
        <p:nvSpPr>
          <p:cNvPr id="19" name="ZoneTexte 18"/>
          <p:cNvSpPr txBox="1"/>
          <p:nvPr/>
        </p:nvSpPr>
        <p:spPr>
          <a:xfrm>
            <a:off x="4113910" y="552724"/>
            <a:ext cx="797815" cy="646331"/>
          </a:xfrm>
          <a:prstGeom prst="rect">
            <a:avLst/>
          </a:prstGeom>
          <a:noFill/>
        </p:spPr>
        <p:txBody>
          <a:bodyPr wrap="square" rtlCol="0">
            <a:spAutoFit/>
          </a:bodyPr>
          <a:lstStyle/>
          <a:p>
            <a:r>
              <a:rPr lang="fr-FR" dirty="0" smtClean="0">
                <a:solidFill>
                  <a:schemeClr val="bg1"/>
                </a:solidFill>
              </a:rPr>
              <a:t>HTTPS</a:t>
            </a:r>
          </a:p>
          <a:p>
            <a:r>
              <a:rPr lang="fr-FR" dirty="0" smtClean="0">
                <a:solidFill>
                  <a:schemeClr val="bg1"/>
                </a:solidFill>
              </a:rPr>
              <a:t>server</a:t>
            </a:r>
            <a:endParaRPr lang="fr-FR" dirty="0">
              <a:solidFill>
                <a:schemeClr val="bg1"/>
              </a:solidFill>
            </a:endParaRPr>
          </a:p>
        </p:txBody>
      </p:sp>
      <p:sp>
        <p:nvSpPr>
          <p:cNvPr id="20" name="ZoneTexte 19"/>
          <p:cNvSpPr txBox="1"/>
          <p:nvPr/>
        </p:nvSpPr>
        <p:spPr>
          <a:xfrm>
            <a:off x="3828639" y="1098030"/>
            <a:ext cx="1083086" cy="646331"/>
          </a:xfrm>
          <a:prstGeom prst="rect">
            <a:avLst/>
          </a:prstGeom>
          <a:noFill/>
        </p:spPr>
        <p:txBody>
          <a:bodyPr wrap="none" rtlCol="0">
            <a:spAutoFit/>
          </a:bodyPr>
          <a:lstStyle/>
          <a:p>
            <a:r>
              <a:rPr lang="fr-FR" dirty="0" smtClean="0">
                <a:solidFill>
                  <a:schemeClr val="bg1"/>
                </a:solidFill>
              </a:rPr>
              <a:t>NETCONF</a:t>
            </a:r>
          </a:p>
          <a:p>
            <a:r>
              <a:rPr lang="fr-FR" dirty="0" smtClean="0">
                <a:solidFill>
                  <a:schemeClr val="bg1"/>
                </a:solidFill>
              </a:rPr>
              <a:t>Manager</a:t>
            </a:r>
            <a:endParaRPr lang="fr-FR" dirty="0">
              <a:solidFill>
                <a:schemeClr val="bg1"/>
              </a:solidFill>
            </a:endParaRPr>
          </a:p>
        </p:txBody>
      </p:sp>
      <p:grpSp>
        <p:nvGrpSpPr>
          <p:cNvPr id="28" name="Grouper 27"/>
          <p:cNvGrpSpPr/>
          <p:nvPr/>
        </p:nvGrpSpPr>
        <p:grpSpPr>
          <a:xfrm flipH="1">
            <a:off x="6657519" y="534623"/>
            <a:ext cx="1898650" cy="1915874"/>
            <a:chOff x="6038850" y="2959100"/>
            <a:chExt cx="3251200" cy="3160474"/>
          </a:xfrm>
        </p:grpSpPr>
        <p:pic>
          <p:nvPicPr>
            <p:cNvPr id="22" name="Image 2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23" name="Image 22"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21" name="Image 20"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25" name="Rectangle 24"/>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31" name="Grouper 30"/>
          <p:cNvGrpSpPr/>
          <p:nvPr/>
        </p:nvGrpSpPr>
        <p:grpSpPr>
          <a:xfrm flipH="1">
            <a:off x="7606844" y="2870091"/>
            <a:ext cx="1898650" cy="1915874"/>
            <a:chOff x="6038850" y="2959100"/>
            <a:chExt cx="3251200" cy="3160474"/>
          </a:xfrm>
        </p:grpSpPr>
        <p:pic>
          <p:nvPicPr>
            <p:cNvPr id="32" name="Image 31"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37" name="Image 36"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38" name="Image 37"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39" name="Rectangle 38"/>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grpSp>
        <p:nvGrpSpPr>
          <p:cNvPr id="40" name="Grouper 39"/>
          <p:cNvGrpSpPr/>
          <p:nvPr/>
        </p:nvGrpSpPr>
        <p:grpSpPr>
          <a:xfrm>
            <a:off x="5078981" y="4556110"/>
            <a:ext cx="1898650" cy="1915874"/>
            <a:chOff x="6038850" y="2959100"/>
            <a:chExt cx="3251200" cy="3160474"/>
          </a:xfrm>
          <a:effectLst/>
        </p:grpSpPr>
        <p:pic>
          <p:nvPicPr>
            <p:cNvPr id="41" name="Image 40" descr="wifi-modem-Vista-256x256.png"/>
            <p:cNvPicPr>
              <a:picLocks noChangeAspect="1"/>
            </p:cNvPicPr>
            <p:nvPr/>
          </p:nvPicPr>
          <p:blipFill>
            <a:blip r:embed="rId4"/>
            <a:srcRect l="54128" r="40110" b="61719"/>
            <a:stretch>
              <a:fillRect/>
            </a:stretch>
          </p:blipFill>
          <p:spPr>
            <a:xfrm>
              <a:off x="8915400" y="3338274"/>
              <a:ext cx="187325" cy="1244600"/>
            </a:xfrm>
            <a:prstGeom prst="rect">
              <a:avLst/>
            </a:prstGeom>
          </p:spPr>
        </p:pic>
        <p:pic>
          <p:nvPicPr>
            <p:cNvPr id="42" name="Image 41" descr="wifi-modem-Vista-256x256.png"/>
            <p:cNvPicPr>
              <a:picLocks noChangeAspect="1"/>
            </p:cNvPicPr>
            <p:nvPr/>
          </p:nvPicPr>
          <p:blipFill>
            <a:blip r:embed="rId4"/>
            <a:srcRect l="54128" r="40110" b="61719"/>
            <a:stretch>
              <a:fillRect/>
            </a:stretch>
          </p:blipFill>
          <p:spPr>
            <a:xfrm>
              <a:off x="8270875" y="2959100"/>
              <a:ext cx="187325" cy="1244600"/>
            </a:xfrm>
            <a:prstGeom prst="rect">
              <a:avLst/>
            </a:prstGeom>
          </p:spPr>
        </p:pic>
        <p:pic>
          <p:nvPicPr>
            <p:cNvPr id="43" name="Image 42" descr="wifi-modem-Vista-256x256.png"/>
            <p:cNvPicPr>
              <a:picLocks noChangeAspect="1"/>
            </p:cNvPicPr>
            <p:nvPr/>
          </p:nvPicPr>
          <p:blipFill>
            <a:blip r:embed="rId4"/>
            <a:srcRect t="33594"/>
            <a:stretch>
              <a:fillRect/>
            </a:stretch>
          </p:blipFill>
          <p:spPr>
            <a:xfrm>
              <a:off x="6038850" y="3960574"/>
              <a:ext cx="3251200" cy="2159000"/>
            </a:xfrm>
            <a:prstGeom prst="rect">
              <a:avLst/>
            </a:prstGeom>
          </p:spPr>
        </p:pic>
        <p:sp>
          <p:nvSpPr>
            <p:cNvPr id="44" name="Rectangle 43"/>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45" name="Nuage 44"/>
          <p:cNvSpPr/>
          <p:nvPr/>
        </p:nvSpPr>
        <p:spPr>
          <a:xfrm>
            <a:off x="4911725" y="2648632"/>
            <a:ext cx="2067629" cy="1578982"/>
          </a:xfrm>
          <a:prstGeom prst="cloud">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OLSR</a:t>
            </a:r>
            <a:endParaRPr lang="fr-FR" dirty="0"/>
          </a:p>
        </p:txBody>
      </p:sp>
      <p:pic>
        <p:nvPicPr>
          <p:cNvPr id="46" name="Image 45" descr="workstation-Vista-256x256.png"/>
          <p:cNvPicPr>
            <a:picLocks noChangeAspect="1"/>
          </p:cNvPicPr>
          <p:nvPr/>
        </p:nvPicPr>
        <p:blipFill>
          <a:blip r:embed="rId5"/>
          <a:stretch>
            <a:fillRect/>
          </a:stretch>
        </p:blipFill>
        <p:spPr>
          <a:xfrm flipH="1">
            <a:off x="0" y="976414"/>
            <a:ext cx="2971800" cy="3251200"/>
          </a:xfrm>
          <a:prstGeom prst="rect">
            <a:avLst/>
          </a:prstGeom>
        </p:spPr>
      </p:pic>
      <p:sp>
        <p:nvSpPr>
          <p:cNvPr id="47" name="Nuage 46"/>
          <p:cNvSpPr/>
          <p:nvPr/>
        </p:nvSpPr>
        <p:spPr>
          <a:xfrm>
            <a:off x="7821026" y="26392"/>
            <a:ext cx="1637160" cy="1262705"/>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8" name="Nuage 47"/>
          <p:cNvSpPr/>
          <p:nvPr/>
        </p:nvSpPr>
        <p:spPr>
          <a:xfrm>
            <a:off x="7143306" y="5422416"/>
            <a:ext cx="1898650" cy="139431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9" name="Nuage 48"/>
          <p:cNvSpPr/>
          <p:nvPr/>
        </p:nvSpPr>
        <p:spPr>
          <a:xfrm>
            <a:off x="8264044" y="2170058"/>
            <a:ext cx="1641956" cy="1282206"/>
          </a:xfrm>
          <a:prstGeom prst="cloud">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51" name="Connecteur droit avec flèche 50"/>
          <p:cNvCxnSpPr>
            <a:stCxn id="23" idx="1"/>
            <a:endCxn id="47" idx="2"/>
          </p:cNvCxnSpPr>
          <p:nvPr/>
        </p:nvCxnSpPr>
        <p:spPr>
          <a:xfrm flipV="1">
            <a:off x="7252701" y="657745"/>
            <a:ext cx="573403" cy="25411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53" name="Connecteur droit avec flèche 52"/>
          <p:cNvCxnSpPr>
            <a:stCxn id="22" idx="3"/>
            <a:endCxn id="45" idx="3"/>
          </p:cNvCxnSpPr>
          <p:nvPr/>
        </p:nvCxnSpPr>
        <p:spPr>
          <a:xfrm rot="10800000" flipV="1">
            <a:off x="5945540" y="1141714"/>
            <a:ext cx="821374" cy="1597197"/>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6" name="Connecteur droit avec flèche 55"/>
          <p:cNvCxnSpPr>
            <a:stCxn id="32" idx="3"/>
            <a:endCxn id="45" idx="0"/>
          </p:cNvCxnSpPr>
          <p:nvPr/>
        </p:nvCxnSpPr>
        <p:spPr>
          <a:xfrm rot="10800000">
            <a:off x="6977631" y="3438123"/>
            <a:ext cx="738608" cy="39060"/>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1" name="Connecteur droit avec flèche 60"/>
          <p:cNvCxnSpPr>
            <a:stCxn id="42" idx="1"/>
            <a:endCxn id="45" idx="1"/>
          </p:cNvCxnSpPr>
          <p:nvPr/>
        </p:nvCxnSpPr>
        <p:spPr>
          <a:xfrm rot="10800000">
            <a:off x="5945541" y="4225933"/>
            <a:ext cx="436909" cy="707414"/>
          </a:xfrm>
          <a:prstGeom prst="straightConnector1">
            <a:avLst/>
          </a:prstGeom>
          <a:ln>
            <a:solidFill>
              <a:schemeClr val="accent2"/>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742950" y="2286000"/>
            <a:ext cx="6521450" cy="3657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ZoneTexte 4"/>
          <p:cNvSpPr txBox="1"/>
          <p:nvPr/>
        </p:nvSpPr>
        <p:spPr>
          <a:xfrm>
            <a:off x="2889250" y="2482334"/>
            <a:ext cx="1890261" cy="369332"/>
          </a:xfrm>
          <a:prstGeom prst="rect">
            <a:avLst/>
          </a:prstGeom>
          <a:noFill/>
        </p:spPr>
        <p:txBody>
          <a:bodyPr wrap="none" rtlCol="0">
            <a:spAutoFit/>
          </a:bodyPr>
          <a:lstStyle/>
          <a:p>
            <a:r>
              <a:rPr lang="fr-FR" dirty="0" smtClean="0"/>
              <a:t>Data Model Agent</a:t>
            </a:r>
            <a:endParaRPr lang="fr-FR" dirty="0"/>
          </a:p>
        </p:txBody>
      </p:sp>
      <p:sp>
        <p:nvSpPr>
          <p:cNvPr id="6" name="Document 5"/>
          <p:cNvSpPr/>
          <p:nvPr/>
        </p:nvSpPr>
        <p:spPr>
          <a:xfrm>
            <a:off x="1485900" y="3581400"/>
            <a:ext cx="990600" cy="129540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solidFill>
                  <a:schemeClr val="tx1"/>
                </a:solidFill>
              </a:rPr>
              <a:t>xsd</a:t>
            </a:r>
            <a:endParaRPr lang="fr-FR" dirty="0">
              <a:solidFill>
                <a:schemeClr val="tx1"/>
              </a:solidFill>
            </a:endParaRPr>
          </a:p>
        </p:txBody>
      </p:sp>
      <p:sp>
        <p:nvSpPr>
          <p:cNvPr id="7" name="Ellipse 6"/>
          <p:cNvSpPr/>
          <p:nvPr/>
        </p:nvSpPr>
        <p:spPr>
          <a:xfrm>
            <a:off x="3785326" y="3005558"/>
            <a:ext cx="1468578" cy="69448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c</a:t>
            </a:r>
            <a:r>
              <a:rPr lang="fr-FR" sz="1400" dirty="0" err="1" smtClean="0">
                <a:solidFill>
                  <a:schemeClr val="tx1"/>
                </a:solidFill>
              </a:rPr>
              <a:t>ontainer</a:t>
            </a:r>
            <a:r>
              <a:rPr lang="fr-FR" sz="1400" dirty="0" smtClean="0">
                <a:solidFill>
                  <a:schemeClr val="tx1"/>
                </a:solidFill>
              </a:rPr>
              <a:t> interfaces</a:t>
            </a:r>
            <a:endParaRPr lang="fr-FR" sz="1400" dirty="0">
              <a:solidFill>
                <a:schemeClr val="tx1"/>
              </a:solidFill>
            </a:endParaRPr>
          </a:p>
        </p:txBody>
      </p:sp>
      <p:sp>
        <p:nvSpPr>
          <p:cNvPr id="8" name="Ellipse 7"/>
          <p:cNvSpPr/>
          <p:nvPr/>
        </p:nvSpPr>
        <p:spPr>
          <a:xfrm>
            <a:off x="3933103" y="3919958"/>
            <a:ext cx="1320799" cy="609600"/>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a:solidFill>
                  <a:schemeClr val="tx1"/>
                </a:solidFill>
              </a:rPr>
              <a:t>l</a:t>
            </a:r>
            <a:r>
              <a:rPr lang="fr-FR" sz="1400" dirty="0" err="1" smtClean="0">
                <a:solidFill>
                  <a:schemeClr val="tx1"/>
                </a:solidFill>
              </a:rPr>
              <a:t>ist</a:t>
            </a:r>
            <a:endParaRPr lang="fr-FR" sz="1400" dirty="0" smtClean="0">
              <a:solidFill>
                <a:schemeClr val="tx1"/>
              </a:solidFill>
            </a:endParaRPr>
          </a:p>
          <a:p>
            <a:pPr algn="ctr"/>
            <a:r>
              <a:rPr lang="fr-FR" sz="1400" dirty="0" smtClean="0">
                <a:solidFill>
                  <a:schemeClr val="tx1"/>
                </a:solidFill>
              </a:rPr>
              <a:t>interface</a:t>
            </a:r>
            <a:endParaRPr lang="fr-FR" sz="1400" dirty="0">
              <a:solidFill>
                <a:schemeClr val="tx1"/>
              </a:solidFill>
            </a:endParaRPr>
          </a:p>
        </p:txBody>
      </p:sp>
      <p:sp>
        <p:nvSpPr>
          <p:cNvPr id="9" name="Ellipse 8"/>
          <p:cNvSpPr/>
          <p:nvPr/>
        </p:nvSpPr>
        <p:spPr>
          <a:xfrm>
            <a:off x="3496403" y="4986757"/>
            <a:ext cx="1097100" cy="59320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name</a:t>
            </a:r>
            <a:endParaRPr lang="fr-FR" sz="1400" dirty="0">
              <a:solidFill>
                <a:schemeClr val="tx1"/>
              </a:solidFill>
            </a:endParaRPr>
          </a:p>
        </p:txBody>
      </p:sp>
      <p:sp>
        <p:nvSpPr>
          <p:cNvPr id="10" name="Ellipse 9"/>
          <p:cNvSpPr/>
          <p:nvPr/>
        </p:nvSpPr>
        <p:spPr>
          <a:xfrm>
            <a:off x="4655417" y="4986758"/>
            <a:ext cx="1196973" cy="550761"/>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err="1" smtClean="0">
                <a:solidFill>
                  <a:schemeClr val="tx1"/>
                </a:solidFill>
              </a:rPr>
              <a:t>leaf</a:t>
            </a:r>
            <a:endParaRPr lang="fr-FR" sz="1400" dirty="0" smtClean="0">
              <a:solidFill>
                <a:schemeClr val="tx1"/>
              </a:solidFill>
            </a:endParaRPr>
          </a:p>
          <a:p>
            <a:pPr algn="ctr"/>
            <a:r>
              <a:rPr lang="fr-FR" sz="1400" dirty="0" err="1" smtClean="0">
                <a:solidFill>
                  <a:schemeClr val="tx1"/>
                </a:solidFill>
              </a:rPr>
              <a:t>mtu</a:t>
            </a:r>
            <a:endParaRPr lang="fr-FR" sz="1400" dirty="0">
              <a:solidFill>
                <a:schemeClr val="tx1"/>
              </a:solidFill>
            </a:endParaRPr>
          </a:p>
        </p:txBody>
      </p:sp>
      <p:cxnSp>
        <p:nvCxnSpPr>
          <p:cNvPr id="12" name="Connecteur droit 11"/>
          <p:cNvCxnSpPr>
            <a:stCxn id="7" idx="4"/>
            <a:endCxn id="8" idx="0"/>
          </p:cNvCxnSpPr>
          <p:nvPr/>
        </p:nvCxnSpPr>
        <p:spPr>
          <a:xfrm rot="16200000" flipH="1">
            <a:off x="4446599" y="3773054"/>
            <a:ext cx="219920" cy="738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Connecteur droit 13"/>
          <p:cNvCxnSpPr>
            <a:stCxn id="8" idx="4"/>
            <a:endCxn id="9" idx="0"/>
          </p:cNvCxnSpPr>
          <p:nvPr/>
        </p:nvCxnSpPr>
        <p:spPr>
          <a:xfrm rot="5400000">
            <a:off x="4090630" y="4483884"/>
            <a:ext cx="457199" cy="548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8" idx="4"/>
            <a:endCxn id="10" idx="0"/>
          </p:cNvCxnSpPr>
          <p:nvPr/>
        </p:nvCxnSpPr>
        <p:spPr>
          <a:xfrm rot="16200000" flipH="1">
            <a:off x="4695104" y="4427957"/>
            <a:ext cx="457199" cy="660401"/>
          </a:xfrm>
          <a:prstGeom prst="line">
            <a:avLst/>
          </a:prstGeom>
        </p:spPr>
        <p:style>
          <a:lnRef idx="2">
            <a:schemeClr val="accent1"/>
          </a:lnRef>
          <a:fillRef idx="0">
            <a:schemeClr val="accent1"/>
          </a:fillRef>
          <a:effectRef idx="1">
            <a:schemeClr val="accent1"/>
          </a:effectRef>
          <a:fontRef idx="minor">
            <a:schemeClr val="tx1"/>
          </a:fontRef>
        </p:style>
      </p:cxnSp>
      <p:sp>
        <p:nvSpPr>
          <p:cNvPr id="35" name="Document 34"/>
          <p:cNvSpPr/>
          <p:nvPr/>
        </p:nvSpPr>
        <p:spPr>
          <a:xfrm>
            <a:off x="7099300" y="424934"/>
            <a:ext cx="2641600" cy="3004066"/>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fr-FR" sz="1200" dirty="0">
                <a:solidFill>
                  <a:schemeClr val="tx1"/>
                </a:solidFill>
              </a:rPr>
              <a:t>m</a:t>
            </a:r>
            <a:r>
              <a:rPr lang="fr-FR" sz="1200" dirty="0" err="1" smtClean="0">
                <a:solidFill>
                  <a:schemeClr val="tx1"/>
                </a:solidFill>
              </a:rPr>
              <a:t>odule</a:t>
            </a:r>
            <a:r>
              <a:rPr lang="fr-FR" sz="1200" dirty="0" smtClean="0">
                <a:solidFill>
                  <a:schemeClr val="tx1"/>
                </a:solidFill>
              </a:rPr>
              <a:t> network {</a:t>
            </a:r>
          </a:p>
          <a:p>
            <a:r>
              <a:rPr lang="fr-FR" sz="1200" dirty="0" smtClean="0">
                <a:solidFill>
                  <a:schemeClr val="tx1"/>
                </a:solidFill>
              </a:rPr>
              <a:t>…</a:t>
            </a:r>
          </a:p>
          <a:p>
            <a:r>
              <a:rPr lang="fr-FR" sz="1200" dirty="0" smtClean="0">
                <a:solidFill>
                  <a:schemeClr val="tx1"/>
                </a:solidFill>
              </a:rPr>
              <a:t>	container interfaces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list</a:t>
            </a:r>
            <a:r>
              <a:rPr lang="fr-FR" sz="1200" dirty="0" smtClean="0">
                <a:solidFill>
                  <a:schemeClr val="tx1"/>
                </a:solidFill>
              </a:rPr>
              <a:t> interface {</a:t>
            </a:r>
          </a:p>
          <a:p>
            <a:endParaRPr lang="fr-FR" sz="1200" dirty="0" smtClean="0">
              <a:solidFill>
                <a:schemeClr val="tx1"/>
              </a:solidFill>
            </a:endParaRP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name</a:t>
            </a:r>
            <a:r>
              <a:rPr lang="fr-FR" sz="1200" dirty="0" smtClean="0">
                <a:solidFill>
                  <a:schemeClr val="tx1"/>
                </a:solidFill>
              </a:rPr>
              <a:t> {…</a:t>
            </a:r>
          </a:p>
          <a:p>
            <a:r>
              <a:rPr lang="fr-FR" sz="1200" dirty="0" smtClean="0">
                <a:solidFill>
                  <a:schemeClr val="tx1"/>
                </a:solidFill>
              </a:rPr>
              <a:t>			</a:t>
            </a:r>
            <a:r>
              <a:rPr lang="fr-FR" sz="1200" dirty="0" err="1" smtClean="0">
                <a:solidFill>
                  <a:schemeClr val="tx1"/>
                </a:solidFill>
              </a:rPr>
              <a:t>leaf</a:t>
            </a:r>
            <a:r>
              <a:rPr lang="fr-FR" sz="1200" dirty="0" smtClean="0">
                <a:solidFill>
                  <a:schemeClr val="tx1"/>
                </a:solidFill>
              </a:rPr>
              <a:t> </a:t>
            </a:r>
            <a:r>
              <a:rPr lang="fr-FR" sz="1200" dirty="0" err="1" smtClean="0">
                <a:solidFill>
                  <a:schemeClr val="tx1"/>
                </a:solidFill>
              </a:rPr>
              <a:t>mtu</a:t>
            </a:r>
            <a:r>
              <a:rPr lang="fr-FR" sz="1200" dirty="0" smtClean="0">
                <a:solidFill>
                  <a:schemeClr val="tx1"/>
                </a:solidFill>
              </a:rPr>
              <a:t> {…</a:t>
            </a:r>
          </a:p>
          <a:p>
            <a:r>
              <a:rPr lang="fr-FR" sz="1200" dirty="0" smtClean="0">
                <a:solidFill>
                  <a:schemeClr val="tx1"/>
                </a:solidFill>
              </a:rPr>
              <a:t>		}</a:t>
            </a:r>
          </a:p>
          <a:p>
            <a:r>
              <a:rPr lang="fr-FR" sz="1200" dirty="0" smtClean="0">
                <a:solidFill>
                  <a:schemeClr val="tx1"/>
                </a:solidFill>
              </a:rPr>
              <a:t>	}</a:t>
            </a:r>
          </a:p>
          <a:p>
            <a:r>
              <a:rPr lang="fr-FR" sz="1200" dirty="0">
                <a:solidFill>
                  <a:schemeClr val="tx1"/>
                </a:solidFill>
              </a:rPr>
              <a:t>}</a:t>
            </a:r>
            <a:endParaRPr lang="fr-FR" sz="1200" dirty="0" smtClean="0">
              <a:solidFill>
                <a:schemeClr val="tx1"/>
              </a:solidFill>
            </a:endParaRPr>
          </a:p>
          <a:p>
            <a:endParaRPr lang="fr-FR" sz="1200" dirty="0">
              <a:solidFill>
                <a:schemeClr val="tx1"/>
              </a:solidFill>
            </a:endParaRPr>
          </a:p>
        </p:txBody>
      </p:sp>
      <p:sp>
        <p:nvSpPr>
          <p:cNvPr id="36" name="Flèche courbée vers la gauche 35"/>
          <p:cNvSpPr/>
          <p:nvPr/>
        </p:nvSpPr>
        <p:spPr>
          <a:xfrm rot="2786343">
            <a:off x="7714621" y="3313555"/>
            <a:ext cx="640085" cy="1403350"/>
          </a:xfrm>
          <a:prstGeom prst="curvedLeftArrow">
            <a:avLst>
              <a:gd name="adj1" fmla="val 14090"/>
              <a:gd name="adj2" fmla="val 31842"/>
              <a:gd name="adj3" fmla="val 22300"/>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7" name="ZoneTexte 36"/>
          <p:cNvSpPr txBox="1"/>
          <p:nvPr/>
        </p:nvSpPr>
        <p:spPr>
          <a:xfrm>
            <a:off x="8063803" y="4507468"/>
            <a:ext cx="1351777" cy="369332"/>
          </a:xfrm>
          <a:prstGeom prst="rect">
            <a:avLst/>
          </a:prstGeom>
          <a:noFill/>
        </p:spPr>
        <p:txBody>
          <a:bodyPr wrap="none" rtlCol="0">
            <a:spAutoFit/>
          </a:bodyPr>
          <a:lstStyle/>
          <a:p>
            <a:r>
              <a:rPr lang="fr-FR" i="1" dirty="0" err="1"/>
              <a:t>j</a:t>
            </a:r>
            <a:r>
              <a:rPr lang="fr-FR" i="1" dirty="0" err="1" smtClean="0"/>
              <a:t>Yang</a:t>
            </a:r>
            <a:r>
              <a:rPr lang="fr-FR" i="1" dirty="0" smtClean="0"/>
              <a:t> </a:t>
            </a:r>
            <a:r>
              <a:rPr lang="fr-FR" dirty="0" err="1" smtClean="0"/>
              <a:t>parser</a:t>
            </a:r>
            <a:endParaRPr lang="fr-FR" dirty="0"/>
          </a:p>
        </p:txBody>
      </p:sp>
      <p:sp>
        <p:nvSpPr>
          <p:cNvPr id="15" name="ZoneTexte 14"/>
          <p:cNvSpPr txBox="1"/>
          <p:nvPr/>
        </p:nvSpPr>
        <p:spPr>
          <a:xfrm>
            <a:off x="5365753" y="5791200"/>
            <a:ext cx="3818699" cy="923330"/>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p>
          <a:p>
            <a:r>
              <a:rPr lang="fr-FR" dirty="0" smtClean="0"/>
              <a:t>- </a:t>
            </a:r>
            <a:r>
              <a:rPr lang="fr-FR" dirty="0"/>
              <a:t>n</a:t>
            </a:r>
            <a:r>
              <a:rPr lang="fr-FR" dirty="0" smtClean="0"/>
              <a:t>o </a:t>
            </a:r>
            <a:r>
              <a:rPr lang="fr-FR" dirty="0" err="1" smtClean="0"/>
              <a:t>typedef</a:t>
            </a:r>
            <a:r>
              <a:rPr lang="fr-FR" dirty="0" smtClean="0"/>
              <a:t>, </a:t>
            </a:r>
            <a:r>
              <a:rPr lang="fr-FR" dirty="0" err="1" smtClean="0"/>
              <a:t>grouping</a:t>
            </a:r>
            <a:r>
              <a:rPr lang="fr-FR" dirty="0" smtClean="0"/>
              <a:t>, uses, augments</a:t>
            </a:r>
          </a:p>
          <a:p>
            <a:r>
              <a:rPr lang="fr-FR" dirty="0" smtClean="0"/>
              <a:t>- j</a:t>
            </a:r>
            <a:r>
              <a:rPr lang="fr-FR" dirty="0" err="1" smtClean="0"/>
              <a:t>ust</a:t>
            </a:r>
            <a:r>
              <a:rPr lang="fr-FR" dirty="0" smtClean="0"/>
              <a:t> data </a:t>
            </a:r>
            <a:r>
              <a:rPr lang="fr-FR" dirty="0" err="1" smtClean="0"/>
              <a:t>nodes</a:t>
            </a:r>
            <a:r>
              <a:rPr lang="fr-FR" dirty="0" smtClean="0"/>
              <a:t> (and </a:t>
            </a:r>
            <a:r>
              <a:rPr lang="fr-FR" dirty="0" err="1" smtClean="0"/>
              <a:t>choice</a:t>
            </a:r>
            <a:r>
              <a:rPr lang="fr-FR" dirty="0" smtClean="0"/>
              <a:t>)</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8" y="1981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40767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711499" y="3581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27" name="Ellipse 26"/>
          <p:cNvSpPr/>
          <p:nvPr/>
        </p:nvSpPr>
        <p:spPr>
          <a:xfrm>
            <a:off x="6358071" y="38862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cxnSp>
        <p:nvCxnSpPr>
          <p:cNvPr id="29" name="Connecteur en arc 28"/>
          <p:cNvCxnSpPr>
            <a:stCxn id="18" idx="2"/>
            <a:endCxn id="10" idx="2"/>
          </p:cNvCxnSpPr>
          <p:nvPr/>
        </p:nvCxnSpPr>
        <p:spPr>
          <a:xfrm rot="10800000">
            <a:off x="6711498" y="1714500"/>
            <a:ext cx="1720" cy="2171700"/>
          </a:xfrm>
          <a:prstGeom prst="curved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Connecteur en arc 34"/>
          <p:cNvCxnSpPr>
            <a:stCxn id="27" idx="2"/>
            <a:endCxn id="10" idx="2"/>
          </p:cNvCxnSpPr>
          <p:nvPr/>
        </p:nvCxnSpPr>
        <p:spPr>
          <a:xfrm rot="10800000" flipH="1">
            <a:off x="6358070" y="1714500"/>
            <a:ext cx="353428" cy="2476500"/>
          </a:xfrm>
          <a:prstGeom prst="curvedConnector3">
            <a:avLst>
              <a:gd name="adj1" fmla="val -7007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148834"/>
            <a:ext cx="662787" cy="369332"/>
          </a:xfrm>
          <a:prstGeom prst="rect">
            <a:avLst/>
          </a:prstGeom>
          <a:noFill/>
        </p:spPr>
        <p:txBody>
          <a:bodyPr wrap="none" rtlCol="0">
            <a:spAutoFit/>
          </a:bodyPr>
          <a:lstStyle/>
          <a:p>
            <a:r>
              <a:rPr lang="fr-FR" dirty="0" err="1" smtClean="0"/>
              <a:t>https</a:t>
            </a:r>
            <a:endParaRPr lang="fr-FR" dirty="0"/>
          </a:p>
        </p:txBody>
      </p:sp>
      <p:sp>
        <p:nvSpPr>
          <p:cNvPr id="44" name="Triangle isocèle 43"/>
          <p:cNvSpPr/>
          <p:nvPr/>
        </p:nvSpPr>
        <p:spPr>
          <a:xfrm>
            <a:off x="4292600" y="1714500"/>
            <a:ext cx="412750" cy="400050"/>
          </a:xfrm>
          <a:prstGeom prst="triangl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5" name="ZoneTexte 44"/>
          <p:cNvSpPr txBox="1"/>
          <p:nvPr/>
        </p:nvSpPr>
        <p:spPr>
          <a:xfrm>
            <a:off x="3826487" y="2247901"/>
            <a:ext cx="1356073" cy="646331"/>
          </a:xfrm>
          <a:prstGeom prst="rect">
            <a:avLst/>
          </a:prstGeom>
          <a:noFill/>
        </p:spPr>
        <p:txBody>
          <a:bodyPr wrap="none" rtlCol="0">
            <a:spAutoFit/>
          </a:bodyPr>
          <a:lstStyle/>
          <a:p>
            <a:r>
              <a:rPr lang="fr-FR" dirty="0" err="1" smtClean="0"/>
              <a:t>Schema</a:t>
            </a:r>
            <a:r>
              <a:rPr lang="fr-FR" dirty="0" smtClean="0"/>
              <a:t> </a:t>
            </a:r>
            <a:r>
              <a:rPr lang="fr-FR" dirty="0" err="1" smtClean="0"/>
              <a:t>tree</a:t>
            </a:r>
            <a:endParaRPr lang="fr-FR" dirty="0" smtClean="0"/>
          </a:p>
          <a:p>
            <a:r>
              <a:rPr lang="fr-FR" dirty="0" smtClean="0"/>
              <a:t>Java applet</a:t>
            </a:r>
            <a:endParaRPr lang="fr-FR" dirty="0"/>
          </a:p>
        </p:txBody>
      </p:sp>
      <p:pic>
        <p:nvPicPr>
          <p:cNvPr id="46" name="Image 45" descr="applet1.tiff"/>
          <p:cNvPicPr>
            <a:picLocks noChangeAspect="1"/>
          </p:cNvPicPr>
          <p:nvPr/>
        </p:nvPicPr>
        <p:blipFill>
          <a:blip r:embed="rId3"/>
          <a:stretch>
            <a:fillRect/>
          </a:stretch>
        </p:blipFill>
        <p:spPr>
          <a:xfrm>
            <a:off x="742950" y="3048000"/>
            <a:ext cx="2724999" cy="2324100"/>
          </a:xfrm>
          <a:prstGeom prst="rect">
            <a:avLst/>
          </a:prstGeom>
        </p:spPr>
      </p:pic>
      <p:sp>
        <p:nvSpPr>
          <p:cNvPr id="15" name="Espace réservé du numéro de diapositive 14"/>
          <p:cNvSpPr>
            <a:spLocks noGrp="1"/>
          </p:cNvSpPr>
          <p:nvPr>
            <p:ph type="sldNum" sz="quarter" idx="12"/>
          </p:nvPr>
        </p:nvSpPr>
        <p:spPr/>
        <p:txBody>
          <a:bodyPr/>
          <a:lstStyle/>
          <a:p>
            <a:fld id="{339A7AB0-D0CE-A343-B5B6-64AAD55F6591}"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778500" y="647700"/>
            <a:ext cx="2641600" cy="38481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851651" y="36576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41" name="Connecteur droit avec flèche 40"/>
          <p:cNvCxnSpPr>
            <a:stCxn id="40" idx="5"/>
          </p:cNvCxnSpPr>
          <p:nvPr/>
        </p:nvCxnSpPr>
        <p:spPr>
          <a:xfrm>
            <a:off x="3194520" y="1581150"/>
            <a:ext cx="3516978" cy="1588"/>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2" name="ZoneTexte 41"/>
          <p:cNvSpPr txBox="1"/>
          <p:nvPr/>
        </p:nvSpPr>
        <p:spPr>
          <a:xfrm>
            <a:off x="3772370" y="1714500"/>
            <a:ext cx="662787" cy="369332"/>
          </a:xfrm>
          <a:prstGeom prst="rect">
            <a:avLst/>
          </a:prstGeom>
          <a:noFill/>
        </p:spPr>
        <p:txBody>
          <a:bodyPr wrap="none" rtlCol="0">
            <a:spAutoFit/>
          </a:bodyPr>
          <a:lstStyle/>
          <a:p>
            <a:r>
              <a:rPr lang="fr-FR" dirty="0" err="1" smtClean="0"/>
              <a:t>https</a:t>
            </a:r>
            <a:endParaRPr lang="fr-FR" dirty="0"/>
          </a:p>
        </p:txBody>
      </p:sp>
      <p:pic>
        <p:nvPicPr>
          <p:cNvPr id="16" name="Image 15" descr="applet2.tiff"/>
          <p:cNvPicPr>
            <a:picLocks noChangeAspect="1"/>
          </p:cNvPicPr>
          <p:nvPr/>
        </p:nvPicPr>
        <p:blipFill>
          <a:blip r:embed="rId3"/>
          <a:stretch>
            <a:fillRect/>
          </a:stretch>
        </p:blipFill>
        <p:spPr>
          <a:xfrm>
            <a:off x="825500" y="3176370"/>
            <a:ext cx="2639600" cy="2348131"/>
          </a:xfrm>
          <a:prstGeom prst="rect">
            <a:avLst/>
          </a:prstGeom>
        </p:spPr>
      </p:pic>
      <p:sp>
        <p:nvSpPr>
          <p:cNvPr id="17" name="Flèche vers la gauche 16"/>
          <p:cNvSpPr/>
          <p:nvPr/>
        </p:nvSpPr>
        <p:spPr>
          <a:xfrm rot="2874564">
            <a:off x="1451499" y="53377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ZoneTexte 18"/>
          <p:cNvSpPr txBox="1"/>
          <p:nvPr/>
        </p:nvSpPr>
        <p:spPr>
          <a:xfrm>
            <a:off x="3772369" y="1852931"/>
            <a:ext cx="1338828" cy="1323439"/>
          </a:xfrm>
          <a:prstGeom prst="rect">
            <a:avLst/>
          </a:prstGeom>
          <a:noFill/>
        </p:spPr>
        <p:txBody>
          <a:bodyPr wrap="none" rtlCol="0">
            <a:spAutoFit/>
          </a:bodyPr>
          <a:lstStyle/>
          <a:p>
            <a:r>
              <a:rPr lang="fr-FR" sz="1000" dirty="0" smtClean="0"/>
              <a:t>…</a:t>
            </a:r>
          </a:p>
          <a:p>
            <a:r>
              <a:rPr lang="fr-FR" sz="1000" dirty="0" smtClean="0"/>
              <a:t>&lt;</a:t>
            </a:r>
            <a:r>
              <a:rPr lang="fr-FR" sz="1000" dirty="0" err="1" smtClean="0"/>
              <a:t>get-config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&lt;/network&gt;</a:t>
            </a:r>
          </a:p>
          <a:p>
            <a:r>
              <a:rPr lang="fr-FR" sz="1000" dirty="0" smtClean="0"/>
              <a:t>   &lt;/NETCONF&gt;</a:t>
            </a:r>
          </a:p>
          <a:p>
            <a:r>
              <a:rPr lang="fr-FR" sz="1000" dirty="0" smtClean="0"/>
              <a:t>&lt;/</a:t>
            </a:r>
            <a:r>
              <a:rPr lang="fr-FR" sz="1000" dirty="0" err="1" smtClean="0"/>
              <a:t>get-config</a:t>
            </a:r>
            <a:r>
              <a:rPr lang="fr-FR" sz="1000" dirty="0" smtClean="0"/>
              <a:t>&gt;</a:t>
            </a:r>
            <a:endParaRPr lang="fr-FR" sz="1000" dirty="0"/>
          </a:p>
        </p:txBody>
      </p:sp>
      <p:cxnSp>
        <p:nvCxnSpPr>
          <p:cNvPr id="21" name="Connecteur droit avec flèche 20"/>
          <p:cNvCxnSpPr>
            <a:stCxn id="10" idx="3"/>
          </p:cNvCxnSpPr>
          <p:nvPr/>
        </p:nvCxnSpPr>
        <p:spPr>
          <a:xfrm rot="16200000" flipH="1">
            <a:off x="7190355" y="2275456"/>
            <a:ext cx="400050" cy="782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25" name="ZoneTexte 24"/>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26" name="ZoneTexte 25"/>
          <p:cNvSpPr txBox="1"/>
          <p:nvPr/>
        </p:nvSpPr>
        <p:spPr>
          <a:xfrm>
            <a:off x="247650" y="3657600"/>
            <a:ext cx="301660" cy="369332"/>
          </a:xfrm>
          <a:prstGeom prst="rect">
            <a:avLst/>
          </a:prstGeom>
          <a:noFill/>
        </p:spPr>
        <p:txBody>
          <a:bodyPr wrap="none" rtlCol="0">
            <a:spAutoFit/>
          </a:bodyPr>
          <a:lstStyle/>
          <a:p>
            <a:r>
              <a:rPr lang="fr-FR" dirty="0" smtClean="0"/>
              <a:t>1</a:t>
            </a:r>
            <a:endParaRPr lang="fr-FR" dirty="0"/>
          </a:p>
        </p:txBody>
      </p:sp>
      <p:sp>
        <p:nvSpPr>
          <p:cNvPr id="28" name="ZoneTexte 27"/>
          <p:cNvSpPr txBox="1"/>
          <p:nvPr/>
        </p:nvSpPr>
        <p:spPr>
          <a:xfrm>
            <a:off x="1152299" y="5715000"/>
            <a:ext cx="301660" cy="369332"/>
          </a:xfrm>
          <a:prstGeom prst="rect">
            <a:avLst/>
          </a:prstGeom>
          <a:noFill/>
        </p:spPr>
        <p:txBody>
          <a:bodyPr wrap="none" rtlCol="0">
            <a:spAutoFit/>
          </a:bodyPr>
          <a:lstStyle/>
          <a:p>
            <a:r>
              <a:rPr lang="fr-FR" dirty="0" smtClean="0"/>
              <a:t>2</a:t>
            </a:r>
            <a:endParaRPr lang="fr-FR" dirty="0"/>
          </a:p>
        </p:txBody>
      </p:sp>
      <p:sp>
        <p:nvSpPr>
          <p:cNvPr id="30" name="ZoneTexte 29"/>
          <p:cNvSpPr txBox="1"/>
          <p:nvPr/>
        </p:nvSpPr>
        <p:spPr>
          <a:xfrm>
            <a:off x="3772369" y="1186934"/>
            <a:ext cx="301660" cy="369332"/>
          </a:xfrm>
          <a:prstGeom prst="rect">
            <a:avLst/>
          </a:prstGeom>
          <a:noFill/>
        </p:spPr>
        <p:txBody>
          <a:bodyPr wrap="none" rtlCol="0">
            <a:spAutoFit/>
          </a:bodyPr>
          <a:lstStyle/>
          <a:p>
            <a:r>
              <a:rPr lang="fr-FR" dirty="0" smtClean="0"/>
              <a:t>3</a:t>
            </a:r>
            <a:endParaRPr lang="fr-FR" dirty="0"/>
          </a:p>
        </p:txBody>
      </p:sp>
      <p:sp>
        <p:nvSpPr>
          <p:cNvPr id="31" name="ZoneTexte 30"/>
          <p:cNvSpPr txBox="1"/>
          <p:nvPr/>
        </p:nvSpPr>
        <p:spPr>
          <a:xfrm>
            <a:off x="6954385" y="2177534"/>
            <a:ext cx="301660" cy="369332"/>
          </a:xfrm>
          <a:prstGeom prst="rect">
            <a:avLst/>
          </a:prstGeom>
          <a:noFill/>
        </p:spPr>
        <p:txBody>
          <a:bodyPr wrap="none" rtlCol="0">
            <a:spAutoFit/>
          </a:bodyPr>
          <a:lstStyle/>
          <a:p>
            <a:r>
              <a:rPr lang="fr-FR" dirty="0" smtClean="0"/>
              <a:t>4</a:t>
            </a:r>
            <a:endParaRPr lang="fr-FR" dirty="0"/>
          </a:p>
        </p:txBody>
      </p:sp>
      <p:sp>
        <p:nvSpPr>
          <p:cNvPr id="32" name="ZoneTexte 31"/>
          <p:cNvSpPr txBox="1"/>
          <p:nvPr/>
        </p:nvSpPr>
        <p:spPr>
          <a:xfrm>
            <a:off x="8832850" y="2329934"/>
            <a:ext cx="301660" cy="369332"/>
          </a:xfrm>
          <a:prstGeom prst="rect">
            <a:avLst/>
          </a:prstGeom>
          <a:noFill/>
        </p:spPr>
        <p:txBody>
          <a:bodyPr wrap="none" rtlCol="0">
            <a:spAutoFit/>
          </a:bodyPr>
          <a:lstStyle/>
          <a:p>
            <a:r>
              <a:rPr lang="fr-FR" dirty="0" smtClean="0"/>
              <a:t>5</a:t>
            </a:r>
            <a:endParaRPr lang="fr-FR" dirty="0"/>
          </a:p>
        </p:txBody>
      </p:sp>
      <p:sp>
        <p:nvSpPr>
          <p:cNvPr id="20" name="ZoneTexte 19"/>
          <p:cNvSpPr txBox="1"/>
          <p:nvPr/>
        </p:nvSpPr>
        <p:spPr>
          <a:xfrm>
            <a:off x="412750" y="278368"/>
            <a:ext cx="4584796" cy="369332"/>
          </a:xfrm>
          <a:prstGeom prst="rect">
            <a:avLst/>
          </a:prstGeom>
          <a:noFill/>
        </p:spPr>
        <p:txBody>
          <a:bodyPr wrap="none" rtlCol="0">
            <a:spAutoFit/>
          </a:bodyPr>
          <a:lstStyle/>
          <a:p>
            <a:r>
              <a:rPr lang="fr-FR" dirty="0" smtClean="0"/>
              <a:t>If </a:t>
            </a:r>
            <a:r>
              <a:rPr lang="fr-FR" dirty="0" err="1" smtClean="0"/>
              <a:t>https</a:t>
            </a:r>
            <a:r>
              <a:rPr lang="fr-FR" dirty="0" smtClean="0"/>
              <a:t> </a:t>
            </a:r>
            <a:r>
              <a:rPr lang="fr-FR" dirty="0" err="1" smtClean="0"/>
              <a:t>connection</a:t>
            </a:r>
            <a:r>
              <a:rPr lang="fr-FR" dirty="0" smtClean="0"/>
              <a:t> </a:t>
            </a:r>
            <a:r>
              <a:rPr lang="fr-FR" dirty="0" err="1" smtClean="0"/>
              <a:t>could</a:t>
            </a:r>
            <a:r>
              <a:rPr lang="fr-FR" dirty="0" smtClean="0"/>
              <a:t> </a:t>
            </a:r>
            <a:r>
              <a:rPr lang="fr-FR" dirty="0" err="1" smtClean="0"/>
              <a:t>be</a:t>
            </a:r>
            <a:r>
              <a:rPr lang="fr-FR" dirty="0" smtClean="0"/>
              <a:t> </a:t>
            </a:r>
            <a:r>
              <a:rPr lang="fr-FR" dirty="0" err="1" smtClean="0"/>
              <a:t>used</a:t>
            </a:r>
            <a:r>
              <a:rPr lang="fr-FR" dirty="0" smtClean="0"/>
              <a:t> by the applet</a:t>
            </a:r>
            <a:endParaRPr lang="fr-FR" dirty="0"/>
          </a:p>
        </p:txBody>
      </p:sp>
      <p:sp>
        <p:nvSpPr>
          <p:cNvPr id="22" name="Espace réservé du numéro de diapositive 21"/>
          <p:cNvSpPr>
            <a:spLocks noGrp="1"/>
          </p:cNvSpPr>
          <p:nvPr>
            <p:ph type="sldNum" sz="quarter" idx="12"/>
          </p:nvPr>
        </p:nvSpPr>
        <p:spPr/>
        <p:txBody>
          <a:bodyPr/>
          <a:lstStyle/>
          <a:p>
            <a:fld id="{339A7AB0-D0CE-A343-B5B6-64AAD55F6591}"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 name="Cube 8"/>
          <p:cNvSpPr/>
          <p:nvPr/>
        </p:nvSpPr>
        <p:spPr>
          <a:xfrm>
            <a:off x="6377896" y="18478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10" name="Cube 9"/>
          <p:cNvSpPr/>
          <p:nvPr/>
        </p:nvSpPr>
        <p:spPr>
          <a:xfrm>
            <a:off x="6377896" y="914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14" name="Rectangle à coins arrondis 13"/>
          <p:cNvSpPr/>
          <p:nvPr/>
        </p:nvSpPr>
        <p:spPr>
          <a:xfrm>
            <a:off x="5444898" y="514350"/>
            <a:ext cx="2641600" cy="390525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8" name="Ellipse 17"/>
          <p:cNvSpPr/>
          <p:nvPr/>
        </p:nvSpPr>
        <p:spPr>
          <a:xfrm>
            <a:off x="6377897" y="344805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40" name="Cube 39"/>
          <p:cNvSpPr/>
          <p:nvPr/>
        </p:nvSpPr>
        <p:spPr>
          <a:xfrm>
            <a:off x="1292468" y="104775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17" name="Connecteur droit avec flèche 16"/>
          <p:cNvCxnSpPr/>
          <p:nvPr/>
        </p:nvCxnSpPr>
        <p:spPr>
          <a:xfrm rot="10800000" flipV="1">
            <a:off x="7838848" y="2114550"/>
            <a:ext cx="140335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rot="5400000">
            <a:off x="6821896" y="3106105"/>
            <a:ext cx="533400" cy="1504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1" name="Image 20" descr="applet3.tiff"/>
          <p:cNvPicPr>
            <a:picLocks noChangeAspect="1"/>
          </p:cNvPicPr>
          <p:nvPr/>
        </p:nvPicPr>
        <p:blipFill>
          <a:blip r:embed="rId3"/>
          <a:stretch>
            <a:fillRect/>
          </a:stretch>
        </p:blipFill>
        <p:spPr>
          <a:xfrm>
            <a:off x="332676" y="3048000"/>
            <a:ext cx="3959924" cy="3124200"/>
          </a:xfrm>
          <a:prstGeom prst="rect">
            <a:avLst/>
          </a:prstGeom>
        </p:spPr>
      </p:pic>
      <p:sp>
        <p:nvSpPr>
          <p:cNvPr id="22" name="ZoneTexte 21"/>
          <p:cNvSpPr txBox="1"/>
          <p:nvPr/>
        </p:nvSpPr>
        <p:spPr>
          <a:xfrm>
            <a:off x="8581799" y="2381250"/>
            <a:ext cx="301660" cy="369332"/>
          </a:xfrm>
          <a:prstGeom prst="rect">
            <a:avLst/>
          </a:prstGeom>
          <a:noFill/>
        </p:spPr>
        <p:txBody>
          <a:bodyPr wrap="none" rtlCol="0">
            <a:spAutoFit/>
          </a:bodyPr>
          <a:lstStyle/>
          <a:p>
            <a:r>
              <a:rPr lang="fr-FR" dirty="0" smtClean="0"/>
              <a:t>1</a:t>
            </a:r>
            <a:endParaRPr lang="fr-FR" dirty="0"/>
          </a:p>
        </p:txBody>
      </p:sp>
      <p:sp>
        <p:nvSpPr>
          <p:cNvPr id="23" name="ZoneTexte 22"/>
          <p:cNvSpPr txBox="1"/>
          <p:nvPr/>
        </p:nvSpPr>
        <p:spPr>
          <a:xfrm>
            <a:off x="7353871" y="3110984"/>
            <a:ext cx="301660" cy="369332"/>
          </a:xfrm>
          <a:prstGeom prst="rect">
            <a:avLst/>
          </a:prstGeom>
          <a:noFill/>
        </p:spPr>
        <p:txBody>
          <a:bodyPr wrap="none" rtlCol="0">
            <a:spAutoFit/>
          </a:bodyPr>
          <a:lstStyle/>
          <a:p>
            <a:r>
              <a:rPr lang="fr-FR" dirty="0" smtClean="0"/>
              <a:t>2</a:t>
            </a:r>
            <a:endParaRPr lang="fr-FR" dirty="0"/>
          </a:p>
        </p:txBody>
      </p:sp>
      <p:sp>
        <p:nvSpPr>
          <p:cNvPr id="25" name="ZoneTexte 24"/>
          <p:cNvSpPr txBox="1"/>
          <p:nvPr/>
        </p:nvSpPr>
        <p:spPr>
          <a:xfrm>
            <a:off x="5444899" y="4812268"/>
            <a:ext cx="301660" cy="369332"/>
          </a:xfrm>
          <a:prstGeom prst="rect">
            <a:avLst/>
          </a:prstGeom>
          <a:noFill/>
        </p:spPr>
        <p:txBody>
          <a:bodyPr wrap="none" rtlCol="0">
            <a:spAutoFit/>
          </a:bodyPr>
          <a:lstStyle/>
          <a:p>
            <a:r>
              <a:rPr lang="fr-FR" dirty="0"/>
              <a:t>3</a:t>
            </a:r>
          </a:p>
        </p:txBody>
      </p:sp>
      <p:sp>
        <p:nvSpPr>
          <p:cNvPr id="26" name="ZoneTexte 25"/>
          <p:cNvSpPr txBox="1"/>
          <p:nvPr/>
        </p:nvSpPr>
        <p:spPr>
          <a:xfrm>
            <a:off x="8655527" y="2894231"/>
            <a:ext cx="1083086" cy="369332"/>
          </a:xfrm>
          <a:prstGeom prst="rect">
            <a:avLst/>
          </a:prstGeom>
          <a:noFill/>
        </p:spPr>
        <p:txBody>
          <a:bodyPr wrap="none" rtlCol="0">
            <a:spAutoFit/>
          </a:bodyPr>
          <a:lstStyle/>
          <a:p>
            <a:r>
              <a:rPr lang="fr-FR" dirty="0" smtClean="0"/>
              <a:t>NETCONF</a:t>
            </a:r>
            <a:endParaRPr lang="fr-FR" dirty="0"/>
          </a:p>
        </p:txBody>
      </p:sp>
      <p:sp>
        <p:nvSpPr>
          <p:cNvPr id="30" name="Bulle rectangulaire 29"/>
          <p:cNvSpPr/>
          <p:nvPr/>
        </p:nvSpPr>
        <p:spPr>
          <a:xfrm>
            <a:off x="7719335" y="4057650"/>
            <a:ext cx="1522864" cy="1123950"/>
          </a:xfrm>
          <a:prstGeom prst="wedgeRectCallout">
            <a:avLst>
              <a:gd name="adj1" fmla="val -70039"/>
              <a:gd name="adj2" fmla="val -57828"/>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XSD document</a:t>
            </a: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a:p>
            <a:r>
              <a:rPr lang="fr-FR" sz="1200" dirty="0" err="1" smtClean="0">
                <a:solidFill>
                  <a:schemeClr val="tx1"/>
                </a:solidFill>
              </a:rPr>
              <a:t>Add</a:t>
            </a:r>
            <a:r>
              <a:rPr lang="fr-FR" sz="1200" dirty="0" smtClean="0">
                <a:solidFill>
                  <a:schemeClr val="tx1"/>
                </a:solidFill>
              </a:rPr>
              <a:t> default values</a:t>
            </a:r>
            <a:endParaRPr lang="fr-FR" sz="1200" dirty="0">
              <a:solidFill>
                <a:schemeClr val="tx1"/>
              </a:solidFill>
            </a:endParaRPr>
          </a:p>
        </p:txBody>
      </p:sp>
      <p:cxnSp>
        <p:nvCxnSpPr>
          <p:cNvPr id="28" name="Connecteur droit avec flèche 27"/>
          <p:cNvCxnSpPr>
            <a:endCxn id="18" idx="3"/>
          </p:cNvCxnSpPr>
          <p:nvPr/>
        </p:nvCxnSpPr>
        <p:spPr>
          <a:xfrm flipV="1">
            <a:off x="4292600" y="3968376"/>
            <a:ext cx="2252154" cy="136562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Espace réservé du numéro de diapositive 15"/>
          <p:cNvSpPr>
            <a:spLocks noGrp="1"/>
          </p:cNvSpPr>
          <p:nvPr>
            <p:ph type="sldNum" sz="quarter" idx="12"/>
          </p:nvPr>
        </p:nvSpPr>
        <p:spPr/>
        <p:txBody>
          <a:bodyPr/>
          <a:lstStyle/>
          <a:p>
            <a:fld id="{339A7AB0-D0CE-A343-B5B6-64AAD55F6591}"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8" name="Image 27" descr="applet4.tiff"/>
          <p:cNvPicPr>
            <a:picLocks noChangeAspect="1"/>
          </p:cNvPicPr>
          <p:nvPr/>
        </p:nvPicPr>
        <p:blipFill>
          <a:blip r:embed="rId3"/>
          <a:stretch>
            <a:fillRect/>
          </a:stretch>
        </p:blipFill>
        <p:spPr>
          <a:xfrm>
            <a:off x="330200" y="3104144"/>
            <a:ext cx="3276496" cy="2610857"/>
          </a:xfrm>
          <a:prstGeom prst="rect">
            <a:avLst/>
          </a:prstGeom>
        </p:spPr>
      </p:pic>
      <p:sp>
        <p:nvSpPr>
          <p:cNvPr id="32" name="Cube 31"/>
          <p:cNvSpPr/>
          <p:nvPr/>
        </p:nvSpPr>
        <p:spPr>
          <a:xfrm>
            <a:off x="6711497" y="23622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sp>
        <p:nvSpPr>
          <p:cNvPr id="33" name="Cube 32"/>
          <p:cNvSpPr/>
          <p:nvPr/>
        </p:nvSpPr>
        <p:spPr>
          <a:xfrm>
            <a:off x="6711498" y="104775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sp>
        <p:nvSpPr>
          <p:cNvPr id="34" name="Rectangle à coins arrondis 33"/>
          <p:cNvSpPr/>
          <p:nvPr/>
        </p:nvSpPr>
        <p:spPr>
          <a:xfrm>
            <a:off x="5778500" y="647700"/>
            <a:ext cx="2641600" cy="43053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5" name="Ellipse 34"/>
          <p:cNvSpPr/>
          <p:nvPr/>
        </p:nvSpPr>
        <p:spPr>
          <a:xfrm>
            <a:off x="6711499" y="3962400"/>
            <a:ext cx="1139373" cy="609600"/>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smtClean="0">
                <a:solidFill>
                  <a:schemeClr val="tx1"/>
                </a:solidFill>
              </a:rPr>
              <a:t>Data Model</a:t>
            </a:r>
          </a:p>
          <a:p>
            <a:pPr algn="ctr">
              <a:lnSpc>
                <a:spcPts val="980"/>
              </a:lnSpc>
            </a:pPr>
            <a:r>
              <a:rPr lang="fr-FR" sz="1400" dirty="0" smtClean="0">
                <a:solidFill>
                  <a:schemeClr val="tx1"/>
                </a:solidFill>
              </a:rPr>
              <a:t>agent</a:t>
            </a:r>
            <a:endParaRPr lang="fr-FR" sz="1400" dirty="0">
              <a:solidFill>
                <a:schemeClr val="tx1"/>
              </a:solidFill>
            </a:endParaRPr>
          </a:p>
        </p:txBody>
      </p:sp>
      <p:sp>
        <p:nvSpPr>
          <p:cNvPr id="37" name="Cube 36"/>
          <p:cNvSpPr/>
          <p:nvPr/>
        </p:nvSpPr>
        <p:spPr>
          <a:xfrm>
            <a:off x="1626069" y="1181100"/>
            <a:ext cx="1568450" cy="10668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Manager</a:t>
            </a:r>
            <a:endParaRPr lang="fr-FR" dirty="0">
              <a:solidFill>
                <a:schemeClr val="tx1"/>
              </a:solidFill>
            </a:endParaRPr>
          </a:p>
        </p:txBody>
      </p:sp>
      <p:cxnSp>
        <p:nvCxnSpPr>
          <p:cNvPr id="38" name="Connecteur droit avec flèche 37"/>
          <p:cNvCxnSpPr/>
          <p:nvPr/>
        </p:nvCxnSpPr>
        <p:spPr>
          <a:xfrm flipV="1">
            <a:off x="3606697" y="4347544"/>
            <a:ext cx="3104800" cy="834057"/>
          </a:xfrm>
          <a:prstGeom prst="straightConnector1">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43" name="Flèche vers la gauche 42"/>
          <p:cNvSpPr/>
          <p:nvPr/>
        </p:nvSpPr>
        <p:spPr>
          <a:xfrm rot="2874564">
            <a:off x="2754597" y="5528255"/>
            <a:ext cx="349143" cy="373493"/>
          </a:xfrm>
          <a:prstGeom prst="leftArrow">
            <a:avLst>
              <a:gd name="adj1" fmla="val 29385"/>
              <a:gd name="adj2" fmla="val 49083"/>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6" name="ZoneTexte 45"/>
          <p:cNvSpPr txBox="1"/>
          <p:nvPr/>
        </p:nvSpPr>
        <p:spPr>
          <a:xfrm>
            <a:off x="4849398" y="4833372"/>
            <a:ext cx="1998814" cy="1938992"/>
          </a:xfrm>
          <a:prstGeom prst="rect">
            <a:avLst/>
          </a:prstGeom>
          <a:noFill/>
        </p:spPr>
        <p:txBody>
          <a:bodyPr wrap="none" rtlCol="0">
            <a:spAutoFit/>
          </a:bodyPr>
          <a:lstStyle/>
          <a:p>
            <a:r>
              <a:rPr lang="fr-FR" sz="1000" dirty="0" smtClean="0"/>
              <a:t>…</a:t>
            </a:r>
          </a:p>
          <a:p>
            <a:r>
              <a:rPr lang="fr-FR" sz="1000" dirty="0" smtClean="0"/>
              <a:t>&lt;</a:t>
            </a:r>
            <a:r>
              <a:rPr lang="fr-FR" sz="1000" dirty="0" err="1" smtClean="0"/>
              <a:t>edit-config</a:t>
            </a:r>
            <a:r>
              <a:rPr lang="fr-FR" sz="1000" dirty="0" smtClean="0"/>
              <a:t>&gt;</a:t>
            </a:r>
          </a:p>
          <a:p>
            <a:r>
              <a:rPr lang="fr-FR" sz="1000" dirty="0" smtClean="0"/>
              <a:t>   &lt;NETCONF&gt;</a:t>
            </a:r>
          </a:p>
          <a:p>
            <a:r>
              <a:rPr lang="fr-FR" sz="1000" dirty="0" smtClean="0"/>
              <a:t>      &lt;network&gt;</a:t>
            </a:r>
          </a:p>
          <a:p>
            <a:r>
              <a:rPr lang="fr-FR" sz="1000" dirty="0" smtClean="0"/>
              <a:t>	</a:t>
            </a:r>
            <a:r>
              <a:rPr lang="fr-FR" sz="1000" dirty="0"/>
              <a:t>&lt;</a:t>
            </a:r>
            <a:r>
              <a:rPr lang="fr-FR" sz="1000" dirty="0" smtClean="0"/>
              <a:t>interfaces&gt;</a:t>
            </a:r>
          </a:p>
          <a:p>
            <a:r>
              <a:rPr lang="fr-FR" sz="1000" dirty="0" smtClean="0"/>
              <a:t>	    &lt;interface&gt;</a:t>
            </a:r>
          </a:p>
          <a:p>
            <a:r>
              <a:rPr lang="fr-FR" sz="1000" dirty="0" smtClean="0"/>
              <a:t>                        &lt;</a:t>
            </a:r>
            <a:r>
              <a:rPr lang="fr-FR" sz="1000" dirty="0" err="1" smtClean="0"/>
              <a:t>name</a:t>
            </a:r>
            <a:r>
              <a:rPr lang="fr-FR" sz="1000" dirty="0" smtClean="0"/>
              <a:t>&gt;lan0&lt;/</a:t>
            </a:r>
            <a:r>
              <a:rPr lang="fr-FR" sz="1000" dirty="0" err="1" smtClean="0"/>
              <a:t>name</a:t>
            </a:r>
            <a:r>
              <a:rPr lang="fr-FR" sz="1000" dirty="0" smtClean="0"/>
              <a:t>&gt;</a:t>
            </a:r>
          </a:p>
          <a:p>
            <a:r>
              <a:rPr lang="fr-FR" sz="1000" dirty="0" smtClean="0"/>
              <a:t>                   &lt;/interface&gt;</a:t>
            </a:r>
          </a:p>
          <a:p>
            <a:r>
              <a:rPr lang="fr-FR" sz="1000" dirty="0" smtClean="0"/>
              <a:t>               &lt;/interfaces&gt;</a:t>
            </a:r>
          </a:p>
          <a:p>
            <a:r>
              <a:rPr lang="fr-FR" sz="1000" dirty="0" smtClean="0"/>
              <a:t>      &lt;/network&gt;</a:t>
            </a:r>
          </a:p>
          <a:p>
            <a:r>
              <a:rPr lang="fr-FR" sz="1000" dirty="0" smtClean="0"/>
              <a:t>   &lt;/NETCONF&gt;</a:t>
            </a:r>
          </a:p>
          <a:p>
            <a:r>
              <a:rPr lang="fr-FR" sz="1000" dirty="0" smtClean="0"/>
              <a:t>&lt;/</a:t>
            </a:r>
            <a:r>
              <a:rPr lang="fr-FR" sz="1000" dirty="0" err="1" smtClean="0"/>
              <a:t>get</a:t>
            </a:r>
            <a:r>
              <a:rPr lang="fr-FR" sz="1000" dirty="0" smtClean="0"/>
              <a:t>&gt;</a:t>
            </a:r>
            <a:endParaRPr lang="fr-FR" sz="1000" dirty="0"/>
          </a:p>
        </p:txBody>
      </p:sp>
      <p:cxnSp>
        <p:nvCxnSpPr>
          <p:cNvPr id="48" name="Connecteur droit avec flèche 47"/>
          <p:cNvCxnSpPr/>
          <p:nvPr/>
        </p:nvCxnSpPr>
        <p:spPr>
          <a:xfrm flipV="1">
            <a:off x="8279947" y="2743200"/>
            <a:ext cx="1295853" cy="22860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49" name="ZoneTexte 48"/>
          <p:cNvSpPr txBox="1"/>
          <p:nvPr/>
        </p:nvSpPr>
        <p:spPr>
          <a:xfrm>
            <a:off x="8585200" y="2991703"/>
            <a:ext cx="1083086" cy="369332"/>
          </a:xfrm>
          <a:prstGeom prst="rect">
            <a:avLst/>
          </a:prstGeom>
          <a:noFill/>
        </p:spPr>
        <p:txBody>
          <a:bodyPr wrap="none" rtlCol="0">
            <a:spAutoFit/>
          </a:bodyPr>
          <a:lstStyle/>
          <a:p>
            <a:r>
              <a:rPr lang="fr-FR" dirty="0" smtClean="0"/>
              <a:t>NETCONF</a:t>
            </a:r>
            <a:endParaRPr lang="fr-FR" dirty="0"/>
          </a:p>
        </p:txBody>
      </p:sp>
      <p:sp>
        <p:nvSpPr>
          <p:cNvPr id="50" name="ZoneTexte 49"/>
          <p:cNvSpPr txBox="1"/>
          <p:nvPr/>
        </p:nvSpPr>
        <p:spPr>
          <a:xfrm>
            <a:off x="4131379" y="4464040"/>
            <a:ext cx="301660" cy="369332"/>
          </a:xfrm>
          <a:prstGeom prst="rect">
            <a:avLst/>
          </a:prstGeom>
          <a:noFill/>
        </p:spPr>
        <p:txBody>
          <a:bodyPr wrap="none" rtlCol="0">
            <a:spAutoFit/>
          </a:bodyPr>
          <a:lstStyle/>
          <a:p>
            <a:r>
              <a:rPr lang="fr-FR" dirty="0" smtClean="0"/>
              <a:t>3</a:t>
            </a:r>
            <a:endParaRPr lang="fr-FR" dirty="0"/>
          </a:p>
        </p:txBody>
      </p:sp>
      <p:sp>
        <p:nvSpPr>
          <p:cNvPr id="51" name="ZoneTexte 50"/>
          <p:cNvSpPr txBox="1"/>
          <p:nvPr/>
        </p:nvSpPr>
        <p:spPr>
          <a:xfrm>
            <a:off x="7117784" y="3593068"/>
            <a:ext cx="301660" cy="369332"/>
          </a:xfrm>
          <a:prstGeom prst="rect">
            <a:avLst/>
          </a:prstGeom>
          <a:noFill/>
        </p:spPr>
        <p:txBody>
          <a:bodyPr wrap="none" rtlCol="0">
            <a:spAutoFit/>
          </a:bodyPr>
          <a:lstStyle/>
          <a:p>
            <a:r>
              <a:rPr lang="fr-FR" dirty="0" smtClean="0"/>
              <a:t>4</a:t>
            </a:r>
            <a:endParaRPr lang="fr-FR" dirty="0"/>
          </a:p>
        </p:txBody>
      </p:sp>
      <p:cxnSp>
        <p:nvCxnSpPr>
          <p:cNvPr id="53" name="Connecteur droit avec flèche 52"/>
          <p:cNvCxnSpPr/>
          <p:nvPr/>
        </p:nvCxnSpPr>
        <p:spPr>
          <a:xfrm rot="5400000">
            <a:off x="7361873" y="3496629"/>
            <a:ext cx="533400" cy="3981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4" name="Bulle rectangulaire 53"/>
          <p:cNvSpPr/>
          <p:nvPr/>
        </p:nvSpPr>
        <p:spPr>
          <a:xfrm>
            <a:off x="8071418" y="4345956"/>
            <a:ext cx="1504383" cy="835645"/>
          </a:xfrm>
          <a:prstGeom prst="wedgeRectCallout">
            <a:avLst>
              <a:gd name="adj1" fmla="val -67106"/>
              <a:gd name="adj2" fmla="val -4608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fr-FR" sz="1200" dirty="0" err="1" smtClean="0">
                <a:solidFill>
                  <a:schemeClr val="tx1"/>
                </a:solidFill>
              </a:rPr>
              <a:t>Checks</a:t>
            </a:r>
            <a:r>
              <a:rPr lang="fr-FR" sz="1200" dirty="0" smtClean="0">
                <a:solidFill>
                  <a:schemeClr val="tx1"/>
                </a:solidFill>
              </a:rPr>
              <a:t> </a:t>
            </a:r>
            <a:r>
              <a:rPr lang="fr-FR" sz="1200" dirty="0" err="1" smtClean="0">
                <a:solidFill>
                  <a:schemeClr val="tx1"/>
                </a:solidFill>
              </a:rPr>
              <a:t>validity</a:t>
            </a:r>
            <a:endParaRPr lang="fr-FR" sz="1200" dirty="0" smtClean="0">
              <a:solidFill>
                <a:schemeClr val="tx1"/>
              </a:solidFill>
            </a:endParaRPr>
          </a:p>
          <a:p>
            <a:r>
              <a:rPr lang="fr-FR" sz="1200" dirty="0" smtClean="0">
                <a:solidFill>
                  <a:schemeClr val="tx1"/>
                </a:solidFill>
              </a:rPr>
              <a:t> - Yang </a:t>
            </a:r>
            <a:r>
              <a:rPr lang="fr-FR" sz="1200" dirty="0" err="1" smtClean="0">
                <a:solidFill>
                  <a:schemeClr val="tx1"/>
                </a:solidFill>
              </a:rPr>
              <a:t>constraints</a:t>
            </a:r>
            <a:endParaRPr lang="fr-FR" sz="1200" dirty="0" smtClean="0">
              <a:solidFill>
                <a:schemeClr val="tx1"/>
              </a:solidFill>
            </a:endParaRPr>
          </a:p>
        </p:txBody>
      </p:sp>
      <p:sp>
        <p:nvSpPr>
          <p:cNvPr id="59" name="ZoneTexte 58"/>
          <p:cNvSpPr txBox="1"/>
          <p:nvPr/>
        </p:nvSpPr>
        <p:spPr>
          <a:xfrm>
            <a:off x="2395651" y="3962400"/>
            <a:ext cx="301660" cy="369332"/>
          </a:xfrm>
          <a:prstGeom prst="rect">
            <a:avLst/>
          </a:prstGeom>
          <a:noFill/>
        </p:spPr>
        <p:txBody>
          <a:bodyPr wrap="none" rtlCol="0">
            <a:spAutoFit/>
          </a:bodyPr>
          <a:lstStyle/>
          <a:p>
            <a:r>
              <a:rPr lang="fr-FR" dirty="0" smtClean="0"/>
              <a:t>1</a:t>
            </a:r>
            <a:endParaRPr lang="fr-FR" dirty="0"/>
          </a:p>
        </p:txBody>
      </p:sp>
      <p:sp>
        <p:nvSpPr>
          <p:cNvPr id="60" name="ZoneTexte 59"/>
          <p:cNvSpPr txBox="1"/>
          <p:nvPr/>
        </p:nvSpPr>
        <p:spPr>
          <a:xfrm>
            <a:off x="3031120" y="5802868"/>
            <a:ext cx="301660" cy="369332"/>
          </a:xfrm>
          <a:prstGeom prst="rect">
            <a:avLst/>
          </a:prstGeom>
          <a:noFill/>
        </p:spPr>
        <p:txBody>
          <a:bodyPr wrap="none" rtlCol="0">
            <a:spAutoFit/>
          </a:bodyPr>
          <a:lstStyle/>
          <a:p>
            <a:r>
              <a:rPr lang="fr-FR" dirty="0" smtClean="0"/>
              <a:t>2</a:t>
            </a:r>
            <a:endParaRPr lang="fr-FR" dirty="0"/>
          </a:p>
        </p:txBody>
      </p:sp>
      <p:sp>
        <p:nvSpPr>
          <p:cNvPr id="61" name="ZoneTexte 60"/>
          <p:cNvSpPr txBox="1"/>
          <p:nvPr/>
        </p:nvSpPr>
        <p:spPr>
          <a:xfrm>
            <a:off x="8915400" y="2362200"/>
            <a:ext cx="301660" cy="369332"/>
          </a:xfrm>
          <a:prstGeom prst="rect">
            <a:avLst/>
          </a:prstGeom>
          <a:noFill/>
        </p:spPr>
        <p:txBody>
          <a:bodyPr wrap="none" rtlCol="0">
            <a:spAutoFit/>
          </a:bodyPr>
          <a:lstStyle/>
          <a:p>
            <a:r>
              <a:rPr lang="fr-FR" dirty="0" smtClean="0"/>
              <a:t>5</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 name="Flèche vers la gauche 16"/>
          <p:cNvSpPr/>
          <p:nvPr/>
        </p:nvSpPr>
        <p:spPr>
          <a:xfrm rot="2573701">
            <a:off x="5799134" y="3464403"/>
            <a:ext cx="1939925" cy="73128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7264400" y="3962400"/>
            <a:ext cx="1981200" cy="2514600"/>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Cube 4"/>
          <p:cNvSpPr/>
          <p:nvPr/>
        </p:nvSpPr>
        <p:spPr>
          <a:xfrm>
            <a:off x="7429500" y="4324350"/>
            <a:ext cx="1320800" cy="7620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err="1" smtClean="0">
                <a:solidFill>
                  <a:schemeClr val="tx1"/>
                </a:solidFill>
              </a:rPr>
              <a:t>Parser</a:t>
            </a:r>
            <a:endParaRPr lang="fr-FR" sz="1200" dirty="0" smtClean="0">
              <a:solidFill>
                <a:schemeClr val="tx1"/>
              </a:solidFill>
            </a:endParaRPr>
          </a:p>
          <a:p>
            <a:pPr algn="ctr"/>
            <a:r>
              <a:rPr lang="fr-FR" sz="1200" i="1" dirty="0" smtClean="0">
                <a:solidFill>
                  <a:schemeClr val="tx1"/>
                </a:solidFill>
              </a:rPr>
              <a:t>java</a:t>
            </a:r>
            <a:endParaRPr lang="fr-FR" sz="1200" i="1" dirty="0">
              <a:solidFill>
                <a:schemeClr val="tx1"/>
              </a:solidFill>
            </a:endParaRPr>
          </a:p>
        </p:txBody>
      </p:sp>
      <p:sp>
        <p:nvSpPr>
          <p:cNvPr id="6" name="Cylindre 5"/>
          <p:cNvSpPr/>
          <p:nvPr/>
        </p:nvSpPr>
        <p:spPr>
          <a:xfrm>
            <a:off x="7759700" y="5410200"/>
            <a:ext cx="990600" cy="80010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t>
            </a:r>
            <a:r>
              <a:rPr lang="fr-FR" dirty="0" err="1" smtClean="0">
                <a:solidFill>
                  <a:schemeClr val="tx1"/>
                </a:solidFill>
              </a:rPr>
              <a:t>ang</a:t>
            </a:r>
            <a:r>
              <a:rPr lang="fr-FR" dirty="0" smtClean="0">
                <a:solidFill>
                  <a:schemeClr val="tx1"/>
                </a:solidFill>
              </a:rPr>
              <a:t> </a:t>
            </a:r>
            <a:r>
              <a:rPr lang="fr-FR" dirty="0" err="1" smtClean="0">
                <a:solidFill>
                  <a:schemeClr val="tx1"/>
                </a:solidFill>
              </a:rPr>
              <a:t>specs</a:t>
            </a:r>
            <a:r>
              <a:rPr lang="fr-FR" dirty="0" smtClean="0">
                <a:solidFill>
                  <a:schemeClr val="tx1"/>
                </a:solidFill>
              </a:rPr>
              <a:t>.</a:t>
            </a:r>
            <a:endParaRPr lang="fr-FR" dirty="0">
              <a:solidFill>
                <a:schemeClr val="tx1"/>
              </a:solidFill>
            </a:endParaRPr>
          </a:p>
        </p:txBody>
      </p:sp>
      <p:sp>
        <p:nvSpPr>
          <p:cNvPr id="8" name="Cube 7"/>
          <p:cNvSpPr/>
          <p:nvPr/>
        </p:nvSpPr>
        <p:spPr>
          <a:xfrm>
            <a:off x="4498975" y="2743994"/>
            <a:ext cx="1568450" cy="533400"/>
          </a:xfrm>
          <a:prstGeom prst="cub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 Proxy</a:t>
            </a:r>
            <a:endParaRPr lang="fr-FR" sz="1200" dirty="0">
              <a:solidFill>
                <a:schemeClr val="tx1"/>
              </a:solidFill>
            </a:endParaRPr>
          </a:p>
        </p:txBody>
      </p:sp>
      <p:sp>
        <p:nvSpPr>
          <p:cNvPr id="4" name="Cube 3"/>
          <p:cNvSpPr/>
          <p:nvPr/>
        </p:nvSpPr>
        <p:spPr>
          <a:xfrm>
            <a:off x="4498975" y="12954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Agent</a:t>
            </a:r>
            <a:endParaRPr lang="fr-FR" dirty="0">
              <a:solidFill>
                <a:schemeClr val="tx1"/>
              </a:solidFill>
            </a:endParaRPr>
          </a:p>
        </p:txBody>
      </p:sp>
      <p:sp>
        <p:nvSpPr>
          <p:cNvPr id="9" name="Flèche courbée vers la gauche 8"/>
          <p:cNvSpPr/>
          <p:nvPr/>
        </p:nvSpPr>
        <p:spPr>
          <a:xfrm>
            <a:off x="6273800" y="160020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0" name="Flèche courbée vers la gauche 9"/>
          <p:cNvSpPr/>
          <p:nvPr/>
        </p:nvSpPr>
        <p:spPr>
          <a:xfrm flipV="1">
            <a:off x="6769100" y="1581150"/>
            <a:ext cx="495300" cy="1371600"/>
          </a:xfrm>
          <a:prstGeom prst="curved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cxnSp>
        <p:nvCxnSpPr>
          <p:cNvPr id="12" name="Connecteur droit avec flèche 11"/>
          <p:cNvCxnSpPr/>
          <p:nvPr/>
        </p:nvCxnSpPr>
        <p:spPr>
          <a:xfrm flipV="1">
            <a:off x="3136900" y="3124200"/>
            <a:ext cx="1651000" cy="9906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p:nvPr/>
        </p:nvCxnSpPr>
        <p:spPr>
          <a:xfrm rot="5400000">
            <a:off x="4762500" y="2552634"/>
            <a:ext cx="381000" cy="172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6" name="ZoneTexte 15"/>
          <p:cNvSpPr txBox="1"/>
          <p:nvPr/>
        </p:nvSpPr>
        <p:spPr>
          <a:xfrm>
            <a:off x="7759701" y="3593068"/>
            <a:ext cx="1182047" cy="369332"/>
          </a:xfrm>
          <a:prstGeom prst="rect">
            <a:avLst/>
          </a:prstGeom>
          <a:noFill/>
        </p:spPr>
        <p:txBody>
          <a:bodyPr wrap="none" rtlCol="0">
            <a:spAutoFit/>
          </a:bodyPr>
          <a:lstStyle/>
          <a:p>
            <a:r>
              <a:rPr lang="fr-FR" dirty="0" smtClean="0"/>
              <a:t>S</a:t>
            </a:r>
            <a:r>
              <a:rPr lang="fr-FR" dirty="0" err="1" smtClean="0"/>
              <a:t>tatic</a:t>
            </a:r>
            <a:r>
              <a:rPr lang="fr-FR" dirty="0" smtClean="0"/>
              <a:t> time</a:t>
            </a:r>
            <a:endParaRPr lang="fr-FR" dirty="0"/>
          </a:p>
        </p:txBody>
      </p:sp>
      <p:sp>
        <p:nvSpPr>
          <p:cNvPr id="18" name="ZoneTexte 17"/>
          <p:cNvSpPr txBox="1"/>
          <p:nvPr/>
        </p:nvSpPr>
        <p:spPr>
          <a:xfrm>
            <a:off x="3778797" y="3930134"/>
            <a:ext cx="1083086" cy="369332"/>
          </a:xfrm>
          <a:prstGeom prst="rect">
            <a:avLst/>
          </a:prstGeom>
          <a:noFill/>
        </p:spPr>
        <p:txBody>
          <a:bodyPr wrap="none" rtlCol="0">
            <a:spAutoFit/>
          </a:bodyPr>
          <a:lstStyle/>
          <a:p>
            <a:r>
              <a:rPr lang="fr-FR" dirty="0" smtClean="0"/>
              <a:t>NETCONF</a:t>
            </a:r>
            <a:endParaRPr lang="fr-FR" dirty="0"/>
          </a:p>
        </p:txBody>
      </p:sp>
      <p:sp>
        <p:nvSpPr>
          <p:cNvPr id="19" name="ZoneTexte 18"/>
          <p:cNvSpPr txBox="1"/>
          <p:nvPr/>
        </p:nvSpPr>
        <p:spPr>
          <a:xfrm>
            <a:off x="7429500" y="2025135"/>
            <a:ext cx="1377300" cy="646331"/>
          </a:xfrm>
          <a:prstGeom prst="rect">
            <a:avLst/>
          </a:prstGeom>
          <a:noFill/>
        </p:spPr>
        <p:txBody>
          <a:bodyPr wrap="none" rtlCol="0">
            <a:spAutoFit/>
          </a:bodyPr>
          <a:lstStyle/>
          <a:p>
            <a:r>
              <a:rPr lang="fr-FR" dirty="0" err="1" smtClean="0"/>
              <a:t>autonomous</a:t>
            </a:r>
            <a:endParaRPr lang="fr-FR" dirty="0" smtClean="0"/>
          </a:p>
          <a:p>
            <a:r>
              <a:rPr lang="fr-FR" dirty="0" smtClean="0"/>
              <a:t>polling</a:t>
            </a:r>
            <a:endParaRPr lang="fr-FR" dirty="0"/>
          </a:p>
        </p:txBody>
      </p:sp>
      <p:sp>
        <p:nvSpPr>
          <p:cNvPr id="20" name="Espace réservé du numéro de diapositive 19"/>
          <p:cNvSpPr>
            <a:spLocks noGrp="1"/>
          </p:cNvSpPr>
          <p:nvPr>
            <p:ph type="sldNum" sz="quarter" idx="12"/>
          </p:nvPr>
        </p:nvSpPr>
        <p:spPr/>
        <p:txBody>
          <a:bodyPr/>
          <a:lstStyle/>
          <a:p>
            <a:fld id="{339A7AB0-D0CE-A343-B5B6-64AAD55F6591}"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llipse 3"/>
          <p:cNvSpPr/>
          <p:nvPr/>
        </p:nvSpPr>
        <p:spPr>
          <a:xfrm>
            <a:off x="1404470" y="1871940"/>
            <a:ext cx="2089972"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interfaces</a:t>
            </a:r>
            <a:endParaRPr lang="en-US" dirty="0"/>
          </a:p>
        </p:txBody>
      </p:sp>
      <p:sp>
        <p:nvSpPr>
          <p:cNvPr id="5" name="Ellipse 4"/>
          <p:cNvSpPr/>
          <p:nvPr/>
        </p:nvSpPr>
        <p:spPr>
          <a:xfrm>
            <a:off x="629770" y="27101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6" name="Ellipse 5"/>
          <p:cNvSpPr/>
          <p:nvPr/>
        </p:nvSpPr>
        <p:spPr>
          <a:xfrm>
            <a:off x="1703742" y="1033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network</a:t>
            </a:r>
            <a:endParaRPr lang="en-US" dirty="0"/>
          </a:p>
        </p:txBody>
      </p:sp>
      <p:sp>
        <p:nvSpPr>
          <p:cNvPr id="7" name="Ellipse 6"/>
          <p:cNvSpPr/>
          <p:nvPr/>
        </p:nvSpPr>
        <p:spPr>
          <a:xfrm>
            <a:off x="236070" y="3624540"/>
            <a:ext cx="1168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name</a:t>
            </a:r>
            <a:endParaRPr lang="en-US" dirty="0"/>
          </a:p>
        </p:txBody>
      </p:sp>
      <p:sp>
        <p:nvSpPr>
          <p:cNvPr id="8" name="Ellipse 7"/>
          <p:cNvSpPr/>
          <p:nvPr/>
        </p:nvSpPr>
        <p:spPr>
          <a:xfrm>
            <a:off x="1703742" y="3624540"/>
            <a:ext cx="10922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mtu</a:t>
            </a:r>
            <a:endParaRPr lang="en-US" dirty="0"/>
          </a:p>
        </p:txBody>
      </p:sp>
      <p:cxnSp>
        <p:nvCxnSpPr>
          <p:cNvPr id="9" name="Connecteur droit 8"/>
          <p:cNvCxnSpPr>
            <a:stCxn id="4" idx="4"/>
            <a:endCxn id="5" idx="0"/>
          </p:cNvCxnSpPr>
          <p:nvPr/>
        </p:nvCxnSpPr>
        <p:spPr>
          <a:xfrm rot="5400000">
            <a:off x="1660263" y="1920947"/>
            <a:ext cx="5334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p:cNvCxnSpPr>
            <a:stCxn id="4" idx="4"/>
            <a:endCxn id="14" idx="0"/>
          </p:cNvCxnSpPr>
          <p:nvPr/>
        </p:nvCxnSpPr>
        <p:spPr>
          <a:xfrm rot="16200000" flipH="1">
            <a:off x="2629049" y="1997147"/>
            <a:ext cx="685800" cy="10449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a:stCxn id="5" idx="4"/>
            <a:endCxn id="7" idx="0"/>
          </p:cNvCxnSpPr>
          <p:nvPr/>
        </p:nvCxnSpPr>
        <p:spPr>
          <a:xfrm rot="5400000">
            <a:off x="807570" y="3027640"/>
            <a:ext cx="609600" cy="584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Connecteur droit 11"/>
          <p:cNvCxnSpPr>
            <a:stCxn id="5" idx="4"/>
            <a:endCxn id="8" idx="0"/>
          </p:cNvCxnSpPr>
          <p:nvPr/>
        </p:nvCxnSpPr>
        <p:spPr>
          <a:xfrm rot="16200000" flipH="1">
            <a:off x="1522356" y="2897054"/>
            <a:ext cx="609600" cy="84537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p:cNvCxnSpPr>
            <a:stCxn id="6" idx="4"/>
            <a:endCxn id="4" idx="0"/>
          </p:cNvCxnSpPr>
          <p:nvPr/>
        </p:nvCxnSpPr>
        <p:spPr>
          <a:xfrm rot="16200000" flipH="1">
            <a:off x="2152799" y="1575283"/>
            <a:ext cx="533400" cy="59914"/>
          </a:xfrm>
          <a:prstGeom prst="line">
            <a:avLst/>
          </a:prstGeom>
        </p:spPr>
        <p:style>
          <a:lnRef idx="2">
            <a:schemeClr val="accent1"/>
          </a:lnRef>
          <a:fillRef idx="0">
            <a:schemeClr val="accent1"/>
          </a:fillRef>
          <a:effectRef idx="1">
            <a:schemeClr val="accent1"/>
          </a:effectRef>
          <a:fontRef idx="minor">
            <a:schemeClr val="tx1"/>
          </a:fontRef>
        </p:style>
      </p:cxnSp>
      <p:sp>
        <p:nvSpPr>
          <p:cNvPr id="14" name="Ellipse 13"/>
          <p:cNvSpPr/>
          <p:nvPr/>
        </p:nvSpPr>
        <p:spPr>
          <a:xfrm>
            <a:off x="2719742" y="2862540"/>
            <a:ext cx="15494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interface</a:t>
            </a:r>
            <a:endParaRPr lang="en-US" dirty="0"/>
          </a:p>
        </p:txBody>
      </p:sp>
      <p:sp>
        <p:nvSpPr>
          <p:cNvPr id="15" name="Pentagone 14"/>
          <p:cNvSpPr/>
          <p:nvPr/>
        </p:nvSpPr>
        <p:spPr>
          <a:xfrm>
            <a:off x="328556" y="4158734"/>
            <a:ext cx="983428"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eth0</a:t>
            </a:r>
            <a:endParaRPr lang="en-US" dirty="0"/>
          </a:p>
        </p:txBody>
      </p:sp>
      <p:sp>
        <p:nvSpPr>
          <p:cNvPr id="16" name="Pentagone 15"/>
          <p:cNvSpPr/>
          <p:nvPr/>
        </p:nvSpPr>
        <p:spPr>
          <a:xfrm>
            <a:off x="1703742" y="4157940"/>
            <a:ext cx="1092200" cy="457200"/>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1500</a:t>
            </a:r>
            <a:endParaRPr lang="en-US" dirty="0"/>
          </a:p>
        </p:txBody>
      </p:sp>
      <p:cxnSp>
        <p:nvCxnSpPr>
          <p:cNvPr id="17" name="Connecteur droit 16"/>
          <p:cNvCxnSpPr>
            <a:stCxn id="7" idx="4"/>
            <a:endCxn id="15" idx="0"/>
          </p:cNvCxnSpPr>
          <p:nvPr/>
        </p:nvCxnSpPr>
        <p:spPr>
          <a:xfrm rot="5400000">
            <a:off x="705573" y="4044037"/>
            <a:ext cx="229394"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8" idx="4"/>
            <a:endCxn id="16" idx="0"/>
          </p:cNvCxnSpPr>
          <p:nvPr/>
        </p:nvCxnSpPr>
        <p:spPr>
          <a:xfrm rot="5400000">
            <a:off x="2135542" y="4043640"/>
            <a:ext cx="228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9" name="ZoneTexte 18"/>
          <p:cNvSpPr txBox="1"/>
          <p:nvPr/>
        </p:nvSpPr>
        <p:spPr>
          <a:xfrm>
            <a:off x="2277436" y="2525474"/>
            <a:ext cx="344039" cy="369332"/>
          </a:xfrm>
          <a:prstGeom prst="rect">
            <a:avLst/>
          </a:prstGeom>
          <a:noFill/>
        </p:spPr>
        <p:txBody>
          <a:bodyPr wrap="none" rtlCol="0">
            <a:spAutoFit/>
          </a:bodyPr>
          <a:lstStyle/>
          <a:p>
            <a:r>
              <a:rPr lang="en-US" dirty="0" smtClean="0"/>
              <a:t>…</a:t>
            </a:r>
            <a:endParaRPr lang="en-US" dirty="0"/>
          </a:p>
        </p:txBody>
      </p:sp>
      <p:sp>
        <p:nvSpPr>
          <p:cNvPr id="20" name="ZoneTexte 19"/>
          <p:cNvSpPr txBox="1"/>
          <p:nvPr/>
        </p:nvSpPr>
        <p:spPr>
          <a:xfrm>
            <a:off x="3494442" y="3624540"/>
            <a:ext cx="344039" cy="369332"/>
          </a:xfrm>
          <a:prstGeom prst="rect">
            <a:avLst/>
          </a:prstGeom>
          <a:noFill/>
        </p:spPr>
        <p:txBody>
          <a:bodyPr wrap="none" rtlCol="0">
            <a:spAutoFit/>
          </a:bodyPr>
          <a:lstStyle/>
          <a:p>
            <a:r>
              <a:rPr lang="en-US" dirty="0" smtClean="0"/>
              <a:t>…</a:t>
            </a:r>
            <a:endParaRPr lang="en-US" dirty="0"/>
          </a:p>
        </p:txBody>
      </p:sp>
      <p:sp>
        <p:nvSpPr>
          <p:cNvPr id="21" name="Ellipse 20"/>
          <p:cNvSpPr/>
          <p:nvPr/>
        </p:nvSpPr>
        <p:spPr>
          <a:xfrm>
            <a:off x="2033942" y="271740"/>
            <a:ext cx="1371600" cy="304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NETCONF</a:t>
            </a:r>
            <a:endParaRPr lang="en-US" dirty="0"/>
          </a:p>
        </p:txBody>
      </p:sp>
      <p:cxnSp>
        <p:nvCxnSpPr>
          <p:cNvPr id="22" name="Connecteur droit 21"/>
          <p:cNvCxnSpPr>
            <a:stCxn id="21" idx="4"/>
            <a:endCxn id="6" idx="0"/>
          </p:cNvCxnSpPr>
          <p:nvPr/>
        </p:nvCxnSpPr>
        <p:spPr>
          <a:xfrm rot="5400000">
            <a:off x="2326042" y="640040"/>
            <a:ext cx="457200" cy="330200"/>
          </a:xfrm>
          <a:prstGeom prst="line">
            <a:avLst/>
          </a:prstGeom>
        </p:spPr>
        <p:style>
          <a:lnRef idx="2">
            <a:schemeClr val="accent1"/>
          </a:lnRef>
          <a:fillRef idx="0">
            <a:schemeClr val="accent1"/>
          </a:fillRef>
          <a:effectRef idx="1">
            <a:schemeClr val="accent1"/>
          </a:effectRef>
          <a:fontRef idx="minor">
            <a:schemeClr val="tx1"/>
          </a:fontRef>
        </p:style>
      </p:cxnSp>
      <p:sp>
        <p:nvSpPr>
          <p:cNvPr id="23" name="ZoneTexte 22"/>
          <p:cNvSpPr txBox="1"/>
          <p:nvPr/>
        </p:nvSpPr>
        <p:spPr>
          <a:xfrm>
            <a:off x="2451903" y="1382474"/>
            <a:ext cx="344039" cy="369332"/>
          </a:xfrm>
          <a:prstGeom prst="rect">
            <a:avLst/>
          </a:prstGeom>
          <a:noFill/>
        </p:spPr>
        <p:txBody>
          <a:bodyPr wrap="none" rtlCol="0">
            <a:spAutoFit/>
          </a:bodyPr>
          <a:lstStyle/>
          <a:p>
            <a:r>
              <a:rPr lang="en-US" dirty="0" smtClean="0"/>
              <a:t>…</a:t>
            </a:r>
            <a:endParaRPr lang="en-US" dirty="0"/>
          </a:p>
        </p:txBody>
      </p:sp>
      <p:sp>
        <p:nvSpPr>
          <p:cNvPr id="24" name="ZoneTexte 23"/>
          <p:cNvSpPr txBox="1"/>
          <p:nvPr/>
        </p:nvSpPr>
        <p:spPr>
          <a:xfrm>
            <a:off x="2623922" y="576540"/>
            <a:ext cx="344039" cy="369332"/>
          </a:xfrm>
          <a:prstGeom prst="rect">
            <a:avLst/>
          </a:prstGeom>
          <a:noFill/>
        </p:spPr>
        <p:txBody>
          <a:bodyPr wrap="none" rtlCol="0">
            <a:spAutoFit/>
          </a:bodyPr>
          <a:lstStyle/>
          <a:p>
            <a:r>
              <a:rPr lang="en-US" dirty="0" smtClean="0"/>
              <a:t>…</a:t>
            </a:r>
            <a:endParaRPr lang="en-US" dirty="0"/>
          </a:p>
        </p:txBody>
      </p:sp>
      <p:sp>
        <p:nvSpPr>
          <p:cNvPr id="25" name="Espace réservé du numéro de diapositive 24"/>
          <p:cNvSpPr>
            <a:spLocks noGrp="1"/>
          </p:cNvSpPr>
          <p:nvPr>
            <p:ph type="sldNum" sz="quarter" idx="12"/>
          </p:nvPr>
        </p:nvSpPr>
        <p:spPr/>
        <p:txBody>
          <a:bodyPr/>
          <a:lstStyle/>
          <a:p>
            <a:fld id="{339A7AB0-D0CE-A343-B5B6-64AAD55F6591}" type="slidenum">
              <a:rPr lang="fr-FR" smtClean="0"/>
              <a:pPr/>
              <a:t>22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
        <p:nvSpPr>
          <p:cNvPr id="5" name="ZoneTexte 4"/>
          <p:cNvSpPr txBox="1"/>
          <p:nvPr/>
        </p:nvSpPr>
        <p:spPr>
          <a:xfrm>
            <a:off x="5723874" y="1295400"/>
            <a:ext cx="3686826"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&gt;2&lt;/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&gt;eth0&lt;/</a:t>
            </a:r>
            <a:r>
              <a:rPr lang="fr-FR" dirty="0" err="1" smtClean="0"/>
              <a:t>name</a:t>
            </a:r>
            <a:r>
              <a:rPr lang="fr-FR" dirty="0" smtClean="0"/>
              <a:t>&gt;</a:t>
            </a:r>
          </a:p>
          <a:p>
            <a:r>
              <a:rPr lang="fr-FR" dirty="0" smtClean="0"/>
              <a:t>       &lt;mac&gt;01:52:AB:D4:EF:EE&lt;/mac&gt;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 </a:t>
            </a:r>
          </a:p>
          <a:p>
            <a:r>
              <a:rPr lang="fr-FR" dirty="0" smtClean="0"/>
              <a:t>   &lt;</a:t>
            </a:r>
            <a:r>
              <a:rPr lang="fr-FR" dirty="0" smtClean="0"/>
              <a:t>interface&gt;</a:t>
            </a:r>
          </a:p>
          <a:p>
            <a:r>
              <a:rPr lang="fr-FR" dirty="0" smtClean="0"/>
              <a:t>       &lt;</a:t>
            </a:r>
            <a:r>
              <a:rPr lang="fr-FR" dirty="0" err="1" smtClean="0"/>
              <a:t>name</a:t>
            </a:r>
            <a:r>
              <a:rPr lang="fr-FR" dirty="0" smtClean="0"/>
              <a:t>&gt;lan0</a:t>
            </a:r>
            <a:r>
              <a:rPr lang="fr-FR" dirty="0" smtClean="0"/>
              <a:t>&lt;/</a:t>
            </a:r>
            <a:r>
              <a:rPr lang="fr-FR" dirty="0" err="1" smtClean="0"/>
              <a:t>name</a:t>
            </a:r>
            <a:r>
              <a:rPr lang="fr-FR" dirty="0" smtClean="0"/>
              <a:t>&gt;</a:t>
            </a:r>
          </a:p>
          <a:p>
            <a:r>
              <a:rPr lang="fr-FR" dirty="0" smtClean="0"/>
              <a:t>       &lt;mac</a:t>
            </a:r>
            <a:r>
              <a:rPr lang="fr-FR" dirty="0" smtClean="0"/>
              <a:t>&gt;FF:00:00:00:00:00&lt;</a:t>
            </a:r>
            <a:r>
              <a:rPr lang="fr-FR" dirty="0" smtClean="0"/>
              <a:t>/mac&gt;</a:t>
            </a:r>
          </a:p>
          <a:p>
            <a:r>
              <a:rPr lang="fr-FR" dirty="0" smtClean="0"/>
              <a:t>       &lt;</a:t>
            </a:r>
            <a:r>
              <a:rPr lang="fr-FR" dirty="0" err="1" smtClean="0"/>
              <a:t>mtu</a:t>
            </a:r>
            <a:r>
              <a:rPr lang="fr-FR" dirty="0" smtClean="0"/>
              <a:t>&gt;1500&lt;/</a:t>
            </a:r>
            <a:r>
              <a:rPr lang="fr-FR" dirty="0" err="1" smtClean="0"/>
              <a:t>mtu</a:t>
            </a:r>
            <a:r>
              <a:rPr lang="fr-FR" dirty="0" smtClean="0"/>
              <a:t>&gt;</a:t>
            </a:r>
          </a:p>
          <a:p>
            <a:r>
              <a:rPr lang="fr-FR" dirty="0" smtClean="0"/>
              <a:t>   &lt;/interface&gt;</a:t>
            </a:r>
            <a:endParaRPr lang="fr-FR" dirty="0" smtClean="0"/>
          </a:p>
          <a:p>
            <a:r>
              <a:rPr lang="fr-FR" dirty="0" smtClean="0"/>
              <a:t> &lt;/interfaces&gt;      </a:t>
            </a:r>
            <a:endParaRPr lang="fr-FR" dirty="0"/>
          </a:p>
        </p:txBody>
      </p:sp>
      <p:grpSp>
        <p:nvGrpSpPr>
          <p:cNvPr id="12" name="Grouper 11"/>
          <p:cNvGrpSpPr/>
          <p:nvPr/>
        </p:nvGrpSpPr>
        <p:grpSpPr>
          <a:xfrm>
            <a:off x="5495274" y="1981200"/>
            <a:ext cx="266700" cy="2590800"/>
            <a:chOff x="3733800" y="2286000"/>
            <a:chExt cx="266700" cy="2590800"/>
          </a:xfrm>
        </p:grpSpPr>
        <p:sp>
          <p:nvSpPr>
            <p:cNvPr id="8" name="Accolade ouvrante 7"/>
            <p:cNvSpPr/>
            <p:nvPr/>
          </p:nvSpPr>
          <p:spPr>
            <a:xfrm>
              <a:off x="3733800" y="22860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9" name="Accolade ouvrante 8"/>
            <p:cNvSpPr/>
            <p:nvPr/>
          </p:nvSpPr>
          <p:spPr>
            <a:xfrm>
              <a:off x="3771900" y="3657600"/>
              <a:ext cx="228600" cy="1219200"/>
            </a:xfrm>
            <a:prstGeom prst="lef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sp>
        <p:nvSpPr>
          <p:cNvPr id="11" name="ZoneTexte 10"/>
          <p:cNvSpPr txBox="1"/>
          <p:nvPr/>
        </p:nvSpPr>
        <p:spPr>
          <a:xfrm>
            <a:off x="5723874" y="1295400"/>
            <a:ext cx="3608680" cy="3693319"/>
          </a:xfrm>
          <a:prstGeom prst="rect">
            <a:avLst/>
          </a:prstGeom>
          <a:noFill/>
        </p:spPr>
        <p:txBody>
          <a:bodyPr wrap="none" rtlCol="0">
            <a:spAutoFit/>
          </a:bodyPr>
          <a:lstStyle/>
          <a:p>
            <a:r>
              <a:rPr lang="fr-FR" dirty="0" smtClean="0"/>
              <a:t>&lt;interfaces&gt;</a:t>
            </a:r>
          </a:p>
          <a:p>
            <a:r>
              <a:rPr lang="fr-FR" dirty="0" smtClean="0"/>
              <a:t>   &lt;</a:t>
            </a:r>
            <a:r>
              <a:rPr lang="fr-FR" dirty="0" err="1" smtClean="0"/>
              <a:t>ifNumber</a:t>
            </a:r>
            <a:r>
              <a:rPr lang="fr-FR" dirty="0" smtClean="0"/>
              <a:t>&gt;  &lt;/</a:t>
            </a:r>
            <a:r>
              <a:rPr lang="fr-FR" dirty="0" err="1" smtClean="0"/>
              <a:t>ifNumber</a:t>
            </a:r>
            <a:r>
              <a:rPr lang="fr-FR" dirty="0" smtClean="0"/>
              <a:t>&gt;</a:t>
            </a:r>
          </a:p>
          <a:p>
            <a:r>
              <a:rPr lang="fr-FR" dirty="0" smtClean="0"/>
              <a:t>   &lt;interface&gt;</a:t>
            </a:r>
          </a:p>
          <a:p>
            <a:r>
              <a:rPr lang="fr-FR" dirty="0" smtClean="0"/>
              <a:t>       &lt;</a:t>
            </a:r>
            <a:r>
              <a:rPr lang="fr-FR" dirty="0" err="1" smtClean="0"/>
              <a:t>name</a:t>
            </a:r>
            <a:r>
              <a:rPr lang="fr-FR" dirty="0" smtClean="0"/>
              <a:t>&gt;        &lt;/</a:t>
            </a:r>
            <a:r>
              <a:rPr lang="fr-FR" dirty="0" err="1" smtClean="0"/>
              <a:t>name</a:t>
            </a:r>
            <a:r>
              <a:rPr lang="fr-FR" dirty="0" smtClean="0"/>
              <a:t>&gt;</a:t>
            </a:r>
          </a:p>
          <a:p>
            <a:r>
              <a:rPr lang="fr-FR" dirty="0" smtClean="0"/>
              <a:t>       &lt;mac&gt;                                 &lt;/mac&gt;</a:t>
            </a:r>
          </a:p>
          <a:p>
            <a:r>
              <a:rPr lang="fr-FR" dirty="0" smtClean="0"/>
              <a:t>       &lt;</a:t>
            </a:r>
            <a:r>
              <a:rPr lang="fr-FR" dirty="0" err="1" smtClean="0"/>
              <a:t>mtu</a:t>
            </a:r>
            <a:r>
              <a:rPr lang="fr-FR" dirty="0" smtClean="0"/>
              <a:t>&gt;         &lt;/</a:t>
            </a:r>
            <a:r>
              <a:rPr lang="fr-FR" dirty="0" err="1" smtClean="0"/>
              <a:t>mtu</a:t>
            </a:r>
            <a:r>
              <a:rPr lang="fr-FR" dirty="0" smtClean="0"/>
              <a:t>&gt;</a:t>
            </a:r>
          </a:p>
          <a:p>
            <a:r>
              <a:rPr lang="fr-FR" dirty="0" smtClean="0"/>
              <a:t>   &lt;/interface&gt; </a:t>
            </a:r>
          </a:p>
          <a:p>
            <a:r>
              <a:rPr lang="fr-FR" dirty="0" smtClean="0"/>
              <a:t>   &lt;</a:t>
            </a:r>
            <a:r>
              <a:rPr lang="fr-FR" dirty="0" smtClean="0"/>
              <a:t>interface&gt;</a:t>
            </a:r>
          </a:p>
          <a:p>
            <a:r>
              <a:rPr lang="fr-FR" dirty="0" smtClean="0"/>
              <a:t>       &lt;</a:t>
            </a:r>
            <a:r>
              <a:rPr lang="fr-FR" dirty="0" err="1" smtClean="0"/>
              <a:t>name</a:t>
            </a:r>
            <a:r>
              <a:rPr lang="fr-FR" dirty="0" smtClean="0"/>
              <a:t>&gt;        &lt;</a:t>
            </a:r>
            <a:r>
              <a:rPr lang="fr-FR" dirty="0" smtClean="0"/>
              <a:t>/</a:t>
            </a:r>
            <a:r>
              <a:rPr lang="fr-FR" dirty="0" err="1" smtClean="0"/>
              <a:t>name</a:t>
            </a:r>
            <a:r>
              <a:rPr lang="fr-FR" dirty="0" smtClean="0"/>
              <a:t>&gt;</a:t>
            </a:r>
          </a:p>
          <a:p>
            <a:r>
              <a:rPr lang="fr-FR" dirty="0" smtClean="0"/>
              <a:t>       &lt;mac</a:t>
            </a:r>
            <a:r>
              <a:rPr lang="fr-FR" dirty="0" smtClean="0"/>
              <a:t>&gt;                                 &lt;</a:t>
            </a:r>
            <a:r>
              <a:rPr lang="fr-FR" dirty="0" smtClean="0"/>
              <a:t>/mac&gt;</a:t>
            </a:r>
          </a:p>
          <a:p>
            <a:r>
              <a:rPr lang="fr-FR" dirty="0" smtClean="0"/>
              <a:t>       &lt;</a:t>
            </a:r>
            <a:r>
              <a:rPr lang="fr-FR" dirty="0" err="1" smtClean="0"/>
              <a:t>mtu</a:t>
            </a:r>
            <a:r>
              <a:rPr lang="fr-FR" dirty="0" smtClean="0"/>
              <a:t>&gt;         &lt;</a:t>
            </a:r>
            <a:r>
              <a:rPr lang="fr-FR" dirty="0" smtClean="0"/>
              <a:t>/</a:t>
            </a:r>
            <a:r>
              <a:rPr lang="fr-FR" dirty="0" err="1" smtClean="0"/>
              <a:t>mtu</a:t>
            </a:r>
            <a:r>
              <a:rPr lang="fr-FR" dirty="0" smtClean="0"/>
              <a:t>&gt;</a:t>
            </a:r>
          </a:p>
          <a:p>
            <a:r>
              <a:rPr lang="fr-FR" dirty="0" smtClean="0"/>
              <a:t>   &lt;/interface&gt;</a:t>
            </a:r>
            <a:endParaRPr lang="fr-FR" dirty="0" smtClean="0"/>
          </a:p>
          <a:p>
            <a:r>
              <a:rPr lang="fr-FR" dirty="0" smtClean="0"/>
              <a:t> &lt;/interfaces&gt;      </a:t>
            </a:r>
            <a:endParaRPr lang="fr-FR" dirty="0"/>
          </a:p>
        </p:txBody>
      </p:sp>
      <p:sp>
        <p:nvSpPr>
          <p:cNvPr id="13" name="Parenthèse ouvrante 12"/>
          <p:cNvSpPr/>
          <p:nvPr/>
        </p:nvSpPr>
        <p:spPr>
          <a:xfrm>
            <a:off x="5190474" y="1295400"/>
            <a:ext cx="76200" cy="3693319"/>
          </a:xfrm>
          <a:prstGeom prst="leftBracket">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4" name="Ellipse 13"/>
          <p:cNvSpPr/>
          <p:nvPr/>
        </p:nvSpPr>
        <p:spPr>
          <a:xfrm>
            <a:off x="1371600" y="1295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interfaces</a:t>
            </a:r>
            <a:endParaRPr lang="fr-FR" dirty="0"/>
          </a:p>
        </p:txBody>
      </p:sp>
      <p:sp>
        <p:nvSpPr>
          <p:cNvPr id="15" name="Ellipse 14"/>
          <p:cNvSpPr/>
          <p:nvPr/>
        </p:nvSpPr>
        <p:spPr>
          <a:xfrm>
            <a:off x="533400" y="24384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ifNumber</a:t>
            </a:r>
            <a:endParaRPr lang="fr-FR" dirty="0"/>
          </a:p>
        </p:txBody>
      </p:sp>
      <p:sp>
        <p:nvSpPr>
          <p:cNvPr id="16" name="Ellipse 15"/>
          <p:cNvSpPr/>
          <p:nvPr/>
        </p:nvSpPr>
        <p:spPr>
          <a:xfrm>
            <a:off x="2286000" y="2438401"/>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grpSp>
        <p:nvGrpSpPr>
          <p:cNvPr id="51" name="Grouper 50"/>
          <p:cNvGrpSpPr/>
          <p:nvPr/>
        </p:nvGrpSpPr>
        <p:grpSpPr>
          <a:xfrm>
            <a:off x="1295400" y="3048000"/>
            <a:ext cx="3276600" cy="1178719"/>
            <a:chOff x="1295400" y="3048000"/>
            <a:chExt cx="3276600" cy="1178719"/>
          </a:xfrm>
        </p:grpSpPr>
        <p:sp>
          <p:nvSpPr>
            <p:cNvPr id="17" name="Ellipse 16"/>
            <p:cNvSpPr/>
            <p:nvPr/>
          </p:nvSpPr>
          <p:spPr>
            <a:xfrm>
              <a:off x="1295400" y="3733800"/>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18" name="Ellipse 17"/>
            <p:cNvSpPr/>
            <p:nvPr/>
          </p:nvSpPr>
          <p:spPr>
            <a:xfrm>
              <a:off x="36576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cxnSp>
          <p:nvCxnSpPr>
            <p:cNvPr id="21" name="Connecteur droit 20"/>
            <p:cNvCxnSpPr>
              <a:stCxn id="16" idx="4"/>
              <a:endCxn id="17" idx="0"/>
            </p:cNvCxnSpPr>
            <p:nvPr/>
          </p:nvCxnSpPr>
          <p:spPr>
            <a:xfrm rot="5400000">
              <a:off x="2152651" y="2762250"/>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eur droit 21"/>
            <p:cNvCxnSpPr>
              <a:stCxn id="16" idx="4"/>
              <a:endCxn id="19" idx="0"/>
            </p:cNvCxnSpPr>
            <p:nvPr/>
          </p:nvCxnSpPr>
          <p:spPr>
            <a:xfrm rot="5400000">
              <a:off x="2743201" y="3352800"/>
              <a:ext cx="685799" cy="76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necteur droit 24"/>
            <p:cNvCxnSpPr>
              <a:stCxn id="16" idx="4"/>
              <a:endCxn id="18" idx="0"/>
            </p:cNvCxnSpPr>
            <p:nvPr/>
          </p:nvCxnSpPr>
          <p:spPr>
            <a:xfrm rot="16200000" flipH="1">
              <a:off x="3276601" y="2895600"/>
              <a:ext cx="685799" cy="990600"/>
            </a:xfrm>
            <a:prstGeom prst="line">
              <a:avLst/>
            </a:prstGeom>
          </p:spPr>
          <p:style>
            <a:lnRef idx="2">
              <a:schemeClr val="accent1"/>
            </a:lnRef>
            <a:fillRef idx="0">
              <a:schemeClr val="accent1"/>
            </a:fillRef>
            <a:effectRef idx="1">
              <a:schemeClr val="accent1"/>
            </a:effectRef>
            <a:fontRef idx="minor">
              <a:schemeClr val="tx1"/>
            </a:fontRef>
          </p:style>
        </p:cxnSp>
        <p:sp>
          <p:nvSpPr>
            <p:cNvPr id="19" name="Ellipse 18"/>
            <p:cNvSpPr/>
            <p:nvPr/>
          </p:nvSpPr>
          <p:spPr>
            <a:xfrm>
              <a:off x="2590800" y="3733800"/>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grpSp>
      <p:cxnSp>
        <p:nvCxnSpPr>
          <p:cNvPr id="28" name="Connecteur droit 27"/>
          <p:cNvCxnSpPr>
            <a:stCxn id="14" idx="4"/>
            <a:endCxn id="15" idx="0"/>
          </p:cNvCxnSpPr>
          <p:nvPr/>
        </p:nvCxnSpPr>
        <p:spPr>
          <a:xfrm rot="5400000">
            <a:off x="1524000" y="1752600"/>
            <a:ext cx="533400" cy="838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Connecteur droit 37"/>
          <p:cNvCxnSpPr>
            <a:stCxn id="14" idx="4"/>
            <a:endCxn id="16" idx="0"/>
          </p:cNvCxnSpPr>
          <p:nvPr/>
        </p:nvCxnSpPr>
        <p:spPr>
          <a:xfrm rot="16200000" flipH="1">
            <a:off x="2400300" y="1714500"/>
            <a:ext cx="533401"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Connecteur droit 40"/>
          <p:cNvCxnSpPr>
            <a:stCxn id="14" idx="4"/>
            <a:endCxn id="31" idx="0"/>
          </p:cNvCxnSpPr>
          <p:nvPr/>
        </p:nvCxnSpPr>
        <p:spPr>
          <a:xfrm rot="16200000" flipH="1">
            <a:off x="2362200" y="1752600"/>
            <a:ext cx="838200" cy="1143000"/>
          </a:xfrm>
          <a:prstGeom prst="line">
            <a:avLst/>
          </a:prstGeom>
        </p:spPr>
        <p:style>
          <a:lnRef idx="2">
            <a:schemeClr val="accent1"/>
          </a:lnRef>
          <a:fillRef idx="0">
            <a:schemeClr val="accent1"/>
          </a:fillRef>
          <a:effectRef idx="1">
            <a:schemeClr val="accent1"/>
          </a:effectRef>
          <a:fontRef idx="minor">
            <a:schemeClr val="tx1"/>
          </a:fontRef>
        </p:style>
      </p:cxnSp>
      <p:sp>
        <p:nvSpPr>
          <p:cNvPr id="46" name="Forme libre 45"/>
          <p:cNvSpPr/>
          <p:nvPr/>
        </p:nvSpPr>
        <p:spPr>
          <a:xfrm>
            <a:off x="2963484" y="1103731"/>
            <a:ext cx="2731647" cy="408229"/>
          </a:xfrm>
          <a:custGeom>
            <a:avLst/>
            <a:gdLst>
              <a:gd name="connsiteX0" fmla="*/ 2731647 w 2731647"/>
              <a:gd name="connsiteY0" fmla="*/ 408229 h 408229"/>
              <a:gd name="connsiteX1" fmla="*/ 1199506 w 2731647"/>
              <a:gd name="connsiteY1" fmla="*/ 25199 h 408229"/>
              <a:gd name="connsiteX2" fmla="*/ 0 w 2731647"/>
              <a:gd name="connsiteY2" fmla="*/ 257033 h 408229"/>
            </a:gdLst>
            <a:ahLst/>
            <a:cxnLst>
              <a:cxn ang="0">
                <a:pos x="connsiteX0" y="connsiteY0"/>
              </a:cxn>
              <a:cxn ang="0">
                <a:pos x="connsiteX1" y="connsiteY1"/>
              </a:cxn>
              <a:cxn ang="0">
                <a:pos x="connsiteX2" y="connsiteY2"/>
              </a:cxn>
            </a:cxnLst>
            <a:rect l="l" t="t" r="r" b="b"/>
            <a:pathLst>
              <a:path w="2731647" h="408229">
                <a:moveTo>
                  <a:pt x="2731647" y="408229"/>
                </a:moveTo>
                <a:cubicBezTo>
                  <a:pt x="2193214" y="229313"/>
                  <a:pt x="1654781" y="50398"/>
                  <a:pt x="1199506" y="25199"/>
                </a:cubicBezTo>
                <a:cubicBezTo>
                  <a:pt x="744232" y="0"/>
                  <a:pt x="0" y="257033"/>
                  <a:pt x="0" y="25703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7" name="Forme libre 46"/>
          <p:cNvSpPr/>
          <p:nvPr/>
        </p:nvSpPr>
        <p:spPr>
          <a:xfrm>
            <a:off x="1844618" y="1548920"/>
            <a:ext cx="4021871" cy="870217"/>
          </a:xfrm>
          <a:custGeom>
            <a:avLst/>
            <a:gdLst>
              <a:gd name="connsiteX0" fmla="*/ 4021871 w 4021871"/>
              <a:gd name="connsiteY0" fmla="*/ 245273 h 870217"/>
              <a:gd name="connsiteX1" fmla="*/ 2106694 w 4021871"/>
              <a:gd name="connsiteY1" fmla="*/ 104157 h 870217"/>
              <a:gd name="connsiteX2" fmla="*/ 0 w 4021871"/>
              <a:gd name="connsiteY2" fmla="*/ 870217 h 870217"/>
            </a:gdLst>
            <a:ahLst/>
            <a:cxnLst>
              <a:cxn ang="0">
                <a:pos x="connsiteX0" y="connsiteY0"/>
              </a:cxn>
              <a:cxn ang="0">
                <a:pos x="connsiteX1" y="connsiteY1"/>
              </a:cxn>
              <a:cxn ang="0">
                <a:pos x="connsiteX2" y="connsiteY2"/>
              </a:cxn>
            </a:cxnLst>
            <a:rect l="l" t="t" r="r" b="b"/>
            <a:pathLst>
              <a:path w="4021871" h="870217">
                <a:moveTo>
                  <a:pt x="4021871" y="245273"/>
                </a:moveTo>
                <a:cubicBezTo>
                  <a:pt x="3399438" y="122636"/>
                  <a:pt x="2777006" y="0"/>
                  <a:pt x="2106694" y="104157"/>
                </a:cubicBezTo>
                <a:cubicBezTo>
                  <a:pt x="1436382" y="208314"/>
                  <a:pt x="304076" y="707261"/>
                  <a:pt x="0" y="870217"/>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8" name="Forme libre 47"/>
          <p:cNvSpPr/>
          <p:nvPr/>
        </p:nvSpPr>
        <p:spPr>
          <a:xfrm>
            <a:off x="3790034" y="2232661"/>
            <a:ext cx="1582541" cy="357831"/>
          </a:xfrm>
          <a:custGeom>
            <a:avLst/>
            <a:gdLst>
              <a:gd name="connsiteX0" fmla="*/ 1582541 w 1582541"/>
              <a:gd name="connsiteY0" fmla="*/ 357831 h 357831"/>
              <a:gd name="connsiteX1" fmla="*/ 635032 w 1582541"/>
              <a:gd name="connsiteY1" fmla="*/ 15120 h 357831"/>
              <a:gd name="connsiteX2" fmla="*/ 0 w 1582541"/>
              <a:gd name="connsiteY2" fmla="*/ 267113 h 357831"/>
            </a:gdLst>
            <a:ahLst/>
            <a:cxnLst>
              <a:cxn ang="0">
                <a:pos x="connsiteX0" y="connsiteY0"/>
              </a:cxn>
              <a:cxn ang="0">
                <a:pos x="connsiteX1" y="connsiteY1"/>
              </a:cxn>
              <a:cxn ang="0">
                <a:pos x="connsiteX2" y="connsiteY2"/>
              </a:cxn>
            </a:cxnLst>
            <a:rect l="l" t="t" r="r" b="b"/>
            <a:pathLst>
              <a:path w="1582541" h="357831">
                <a:moveTo>
                  <a:pt x="1582541" y="357831"/>
                </a:moveTo>
                <a:cubicBezTo>
                  <a:pt x="1240665" y="194035"/>
                  <a:pt x="898789" y="30240"/>
                  <a:pt x="635032" y="15120"/>
                </a:cubicBezTo>
                <a:cubicBezTo>
                  <a:pt x="371275" y="0"/>
                  <a:pt x="0" y="267113"/>
                  <a:pt x="0" y="267113"/>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9" name="Forme libre 48"/>
          <p:cNvSpPr/>
          <p:nvPr/>
        </p:nvSpPr>
        <p:spPr>
          <a:xfrm>
            <a:off x="4243629" y="3034000"/>
            <a:ext cx="1199505" cy="907177"/>
          </a:xfrm>
          <a:custGeom>
            <a:avLst/>
            <a:gdLst>
              <a:gd name="connsiteX0" fmla="*/ 1199505 w 1199505"/>
              <a:gd name="connsiteY0" fmla="*/ 907177 h 907177"/>
              <a:gd name="connsiteX1" fmla="*/ 534233 w 1199505"/>
              <a:gd name="connsiteY1" fmla="*/ 151196 h 907177"/>
              <a:gd name="connsiteX2" fmla="*/ 0 w 1199505"/>
              <a:gd name="connsiteY2" fmla="*/ 0 h 907177"/>
            </a:gdLst>
            <a:ahLst/>
            <a:cxnLst>
              <a:cxn ang="0">
                <a:pos x="connsiteX0" y="connsiteY0"/>
              </a:cxn>
              <a:cxn ang="0">
                <a:pos x="connsiteX1" y="connsiteY1"/>
              </a:cxn>
              <a:cxn ang="0">
                <a:pos x="connsiteX2" y="connsiteY2"/>
              </a:cxn>
            </a:cxnLst>
            <a:rect l="l" t="t" r="r" b="b"/>
            <a:pathLst>
              <a:path w="1199505" h="907177">
                <a:moveTo>
                  <a:pt x="1199505" y="907177"/>
                </a:moveTo>
                <a:cubicBezTo>
                  <a:pt x="966827" y="604784"/>
                  <a:pt x="734150" y="302392"/>
                  <a:pt x="534233" y="151196"/>
                </a:cubicBezTo>
                <a:cubicBezTo>
                  <a:pt x="334316" y="0"/>
                  <a:pt x="0" y="0"/>
                  <a:pt x="0" y="0"/>
                </a:cubicBezTo>
              </a:path>
            </a:pathLst>
          </a:custGeom>
          <a:ln>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nvGrpSpPr>
          <p:cNvPr id="52" name="Grouper 51"/>
          <p:cNvGrpSpPr/>
          <p:nvPr/>
        </p:nvGrpSpPr>
        <p:grpSpPr>
          <a:xfrm>
            <a:off x="1524000" y="2743200"/>
            <a:ext cx="3276600" cy="1788318"/>
            <a:chOff x="1524000" y="2743200"/>
            <a:chExt cx="3276600" cy="1788318"/>
          </a:xfrm>
        </p:grpSpPr>
        <p:sp>
          <p:nvSpPr>
            <p:cNvPr id="31" name="Ellipse 30"/>
            <p:cNvSpPr/>
            <p:nvPr/>
          </p:nvSpPr>
          <p:spPr>
            <a:xfrm>
              <a:off x="2514600" y="2743200"/>
              <a:ext cx="16764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interface</a:t>
              </a:r>
              <a:endParaRPr lang="fr-FR" dirty="0"/>
            </a:p>
          </p:txBody>
        </p:sp>
        <p:sp>
          <p:nvSpPr>
            <p:cNvPr id="32" name="Ellipse 31"/>
            <p:cNvSpPr/>
            <p:nvPr/>
          </p:nvSpPr>
          <p:spPr>
            <a:xfrm>
              <a:off x="1524000" y="4038599"/>
              <a:ext cx="11430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a:t>
              </a:r>
              <a:endParaRPr lang="fr-FR" dirty="0"/>
            </a:p>
          </p:txBody>
        </p:sp>
        <p:sp>
          <p:nvSpPr>
            <p:cNvPr id="33" name="Ellipse 32"/>
            <p:cNvSpPr/>
            <p:nvPr/>
          </p:nvSpPr>
          <p:spPr>
            <a:xfrm>
              <a:off x="38862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mtu</a:t>
              </a:r>
              <a:endParaRPr lang="fr-FR" dirty="0"/>
            </a:p>
          </p:txBody>
        </p:sp>
        <p:sp>
          <p:nvSpPr>
            <p:cNvPr id="34" name="Ellipse 33"/>
            <p:cNvSpPr/>
            <p:nvPr/>
          </p:nvSpPr>
          <p:spPr>
            <a:xfrm>
              <a:off x="2819400" y="4038599"/>
              <a:ext cx="914400" cy="4929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mac</a:t>
              </a:r>
              <a:endParaRPr lang="fr-FR" dirty="0"/>
            </a:p>
          </p:txBody>
        </p:sp>
        <p:cxnSp>
          <p:nvCxnSpPr>
            <p:cNvPr id="35" name="Connecteur droit 34"/>
            <p:cNvCxnSpPr>
              <a:stCxn id="31" idx="4"/>
              <a:endCxn id="32" idx="0"/>
            </p:cNvCxnSpPr>
            <p:nvPr/>
          </p:nvCxnSpPr>
          <p:spPr>
            <a:xfrm rot="5400000">
              <a:off x="2381251" y="3067049"/>
              <a:ext cx="685799" cy="1257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1" idx="4"/>
              <a:endCxn id="33" idx="0"/>
            </p:cNvCxnSpPr>
            <p:nvPr/>
          </p:nvCxnSpPr>
          <p:spPr>
            <a:xfrm rot="16200000" flipH="1">
              <a:off x="3505201" y="3200399"/>
              <a:ext cx="685799" cy="990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Connecteur droit 35"/>
            <p:cNvCxnSpPr>
              <a:stCxn id="31" idx="4"/>
              <a:endCxn id="34" idx="0"/>
            </p:cNvCxnSpPr>
            <p:nvPr/>
          </p:nvCxnSpPr>
          <p:spPr>
            <a:xfrm rot="5400000">
              <a:off x="2971801" y="3657599"/>
              <a:ext cx="685799" cy="7620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3" name="ZoneTexte 52"/>
          <p:cNvSpPr txBox="1"/>
          <p:nvPr/>
        </p:nvSpPr>
        <p:spPr>
          <a:xfrm>
            <a:off x="1484456" y="5486400"/>
            <a:ext cx="1868345" cy="369332"/>
          </a:xfrm>
          <a:prstGeom prst="rect">
            <a:avLst/>
          </a:prstGeom>
          <a:noFill/>
        </p:spPr>
        <p:txBody>
          <a:bodyPr wrap="none" rtlCol="0">
            <a:spAutoFit/>
          </a:bodyPr>
          <a:lstStyle/>
          <a:p>
            <a:r>
              <a:rPr lang="fr-FR" dirty="0" smtClean="0"/>
              <a:t>Data </a:t>
            </a:r>
            <a:r>
              <a:rPr lang="fr-FR" dirty="0" err="1" smtClean="0"/>
              <a:t>Tree</a:t>
            </a:r>
            <a:r>
              <a:rPr lang="fr-FR" dirty="0" smtClean="0"/>
              <a:t> / </a:t>
            </a:r>
            <a:r>
              <a:rPr lang="fr-FR" dirty="0" err="1" smtClean="0"/>
              <a:t>Nodes</a:t>
            </a:r>
            <a:endParaRPr lang="fr-FR" dirty="0"/>
          </a:p>
        </p:txBody>
      </p:sp>
      <p:sp>
        <p:nvSpPr>
          <p:cNvPr id="54" name="ZoneTexte 53"/>
          <p:cNvSpPr txBox="1"/>
          <p:nvPr/>
        </p:nvSpPr>
        <p:spPr>
          <a:xfrm>
            <a:off x="6019800" y="5715000"/>
            <a:ext cx="1923686" cy="369332"/>
          </a:xfrm>
          <a:prstGeom prst="rect">
            <a:avLst/>
          </a:prstGeom>
          <a:noFill/>
        </p:spPr>
        <p:txBody>
          <a:bodyPr wrap="none" rtlCol="0">
            <a:spAutoFit/>
          </a:bodyPr>
          <a:lstStyle/>
          <a:p>
            <a:r>
              <a:rPr lang="fr-FR" dirty="0" smtClean="0"/>
              <a:t>XML Configuration</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right)">
                                      <p:cBhvr>
                                        <p:cTn id="22" dur="500"/>
                                        <p:tgtEl>
                                          <p:spTgt spid="4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wipe(right)">
                                      <p:cBhvr>
                                        <p:cTn id="39" dur="500"/>
                                        <p:tgtEl>
                                          <p:spTgt spid="48"/>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 presetClass="entr" presetSubtype="0"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par>
                          <p:cTn id="46" fill="hold">
                            <p:stCondLst>
                              <p:cond delay="2500"/>
                            </p:stCondLst>
                            <p:childTnLst>
                              <p:par>
                                <p:cTn id="47" presetID="1" presetClass="entr" presetSubtype="0"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wipe(right)">
                                      <p:cBhvr>
                                        <p:cTn id="53" dur="500"/>
                                        <p:tgtEl>
                                          <p:spTgt spid="49"/>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animBg="1"/>
      <p:bldP spid="14" grpId="0" animBg="1"/>
      <p:bldP spid="15" grpId="0" animBg="1"/>
      <p:bldP spid="16" grpId="0" animBg="1"/>
      <p:bldP spid="46" grpId="0" animBg="1"/>
      <p:bldP spid="47" grpId="0" animBg="1"/>
      <p:bldP spid="48" grpId="0" animBg="1"/>
      <p:bldP spid="49" grpId="0" animBg="1"/>
      <p:bldP spid="53" grpId="0"/>
      <p:bldP spid="54" grpId="0"/>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a:t>
            </a:r>
            <a:r>
              <a:rPr lang="fr-FR" sz="1100" dirty="0" smtClean="0">
                <a:solidFill>
                  <a:schemeClr val="tx1"/>
                </a:solidFill>
              </a:rPr>
              <a:t> yt:ip4;</a:t>
            </a:r>
            <a:r>
              <a:rPr lang="fr-FR" sz="1100" dirty="0" smtClean="0">
                <a:solidFill>
                  <a:schemeClr val="tx1"/>
                </a:solidFill>
              </a:rPr>
              <a:t>}</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a:t>
            </a:r>
            <a:r>
              <a:rPr lang="fr-FR" sz="1100" dirty="0" smtClean="0">
                <a:solidFill>
                  <a:schemeClr val="tx1"/>
                </a:solidFill>
              </a:rPr>
              <a:t>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a:t>
            </a:r>
            <a:r>
              <a:rPr lang="fr-FR" sz="1100" dirty="0" smtClean="0">
                <a:solidFill>
                  <a:schemeClr val="tx1"/>
                </a:solidFill>
              </a:rPr>
              <a:t>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a:t>
              </a:r>
              <a:r>
                <a:rPr lang="fr-FR" dirty="0" err="1" smtClean="0"/>
                <a:t>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a:t>
                </a:r>
                <a:r>
                  <a:rPr lang="fr-FR" dirty="0" err="1" smtClean="0"/>
                  <a:t>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8"/>
                                        </p:tgtEl>
                                        <p:attrNameLst>
                                          <p:attrName>style.visibility</p:attrName>
                                        </p:attrNameLst>
                                      </p:cBhvr>
                                      <p:to>
                                        <p:strVal val="visible"/>
                                      </p:to>
                                    </p:set>
                                    <p:animEffect transition="in" filter="fade">
                                      <p:cBhvr>
                                        <p:cTn id="20" dur="500"/>
                                        <p:tgtEl>
                                          <p:spTgt spid="15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2"/>
                                        </p:tgtEl>
                                        <p:attrNameLst>
                                          <p:attrName>style.visibility</p:attrName>
                                        </p:attrNameLst>
                                      </p:cBhvr>
                                      <p:to>
                                        <p:strVal val="visible"/>
                                      </p:to>
                                    </p:set>
                                    <p:animEffect transition="in" filter="fade">
                                      <p:cBhvr>
                                        <p:cTn id="29" dur="2000"/>
                                        <p:tgtEl>
                                          <p:spTgt spid="16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5"/>
                                        </p:tgtEl>
                                        <p:attrNameLst>
                                          <p:attrName>style.visibility</p:attrName>
                                        </p:attrNameLst>
                                      </p:cBhvr>
                                      <p:to>
                                        <p:strVal val="visible"/>
                                      </p:to>
                                    </p:set>
                                    <p:animEffect transition="in" filter="fade">
                                      <p:cBhvr>
                                        <p:cTn id="3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8" y="4627082"/>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5</a:t>
            </a:fld>
            <a:endParaRPr lang="fr-FR"/>
          </a:p>
        </p:txBody>
      </p:sp>
      <p:sp>
        <p:nvSpPr>
          <p:cNvPr id="328" name="ZoneTexte 327"/>
          <p:cNvSpPr txBox="1"/>
          <p:nvPr/>
        </p:nvSpPr>
        <p:spPr>
          <a:xfrm>
            <a:off x="304800" y="331463"/>
            <a:ext cx="180584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8" y="4631395"/>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68359" y="4627082"/>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99"/>
                                        </p:tgtEl>
                                        <p:attrNameLst>
                                          <p:attrName>style.visibility</p:attrName>
                                        </p:attrNameLst>
                                      </p:cBhvr>
                                      <p:to>
                                        <p:strVal val="visible"/>
                                      </p:to>
                                    </p:set>
                                    <p:animEffect transition="in" filter="wipe(up)">
                                      <p:cBhvr>
                                        <p:cTn id="18" dur="500"/>
                                        <p:tgtEl>
                                          <p:spTgt spid="69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9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491"/>
                                        </p:tgtEl>
                                        <p:attrNameLst>
                                          <p:attrName>style.visibility</p:attrName>
                                        </p:attrNameLst>
                                      </p:cBhvr>
                                      <p:to>
                                        <p:strVal val="visible"/>
                                      </p:to>
                                    </p:set>
                                  </p:childTnLst>
                                </p:cTn>
                              </p:par>
                              <p:par>
                                <p:cTn id="25"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26" dur="2000" fill="hold"/>
                                        <p:tgtEl>
                                          <p:spTgt spid="491"/>
                                        </p:tgtEl>
                                        <p:attrNameLst>
                                          <p:attrName>ppt_x</p:attrName>
                                          <p:attrName>ppt_y</p:attrName>
                                        </p:attrNameLst>
                                      </p:cBhvr>
                                      <p:rCtr x="121" y="-86"/>
                                    </p:animMotion>
                                  </p:childTnLst>
                                </p:cTn>
                              </p:par>
                              <p:par>
                                <p:cTn id="27" presetID="22" presetClass="entr" presetSubtype="1" fill="hold" nodeType="withEffect">
                                  <p:stCondLst>
                                    <p:cond delay="0"/>
                                  </p:stCondLst>
                                  <p:childTnLst>
                                    <p:set>
                                      <p:cBhvr>
                                        <p:cTn id="28" dur="1" fill="hold">
                                          <p:stCondLst>
                                            <p:cond delay="0"/>
                                          </p:stCondLst>
                                        </p:cTn>
                                        <p:tgtEl>
                                          <p:spTgt spid="523"/>
                                        </p:tgtEl>
                                        <p:attrNameLst>
                                          <p:attrName>style.visibility</p:attrName>
                                        </p:attrNameLst>
                                      </p:cBhvr>
                                      <p:to>
                                        <p:strVal val="visible"/>
                                      </p:to>
                                    </p:set>
                                    <p:animEffect transition="in" filter="wipe(up)">
                                      <p:cBhvr>
                                        <p:cTn id="29" dur="500"/>
                                        <p:tgtEl>
                                          <p:spTgt spid="523"/>
                                        </p:tgtEl>
                                      </p:cBhvr>
                                    </p:animEffect>
                                  </p:childTnLst>
                                </p:cTn>
                              </p:par>
                              <p:par>
                                <p:cTn id="30" presetID="1" presetClass="entr" presetSubtype="0" fill="hold" nodeType="withEffect">
                                  <p:stCondLst>
                                    <p:cond delay="0"/>
                                  </p:stCondLst>
                                  <p:childTnLst>
                                    <p:set>
                                      <p:cBhvr>
                                        <p:cTn id="31" dur="1" fill="hold">
                                          <p:stCondLst>
                                            <p:cond delay="0"/>
                                          </p:stCondLst>
                                        </p:cTn>
                                        <p:tgtEl>
                                          <p:spTgt spid="523"/>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3" dur="2000" fill="hold"/>
                                        <p:tgtEl>
                                          <p:spTgt spid="523"/>
                                        </p:tgtEl>
                                        <p:attrNameLst>
                                          <p:attrName>ppt_x</p:attrName>
                                          <p:attrName>ppt_y</p:attrName>
                                        </p:attrNameLst>
                                      </p:cBhvr>
                                    </p:animMotion>
                                  </p:childTnLst>
                                </p:cTn>
                              </p:par>
                              <p:par>
                                <p:cTn id="34" presetID="22" presetClass="entr" presetSubtype="1" fill="hold" nodeType="withEffect">
                                  <p:stCondLst>
                                    <p:cond delay="0"/>
                                  </p:stCondLst>
                                  <p:childTnLst>
                                    <p:set>
                                      <p:cBhvr>
                                        <p:cTn id="35" dur="1" fill="hold">
                                          <p:stCondLst>
                                            <p:cond delay="0"/>
                                          </p:stCondLst>
                                        </p:cTn>
                                        <p:tgtEl>
                                          <p:spTgt spid="537"/>
                                        </p:tgtEl>
                                        <p:attrNameLst>
                                          <p:attrName>style.visibility</p:attrName>
                                        </p:attrNameLst>
                                      </p:cBhvr>
                                      <p:to>
                                        <p:strVal val="visible"/>
                                      </p:to>
                                    </p:set>
                                    <p:animEffect transition="in" filter="wipe(up)">
                                      <p:cBhvr>
                                        <p:cTn id="36" dur="500"/>
                                        <p:tgtEl>
                                          <p:spTgt spid="537"/>
                                        </p:tgtEl>
                                      </p:cBhvr>
                                    </p:animEffect>
                                  </p:childTnLst>
                                </p:cTn>
                              </p:par>
                              <p:par>
                                <p:cTn id="37" presetID="1" presetClass="entr" presetSubtype="0" fill="hold" nodeType="withEffect">
                                  <p:stCondLst>
                                    <p:cond delay="0"/>
                                  </p:stCondLst>
                                  <p:childTnLst>
                                    <p:set>
                                      <p:cBhvr>
                                        <p:cTn id="38" dur="1" fill="hold">
                                          <p:stCondLst>
                                            <p:cond delay="0"/>
                                          </p:stCondLst>
                                        </p:cTn>
                                        <p:tgtEl>
                                          <p:spTgt spid="537"/>
                                        </p:tgtEl>
                                        <p:attrNameLst>
                                          <p:attrName>style.visibility</p:attrName>
                                        </p:attrNameLst>
                                      </p:cBhvr>
                                      <p:to>
                                        <p:strVal val="visible"/>
                                      </p:to>
                                    </p:set>
                                  </p:childTnLst>
                                </p:cTn>
                              </p:par>
                              <p:par>
                                <p:cTn id="39"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40" dur="2000" fill="hold"/>
                                        <p:tgtEl>
                                          <p:spTgt spid="537"/>
                                        </p:tgtEl>
                                        <p:attrNameLst>
                                          <p:attrName>ppt_x</p:attrName>
                                          <p:attrName>ppt_y</p:attrName>
                                        </p:attrNameLst>
                                      </p:cBhvr>
                                      <p:rCtr x="102" y="111"/>
                                    </p:animMotion>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92"/>
                                        </p:tgtEl>
                                        <p:attrNameLst>
                                          <p:attrName>style.visibility</p:attrName>
                                        </p:attrNameLst>
                                      </p:cBhvr>
                                      <p:to>
                                        <p:strVal val="visible"/>
                                      </p:to>
                                    </p:set>
                                    <p:animEffect transition="in" filter="dissolve">
                                      <p:cBhvr>
                                        <p:cTn id="45" dur="500"/>
                                        <p:tgtEl>
                                          <p:spTgt spid="69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3"/>
                                        </p:tgtEl>
                                        <p:attrNameLst>
                                          <p:attrName>style.visibility</p:attrName>
                                        </p:attrNameLst>
                                      </p:cBhvr>
                                      <p:to>
                                        <p:strVal val="visible"/>
                                      </p:to>
                                    </p:set>
                                    <p:animEffect transition="in" filter="fade">
                                      <p:cBhvr>
                                        <p:cTn id="48" dur="500"/>
                                        <p:tgtEl>
                                          <p:spTgt spid="46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accel="50000" decel="50000" fill="hold" nodeType="clickEffect">
                                  <p:stCondLst>
                                    <p:cond delay="0"/>
                                  </p:stCondLst>
                                  <p:childTnLst>
                                    <p:set>
                                      <p:cBhvr>
                                        <p:cTn id="52" dur="1" fill="hold">
                                          <p:stCondLst>
                                            <p:cond delay="0"/>
                                          </p:stCondLst>
                                        </p:cTn>
                                        <p:tgtEl>
                                          <p:spTgt spid="551"/>
                                        </p:tgtEl>
                                        <p:attrNameLst>
                                          <p:attrName>style.visibility</p:attrName>
                                        </p:attrNameLst>
                                      </p:cBhvr>
                                      <p:to>
                                        <p:strVal val="visible"/>
                                      </p:to>
                                    </p:set>
                                    <p:anim calcmode="lin" valueType="num">
                                      <p:cBhvr additive="base">
                                        <p:cTn id="53" dur="500" fill="hold"/>
                                        <p:tgtEl>
                                          <p:spTgt spid="551"/>
                                        </p:tgtEl>
                                        <p:attrNameLst>
                                          <p:attrName>ppt_x</p:attrName>
                                        </p:attrNameLst>
                                      </p:cBhvr>
                                      <p:tavLst>
                                        <p:tav tm="0">
                                          <p:val>
                                            <p:strVal val="1+#ppt_w/2"/>
                                          </p:val>
                                        </p:tav>
                                        <p:tav tm="100000">
                                          <p:val>
                                            <p:strVal val="#ppt_x"/>
                                          </p:val>
                                        </p:tav>
                                      </p:tavLst>
                                    </p:anim>
                                    <p:anim calcmode="lin" valueType="num">
                                      <p:cBhvr additive="base">
                                        <p:cTn id="54" dur="500" fill="hold"/>
                                        <p:tgtEl>
                                          <p:spTgt spid="55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552"/>
                                        </p:tgtEl>
                                        <p:attrNameLst>
                                          <p:attrName>style.visibility</p:attrName>
                                        </p:attrNameLst>
                                      </p:cBhvr>
                                      <p:to>
                                        <p:strVal val="visible"/>
                                      </p:to>
                                    </p:set>
                                    <p:animEffect transition="in" filter="dissolve">
                                      <p:cBhvr>
                                        <p:cTn id="59" dur="2000"/>
                                        <p:tgtEl>
                                          <p:spTgt spid="552"/>
                                        </p:tgtEl>
                                      </p:cBhvr>
                                    </p:animEffect>
                                  </p:childTnLst>
                                </p:cTn>
                              </p:par>
                              <p:par>
                                <p:cTn id="60" presetID="10" presetClass="exit" presetSubtype="0" fill="hold" nodeType="withEffect">
                                  <p:stCondLst>
                                    <p:cond delay="0"/>
                                  </p:stCondLst>
                                  <p:childTnLst>
                                    <p:animEffect transition="out" filter="fade">
                                      <p:cBhvr>
                                        <p:cTn id="61" dur="2000"/>
                                        <p:tgtEl>
                                          <p:spTgt spid="551"/>
                                        </p:tgtEl>
                                      </p:cBhvr>
                                    </p:animEffect>
                                    <p:set>
                                      <p:cBhvr>
                                        <p:cTn id="62" dur="1" fill="hold">
                                          <p:stCondLst>
                                            <p:cond delay="1999"/>
                                          </p:stCondLst>
                                        </p:cTn>
                                        <p:tgtEl>
                                          <p:spTgt spid="55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1000"/>
                                        <p:tgtEl>
                                          <p:spTgt spid="692"/>
                                        </p:tgtEl>
                                      </p:cBhvr>
                                    </p:animEffect>
                                    <p:set>
                                      <p:cBhvr>
                                        <p:cTn id="67" dur="1" fill="hold">
                                          <p:stCondLst>
                                            <p:cond delay="999"/>
                                          </p:stCondLst>
                                        </p:cTn>
                                        <p:tgtEl>
                                          <p:spTgt spid="692"/>
                                        </p:tgtEl>
                                        <p:attrNameLst>
                                          <p:attrName>style.visibility</p:attrName>
                                        </p:attrNameLst>
                                      </p:cBhvr>
                                      <p:to>
                                        <p:strVal val="hidden"/>
                                      </p:to>
                                    </p:set>
                                  </p:childTnLst>
                                </p:cTn>
                              </p:par>
                              <p:par>
                                <p:cTn id="68" presetID="9" presetClass="entr" presetSubtype="0" fill="hold" nodeType="withEffect">
                                  <p:stCondLst>
                                    <p:cond delay="0"/>
                                  </p:stCondLst>
                                  <p:childTnLst>
                                    <p:set>
                                      <p:cBhvr>
                                        <p:cTn id="69" dur="1" fill="hold">
                                          <p:stCondLst>
                                            <p:cond delay="0"/>
                                          </p:stCondLst>
                                        </p:cTn>
                                        <p:tgtEl>
                                          <p:spTgt spid="635"/>
                                        </p:tgtEl>
                                        <p:attrNameLst>
                                          <p:attrName>style.visibility</p:attrName>
                                        </p:attrNameLst>
                                      </p:cBhvr>
                                      <p:to>
                                        <p:strVal val="visible"/>
                                      </p:to>
                                    </p:set>
                                    <p:animEffect transition="in" filter="dissolve">
                                      <p:cBhvr>
                                        <p:cTn id="70" dur="1000"/>
                                        <p:tgtEl>
                                          <p:spTgt spid="635"/>
                                        </p:tgtEl>
                                      </p:cBhvr>
                                    </p:animEffect>
                                  </p:childTnLst>
                                </p:cTn>
                              </p:par>
                              <p:par>
                                <p:cTn id="71" presetID="10" presetClass="exit" presetSubtype="0" fill="hold" grpId="1" nodeType="withEffect">
                                  <p:stCondLst>
                                    <p:cond delay="0"/>
                                  </p:stCondLst>
                                  <p:childTnLst>
                                    <p:animEffect transition="out" filter="fade">
                                      <p:cBhvr>
                                        <p:cTn id="72" dur="1000"/>
                                        <p:tgtEl>
                                          <p:spTgt spid="463"/>
                                        </p:tgtEl>
                                      </p:cBhvr>
                                    </p:animEffect>
                                    <p:set>
                                      <p:cBhvr>
                                        <p:cTn id="73" dur="1" fill="hold">
                                          <p:stCondLst>
                                            <p:cond delay="999"/>
                                          </p:stCondLst>
                                        </p:cTn>
                                        <p:tgtEl>
                                          <p:spTgt spid="463"/>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464"/>
                                        </p:tgtEl>
                                        <p:attrNameLst>
                                          <p:attrName>style.visibility</p:attrName>
                                        </p:attrNameLst>
                                      </p:cBhvr>
                                      <p:to>
                                        <p:strVal val="visible"/>
                                      </p:to>
                                    </p:set>
                                    <p:animEffect transition="in" filter="fade">
                                      <p:cBhvr>
                                        <p:cTn id="76"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344612" y="4278868"/>
            <a:ext cx="1167507" cy="369332"/>
          </a:xfrm>
          <a:prstGeom prst="rect">
            <a:avLst/>
          </a:prstGeom>
          <a:noFill/>
        </p:spPr>
        <p:txBody>
          <a:bodyPr wrap="none" rtlCol="0">
            <a:spAutoFit/>
          </a:bodyPr>
          <a:lstStyle/>
          <a:p>
            <a:r>
              <a:rPr lang="en-US" dirty="0" smtClean="0"/>
              <a:t>Data Store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175432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="ifs"&gt;urn:loria:madynes:ensuite:yencap:1.0:module:Interfaces:1.0&lt;/namespace&gt;</a:t>
            </a:r>
          </a:p>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smtClean="0"/>
              <a:t>"</a:t>
            </a:r>
            <a:r>
              <a:rPr lang="fr-FR" sz="1200" dirty="0" err="1" smtClean="0"/>
              <a:t>yang-revision</a:t>
            </a:r>
            <a:r>
              <a:rPr lang="fr-FR" sz="1200" dirty="0" smtClean="0"/>
              <a:t>" </a:t>
            </a:r>
            <a:r>
              <a:rPr lang="fr-FR" sz="1200" dirty="0" smtClean="0"/>
              <a:t>value</a:t>
            </a:r>
            <a:r>
              <a:rPr lang="fr-FR" sz="1200" dirty="0" smtClean="0"/>
              <a:t>= </a:t>
            </a:r>
            <a:r>
              <a:rPr lang="fr-FR" sz="1200" dirty="0" smtClean="0"/>
              <a:t>"</a:t>
            </a:r>
            <a:r>
              <a:rPr lang="fr-FR" sz="1200" dirty="0" smtClean="0"/>
              <a:t>01"</a:t>
            </a:r>
            <a:r>
              <a:rPr lang="fr-FR" sz="1200" dirty="0" smtClean="0"/>
              <a:t>/</a:t>
            </a:r>
            <a:r>
              <a:rPr lang="fr-FR" sz="1200" dirty="0" smtClean="0"/>
              <a:t>&gt;</a:t>
            </a:r>
            <a:endParaRPr lang="fr-FR" sz="1200" dirty="0" smtClean="0"/>
          </a:p>
          <a:p>
            <a:r>
              <a:rPr lang="fr-FR" sz="1200" dirty="0" smtClean="0"/>
              <a:t>	&lt;/</a:t>
            </a:r>
            <a:r>
              <a:rPr lang="fr-FR" sz="1200" dirty="0" err="1" smtClean="0"/>
              <a:t>parameters</a:t>
            </a:r>
            <a:r>
              <a:rPr lang="fr-FR" sz="1200" dirty="0" smtClean="0"/>
              <a:t>&gt;</a:t>
            </a:r>
          </a:p>
          <a:p>
            <a:r>
              <a:rPr lang="fr-FR" sz="1200" dirty="0" smtClean="0"/>
              <a:t>&lt;/module&gt;</a:t>
            </a:r>
            <a:endParaRPr lang="en-US" sz="1200" dirty="0"/>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6</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5466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500"/>
                                        <p:tgtEl>
                                          <p:spTgt spid="3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down)">
                                      <p:cBhvr>
                                        <p:cTn id="18" dur="500"/>
                                        <p:tgtEl>
                                          <p:spTgt spid="3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childTnLst>
                          </p:cTn>
                        </p:par>
                        <p:par>
                          <p:cTn id="22" fill="hold">
                            <p:stCondLst>
                              <p:cond delay="500"/>
                            </p:stCondLst>
                            <p:childTnLst>
                              <p:par>
                                <p:cTn id="23" presetID="10" presetClass="exit" presetSubtype="0" fill="hold" nodeType="afterEffect">
                                  <p:stCondLst>
                                    <p:cond delay="0"/>
                                  </p:stCondLst>
                                  <p:childTnLst>
                                    <p:animEffect transition="out" filter="fade">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par>
                          <p:cTn id="39" fill="hold">
                            <p:stCondLst>
                              <p:cond delay="1500"/>
                            </p:stCondLst>
                            <p:childTnLst>
                              <p:par>
                                <p:cTn id="40" presetID="10" presetClass="exit" presetSubtype="0" fill="hold" nodeType="afterEffect">
                                  <p:stCondLst>
                                    <p:cond delay="0"/>
                                  </p:stCondLst>
                                  <p:childTnLst>
                                    <p:animEffect transition="out" filter="fade">
                                      <p:cBhvr>
                                        <p:cTn id="41" dur="500"/>
                                        <p:tgtEl>
                                          <p:spTgt spid="41"/>
                                        </p:tgtEl>
                                      </p:cBhvr>
                                    </p:animEffect>
                                    <p:set>
                                      <p:cBhvr>
                                        <p:cTn id="42"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39" grpId="0"/>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 name="Rectangle 67"/>
          <p:cNvSpPr/>
          <p:nvPr/>
        </p:nvSpPr>
        <p:spPr>
          <a:xfrm>
            <a:off x="2409479" y="750044"/>
            <a:ext cx="1242068" cy="833641"/>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cxnSp>
        <p:nvCxnSpPr>
          <p:cNvPr id="33" name="Connecteur droit avec flèche 32"/>
          <p:cNvCxnSpPr/>
          <p:nvPr/>
        </p:nvCxnSpPr>
        <p:spPr>
          <a:xfrm rot="5400000" flipH="1" flipV="1">
            <a:off x="4321006" y="4603719"/>
            <a:ext cx="762003" cy="16861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879611" y="3050858"/>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486516" cy="609600"/>
          </a:xfrm>
          <a:prstGeom prst="ellipse">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cxnSp>
        <p:nvCxnSpPr>
          <p:cNvPr id="32" name="Connecteur droit avec flèche 31"/>
          <p:cNvCxnSpPr/>
          <p:nvPr/>
        </p:nvCxnSpPr>
        <p:spPr>
          <a:xfrm rot="16200000" flipV="1">
            <a:off x="4741098" y="4730326"/>
            <a:ext cx="350107" cy="24764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9" name="Connecteur droit avec flèche 38"/>
          <p:cNvCxnSpPr/>
          <p:nvPr/>
        </p:nvCxnSpPr>
        <p:spPr>
          <a:xfrm rot="16200000" flipH="1">
            <a:off x="4707026" y="3571451"/>
            <a:ext cx="830998" cy="16509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cxnSp>
        <p:nvCxnSpPr>
          <p:cNvPr id="58" name="Connecteur en arc 57"/>
          <p:cNvCxnSpPr>
            <a:stCxn id="26" idx="3"/>
            <a:endCxn id="7" idx="3"/>
          </p:cNvCxnSpPr>
          <p:nvPr/>
        </p:nvCxnSpPr>
        <p:spPr>
          <a:xfrm rot="5400000" flipH="1" flipV="1">
            <a:off x="3399367" y="3282217"/>
            <a:ext cx="2328850" cy="107815"/>
          </a:xfrm>
          <a:prstGeom prst="curvedConnector5">
            <a:avLst>
              <a:gd name="adj1" fmla="val -9816"/>
              <a:gd name="adj2" fmla="val -1388880"/>
              <a:gd name="adj3" fmla="val 6500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Ellipse 65"/>
          <p:cNvSpPr/>
          <p:nvPr/>
        </p:nvSpPr>
        <p:spPr>
          <a:xfrm>
            <a:off x="2409479" y="1172649"/>
            <a:ext cx="1242068" cy="369332"/>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900" dirty="0" err="1" smtClean="0">
                <a:solidFill>
                  <a:schemeClr val="tx1"/>
                </a:solidFill>
              </a:rPr>
              <a:t>YangTreeNode</a:t>
            </a:r>
            <a:endParaRPr lang="fr-FR" sz="900" dirty="0">
              <a:solidFill>
                <a:schemeClr val="tx1"/>
              </a:solidFill>
            </a:endParaRPr>
          </a:p>
        </p:txBody>
      </p:sp>
      <p:sp>
        <p:nvSpPr>
          <p:cNvPr id="67" name="ZoneTexte 66"/>
          <p:cNvSpPr txBox="1"/>
          <p:nvPr/>
        </p:nvSpPr>
        <p:spPr>
          <a:xfrm>
            <a:off x="2409479" y="803317"/>
            <a:ext cx="787395" cy="369332"/>
          </a:xfrm>
          <a:prstGeom prst="rect">
            <a:avLst/>
          </a:prstGeom>
          <a:noFill/>
        </p:spPr>
        <p:txBody>
          <a:bodyPr wrap="none" rtlCol="0">
            <a:spAutoFit/>
          </a:bodyPr>
          <a:lstStyle/>
          <a:p>
            <a:r>
              <a:rPr lang="en-US" dirty="0" smtClean="0"/>
              <a:t>applet</a:t>
            </a:r>
            <a:endParaRPr lang="en-US" dirty="0"/>
          </a:p>
        </p:txBody>
      </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7</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Image 3" descr="Capture01.png"/>
          <p:cNvPicPr>
            <a:picLocks noChangeAspect="1"/>
          </p:cNvPicPr>
          <p:nvPr/>
        </p:nvPicPr>
        <p:blipFill>
          <a:blip r:embed="rId3"/>
          <a:stretch>
            <a:fillRect/>
          </a:stretch>
        </p:blipFill>
        <p:spPr>
          <a:xfrm>
            <a:off x="1145404" y="0"/>
            <a:ext cx="7615192"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8</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6" name="Rectangle à coins arrondis 5"/>
          <p:cNvSpPr/>
          <p:nvPr/>
        </p:nvSpPr>
        <p:spPr>
          <a:xfrm>
            <a:off x="7315200" y="3543300"/>
            <a:ext cx="1828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YencaP</a:t>
            </a:r>
            <a:r>
              <a:rPr lang="fr-FR" dirty="0" smtClean="0"/>
              <a:t> Manager</a:t>
            </a:r>
            <a:endParaRPr lang="fr-FR" dirty="0"/>
          </a:p>
        </p:txBody>
      </p:sp>
      <p:cxnSp>
        <p:nvCxnSpPr>
          <p:cNvPr id="8" name="Forme 7"/>
          <p:cNvCxnSpPr>
            <a:endCxn id="6" idx="0"/>
          </p:cNvCxnSpPr>
          <p:nvPr/>
        </p:nvCxnSpPr>
        <p:spPr>
          <a:xfrm>
            <a:off x="5277763" y="2889419"/>
            <a:ext cx="2951837" cy="65388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4533900"/>
            <a:ext cx="6172200" cy="1714500"/>
          </a:xfrm>
          <a:prstGeom prst="bentConnector3">
            <a:avLst>
              <a:gd name="adj1" fmla="val 96427"/>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4533900"/>
            <a:ext cx="6172200" cy="1418622"/>
          </a:xfrm>
          <a:prstGeom prst="bentConnector2">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4798360"/>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sp>
        <p:nvSpPr>
          <p:cNvPr id="26" name="ZoneTexte 25"/>
          <p:cNvSpPr txBox="1"/>
          <p:nvPr/>
        </p:nvSpPr>
        <p:spPr>
          <a:xfrm rot="19222076">
            <a:off x="6699699" y="2710934"/>
            <a:ext cx="675861" cy="369332"/>
          </a:xfrm>
          <a:prstGeom prst="rect">
            <a:avLst/>
          </a:prstGeom>
          <a:noFill/>
        </p:spPr>
        <p:txBody>
          <a:bodyPr wrap="none" rtlCol="0">
            <a:spAutoFit/>
          </a:bodyPr>
          <a:lstStyle/>
          <a:p>
            <a:r>
              <a:rPr lang="fr-FR" dirty="0" smtClean="0"/>
              <a:t>HTTP</a:t>
            </a:r>
            <a:endParaRPr lang="fr-FR" dirty="0"/>
          </a:p>
        </p:txBody>
      </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a:off x="5301064" y="3075834"/>
            <a:ext cx="2623736" cy="467469"/>
          </a:xfrm>
          <a:prstGeom prst="bentConnector3">
            <a:avLst>
              <a:gd name="adj1" fmla="val -178"/>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9</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35605</TotalTime>
  <Words>4742</Words>
  <Application>Microsoft Macintosh PowerPoint</Application>
  <PresentationFormat>Format A4 (210 x 297 mm)</PresentationFormat>
  <Paragraphs>577</Paragraphs>
  <Slides>22</Slides>
  <Notes>22</Notes>
  <HiddenSlides>0</HiddenSlides>
  <MMClips>0</MMClips>
  <ScaleCrop>false</ScaleCrop>
  <HeadingPairs>
    <vt:vector size="4" baseType="variant">
      <vt:variant>
        <vt:lpstr>Modèle de conception</vt:lpstr>
      </vt:variant>
      <vt:variant>
        <vt:i4>1</vt:i4>
      </vt:variant>
      <vt:variant>
        <vt:lpstr>Titres des diapositives</vt:lpstr>
      </vt:variant>
      <vt:variant>
        <vt:i4>22</vt:i4>
      </vt:variant>
    </vt:vector>
  </HeadingPairs>
  <TitlesOfParts>
    <vt:vector size="23" baseType="lpstr">
      <vt:lpstr>Thème Office</vt:lpstr>
      <vt:lpstr>End-to-end YANG-based  Configuration Management</vt:lpstr>
      <vt:lpstr>Diapositive 2</vt:lpstr>
      <vt:lpstr>Diapositive 3</vt:lpstr>
      <vt:lpstr>Diapositive 4</vt:lpstr>
      <vt:lpstr>Diapositive 5</vt:lpstr>
      <vt:lpstr>Diapositive 6</vt:lpstr>
      <vt:lpstr>Diapositive 7</vt:lpstr>
      <vt:lpstr>Diapositive 8</vt:lpstr>
      <vt:lpstr>Diapositive 9</vt:lpstr>
      <vt:lpstr>Diapositive 10</vt:lpstr>
      <vt:lpstr>Conclusions and future works</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265</cp:revision>
  <cp:lastPrinted>2009-12-30T22:41:07Z</cp:lastPrinted>
  <dcterms:created xsi:type="dcterms:W3CDTF">2010-01-27T10:12:40Z</dcterms:created>
  <dcterms:modified xsi:type="dcterms:W3CDTF">2010-01-29T11:34:49Z</dcterms:modified>
</cp:coreProperties>
</file>