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4102" autoAdjust="0"/>
  </p:normalViewPr>
  <p:slideViewPr>
    <p:cSldViewPr snapToObjects="1">
      <p:cViewPr varScale="1">
        <p:scale>
          <a:sx n="120" d="100"/>
          <a:sy n="120" d="100"/>
        </p:scale>
        <p:origin x="-120" y="-160"/>
      </p:cViewPr>
      <p:guideLst>
        <p:guide orient="horz" pos="2160"/>
        <p:guide pos="3120"/>
      </p:guideLst>
    </p:cSldViewPr>
  </p:slideViewPr>
  <p:notesTextViewPr>
    <p:cViewPr>
      <p:scale>
        <a:sx n="100" d="100"/>
        <a:sy n="100" d="100"/>
      </p:scale>
      <p:origin x="0" y="56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5/01/10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5/01/10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to guarantee proper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configuration navigation and edition application that works with YANG-enabled devices.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importance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inside XML document.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When the data exchanged are XML formatted, it is usual to describe the hierarchy by XML Schema or Relax NG [5,6]. Even if these schema languages are powerful, standardization body choose to define by itself a language that it can control the evolutions and that is enough descriptive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by device vendor and application developer.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3 shows a YANG module called network. A module must first defines its name space (line 2) that must be unique among all YANG models. If needed, a module can import other YANG models (line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Not shown in the figure, a module can be split in several </a:t>
            </a:r>
            <a:r>
              <a:rPr lang="en-US" sz="1000" b="0" i="0" baseline="0" dirty="0" err="1" smtClean="0">
                <a:latin typeface="Times New Roman"/>
                <a:cs typeface="Times New Roman"/>
              </a:rPr>
              <a:t>submodules</a:t>
            </a:r>
            <a:r>
              <a:rPr lang="en-US" sz="1000" b="0" i="0" baseline="0" dirty="0" smtClean="0">
                <a:latin typeface="Times New Roman"/>
                <a:cs typeface="Times New Roman"/>
              </a:rPr>
              <a:t> if it seems to be too much complex or contains a mix of contrastive configuration data.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constraints on its base type as the length of a string (line 6). Another construct that improves reusability is the “grouping” statement (line 8) that can be used, with an “use” statement at separate places (line 21 for example).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lvl="1" algn="just">
              <a:buFont typeface="Arial"/>
              <a:buChar char="•"/>
            </a:pPr>
            <a:r>
              <a:rPr lang="en-US" sz="1000" b="0" i="0" baseline="0" dirty="0" smtClean="0">
                <a:latin typeface="Times New Roman"/>
                <a:cs typeface="Times New Roman"/>
              </a:rPr>
              <a:t> List : an ordered set of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must </a:t>
            </a:r>
            <a:r>
              <a:rPr lang="fr-FR" sz="1000" b="0" i="0" baseline="0" dirty="0" err="1" smtClean="0">
                <a:latin typeface="Times New Roman"/>
                <a:cs typeface="Times New Roman"/>
              </a:rPr>
              <a:t>be</a:t>
            </a:r>
            <a:r>
              <a:rPr lang="fr-FR" sz="1000" b="0" i="0" baseline="0" dirty="0" smtClean="0">
                <a:latin typeface="Times New Roman"/>
                <a:cs typeface="Times New Roman"/>
              </a:rPr>
              <a:t> </a:t>
            </a:r>
            <a:r>
              <a:rPr lang="fr-FR" sz="1000" b="0" i="0" baseline="0" dirty="0" err="1" smtClean="0">
                <a:latin typeface="Times New Roman"/>
                <a:cs typeface="Times New Roman"/>
              </a:rPr>
              <a:t>defined</a:t>
            </a:r>
            <a:r>
              <a:rPr lang="fr-FR" sz="1000" b="0" i="0" baseline="0" dirty="0" smtClean="0">
                <a:latin typeface="Times New Roman"/>
                <a:cs typeface="Times New Roman"/>
              </a:rPr>
              <a:t> as </a:t>
            </a:r>
            <a:r>
              <a:rPr lang="fr-FR" sz="1000" b="0" i="0" baseline="0" dirty="0" err="1" smtClean="0">
                <a:latin typeface="Times New Roman"/>
                <a:cs typeface="Times New Roman"/>
              </a:rPr>
              <a:t>list</a:t>
            </a:r>
            <a:r>
              <a:rPr lang="fr-FR" sz="1000" b="0" i="0" baseline="0" dirty="0" smtClean="0">
                <a:latin typeface="Times New Roman"/>
                <a:cs typeface="Times New Roman"/>
              </a:rPr>
              <a:t> </a:t>
            </a:r>
            <a:r>
              <a:rPr lang="fr-FR" sz="1000" b="0" i="0" baseline="0" dirty="0" err="1" smtClean="0">
                <a:latin typeface="Times New Roman"/>
                <a:cs typeface="Times New Roman"/>
              </a:rPr>
              <a:t>key</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 hierarchy. For each YANG statement we have a corresponding java class (see class diagram on the right part of the figure 3).  Each java object have getters methods to follow the tree of instances. About hundred java classes were necessaries to represent any YANG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parsing of one YANG data model generate other ones when a module imports or includes other module or </a:t>
            </a:r>
            <a:r>
              <a:rPr lang="en-US" sz="1000" baseline="0" dirty="0" err="1" smtClean="0">
                <a:latin typeface="Times New Roman"/>
                <a:cs typeface="Times New Roman"/>
              </a:rPr>
              <a:t>submodule</a:t>
            </a:r>
            <a:r>
              <a:rPr lang="en-US" sz="1000" baseline="0" dirty="0" smtClean="0">
                <a:latin typeface="Times New Roman"/>
                <a:cs typeface="Times New Roman"/>
              </a:rPr>
              <a:t>. On the example in the figure 4, the module </a:t>
            </a:r>
            <a:r>
              <a:rPr lang="en-US" sz="1000" b="0" i="1" baseline="0" dirty="0" smtClean="0">
                <a:latin typeface="Times New Roman"/>
                <a:cs typeface="Times New Roman"/>
              </a:rPr>
              <a:t>a</a:t>
            </a:r>
            <a:r>
              <a:rPr lang="en-US" sz="1000" baseline="0" dirty="0" smtClean="0">
                <a:latin typeface="Times New Roman"/>
                <a:cs typeface="Times New Roman"/>
              </a:rPr>
              <a:t> imports the module </a:t>
            </a:r>
            <a:r>
              <a:rPr lang="en-US" sz="1000" b="0" i="1" baseline="0" dirty="0" err="1" smtClean="0">
                <a:latin typeface="Times New Roman"/>
                <a:cs typeface="Times New Roman"/>
              </a:rPr>
              <a:t>b</a:t>
            </a:r>
            <a:r>
              <a:rPr lang="en-US" sz="1000" baseline="0" dirty="0" smtClean="0">
                <a:latin typeface="Times New Roman"/>
                <a:cs typeface="Times New Roman"/>
              </a:rPr>
              <a:t> and include the </a:t>
            </a:r>
            <a:r>
              <a:rPr lang="en-US" sz="1000" baseline="0" dirty="0" err="1" smtClean="0">
                <a:latin typeface="Times New Roman"/>
                <a:cs typeface="Times New Roman"/>
              </a:rPr>
              <a:t>submodule</a:t>
            </a:r>
            <a:r>
              <a:rPr lang="en-US" sz="1000" baseline="0" dirty="0" smtClean="0">
                <a:latin typeface="Times New Roman"/>
                <a:cs typeface="Times New Roman"/>
              </a:rPr>
              <a:t> </a:t>
            </a:r>
            <a:r>
              <a:rPr lang="en-US" sz="1000" b="0" i="1" baseline="0" dirty="0" smtClean="0">
                <a:latin typeface="Times New Roman"/>
                <a:cs typeface="Times New Roman"/>
              </a:rPr>
              <a:t>sa1</a:t>
            </a:r>
            <a:r>
              <a:rPr lang="en-US" sz="1000" baseline="0" dirty="0" smtClean="0">
                <a:latin typeface="Times New Roman"/>
                <a:cs typeface="Times New Roman"/>
              </a:rPr>
              <a:t>. Either the parsing finish with error listing or it produces  a java representation of the YANG data model.</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or key indexing specification that can be checked at parsing time. Also when range number or string pattern defined for a type are modified by a new type (with the </a:t>
            </a:r>
            <a:r>
              <a:rPr lang="en-US" sz="1000" baseline="0" dirty="0" err="1" smtClean="0">
                <a:latin typeface="Times New Roman"/>
                <a:cs typeface="Times New Roman"/>
              </a:rPr>
              <a:t>typedef</a:t>
            </a:r>
            <a:r>
              <a:rPr lang="en-US" sz="1000" baseline="0" dirty="0" smtClean="0">
                <a:latin typeface="Times New Roman"/>
                <a:cs typeface="Times New Roman"/>
              </a:rPr>
              <a:t> statement). YANG allows dynamic constraints on the data value, as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are encountered the YANG data model is represented by what we call a </a:t>
            </a:r>
            <a:r>
              <a:rPr lang="en-US" sz="1000" baseline="0" dirty="0" err="1" smtClean="0">
                <a:latin typeface="Times New Roman"/>
                <a:cs typeface="Times New Roman"/>
              </a:rPr>
              <a:t>YangTreeNode</a:t>
            </a:r>
            <a:r>
              <a:rPr lang="en-US" sz="1000" baseline="0" dirty="0" smtClean="0">
                <a:latin typeface="Times New Roman"/>
                <a:cs typeface="Times New Roman"/>
              </a:rPr>
              <a:t>. This tree, build from java instances of classes shown in the figure 3, is an interpretation of YANG data model where only YANG statement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upper part of the figure 4, 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we call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But this is not the true for type definition because a type is not a value but is used inside a statement.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 match the YANG data tree with raw NETCONF XML data. The YANG data tree is the hierarchy of all configuration data values in a NETCONF server. The matching process take place in the configuration manager when receiving NETCONF responses. Note the right part of the figure 4 shows that the YANG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these extra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is the case when a YANG list (or leaf-list) is defined and when the YANG data tree has several entries (or values). At the opposite some data could be optional depending of the device itself, or when YANG data model has choice statements, then the YANG data tree will only have one case instantiated.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is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upper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read-only). The Data Store, illustrated in the figure 5, can be see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a:t>
            </a:r>
            <a:r>
              <a:rPr lang="fr-FR" sz="1200" kern="1200" baseline="0" dirty="0" err="1" smtClean="0">
                <a:solidFill>
                  <a:schemeClr val="tx1"/>
                </a:solidFill>
                <a:latin typeface="+mn-lt"/>
                <a:ea typeface="+mn-ea"/>
                <a:cs typeface="+mn-cs"/>
              </a:rPr>
              <a:t>A</a:t>
            </a:r>
            <a:r>
              <a:rPr lang="fr-FR" sz="1200" kern="1200" dirty="0" err="1" smtClean="0">
                <a:solidFill>
                  <a:schemeClr val="tx1"/>
                </a:solidFill>
                <a:latin typeface="+mn-lt"/>
                <a:ea typeface="+mn-ea"/>
                <a:cs typeface="+mn-cs"/>
              </a:rPr>
              <a:t>lthough</a:t>
            </a:r>
            <a:r>
              <a:rPr lang="fr-FR" sz="1200" kern="1200" dirty="0" smtClean="0">
                <a:solidFill>
                  <a:schemeClr val="tx1"/>
                </a:solidFill>
                <a:latin typeface="+mn-lt"/>
                <a:ea typeface="+mn-ea"/>
                <a:cs typeface="+mn-cs"/>
              </a:rPr>
              <a:t> </a:t>
            </a:r>
            <a:r>
              <a:rPr lang="en-US" sz="1000" baseline="0" dirty="0" err="1" smtClean="0">
                <a:latin typeface="Times New Roman"/>
                <a:cs typeface="Times New Roman"/>
              </a:rPr>
              <a:t>YencaP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figure 5. The location of data </a:t>
            </a:r>
            <a:r>
              <a:rPr lang="en-US" sz="1000" baseline="0" dirty="0" err="1" smtClean="0">
                <a:latin typeface="Times New Roman"/>
                <a:cs typeface="Times New Roman"/>
              </a:rPr>
              <a:t>mocule</a:t>
            </a:r>
            <a:r>
              <a:rPr lang="en-US" sz="1000" baseline="0" dirty="0" smtClean="0">
                <a:latin typeface="Times New Roman"/>
                <a:cs typeface="Times New Roman"/>
              </a:rPr>
              <a:t> in the Data Store 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one part of the Data Store is managed by the Data Store Manager (light grey on </a:t>
            </a:r>
            <a:r>
              <a:rPr lang="fr-FR" sz="1000" baseline="0" dirty="0" smtClean="0">
                <a:latin typeface="Times New Roman"/>
                <a:cs typeface="Times New Roman"/>
              </a:rPr>
              <a:t>figure </a:t>
            </a:r>
            <a:r>
              <a:rPr lang="en-US" sz="1000" baseline="0" dirty="0" smtClean="0">
                <a:latin typeface="Times New Roman"/>
                <a:cs typeface="Times New Roman"/>
              </a:rPr>
              <a:t>5) and the other parts are managed by the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extensible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through the addition of a parameter with the “yang” name attribute and the module name as value attribute (interface in the example).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figure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 It must be the same as the one defined in the corresponding YANG module.</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5/01/10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5/01/10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5/01/10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5/01/10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a:t>
            </a:r>
            <a:r>
              <a:rPr lang="en-US" dirty="0" smtClean="0"/>
              <a:t>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a:t>
            </a:r>
            <a:r>
              <a:rPr lang="fr-FR" dirty="0" err="1" smtClean="0">
                <a:solidFill>
                  <a:schemeClr val="tx1"/>
                </a:solidFill>
              </a:rPr>
              <a:t>Ref:Host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7099300"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6939725"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a:stCxn id="25" idx="0"/>
            <a:endCxn id="292" idx="0"/>
          </p:cNvCxnSpPr>
          <p:nvPr/>
        </p:nvCxnSpPr>
        <p:spPr>
          <a:xfrm rot="5400000" flipH="1" flipV="1">
            <a:off x="2386639" y="-454851"/>
            <a:ext cx="2659156" cy="4651343"/>
          </a:xfrm>
          <a:prstGeom prst="curvedConnector3">
            <a:avLst>
              <a:gd name="adj1" fmla="val 108597"/>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1"/>
            <a:endCxn id="29" idx="2"/>
          </p:cNvCxnSpPr>
          <p:nvPr/>
        </p:nvCxnSpPr>
        <p:spPr>
          <a:xfrm rot="10800000" flipH="1">
            <a:off x="742846" y="2146825"/>
            <a:ext cx="52730" cy="1432334"/>
          </a:xfrm>
          <a:prstGeom prst="curvedConnector4">
            <a:avLst>
              <a:gd name="adj1" fmla="val -433529"/>
              <a:gd name="adj2" fmla="val 6119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9832" cy="369332"/>
          </a:xfrm>
          <a:prstGeom prst="rect">
            <a:avLst/>
          </a:prstGeom>
          <a:noFill/>
        </p:spPr>
        <p:txBody>
          <a:bodyPr wrap="none" rtlCol="0">
            <a:spAutoFit/>
          </a:bodyPr>
          <a:lstStyle/>
          <a:p>
            <a:r>
              <a:rPr lang="en-US" i="1" dirty="0" smtClean="0"/>
              <a:t>a</a:t>
            </a:r>
            <a:endParaRPr lang="en-US" i="1" dirty="0"/>
          </a:p>
        </p:txBody>
      </p:sp>
      <p:sp>
        <p:nvSpPr>
          <p:cNvPr id="264" name="ZoneTexte 263"/>
          <p:cNvSpPr txBox="1"/>
          <p:nvPr/>
        </p:nvSpPr>
        <p:spPr>
          <a:xfrm>
            <a:off x="7221005" y="1459937"/>
            <a:ext cx="475022" cy="369332"/>
          </a:xfrm>
          <a:prstGeom prst="rect">
            <a:avLst/>
          </a:prstGeom>
          <a:noFill/>
        </p:spPr>
        <p:txBody>
          <a:bodyPr wrap="none" rtlCol="0">
            <a:spAutoFit/>
          </a:bodyPr>
          <a:lstStyle/>
          <a:p>
            <a:r>
              <a:rPr lang="fr-FR" i="1" dirty="0" smtClean="0"/>
              <a:t>b</a:t>
            </a:r>
            <a:r>
              <a:rPr lang="en-US" i="1" dirty="0" smtClean="0"/>
              <a:t>’’</a:t>
            </a:r>
            <a:endParaRPr lang="en-US" i="1" dirty="0"/>
          </a:p>
        </p:txBody>
      </p:sp>
      <p:sp>
        <p:nvSpPr>
          <p:cNvPr id="265" name="ZoneTexte 264"/>
          <p:cNvSpPr txBox="1"/>
          <p:nvPr/>
        </p:nvSpPr>
        <p:spPr>
          <a:xfrm>
            <a:off x="5450628" y="1748406"/>
            <a:ext cx="417427" cy="369332"/>
          </a:xfrm>
          <a:prstGeom prst="rect">
            <a:avLst/>
          </a:prstGeom>
          <a:noFill/>
        </p:spPr>
        <p:txBody>
          <a:bodyPr wrap="none" rtlCol="0">
            <a:spAutoFit/>
          </a:bodyPr>
          <a:lstStyle/>
          <a:p>
            <a:r>
              <a:rPr lang="en-US" i="1" dirty="0" err="1" smtClean="0"/>
              <a:t>b</a:t>
            </a:r>
            <a:r>
              <a:rPr lang="en-US" i="1" dirty="0" smtClean="0"/>
              <a:t>’</a:t>
            </a:r>
            <a:endParaRPr lang="en-US" i="1"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207885" y="6297920"/>
            <a:ext cx="1830361" cy="369332"/>
          </a:xfrm>
          <a:prstGeom prst="rect">
            <a:avLst/>
          </a:prstGeom>
          <a:noFill/>
        </p:spPr>
        <p:txBody>
          <a:bodyPr wrap="none" rtlCol="0">
            <a:spAutoFit/>
          </a:bodyPr>
          <a:lstStyle/>
          <a:p>
            <a:r>
              <a:rPr lang="fr-FR" dirty="0" smtClean="0"/>
              <a:t>I</a:t>
            </a:r>
            <a:r>
              <a:rPr lang="fr-FR" dirty="0" err="1" smtClean="0"/>
              <a:t>mported</a:t>
            </a:r>
            <a:r>
              <a:rPr lang="fr-FR" dirty="0" smtClean="0"/>
              <a:t> module</a:t>
            </a:r>
            <a:endParaRPr lang="fr-FR" dirty="0"/>
          </a:p>
        </p:txBody>
      </p:sp>
      <p:sp>
        <p:nvSpPr>
          <p:cNvPr id="338" name="ZoneTexte 337"/>
          <p:cNvSpPr txBox="1"/>
          <p:nvPr/>
        </p:nvSpPr>
        <p:spPr>
          <a:xfrm>
            <a:off x="2328212" y="6352144"/>
            <a:ext cx="1762058" cy="369332"/>
          </a:xfrm>
          <a:prstGeom prst="rect">
            <a:avLst/>
          </a:prstGeom>
          <a:noFill/>
        </p:spPr>
        <p:txBody>
          <a:bodyPr wrap="none" rtlCol="0">
            <a:spAutoFit/>
          </a:bodyPr>
          <a:lstStyle/>
          <a:p>
            <a:r>
              <a:rPr lang="fr-FR" dirty="0" smtClean="0"/>
              <a:t>I</a:t>
            </a:r>
            <a:r>
              <a:rPr lang="fr-FR" dirty="0" err="1" smtClean="0"/>
              <a:t>ncluded</a:t>
            </a:r>
            <a:r>
              <a:rPr lang="fr-FR" dirty="0" smtClean="0"/>
              <a:t> module</a:t>
            </a:r>
            <a:endParaRPr lang="fr-FR" dirty="0"/>
          </a:p>
        </p:txBody>
      </p:sp>
      <p:cxnSp>
        <p:nvCxnSpPr>
          <p:cNvPr id="342" name="Forme 341"/>
          <p:cNvCxnSpPr>
            <a:stCxn id="49" idx="4"/>
            <a:endCxn id="105" idx="1"/>
          </p:cNvCxnSpPr>
          <p:nvPr/>
        </p:nvCxnSpPr>
        <p:spPr>
          <a:xfrm rot="5400000" flipH="1" flipV="1">
            <a:off x="3604742" y="898479"/>
            <a:ext cx="843827" cy="1025230"/>
          </a:xfrm>
          <a:prstGeom prst="curvedConnector5">
            <a:avLst>
              <a:gd name="adj1" fmla="val -27091"/>
              <a:gd name="adj2" fmla="val 51314"/>
              <a:gd name="adj3" fmla="val 12709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43" name="Forme 342"/>
          <p:cNvCxnSpPr>
            <a:stCxn id="63" idx="4"/>
            <a:endCxn id="105" idx="1"/>
          </p:cNvCxnSpPr>
          <p:nvPr/>
        </p:nvCxnSpPr>
        <p:spPr>
          <a:xfrm rot="5400000" flipH="1" flipV="1">
            <a:off x="3928873" y="1222050"/>
            <a:ext cx="843268" cy="377528"/>
          </a:xfrm>
          <a:prstGeom prst="curvedConnector5">
            <a:avLst>
              <a:gd name="adj1" fmla="val -27109"/>
              <a:gd name="adj2" fmla="val 53568"/>
              <a:gd name="adj3" fmla="val 127109"/>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28325</TotalTime>
  <Words>5453</Words>
  <Application>Microsoft Macintosh PowerPoint</Application>
  <PresentationFormat>Format A4 (210 x 297 mm)</PresentationFormat>
  <Paragraphs>529</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237</cp:revision>
  <cp:lastPrinted>2009-12-30T22:41:07Z</cp:lastPrinted>
  <dcterms:created xsi:type="dcterms:W3CDTF">2010-01-05T08:26:04Z</dcterms:created>
  <dcterms:modified xsi:type="dcterms:W3CDTF">2010-01-05T11:03:40Z</dcterms:modified>
</cp:coreProperties>
</file>