
<file path=[Content_Types].xml><?xml version="1.0" encoding="utf-8"?>
<Types xmlns="http://schemas.openxmlformats.org/package/2006/content-types">
  <Override PartName="/ppt/diagrams/drawing2.xml" ContentType="application/vnd.ms-office.drawingml.diagramDrawing+xml"/>
  <Override PartName="/ppt/notesSlides/notesSlide4.xml" ContentType="application/vnd.openxmlformats-officedocument.presentationml.notesSlide+xml"/>
  <Override PartName="/ppt/slides/slide9.xml" ContentType="application/vnd.openxmlformats-officedocument.presentationml.slide+xml"/>
  <Override PartName="/ppt/diagrams/data2.xml" ContentType="application/vnd.openxmlformats-officedocument.drawingml.diagramData+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diagrams/colors1.xml" ContentType="application/vnd.openxmlformats-officedocument.drawingml.diagramColors+xml"/>
  <Override PartName="/ppt/notesSlides/notesSlide9.xml" ContentType="application/vnd.openxmlformats-officedocument.presentationml.notes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handoutMasters/handoutMaster1.xml" ContentType="application/vnd.openxmlformats-officedocument.presentationml.handoutMaster+xml"/>
  <Override PartName="/ppt/slideLayouts/slideLayout5.xml" ContentType="application/vnd.openxmlformats-officedocument.presentationml.slideLayout+xml"/>
  <Override PartName="/ppt/notesSlides/notesSlide12.xml" ContentType="application/vnd.openxmlformats-officedocument.presentationml.notesSlide+xml"/>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Default Extension="xml" ContentType="application/xml"/>
  <Override PartName="/ppt/notesSlides/notesSlide5.xml" ContentType="application/vnd.openxmlformats-officedocument.presentationml.notesSlide+xml"/>
  <Override PartName="/ppt/tableStyles.xml" ContentType="application/vnd.openxmlformats-officedocument.presentationml.tableStyles+xml"/>
  <Override PartName="/ppt/notesSlides/notesSlide1.xml" ContentType="application/vnd.openxmlformats-officedocument.presentationml.notesSlide+xml"/>
  <Override PartName="/ppt/slides/slide6.xml" ContentType="application/vnd.openxmlformats-officedocument.presentationml.slide+xml"/>
  <Override PartName="/ppt/diagrams/colors2.xml" ContentType="application/vnd.openxmlformats-officedocument.drawingml.diagramColors+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diagrams/quickStyle1.xml" ContentType="application/vnd.openxmlformats-officedocument.drawingml.diagramStyle+xml"/>
  <Override PartName="/ppt/slideLayouts/slideLayout2.xml" ContentType="application/vnd.openxmlformats-officedocument.presentationml.slideLayout+xml"/>
  <Override PartName="/ppt/theme/theme3.xml" ContentType="application/vnd.openxmlformats-officedocument.them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slides/slide3.xml" ContentType="application/vnd.openxmlformats-officedocument.presentationml.slide+xml"/>
  <Override PartName="/ppt/diagrams/layout2.xml" ContentType="application/vnd.openxmlformats-officedocument.drawingml.diagramLayout+xml"/>
  <Override PartName="/ppt/diagrams/quickStyle2.xml" ContentType="application/vnd.openxmlformats-officedocument.drawingml.diagramStyle+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diagrams/drawing1.xml" ContentType="application/vnd.ms-office.drawingml.diagramDrawing+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diagrams/data1.xml" ContentType="application/vnd.openxmlformats-officedocument.drawingml.diagramData+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48" r:id="rId1"/>
  </p:sldMasterIdLst>
  <p:notesMasterIdLst>
    <p:notesMasterId r:id="rId16"/>
  </p:notesMasterIdLst>
  <p:handoutMasterIdLst>
    <p:handoutMasterId r:id="rId17"/>
  </p:handoutMasterIdLst>
  <p:sldIdLst>
    <p:sldId id="265" r:id="rId2"/>
    <p:sldId id="266" r:id="rId3"/>
    <p:sldId id="282" r:id="rId4"/>
    <p:sldId id="267" r:id="rId5"/>
    <p:sldId id="272" r:id="rId6"/>
    <p:sldId id="271" r:id="rId7"/>
    <p:sldId id="257" r:id="rId8"/>
    <p:sldId id="275" r:id="rId9"/>
    <p:sldId id="278" r:id="rId10"/>
    <p:sldId id="279" r:id="rId11"/>
    <p:sldId id="283" r:id="rId12"/>
    <p:sldId id="284" r:id="rId13"/>
    <p:sldId id="269" r:id="rId14"/>
    <p:sldId id="285" r:id="rId15"/>
  </p:sldIdLst>
  <p:sldSz cx="9906000" cy="6858000" type="A4"/>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scaleToFitPaper="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vertBarState="minimized">
    <p:restoredLeft sz="15620"/>
    <p:restoredTop sz="58568" autoAdjust="0"/>
  </p:normalViewPr>
  <p:slideViewPr>
    <p:cSldViewPr snapToObjects="1">
      <p:cViewPr varScale="1">
        <p:scale>
          <a:sx n="95" d="100"/>
          <a:sy n="95" d="100"/>
        </p:scale>
        <p:origin x="-3656" y="-104"/>
      </p:cViewPr>
      <p:guideLst>
        <p:guide orient="horz" pos="2160"/>
        <p:guide pos="3120"/>
      </p:guideLst>
    </p:cSldViewPr>
  </p:slideViewPr>
  <p:notesTextViewPr>
    <p:cViewPr>
      <p:scale>
        <a:sx n="150" d="100"/>
        <a:sy n="15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D06639-915F-D648-A975-31FDEC82F498}" type="doc">
      <dgm:prSet loTypeId="urn:microsoft.com/office/officeart/2005/8/layout/funnel1" loCatId="relationship" qsTypeId="urn:microsoft.com/office/officeart/2005/8/quickstyle/3D7" qsCatId="3D" csTypeId="urn:microsoft.com/office/officeart/2005/8/colors/accent1_2" csCatId="accent1" phldr="1"/>
      <dgm:spPr/>
      <dgm:t>
        <a:bodyPr/>
        <a:lstStyle/>
        <a:p>
          <a:endParaRPr lang="fr-FR"/>
        </a:p>
      </dgm:t>
    </dgm:pt>
    <dgm:pt modelId="{44108A23-C9FA-0D4C-B478-AD94FF72ECEB}">
      <dgm:prSet phldrT="[Texte]"/>
      <dgm:spPr/>
      <dgm:t>
        <a:bodyPr/>
        <a:lstStyle/>
        <a:p>
          <a:r>
            <a:rPr lang="fr-FR" dirty="0" smtClean="0"/>
            <a:t>YANG module a</a:t>
          </a:r>
          <a:endParaRPr lang="fr-FR" dirty="0"/>
        </a:p>
      </dgm:t>
    </dgm:pt>
    <dgm:pt modelId="{1B73A53E-C873-924A-819A-E03BA21F575A}" type="parTrans" cxnId="{390C980D-BC06-8C46-ACA5-80A7760ECF08}">
      <dgm:prSet/>
      <dgm:spPr/>
      <dgm:t>
        <a:bodyPr/>
        <a:lstStyle/>
        <a:p>
          <a:endParaRPr lang="fr-FR"/>
        </a:p>
      </dgm:t>
    </dgm:pt>
    <dgm:pt modelId="{5A8B5625-9EDF-D64E-9619-DA3B36E226F3}" type="sibTrans" cxnId="{390C980D-BC06-8C46-ACA5-80A7760ECF08}">
      <dgm:prSet/>
      <dgm:spPr/>
      <dgm:t>
        <a:bodyPr/>
        <a:lstStyle/>
        <a:p>
          <a:endParaRPr lang="fr-FR"/>
        </a:p>
      </dgm:t>
    </dgm:pt>
    <dgm:pt modelId="{4928553E-B60C-5540-9C4B-C9C138DE76DA}">
      <dgm:prSet phldrT="[Texte]"/>
      <dgm:spPr/>
      <dgm:t>
        <a:bodyPr/>
        <a:lstStyle/>
        <a:p>
          <a:r>
            <a:rPr lang="fr-FR" dirty="0" smtClean="0"/>
            <a:t>YANG module b</a:t>
          </a:r>
          <a:endParaRPr lang="fr-FR" dirty="0"/>
        </a:p>
      </dgm:t>
    </dgm:pt>
    <dgm:pt modelId="{E93163C4-97C4-CD49-9857-B012093A6C99}" type="parTrans" cxnId="{01FEE8C0-4002-614C-A15B-6643038A27A7}">
      <dgm:prSet/>
      <dgm:spPr/>
      <dgm:t>
        <a:bodyPr/>
        <a:lstStyle/>
        <a:p>
          <a:endParaRPr lang="fr-FR"/>
        </a:p>
      </dgm:t>
    </dgm:pt>
    <dgm:pt modelId="{B1FF05D1-D634-A84A-B179-B30169BA7870}" type="sibTrans" cxnId="{01FEE8C0-4002-614C-A15B-6643038A27A7}">
      <dgm:prSet/>
      <dgm:spPr/>
      <dgm:t>
        <a:bodyPr/>
        <a:lstStyle/>
        <a:p>
          <a:endParaRPr lang="fr-FR"/>
        </a:p>
      </dgm:t>
    </dgm:pt>
    <dgm:pt modelId="{DA4AFF95-8103-8F45-876D-E4D658E38880}">
      <dgm:prSet phldrT="[Texte]"/>
      <dgm:spPr/>
      <dgm:t>
        <a:bodyPr/>
        <a:lstStyle/>
        <a:p>
          <a:r>
            <a:rPr lang="fr-FR" dirty="0" smtClean="0"/>
            <a:t>YANG submodule sa1</a:t>
          </a:r>
          <a:endParaRPr lang="fr-FR" dirty="0"/>
        </a:p>
      </dgm:t>
    </dgm:pt>
    <dgm:pt modelId="{FF7403C2-53D0-3547-B1FE-E16F68758A87}" type="parTrans" cxnId="{3B7C2880-6344-0A4D-8771-81D65EFEB6A1}">
      <dgm:prSet/>
      <dgm:spPr/>
      <dgm:t>
        <a:bodyPr/>
        <a:lstStyle/>
        <a:p>
          <a:endParaRPr lang="fr-FR"/>
        </a:p>
      </dgm:t>
    </dgm:pt>
    <dgm:pt modelId="{5226CEFC-D48F-2649-83E3-1C12605CEAD4}" type="sibTrans" cxnId="{3B7C2880-6344-0A4D-8771-81D65EFEB6A1}">
      <dgm:prSet/>
      <dgm:spPr/>
      <dgm:t>
        <a:bodyPr/>
        <a:lstStyle/>
        <a:p>
          <a:endParaRPr lang="fr-FR"/>
        </a:p>
      </dgm:t>
    </dgm:pt>
    <dgm:pt modelId="{0062EC5A-5D1C-6B4F-A354-DE2BE58DFE17}">
      <dgm:prSet phldrT="[Texte]"/>
      <dgm:spPr/>
      <dgm:t>
        <a:bodyPr/>
        <a:lstStyle/>
        <a:p>
          <a:endParaRPr lang="fr-FR" dirty="0"/>
        </a:p>
      </dgm:t>
    </dgm:pt>
    <dgm:pt modelId="{690C14C1-B2BD-2142-9164-6EA47B0DE6D6}" type="parTrans" cxnId="{B821ECED-B83A-C145-8F8A-14400A7E0E16}">
      <dgm:prSet/>
      <dgm:spPr/>
      <dgm:t>
        <a:bodyPr/>
        <a:lstStyle/>
        <a:p>
          <a:endParaRPr lang="fr-FR"/>
        </a:p>
      </dgm:t>
    </dgm:pt>
    <dgm:pt modelId="{044B7D9C-8C0E-7042-ADA4-D7AC55FDC6CE}" type="sibTrans" cxnId="{B821ECED-B83A-C145-8F8A-14400A7E0E16}">
      <dgm:prSet/>
      <dgm:spPr/>
      <dgm:t>
        <a:bodyPr/>
        <a:lstStyle/>
        <a:p>
          <a:endParaRPr lang="fr-FR"/>
        </a:p>
      </dgm:t>
    </dgm:pt>
    <dgm:pt modelId="{2A316B27-A700-E74F-A063-1345327B9E78}" type="pres">
      <dgm:prSet presAssocID="{56D06639-915F-D648-A975-31FDEC82F498}" presName="Name0" presStyleCnt="0">
        <dgm:presLayoutVars>
          <dgm:chMax val="4"/>
          <dgm:resizeHandles val="exact"/>
        </dgm:presLayoutVars>
      </dgm:prSet>
      <dgm:spPr/>
      <dgm:t>
        <a:bodyPr/>
        <a:lstStyle/>
        <a:p>
          <a:endParaRPr lang="fr-FR"/>
        </a:p>
      </dgm:t>
    </dgm:pt>
    <dgm:pt modelId="{2518A001-474D-614F-AF9D-2D477637D791}" type="pres">
      <dgm:prSet presAssocID="{56D06639-915F-D648-A975-31FDEC82F498}" presName="ellipse" presStyleLbl="trBgShp" presStyleIdx="0" presStyleCnt="1"/>
      <dgm:spPr/>
    </dgm:pt>
    <dgm:pt modelId="{90598AB8-3CA4-1949-A60B-B8AADA27429A}" type="pres">
      <dgm:prSet presAssocID="{56D06639-915F-D648-A975-31FDEC82F498}" presName="arrow1" presStyleLbl="fgShp" presStyleIdx="0" presStyleCnt="1"/>
      <dgm:spPr/>
    </dgm:pt>
    <dgm:pt modelId="{3E215222-9001-CC42-925A-BD955DE41596}" type="pres">
      <dgm:prSet presAssocID="{56D06639-915F-D648-A975-31FDEC82F498}" presName="rectangle" presStyleLbl="revTx" presStyleIdx="0" presStyleCnt="1">
        <dgm:presLayoutVars>
          <dgm:bulletEnabled val="1"/>
        </dgm:presLayoutVars>
      </dgm:prSet>
      <dgm:spPr/>
      <dgm:t>
        <a:bodyPr/>
        <a:lstStyle/>
        <a:p>
          <a:endParaRPr lang="fr-FR"/>
        </a:p>
      </dgm:t>
    </dgm:pt>
    <dgm:pt modelId="{92622216-3848-3D47-96A5-61ABF3D2AC99}" type="pres">
      <dgm:prSet presAssocID="{4928553E-B60C-5540-9C4B-C9C138DE76DA}" presName="item1" presStyleLbl="node1" presStyleIdx="0" presStyleCnt="3">
        <dgm:presLayoutVars>
          <dgm:bulletEnabled val="1"/>
        </dgm:presLayoutVars>
      </dgm:prSet>
      <dgm:spPr/>
      <dgm:t>
        <a:bodyPr/>
        <a:lstStyle/>
        <a:p>
          <a:endParaRPr lang="fr-FR"/>
        </a:p>
      </dgm:t>
    </dgm:pt>
    <dgm:pt modelId="{A1596FA6-1D3D-704C-BB6F-AC0A1EC0C4A1}" type="pres">
      <dgm:prSet presAssocID="{DA4AFF95-8103-8F45-876D-E4D658E38880}" presName="item2" presStyleLbl="node1" presStyleIdx="1" presStyleCnt="3">
        <dgm:presLayoutVars>
          <dgm:bulletEnabled val="1"/>
        </dgm:presLayoutVars>
      </dgm:prSet>
      <dgm:spPr/>
      <dgm:t>
        <a:bodyPr/>
        <a:lstStyle/>
        <a:p>
          <a:endParaRPr lang="fr-FR"/>
        </a:p>
      </dgm:t>
    </dgm:pt>
    <dgm:pt modelId="{6E64A01A-DE57-7144-BEF7-2401D15DA71E}" type="pres">
      <dgm:prSet presAssocID="{0062EC5A-5D1C-6B4F-A354-DE2BE58DFE17}" presName="item3" presStyleLbl="node1" presStyleIdx="2" presStyleCnt="3">
        <dgm:presLayoutVars>
          <dgm:bulletEnabled val="1"/>
        </dgm:presLayoutVars>
      </dgm:prSet>
      <dgm:spPr/>
      <dgm:t>
        <a:bodyPr/>
        <a:lstStyle/>
        <a:p>
          <a:endParaRPr lang="fr-FR"/>
        </a:p>
      </dgm:t>
    </dgm:pt>
    <dgm:pt modelId="{0FD964F5-B42F-3749-86DD-7B5E4912E70F}" type="pres">
      <dgm:prSet presAssocID="{56D06639-915F-D648-A975-31FDEC82F498}" presName="funnel" presStyleLbl="trAlignAcc1" presStyleIdx="0" presStyleCnt="1"/>
      <dgm:spPr/>
    </dgm:pt>
  </dgm:ptLst>
  <dgm:cxnLst>
    <dgm:cxn modelId="{390C980D-BC06-8C46-ACA5-80A7760ECF08}" srcId="{56D06639-915F-D648-A975-31FDEC82F498}" destId="{44108A23-C9FA-0D4C-B478-AD94FF72ECEB}" srcOrd="0" destOrd="0" parTransId="{1B73A53E-C873-924A-819A-E03BA21F575A}" sibTransId="{5A8B5625-9EDF-D64E-9619-DA3B36E226F3}"/>
    <dgm:cxn modelId="{B821ECED-B83A-C145-8F8A-14400A7E0E16}" srcId="{56D06639-915F-D648-A975-31FDEC82F498}" destId="{0062EC5A-5D1C-6B4F-A354-DE2BE58DFE17}" srcOrd="3" destOrd="0" parTransId="{690C14C1-B2BD-2142-9164-6EA47B0DE6D6}" sibTransId="{044B7D9C-8C0E-7042-ADA4-D7AC55FDC6CE}"/>
    <dgm:cxn modelId="{01FEE8C0-4002-614C-A15B-6643038A27A7}" srcId="{56D06639-915F-D648-A975-31FDEC82F498}" destId="{4928553E-B60C-5540-9C4B-C9C138DE76DA}" srcOrd="1" destOrd="0" parTransId="{E93163C4-97C4-CD49-9857-B012093A6C99}" sibTransId="{B1FF05D1-D634-A84A-B179-B30169BA7870}"/>
    <dgm:cxn modelId="{A7752216-7CAB-2A4D-93D0-A95DA8F13250}" type="presOf" srcId="{DA4AFF95-8103-8F45-876D-E4D658E38880}" destId="{92622216-3848-3D47-96A5-61ABF3D2AC99}" srcOrd="0" destOrd="0" presId="urn:microsoft.com/office/officeart/2005/8/layout/funnel1"/>
    <dgm:cxn modelId="{3B7C2880-6344-0A4D-8771-81D65EFEB6A1}" srcId="{56D06639-915F-D648-A975-31FDEC82F498}" destId="{DA4AFF95-8103-8F45-876D-E4D658E38880}" srcOrd="2" destOrd="0" parTransId="{FF7403C2-53D0-3547-B1FE-E16F68758A87}" sibTransId="{5226CEFC-D48F-2649-83E3-1C12605CEAD4}"/>
    <dgm:cxn modelId="{45FBC5C7-424D-AF4F-9D7D-4EDB8046CD8B}" type="presOf" srcId="{44108A23-C9FA-0D4C-B478-AD94FF72ECEB}" destId="{6E64A01A-DE57-7144-BEF7-2401D15DA71E}" srcOrd="0" destOrd="0" presId="urn:microsoft.com/office/officeart/2005/8/layout/funnel1"/>
    <dgm:cxn modelId="{1D4058D2-7110-5E41-8A47-002087B4E23C}" type="presOf" srcId="{0062EC5A-5D1C-6B4F-A354-DE2BE58DFE17}" destId="{3E215222-9001-CC42-925A-BD955DE41596}" srcOrd="0" destOrd="0" presId="urn:microsoft.com/office/officeart/2005/8/layout/funnel1"/>
    <dgm:cxn modelId="{8B72C940-6FC2-914B-8C2E-381A7F3587A1}" type="presOf" srcId="{56D06639-915F-D648-A975-31FDEC82F498}" destId="{2A316B27-A700-E74F-A063-1345327B9E78}" srcOrd="0" destOrd="0" presId="urn:microsoft.com/office/officeart/2005/8/layout/funnel1"/>
    <dgm:cxn modelId="{6B451C6C-10E2-744C-8B78-8775F6C880FB}" type="presOf" srcId="{4928553E-B60C-5540-9C4B-C9C138DE76DA}" destId="{A1596FA6-1D3D-704C-BB6F-AC0A1EC0C4A1}" srcOrd="0" destOrd="0" presId="urn:microsoft.com/office/officeart/2005/8/layout/funnel1"/>
    <dgm:cxn modelId="{882E4C83-425D-F649-BB5F-3B6338B2FDAC}" type="presParOf" srcId="{2A316B27-A700-E74F-A063-1345327B9E78}" destId="{2518A001-474D-614F-AF9D-2D477637D791}" srcOrd="0" destOrd="0" presId="urn:microsoft.com/office/officeart/2005/8/layout/funnel1"/>
    <dgm:cxn modelId="{BC579CDA-DF03-1547-A32D-75ACDBAE9812}" type="presParOf" srcId="{2A316B27-A700-E74F-A063-1345327B9E78}" destId="{90598AB8-3CA4-1949-A60B-B8AADA27429A}" srcOrd="1" destOrd="0" presId="urn:microsoft.com/office/officeart/2005/8/layout/funnel1"/>
    <dgm:cxn modelId="{CF8D0D2B-22EA-2F4F-B24D-90AEF1E99D3B}" type="presParOf" srcId="{2A316B27-A700-E74F-A063-1345327B9E78}" destId="{3E215222-9001-CC42-925A-BD955DE41596}" srcOrd="2" destOrd="0" presId="urn:microsoft.com/office/officeart/2005/8/layout/funnel1"/>
    <dgm:cxn modelId="{7063194C-A1FF-A34C-84DA-1E63B12D624C}" type="presParOf" srcId="{2A316B27-A700-E74F-A063-1345327B9E78}" destId="{92622216-3848-3D47-96A5-61ABF3D2AC99}" srcOrd="3" destOrd="0" presId="urn:microsoft.com/office/officeart/2005/8/layout/funnel1"/>
    <dgm:cxn modelId="{A0875D17-1E5D-5F49-BBF0-2D6D1C191ECC}" type="presParOf" srcId="{2A316B27-A700-E74F-A063-1345327B9E78}" destId="{A1596FA6-1D3D-704C-BB6F-AC0A1EC0C4A1}" srcOrd="4" destOrd="0" presId="urn:microsoft.com/office/officeart/2005/8/layout/funnel1"/>
    <dgm:cxn modelId="{3AAF24EE-25DA-9841-ACCB-1BF175BAF4C3}" type="presParOf" srcId="{2A316B27-A700-E74F-A063-1345327B9E78}" destId="{6E64A01A-DE57-7144-BEF7-2401D15DA71E}" srcOrd="5" destOrd="0" presId="urn:microsoft.com/office/officeart/2005/8/layout/funnel1"/>
    <dgm:cxn modelId="{764504E8-6D3C-C044-A2DD-899E4A20DA6C}" type="presParOf" srcId="{2A316B27-A700-E74F-A063-1345327B9E78}" destId="{0FD964F5-B42F-3749-86DD-7B5E4912E70F}" srcOrd="6" destOrd="0" presId="urn:microsoft.com/office/officeart/2005/8/layout/funnel1"/>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71CBFB-B8DE-2E41-9CC3-262C30FF05C3}" type="doc">
      <dgm:prSet loTypeId="urn:microsoft.com/office/officeart/2005/8/layout/gear1" loCatId="relationship" qsTypeId="urn:microsoft.com/office/officeart/2005/8/quickstyle/3D7" qsCatId="3D" csTypeId="urn:microsoft.com/office/officeart/2005/8/colors/accent1_2" csCatId="accent1" phldr="1"/>
      <dgm:spPr/>
    </dgm:pt>
    <dgm:pt modelId="{33673844-0BF7-3A4A-B4BD-8568C2D90E9F}">
      <dgm:prSet phldrT="[Texte]"/>
      <dgm:spPr/>
      <dgm:t>
        <a:bodyPr/>
        <a:lstStyle/>
        <a:p>
          <a:r>
            <a:rPr lang="fr-FR" dirty="0" err="1" smtClean="0"/>
            <a:t>jYang</a:t>
          </a:r>
          <a:endParaRPr lang="fr-FR" dirty="0"/>
        </a:p>
      </dgm:t>
    </dgm:pt>
    <dgm:pt modelId="{EC34B850-4E9A-1947-9947-90221D8C3CF7}" type="parTrans" cxnId="{74E58FE6-7649-6241-B5B0-C24F6DFD19E5}">
      <dgm:prSet/>
      <dgm:spPr/>
      <dgm:t>
        <a:bodyPr/>
        <a:lstStyle/>
        <a:p>
          <a:endParaRPr lang="fr-FR"/>
        </a:p>
      </dgm:t>
    </dgm:pt>
    <dgm:pt modelId="{443B98E3-FBB3-5344-B480-90DBE9C1D8CA}" type="sibTrans" cxnId="{74E58FE6-7649-6241-B5B0-C24F6DFD19E5}">
      <dgm:prSet/>
      <dgm:spPr/>
      <dgm:t>
        <a:bodyPr/>
        <a:lstStyle/>
        <a:p>
          <a:endParaRPr lang="fr-FR"/>
        </a:p>
      </dgm:t>
    </dgm:pt>
    <dgm:pt modelId="{5D4B9B82-05D1-674D-9645-88D5A50ACC42}" type="pres">
      <dgm:prSet presAssocID="{CF71CBFB-B8DE-2E41-9CC3-262C30FF05C3}" presName="composite" presStyleCnt="0">
        <dgm:presLayoutVars>
          <dgm:chMax val="3"/>
          <dgm:animLvl val="lvl"/>
          <dgm:resizeHandles val="exact"/>
        </dgm:presLayoutVars>
      </dgm:prSet>
      <dgm:spPr/>
    </dgm:pt>
    <dgm:pt modelId="{15261195-DE46-F442-A200-6C26E6666E79}" type="pres">
      <dgm:prSet presAssocID="{33673844-0BF7-3A4A-B4BD-8568C2D90E9F}" presName="gear1" presStyleLbl="node1" presStyleIdx="0" presStyleCnt="1">
        <dgm:presLayoutVars>
          <dgm:chMax val="1"/>
          <dgm:bulletEnabled val="1"/>
        </dgm:presLayoutVars>
      </dgm:prSet>
      <dgm:spPr/>
      <dgm:t>
        <a:bodyPr/>
        <a:lstStyle/>
        <a:p>
          <a:endParaRPr lang="fr-FR"/>
        </a:p>
      </dgm:t>
    </dgm:pt>
    <dgm:pt modelId="{603312FD-D8D8-DF44-B49B-CC0128581673}" type="pres">
      <dgm:prSet presAssocID="{33673844-0BF7-3A4A-B4BD-8568C2D90E9F}" presName="gear1srcNode" presStyleLbl="node1" presStyleIdx="0" presStyleCnt="1"/>
      <dgm:spPr/>
      <dgm:t>
        <a:bodyPr/>
        <a:lstStyle/>
        <a:p>
          <a:endParaRPr lang="fr-FR"/>
        </a:p>
      </dgm:t>
    </dgm:pt>
    <dgm:pt modelId="{9203BDAA-55F9-2C46-9716-D125BB622DF2}" type="pres">
      <dgm:prSet presAssocID="{33673844-0BF7-3A4A-B4BD-8568C2D90E9F}" presName="gear1dstNode" presStyleLbl="node1" presStyleIdx="0" presStyleCnt="1"/>
      <dgm:spPr/>
      <dgm:t>
        <a:bodyPr/>
        <a:lstStyle/>
        <a:p>
          <a:endParaRPr lang="fr-FR"/>
        </a:p>
      </dgm:t>
    </dgm:pt>
    <dgm:pt modelId="{B00E0397-AD58-0D41-9A60-BB783F91FC11}" type="pres">
      <dgm:prSet presAssocID="{443B98E3-FBB3-5344-B480-90DBE9C1D8CA}" presName="connector1" presStyleLbl="sibTrans2D1" presStyleIdx="0" presStyleCnt="1"/>
      <dgm:spPr/>
      <dgm:t>
        <a:bodyPr/>
        <a:lstStyle/>
        <a:p>
          <a:endParaRPr lang="fr-FR"/>
        </a:p>
      </dgm:t>
    </dgm:pt>
  </dgm:ptLst>
  <dgm:cxnLst>
    <dgm:cxn modelId="{F627C7A4-1949-4C4B-904F-C3C3034A2A30}" type="presOf" srcId="{33673844-0BF7-3A4A-B4BD-8568C2D90E9F}" destId="{9203BDAA-55F9-2C46-9716-D125BB622DF2}" srcOrd="2" destOrd="0" presId="urn:microsoft.com/office/officeart/2005/8/layout/gear1"/>
    <dgm:cxn modelId="{CF236EA6-C13A-B14A-9AD8-375774F5BEB9}" type="presOf" srcId="{33673844-0BF7-3A4A-B4BD-8568C2D90E9F}" destId="{603312FD-D8D8-DF44-B49B-CC0128581673}" srcOrd="1" destOrd="0" presId="urn:microsoft.com/office/officeart/2005/8/layout/gear1"/>
    <dgm:cxn modelId="{74E58FE6-7649-6241-B5B0-C24F6DFD19E5}" srcId="{CF71CBFB-B8DE-2E41-9CC3-262C30FF05C3}" destId="{33673844-0BF7-3A4A-B4BD-8568C2D90E9F}" srcOrd="0" destOrd="0" parTransId="{EC34B850-4E9A-1947-9947-90221D8C3CF7}" sibTransId="{443B98E3-FBB3-5344-B480-90DBE9C1D8CA}"/>
    <dgm:cxn modelId="{1BEEE1D6-8B73-794C-B609-1830441AD182}" type="presOf" srcId="{443B98E3-FBB3-5344-B480-90DBE9C1D8CA}" destId="{B00E0397-AD58-0D41-9A60-BB783F91FC11}" srcOrd="0" destOrd="0" presId="urn:microsoft.com/office/officeart/2005/8/layout/gear1"/>
    <dgm:cxn modelId="{9845C01B-F82D-BA4F-8B08-754D6D6C77F7}" type="presOf" srcId="{33673844-0BF7-3A4A-B4BD-8568C2D90E9F}" destId="{15261195-DE46-F442-A200-6C26E6666E79}" srcOrd="0" destOrd="0" presId="urn:microsoft.com/office/officeart/2005/8/layout/gear1"/>
    <dgm:cxn modelId="{898390E1-D74C-024A-A699-6127B0DC0F74}" type="presOf" srcId="{CF71CBFB-B8DE-2E41-9CC3-262C30FF05C3}" destId="{5D4B9B82-05D1-674D-9645-88D5A50ACC42}" srcOrd="0" destOrd="0" presId="urn:microsoft.com/office/officeart/2005/8/layout/gear1"/>
    <dgm:cxn modelId="{E83DBDEB-508C-144B-8E3B-D1EC20E06E25}" type="presParOf" srcId="{5D4B9B82-05D1-674D-9645-88D5A50ACC42}" destId="{15261195-DE46-F442-A200-6C26E6666E79}" srcOrd="0" destOrd="0" presId="urn:microsoft.com/office/officeart/2005/8/layout/gear1"/>
    <dgm:cxn modelId="{7D2880F6-ABE1-9148-B89E-F48EBF31BC6F}" type="presParOf" srcId="{5D4B9B82-05D1-674D-9645-88D5A50ACC42}" destId="{603312FD-D8D8-DF44-B49B-CC0128581673}" srcOrd="1" destOrd="0" presId="urn:microsoft.com/office/officeart/2005/8/layout/gear1"/>
    <dgm:cxn modelId="{4A3A26FE-86FB-074B-A1B5-FEE816A1E024}" type="presParOf" srcId="{5D4B9B82-05D1-674D-9645-88D5A50ACC42}" destId="{9203BDAA-55F9-2C46-9716-D125BB622DF2}" srcOrd="2" destOrd="0" presId="urn:microsoft.com/office/officeart/2005/8/layout/gear1"/>
    <dgm:cxn modelId="{865CB243-E899-8F4F-9CA8-8BDAF62B1311}" type="presParOf" srcId="{5D4B9B82-05D1-674D-9645-88D5A50ACC42}" destId="{B00E0397-AD58-0D41-9A60-BB783F91FC11}" srcOrd="3" destOrd="0" presId="urn:microsoft.com/office/officeart/2005/8/layout/gear1"/>
  </dgm:cxnLst>
  <dgm:bg/>
  <dgm:whole/>
  <dgm:extLst>
    <a:ext uri="http://schemas.microsoft.com/office/drawing/2008/diagram">
      <dsp:dataModelExt xmlns:dsp="http://schemas.microsoft.com/office/drawing/2008/diagram" xmlns="" relId="rId14"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518A001-474D-614F-AF9D-2D477637D791}">
      <dsp:nvSpPr>
        <dsp:cNvPr id="0" name=""/>
        <dsp:cNvSpPr/>
      </dsp:nvSpPr>
      <dsp:spPr>
        <a:xfrm>
          <a:off x="598174" y="332194"/>
          <a:ext cx="2185964" cy="759156"/>
        </a:xfrm>
        <a:prstGeom prst="ellipse">
          <a:avLst/>
        </a:prstGeom>
        <a:solidFill>
          <a:schemeClr val="accent1">
            <a:tint val="50000"/>
            <a:alpha val="40000"/>
            <a:hueOff val="0"/>
            <a:satOff val="0"/>
            <a:lumOff val="0"/>
            <a:alphaOff val="0"/>
          </a:schemeClr>
        </a:solidFill>
        <a:ln>
          <a:noFill/>
        </a:ln>
        <a:effectLst/>
        <a:sp3d z="-152400" prstMaterial="matte"/>
      </dsp:spPr>
      <dsp:style>
        <a:lnRef idx="0">
          <a:scrgbClr r="0" g="0" b="0"/>
        </a:lnRef>
        <a:fillRef idx="1">
          <a:scrgbClr r="0" g="0" b="0"/>
        </a:fillRef>
        <a:effectRef idx="0">
          <a:scrgbClr r="0" g="0" b="0"/>
        </a:effectRef>
        <a:fontRef idx="minor"/>
      </dsp:style>
    </dsp:sp>
    <dsp:sp modelId="{90598AB8-3CA4-1949-A60B-B8AADA27429A}">
      <dsp:nvSpPr>
        <dsp:cNvPr id="0" name=""/>
        <dsp:cNvSpPr/>
      </dsp:nvSpPr>
      <dsp:spPr>
        <a:xfrm>
          <a:off x="1482728" y="2191111"/>
          <a:ext cx="423636" cy="271127"/>
        </a:xfrm>
        <a:prstGeom prst="downArrow">
          <a:avLst/>
        </a:prstGeom>
        <a:solidFill>
          <a:schemeClr val="accent1">
            <a:tint val="60000"/>
            <a:hueOff val="0"/>
            <a:satOff val="0"/>
            <a:lumOff val="0"/>
            <a:alphaOff val="0"/>
          </a:schemeClr>
        </a:solidFill>
        <a:ln>
          <a:noFill/>
        </a:ln>
        <a:effectLst/>
        <a:sp3d z="57200" extrusionH="600" contourW="3000" prstMaterial="plastic">
          <a:bevelT w="80600" h="18600" prst="relaxedInset"/>
          <a:bevelB w="80600" h="8600" prst="relaxedInset"/>
        </a:sp3d>
      </dsp:spPr>
      <dsp:style>
        <a:lnRef idx="0">
          <a:scrgbClr r="0" g="0" b="0"/>
        </a:lnRef>
        <a:fillRef idx="1">
          <a:scrgbClr r="0" g="0" b="0"/>
        </a:fillRef>
        <a:effectRef idx="0">
          <a:scrgbClr r="0" g="0" b="0"/>
        </a:effectRef>
        <a:fontRef idx="minor"/>
      </dsp:style>
    </dsp:sp>
    <dsp:sp modelId="{3E215222-9001-CC42-925A-BD955DE41596}">
      <dsp:nvSpPr>
        <dsp:cNvPr id="0" name=""/>
        <dsp:cNvSpPr/>
      </dsp:nvSpPr>
      <dsp:spPr>
        <a:xfrm>
          <a:off x="677818" y="2408013"/>
          <a:ext cx="2033455" cy="508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fr-FR" sz="1800" kern="1200" dirty="0"/>
        </a:p>
      </dsp:txBody>
      <dsp:txXfrm>
        <a:off x="677818" y="2408013"/>
        <a:ext cx="2033455" cy="508363"/>
      </dsp:txXfrm>
    </dsp:sp>
    <dsp:sp modelId="{92622216-3848-3D47-96A5-61ABF3D2AC99}">
      <dsp:nvSpPr>
        <dsp:cNvPr id="0" name=""/>
        <dsp:cNvSpPr/>
      </dsp:nvSpPr>
      <dsp:spPr>
        <a:xfrm>
          <a:off x="1392917" y="1149982"/>
          <a:ext cx="762545" cy="762545"/>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kern="1200" dirty="0" smtClean="0"/>
            <a:t>YANG submodule sa1</a:t>
          </a:r>
          <a:endParaRPr lang="fr-FR" sz="900" kern="1200" dirty="0"/>
        </a:p>
      </dsp:txBody>
      <dsp:txXfrm>
        <a:off x="1392917" y="1149982"/>
        <a:ext cx="762545" cy="762545"/>
      </dsp:txXfrm>
    </dsp:sp>
    <dsp:sp modelId="{A1596FA6-1D3D-704C-BB6F-AC0A1EC0C4A1}">
      <dsp:nvSpPr>
        <dsp:cNvPr id="0" name=""/>
        <dsp:cNvSpPr/>
      </dsp:nvSpPr>
      <dsp:spPr>
        <a:xfrm>
          <a:off x="847273" y="577903"/>
          <a:ext cx="762545" cy="762545"/>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kern="1200" dirty="0" smtClean="0"/>
            <a:t>YANG module b</a:t>
          </a:r>
          <a:endParaRPr lang="fr-FR" sz="900" kern="1200" dirty="0"/>
        </a:p>
      </dsp:txBody>
      <dsp:txXfrm>
        <a:off x="847273" y="577903"/>
        <a:ext cx="762545" cy="762545"/>
      </dsp:txXfrm>
    </dsp:sp>
    <dsp:sp modelId="{6E64A01A-DE57-7144-BEF7-2401D15DA71E}">
      <dsp:nvSpPr>
        <dsp:cNvPr id="0" name=""/>
        <dsp:cNvSpPr/>
      </dsp:nvSpPr>
      <dsp:spPr>
        <a:xfrm>
          <a:off x="1626764" y="393536"/>
          <a:ext cx="762545" cy="762545"/>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kern="1200" dirty="0" smtClean="0"/>
            <a:t>YANG module a</a:t>
          </a:r>
          <a:endParaRPr lang="fr-FR" sz="900" kern="1200" dirty="0"/>
        </a:p>
      </dsp:txBody>
      <dsp:txXfrm>
        <a:off x="1626764" y="393536"/>
        <a:ext cx="762545" cy="762545"/>
      </dsp:txXfrm>
    </dsp:sp>
    <dsp:sp modelId="{0FD964F5-B42F-3749-86DD-7B5E4912E70F}">
      <dsp:nvSpPr>
        <dsp:cNvPr id="0" name=""/>
        <dsp:cNvSpPr/>
      </dsp:nvSpPr>
      <dsp:spPr>
        <a:xfrm>
          <a:off x="508363" y="238994"/>
          <a:ext cx="2372365" cy="1897892"/>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a:sp3d extrusionH="50600">
          <a:bevelT w="101600" h="80600"/>
        </a:sp3d>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5261195-DE46-F442-A200-6C26E6666E79}">
      <dsp:nvSpPr>
        <dsp:cNvPr id="0" name=""/>
        <dsp:cNvSpPr/>
      </dsp:nvSpPr>
      <dsp:spPr>
        <a:xfrm>
          <a:off x="724141" y="669133"/>
          <a:ext cx="1472094" cy="1472094"/>
        </a:xfrm>
        <a:prstGeom prst="gear9">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fr-FR" sz="2900" kern="1200" dirty="0" err="1" smtClean="0"/>
            <a:t>jYang</a:t>
          </a:r>
          <a:endParaRPr lang="fr-FR" sz="2900" kern="1200" dirty="0"/>
        </a:p>
      </dsp:txBody>
      <dsp:txXfrm>
        <a:off x="724141" y="669133"/>
        <a:ext cx="1472094" cy="1472094"/>
      </dsp:txXfrm>
    </dsp:sp>
    <dsp:sp modelId="{B00E0397-AD58-0D41-9A60-BB783F91FC11}">
      <dsp:nvSpPr>
        <dsp:cNvPr id="0" name=""/>
        <dsp:cNvSpPr/>
      </dsp:nvSpPr>
      <dsp:spPr>
        <a:xfrm>
          <a:off x="756900" y="437488"/>
          <a:ext cx="1810675" cy="1810675"/>
        </a:xfrm>
        <a:prstGeom prst="circularArrow">
          <a:avLst>
            <a:gd name="adj1" fmla="val 4878"/>
            <a:gd name="adj2" fmla="val 312630"/>
            <a:gd name="adj3" fmla="val 2997364"/>
            <a:gd name="adj4" fmla="val 15431761"/>
            <a:gd name="adj5" fmla="val 5691"/>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p3d z="-110000">
          <a:bevelT w="40600" h="20600" prst="relaxedInset"/>
        </a:sp3d>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351470-D01B-924B-AB3C-0D4571B89327}" type="datetime1">
              <a:rPr lang="fr-FR" smtClean="0"/>
              <a:pPr/>
              <a:t>6/04/10</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AD041-C426-304C-B169-E33EBA927933}"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DC8044-5188-1245-98C0-4935C45961F4}" type="datetime1">
              <a:rPr lang="fr-FR" smtClean="0"/>
              <a:pPr/>
              <a:t>6/04/10</a:t>
            </a:fld>
            <a:endParaRPr lang="fr-FR"/>
          </a:p>
        </p:txBody>
      </p:sp>
      <p:sp>
        <p:nvSpPr>
          <p:cNvPr id="4" name="Espace réservé de l'image des diapositives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53C036-F298-5846-9230-2A5F79BDA800}"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I’ll present to</a:t>
            </a:r>
            <a:r>
              <a:rPr lang="en-US" sz="1200" kern="1200" baseline="0" dirty="0" smtClean="0">
                <a:solidFill>
                  <a:schemeClr val="tx1"/>
                </a:solidFill>
                <a:latin typeface="+mn-lt"/>
                <a:ea typeface="+mn-ea"/>
                <a:cs typeface="+mn-cs"/>
              </a:rPr>
              <a:t> you some results of our research activity on configuration management.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configuration about which we work is the one defined by the ITEF </a:t>
            </a:r>
            <a:r>
              <a:rPr lang="en-US" sz="1200" kern="1200" baseline="0" dirty="0" err="1" smtClean="0">
                <a:solidFill>
                  <a:schemeClr val="tx1"/>
                </a:solidFill>
                <a:latin typeface="+mn-lt"/>
                <a:ea typeface="+mn-ea"/>
                <a:cs typeface="+mn-cs"/>
              </a:rPr>
              <a:t>netconf</a:t>
            </a:r>
            <a:r>
              <a:rPr lang="en-US" sz="1200" kern="1200" baseline="0" dirty="0" smtClean="0">
                <a:solidFill>
                  <a:schemeClr val="tx1"/>
                </a:solidFill>
                <a:latin typeface="+mn-lt"/>
                <a:ea typeface="+mn-ea"/>
                <a:cs typeface="+mn-cs"/>
              </a:rPr>
              <a:t> protocol, that is a set of configuration data that must be uploaded to network devices in order to function well.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Yang is a data modeling language proposed by the IETF to formally describe the structure, type and meaning of configuration data.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this presentation we present a Yang parser and how we use it to provide a Yang view of configuration data both at the client and server side of the </a:t>
            </a:r>
            <a:r>
              <a:rPr lang="en-US" sz="1200" kern="1200" baseline="0" dirty="0" err="1" smtClean="0">
                <a:solidFill>
                  <a:schemeClr val="tx1"/>
                </a:solidFill>
                <a:latin typeface="+mn-lt"/>
                <a:ea typeface="+mn-ea"/>
                <a:cs typeface="+mn-cs"/>
              </a:rPr>
              <a:t>netconf</a:t>
            </a:r>
            <a:r>
              <a:rPr lang="en-US" sz="1200" kern="1200" baseline="0" dirty="0" smtClean="0">
                <a:solidFill>
                  <a:schemeClr val="tx1"/>
                </a:solidFill>
                <a:latin typeface="+mn-lt"/>
                <a:ea typeface="+mn-ea"/>
                <a:cs typeface="+mn-cs"/>
              </a:rPr>
              <a:t> protocol.</a:t>
            </a:r>
          </a:p>
          <a:p>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work was done by Olivier </a:t>
            </a:r>
            <a:r>
              <a:rPr lang="en-US" sz="1200" kern="1200" dirty="0" err="1" smtClean="0">
                <a:solidFill>
                  <a:schemeClr val="tx1"/>
                </a:solidFill>
                <a:latin typeface="+mn-lt"/>
                <a:ea typeface="+mn-ea"/>
                <a:cs typeface="+mn-cs"/>
              </a:rPr>
              <a:t>Festor</a:t>
            </a:r>
            <a:r>
              <a:rPr lang="en-US" sz="1200" kern="1200" dirty="0" smtClean="0">
                <a:solidFill>
                  <a:schemeClr val="tx1"/>
                </a:solidFill>
                <a:latin typeface="+mn-lt"/>
                <a:ea typeface="+mn-ea"/>
                <a:cs typeface="+mn-cs"/>
              </a:rPr>
              <a:t> and myself within the </a:t>
            </a:r>
            <a:r>
              <a:rPr lang="en-US" sz="1200" kern="1200" dirty="0" err="1" smtClean="0">
                <a:solidFill>
                  <a:schemeClr val="tx1"/>
                </a:solidFill>
                <a:latin typeface="+mn-lt"/>
                <a:ea typeface="+mn-ea"/>
                <a:cs typeface="+mn-cs"/>
              </a:rPr>
              <a:t>Inria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Madynes</a:t>
            </a:r>
            <a:r>
              <a:rPr lang="en-US" sz="1200" kern="1200" dirty="0" smtClean="0">
                <a:solidFill>
                  <a:schemeClr val="tx1"/>
                </a:solidFill>
                <a:latin typeface="+mn-lt"/>
                <a:ea typeface="+mn-ea"/>
                <a:cs typeface="+mn-cs"/>
              </a:rPr>
              <a:t> team at the </a:t>
            </a:r>
            <a:r>
              <a:rPr lang="en-US" sz="1200" kern="1200" dirty="0" err="1" smtClean="0">
                <a:solidFill>
                  <a:schemeClr val="tx1"/>
                </a:solidFill>
                <a:latin typeface="+mn-lt"/>
                <a:ea typeface="+mn-ea"/>
                <a:cs typeface="+mn-cs"/>
              </a:rPr>
              <a:t>Loria</a:t>
            </a:r>
            <a:r>
              <a:rPr lang="en-US" sz="1200" kern="1200" dirty="0" smtClean="0">
                <a:solidFill>
                  <a:schemeClr val="tx1"/>
                </a:solidFill>
                <a:latin typeface="+mn-lt"/>
                <a:ea typeface="+mn-ea"/>
                <a:cs typeface="+mn-cs"/>
              </a:rPr>
              <a:t> lab in Nancy, France.</a:t>
            </a:r>
            <a:endParaRPr lang="en-GB" sz="1200" kern="1200" dirty="0" smtClean="0">
              <a:solidFill>
                <a:schemeClr val="tx1"/>
              </a:solidFill>
              <a:latin typeface="+mn-lt"/>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We provide two </a:t>
            </a:r>
            <a:r>
              <a:rPr lang="en-US" sz="1000" noProof="0" dirty="0" smtClean="0">
                <a:latin typeface="Times New Roman"/>
                <a:cs typeface="Times New Roman"/>
              </a:rPr>
              <a:t>contributions </a:t>
            </a:r>
            <a:r>
              <a:rPr lang="en-US" sz="1000" noProof="0" dirty="0" smtClean="0">
                <a:latin typeface="Times New Roman"/>
                <a:cs typeface="Times New Roman"/>
              </a:rPr>
              <a:t>to the network</a:t>
            </a:r>
            <a:r>
              <a:rPr lang="en-US" sz="1000" baseline="0" noProof="0" dirty="0" smtClean="0">
                <a:latin typeface="Times New Roman"/>
                <a:cs typeface="Times New Roman"/>
              </a:rPr>
              <a:t> configuration domain. The first one is a YANG parser and semantic checker close to the actual version of the draft definition of YANG.</a:t>
            </a:r>
            <a:r>
              <a:rPr lang="en-US" sz="1000" baseline="0" noProof="0" dirty="0" smtClean="0">
                <a:latin typeface="Times New Roman"/>
                <a:cs typeface="Times New Roman"/>
              </a:rPr>
              <a:t>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The </a:t>
            </a:r>
            <a:r>
              <a:rPr lang="en-US" sz="1000" baseline="0" noProof="0" dirty="0" smtClean="0">
                <a:latin typeface="Times New Roman"/>
                <a:cs typeface="Times New Roman"/>
              </a:rPr>
              <a:t>second contribution is the support within the ENSUITE framework of YANG based models both on the server and the client side.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plan to extend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be able to generate parts of its code from YANG data model</a:t>
            </a:r>
            <a:r>
              <a:rPr lang="en-US" sz="1000" baseline="0" noProof="0" dirty="0" smtClean="0">
                <a:latin typeface="Times New Roman"/>
                <a:cs typeface="Times New Roman"/>
              </a:rPr>
              <a:t>, </a:t>
            </a:r>
            <a:r>
              <a:rPr lang="en-US" sz="1000" baseline="0" noProof="0" dirty="0" smtClean="0">
                <a:latin typeface="Times New Roman"/>
                <a:cs typeface="Times New Roman"/>
              </a:rPr>
              <a:t>to ensure the server maintains a valid Data Store compliant with YANG.</a:t>
            </a:r>
            <a:r>
              <a:rPr lang="en-US" sz="1000" baseline="0" noProof="0" dirty="0" smtClean="0">
                <a:latin typeface="Times New Roman"/>
                <a:cs typeface="Times New Roman"/>
              </a:rPr>
              <a:t>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The </a:t>
            </a:r>
            <a:r>
              <a:rPr lang="en-US" sz="1000" baseline="0" noProof="0" dirty="0" smtClean="0">
                <a:latin typeface="Times New Roman"/>
                <a:cs typeface="Times New Roman"/>
              </a:rPr>
              <a:t>server has to be able to send notifications especially those defined in YANG and must also accept user defined operations as there are YANG </a:t>
            </a:r>
            <a:r>
              <a:rPr lang="en-US" sz="1000" baseline="0" noProof="0" dirty="0" err="1" smtClean="0">
                <a:latin typeface="Times New Roman"/>
                <a:cs typeface="Times New Roman"/>
              </a:rPr>
              <a:t>rpc</a:t>
            </a:r>
            <a:r>
              <a:rPr lang="en-US" sz="1000" baseline="0" noProof="0" dirty="0" smtClean="0">
                <a:latin typeface="Times New Roman"/>
                <a:cs typeface="Times New Roman"/>
              </a:rPr>
              <a:t> and notification statements to do this.</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are also interested by all YANG constraints one can specify. Default value, must and presence conditions, references between values, length or pattern matching are some examples of such constraints. If one can have a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with such knowledge this server will be enabled to autonomously checks its configuration.</a:t>
            </a:r>
            <a:r>
              <a:rPr lang="en-US" sz="1000" baseline="0" noProof="0" dirty="0" smtClean="0">
                <a:latin typeface="Times New Roman"/>
                <a:cs typeface="Times New Roman"/>
              </a:rPr>
              <a:t>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At </a:t>
            </a:r>
            <a:r>
              <a:rPr lang="en-US" sz="1000" baseline="0" noProof="0" dirty="0" smtClean="0">
                <a:latin typeface="Times New Roman"/>
                <a:cs typeface="Times New Roman"/>
              </a:rPr>
              <a:t>the client side the constraints can ensure the manager does not make mistakes in its configuration operations and can notify users if constraints are not respected.</a:t>
            </a:r>
            <a:endParaRPr lang="en-US" sz="1000" baseline="0" noProof="0" dirty="0" smtClean="0">
              <a:latin typeface="Times New Roman"/>
              <a:cs typeface="Times New Roman"/>
            </a:endParaRP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Up to now a Yang schema tree contains configuration of one device and we are interested to have a top Yang schema tree on several devices and so be able to specify configuration constraints among theses devices</a:t>
            </a:r>
            <a:endParaRPr lang="en-US" sz="1000" baseline="0" noProof="0" dirty="0" smtClean="0">
              <a:latin typeface="Times New Roman"/>
              <a:cs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dirty="0" smtClean="0">
                <a:latin typeface="Times New Roman"/>
                <a:cs typeface="Times New Roman"/>
              </a:rPr>
              <a:t>The figure 7 shows the applet part of the web</a:t>
            </a:r>
            <a:r>
              <a:rPr lang="en-US" sz="1000" baseline="0" dirty="0" smtClean="0">
                <a:latin typeface="Times New Roman"/>
                <a:cs typeface="Times New Roman"/>
              </a:rPr>
              <a:t> interface displayed when a user is connected for the configuration of a device. This first view can be used as a YANG specification browser looking like a file system browser (we use the swing </a:t>
            </a:r>
            <a:r>
              <a:rPr lang="en-US" sz="1000" baseline="0" dirty="0" err="1" smtClean="0">
                <a:latin typeface="Times New Roman"/>
                <a:cs typeface="Times New Roman"/>
              </a:rPr>
              <a:t>Jtree</a:t>
            </a:r>
            <a:r>
              <a:rPr lang="en-US" sz="1000" baseline="0" dirty="0" smtClean="0">
                <a:latin typeface="Times New Roman"/>
                <a:cs typeface="Times New Roman"/>
              </a:rPr>
              <a:t> interface). The tree view matches well with YANG because it defines a schema tree. Specific icons are used to distinct container, list, key or leaf nodes.</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When selecting a node, the lower part of the applet shows details of its YANG specification, as the type of a leaf and constraints such default value or range intervals. A leaf type is always at least of a built-in types (as string, int8,…) and can be refined by other types with added constraints or to use an existing useful type (as a </a:t>
            </a:r>
            <a:r>
              <a:rPr lang="en-US" sz="1000" baseline="0" dirty="0" err="1" smtClean="0">
                <a:latin typeface="Times New Roman"/>
                <a:cs typeface="Times New Roman"/>
              </a:rPr>
              <a:t>mac</a:t>
            </a:r>
            <a:r>
              <a:rPr lang="en-US" sz="1000" baseline="0" dirty="0" smtClean="0">
                <a:latin typeface="Times New Roman"/>
                <a:cs typeface="Times New Roman"/>
              </a:rPr>
              <a:t>-address). This is the meaning of the “-” (or “+”) behind the name type. When “+” is set (by one mouse click on the “-”) then the built-in type is displayed.</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This same applet is used in the following figures for sending request to the NETCONF device and receiving response. The matching of XML data with the YANG tree node is made at each response by the same applet.</a:t>
            </a: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Our work is based on the standard configuration management defined by the IETF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netmod</a:t>
            </a:r>
            <a:r>
              <a:rPr lang="en-US" sz="1200" kern="1200" dirty="0" smtClean="0">
                <a:solidFill>
                  <a:schemeClr val="tx1"/>
                </a:solidFill>
                <a:latin typeface="+mn-lt"/>
                <a:ea typeface="+mn-ea"/>
                <a:cs typeface="+mn-cs"/>
              </a:rPr>
              <a:t> working groups. </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this context managed network devices have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server that are accessed through the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protocol by configuration management application.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Based</a:t>
            </a:r>
            <a:r>
              <a:rPr lang="en-US" sz="1200" kern="1200" baseline="0" dirty="0" smtClean="0">
                <a:solidFill>
                  <a:schemeClr val="tx1"/>
                </a:solidFill>
                <a:latin typeface="+mn-lt"/>
                <a:ea typeface="+mn-ea"/>
                <a:cs typeface="+mn-cs"/>
              </a:rPr>
              <a:t> on RPC mechanism, </a:t>
            </a:r>
            <a:r>
              <a:rPr lang="en-US" sz="1200" kern="1200" baseline="0" dirty="0" err="1" smtClean="0">
                <a:solidFill>
                  <a:schemeClr val="tx1"/>
                </a:solidFill>
                <a:latin typeface="+mn-lt"/>
                <a:ea typeface="+mn-ea"/>
                <a:cs typeface="+mn-cs"/>
              </a:rPr>
              <a:t>netconf</a:t>
            </a:r>
            <a:r>
              <a:rPr lang="en-US" sz="1200" kern="1200" baseline="0" dirty="0" smtClean="0">
                <a:solidFill>
                  <a:schemeClr val="tx1"/>
                </a:solidFill>
                <a:latin typeface="+mn-lt"/>
                <a:ea typeface="+mn-ea"/>
                <a:cs typeface="+mn-cs"/>
              </a:rPr>
              <a:t> protocol defines some operations to upload, download whole or part of configuration data in one request.</a:t>
            </a:r>
          </a:p>
          <a:p>
            <a:r>
              <a:rPr lang="en-US" sz="1200" kern="1200" baseline="0" dirty="0" smtClean="0">
                <a:solidFill>
                  <a:schemeClr val="tx1"/>
                </a:solidFill>
                <a:latin typeface="+mn-lt"/>
                <a:ea typeface="+mn-ea"/>
                <a:cs typeface="+mn-cs"/>
              </a:rPr>
              <a:t>They are other operations as copy or delete and new operations can be defined. There is also a notification operation from server to management applications.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Configuration data are XML formatted and the </a:t>
            </a:r>
            <a:r>
              <a:rPr lang="en-US" sz="1200" kern="1200" baseline="0" dirty="0" err="1" smtClean="0">
                <a:solidFill>
                  <a:schemeClr val="tx1"/>
                </a:solidFill>
                <a:latin typeface="+mn-lt"/>
                <a:ea typeface="+mn-ea"/>
                <a:cs typeface="+mn-cs"/>
              </a:rPr>
              <a:t>netconf</a:t>
            </a:r>
            <a:r>
              <a:rPr lang="en-US" sz="1200" kern="1200" baseline="0" dirty="0" smtClean="0">
                <a:solidFill>
                  <a:schemeClr val="tx1"/>
                </a:solidFill>
                <a:latin typeface="+mn-lt"/>
                <a:ea typeface="+mn-ea"/>
                <a:cs typeface="+mn-cs"/>
              </a:rPr>
              <a:t> standard acknowledges there is a need to describe structures and meaning of these data.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 full standard context, each device has configuration data described by a formal document, one call data model and that is written with the Yang language. </a:t>
            </a:r>
          </a:p>
          <a:p>
            <a:r>
              <a:rPr lang="en-US" sz="1200" kern="1200" baseline="0" dirty="0" smtClean="0">
                <a:solidFill>
                  <a:schemeClr val="tx1"/>
                </a:solidFill>
                <a:latin typeface="+mn-lt"/>
                <a:ea typeface="+mn-ea"/>
                <a:cs typeface="+mn-cs"/>
              </a:rPr>
              <a:t>On the other side, a configuration management application should know which data models are implemented to match XML data as instances of these models.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State data are data that can not be uploaded but only downloaded.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noProof="0" dirty="0" smtClean="0"/>
              <a:t>Basically, Yang is used for describe XML data and is</a:t>
            </a:r>
            <a:r>
              <a:rPr lang="en-US" baseline="0" noProof="0" dirty="0" smtClean="0"/>
              <a:t> similar </a:t>
            </a:r>
            <a:r>
              <a:rPr lang="en-US" noProof="0" dirty="0" smtClean="0"/>
              <a:t>to XSDL.</a:t>
            </a:r>
            <a:r>
              <a:rPr lang="en-US" baseline="0" noProof="0" dirty="0" smtClean="0"/>
              <a:t> A mapping from Yang to DSDL is already defined in a draft proposition.</a:t>
            </a:r>
          </a:p>
          <a:p>
            <a:endParaRPr lang="en-US" baseline="0" noProof="0" dirty="0" smtClean="0"/>
          </a:p>
          <a:p>
            <a:r>
              <a:rPr lang="en-US" baseline="0" noProof="0" dirty="0" smtClean="0"/>
              <a:t>Benefit of using Yang is first its readability, as in this example that shows an XSD specification and the same with Yang.</a:t>
            </a:r>
          </a:p>
          <a:p>
            <a:r>
              <a:rPr lang="en-US" baseline="0" noProof="0" dirty="0" smtClean="0"/>
              <a:t>Yang is certainly less powerful than DSDL but it has sufficient features to model complex configuration data and is really more easy to learn.</a:t>
            </a:r>
          </a:p>
          <a:p>
            <a:r>
              <a:rPr lang="en-US" baseline="0" noProof="0" dirty="0" smtClean="0"/>
              <a:t> </a:t>
            </a:r>
          </a:p>
          <a:p>
            <a:r>
              <a:rPr lang="en-US" baseline="0" noProof="0" dirty="0" smtClean="0"/>
              <a:t>Other interest is the IETF standardization context. Yang will be a Request for comment and will not depend on other standardization bodies as W3C.</a:t>
            </a:r>
          </a:p>
          <a:p>
            <a:r>
              <a:rPr lang="en-US" baseline="0" noProof="0" dirty="0" smtClean="0"/>
              <a:t>In such context the next step will be the specification of several configuration published as standards that everyone will be able to use as it is the case for SNMP Management information base and the structure of management information. </a:t>
            </a:r>
          </a:p>
          <a:p>
            <a:endParaRPr lang="en-US" noProof="0" dirty="0" smtClean="0"/>
          </a:p>
          <a:p>
            <a:r>
              <a:rPr lang="en-US" noProof="0" dirty="0" smtClean="0"/>
              <a:t>Of course vendors of network devices will be able to design</a:t>
            </a:r>
            <a:r>
              <a:rPr lang="en-US" baseline="0" noProof="0" dirty="0" smtClean="0"/>
              <a:t> their proper configuration data models, specifics to their equipments or derived from existing standards. </a:t>
            </a:r>
          </a:p>
          <a:p>
            <a:r>
              <a:rPr lang="en-US" baseline="0" noProof="0" dirty="0" smtClean="0"/>
              <a:t>Yang facilitates reusability of existing data model, with several possibilities to extend or refine them.</a:t>
            </a:r>
          </a:p>
          <a:p>
            <a:endParaRPr lang="en-US" noProof="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r>
              <a:rPr lang="en-US" sz="1000" b="0" i="0" baseline="0" dirty="0" smtClean="0">
                <a:latin typeface="Times New Roman"/>
                <a:cs typeface="Times New Roman"/>
              </a:rPr>
              <a:t>This is a basic example of Yang data modeling. </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Yang Data model are organized in modules. A module should be a collection of data definition related to  a configuration subject, as this one on network configuration.</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The namespace information allows to uniquely defines data identifiers and the import allows to use data from other modules.</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We maps this as java classes tree.</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Yang has some built-in types as string or integer and one can defines derived type with a </a:t>
            </a:r>
            <a:r>
              <a:rPr lang="en-US" sz="1000" b="0" i="0" baseline="0" dirty="0" err="1" smtClean="0">
                <a:latin typeface="Times New Roman"/>
                <a:cs typeface="Times New Roman"/>
              </a:rPr>
              <a:t>typedef</a:t>
            </a:r>
            <a:r>
              <a:rPr lang="en-US" sz="1000" b="0" i="0" baseline="0" dirty="0" smtClean="0">
                <a:latin typeface="Times New Roman"/>
                <a:cs typeface="Times New Roman"/>
              </a:rPr>
              <a:t> notation. </a:t>
            </a:r>
          </a:p>
          <a:p>
            <a:pPr algn="just"/>
            <a:r>
              <a:rPr lang="en-US" sz="1000" b="0" i="0" baseline="0" dirty="0" smtClean="0">
                <a:latin typeface="Times New Roman"/>
                <a:cs typeface="Times New Roman"/>
              </a:rPr>
              <a:t>As example, this is the definition of a new type called </a:t>
            </a:r>
            <a:r>
              <a:rPr lang="en-US" sz="1000" b="0" i="0" baseline="0" dirty="0" err="1" smtClean="0">
                <a:latin typeface="Times New Roman"/>
                <a:cs typeface="Times New Roman"/>
              </a:rPr>
              <a:t>ifName</a:t>
            </a:r>
            <a:r>
              <a:rPr lang="en-US" sz="1000" b="0" i="0" baseline="0" dirty="0" smtClean="0">
                <a:latin typeface="Times New Roman"/>
                <a:cs typeface="Times New Roman"/>
              </a:rPr>
              <a:t>,  derived from the built-in type string with a restricted number of chars.</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The grouping statement is made to defines data model group that will be used elsewhere.</a:t>
            </a:r>
          </a:p>
          <a:p>
            <a:pPr algn="just"/>
            <a:r>
              <a:rPr lang="en-US" sz="1000" b="0" i="0" baseline="0" dirty="0" smtClean="0">
                <a:latin typeface="Times New Roman"/>
                <a:cs typeface="Times New Roman"/>
              </a:rPr>
              <a:t>Here one can see two basic data models : a container and a leaf as in a tree structure.</a:t>
            </a:r>
          </a:p>
          <a:p>
            <a:pPr algn="just"/>
            <a:r>
              <a:rPr lang="en-US" sz="1000" b="0" i="0" baseline="0" dirty="0" smtClean="0">
                <a:latin typeface="Times New Roman"/>
                <a:cs typeface="Times New Roman"/>
              </a:rPr>
              <a:t>There are also java classes for theses statements.</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 Following is the data model for interfaces configuration : a container that contains a list of interface.</a:t>
            </a: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0" i="0" baseline="0" dirty="0" smtClean="0">
                <a:latin typeface="Times New Roman"/>
                <a:cs typeface="Times New Roman"/>
              </a:rPr>
              <a:t>An interface if defined by its name, </a:t>
            </a:r>
            <a:r>
              <a:rPr lang="en-US" sz="1000" b="0" i="0" baseline="0" dirty="0" err="1" smtClean="0">
                <a:latin typeface="Times New Roman"/>
                <a:cs typeface="Times New Roman"/>
              </a:rPr>
              <a:t>mac</a:t>
            </a:r>
            <a:r>
              <a:rPr lang="en-US" sz="1000" b="0" i="0" baseline="0" dirty="0" smtClean="0">
                <a:latin typeface="Times New Roman"/>
                <a:cs typeface="Times New Roman"/>
              </a:rPr>
              <a:t> address, </a:t>
            </a:r>
            <a:r>
              <a:rPr lang="en-US" sz="1000" b="0" i="0" baseline="0" dirty="0" err="1" smtClean="0">
                <a:latin typeface="Times New Roman"/>
                <a:cs typeface="Times New Roman"/>
              </a:rPr>
              <a:t>mtu</a:t>
            </a:r>
            <a:r>
              <a:rPr lang="en-US" sz="1000" b="0" i="0" baseline="0" dirty="0" smtClean="0">
                <a:latin typeface="Times New Roman"/>
                <a:cs typeface="Times New Roman"/>
              </a:rPr>
              <a:t> and its network address. </a:t>
            </a: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0" i="0" baseline="0" dirty="0" smtClean="0">
                <a:latin typeface="Times New Roman"/>
                <a:cs typeface="Times New Roman"/>
              </a:rPr>
              <a:t>The list must be indexed by one or more of its leaf, here the name leaf that will be unique for each interface.</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Yang has a choice construct when configuration needs it as in this example where an interface is either an ipv4 or 6 address.</a:t>
            </a:r>
          </a:p>
          <a:p>
            <a:pPr algn="just"/>
            <a:r>
              <a:rPr lang="en-US" sz="1000" b="0" i="0" baseline="0" dirty="0" smtClean="0">
                <a:latin typeface="Times New Roman"/>
                <a:cs typeface="Times New Roman"/>
              </a:rPr>
              <a:t>The uses statement refers to a grouping</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This tree is called the Schema Tree and it is made of Schema nodes.  </a:t>
            </a:r>
          </a:p>
          <a:p>
            <a:pPr algn="just"/>
            <a:r>
              <a:rPr lang="en-US" sz="1000" b="0" i="0" baseline="0" dirty="0" smtClean="0">
                <a:latin typeface="Times New Roman"/>
                <a:cs typeface="Times New Roman"/>
              </a:rPr>
              <a:t>The grouping v4 is also in the schema tree but not at this place, as we will see in the next slide</a:t>
            </a:r>
          </a:p>
          <a:p>
            <a:pPr algn="just"/>
            <a:endParaRPr lang="en-US" sz="1000" b="0" i="0" baseline="0" dirty="0" smtClean="0">
              <a:latin typeface="Times New Roman"/>
              <a:cs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pPr algn="just"/>
            <a:r>
              <a:rPr lang="en-US" sz="1000" baseline="0" dirty="0" smtClean="0">
                <a:latin typeface="Times New Roman"/>
                <a:cs typeface="Times New Roman"/>
              </a:rPr>
              <a:t>We have made an open source YANG parser we call </a:t>
            </a:r>
            <a:r>
              <a:rPr lang="en-US" sz="1000" baseline="0" dirty="0" err="1" smtClean="0">
                <a:latin typeface="Times New Roman"/>
                <a:cs typeface="Times New Roman"/>
              </a:rPr>
              <a:t>jYang</a:t>
            </a:r>
            <a:r>
              <a:rPr lang="en-US" sz="1000" baseline="0" dirty="0" smtClean="0">
                <a:latin typeface="Times New Roman"/>
                <a:cs typeface="Times New Roman"/>
              </a:rPr>
              <a:t> because it’s a java code.</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This parser reads YANG modules and build their YANG schema trees if no error is detected.</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Some Yang schema nodes can have relationship each other, as for example If we suppose two nodes in the module </a:t>
            </a:r>
            <a:r>
              <a:rPr lang="en-US" sz="1800" baseline="0" dirty="0" smtClean="0">
                <a:latin typeface="Times New Roman"/>
                <a:cs typeface="Times New Roman"/>
              </a:rPr>
              <a:t>a</a:t>
            </a:r>
            <a:r>
              <a:rPr lang="en-US" sz="1000" baseline="0" dirty="0" smtClean="0">
                <a:latin typeface="Times New Roman"/>
                <a:cs typeface="Times New Roman"/>
              </a:rPr>
              <a:t> are using a grouping called </a:t>
            </a:r>
            <a:r>
              <a:rPr lang="en-US" sz="1800" baseline="0" dirty="0" err="1" smtClean="0">
                <a:latin typeface="Times New Roman"/>
                <a:cs typeface="Times New Roman"/>
              </a:rPr>
              <a:t>b</a:t>
            </a:r>
            <a:r>
              <a:rPr lang="en-US" sz="1000" baseline="0" dirty="0" smtClean="0">
                <a:latin typeface="Times New Roman"/>
                <a:cs typeface="Times New Roman"/>
              </a:rPr>
              <a:t>, defined in the module </a:t>
            </a:r>
            <a:r>
              <a:rPr lang="en-US" sz="1800" baseline="0" dirty="0" err="1" smtClean="0">
                <a:latin typeface="Times New Roman"/>
                <a:cs typeface="Times New Roman"/>
              </a:rPr>
              <a:t>b</a:t>
            </a:r>
            <a:r>
              <a:rPr lang="en-US" sz="1000" baseline="0" dirty="0" smtClean="0">
                <a:latin typeface="Times New Roman"/>
                <a:cs typeface="Times New Roman"/>
              </a:rPr>
              <a:t>.</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So we expand YANG schema tree with corresponding schema trees. They must be copied because YANG allows to modify such sub trees.</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This tree is first used as a YANG specification browser. Manager can read YANG data model like browsing a file system.</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The expanded YANG schema tree is also used to find out the YANG data tree from XML Data of the NETCONF protocol through a matching process.</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This data tree is now the interface between manager and the configuration of its managed devices.</a:t>
            </a:r>
          </a:p>
          <a:p>
            <a:pPr algn="just"/>
            <a:endParaRPr lang="en-US" sz="1000" baseline="0" dirty="0" smtClean="0">
              <a:latin typeface="Times New Roman"/>
              <a:cs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r>
              <a:rPr lang="en-US" sz="1000" dirty="0" smtClean="0">
                <a:latin typeface="Times New Roman"/>
                <a:cs typeface="Times New Roman"/>
              </a:rPr>
              <a:t>We propose an end to</a:t>
            </a:r>
            <a:r>
              <a:rPr lang="en-US" sz="1000" baseline="0" dirty="0" smtClean="0">
                <a:latin typeface="Times New Roman"/>
                <a:cs typeface="Times New Roman"/>
              </a:rPr>
              <a:t> end Yang based configuration management and I’ll begin with the server side of the </a:t>
            </a:r>
            <a:r>
              <a:rPr lang="en-US" sz="1000" baseline="0" dirty="0" err="1" smtClean="0">
                <a:latin typeface="Times New Roman"/>
                <a:cs typeface="Times New Roman"/>
              </a:rPr>
              <a:t>Netconf</a:t>
            </a:r>
            <a:r>
              <a:rPr lang="en-US" sz="1000" baseline="0" dirty="0" smtClean="0">
                <a:latin typeface="Times New Roman"/>
                <a:cs typeface="Times New Roman"/>
              </a:rPr>
              <a:t> protocol.</a:t>
            </a:r>
          </a:p>
          <a:p>
            <a:pPr algn="just"/>
            <a:endParaRPr lang="en-US" sz="1000" dirty="0" smtClean="0">
              <a:latin typeface="Times New Roman"/>
              <a:cs typeface="Times New Roman"/>
            </a:endParaRPr>
          </a:p>
          <a:p>
            <a:pPr algn="just"/>
            <a:r>
              <a:rPr lang="en-US" sz="1000" dirty="0" err="1" smtClean="0">
                <a:latin typeface="Times New Roman"/>
                <a:cs typeface="Times New Roman"/>
              </a:rPr>
              <a:t>YencaP</a:t>
            </a:r>
            <a:r>
              <a:rPr lang="en-US" sz="1000" baseline="0" dirty="0" smtClean="0">
                <a:latin typeface="Times New Roman"/>
                <a:cs typeface="Times New Roman"/>
              </a:rPr>
              <a:t> is our open source implementation of the </a:t>
            </a:r>
            <a:r>
              <a:rPr lang="fr-FR" sz="1000" baseline="0" dirty="0" smtClean="0">
                <a:latin typeface="Times New Roman"/>
                <a:cs typeface="Times New Roman"/>
              </a:rPr>
              <a:t>NETCONF </a:t>
            </a:r>
            <a:r>
              <a:rPr lang="en-US" sz="1000" baseline="0" dirty="0" smtClean="0">
                <a:latin typeface="Times New Roman"/>
                <a:cs typeface="Times New Roman"/>
              </a:rPr>
              <a:t>server side.</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It is conformant with the standard architecture, that is : a secure transport, remote procedure call and configuration oriented operation like get-</a:t>
            </a:r>
            <a:r>
              <a:rPr lang="en-US" sz="1000" baseline="0" dirty="0" err="1" smtClean="0">
                <a:latin typeface="Times New Roman"/>
                <a:cs typeface="Times New Roman"/>
              </a:rPr>
              <a:t>config</a:t>
            </a:r>
            <a:r>
              <a:rPr lang="en-US" sz="1000" baseline="0" dirty="0" smtClean="0">
                <a:latin typeface="Times New Roman"/>
                <a:cs typeface="Times New Roman"/>
              </a:rPr>
              <a:t> and edit </a:t>
            </a:r>
            <a:r>
              <a:rPr lang="en-US" sz="1000" baseline="0" dirty="0" err="1" smtClean="0">
                <a:latin typeface="Times New Roman"/>
                <a:cs typeface="Times New Roman"/>
              </a:rPr>
              <a:t>config</a:t>
            </a:r>
            <a:r>
              <a:rPr lang="en-US" sz="1000" baseline="0" dirty="0" smtClean="0">
                <a:latin typeface="Times New Roman"/>
                <a:cs typeface="Times New Roman"/>
              </a:rPr>
              <a:t>.</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Configuration data is organized by the Data Store Manager as a virtual global XML data tree. </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Each module is responsible of a sub tree and is placed by the data store manager with a configuration file where one specify the path of its root</a:t>
            </a:r>
          </a:p>
          <a:p>
            <a:pPr algn="just"/>
            <a:endParaRPr lang="en-US" sz="1000" baseline="0" noProof="0" dirty="0" smtClean="0">
              <a:latin typeface="Times New Roman"/>
              <a:cs typeface="Times New Roman"/>
            </a:endParaRPr>
          </a:p>
          <a:p>
            <a:pPr algn="just"/>
            <a:r>
              <a:rPr lang="en-US" sz="1200" kern="1200" noProof="0" dirty="0" smtClean="0">
                <a:solidFill>
                  <a:schemeClr val="tx1"/>
                </a:solidFill>
                <a:latin typeface="+mn-lt"/>
                <a:ea typeface="+mn-ea"/>
                <a:cs typeface="+mn-cs"/>
              </a:rPr>
              <a:t>Neither of the modules and the data store manager is aware of the existence of Yang and they only understand XML formatted data.</a:t>
            </a:r>
            <a:endParaRPr lang="en-US" sz="1000" baseline="0" dirty="0" smtClean="0">
              <a:latin typeface="Times New Roman"/>
              <a:cs typeface="Times New Roman"/>
            </a:endParaRPr>
          </a:p>
          <a:p>
            <a:pPr algn="just"/>
            <a:r>
              <a:rPr lang="en-US" sz="1000" baseline="0" dirty="0" smtClean="0">
                <a:latin typeface="Times New Roman"/>
                <a:cs typeface="Times New Roman"/>
              </a:rPr>
              <a:t>So we have extended </a:t>
            </a:r>
            <a:r>
              <a:rPr lang="en-US" sz="1000" baseline="0" dirty="0" err="1" smtClean="0">
                <a:latin typeface="Times New Roman"/>
                <a:cs typeface="Times New Roman"/>
              </a:rPr>
              <a:t>YencaP</a:t>
            </a:r>
            <a:r>
              <a:rPr lang="en-US" sz="1000" baseline="0" dirty="0" smtClean="0">
                <a:latin typeface="Times New Roman"/>
                <a:cs typeface="Times New Roman"/>
              </a:rPr>
              <a:t> with YANG capabilities without change any internal XML data  in the core of the server.</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Now each module has its Yang model and we extend the configuration file with parameters that list its Yang module and eventually a version number.</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We had to do some reverse engineering from the XML flow of data to a Yang model of these data. It shows that our work can be useful with </a:t>
            </a:r>
            <a:r>
              <a:rPr lang="en-US" sz="1000" baseline="0" dirty="0" err="1" smtClean="0">
                <a:latin typeface="Times New Roman"/>
                <a:cs typeface="Times New Roman"/>
              </a:rPr>
              <a:t>Netconf</a:t>
            </a:r>
            <a:r>
              <a:rPr lang="en-US" sz="1000" baseline="0" dirty="0" smtClean="0">
                <a:latin typeface="Times New Roman"/>
                <a:cs typeface="Times New Roman"/>
              </a:rPr>
              <a:t> </a:t>
            </a:r>
            <a:r>
              <a:rPr lang="en-US" sz="1000" baseline="0" dirty="0" err="1" smtClean="0">
                <a:latin typeface="Times New Roman"/>
                <a:cs typeface="Times New Roman"/>
              </a:rPr>
              <a:t>serveur</a:t>
            </a:r>
            <a:r>
              <a:rPr lang="en-US" sz="1000" baseline="0" dirty="0" smtClean="0">
                <a:latin typeface="Times New Roman"/>
                <a:cs typeface="Times New Roman"/>
              </a:rPr>
              <a:t> that doesn’t understand Yang.</a:t>
            </a:r>
          </a:p>
          <a:p>
            <a:pPr algn="just"/>
            <a:r>
              <a:rPr lang="en-US" sz="1000" baseline="0" dirty="0" smtClean="0">
                <a:latin typeface="Times New Roman"/>
                <a:cs typeface="Times New Roman"/>
              </a:rPr>
              <a:t>A next step will be to add the server with an internal Yang view.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buFont typeface="Arial"/>
              <a:buNone/>
            </a:pPr>
            <a:r>
              <a:rPr lang="en-US" sz="1000" baseline="0" noProof="0" dirty="0" smtClean="0">
                <a:latin typeface="Times New Roman"/>
                <a:cs typeface="Times New Roman"/>
              </a:rPr>
              <a:t>After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server, let see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client we have build and called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At the bootstrap, the manager is just a secure web server with a list of known managed devices.</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When an human manager is identified and connected, it receives the list of devices and can choose one device.</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After that, a </a:t>
            </a:r>
            <a:r>
              <a:rPr lang="en-US" sz="1000" baseline="0" noProof="0" dirty="0" err="1" smtClean="0">
                <a:latin typeface="Times New Roman"/>
                <a:cs typeface="Times New Roman"/>
              </a:rPr>
              <a:t>netconf</a:t>
            </a:r>
            <a:r>
              <a:rPr lang="en-US" sz="1000" baseline="0" noProof="0" dirty="0" smtClean="0">
                <a:latin typeface="Times New Roman"/>
                <a:cs typeface="Times New Roman"/>
              </a:rPr>
              <a:t> client is created in the Manager and a </a:t>
            </a:r>
            <a:r>
              <a:rPr lang="en-US" sz="1000" baseline="0" noProof="0" dirty="0" err="1" smtClean="0">
                <a:latin typeface="Times New Roman"/>
                <a:cs typeface="Times New Roman"/>
              </a:rPr>
              <a:t>ssh</a:t>
            </a:r>
            <a:r>
              <a:rPr lang="en-US" sz="1000" baseline="0" noProof="0" dirty="0" smtClean="0">
                <a:latin typeface="Times New Roman"/>
                <a:cs typeface="Times New Roman"/>
              </a:rPr>
              <a:t> session is initialized with the device. </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As we seen in the previous slide, yang module references of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configuration file are send in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hello message.</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When detecting that Yang capability,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client calls the Yang loader to find and parse the given yang modules.</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If no file is found or worst if errors are found in the module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client can continue with a XML based interface.</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If correct file is found then the loader generates the expanded Yang schema tree that is </a:t>
            </a:r>
            <a:r>
              <a:rPr lang="en-US" sz="1000" baseline="0" noProof="0" dirty="0" err="1" smtClean="0">
                <a:latin typeface="Times New Roman"/>
                <a:cs typeface="Times New Roman"/>
              </a:rPr>
              <a:t>sended</a:t>
            </a:r>
            <a:r>
              <a:rPr lang="en-US" sz="1000" baseline="0" noProof="0" dirty="0" smtClean="0">
                <a:latin typeface="Times New Roman"/>
                <a:cs typeface="Times New Roman"/>
              </a:rPr>
              <a:t> to the web interface.</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As we are working with java and http we choose to package the tree in a java applet.</a:t>
            </a:r>
          </a:p>
          <a:p>
            <a:pPr algn="just">
              <a:buFont typeface="Arial"/>
              <a:buNone/>
            </a:pPr>
            <a:r>
              <a:rPr lang="en-US" sz="1000" baseline="0" noProof="0" dirty="0" smtClean="0">
                <a:latin typeface="Times New Roman"/>
                <a:cs typeface="Times New Roman"/>
              </a:rPr>
              <a:t> </a:t>
            </a:r>
            <a:endParaRPr lang="en-US" sz="1000" noProof="0" dirty="0">
              <a:latin typeface="Times New Roman"/>
              <a:cs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baseline="0" noProof="0" dirty="0" smtClean="0">
                <a:latin typeface="Times New Roman"/>
                <a:cs typeface="Times New Roman"/>
              </a:rPr>
              <a:t>The first view for the manager is the static one where one can browse yang module. If we want to see or edit configuration data there is a contextual mouse menu.</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In this example I choose to get the value of the MTU values of all my network interfaces.</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With the tree, the applet can produce well formed XML request that is </a:t>
            </a:r>
            <a:r>
              <a:rPr lang="en-US" sz="1000" baseline="0" noProof="0" dirty="0" err="1" smtClean="0">
                <a:latin typeface="Times New Roman"/>
                <a:cs typeface="Times New Roman"/>
              </a:rPr>
              <a:t>sended</a:t>
            </a:r>
            <a:r>
              <a:rPr lang="en-US" sz="1000" baseline="0" noProof="0" dirty="0" smtClean="0">
                <a:latin typeface="Times New Roman"/>
                <a:cs typeface="Times New Roman"/>
              </a:rPr>
              <a:t> by the Http POST service.</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that receives this request has to build a real </a:t>
            </a:r>
            <a:r>
              <a:rPr lang="en-US" sz="1000" baseline="0" noProof="0" dirty="0" err="1" smtClean="0">
                <a:latin typeface="Times New Roman"/>
                <a:cs typeface="Times New Roman"/>
              </a:rPr>
              <a:t>Netconf</a:t>
            </a:r>
            <a:r>
              <a:rPr lang="en-US" sz="1000" baseline="0" noProof="0" dirty="0" smtClean="0">
                <a:latin typeface="Times New Roman"/>
                <a:cs typeface="Times New Roman"/>
              </a:rPr>
              <a:t> request and forward it to the </a:t>
            </a:r>
            <a:r>
              <a:rPr lang="en-US" sz="1000" baseline="0" noProof="0" dirty="0" err="1" smtClean="0">
                <a:latin typeface="Times New Roman"/>
                <a:cs typeface="Times New Roman"/>
              </a:rPr>
              <a:t>Netconf</a:t>
            </a:r>
            <a:r>
              <a:rPr lang="en-US" sz="1000" baseline="0" noProof="0" dirty="0" smtClean="0">
                <a:latin typeface="Times New Roman"/>
                <a:cs typeface="Times New Roman"/>
              </a:rPr>
              <a:t> client.</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The response is processed in the other way that is from an XML </a:t>
            </a:r>
            <a:r>
              <a:rPr lang="en-US" sz="1000" baseline="0" noProof="0" dirty="0" err="1" smtClean="0">
                <a:latin typeface="Times New Roman"/>
                <a:cs typeface="Times New Roman"/>
              </a:rPr>
              <a:t>netconf</a:t>
            </a:r>
            <a:r>
              <a:rPr lang="en-US" sz="1000" baseline="0" noProof="0" dirty="0" smtClean="0">
                <a:latin typeface="Times New Roman"/>
                <a:cs typeface="Times New Roman"/>
              </a:rPr>
              <a:t> response to an Http response that contains the data tree.</a:t>
            </a:r>
          </a:p>
          <a:p>
            <a:pPr algn="just"/>
            <a:endParaRPr lang="en-US" sz="1000" baseline="0" noProof="0" smtClean="0">
              <a:latin typeface="Times New Roman"/>
              <a:cs typeface="Times New Roman"/>
            </a:endParaRPr>
          </a:p>
          <a:p>
            <a:pPr algn="just"/>
            <a:r>
              <a:rPr lang="en-US" sz="1000" baseline="0" noProof="0" smtClean="0">
                <a:latin typeface="Times New Roman"/>
                <a:cs typeface="Times New Roman"/>
              </a:rPr>
              <a:t>Finally</a:t>
            </a:r>
            <a:r>
              <a:rPr lang="en-US" sz="1000" baseline="0" noProof="0" dirty="0" smtClean="0">
                <a:latin typeface="Times New Roman"/>
                <a:cs typeface="Times New Roman"/>
              </a:rPr>
              <a:t>, the applet do the matching of data tree to Yang data tree and shows it.</a:t>
            </a:r>
          </a:p>
          <a:p>
            <a:pPr algn="just"/>
            <a:endParaRPr lang="en-US" sz="1000" baseline="0" noProof="0" dirty="0" smtClean="0">
              <a:latin typeface="Times New Roman"/>
              <a:cs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The</a:t>
            </a:r>
            <a:r>
              <a:rPr lang="en-US" sz="1000" baseline="0" noProof="0" dirty="0" smtClean="0">
                <a:latin typeface="Times New Roman"/>
                <a:cs typeface="Times New Roman"/>
              </a:rPr>
              <a:t> </a:t>
            </a:r>
            <a:r>
              <a:rPr lang="fr-FR" sz="1000" baseline="0" noProof="0" dirty="0" smtClean="0">
                <a:latin typeface="Times New Roman"/>
                <a:cs typeface="Times New Roman"/>
              </a:rPr>
              <a:t>figure </a:t>
            </a:r>
            <a:r>
              <a:rPr lang="en-US" sz="1000" baseline="0" noProof="0" dirty="0" smtClean="0">
                <a:latin typeface="Times New Roman"/>
                <a:cs typeface="Times New Roman"/>
              </a:rPr>
              <a:t>9 depicts some functionalities of the applet related to NETCONF get and edit </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operations.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 is a simple access to a leaf in a container and where we get the response of a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b</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container. When editing a container, its components are listed with a warning until a correct value is given. The applet shows warning messages and have editing functionalities (as in part </a:t>
            </a:r>
            <a:r>
              <a:rPr lang="en-US" sz="1000" baseline="0" noProof="0" dirty="0" err="1" smtClean="0">
                <a:latin typeface="Times New Roman"/>
                <a:cs typeface="Times New Roman"/>
              </a:rPr>
              <a:t>d</a:t>
            </a:r>
            <a:r>
              <a:rPr lang="en-US" sz="1000" baseline="0" noProof="0" dirty="0" smtClean="0">
                <a:latin typeface="Times New Roman"/>
                <a:cs typeface="Times New Roman"/>
              </a:rPr>
              <a:t>) to set values on edited data.</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c</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list. Here a list is edited entry by entry (that we call a list occurrence) and one can see an empty list entry ready to be filled. Note that a red mark is on the “login” leaf because it is the key of the list and so its value must be set.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d</a:t>
            </a:r>
            <a:r>
              <a:rPr lang="en-US" sz="1000" baseline="0" noProof="0" dirty="0" smtClean="0">
                <a:latin typeface="Times New Roman"/>
                <a:cs typeface="Times New Roman"/>
              </a:rPr>
              <a:t>) illustrates the choice representation and its edition. A choice case (“user-localization” or “</a:t>
            </a:r>
            <a:r>
              <a:rPr lang="en-US" sz="1000" baseline="0" noProof="0" dirty="0" err="1" smtClean="0">
                <a:latin typeface="Times New Roman"/>
                <a:cs typeface="Times New Roman"/>
              </a:rPr>
              <a:t>nolocation</a:t>
            </a:r>
            <a:r>
              <a:rPr lang="en-US" sz="1000" baseline="0" noProof="0" dirty="0" smtClean="0">
                <a:latin typeface="Times New Roman"/>
                <a:cs typeface="Times New Roman"/>
              </a:rPr>
              <a:t>”) can only be edited if all of its components are set. On the same part  the leaf called “password” is read marked because the value is not long enough. This is an example of dynamic constraint one can check with the tool. Range values of integer or float, pattern matching of string are also checked.</a:t>
            </a:r>
            <a:endParaRPr lang="en-US" sz="1000" noProof="0" dirty="0" smtClean="0">
              <a:latin typeface="Times New Roman"/>
              <a:cs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950" y="2130426"/>
            <a:ext cx="84201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7F2B8709-3F46-DE42-BD3E-692D784503EE}" type="datetime1">
              <a:rPr lang="fr-FR" smtClean="0"/>
              <a:pPr/>
              <a:t>6/04/10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BEFD6C-C087-154D-B622-7C02A58805D5}" type="datetime1">
              <a:rPr lang="fr-FR" smtClean="0"/>
              <a:pPr/>
              <a:t>6/04/10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850" y="274639"/>
            <a:ext cx="222885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95300" y="274639"/>
            <a:ext cx="652145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7D8C6FC-5D38-E240-8250-E4BC28BDE1B6}" type="datetime1">
              <a:rPr lang="fr-FR" smtClean="0"/>
              <a:pPr/>
              <a:t>6/04/10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2F6B51-FB45-C74D-A600-600DD287541D}" type="datetime1">
              <a:rPr lang="fr-FR" smtClean="0"/>
              <a:pPr/>
              <a:t>6/04/10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506" y="4406901"/>
            <a:ext cx="84201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DFEE11C6-5005-A744-9B9D-B94478DE044A}" type="datetime1">
              <a:rPr lang="fr-FR" smtClean="0"/>
              <a:pPr/>
              <a:t>6/04/10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202BA27-7F62-034A-AD65-AD2BE6700D12}" type="datetime1">
              <a:rPr lang="fr-FR" smtClean="0"/>
              <a:pPr/>
              <a:t>6/04/10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3C87D94-F7E6-1E43-8374-5AB40E5CD468}" type="datetime1">
              <a:rPr lang="fr-FR" smtClean="0"/>
              <a:pPr/>
              <a:t>6/04/10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52EA62D5-502B-6246-986C-7F1DA3AA6C60}" type="datetime1">
              <a:rPr lang="fr-FR" smtClean="0"/>
              <a:pPr/>
              <a:t>6/04/10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A43F226-8798-FB4E-9920-C90450151C74}" type="datetime1">
              <a:rPr lang="fr-FR" smtClean="0"/>
              <a:pPr/>
              <a:t>6/04/10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300" y="273050"/>
            <a:ext cx="3259006"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3A22977-08BB-B542-B315-0A1A944980B8}" type="datetime1">
              <a:rPr lang="fr-FR" smtClean="0"/>
              <a:pPr/>
              <a:t>6/04/10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1645" y="4800600"/>
            <a:ext cx="59436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096F2F73-03B7-8F4F-B0B3-3EA33E3C8A3F}" type="datetime1">
              <a:rPr lang="fr-FR" smtClean="0"/>
              <a:pPr/>
              <a:t>6/04/10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26DE3-065C-5345-9B04-A6BA04230672}" type="datetime1">
              <a:rPr lang="fr-FR" smtClean="0"/>
              <a:pPr/>
              <a:t>6/04/10</a:t>
            </a:fld>
            <a:endParaRPr lang="fr-FR"/>
          </a:p>
        </p:txBody>
      </p:sp>
      <p:sp>
        <p:nvSpPr>
          <p:cNvPr id="5" name="Espace réservé du pied de page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A7AB0-D0CE-A343-B5B6-64AAD55F6591}"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 Target="slide3.xml"/><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slide" Target="slide5.xml"/><Relationship Id="rId5"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slide" Target="slide5.xml"/><Relationship Id="rId5"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 Target="slide11.xml"/><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diagramLayout" Target="../diagrams/layout2.xml"/><Relationship Id="rId12" Type="http://schemas.openxmlformats.org/officeDocument/2006/relationships/diagramQuickStyle" Target="../diagrams/quickStyle2.xml"/><Relationship Id="rId13" Type="http://schemas.openxmlformats.org/officeDocument/2006/relationships/diagramColors" Target="../diagrams/colors2.xml"/><Relationship Id="rId14" Type="http://schemas.microsoft.com/office/2007/relationships/diagramDrawing" Target="../diagrams/drawing2.xml"/><Relationship Id="rId15" Type="http://schemas.openxmlformats.org/officeDocument/2006/relationships/slide" Target="slide13.xml"/><Relationship Id="rId16" Type="http://schemas.openxmlformats.org/officeDocument/2006/relationships/image" Target="../media/image7.jpeg"/><Relationship Id="rId17" Type="http://schemas.openxmlformats.org/officeDocument/2006/relationships/slide" Target="slide14.xml"/><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diagramData" Target="../diagrams/data1.xml"/><Relationship Id="rId6" Type="http://schemas.openxmlformats.org/officeDocument/2006/relationships/diagramLayout" Target="../diagrams/layout1.xml"/><Relationship Id="rId7" Type="http://schemas.openxmlformats.org/officeDocument/2006/relationships/diagramQuickStyle" Target="../diagrams/quickStyle1.xml"/><Relationship Id="rId8" Type="http://schemas.openxmlformats.org/officeDocument/2006/relationships/diagramColors" Target="../diagrams/colors1.xml"/><Relationship Id="rId9" Type="http://schemas.microsoft.com/office/2007/relationships/diagramDrawing" Target="../diagrams/drawing1.xml"/><Relationship Id="rId10"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End-to-end</a:t>
            </a:r>
            <a:r>
              <a:rPr lang="fr-FR" dirty="0" smtClean="0"/>
              <a:t> </a:t>
            </a:r>
            <a:r>
              <a:rPr lang="fr-FR" dirty="0" err="1" smtClean="0"/>
              <a:t>YANG-based</a:t>
            </a:r>
            <a:r>
              <a:rPr lang="fr-FR" dirty="0" smtClean="0"/>
              <a:t>  Configuration Management</a:t>
            </a:r>
            <a:endParaRPr lang="fr-FR" dirty="0"/>
          </a:p>
        </p:txBody>
      </p:sp>
      <p:sp>
        <p:nvSpPr>
          <p:cNvPr id="3" name="Sous-titre 2"/>
          <p:cNvSpPr>
            <a:spLocks noGrp="1"/>
          </p:cNvSpPr>
          <p:nvPr>
            <p:ph type="subTitle" idx="1"/>
          </p:nvPr>
        </p:nvSpPr>
        <p:spPr>
          <a:xfrm>
            <a:off x="1295400" y="3886200"/>
            <a:ext cx="7315200" cy="1752600"/>
          </a:xfrm>
        </p:spPr>
        <p:txBody>
          <a:bodyPr>
            <a:normAutofit fontScale="70000" lnSpcReduction="20000"/>
          </a:bodyPr>
          <a:lstStyle/>
          <a:p>
            <a:r>
              <a:rPr lang="en-GB" dirty="0" smtClean="0"/>
              <a:t>A Yang Parser and Browser implementation on IETF - NETCONF</a:t>
            </a:r>
          </a:p>
          <a:p>
            <a:r>
              <a:rPr lang="en-GB" dirty="0" smtClean="0"/>
              <a:t>E. Nataf, O. </a:t>
            </a:r>
            <a:r>
              <a:rPr lang="en-GB" dirty="0" err="1" smtClean="0"/>
              <a:t>Festor</a:t>
            </a:r>
            <a:endParaRPr lang="en-GB" dirty="0" smtClean="0"/>
          </a:p>
          <a:p>
            <a:r>
              <a:rPr lang="en-GB" dirty="0" smtClean="0"/>
              <a:t>Nancy University, </a:t>
            </a:r>
            <a:r>
              <a:rPr lang="en-GB" dirty="0" err="1" smtClean="0"/>
              <a:t>Madynes</a:t>
            </a:r>
            <a:r>
              <a:rPr lang="en-GB" dirty="0" smtClean="0"/>
              <a:t> – INRIA project</a:t>
            </a:r>
          </a:p>
          <a:p>
            <a:r>
              <a:rPr lang="en-GB" dirty="0" err="1" smtClean="0"/>
              <a:t>Loria</a:t>
            </a:r>
            <a:endParaRPr lang="en-GB" dirty="0"/>
          </a:p>
        </p:txBody>
      </p:sp>
      <p:pic>
        <p:nvPicPr>
          <p:cNvPr id="4" name="Image 3" descr="loria.jpg"/>
          <p:cNvPicPr>
            <a:picLocks noChangeAspect="1"/>
          </p:cNvPicPr>
          <p:nvPr/>
        </p:nvPicPr>
        <p:blipFill>
          <a:blip r:embed="rId3"/>
          <a:stretch>
            <a:fillRect/>
          </a:stretch>
        </p:blipFill>
        <p:spPr>
          <a:xfrm>
            <a:off x="7924800" y="304800"/>
            <a:ext cx="1714500" cy="1168400"/>
          </a:xfrm>
          <a:prstGeom prst="rect">
            <a:avLst/>
          </a:prstGeom>
        </p:spPr>
      </p:pic>
      <p:pic>
        <p:nvPicPr>
          <p:cNvPr id="5" name="Image 4" descr="nancy2.jpg"/>
          <p:cNvPicPr>
            <a:picLocks noChangeAspect="1"/>
          </p:cNvPicPr>
          <p:nvPr/>
        </p:nvPicPr>
        <p:blipFill>
          <a:blip r:embed="rId4"/>
          <a:stretch>
            <a:fillRect/>
          </a:stretch>
        </p:blipFill>
        <p:spPr>
          <a:xfrm>
            <a:off x="381000" y="304800"/>
            <a:ext cx="2247900" cy="990600"/>
          </a:xfrm>
          <a:prstGeom prst="rect">
            <a:avLst/>
          </a:prstGeom>
        </p:spPr>
      </p:pic>
      <p:pic>
        <p:nvPicPr>
          <p:cNvPr id="7" name="Image 6" descr="inria2.jpg"/>
          <p:cNvPicPr>
            <a:picLocks noChangeAspect="1"/>
          </p:cNvPicPr>
          <p:nvPr/>
        </p:nvPicPr>
        <p:blipFill>
          <a:blip r:embed="rId5"/>
          <a:stretch>
            <a:fillRect/>
          </a:stretch>
        </p:blipFill>
        <p:spPr>
          <a:xfrm>
            <a:off x="3962400" y="304800"/>
            <a:ext cx="1905000" cy="4953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re 1"/>
          <p:cNvSpPr>
            <a:spLocks noGrp="1"/>
          </p:cNvSpPr>
          <p:nvPr>
            <p:ph type="title"/>
          </p:nvPr>
        </p:nvSpPr>
        <p:spPr>
          <a:xfrm>
            <a:off x="495300" y="274638"/>
            <a:ext cx="8915400" cy="1143000"/>
          </a:xfrm>
        </p:spPr>
        <p:txBody>
          <a:bodyPr/>
          <a:lstStyle/>
          <a:p>
            <a:r>
              <a:rPr lang="fr-FR" dirty="0" smtClean="0"/>
              <a:t>Conclusions and future </a:t>
            </a:r>
            <a:r>
              <a:rPr lang="fr-FR" dirty="0" err="1" smtClean="0"/>
              <a:t>works</a:t>
            </a:r>
            <a:endParaRPr lang="fr-FR" dirty="0"/>
          </a:p>
        </p:txBody>
      </p:sp>
      <p:sp>
        <p:nvSpPr>
          <p:cNvPr id="5" name="Espace réservé du contenu 2"/>
          <p:cNvSpPr>
            <a:spLocks noGrp="1"/>
          </p:cNvSpPr>
          <p:nvPr>
            <p:ph idx="1"/>
          </p:nvPr>
        </p:nvSpPr>
        <p:spPr>
          <a:xfrm>
            <a:off x="495300" y="1600201"/>
            <a:ext cx="8915400" cy="4525963"/>
          </a:xfrm>
        </p:spPr>
        <p:txBody>
          <a:bodyPr>
            <a:normAutofit fontScale="92500" lnSpcReduction="10000"/>
          </a:bodyPr>
          <a:lstStyle/>
          <a:p>
            <a:r>
              <a:rPr lang="fr-FR" dirty="0" err="1" smtClean="0"/>
              <a:t>jYang</a:t>
            </a:r>
            <a:r>
              <a:rPr lang="fr-FR" dirty="0" smtClean="0"/>
              <a:t>: a YANG </a:t>
            </a:r>
            <a:r>
              <a:rPr lang="fr-FR" dirty="0" err="1" smtClean="0"/>
              <a:t>parser</a:t>
            </a:r>
            <a:endParaRPr lang="fr-FR" dirty="0" smtClean="0"/>
          </a:p>
          <a:p>
            <a:r>
              <a:rPr lang="fr-FR" dirty="0" smtClean="0"/>
              <a:t>ENSUITE </a:t>
            </a:r>
            <a:r>
              <a:rPr lang="fr-FR" dirty="0" err="1" smtClean="0"/>
              <a:t>framework</a:t>
            </a:r>
            <a:r>
              <a:rPr lang="fr-FR" dirty="0" smtClean="0"/>
              <a:t> : YANG </a:t>
            </a:r>
            <a:r>
              <a:rPr lang="fr-FR" dirty="0" err="1" smtClean="0"/>
              <a:t>enable</a:t>
            </a:r>
            <a:endParaRPr lang="fr-FR" dirty="0" smtClean="0"/>
          </a:p>
          <a:p>
            <a:pPr lvl="1"/>
            <a:r>
              <a:rPr lang="fr-FR" dirty="0" err="1" smtClean="0"/>
              <a:t>YencaP</a:t>
            </a:r>
            <a:r>
              <a:rPr lang="fr-FR" dirty="0" smtClean="0"/>
              <a:t> : server </a:t>
            </a:r>
            <a:r>
              <a:rPr lang="fr-FR" dirty="0" err="1" smtClean="0"/>
              <a:t>announces</a:t>
            </a:r>
            <a:endParaRPr lang="fr-FR" dirty="0" smtClean="0"/>
          </a:p>
          <a:p>
            <a:pPr lvl="1"/>
            <a:r>
              <a:rPr lang="fr-FR" dirty="0" err="1" smtClean="0"/>
              <a:t>YencaP</a:t>
            </a:r>
            <a:r>
              <a:rPr lang="fr-FR" dirty="0" smtClean="0"/>
              <a:t> Manager : YANG </a:t>
            </a:r>
            <a:r>
              <a:rPr lang="fr-FR" dirty="0" err="1" smtClean="0"/>
              <a:t>view</a:t>
            </a:r>
            <a:r>
              <a:rPr lang="fr-FR" dirty="0" smtClean="0"/>
              <a:t>  applet</a:t>
            </a:r>
          </a:p>
          <a:p>
            <a:r>
              <a:rPr lang="fr-FR" dirty="0" err="1" smtClean="0"/>
              <a:t>YencaP</a:t>
            </a:r>
            <a:r>
              <a:rPr lang="fr-FR" dirty="0" smtClean="0"/>
              <a:t> : agent </a:t>
            </a:r>
            <a:r>
              <a:rPr lang="fr-FR" dirty="0" err="1" smtClean="0"/>
              <a:t>builder</a:t>
            </a:r>
            <a:endParaRPr lang="fr-FR" dirty="0" smtClean="0"/>
          </a:p>
          <a:p>
            <a:r>
              <a:rPr lang="fr-FR" dirty="0" smtClean="0"/>
              <a:t>YANG </a:t>
            </a:r>
            <a:r>
              <a:rPr lang="fr-FR" dirty="0" err="1" smtClean="0"/>
              <a:t>constraints</a:t>
            </a:r>
            <a:endParaRPr lang="fr-FR" dirty="0" smtClean="0"/>
          </a:p>
          <a:p>
            <a:pPr lvl="1"/>
            <a:r>
              <a:rPr lang="fr-FR" dirty="0" err="1" smtClean="0"/>
              <a:t>YencaP</a:t>
            </a:r>
            <a:r>
              <a:rPr lang="fr-FR" dirty="0" smtClean="0"/>
              <a:t> : configuration self </a:t>
            </a:r>
            <a:r>
              <a:rPr lang="fr-FR" dirty="0" err="1" smtClean="0"/>
              <a:t>checking</a:t>
            </a:r>
            <a:endParaRPr lang="fr-FR" dirty="0" smtClean="0"/>
          </a:p>
          <a:p>
            <a:pPr lvl="1"/>
            <a:r>
              <a:rPr lang="fr-FR" dirty="0" err="1" smtClean="0"/>
              <a:t>YencaP</a:t>
            </a:r>
            <a:r>
              <a:rPr lang="fr-FR" dirty="0" smtClean="0"/>
              <a:t> Manager : user input </a:t>
            </a:r>
            <a:r>
              <a:rPr lang="fr-FR" dirty="0" smtClean="0"/>
              <a:t>control</a:t>
            </a:r>
          </a:p>
          <a:p>
            <a:r>
              <a:rPr lang="fr-FR" dirty="0" err="1" smtClean="0"/>
              <a:t>Distributed</a:t>
            </a:r>
            <a:r>
              <a:rPr lang="fr-FR" dirty="0" smtClean="0"/>
              <a:t> Data </a:t>
            </a:r>
            <a:r>
              <a:rPr lang="fr-FR" dirty="0" err="1" smtClean="0"/>
              <a:t>Tree</a:t>
            </a:r>
            <a:endParaRPr lang="fr-FR" dirty="0"/>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10</a:t>
            </a:fld>
            <a:endParaRPr lang="fr-F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339A7AB0-D0CE-A343-B5B6-64AAD55F6591}" type="slidenum">
              <a:rPr lang="fr-FR" smtClean="0"/>
              <a:pPr/>
              <a:t>11</a:t>
            </a:fld>
            <a:endParaRPr lang="fr-FR"/>
          </a:p>
        </p:txBody>
      </p:sp>
      <p:sp>
        <p:nvSpPr>
          <p:cNvPr id="5" name="Rectangle 4"/>
          <p:cNvSpPr/>
          <p:nvPr/>
        </p:nvSpPr>
        <p:spPr>
          <a:xfrm>
            <a:off x="4762500" y="1524000"/>
            <a:ext cx="4648200" cy="3170099"/>
          </a:xfrm>
          <a:prstGeom prst="rect">
            <a:avLst/>
          </a:prstGeom>
        </p:spPr>
        <p:txBody>
          <a:bodyPr wrap="square">
            <a:spAutoFit/>
          </a:bodyPr>
          <a:lstStyle/>
          <a:p>
            <a:r>
              <a:rPr lang="fr-FR" sz="800" dirty="0" smtClean="0"/>
              <a:t>&lt;</a:t>
            </a:r>
            <a:r>
              <a:rPr lang="fr-FR" sz="800" dirty="0" err="1" smtClean="0"/>
              <a:t>element</a:t>
            </a:r>
            <a:r>
              <a:rPr lang="fr-FR" sz="800" dirty="0" smtClean="0"/>
              <a:t> </a:t>
            </a:r>
            <a:r>
              <a:rPr lang="fr-FR" sz="800" dirty="0" err="1" smtClean="0"/>
              <a:t>minOccurs</a:t>
            </a:r>
            <a:r>
              <a:rPr lang="fr-FR" sz="800" dirty="0" smtClean="0"/>
              <a:t>="0" </a:t>
            </a:r>
            <a:r>
              <a:rPr lang="fr-FR" sz="800" dirty="0" err="1" smtClean="0"/>
              <a:t>maxOccurs</a:t>
            </a:r>
            <a:r>
              <a:rPr lang="fr-FR" sz="800" dirty="0" smtClean="0"/>
              <a:t>="</a:t>
            </a:r>
            <a:r>
              <a:rPr lang="fr-FR" sz="800" dirty="0" err="1" smtClean="0"/>
              <a:t>unbounded</a:t>
            </a:r>
            <a:r>
              <a:rPr lang="fr-FR" sz="800" dirty="0" smtClean="0"/>
              <a:t>" </a:t>
            </a:r>
            <a:r>
              <a:rPr lang="fr-FR" sz="800" dirty="0" err="1" smtClean="0"/>
              <a:t>name</a:t>
            </a:r>
            <a:r>
              <a:rPr lang="fr-FR" sz="800" dirty="0" smtClean="0"/>
              <a:t>="</a:t>
            </a:r>
            <a:r>
              <a:rPr lang="fr-FR" sz="800" dirty="0" err="1" smtClean="0"/>
              <a:t>include</a:t>
            </a:r>
            <a:r>
              <a:rPr lang="fr-FR" sz="800" dirty="0" smtClean="0"/>
              <a:t>" type="</a:t>
            </a:r>
            <a:r>
              <a:rPr lang="fr-FR" sz="800" dirty="0" err="1" smtClean="0"/>
              <a:t>tns:contextIDType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a:t>
            </a:r>
            <a:r>
              <a:rPr lang="fr-FR" sz="800" dirty="0" err="1" smtClean="0"/>
              <a:t>locality</a:t>
            </a:r>
            <a:r>
              <a:rPr lang="fr-FR" sz="800" dirty="0" smtClean="0"/>
              <a:t>"&gt;</a:t>
            </a:r>
          </a:p>
          <a:p>
            <a:r>
              <a:rPr lang="fr-FR" sz="800" dirty="0" smtClean="0"/>
              <a:t>                &lt;</a:t>
            </a:r>
            <a:r>
              <a:rPr lang="fr-FR" sz="800" dirty="0" err="1" smtClean="0"/>
              <a:t>simpleType</a:t>
            </a:r>
            <a:r>
              <a:rPr lang="fr-FR" sz="800" dirty="0" smtClean="0"/>
              <a:t>&gt;</a:t>
            </a:r>
          </a:p>
          <a:p>
            <a:r>
              <a:rPr lang="fr-FR" sz="800" dirty="0" smtClean="0"/>
              <a:t>                    &lt;restriction base="string"&gt;</a:t>
            </a:r>
          </a:p>
          <a:p>
            <a:r>
              <a:rPr lang="fr-FR" sz="800" dirty="0" smtClean="0"/>
              <a:t>                        &lt;</a:t>
            </a:r>
            <a:r>
              <a:rPr lang="fr-FR" sz="800" dirty="0" err="1" smtClean="0"/>
              <a:t>enumeration</a:t>
            </a:r>
            <a:r>
              <a:rPr lang="fr-FR" sz="800" dirty="0" smtClean="0"/>
              <a:t> value="</a:t>
            </a:r>
            <a:r>
              <a:rPr lang="fr-FR" sz="800" dirty="0" err="1" smtClean="0"/>
              <a:t>very</a:t>
            </a:r>
            <a:r>
              <a:rPr lang="fr-FR" sz="800" dirty="0" smtClean="0"/>
              <a:t> </a:t>
            </a:r>
            <a:r>
              <a:rPr lang="fr-FR" sz="800" dirty="0" err="1" smtClean="0"/>
              <a:t>low</a:t>
            </a:r>
            <a:r>
              <a:rPr lang="fr-FR" sz="800" dirty="0" smtClean="0"/>
              <a:t>"&gt;&lt;/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low</a:t>
            </a:r>
            <a:r>
              <a:rPr lang="fr-FR" sz="800" dirty="0" smtClean="0"/>
              <a:t>"&gt;&lt;/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value="medium"&gt;&lt;/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high</a:t>
            </a:r>
            <a:r>
              <a:rPr lang="fr-FR" sz="800" dirty="0" smtClean="0"/>
              <a:t>"&gt;&lt;/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very</a:t>
            </a:r>
            <a:r>
              <a:rPr lang="fr-FR" sz="800" dirty="0" smtClean="0"/>
              <a:t> </a:t>
            </a:r>
            <a:r>
              <a:rPr lang="fr-FR" sz="800" dirty="0" err="1" smtClean="0"/>
              <a:t>high</a:t>
            </a:r>
            <a:r>
              <a:rPr lang="fr-FR" sz="800" dirty="0" smtClean="0"/>
              <a:t>"&gt;&lt;/</a:t>
            </a:r>
            <a:r>
              <a:rPr lang="fr-FR" sz="800" dirty="0" err="1" smtClean="0"/>
              <a:t>enumeration</a:t>
            </a:r>
            <a:r>
              <a:rPr lang="fr-FR" sz="800" dirty="0" smtClean="0"/>
              <a:t>&gt;</a:t>
            </a:r>
          </a:p>
          <a:p>
            <a:r>
              <a:rPr lang="fr-FR" sz="800" dirty="0" smtClean="0"/>
              <a:t>                    &lt;/restriction&gt;</a:t>
            </a:r>
          </a:p>
          <a:p>
            <a:r>
              <a:rPr lang="fr-FR" sz="800" dirty="0" smtClean="0"/>
              <a:t>                &lt;/</a:t>
            </a:r>
            <a:r>
              <a:rPr lang="fr-FR" sz="800" dirty="0" err="1" smtClean="0"/>
              <a:t>simpleType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maxOccurs</a:t>
            </a:r>
            <a:r>
              <a:rPr lang="fr-FR" sz="800" dirty="0" smtClean="0"/>
              <a:t>="</a:t>
            </a:r>
            <a:r>
              <a:rPr lang="fr-FR" sz="800" dirty="0" err="1" smtClean="0"/>
              <a:t>unbounded</a:t>
            </a:r>
            <a:r>
              <a:rPr lang="fr-FR" sz="800" dirty="0" smtClean="0"/>
              <a:t>" </a:t>
            </a:r>
            <a:r>
              <a:rPr lang="fr-FR" sz="800" dirty="0" err="1" smtClean="0"/>
              <a:t>name</a:t>
            </a:r>
            <a:r>
              <a:rPr lang="fr-FR" sz="800" dirty="0" smtClean="0"/>
              <a:t>="</a:t>
            </a:r>
            <a:r>
              <a:rPr lang="fr-FR" sz="800" dirty="0" err="1" smtClean="0"/>
              <a:t>resource</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element</a:t>
            </a:r>
            <a:r>
              <a:rPr lang="fr-FR" sz="800" dirty="0" smtClean="0"/>
              <a:t> </a:t>
            </a:r>
            <a:r>
              <a:rPr lang="fr-FR" sz="800" dirty="0" err="1" smtClean="0"/>
              <a:t>maxOccurs</a:t>
            </a:r>
            <a:r>
              <a:rPr lang="fr-FR" sz="800" dirty="0" smtClean="0"/>
              <a:t>="</a:t>
            </a:r>
            <a:r>
              <a:rPr lang="fr-FR" sz="800" dirty="0" err="1" smtClean="0"/>
              <a:t>unbounded</a:t>
            </a:r>
            <a:r>
              <a:rPr lang="fr-FR" sz="800" dirty="0" smtClean="0"/>
              <a:t>" </a:t>
            </a:r>
            <a:r>
              <a:rPr lang="fr-FR" sz="800" dirty="0" err="1" smtClean="0"/>
              <a:t>name</a:t>
            </a:r>
            <a:r>
              <a:rPr lang="fr-FR" sz="800" dirty="0" smtClean="0"/>
              <a:t>="value" type="string"&gt;</a:t>
            </a:r>
          </a:p>
          <a:p>
            <a:r>
              <a:rPr lang="fr-FR" sz="800" dirty="0" smtClean="0"/>
              <a:t>                        &lt;/</a:t>
            </a:r>
            <a:r>
              <a:rPr lang="fr-FR" sz="800" dirty="0" err="1" smtClean="0"/>
              <a:t>element</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attribute</a:t>
            </a:r>
            <a:r>
              <a:rPr lang="fr-FR" sz="800" dirty="0" smtClean="0"/>
              <a:t> </a:t>
            </a:r>
            <a:r>
              <a:rPr lang="fr-FR" sz="800" dirty="0" err="1" smtClean="0"/>
              <a:t>name</a:t>
            </a:r>
            <a:r>
              <a:rPr lang="fr-FR" sz="800" dirty="0" smtClean="0"/>
              <a:t>="</a:t>
            </a:r>
            <a:r>
              <a:rPr lang="fr-FR" sz="800" dirty="0" err="1" smtClean="0"/>
              <a:t>name</a:t>
            </a:r>
            <a:r>
              <a:rPr lang="fr-FR" sz="800" dirty="0" smtClean="0"/>
              <a:t>" type="string" use="</a:t>
            </a:r>
            <a:r>
              <a:rPr lang="fr-FR" sz="800" dirty="0" err="1" smtClean="0"/>
              <a:t>required</a:t>
            </a:r>
            <a:r>
              <a:rPr lang="fr-FR" sz="800" dirty="0" smtClean="0"/>
              <a:t>"&gt;&lt;/</a:t>
            </a:r>
            <a:r>
              <a:rPr lang="fr-FR" sz="800" dirty="0" err="1" smtClean="0"/>
              <a:t>attribute</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attribute</a:t>
            </a:r>
            <a:r>
              <a:rPr lang="fr-FR" sz="800" dirty="0" smtClean="0"/>
              <a:t> </a:t>
            </a:r>
            <a:r>
              <a:rPr lang="fr-FR" sz="800" dirty="0" err="1" smtClean="0"/>
              <a:t>name</a:t>
            </a:r>
            <a:r>
              <a:rPr lang="fr-FR" sz="800" dirty="0" smtClean="0"/>
              <a:t>="id" type="</a:t>
            </a:r>
            <a:r>
              <a:rPr lang="fr-FR" sz="800" dirty="0" err="1" smtClean="0"/>
              <a:t>tns:contextIDType</a:t>
            </a:r>
            <a:r>
              <a:rPr lang="fr-FR" sz="800" dirty="0" smtClean="0"/>
              <a:t>" use="</a:t>
            </a:r>
            <a:r>
              <a:rPr lang="fr-FR" sz="800" dirty="0" err="1" smtClean="0"/>
              <a:t>required</a:t>
            </a:r>
            <a:r>
              <a:rPr lang="fr-FR" sz="800" dirty="0" smtClean="0"/>
              <a:t>"&gt;&lt;/</a:t>
            </a:r>
            <a:r>
              <a:rPr lang="fr-FR" sz="800" dirty="0" err="1" smtClean="0"/>
              <a:t>attribute</a:t>
            </a:r>
            <a:r>
              <a:rPr lang="fr-FR" sz="800" dirty="0" smtClean="0"/>
              <a:t>&gt;</a:t>
            </a:r>
          </a:p>
          <a:p>
            <a:r>
              <a:rPr lang="fr-FR" sz="800" dirty="0" smtClean="0"/>
              <a:t>    &lt;/</a:t>
            </a:r>
            <a:r>
              <a:rPr lang="fr-FR" sz="800" dirty="0" err="1" smtClean="0"/>
              <a:t>complexType</a:t>
            </a:r>
            <a:r>
              <a:rPr lang="fr-FR" sz="800" dirty="0" smtClean="0"/>
              <a:t>&gt;</a:t>
            </a:r>
            <a:endParaRPr lang="fr-FR" sz="800" dirty="0"/>
          </a:p>
        </p:txBody>
      </p:sp>
      <p:sp>
        <p:nvSpPr>
          <p:cNvPr id="7" name="Rectangle 6"/>
          <p:cNvSpPr/>
          <p:nvPr/>
        </p:nvSpPr>
        <p:spPr>
          <a:xfrm>
            <a:off x="381000" y="0"/>
            <a:ext cx="4953000" cy="6863420"/>
          </a:xfrm>
          <a:prstGeom prst="rect">
            <a:avLst/>
          </a:prstGeom>
        </p:spPr>
        <p:txBody>
          <a:bodyPr>
            <a:spAutoFit/>
          </a:bodyPr>
          <a:lstStyle/>
          <a:p>
            <a:r>
              <a:rPr lang="fr-FR" sz="800" dirty="0" smtClean="0"/>
              <a:t>&lt;</a:t>
            </a:r>
            <a:r>
              <a:rPr lang="fr-FR" sz="800" dirty="0" err="1" smtClean="0"/>
              <a:t>simpleType</a:t>
            </a:r>
            <a:r>
              <a:rPr lang="fr-FR" sz="800" dirty="0" smtClean="0"/>
              <a:t> </a:t>
            </a:r>
            <a:r>
              <a:rPr lang="fr-FR" sz="800" dirty="0" err="1" smtClean="0"/>
              <a:t>name</a:t>
            </a:r>
            <a:r>
              <a:rPr lang="fr-FR" sz="800" dirty="0" smtClean="0"/>
              <a:t>="</a:t>
            </a:r>
            <a:r>
              <a:rPr lang="fr-FR" sz="800" dirty="0" err="1" smtClean="0"/>
              <a:t>contextIDType</a:t>
            </a:r>
            <a:r>
              <a:rPr lang="fr-FR" sz="800" dirty="0" smtClean="0"/>
              <a:t>"&gt;</a:t>
            </a:r>
          </a:p>
          <a:p>
            <a:r>
              <a:rPr lang="fr-FR" sz="800" dirty="0" smtClean="0"/>
              <a:t>        &lt;restriction base="string"&gt;&lt;/restriction&gt;</a:t>
            </a:r>
          </a:p>
          <a:p>
            <a:r>
              <a:rPr lang="fr-FR" sz="800" dirty="0" smtClean="0"/>
              <a:t>    &lt;/</a:t>
            </a:r>
            <a:r>
              <a:rPr lang="fr-FR" sz="800" dirty="0" err="1" smtClean="0"/>
              <a:t>simpleType</a:t>
            </a:r>
            <a:r>
              <a:rPr lang="fr-FR" sz="800" dirty="0" smtClean="0"/>
              <a:t>&gt;</a:t>
            </a:r>
          </a:p>
          <a:p>
            <a:endParaRPr lang="fr-FR" sz="800" dirty="0" smtClean="0"/>
          </a:p>
          <a:p>
            <a:r>
              <a:rPr lang="fr-FR" sz="800" dirty="0" smtClean="0"/>
              <a:t>    &lt;</a:t>
            </a:r>
            <a:r>
              <a:rPr lang="fr-FR" sz="800" dirty="0" err="1" smtClean="0"/>
              <a:t>simpleType</a:t>
            </a:r>
            <a:r>
              <a:rPr lang="fr-FR" sz="800" dirty="0" smtClean="0"/>
              <a:t> </a:t>
            </a:r>
            <a:r>
              <a:rPr lang="fr-FR" sz="800" dirty="0" err="1" smtClean="0"/>
              <a:t>name</a:t>
            </a:r>
            <a:r>
              <a:rPr lang="fr-FR" sz="800" dirty="0" smtClean="0"/>
              <a:t>="</a:t>
            </a:r>
            <a:r>
              <a:rPr lang="fr-FR" sz="800" dirty="0" err="1" smtClean="0"/>
              <a:t>definitionIDType</a:t>
            </a:r>
            <a:r>
              <a:rPr lang="fr-FR" sz="800" dirty="0" smtClean="0"/>
              <a:t>"&gt;</a:t>
            </a:r>
          </a:p>
          <a:p>
            <a:r>
              <a:rPr lang="fr-FR" sz="800" dirty="0" smtClean="0"/>
              <a:t>        &lt;restriction base="string"&gt;&lt;/restriction&gt;</a:t>
            </a:r>
          </a:p>
          <a:p>
            <a:r>
              <a:rPr lang="fr-FR" sz="800" dirty="0" smtClean="0"/>
              <a:t>    &lt;/</a:t>
            </a:r>
            <a:r>
              <a:rPr lang="fr-FR" sz="800" dirty="0" err="1" smtClean="0"/>
              <a:t>simpleType</a:t>
            </a:r>
            <a:r>
              <a:rPr lang="fr-FR" sz="800" dirty="0" smtClean="0"/>
              <a:t>&gt;</a:t>
            </a:r>
          </a:p>
          <a:p>
            <a:endParaRPr lang="fr-FR" sz="800" dirty="0" smtClean="0"/>
          </a:p>
          <a:p>
            <a:r>
              <a:rPr lang="fr-FR" sz="800" dirty="0" smtClean="0"/>
              <a:t>    &lt;</a:t>
            </a:r>
            <a:r>
              <a:rPr lang="fr-FR" sz="800" dirty="0" err="1" smtClean="0"/>
              <a:t>simpleType</a:t>
            </a:r>
            <a:r>
              <a:rPr lang="fr-FR" sz="800" dirty="0" smtClean="0"/>
              <a:t> </a:t>
            </a:r>
            <a:r>
              <a:rPr lang="fr-FR" sz="800" dirty="0" err="1" smtClean="0"/>
              <a:t>name</a:t>
            </a:r>
            <a:r>
              <a:rPr lang="fr-FR" sz="800" dirty="0" smtClean="0"/>
              <a:t>="</a:t>
            </a:r>
            <a:r>
              <a:rPr lang="fr-FR" sz="800" dirty="0" err="1" smtClean="0"/>
              <a:t>vetoIDType</a:t>
            </a:r>
            <a:r>
              <a:rPr lang="fr-FR" sz="800" dirty="0" smtClean="0"/>
              <a:t>"&gt;</a:t>
            </a:r>
          </a:p>
          <a:p>
            <a:r>
              <a:rPr lang="fr-FR" sz="800" dirty="0" smtClean="0"/>
              <a:t>        &lt;restriction base="string"&gt;&lt;/restriction&gt;</a:t>
            </a:r>
          </a:p>
          <a:p>
            <a:r>
              <a:rPr lang="fr-FR" sz="800" dirty="0" smtClean="0"/>
              <a:t>    &lt;/</a:t>
            </a:r>
            <a:r>
              <a:rPr lang="fr-FR" sz="800" dirty="0" err="1" smtClean="0"/>
              <a:t>simpleType</a:t>
            </a:r>
            <a:r>
              <a:rPr lang="fr-FR" sz="800" dirty="0" smtClean="0"/>
              <a:t>&gt;</a:t>
            </a:r>
          </a:p>
          <a:p>
            <a:r>
              <a:rPr lang="fr-FR" sz="800" dirty="0" smtClean="0"/>
              <a:t>    </a:t>
            </a:r>
          </a:p>
          <a:p>
            <a:r>
              <a:rPr lang="fr-FR" sz="800" dirty="0" smtClean="0"/>
              <a:t>    &lt;</a:t>
            </a:r>
            <a:r>
              <a:rPr lang="fr-FR" sz="800" dirty="0" err="1" smtClean="0"/>
              <a:t>complexType</a:t>
            </a:r>
            <a:r>
              <a:rPr lang="fr-FR" sz="800" dirty="0" smtClean="0"/>
              <a:t> </a:t>
            </a:r>
            <a:r>
              <a:rPr lang="fr-FR" sz="800" dirty="0" err="1" smtClean="0"/>
              <a:t>name</a:t>
            </a:r>
            <a:r>
              <a:rPr lang="fr-FR" sz="800" dirty="0" smtClean="0"/>
              <a:t>="</a:t>
            </a:r>
            <a:r>
              <a:rPr lang="fr-FR" sz="800" dirty="0" err="1" smtClean="0"/>
              <a:t>contextBlocComplexType</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maxOccurs</a:t>
            </a:r>
            <a:r>
              <a:rPr lang="fr-FR" sz="800" dirty="0" smtClean="0"/>
              <a:t>="</a:t>
            </a:r>
            <a:r>
              <a:rPr lang="fr-FR" sz="800" dirty="0" err="1" smtClean="0"/>
              <a:t>unbounded</a:t>
            </a:r>
            <a:r>
              <a:rPr lang="fr-FR" sz="800" dirty="0" smtClean="0"/>
              <a:t>" </a:t>
            </a:r>
            <a:r>
              <a:rPr lang="fr-FR" sz="800" dirty="0" err="1" smtClean="0"/>
              <a:t>name</a:t>
            </a:r>
            <a:r>
              <a:rPr lang="fr-FR" sz="800" dirty="0" smtClean="0"/>
              <a:t>="</a:t>
            </a:r>
            <a:r>
              <a:rPr lang="fr-FR" sz="800" dirty="0" err="1" smtClean="0"/>
              <a:t>target</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element</a:t>
            </a:r>
            <a:r>
              <a:rPr lang="fr-FR" sz="800" dirty="0" smtClean="0"/>
              <a:t> </a:t>
            </a:r>
            <a:r>
              <a:rPr lang="fr-FR" sz="800" dirty="0" err="1" smtClean="0"/>
              <a:t>name</a:t>
            </a:r>
            <a:r>
              <a:rPr lang="fr-FR" sz="800" dirty="0" smtClean="0"/>
              <a:t>="</a:t>
            </a:r>
            <a:r>
              <a:rPr lang="fr-FR" sz="800" dirty="0" err="1" smtClean="0"/>
              <a:t>uri</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="proto"&gt;</a:t>
            </a:r>
          </a:p>
          <a:p>
            <a:r>
              <a:rPr lang="fr-FR" sz="800" dirty="0" smtClean="0"/>
              <a:t>                                        &lt;</a:t>
            </a:r>
            <a:r>
              <a:rPr lang="fr-FR" sz="800" dirty="0" err="1" smtClean="0"/>
              <a:t>simpleType</a:t>
            </a:r>
            <a:r>
              <a:rPr lang="fr-FR" sz="800" dirty="0" smtClean="0"/>
              <a:t>&gt;</a:t>
            </a:r>
          </a:p>
          <a:p>
            <a:r>
              <a:rPr lang="fr-FR" sz="800" dirty="0" smtClean="0"/>
              <a:t>                                            &lt;restriction base="string"&gt;</a:t>
            </a:r>
          </a:p>
          <a:p>
            <a:r>
              <a:rPr lang="fr-FR" sz="800" dirty="0" smtClean="0"/>
              <a:t>                                                &lt;</a:t>
            </a:r>
            <a:r>
              <a:rPr lang="fr-FR" sz="800" dirty="0" err="1" smtClean="0"/>
              <a:t>enumeration</a:t>
            </a:r>
            <a:r>
              <a:rPr lang="fr-FR" sz="800" dirty="0" smtClean="0"/>
              <a:t> value="</a:t>
            </a:r>
            <a:r>
              <a:rPr lang="fr-FR" sz="800" dirty="0" err="1" smtClean="0"/>
              <a:t>tcp</a:t>
            </a:r>
            <a:r>
              <a:rPr lang="fr-FR" sz="800" dirty="0" smtClean="0"/>
              <a:t>"&gt;</a:t>
            </a:r>
          </a:p>
          <a:p>
            <a:r>
              <a:rPr lang="fr-FR" sz="800" dirty="0" smtClean="0"/>
              <a:t>                                                &lt;/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udp</a:t>
            </a:r>
            <a:r>
              <a:rPr lang="fr-FR" sz="800" dirty="0" smtClean="0"/>
              <a:t>"&gt;</a:t>
            </a:r>
          </a:p>
          <a:p>
            <a:r>
              <a:rPr lang="fr-FR" sz="800" dirty="0" smtClean="0"/>
              <a:t>                                                &lt;/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sip</a:t>
            </a:r>
            <a:r>
              <a:rPr lang="fr-FR" sz="800" dirty="0" smtClean="0"/>
              <a:t>"&gt;</a:t>
            </a:r>
          </a:p>
          <a:p>
            <a:r>
              <a:rPr lang="fr-FR" sz="800" dirty="0" smtClean="0"/>
              <a:t>                                                &lt;/</a:t>
            </a:r>
            <a:r>
              <a:rPr lang="fr-FR" sz="800" dirty="0" err="1" smtClean="0"/>
              <a:t>enumeration</a:t>
            </a:r>
            <a:r>
              <a:rPr lang="fr-FR" sz="800" dirty="0" smtClean="0"/>
              <a:t>&gt;</a:t>
            </a:r>
          </a:p>
          <a:p>
            <a:r>
              <a:rPr lang="fr-FR" sz="800" dirty="0" smtClean="0"/>
              <a:t>                                            &lt;/restriction&gt;</a:t>
            </a:r>
          </a:p>
          <a:p>
            <a:r>
              <a:rPr lang="fr-FR" sz="800" dirty="0" smtClean="0"/>
              <a:t>                                        &lt;/</a:t>
            </a:r>
            <a:r>
              <a:rPr lang="fr-FR" sz="800" dirty="0" err="1" smtClean="0"/>
              <a:t>simpleType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name</a:t>
            </a:r>
            <a:r>
              <a:rPr lang="fr-FR" sz="800" dirty="0" smtClean="0"/>
              <a:t>="</a:t>
            </a:r>
            <a:r>
              <a:rPr lang="fr-FR" sz="800" dirty="0" err="1" smtClean="0"/>
              <a:t>address</a:t>
            </a:r>
            <a:r>
              <a:rPr lang="fr-FR" sz="800" dirty="0" smtClean="0"/>
              <a:t>" type="string"&gt;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="port"&gt;</a:t>
            </a:r>
          </a:p>
          <a:p>
            <a:r>
              <a:rPr lang="fr-FR" sz="800" dirty="0" smtClean="0"/>
              <a:t>                                        &lt;</a:t>
            </a:r>
            <a:r>
              <a:rPr lang="fr-FR" sz="800" dirty="0" err="1" smtClean="0"/>
              <a:t>simpleType</a:t>
            </a:r>
            <a:r>
              <a:rPr lang="fr-FR" sz="800" dirty="0" smtClean="0"/>
              <a:t>&gt;</a:t>
            </a:r>
          </a:p>
          <a:p>
            <a:r>
              <a:rPr lang="fr-FR" sz="800" dirty="0" smtClean="0"/>
              <a:t>                                            &lt;restriction base="</a:t>
            </a:r>
            <a:r>
              <a:rPr lang="fr-FR" sz="800" dirty="0" err="1" smtClean="0"/>
              <a:t>int</a:t>
            </a:r>
            <a:r>
              <a:rPr lang="fr-FR" sz="800" dirty="0" smtClean="0"/>
              <a:t>"&gt;</a:t>
            </a:r>
          </a:p>
          <a:p>
            <a:r>
              <a:rPr lang="fr-FR" sz="800" dirty="0" smtClean="0"/>
              <a:t>                                                &lt;</a:t>
            </a:r>
            <a:r>
              <a:rPr lang="fr-FR" sz="800" dirty="0" err="1" smtClean="0"/>
              <a:t>minInclusive</a:t>
            </a:r>
            <a:r>
              <a:rPr lang="fr-FR" sz="800" dirty="0" smtClean="0"/>
              <a:t> value="0"&gt;</a:t>
            </a:r>
          </a:p>
          <a:p>
            <a:r>
              <a:rPr lang="fr-FR" sz="800" dirty="0" smtClean="0"/>
              <a:t>                                                &lt;/</a:t>
            </a:r>
            <a:r>
              <a:rPr lang="fr-FR" sz="800" dirty="0" err="1" smtClean="0"/>
              <a:t>minInclusive</a:t>
            </a:r>
            <a:r>
              <a:rPr lang="fr-FR" sz="800" dirty="0" smtClean="0"/>
              <a:t>&gt;</a:t>
            </a:r>
          </a:p>
          <a:p>
            <a:r>
              <a:rPr lang="fr-FR" sz="800" dirty="0" smtClean="0"/>
              <a:t>                                                &lt;</a:t>
            </a:r>
            <a:r>
              <a:rPr lang="fr-FR" sz="800" dirty="0" err="1" smtClean="0"/>
              <a:t>maxInclusive</a:t>
            </a:r>
            <a:r>
              <a:rPr lang="fr-FR" sz="800" dirty="0" smtClean="0"/>
              <a:t> value="65535"&gt;</a:t>
            </a:r>
          </a:p>
          <a:p>
            <a:r>
              <a:rPr lang="fr-FR" sz="800" dirty="0" smtClean="0"/>
              <a:t>                                                &lt;/</a:t>
            </a:r>
            <a:r>
              <a:rPr lang="fr-FR" sz="800" dirty="0" err="1" smtClean="0"/>
              <a:t>maxInclusive</a:t>
            </a:r>
            <a:r>
              <a:rPr lang="fr-FR" sz="800" dirty="0" smtClean="0"/>
              <a:t>&gt;</a:t>
            </a:r>
          </a:p>
          <a:p>
            <a:r>
              <a:rPr lang="fr-FR" sz="800" dirty="0" smtClean="0"/>
              <a:t>                                            &lt;/restriction&gt;</a:t>
            </a:r>
          </a:p>
          <a:p>
            <a:r>
              <a:rPr lang="fr-FR" sz="800" dirty="0" smtClean="0"/>
              <a:t>                                        &lt;/</a:t>
            </a:r>
            <a:r>
              <a:rPr lang="fr-FR" sz="800" dirty="0" err="1" smtClean="0"/>
              <a:t>simpleType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="date" type="date"&gt;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="version" type="string"&gt;</a:t>
            </a:r>
          </a:p>
          <a:p>
            <a:r>
              <a:rPr lang="fr-FR" sz="800" dirty="0" smtClean="0"/>
              <a:t>                        &lt;/</a:t>
            </a:r>
            <a:r>
              <a:rPr lang="fr-FR" sz="800" dirty="0" err="1" smtClean="0"/>
              <a:t>element</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element</a:t>
            </a:r>
            <a:r>
              <a:rPr lang="fr-FR" sz="800" dirty="0" smtClean="0"/>
              <a:t>&gt;</a:t>
            </a:r>
          </a:p>
          <a:p>
            <a:endParaRPr lang="fr-FR" sz="8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339A7AB0-D0CE-A343-B5B6-64AAD55F6591}" type="slidenum">
              <a:rPr lang="fr-FR" smtClean="0"/>
              <a:pPr/>
              <a:t>12</a:t>
            </a:fld>
            <a:endParaRPr lang="fr-FR"/>
          </a:p>
        </p:txBody>
      </p:sp>
      <p:sp>
        <p:nvSpPr>
          <p:cNvPr id="5" name="Rectangle 4"/>
          <p:cNvSpPr/>
          <p:nvPr/>
        </p:nvSpPr>
        <p:spPr>
          <a:xfrm>
            <a:off x="4267200" y="838200"/>
            <a:ext cx="4521200" cy="4770539"/>
          </a:xfrm>
          <a:prstGeom prst="rect">
            <a:avLst/>
          </a:prstGeom>
        </p:spPr>
        <p:txBody>
          <a:bodyPr wrap="square">
            <a:spAutoFit/>
          </a:bodyPr>
          <a:lstStyle/>
          <a:p>
            <a:endParaRPr lang="fr-FR" sz="800" dirty="0" smtClean="0"/>
          </a:p>
          <a:p>
            <a:endParaRPr lang="fr-FR" sz="800" dirty="0" smtClean="0"/>
          </a:p>
          <a:p>
            <a:r>
              <a:rPr lang="fr-FR" sz="800" dirty="0" err="1" smtClean="0"/>
              <a:t>list</a:t>
            </a:r>
            <a:r>
              <a:rPr lang="fr-FR" sz="800" dirty="0" smtClean="0"/>
              <a:t> </a:t>
            </a:r>
            <a:r>
              <a:rPr lang="fr-FR" sz="800" dirty="0" err="1" smtClean="0"/>
              <a:t>context</a:t>
            </a:r>
            <a:r>
              <a:rPr lang="fr-FR" sz="800" dirty="0" smtClean="0"/>
              <a:t> {</a:t>
            </a:r>
          </a:p>
          <a:p>
            <a:endParaRPr lang="fr-FR" sz="800" dirty="0" smtClean="0"/>
          </a:p>
          <a:p>
            <a:r>
              <a:rPr lang="fr-FR" sz="800" dirty="0" smtClean="0"/>
              <a:t>   description "A </a:t>
            </a:r>
            <a:r>
              <a:rPr lang="fr-FR" sz="800" dirty="0" err="1" smtClean="0"/>
              <a:t>list</a:t>
            </a:r>
            <a:r>
              <a:rPr lang="fr-FR" sz="800" dirty="0" smtClean="0"/>
              <a:t> of veto </a:t>
            </a:r>
            <a:r>
              <a:rPr lang="fr-FR" sz="800" dirty="0" err="1" smtClean="0"/>
              <a:t>context</a:t>
            </a:r>
            <a:r>
              <a:rPr lang="fr-FR" sz="800" dirty="0" smtClean="0"/>
              <a:t> blocs";</a:t>
            </a:r>
          </a:p>
          <a:p>
            <a:r>
              <a:rPr lang="fr-FR" sz="800" dirty="0" smtClean="0"/>
              <a:t> </a:t>
            </a:r>
          </a:p>
          <a:p>
            <a:r>
              <a:rPr lang="fr-FR" sz="800" dirty="0" smtClean="0"/>
              <a:t>   </a:t>
            </a:r>
            <a:r>
              <a:rPr lang="fr-FR" sz="800" dirty="0" err="1" smtClean="0"/>
              <a:t>key</a:t>
            </a:r>
            <a:r>
              <a:rPr lang="fr-FR" sz="800" dirty="0" smtClean="0"/>
              <a:t> id;</a:t>
            </a:r>
          </a:p>
          <a:p>
            <a:r>
              <a:rPr lang="fr-FR" sz="800" dirty="0" smtClean="0"/>
              <a:t>   </a:t>
            </a:r>
          </a:p>
          <a:p>
            <a:r>
              <a:rPr lang="fr-FR" sz="800" dirty="0" smtClean="0"/>
              <a:t>   </a:t>
            </a:r>
            <a:r>
              <a:rPr lang="fr-FR" sz="800" dirty="0" err="1" smtClean="0"/>
              <a:t>leaf</a:t>
            </a:r>
            <a:r>
              <a:rPr lang="fr-FR" sz="800" dirty="0" smtClean="0"/>
              <a:t> id { type </a:t>
            </a:r>
            <a:r>
              <a:rPr lang="fr-FR" sz="800" dirty="0" err="1" smtClean="0"/>
              <a:t>vetoIdType</a:t>
            </a:r>
            <a:r>
              <a:rPr lang="fr-FR" sz="800" dirty="0" smtClean="0"/>
              <a:t>; }</a:t>
            </a:r>
          </a:p>
          <a:p>
            <a:endParaRPr lang="fr-FR" sz="800" dirty="0" smtClean="0"/>
          </a:p>
          <a:p>
            <a:r>
              <a:rPr lang="fr-FR" sz="800" dirty="0" smtClean="0"/>
              <a:t>   </a:t>
            </a:r>
            <a:r>
              <a:rPr lang="fr-FR" sz="800" dirty="0" err="1" smtClean="0"/>
              <a:t>list</a:t>
            </a:r>
            <a:r>
              <a:rPr lang="fr-FR" sz="800" dirty="0" smtClean="0"/>
              <a:t> </a:t>
            </a:r>
            <a:r>
              <a:rPr lang="fr-FR" sz="800" dirty="0" err="1" smtClean="0"/>
              <a:t>target</a:t>
            </a:r>
            <a:r>
              <a:rPr lang="fr-FR" sz="800" dirty="0" smtClean="0"/>
              <a:t> {     </a:t>
            </a:r>
          </a:p>
          <a:p>
            <a:r>
              <a:rPr lang="fr-FR" sz="800" dirty="0" smtClean="0"/>
              <a:t>      </a:t>
            </a:r>
            <a:r>
              <a:rPr lang="fr-FR" sz="800" dirty="0" err="1" smtClean="0"/>
              <a:t>key</a:t>
            </a:r>
            <a:r>
              <a:rPr lang="fr-FR" sz="800" dirty="0" smtClean="0"/>
              <a:t> </a:t>
            </a:r>
            <a:r>
              <a:rPr lang="fr-FR" sz="800" dirty="0" err="1" smtClean="0"/>
              <a:t>uri/address</a:t>
            </a:r>
            <a:r>
              <a:rPr lang="fr-FR" sz="800" dirty="0" smtClean="0"/>
              <a:t>;</a:t>
            </a:r>
          </a:p>
          <a:p>
            <a:r>
              <a:rPr lang="fr-FR" sz="800" dirty="0" smtClean="0"/>
              <a:t>      </a:t>
            </a:r>
          </a:p>
          <a:p>
            <a:r>
              <a:rPr lang="fr-FR" sz="800" dirty="0" smtClean="0"/>
              <a:t>      container </a:t>
            </a:r>
            <a:r>
              <a:rPr lang="fr-FR" sz="800" dirty="0" err="1" smtClean="0"/>
              <a:t>uri</a:t>
            </a:r>
            <a:r>
              <a:rPr lang="fr-FR" sz="800" dirty="0" smtClean="0"/>
              <a:t> {</a:t>
            </a:r>
          </a:p>
          <a:p>
            <a:r>
              <a:rPr lang="fr-FR" sz="800" dirty="0" smtClean="0"/>
              <a:t>         	 </a:t>
            </a:r>
            <a:r>
              <a:rPr lang="fr-FR" sz="800" dirty="0" err="1" smtClean="0"/>
              <a:t>leaf</a:t>
            </a:r>
            <a:r>
              <a:rPr lang="fr-FR" sz="800" dirty="0" smtClean="0"/>
              <a:t> proto { type </a:t>
            </a:r>
            <a:r>
              <a:rPr lang="fr-FR" sz="800" dirty="0" err="1" smtClean="0"/>
              <a:t>vtProto</a:t>
            </a:r>
            <a:r>
              <a:rPr lang="fr-FR" sz="800" dirty="0" smtClean="0"/>
              <a:t>; }</a:t>
            </a:r>
          </a:p>
          <a:p>
            <a:r>
              <a:rPr lang="fr-FR" sz="800" dirty="0" smtClean="0"/>
              <a:t>        	  </a:t>
            </a:r>
            <a:r>
              <a:rPr lang="fr-FR" sz="800" dirty="0" err="1" smtClean="0"/>
              <a:t>leaf</a:t>
            </a:r>
            <a:r>
              <a:rPr lang="fr-FR" sz="800" dirty="0" smtClean="0"/>
              <a:t> </a:t>
            </a:r>
            <a:r>
              <a:rPr lang="fr-FR" sz="800" dirty="0" err="1" smtClean="0"/>
              <a:t>address</a:t>
            </a:r>
            <a:r>
              <a:rPr lang="fr-FR" sz="800" dirty="0" smtClean="0"/>
              <a:t> {</a:t>
            </a:r>
          </a:p>
          <a:p>
            <a:r>
              <a:rPr lang="fr-FR" sz="800" dirty="0" smtClean="0"/>
              <a:t>            		  type string;</a:t>
            </a:r>
          </a:p>
          <a:p>
            <a:r>
              <a:rPr lang="fr-FR" sz="800" dirty="0" smtClean="0"/>
              <a:t>           	 	  </a:t>
            </a:r>
            <a:r>
              <a:rPr lang="fr-FR" sz="800" dirty="0" err="1" smtClean="0"/>
              <a:t>mandatory</a:t>
            </a:r>
            <a:r>
              <a:rPr lang="fr-FR" sz="800" dirty="0" smtClean="0"/>
              <a:t> </a:t>
            </a:r>
            <a:r>
              <a:rPr lang="fr-FR" sz="800" dirty="0" err="1" smtClean="0"/>
              <a:t>true</a:t>
            </a:r>
            <a:r>
              <a:rPr lang="fr-FR" sz="800" dirty="0" smtClean="0"/>
              <a:t>;</a:t>
            </a:r>
          </a:p>
          <a:p>
            <a:r>
              <a:rPr lang="fr-FR" sz="800" dirty="0" smtClean="0"/>
              <a:t>        	  }</a:t>
            </a:r>
          </a:p>
          <a:p>
            <a:r>
              <a:rPr lang="fr-FR" sz="800" dirty="0" smtClean="0"/>
              <a:t>       	   </a:t>
            </a:r>
            <a:r>
              <a:rPr lang="fr-FR" sz="800" dirty="0" err="1" smtClean="0"/>
              <a:t>leaf</a:t>
            </a:r>
            <a:r>
              <a:rPr lang="fr-FR" sz="800" dirty="0" smtClean="0"/>
              <a:t> port { type </a:t>
            </a:r>
            <a:r>
              <a:rPr lang="fr-FR" sz="800" dirty="0" err="1" smtClean="0"/>
              <a:t>vtPort</a:t>
            </a:r>
            <a:r>
              <a:rPr lang="fr-FR" sz="800" dirty="0" smtClean="0"/>
              <a:t>; }</a:t>
            </a:r>
          </a:p>
          <a:p>
            <a:r>
              <a:rPr lang="fr-FR" sz="800" dirty="0" smtClean="0"/>
              <a:t>      }</a:t>
            </a:r>
          </a:p>
          <a:p>
            <a:r>
              <a:rPr lang="fr-FR" sz="800" dirty="0" smtClean="0"/>
              <a:t>      </a:t>
            </a:r>
            <a:r>
              <a:rPr lang="fr-FR" sz="800" dirty="0" err="1" smtClean="0"/>
              <a:t>leaf</a:t>
            </a:r>
            <a:r>
              <a:rPr lang="fr-FR" sz="800" dirty="0" smtClean="0"/>
              <a:t> date { type string; }</a:t>
            </a:r>
          </a:p>
          <a:p>
            <a:r>
              <a:rPr lang="fr-FR" sz="800" dirty="0" smtClean="0"/>
              <a:t>      </a:t>
            </a:r>
            <a:r>
              <a:rPr lang="fr-FR" sz="800" dirty="0" err="1" smtClean="0"/>
              <a:t>leaf</a:t>
            </a:r>
            <a:r>
              <a:rPr lang="fr-FR" sz="800" dirty="0" smtClean="0"/>
              <a:t> version { type string; }</a:t>
            </a:r>
          </a:p>
          <a:p>
            <a:r>
              <a:rPr lang="fr-FR" sz="800" dirty="0" smtClean="0"/>
              <a:t>   }</a:t>
            </a:r>
          </a:p>
          <a:p>
            <a:endParaRPr lang="fr-FR" sz="800" dirty="0" smtClean="0"/>
          </a:p>
          <a:p>
            <a:r>
              <a:rPr lang="fr-FR" sz="800" dirty="0" smtClean="0"/>
              <a:t>   </a:t>
            </a:r>
            <a:r>
              <a:rPr lang="fr-FR" sz="800" dirty="0" err="1" smtClean="0"/>
              <a:t>leaf-list</a:t>
            </a:r>
            <a:r>
              <a:rPr lang="fr-FR" sz="800" dirty="0" smtClean="0"/>
              <a:t> </a:t>
            </a:r>
            <a:r>
              <a:rPr lang="fr-FR" sz="800" dirty="0" err="1" smtClean="0"/>
              <a:t>include</a:t>
            </a:r>
            <a:r>
              <a:rPr lang="fr-FR" sz="800" dirty="0" smtClean="0"/>
              <a:t> { type </a:t>
            </a:r>
            <a:r>
              <a:rPr lang="fr-FR" sz="800" dirty="0" err="1" smtClean="0"/>
              <a:t>contextIdType</a:t>
            </a:r>
            <a:r>
              <a:rPr lang="fr-FR" sz="800" dirty="0" smtClean="0"/>
              <a:t>; }</a:t>
            </a:r>
          </a:p>
          <a:p>
            <a:r>
              <a:rPr lang="fr-FR" sz="800" dirty="0" smtClean="0"/>
              <a:t>   </a:t>
            </a:r>
            <a:r>
              <a:rPr lang="fr-FR" sz="800" dirty="0" err="1" smtClean="0"/>
              <a:t>leaf</a:t>
            </a:r>
            <a:r>
              <a:rPr lang="fr-FR" sz="800" dirty="0" smtClean="0"/>
              <a:t> </a:t>
            </a:r>
            <a:r>
              <a:rPr lang="fr-FR" sz="800" dirty="0" err="1" smtClean="0"/>
              <a:t>locality</a:t>
            </a:r>
            <a:r>
              <a:rPr lang="fr-FR" sz="800" dirty="0" smtClean="0"/>
              <a:t> { type </a:t>
            </a:r>
            <a:r>
              <a:rPr lang="fr-FR" sz="800" dirty="0" err="1" smtClean="0"/>
              <a:t>vtLocality</a:t>
            </a:r>
            <a:r>
              <a:rPr lang="fr-FR" sz="800" dirty="0" smtClean="0"/>
              <a:t>; }</a:t>
            </a:r>
          </a:p>
          <a:p>
            <a:r>
              <a:rPr lang="fr-FR" sz="800" dirty="0" smtClean="0"/>
              <a:t>   </a:t>
            </a:r>
            <a:r>
              <a:rPr lang="fr-FR" sz="800" dirty="0" err="1" smtClean="0"/>
              <a:t>list</a:t>
            </a:r>
            <a:r>
              <a:rPr lang="fr-FR" sz="800" dirty="0" smtClean="0"/>
              <a:t> </a:t>
            </a:r>
            <a:r>
              <a:rPr lang="fr-FR" sz="800" dirty="0" err="1" smtClean="0"/>
              <a:t>resource</a:t>
            </a:r>
            <a:r>
              <a:rPr lang="fr-FR" sz="800" dirty="0" smtClean="0"/>
              <a:t> {   </a:t>
            </a:r>
          </a:p>
          <a:p>
            <a:r>
              <a:rPr lang="fr-FR" sz="800" dirty="0" smtClean="0"/>
              <a:t>       </a:t>
            </a:r>
            <a:r>
              <a:rPr lang="fr-FR" sz="800" dirty="0" err="1" smtClean="0"/>
              <a:t>key</a:t>
            </a:r>
            <a:r>
              <a:rPr lang="fr-FR" sz="800" dirty="0" smtClean="0"/>
              <a:t> </a:t>
            </a:r>
            <a:r>
              <a:rPr lang="fr-FR" sz="800" dirty="0" err="1" smtClean="0"/>
              <a:t>name</a:t>
            </a:r>
            <a:r>
              <a:rPr lang="fr-FR" sz="800" dirty="0" smtClean="0"/>
              <a:t>;</a:t>
            </a:r>
          </a:p>
          <a:p>
            <a:r>
              <a:rPr lang="fr-FR" sz="800" dirty="0" smtClean="0"/>
              <a:t>   </a:t>
            </a:r>
          </a:p>
          <a:p>
            <a:r>
              <a:rPr lang="fr-FR" sz="800" dirty="0" smtClean="0"/>
              <a:t>       </a:t>
            </a:r>
            <a:r>
              <a:rPr lang="fr-FR" sz="800" dirty="0" err="1" smtClean="0"/>
              <a:t>leaf</a:t>
            </a:r>
            <a:r>
              <a:rPr lang="fr-FR" sz="800" dirty="0" smtClean="0"/>
              <a:t> </a:t>
            </a:r>
            <a:r>
              <a:rPr lang="fr-FR" sz="800" dirty="0" err="1" smtClean="0"/>
              <a:t>name</a:t>
            </a:r>
            <a:r>
              <a:rPr lang="fr-FR" sz="800" dirty="0" smtClean="0"/>
              <a:t> { type string; }</a:t>
            </a:r>
          </a:p>
          <a:p>
            <a:r>
              <a:rPr lang="fr-FR" sz="800" dirty="0" smtClean="0"/>
              <a:t>       </a:t>
            </a:r>
            <a:r>
              <a:rPr lang="fr-FR" sz="800" dirty="0" err="1" smtClean="0"/>
              <a:t>leaf-list</a:t>
            </a:r>
            <a:r>
              <a:rPr lang="fr-FR" sz="800" dirty="0" smtClean="0"/>
              <a:t> value { </a:t>
            </a:r>
          </a:p>
          <a:p>
            <a:r>
              <a:rPr lang="fr-FR" sz="800" dirty="0" smtClean="0"/>
              <a:t>           	type string;</a:t>
            </a:r>
          </a:p>
          <a:p>
            <a:r>
              <a:rPr lang="fr-FR" sz="800" dirty="0" smtClean="0"/>
              <a:t>           	</a:t>
            </a:r>
            <a:r>
              <a:rPr lang="fr-FR" sz="800" dirty="0" err="1" smtClean="0"/>
              <a:t>min-element</a:t>
            </a:r>
            <a:r>
              <a:rPr lang="fr-FR" sz="800" dirty="0" smtClean="0"/>
              <a:t> 1; </a:t>
            </a:r>
          </a:p>
          <a:p>
            <a:r>
              <a:rPr lang="fr-FR" sz="800" dirty="0" smtClean="0"/>
              <a:t>       }</a:t>
            </a:r>
          </a:p>
          <a:p>
            <a:r>
              <a:rPr lang="fr-FR" sz="800" dirty="0" smtClean="0"/>
              <a:t>   }</a:t>
            </a:r>
          </a:p>
          <a:p>
            <a:r>
              <a:rPr lang="fr-FR" sz="800" dirty="0" smtClean="0"/>
              <a:t>}</a:t>
            </a:r>
            <a:endParaRPr lang="fr-FR" sz="800" dirty="0"/>
          </a:p>
        </p:txBody>
      </p:sp>
      <p:sp>
        <p:nvSpPr>
          <p:cNvPr id="6" name="Rectangle 5"/>
          <p:cNvSpPr/>
          <p:nvPr/>
        </p:nvSpPr>
        <p:spPr>
          <a:xfrm>
            <a:off x="457200" y="1752600"/>
            <a:ext cx="3124200" cy="2185214"/>
          </a:xfrm>
          <a:prstGeom prst="rect">
            <a:avLst/>
          </a:prstGeom>
        </p:spPr>
        <p:txBody>
          <a:bodyPr wrap="square">
            <a:spAutoFit/>
          </a:bodyPr>
          <a:lstStyle/>
          <a:p>
            <a:r>
              <a:rPr lang="fr-FR" sz="800" dirty="0" err="1" smtClean="0"/>
              <a:t>typedef</a:t>
            </a:r>
            <a:r>
              <a:rPr lang="fr-FR" sz="800" dirty="0" smtClean="0"/>
              <a:t> </a:t>
            </a:r>
            <a:r>
              <a:rPr lang="fr-FR" sz="800" dirty="0" err="1" smtClean="0"/>
              <a:t>contextIdType</a:t>
            </a:r>
            <a:r>
              <a:rPr lang="fr-FR" sz="800" dirty="0" smtClean="0"/>
              <a:t> { type string;}</a:t>
            </a:r>
          </a:p>
          <a:p>
            <a:r>
              <a:rPr lang="fr-FR" sz="800" dirty="0" err="1" smtClean="0"/>
              <a:t>typedef</a:t>
            </a:r>
            <a:r>
              <a:rPr lang="fr-FR" sz="800" dirty="0" smtClean="0"/>
              <a:t> </a:t>
            </a:r>
            <a:r>
              <a:rPr lang="fr-FR" sz="800" dirty="0" err="1" smtClean="0"/>
              <a:t>definitionIDType</a:t>
            </a:r>
            <a:r>
              <a:rPr lang="fr-FR" sz="800" dirty="0" smtClean="0"/>
              <a:t> { type string;}</a:t>
            </a:r>
          </a:p>
          <a:p>
            <a:r>
              <a:rPr lang="fr-FR" sz="800" dirty="0" err="1" smtClean="0"/>
              <a:t>typedef</a:t>
            </a:r>
            <a:r>
              <a:rPr lang="fr-FR" sz="800" dirty="0" smtClean="0"/>
              <a:t> </a:t>
            </a:r>
            <a:r>
              <a:rPr lang="fr-FR" sz="800" dirty="0" err="1" smtClean="0"/>
              <a:t>vetoIdType</a:t>
            </a:r>
            <a:r>
              <a:rPr lang="fr-FR" sz="800" dirty="0" smtClean="0"/>
              <a:t> { type string;}</a:t>
            </a:r>
          </a:p>
          <a:p>
            <a:endParaRPr lang="fr-FR" sz="800" dirty="0" smtClean="0"/>
          </a:p>
          <a:p>
            <a:r>
              <a:rPr lang="fr-FR" sz="800" dirty="0" err="1" smtClean="0"/>
              <a:t>typedef</a:t>
            </a:r>
            <a:r>
              <a:rPr lang="fr-FR" sz="800" dirty="0" smtClean="0"/>
              <a:t> </a:t>
            </a:r>
            <a:r>
              <a:rPr lang="fr-FR" sz="800" dirty="0" err="1" smtClean="0"/>
              <a:t>vtProto</a:t>
            </a:r>
            <a:r>
              <a:rPr lang="fr-FR" sz="800" dirty="0" smtClean="0"/>
              <a:t> { </a:t>
            </a:r>
          </a:p>
          <a:p>
            <a:r>
              <a:rPr lang="fr-FR" sz="800" dirty="0" smtClean="0"/>
              <a:t>    type string {</a:t>
            </a:r>
          </a:p>
          <a:p>
            <a:r>
              <a:rPr lang="fr-FR" sz="800" dirty="0" smtClean="0"/>
              <a:t>	    pattern "</a:t>
            </a:r>
            <a:r>
              <a:rPr lang="fr-FR" sz="800" dirty="0" err="1" smtClean="0"/>
              <a:t>tcp|udp|sip</a:t>
            </a:r>
            <a:r>
              <a:rPr lang="fr-FR" sz="800" dirty="0" smtClean="0"/>
              <a:t>";</a:t>
            </a:r>
          </a:p>
          <a:p>
            <a:r>
              <a:rPr lang="fr-FR" sz="800" dirty="0" smtClean="0"/>
              <a:t>	}</a:t>
            </a:r>
          </a:p>
          <a:p>
            <a:r>
              <a:rPr lang="fr-FR" sz="800" dirty="0" smtClean="0"/>
              <a:t>}</a:t>
            </a:r>
          </a:p>
          <a:p>
            <a:endParaRPr lang="fr-FR" sz="800" dirty="0" smtClean="0"/>
          </a:p>
          <a:p>
            <a:r>
              <a:rPr lang="fr-FR" sz="800" dirty="0" err="1" smtClean="0"/>
              <a:t>typedef</a:t>
            </a:r>
            <a:r>
              <a:rPr lang="fr-FR" sz="800" dirty="0" smtClean="0"/>
              <a:t> </a:t>
            </a:r>
            <a:r>
              <a:rPr lang="fr-FR" sz="800" dirty="0" err="1" smtClean="0"/>
              <a:t>vtLocality</a:t>
            </a:r>
            <a:r>
              <a:rPr lang="fr-FR" sz="800" dirty="0" smtClean="0"/>
              <a:t> { </a:t>
            </a:r>
          </a:p>
          <a:p>
            <a:r>
              <a:rPr lang="fr-FR" sz="800" dirty="0" smtClean="0"/>
              <a:t>    type string {</a:t>
            </a:r>
          </a:p>
          <a:p>
            <a:r>
              <a:rPr lang="fr-FR" sz="800" dirty="0" smtClean="0"/>
              <a:t>       pattern "</a:t>
            </a:r>
            <a:r>
              <a:rPr lang="fr-FR" sz="800" dirty="0" err="1" smtClean="0"/>
              <a:t>very</a:t>
            </a:r>
            <a:r>
              <a:rPr lang="fr-FR" sz="800" dirty="0" smtClean="0"/>
              <a:t> </a:t>
            </a:r>
            <a:r>
              <a:rPr lang="fr-FR" sz="800" dirty="0" err="1" smtClean="0"/>
              <a:t>low|low|medium|high|very</a:t>
            </a:r>
            <a:r>
              <a:rPr lang="fr-FR" sz="800" dirty="0" smtClean="0"/>
              <a:t> </a:t>
            </a:r>
            <a:r>
              <a:rPr lang="fr-FR" sz="800" dirty="0" err="1" smtClean="0"/>
              <a:t>high</a:t>
            </a:r>
            <a:r>
              <a:rPr lang="fr-FR" sz="800" dirty="0" smtClean="0"/>
              <a:t>";</a:t>
            </a:r>
          </a:p>
          <a:p>
            <a:r>
              <a:rPr lang="fr-FR" sz="800" dirty="0" smtClean="0"/>
              <a:t>    }</a:t>
            </a:r>
          </a:p>
          <a:p>
            <a:r>
              <a:rPr lang="fr-FR" sz="800" dirty="0" smtClean="0"/>
              <a:t>}</a:t>
            </a:r>
          </a:p>
          <a:p>
            <a:endParaRPr lang="fr-FR" sz="800" dirty="0" smtClean="0"/>
          </a:p>
          <a:p>
            <a:endParaRPr lang="fr-FR" sz="800" dirty="0" smtClean="0"/>
          </a:p>
        </p:txBody>
      </p:sp>
      <p:sp>
        <p:nvSpPr>
          <p:cNvPr id="7" name="Bouton d'action : Précédent 6">
            <a:hlinkClick r:id="rId3" action="ppaction://hlinksldjump" highlightClick="1"/>
          </p:cNvPr>
          <p:cNvSpPr/>
          <p:nvPr/>
        </p:nvSpPr>
        <p:spPr>
          <a:xfrm>
            <a:off x="8991600" y="5791200"/>
            <a:ext cx="419100" cy="304800"/>
          </a:xfrm>
          <a:prstGeom prst="actionButtonBackPrevious">
            <a:avLst/>
          </a:prstGeom>
          <a:blipFill rotWithShape="1">
            <a:blip r:embed="rId4"/>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 name="Image 6" descr="YangBrowsing.png"/>
          <p:cNvPicPr>
            <a:picLocks noChangeAspect="1"/>
          </p:cNvPicPr>
          <p:nvPr/>
        </p:nvPicPr>
        <p:blipFill>
          <a:blip r:embed="rId3"/>
          <a:stretch>
            <a:fillRect/>
          </a:stretch>
        </p:blipFill>
        <p:spPr>
          <a:xfrm>
            <a:off x="1150812" y="0"/>
            <a:ext cx="7604375" cy="6858000"/>
          </a:xfrm>
          <a:prstGeom prst="rect">
            <a:avLst/>
          </a:prstGeom>
        </p:spPr>
      </p:pic>
      <p:sp>
        <p:nvSpPr>
          <p:cNvPr id="3" name="Espace réservé du numéro de diapositive 2"/>
          <p:cNvSpPr>
            <a:spLocks noGrp="1"/>
          </p:cNvSpPr>
          <p:nvPr>
            <p:ph type="sldNum" sz="quarter" idx="12"/>
          </p:nvPr>
        </p:nvSpPr>
        <p:spPr/>
        <p:txBody>
          <a:bodyPr/>
          <a:lstStyle/>
          <a:p>
            <a:fld id="{339A7AB0-D0CE-A343-B5B6-64AAD55F6591}" type="slidenum">
              <a:rPr lang="fr-FR" smtClean="0"/>
              <a:pPr/>
              <a:t>13</a:t>
            </a:fld>
            <a:endParaRPr lang="fr-FR"/>
          </a:p>
        </p:txBody>
      </p:sp>
      <p:sp>
        <p:nvSpPr>
          <p:cNvPr id="5" name="ZoneTexte 4"/>
          <p:cNvSpPr txBox="1"/>
          <p:nvPr/>
        </p:nvSpPr>
        <p:spPr>
          <a:xfrm>
            <a:off x="5638800" y="990600"/>
            <a:ext cx="3950483" cy="461665"/>
          </a:xfrm>
          <a:prstGeom prst="rect">
            <a:avLst/>
          </a:prstGeom>
          <a:solidFill>
            <a:srgbClr val="FFFFFF"/>
          </a:solid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Browsing</a:t>
            </a:r>
            <a:r>
              <a:rPr lang="fr-FR" sz="2400" i="1" dirty="0" smtClean="0"/>
              <a:t> YANG </a:t>
            </a:r>
            <a:r>
              <a:rPr lang="fr-FR" sz="2400" i="1" dirty="0" err="1" smtClean="0"/>
              <a:t>Specifications</a:t>
            </a:r>
            <a:endParaRPr lang="en-US" sz="2400" i="1" dirty="0"/>
          </a:p>
        </p:txBody>
      </p:sp>
      <p:sp>
        <p:nvSpPr>
          <p:cNvPr id="6" name="Bouton d'action : Précédent 5">
            <a:hlinkClick r:id="rId4" action="ppaction://hlinksldjump" highlightClick="1"/>
          </p:cNvPr>
          <p:cNvSpPr/>
          <p:nvPr/>
        </p:nvSpPr>
        <p:spPr>
          <a:xfrm>
            <a:off x="9144000" y="5867400"/>
            <a:ext cx="445283" cy="381000"/>
          </a:xfrm>
          <a:prstGeom prst="actionButtonBackPrevious">
            <a:avLst/>
          </a:prstGeom>
          <a:blipFill rotWithShape="1">
            <a:blip r:embed="rId5"/>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339A7AB0-D0CE-A343-B5B6-64AAD55F6591}" type="slidenum">
              <a:rPr lang="fr-FR" smtClean="0"/>
              <a:pPr/>
              <a:t>14</a:t>
            </a:fld>
            <a:endParaRPr lang="fr-FR"/>
          </a:p>
        </p:txBody>
      </p:sp>
      <p:pic>
        <p:nvPicPr>
          <p:cNvPr id="5" name="Image 4" descr="YangDataBrowsing.png"/>
          <p:cNvPicPr>
            <a:picLocks noChangeAspect="1"/>
          </p:cNvPicPr>
          <p:nvPr/>
        </p:nvPicPr>
        <p:blipFill>
          <a:blip r:embed="rId3"/>
          <a:stretch>
            <a:fillRect/>
          </a:stretch>
        </p:blipFill>
        <p:spPr>
          <a:xfrm>
            <a:off x="469900" y="1047750"/>
            <a:ext cx="8966200" cy="4762500"/>
          </a:xfrm>
          <a:prstGeom prst="rect">
            <a:avLst/>
          </a:prstGeom>
        </p:spPr>
      </p:pic>
      <p:sp>
        <p:nvSpPr>
          <p:cNvPr id="6" name="Bouton d'action : Précédent 5">
            <a:hlinkClick r:id="rId4" action="ppaction://hlinksldjump" highlightClick="1"/>
          </p:cNvPr>
          <p:cNvSpPr/>
          <p:nvPr/>
        </p:nvSpPr>
        <p:spPr>
          <a:xfrm>
            <a:off x="9017000" y="5975351"/>
            <a:ext cx="419100" cy="381000"/>
          </a:xfrm>
          <a:prstGeom prst="actionButtonBackPrevious">
            <a:avLst/>
          </a:prstGeom>
          <a:blipFill rotWithShape="1">
            <a:blip r:embed="rId5"/>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6" name="Image 55" descr="workstation-Vista-256x256.png"/>
          <p:cNvPicPr>
            <a:picLocks noChangeAspect="1"/>
          </p:cNvPicPr>
          <p:nvPr/>
        </p:nvPicPr>
        <p:blipFill>
          <a:blip r:embed="rId3"/>
          <a:stretch>
            <a:fillRect/>
          </a:stretch>
        </p:blipFill>
        <p:spPr>
          <a:xfrm flipH="1">
            <a:off x="0" y="1338518"/>
            <a:ext cx="2971800" cy="3251200"/>
          </a:xfrm>
          <a:prstGeom prst="rect">
            <a:avLst/>
          </a:prstGeom>
        </p:spPr>
      </p:pic>
      <p:pic>
        <p:nvPicPr>
          <p:cNvPr id="57" name="Image 56" descr="black-server-128x128.png"/>
          <p:cNvPicPr>
            <a:picLocks noChangeAspect="1"/>
          </p:cNvPicPr>
          <p:nvPr/>
        </p:nvPicPr>
        <p:blipFill>
          <a:blip r:embed="rId4"/>
          <a:stretch>
            <a:fillRect/>
          </a:stretch>
        </p:blipFill>
        <p:spPr>
          <a:xfrm flipH="1">
            <a:off x="4885951" y="838200"/>
            <a:ext cx="1991423" cy="1971992"/>
          </a:xfrm>
          <a:prstGeom prst="rect">
            <a:avLst/>
          </a:prstGeom>
          <a:effectLst/>
        </p:spPr>
      </p:pic>
      <p:pic>
        <p:nvPicPr>
          <p:cNvPr id="58" name="Image 57" descr="black-server-128x128.png"/>
          <p:cNvPicPr>
            <a:picLocks noChangeAspect="1"/>
          </p:cNvPicPr>
          <p:nvPr/>
        </p:nvPicPr>
        <p:blipFill>
          <a:blip r:embed="rId4"/>
          <a:stretch>
            <a:fillRect/>
          </a:stretch>
        </p:blipFill>
        <p:spPr>
          <a:xfrm flipH="1">
            <a:off x="6877374" y="3549271"/>
            <a:ext cx="1991423" cy="1971992"/>
          </a:xfrm>
          <a:prstGeom prst="rect">
            <a:avLst/>
          </a:prstGeom>
          <a:effectLst/>
        </p:spPr>
      </p:pic>
      <p:grpSp>
        <p:nvGrpSpPr>
          <p:cNvPr id="59" name="Grouper 58"/>
          <p:cNvGrpSpPr/>
          <p:nvPr/>
        </p:nvGrpSpPr>
        <p:grpSpPr>
          <a:xfrm>
            <a:off x="8153400" y="838200"/>
            <a:ext cx="1567431" cy="1915874"/>
            <a:chOff x="6038850" y="2959100"/>
            <a:chExt cx="3251200" cy="3160474"/>
          </a:xfrm>
          <a:effectLst/>
        </p:grpSpPr>
        <p:pic>
          <p:nvPicPr>
            <p:cNvPr id="60" name="Image 59" descr="wifi-modem-Vista-256x256.png"/>
            <p:cNvPicPr>
              <a:picLocks noChangeAspect="1"/>
            </p:cNvPicPr>
            <p:nvPr/>
          </p:nvPicPr>
          <p:blipFill>
            <a:blip r:embed="rId5"/>
            <a:srcRect l="54128" r="40110" b="61719"/>
            <a:stretch>
              <a:fillRect/>
            </a:stretch>
          </p:blipFill>
          <p:spPr>
            <a:xfrm>
              <a:off x="8915400" y="3338274"/>
              <a:ext cx="187325" cy="1244600"/>
            </a:xfrm>
            <a:prstGeom prst="rect">
              <a:avLst/>
            </a:prstGeom>
          </p:spPr>
        </p:pic>
        <p:pic>
          <p:nvPicPr>
            <p:cNvPr id="61" name="Image 60" descr="wifi-modem-Vista-256x256.png"/>
            <p:cNvPicPr>
              <a:picLocks noChangeAspect="1"/>
            </p:cNvPicPr>
            <p:nvPr/>
          </p:nvPicPr>
          <p:blipFill>
            <a:blip r:embed="rId5"/>
            <a:srcRect l="54128" r="40110" b="61719"/>
            <a:stretch>
              <a:fillRect/>
            </a:stretch>
          </p:blipFill>
          <p:spPr>
            <a:xfrm>
              <a:off x="8270875" y="2959100"/>
              <a:ext cx="187325" cy="1244600"/>
            </a:xfrm>
            <a:prstGeom prst="rect">
              <a:avLst/>
            </a:prstGeom>
          </p:spPr>
        </p:pic>
        <p:pic>
          <p:nvPicPr>
            <p:cNvPr id="62" name="Image 61" descr="wifi-modem-Vista-256x256.png"/>
            <p:cNvPicPr>
              <a:picLocks noChangeAspect="1"/>
            </p:cNvPicPr>
            <p:nvPr/>
          </p:nvPicPr>
          <p:blipFill>
            <a:blip r:embed="rId5"/>
            <a:srcRect t="33594"/>
            <a:stretch>
              <a:fillRect/>
            </a:stretch>
          </p:blipFill>
          <p:spPr>
            <a:xfrm>
              <a:off x="6038850" y="3960574"/>
              <a:ext cx="3251200" cy="2159000"/>
            </a:xfrm>
            <a:prstGeom prst="rect">
              <a:avLst/>
            </a:prstGeom>
          </p:spPr>
        </p:pic>
        <p:sp>
          <p:nvSpPr>
            <p:cNvPr id="63" name="Rectangle 62"/>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64" name="ZoneTexte 63"/>
          <p:cNvSpPr txBox="1"/>
          <p:nvPr/>
        </p:nvSpPr>
        <p:spPr>
          <a:xfrm>
            <a:off x="7120468" y="318700"/>
            <a:ext cx="2435395" cy="646331"/>
          </a:xfrm>
          <a:prstGeom prst="rect">
            <a:avLst/>
          </a:prstGeom>
          <a:noFill/>
        </p:spPr>
        <p:txBody>
          <a:bodyPr wrap="none" rtlCol="0">
            <a:spAutoFit/>
          </a:bodyPr>
          <a:lstStyle/>
          <a:p>
            <a:r>
              <a:rPr lang="fr-FR" dirty="0" err="1" smtClean="0"/>
              <a:t>Devices</a:t>
            </a:r>
            <a:r>
              <a:rPr lang="fr-FR" dirty="0" smtClean="0"/>
              <a:t> </a:t>
            </a:r>
            <a:r>
              <a:rPr lang="fr-FR" dirty="0" err="1" smtClean="0"/>
              <a:t>with</a:t>
            </a:r>
            <a:r>
              <a:rPr lang="fr-FR" dirty="0" smtClean="0"/>
              <a:t> </a:t>
            </a:r>
            <a:r>
              <a:rPr lang="fr-FR" dirty="0" err="1" smtClean="0"/>
              <a:t>embedded</a:t>
            </a:r>
            <a:endParaRPr lang="fr-FR" dirty="0" smtClean="0"/>
          </a:p>
          <a:p>
            <a:r>
              <a:rPr lang="fr-FR" dirty="0" smtClean="0"/>
              <a:t>NETCONF servers </a:t>
            </a:r>
            <a:endParaRPr lang="fr-FR" dirty="0"/>
          </a:p>
        </p:txBody>
      </p:sp>
      <p:sp>
        <p:nvSpPr>
          <p:cNvPr id="66" name="ZoneTexte 65"/>
          <p:cNvSpPr txBox="1"/>
          <p:nvPr/>
        </p:nvSpPr>
        <p:spPr>
          <a:xfrm>
            <a:off x="152400" y="1574999"/>
            <a:ext cx="3876520" cy="369332"/>
          </a:xfrm>
          <a:prstGeom prst="rect">
            <a:avLst/>
          </a:prstGeom>
          <a:noFill/>
        </p:spPr>
        <p:txBody>
          <a:bodyPr wrap="none" rtlCol="0">
            <a:spAutoFit/>
          </a:bodyPr>
          <a:lstStyle/>
          <a:p>
            <a:r>
              <a:rPr lang="en-US" dirty="0" smtClean="0"/>
              <a:t>Configuration Management Application</a:t>
            </a:r>
            <a:endParaRPr lang="en-US" dirty="0"/>
          </a:p>
        </p:txBody>
      </p:sp>
      <p:cxnSp>
        <p:nvCxnSpPr>
          <p:cNvPr id="67" name="Connecteur droit avec flèche 66"/>
          <p:cNvCxnSpPr/>
          <p:nvPr/>
        </p:nvCxnSpPr>
        <p:spPr>
          <a:xfrm>
            <a:off x="3344797" y="3383239"/>
            <a:ext cx="2730493" cy="1588"/>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68" name="ZoneTexte 67"/>
          <p:cNvSpPr txBox="1"/>
          <p:nvPr/>
        </p:nvSpPr>
        <p:spPr>
          <a:xfrm>
            <a:off x="4114800" y="3013907"/>
            <a:ext cx="1083086" cy="369332"/>
          </a:xfrm>
          <a:prstGeom prst="rect">
            <a:avLst/>
          </a:prstGeom>
          <a:noFill/>
        </p:spPr>
        <p:txBody>
          <a:bodyPr wrap="none" rtlCol="0">
            <a:spAutoFit/>
          </a:bodyPr>
          <a:lstStyle/>
          <a:p>
            <a:r>
              <a:rPr lang="fr-FR" dirty="0" smtClean="0"/>
              <a:t>NETCONF</a:t>
            </a:r>
            <a:endParaRPr lang="en-US" dirty="0"/>
          </a:p>
        </p:txBody>
      </p:sp>
      <p:grpSp>
        <p:nvGrpSpPr>
          <p:cNvPr id="125" name="Grouper 124"/>
          <p:cNvGrpSpPr/>
          <p:nvPr/>
        </p:nvGrpSpPr>
        <p:grpSpPr>
          <a:xfrm>
            <a:off x="457200" y="4140044"/>
            <a:ext cx="1476102" cy="2004809"/>
            <a:chOff x="457200" y="4140044"/>
            <a:chExt cx="1476102" cy="2004809"/>
          </a:xfrm>
        </p:grpSpPr>
        <p:sp>
          <p:nvSpPr>
            <p:cNvPr id="71" name="Carré corné 70"/>
            <p:cNvSpPr/>
            <p:nvPr/>
          </p:nvSpPr>
          <p:spPr>
            <a:xfrm>
              <a:off x="457200" y="4140044"/>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 Host</a:t>
              </a:r>
              <a:endParaRPr lang="fr-FR" dirty="0">
                <a:solidFill>
                  <a:schemeClr val="tx1"/>
                </a:solidFill>
              </a:endParaRPr>
            </a:p>
          </p:txBody>
        </p:sp>
        <p:sp>
          <p:nvSpPr>
            <p:cNvPr id="72" name="Carré corné 71"/>
            <p:cNvSpPr/>
            <p:nvPr/>
          </p:nvSpPr>
          <p:spPr>
            <a:xfrm>
              <a:off x="542834" y="520247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Router</a:t>
              </a:r>
              <a:endParaRPr lang="fr-FR" dirty="0">
                <a:solidFill>
                  <a:schemeClr val="tx1"/>
                </a:solidFill>
              </a:endParaRPr>
            </a:p>
          </p:txBody>
        </p:sp>
      </p:grpSp>
      <p:sp>
        <p:nvSpPr>
          <p:cNvPr id="75" name="Rectangle 74"/>
          <p:cNvSpPr/>
          <p:nvPr/>
        </p:nvSpPr>
        <p:spPr>
          <a:xfrm>
            <a:off x="3344797"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NETCONF PDU</a:t>
            </a:r>
            <a:endParaRPr lang="fr-FR" sz="1400" dirty="0">
              <a:solidFill>
                <a:schemeClr val="tx1"/>
              </a:solidFill>
            </a:endParaRPr>
          </a:p>
        </p:txBody>
      </p:sp>
      <p:sp>
        <p:nvSpPr>
          <p:cNvPr id="76" name="Rectangle 75"/>
          <p:cNvSpPr/>
          <p:nvPr/>
        </p:nvSpPr>
        <p:spPr>
          <a:xfrm>
            <a:off x="4584284"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XML Data</a:t>
            </a:r>
            <a:endParaRPr lang="fr-FR" sz="1400" dirty="0">
              <a:solidFill>
                <a:schemeClr val="tx1"/>
              </a:solidFill>
            </a:endParaRPr>
          </a:p>
        </p:txBody>
      </p:sp>
      <p:sp>
        <p:nvSpPr>
          <p:cNvPr id="23" name="Espace réservé du numéro de diapositive 22"/>
          <p:cNvSpPr>
            <a:spLocks noGrp="1"/>
          </p:cNvSpPr>
          <p:nvPr>
            <p:ph type="sldNum" sz="quarter" idx="12"/>
          </p:nvPr>
        </p:nvSpPr>
        <p:spPr/>
        <p:txBody>
          <a:bodyPr/>
          <a:lstStyle/>
          <a:p>
            <a:fld id="{339A7AB0-D0CE-A343-B5B6-64AAD55F6591}" type="slidenum">
              <a:rPr lang="fr-FR" smtClean="0"/>
              <a:pPr/>
              <a:t>2</a:t>
            </a:fld>
            <a:endParaRPr lang="fr-FR"/>
          </a:p>
        </p:txBody>
      </p:sp>
      <p:sp>
        <p:nvSpPr>
          <p:cNvPr id="24" name="ZoneTexte 23"/>
          <p:cNvSpPr txBox="1"/>
          <p:nvPr/>
        </p:nvSpPr>
        <p:spPr>
          <a:xfrm>
            <a:off x="152400" y="503366"/>
            <a:ext cx="49327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smtClean="0"/>
              <a:t>Standard Configuration Management</a:t>
            </a:r>
            <a:endParaRPr lang="fr-FR" sz="2400" i="1" dirty="0"/>
          </a:p>
        </p:txBody>
      </p:sp>
      <p:sp>
        <p:nvSpPr>
          <p:cNvPr id="25" name="ZoneTexte 24"/>
          <p:cNvSpPr txBox="1"/>
          <p:nvPr/>
        </p:nvSpPr>
        <p:spPr>
          <a:xfrm>
            <a:off x="990600" y="1068055"/>
            <a:ext cx="2774442" cy="369332"/>
          </a:xfrm>
          <a:prstGeom prst="rect">
            <a:avLst/>
          </a:prstGeom>
          <a:noFill/>
        </p:spPr>
        <p:txBody>
          <a:bodyPr wrap="none" rtlCol="0">
            <a:spAutoFit/>
          </a:bodyPr>
          <a:lstStyle/>
          <a:p>
            <a:r>
              <a:rPr lang="fr-FR" i="1" dirty="0" smtClean="0"/>
              <a:t>IETF </a:t>
            </a:r>
            <a:r>
              <a:rPr lang="fr-FR" i="1" dirty="0" err="1" smtClean="0"/>
              <a:t>netconf</a:t>
            </a:r>
            <a:r>
              <a:rPr lang="fr-FR" i="1" dirty="0" smtClean="0"/>
              <a:t> &amp; </a:t>
            </a:r>
            <a:r>
              <a:rPr lang="fr-FR" i="1" dirty="0" err="1" smtClean="0"/>
              <a:t>netmod</a:t>
            </a:r>
            <a:r>
              <a:rPr lang="fr-FR" i="1" dirty="0" smtClean="0"/>
              <a:t> WG</a:t>
            </a:r>
            <a:endParaRPr lang="fr-FR" i="1" dirty="0"/>
          </a:p>
        </p:txBody>
      </p:sp>
      <p:grpSp>
        <p:nvGrpSpPr>
          <p:cNvPr id="124" name="Grouper 123"/>
          <p:cNvGrpSpPr/>
          <p:nvPr/>
        </p:nvGrpSpPr>
        <p:grpSpPr>
          <a:xfrm>
            <a:off x="2984415" y="1822529"/>
            <a:ext cx="6736416" cy="4856987"/>
            <a:chOff x="2984415" y="1822529"/>
            <a:chExt cx="6736416" cy="4856987"/>
          </a:xfrm>
        </p:grpSpPr>
        <p:sp>
          <p:nvSpPr>
            <p:cNvPr id="65" name="Carré corné 64"/>
            <p:cNvSpPr/>
            <p:nvPr/>
          </p:nvSpPr>
          <p:spPr>
            <a:xfrm>
              <a:off x="6553200" y="1822529"/>
              <a:ext cx="1295400" cy="987663"/>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Host</a:t>
              </a:r>
              <a:endParaRPr lang="fr-FR" dirty="0">
                <a:solidFill>
                  <a:schemeClr val="tx1"/>
                </a:solidFill>
              </a:endParaRPr>
            </a:p>
          </p:txBody>
        </p:sp>
        <p:sp>
          <p:nvSpPr>
            <p:cNvPr id="69" name="Carré corné 68"/>
            <p:cNvSpPr/>
            <p:nvPr/>
          </p:nvSpPr>
          <p:spPr>
            <a:xfrm>
              <a:off x="8330363" y="239875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Router</a:t>
              </a:r>
              <a:endParaRPr lang="fr-FR" dirty="0">
                <a:solidFill>
                  <a:schemeClr val="tx1"/>
                </a:solidFill>
              </a:endParaRPr>
            </a:p>
          </p:txBody>
        </p:sp>
        <p:sp>
          <p:nvSpPr>
            <p:cNvPr id="70" name="Carré corné 69"/>
            <p:cNvSpPr/>
            <p:nvPr/>
          </p:nvSpPr>
          <p:spPr>
            <a:xfrm>
              <a:off x="7929321" y="473128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Host</a:t>
              </a:r>
              <a:endParaRPr lang="fr-FR" dirty="0">
                <a:solidFill>
                  <a:schemeClr val="tx1"/>
                </a:solidFill>
              </a:endParaRPr>
            </a:p>
          </p:txBody>
        </p:sp>
        <p:sp>
          <p:nvSpPr>
            <p:cNvPr id="73" name="Carré corné 72"/>
            <p:cNvSpPr/>
            <p:nvPr/>
          </p:nvSpPr>
          <p:spPr>
            <a:xfrm>
              <a:off x="2984415" y="6050923"/>
              <a:ext cx="933268" cy="610855"/>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Data Model</a:t>
              </a:r>
              <a:endParaRPr lang="fr-FR" sz="1200" dirty="0">
                <a:solidFill>
                  <a:schemeClr val="tx1"/>
                </a:solidFill>
              </a:endParaRPr>
            </a:p>
          </p:txBody>
        </p:sp>
        <p:sp>
          <p:nvSpPr>
            <p:cNvPr id="74" name="ZoneTexte 73"/>
            <p:cNvSpPr txBox="1"/>
            <p:nvPr/>
          </p:nvSpPr>
          <p:spPr>
            <a:xfrm>
              <a:off x="3917683" y="6107780"/>
              <a:ext cx="1936535" cy="369332"/>
            </a:xfrm>
            <a:prstGeom prst="rect">
              <a:avLst/>
            </a:prstGeom>
            <a:noFill/>
          </p:spPr>
          <p:txBody>
            <a:bodyPr wrap="none" rtlCol="0">
              <a:spAutoFit/>
            </a:bodyPr>
            <a:lstStyle/>
            <a:p>
              <a:r>
                <a:rPr lang="fr-FR" dirty="0" smtClean="0"/>
                <a:t>: YANG data model</a:t>
              </a:r>
              <a:endParaRPr lang="fr-FR" dirty="0"/>
            </a:p>
          </p:txBody>
        </p:sp>
        <p:sp>
          <p:nvSpPr>
            <p:cNvPr id="26" name="ZoneTexte 25"/>
            <p:cNvSpPr txBox="1"/>
            <p:nvPr/>
          </p:nvSpPr>
          <p:spPr>
            <a:xfrm>
              <a:off x="6131032" y="6033185"/>
              <a:ext cx="1924250" cy="646331"/>
            </a:xfrm>
            <a:prstGeom prst="rect">
              <a:avLst/>
            </a:prstGeom>
            <a:noFill/>
          </p:spPr>
          <p:txBody>
            <a:bodyPr wrap="none" rtlCol="0">
              <a:spAutoFit/>
            </a:bodyPr>
            <a:lstStyle/>
            <a:p>
              <a:r>
                <a:rPr lang="fr-FR" dirty="0" smtClean="0"/>
                <a:t>Configuration data</a:t>
              </a:r>
            </a:p>
            <a:p>
              <a:r>
                <a:rPr lang="fr-FR" dirty="0" smtClean="0"/>
                <a:t>State data</a:t>
              </a:r>
              <a:endParaRPr lang="fr-FR" dirty="0"/>
            </a:p>
          </p:txBody>
        </p:sp>
        <p:sp>
          <p:nvSpPr>
            <p:cNvPr id="27" name="Accolade ouvrante 26"/>
            <p:cNvSpPr/>
            <p:nvPr/>
          </p:nvSpPr>
          <p:spPr>
            <a:xfrm>
              <a:off x="5971457" y="6069233"/>
              <a:ext cx="276814" cy="60971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grpSp>
      <p:grpSp>
        <p:nvGrpSpPr>
          <p:cNvPr id="28" name="Grouper 27"/>
          <p:cNvGrpSpPr/>
          <p:nvPr/>
        </p:nvGrpSpPr>
        <p:grpSpPr>
          <a:xfrm>
            <a:off x="4795912" y="4030051"/>
            <a:ext cx="1137164" cy="1501984"/>
            <a:chOff x="5814134" y="3066382"/>
            <a:chExt cx="2228736" cy="2943749"/>
          </a:xfrm>
        </p:grpSpPr>
        <p:grpSp>
          <p:nvGrpSpPr>
            <p:cNvPr id="29" name="Grouper 292"/>
            <p:cNvGrpSpPr/>
            <p:nvPr/>
          </p:nvGrpSpPr>
          <p:grpSpPr>
            <a:xfrm>
              <a:off x="5814134" y="3066382"/>
              <a:ext cx="1256442" cy="2943749"/>
              <a:chOff x="6105092" y="3073230"/>
              <a:chExt cx="1256442" cy="2943749"/>
            </a:xfrm>
          </p:grpSpPr>
          <p:grpSp>
            <p:nvGrpSpPr>
              <p:cNvPr id="31" name="Grouper 202"/>
              <p:cNvGrpSpPr/>
              <p:nvPr/>
            </p:nvGrpSpPr>
            <p:grpSpPr>
              <a:xfrm>
                <a:off x="6105109" y="3073230"/>
                <a:ext cx="416686" cy="422252"/>
                <a:chOff x="5442515" y="2581520"/>
                <a:chExt cx="523510" cy="530503"/>
              </a:xfrm>
            </p:grpSpPr>
            <p:sp>
              <p:nvSpPr>
                <p:cNvPr id="113" name="Ellipse 112"/>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14" name="ZoneTexte 113"/>
                <p:cNvSpPr txBox="1"/>
                <p:nvPr/>
              </p:nvSpPr>
              <p:spPr>
                <a:xfrm>
                  <a:off x="5442515" y="2581523"/>
                  <a:ext cx="299630" cy="530500"/>
                </a:xfrm>
                <a:prstGeom prst="rect">
                  <a:avLst/>
                </a:prstGeom>
                <a:noFill/>
              </p:spPr>
              <p:txBody>
                <a:bodyPr wrap="square" rtlCol="0">
                  <a:spAutoFit/>
                </a:bodyPr>
                <a:lstStyle/>
                <a:p>
                  <a:r>
                    <a:rPr lang="fr-FR" sz="800" dirty="0" smtClean="0"/>
                    <a:t>&lt;</a:t>
                  </a:r>
                  <a:endParaRPr lang="fr-FR" sz="800" dirty="0"/>
                </a:p>
              </p:txBody>
            </p:sp>
            <p:sp>
              <p:nvSpPr>
                <p:cNvPr id="115" name="ZoneTexte 114"/>
                <p:cNvSpPr txBox="1"/>
                <p:nvPr/>
              </p:nvSpPr>
              <p:spPr>
                <a:xfrm>
                  <a:off x="5665942" y="2581520"/>
                  <a:ext cx="300083" cy="530500"/>
                </a:xfrm>
                <a:prstGeom prst="rect">
                  <a:avLst/>
                </a:prstGeom>
                <a:noFill/>
              </p:spPr>
              <p:txBody>
                <a:bodyPr wrap="square" rtlCol="0">
                  <a:spAutoFit/>
                </a:bodyPr>
                <a:lstStyle/>
                <a:p>
                  <a:r>
                    <a:rPr lang="fr-FR" sz="800" dirty="0" smtClean="0"/>
                    <a:t>&gt;</a:t>
                  </a:r>
                  <a:endParaRPr lang="fr-FR" sz="800" dirty="0"/>
                </a:p>
              </p:txBody>
            </p:sp>
          </p:grpSp>
          <p:grpSp>
            <p:nvGrpSpPr>
              <p:cNvPr id="32" name="Grouper 203"/>
              <p:cNvGrpSpPr/>
              <p:nvPr/>
            </p:nvGrpSpPr>
            <p:grpSpPr>
              <a:xfrm>
                <a:off x="6641589" y="3901408"/>
                <a:ext cx="477337" cy="422252"/>
                <a:chOff x="5442513" y="2221459"/>
                <a:chExt cx="599708" cy="530499"/>
              </a:xfrm>
            </p:grpSpPr>
            <p:sp>
              <p:nvSpPr>
                <p:cNvPr id="110" name="ZoneTexte 109"/>
                <p:cNvSpPr txBox="1"/>
                <p:nvPr/>
              </p:nvSpPr>
              <p:spPr>
                <a:xfrm>
                  <a:off x="5442513" y="2221461"/>
                  <a:ext cx="389849" cy="530497"/>
                </a:xfrm>
                <a:prstGeom prst="rect">
                  <a:avLst/>
                </a:prstGeom>
                <a:noFill/>
              </p:spPr>
              <p:txBody>
                <a:bodyPr wrap="square" rtlCol="0">
                  <a:spAutoFit/>
                </a:bodyPr>
                <a:lstStyle/>
                <a:p>
                  <a:r>
                    <a:rPr lang="fr-FR" sz="800" dirty="0" smtClean="0"/>
                    <a:t>&lt;/</a:t>
                  </a:r>
                  <a:endParaRPr lang="fr-FR" sz="800" dirty="0"/>
                </a:p>
              </p:txBody>
            </p:sp>
            <p:sp>
              <p:nvSpPr>
                <p:cNvPr id="111" name="ZoneTexte 110"/>
                <p:cNvSpPr txBox="1"/>
                <p:nvPr/>
              </p:nvSpPr>
              <p:spPr>
                <a:xfrm>
                  <a:off x="5742139" y="2221459"/>
                  <a:ext cx="300082" cy="530497"/>
                </a:xfrm>
                <a:prstGeom prst="rect">
                  <a:avLst/>
                </a:prstGeom>
                <a:noFill/>
              </p:spPr>
              <p:txBody>
                <a:bodyPr wrap="square" rtlCol="0">
                  <a:spAutoFit/>
                </a:bodyPr>
                <a:lstStyle/>
                <a:p>
                  <a:r>
                    <a:rPr lang="fr-FR" sz="800" dirty="0" smtClean="0"/>
                    <a:t>&gt;</a:t>
                  </a:r>
                  <a:endParaRPr lang="fr-FR" sz="800" dirty="0"/>
                </a:p>
              </p:txBody>
            </p:sp>
            <p:sp>
              <p:nvSpPr>
                <p:cNvPr id="112" name="Ellipse 111"/>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grpSp>
          <p:grpSp>
            <p:nvGrpSpPr>
              <p:cNvPr id="33" name="Grouper 204"/>
              <p:cNvGrpSpPr/>
              <p:nvPr/>
            </p:nvGrpSpPr>
            <p:grpSpPr>
              <a:xfrm>
                <a:off x="6349342" y="4405696"/>
                <a:ext cx="488493" cy="422251"/>
                <a:chOff x="5442517" y="2837310"/>
                <a:chExt cx="613728" cy="530501"/>
              </a:xfrm>
            </p:grpSpPr>
            <p:sp>
              <p:nvSpPr>
                <p:cNvPr id="107" name="Ellipse 10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08" name="ZoneTexte 107"/>
                <p:cNvSpPr txBox="1"/>
                <p:nvPr/>
              </p:nvSpPr>
              <p:spPr>
                <a:xfrm>
                  <a:off x="5756164" y="2837312"/>
                  <a:ext cx="300081" cy="530499"/>
                </a:xfrm>
                <a:prstGeom prst="rect">
                  <a:avLst/>
                </a:prstGeom>
                <a:noFill/>
              </p:spPr>
              <p:txBody>
                <a:bodyPr wrap="square" rtlCol="0">
                  <a:spAutoFit/>
                </a:bodyPr>
                <a:lstStyle/>
                <a:p>
                  <a:r>
                    <a:rPr lang="fr-FR" sz="800" dirty="0" smtClean="0"/>
                    <a:t>&gt;</a:t>
                  </a:r>
                  <a:endParaRPr lang="fr-FR" sz="800" dirty="0"/>
                </a:p>
              </p:txBody>
            </p:sp>
            <p:sp>
              <p:nvSpPr>
                <p:cNvPr id="109" name="ZoneTexte 108"/>
                <p:cNvSpPr txBox="1"/>
                <p:nvPr/>
              </p:nvSpPr>
              <p:spPr>
                <a:xfrm>
                  <a:off x="5442517" y="2837310"/>
                  <a:ext cx="389849" cy="530499"/>
                </a:xfrm>
                <a:prstGeom prst="rect">
                  <a:avLst/>
                </a:prstGeom>
                <a:noFill/>
              </p:spPr>
              <p:txBody>
                <a:bodyPr wrap="square" rtlCol="0">
                  <a:spAutoFit/>
                </a:bodyPr>
                <a:lstStyle/>
                <a:p>
                  <a:r>
                    <a:rPr lang="fr-FR" sz="800" dirty="0" smtClean="0"/>
                    <a:t>&lt;/</a:t>
                  </a:r>
                  <a:endParaRPr lang="fr-FR" sz="800" dirty="0"/>
                </a:p>
              </p:txBody>
            </p:sp>
          </p:grpSp>
          <p:grpSp>
            <p:nvGrpSpPr>
              <p:cNvPr id="34" name="Grouper 205"/>
              <p:cNvGrpSpPr/>
              <p:nvPr/>
            </p:nvGrpSpPr>
            <p:grpSpPr>
              <a:xfrm>
                <a:off x="6105092" y="5594728"/>
                <a:ext cx="488493" cy="422251"/>
                <a:chOff x="5442517" y="2837318"/>
                <a:chExt cx="613728" cy="530502"/>
              </a:xfrm>
            </p:grpSpPr>
            <p:sp>
              <p:nvSpPr>
                <p:cNvPr id="104" name="Ellipse 103"/>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05" name="ZoneTexte 104"/>
                <p:cNvSpPr txBox="1"/>
                <p:nvPr/>
              </p:nvSpPr>
              <p:spPr>
                <a:xfrm>
                  <a:off x="5756164" y="2837318"/>
                  <a:ext cx="300081" cy="530501"/>
                </a:xfrm>
                <a:prstGeom prst="rect">
                  <a:avLst/>
                </a:prstGeom>
                <a:noFill/>
              </p:spPr>
              <p:txBody>
                <a:bodyPr wrap="square" rtlCol="0">
                  <a:spAutoFit/>
                </a:bodyPr>
                <a:lstStyle/>
                <a:p>
                  <a:r>
                    <a:rPr lang="fr-FR" sz="800" dirty="0" smtClean="0"/>
                    <a:t>&gt;</a:t>
                  </a:r>
                  <a:endParaRPr lang="fr-FR" sz="800" dirty="0"/>
                </a:p>
              </p:txBody>
            </p:sp>
            <p:sp>
              <p:nvSpPr>
                <p:cNvPr id="106" name="ZoneTexte 105"/>
                <p:cNvSpPr txBox="1"/>
                <p:nvPr/>
              </p:nvSpPr>
              <p:spPr>
                <a:xfrm>
                  <a:off x="5442517" y="2837318"/>
                  <a:ext cx="389849" cy="530502"/>
                </a:xfrm>
                <a:prstGeom prst="rect">
                  <a:avLst/>
                </a:prstGeom>
                <a:noFill/>
              </p:spPr>
              <p:txBody>
                <a:bodyPr wrap="square" rtlCol="0">
                  <a:spAutoFit/>
                </a:bodyPr>
                <a:lstStyle/>
                <a:p>
                  <a:r>
                    <a:rPr lang="fr-FR" sz="800" dirty="0" smtClean="0"/>
                    <a:t>&lt;/</a:t>
                  </a:r>
                  <a:endParaRPr lang="fr-FR" sz="800" dirty="0"/>
                </a:p>
              </p:txBody>
            </p:sp>
          </p:grpSp>
          <p:grpSp>
            <p:nvGrpSpPr>
              <p:cNvPr id="35" name="Grouper 209"/>
              <p:cNvGrpSpPr/>
              <p:nvPr/>
            </p:nvGrpSpPr>
            <p:grpSpPr>
              <a:xfrm>
                <a:off x="6373549" y="3229002"/>
                <a:ext cx="416684" cy="422251"/>
                <a:chOff x="5442513" y="2581515"/>
                <a:chExt cx="523508" cy="530500"/>
              </a:xfrm>
            </p:grpSpPr>
            <p:sp>
              <p:nvSpPr>
                <p:cNvPr id="101" name="Ellipse 100"/>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02" name="ZoneTexte 101"/>
                <p:cNvSpPr txBox="1"/>
                <p:nvPr/>
              </p:nvSpPr>
              <p:spPr>
                <a:xfrm>
                  <a:off x="5442513" y="2581515"/>
                  <a:ext cx="299630" cy="530500"/>
                </a:xfrm>
                <a:prstGeom prst="rect">
                  <a:avLst/>
                </a:prstGeom>
                <a:noFill/>
              </p:spPr>
              <p:txBody>
                <a:bodyPr wrap="square" rtlCol="0">
                  <a:spAutoFit/>
                </a:bodyPr>
                <a:lstStyle/>
                <a:p>
                  <a:r>
                    <a:rPr lang="fr-FR" sz="800" dirty="0" smtClean="0"/>
                    <a:t>&lt;</a:t>
                  </a:r>
                  <a:endParaRPr lang="fr-FR" sz="800" dirty="0"/>
                </a:p>
              </p:txBody>
            </p:sp>
            <p:sp>
              <p:nvSpPr>
                <p:cNvPr id="103" name="ZoneTexte 102"/>
                <p:cNvSpPr txBox="1"/>
                <p:nvPr/>
              </p:nvSpPr>
              <p:spPr>
                <a:xfrm>
                  <a:off x="5665938" y="2581515"/>
                  <a:ext cx="300083" cy="530499"/>
                </a:xfrm>
                <a:prstGeom prst="rect">
                  <a:avLst/>
                </a:prstGeom>
                <a:noFill/>
              </p:spPr>
              <p:txBody>
                <a:bodyPr wrap="square" rtlCol="0">
                  <a:spAutoFit/>
                </a:bodyPr>
                <a:lstStyle/>
                <a:p>
                  <a:r>
                    <a:rPr lang="fr-FR" sz="800" dirty="0" smtClean="0"/>
                    <a:t>&gt;</a:t>
                  </a:r>
                  <a:endParaRPr lang="fr-FR" sz="800" dirty="0"/>
                </a:p>
              </p:txBody>
            </p:sp>
          </p:grpSp>
          <p:grpSp>
            <p:nvGrpSpPr>
              <p:cNvPr id="36" name="Grouper 213"/>
              <p:cNvGrpSpPr/>
              <p:nvPr/>
            </p:nvGrpSpPr>
            <p:grpSpPr>
              <a:xfrm>
                <a:off x="6390518" y="4069497"/>
                <a:ext cx="488493" cy="422253"/>
                <a:chOff x="5442517" y="2837305"/>
                <a:chExt cx="613728" cy="530502"/>
              </a:xfrm>
            </p:grpSpPr>
            <p:sp>
              <p:nvSpPr>
                <p:cNvPr id="98" name="Ellipse 97"/>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99" name="ZoneTexte 98"/>
                <p:cNvSpPr txBox="1"/>
                <p:nvPr/>
              </p:nvSpPr>
              <p:spPr>
                <a:xfrm>
                  <a:off x="5756164" y="2837308"/>
                  <a:ext cx="300081" cy="530499"/>
                </a:xfrm>
                <a:prstGeom prst="rect">
                  <a:avLst/>
                </a:prstGeom>
                <a:noFill/>
              </p:spPr>
              <p:txBody>
                <a:bodyPr wrap="square" rtlCol="0">
                  <a:spAutoFit/>
                </a:bodyPr>
                <a:lstStyle/>
                <a:p>
                  <a:r>
                    <a:rPr lang="fr-FR" sz="800" dirty="0" smtClean="0"/>
                    <a:t>&gt;</a:t>
                  </a:r>
                  <a:endParaRPr lang="fr-FR" sz="800" dirty="0"/>
                </a:p>
              </p:txBody>
            </p:sp>
            <p:sp>
              <p:nvSpPr>
                <p:cNvPr id="100" name="ZoneTexte 99"/>
                <p:cNvSpPr txBox="1"/>
                <p:nvPr/>
              </p:nvSpPr>
              <p:spPr>
                <a:xfrm>
                  <a:off x="5442517" y="2837305"/>
                  <a:ext cx="389849" cy="530499"/>
                </a:xfrm>
                <a:prstGeom prst="rect">
                  <a:avLst/>
                </a:prstGeom>
                <a:noFill/>
              </p:spPr>
              <p:txBody>
                <a:bodyPr wrap="square" rtlCol="0">
                  <a:spAutoFit/>
                </a:bodyPr>
                <a:lstStyle/>
                <a:p>
                  <a:r>
                    <a:rPr lang="fr-FR" sz="800" dirty="0" smtClean="0"/>
                    <a:t>&lt;/</a:t>
                  </a:r>
                  <a:endParaRPr lang="fr-FR" sz="800" dirty="0"/>
                </a:p>
              </p:txBody>
            </p:sp>
          </p:grpSp>
          <p:grpSp>
            <p:nvGrpSpPr>
              <p:cNvPr id="37" name="Grouper 217"/>
              <p:cNvGrpSpPr/>
              <p:nvPr/>
            </p:nvGrpSpPr>
            <p:grpSpPr>
              <a:xfrm>
                <a:off x="6641580" y="3397095"/>
                <a:ext cx="429720" cy="422251"/>
                <a:chOff x="5442513" y="3179381"/>
                <a:chExt cx="539886" cy="530501"/>
              </a:xfrm>
            </p:grpSpPr>
            <p:sp>
              <p:nvSpPr>
                <p:cNvPr id="95" name="Ellipse 94"/>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96" name="ZoneTexte 95"/>
                <p:cNvSpPr txBox="1"/>
                <p:nvPr/>
              </p:nvSpPr>
              <p:spPr>
                <a:xfrm>
                  <a:off x="5442513" y="3179383"/>
                  <a:ext cx="299631" cy="530499"/>
                </a:xfrm>
                <a:prstGeom prst="rect">
                  <a:avLst/>
                </a:prstGeom>
                <a:noFill/>
              </p:spPr>
              <p:txBody>
                <a:bodyPr wrap="square" rtlCol="0">
                  <a:spAutoFit/>
                </a:bodyPr>
                <a:lstStyle/>
                <a:p>
                  <a:r>
                    <a:rPr lang="fr-FR" sz="800" dirty="0" smtClean="0"/>
                    <a:t>&lt;</a:t>
                  </a:r>
                  <a:endParaRPr lang="fr-FR" sz="800" dirty="0"/>
                </a:p>
              </p:txBody>
            </p:sp>
            <p:sp>
              <p:nvSpPr>
                <p:cNvPr id="97" name="ZoneTexte 96"/>
                <p:cNvSpPr txBox="1"/>
                <p:nvPr/>
              </p:nvSpPr>
              <p:spPr>
                <a:xfrm>
                  <a:off x="5682318" y="3179381"/>
                  <a:ext cx="300081" cy="530499"/>
                </a:xfrm>
                <a:prstGeom prst="rect">
                  <a:avLst/>
                </a:prstGeom>
                <a:noFill/>
              </p:spPr>
              <p:txBody>
                <a:bodyPr wrap="square" rtlCol="0">
                  <a:spAutoFit/>
                </a:bodyPr>
                <a:lstStyle/>
                <a:p>
                  <a:r>
                    <a:rPr lang="fr-FR" sz="800" dirty="0" smtClean="0"/>
                    <a:t>&gt;</a:t>
                  </a:r>
                  <a:endParaRPr lang="fr-FR" sz="800" dirty="0"/>
                </a:p>
              </p:txBody>
            </p:sp>
          </p:grpSp>
          <p:grpSp>
            <p:nvGrpSpPr>
              <p:cNvPr id="38" name="Grouper 221"/>
              <p:cNvGrpSpPr/>
              <p:nvPr/>
            </p:nvGrpSpPr>
            <p:grpSpPr>
              <a:xfrm>
                <a:off x="6884192" y="3565194"/>
                <a:ext cx="429718" cy="422252"/>
                <a:chOff x="5442513" y="3179385"/>
                <a:chExt cx="539883" cy="530503"/>
              </a:xfrm>
            </p:grpSpPr>
            <p:sp>
              <p:nvSpPr>
                <p:cNvPr id="92" name="Ellipse 91"/>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93" name="ZoneTexte 92"/>
                <p:cNvSpPr txBox="1"/>
                <p:nvPr/>
              </p:nvSpPr>
              <p:spPr>
                <a:xfrm>
                  <a:off x="5442513" y="3179387"/>
                  <a:ext cx="299630" cy="530501"/>
                </a:xfrm>
                <a:prstGeom prst="rect">
                  <a:avLst/>
                </a:prstGeom>
                <a:noFill/>
              </p:spPr>
              <p:txBody>
                <a:bodyPr wrap="square" rtlCol="0">
                  <a:spAutoFit/>
                </a:bodyPr>
                <a:lstStyle/>
                <a:p>
                  <a:r>
                    <a:rPr lang="fr-FR" sz="800" dirty="0" smtClean="0"/>
                    <a:t>&lt;</a:t>
                  </a:r>
                  <a:endParaRPr lang="fr-FR" sz="800" dirty="0"/>
                </a:p>
              </p:txBody>
            </p:sp>
            <p:sp>
              <p:nvSpPr>
                <p:cNvPr id="94" name="ZoneTexte 93"/>
                <p:cNvSpPr txBox="1"/>
                <p:nvPr/>
              </p:nvSpPr>
              <p:spPr>
                <a:xfrm>
                  <a:off x="5682315" y="3179385"/>
                  <a:ext cx="300081" cy="530501"/>
                </a:xfrm>
                <a:prstGeom prst="rect">
                  <a:avLst/>
                </a:prstGeom>
                <a:noFill/>
              </p:spPr>
              <p:txBody>
                <a:bodyPr wrap="square" rtlCol="0">
                  <a:spAutoFit/>
                </a:bodyPr>
                <a:lstStyle/>
                <a:p>
                  <a:r>
                    <a:rPr lang="fr-FR" sz="800" dirty="0" smtClean="0"/>
                    <a:t>&gt;</a:t>
                  </a:r>
                  <a:endParaRPr lang="fr-FR" sz="800" dirty="0"/>
                </a:p>
              </p:txBody>
            </p:sp>
          </p:grpSp>
          <p:grpSp>
            <p:nvGrpSpPr>
              <p:cNvPr id="39" name="Grouper 229"/>
              <p:cNvGrpSpPr/>
              <p:nvPr/>
            </p:nvGrpSpPr>
            <p:grpSpPr>
              <a:xfrm>
                <a:off x="6884197" y="3733309"/>
                <a:ext cx="477337" cy="422252"/>
                <a:chOff x="5442513" y="2221462"/>
                <a:chExt cx="599708" cy="530499"/>
              </a:xfrm>
            </p:grpSpPr>
            <p:sp>
              <p:nvSpPr>
                <p:cNvPr id="89" name="ZoneTexte 88"/>
                <p:cNvSpPr txBox="1"/>
                <p:nvPr/>
              </p:nvSpPr>
              <p:spPr>
                <a:xfrm>
                  <a:off x="5442513" y="2221464"/>
                  <a:ext cx="389849" cy="530497"/>
                </a:xfrm>
                <a:prstGeom prst="rect">
                  <a:avLst/>
                </a:prstGeom>
                <a:noFill/>
              </p:spPr>
              <p:txBody>
                <a:bodyPr wrap="square" rtlCol="0">
                  <a:spAutoFit/>
                </a:bodyPr>
                <a:lstStyle/>
                <a:p>
                  <a:r>
                    <a:rPr lang="fr-FR" sz="800" dirty="0" smtClean="0"/>
                    <a:t>&lt;/</a:t>
                  </a:r>
                  <a:endParaRPr lang="fr-FR" sz="800" dirty="0"/>
                </a:p>
              </p:txBody>
            </p:sp>
            <p:sp>
              <p:nvSpPr>
                <p:cNvPr id="90" name="ZoneTexte 89"/>
                <p:cNvSpPr txBox="1"/>
                <p:nvPr/>
              </p:nvSpPr>
              <p:spPr>
                <a:xfrm>
                  <a:off x="5742139" y="2221462"/>
                  <a:ext cx="300082" cy="530497"/>
                </a:xfrm>
                <a:prstGeom prst="rect">
                  <a:avLst/>
                </a:prstGeom>
                <a:noFill/>
              </p:spPr>
              <p:txBody>
                <a:bodyPr wrap="square" rtlCol="0">
                  <a:spAutoFit/>
                </a:bodyPr>
                <a:lstStyle/>
                <a:p>
                  <a:r>
                    <a:rPr lang="fr-FR" sz="800" dirty="0" smtClean="0"/>
                    <a:t>&gt;</a:t>
                  </a:r>
                  <a:endParaRPr lang="fr-FR" sz="800" dirty="0"/>
                </a:p>
              </p:txBody>
            </p:sp>
            <p:sp>
              <p:nvSpPr>
                <p:cNvPr id="91" name="Ellipse 90"/>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grpSp>
          <p:grpSp>
            <p:nvGrpSpPr>
              <p:cNvPr id="40" name="Grouper 244"/>
              <p:cNvGrpSpPr/>
              <p:nvPr/>
            </p:nvGrpSpPr>
            <p:grpSpPr>
              <a:xfrm>
                <a:off x="6373549" y="4237599"/>
                <a:ext cx="416684" cy="422251"/>
                <a:chOff x="5442513" y="2581520"/>
                <a:chExt cx="523508" cy="530502"/>
              </a:xfrm>
            </p:grpSpPr>
            <p:sp>
              <p:nvSpPr>
                <p:cNvPr id="86" name="Ellipse 85"/>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87" name="ZoneTexte 86"/>
                <p:cNvSpPr txBox="1"/>
                <p:nvPr/>
              </p:nvSpPr>
              <p:spPr>
                <a:xfrm>
                  <a:off x="5442513" y="2581520"/>
                  <a:ext cx="299630" cy="530501"/>
                </a:xfrm>
                <a:prstGeom prst="rect">
                  <a:avLst/>
                </a:prstGeom>
                <a:noFill/>
              </p:spPr>
              <p:txBody>
                <a:bodyPr wrap="square" rtlCol="0">
                  <a:spAutoFit/>
                </a:bodyPr>
                <a:lstStyle/>
                <a:p>
                  <a:r>
                    <a:rPr lang="fr-FR" sz="800" dirty="0" smtClean="0"/>
                    <a:t>&lt;</a:t>
                  </a:r>
                  <a:endParaRPr lang="fr-FR" sz="800" dirty="0"/>
                </a:p>
              </p:txBody>
            </p:sp>
            <p:sp>
              <p:nvSpPr>
                <p:cNvPr id="88" name="ZoneTexte 87"/>
                <p:cNvSpPr txBox="1"/>
                <p:nvPr/>
              </p:nvSpPr>
              <p:spPr>
                <a:xfrm>
                  <a:off x="5665938" y="2581520"/>
                  <a:ext cx="300083" cy="530502"/>
                </a:xfrm>
                <a:prstGeom prst="rect">
                  <a:avLst/>
                </a:prstGeom>
                <a:noFill/>
              </p:spPr>
              <p:txBody>
                <a:bodyPr wrap="square" rtlCol="0">
                  <a:spAutoFit/>
                </a:bodyPr>
                <a:lstStyle/>
                <a:p>
                  <a:r>
                    <a:rPr lang="fr-FR" sz="800" dirty="0" smtClean="0"/>
                    <a:t>&gt;</a:t>
                  </a:r>
                  <a:endParaRPr lang="fr-FR" sz="800" dirty="0"/>
                </a:p>
              </p:txBody>
            </p:sp>
          </p:grpSp>
          <p:grpSp>
            <p:nvGrpSpPr>
              <p:cNvPr id="41" name="Grouper 259"/>
              <p:cNvGrpSpPr/>
              <p:nvPr/>
            </p:nvGrpSpPr>
            <p:grpSpPr>
              <a:xfrm>
                <a:off x="6641589" y="5246207"/>
                <a:ext cx="477337" cy="422255"/>
                <a:chOff x="5442513" y="2221459"/>
                <a:chExt cx="599708" cy="530503"/>
              </a:xfrm>
            </p:grpSpPr>
            <p:sp>
              <p:nvSpPr>
                <p:cNvPr id="83" name="ZoneTexte 82"/>
                <p:cNvSpPr txBox="1"/>
                <p:nvPr/>
              </p:nvSpPr>
              <p:spPr>
                <a:xfrm>
                  <a:off x="5442513" y="2221464"/>
                  <a:ext cx="389849" cy="530498"/>
                </a:xfrm>
                <a:prstGeom prst="rect">
                  <a:avLst/>
                </a:prstGeom>
                <a:noFill/>
              </p:spPr>
              <p:txBody>
                <a:bodyPr wrap="square" rtlCol="0">
                  <a:spAutoFit/>
                </a:bodyPr>
                <a:lstStyle/>
                <a:p>
                  <a:r>
                    <a:rPr lang="fr-FR" sz="800" dirty="0" smtClean="0"/>
                    <a:t>&lt;/</a:t>
                  </a:r>
                  <a:endParaRPr lang="fr-FR" sz="800" dirty="0"/>
                </a:p>
              </p:txBody>
            </p:sp>
            <p:sp>
              <p:nvSpPr>
                <p:cNvPr id="84" name="ZoneTexte 83"/>
                <p:cNvSpPr txBox="1"/>
                <p:nvPr/>
              </p:nvSpPr>
              <p:spPr>
                <a:xfrm>
                  <a:off x="5742139" y="2221459"/>
                  <a:ext cx="300082" cy="530497"/>
                </a:xfrm>
                <a:prstGeom prst="rect">
                  <a:avLst/>
                </a:prstGeom>
                <a:noFill/>
              </p:spPr>
              <p:txBody>
                <a:bodyPr wrap="square" rtlCol="0">
                  <a:spAutoFit/>
                </a:bodyPr>
                <a:lstStyle/>
                <a:p>
                  <a:r>
                    <a:rPr lang="fr-FR" sz="800" dirty="0" smtClean="0"/>
                    <a:t>&gt;</a:t>
                  </a:r>
                  <a:endParaRPr lang="fr-FR" sz="800" dirty="0"/>
                </a:p>
              </p:txBody>
            </p:sp>
            <p:sp>
              <p:nvSpPr>
                <p:cNvPr id="85" name="Ellipse 84"/>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grpSp>
          <p:grpSp>
            <p:nvGrpSpPr>
              <p:cNvPr id="42" name="Grouper 268"/>
              <p:cNvGrpSpPr/>
              <p:nvPr/>
            </p:nvGrpSpPr>
            <p:grpSpPr>
              <a:xfrm>
                <a:off x="6373549" y="4573798"/>
                <a:ext cx="416684" cy="422251"/>
                <a:chOff x="5442513" y="2581519"/>
                <a:chExt cx="523508" cy="530501"/>
              </a:xfrm>
            </p:grpSpPr>
            <p:sp>
              <p:nvSpPr>
                <p:cNvPr id="80" name="Ellipse 79"/>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81" name="ZoneTexte 80"/>
                <p:cNvSpPr txBox="1"/>
                <p:nvPr/>
              </p:nvSpPr>
              <p:spPr>
                <a:xfrm>
                  <a:off x="5442513" y="2581521"/>
                  <a:ext cx="299630" cy="530499"/>
                </a:xfrm>
                <a:prstGeom prst="rect">
                  <a:avLst/>
                </a:prstGeom>
                <a:noFill/>
              </p:spPr>
              <p:txBody>
                <a:bodyPr wrap="square" rtlCol="0">
                  <a:spAutoFit/>
                </a:bodyPr>
                <a:lstStyle/>
                <a:p>
                  <a:r>
                    <a:rPr lang="fr-FR" sz="800" dirty="0" smtClean="0"/>
                    <a:t>&lt;</a:t>
                  </a:r>
                  <a:endParaRPr lang="fr-FR" sz="800" dirty="0"/>
                </a:p>
              </p:txBody>
            </p:sp>
            <p:sp>
              <p:nvSpPr>
                <p:cNvPr id="82" name="ZoneTexte 81"/>
                <p:cNvSpPr txBox="1"/>
                <p:nvPr/>
              </p:nvSpPr>
              <p:spPr>
                <a:xfrm>
                  <a:off x="5665938" y="2581519"/>
                  <a:ext cx="300083" cy="530499"/>
                </a:xfrm>
                <a:prstGeom prst="rect">
                  <a:avLst/>
                </a:prstGeom>
                <a:noFill/>
              </p:spPr>
              <p:txBody>
                <a:bodyPr wrap="square" rtlCol="0">
                  <a:spAutoFit/>
                </a:bodyPr>
                <a:lstStyle/>
                <a:p>
                  <a:r>
                    <a:rPr lang="fr-FR" sz="800" dirty="0" smtClean="0"/>
                    <a:t>&gt;</a:t>
                  </a:r>
                  <a:endParaRPr lang="fr-FR" sz="800" dirty="0"/>
                </a:p>
              </p:txBody>
            </p:sp>
          </p:grpSp>
          <p:grpSp>
            <p:nvGrpSpPr>
              <p:cNvPr id="43" name="Grouper 272"/>
              <p:cNvGrpSpPr/>
              <p:nvPr/>
            </p:nvGrpSpPr>
            <p:grpSpPr>
              <a:xfrm>
                <a:off x="6641580" y="4741898"/>
                <a:ext cx="429720" cy="422250"/>
                <a:chOff x="5442513" y="3179382"/>
                <a:chExt cx="539886" cy="530499"/>
              </a:xfrm>
            </p:grpSpPr>
            <p:sp>
              <p:nvSpPr>
                <p:cNvPr id="77" name="Ellipse 76"/>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78" name="ZoneTexte 77"/>
                <p:cNvSpPr txBox="1"/>
                <p:nvPr/>
              </p:nvSpPr>
              <p:spPr>
                <a:xfrm>
                  <a:off x="5442513" y="3179382"/>
                  <a:ext cx="299631" cy="530499"/>
                </a:xfrm>
                <a:prstGeom prst="rect">
                  <a:avLst/>
                </a:prstGeom>
                <a:noFill/>
              </p:spPr>
              <p:txBody>
                <a:bodyPr wrap="square" rtlCol="0">
                  <a:spAutoFit/>
                </a:bodyPr>
                <a:lstStyle/>
                <a:p>
                  <a:r>
                    <a:rPr lang="fr-FR" sz="800" dirty="0" smtClean="0"/>
                    <a:t>&lt;</a:t>
                  </a:r>
                  <a:endParaRPr lang="fr-FR" sz="800" dirty="0"/>
                </a:p>
              </p:txBody>
            </p:sp>
            <p:sp>
              <p:nvSpPr>
                <p:cNvPr id="79" name="ZoneTexte 78"/>
                <p:cNvSpPr txBox="1"/>
                <p:nvPr/>
              </p:nvSpPr>
              <p:spPr>
                <a:xfrm>
                  <a:off x="5682318" y="3179382"/>
                  <a:ext cx="300081" cy="530499"/>
                </a:xfrm>
                <a:prstGeom prst="rect">
                  <a:avLst/>
                </a:prstGeom>
                <a:noFill/>
              </p:spPr>
              <p:txBody>
                <a:bodyPr wrap="square" rtlCol="0">
                  <a:spAutoFit/>
                </a:bodyPr>
                <a:lstStyle/>
                <a:p>
                  <a:r>
                    <a:rPr lang="fr-FR" sz="800" dirty="0" smtClean="0"/>
                    <a:t>&gt;</a:t>
                  </a:r>
                  <a:endParaRPr lang="fr-FR" sz="800" dirty="0"/>
                </a:p>
              </p:txBody>
            </p:sp>
          </p:grpSp>
          <p:grpSp>
            <p:nvGrpSpPr>
              <p:cNvPr id="44" name="Grouper 276"/>
              <p:cNvGrpSpPr/>
              <p:nvPr/>
            </p:nvGrpSpPr>
            <p:grpSpPr>
              <a:xfrm>
                <a:off x="6884192" y="4909994"/>
                <a:ext cx="429718" cy="422252"/>
                <a:chOff x="5442513" y="3179385"/>
                <a:chExt cx="539883" cy="530503"/>
              </a:xfrm>
            </p:grpSpPr>
            <p:sp>
              <p:nvSpPr>
                <p:cNvPr id="53" name="Ellipse 52"/>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54" name="ZoneTexte 53"/>
                <p:cNvSpPr txBox="1"/>
                <p:nvPr/>
              </p:nvSpPr>
              <p:spPr>
                <a:xfrm>
                  <a:off x="5442513" y="3179387"/>
                  <a:ext cx="299630" cy="530501"/>
                </a:xfrm>
                <a:prstGeom prst="rect">
                  <a:avLst/>
                </a:prstGeom>
                <a:noFill/>
              </p:spPr>
              <p:txBody>
                <a:bodyPr wrap="square" rtlCol="0">
                  <a:spAutoFit/>
                </a:bodyPr>
                <a:lstStyle/>
                <a:p>
                  <a:r>
                    <a:rPr lang="fr-FR" sz="800" dirty="0" smtClean="0"/>
                    <a:t>&lt;</a:t>
                  </a:r>
                  <a:endParaRPr lang="fr-FR" sz="800" dirty="0"/>
                </a:p>
              </p:txBody>
            </p:sp>
            <p:sp>
              <p:nvSpPr>
                <p:cNvPr id="55" name="ZoneTexte 54"/>
                <p:cNvSpPr txBox="1"/>
                <p:nvPr/>
              </p:nvSpPr>
              <p:spPr>
                <a:xfrm>
                  <a:off x="5682315" y="3179385"/>
                  <a:ext cx="300081" cy="530501"/>
                </a:xfrm>
                <a:prstGeom prst="rect">
                  <a:avLst/>
                </a:prstGeom>
                <a:noFill/>
              </p:spPr>
              <p:txBody>
                <a:bodyPr wrap="square" rtlCol="0">
                  <a:spAutoFit/>
                </a:bodyPr>
                <a:lstStyle/>
                <a:p>
                  <a:r>
                    <a:rPr lang="fr-FR" sz="800" dirty="0" smtClean="0"/>
                    <a:t>&gt;</a:t>
                  </a:r>
                  <a:endParaRPr lang="fr-FR" sz="800" dirty="0"/>
                </a:p>
              </p:txBody>
            </p:sp>
          </p:grpSp>
          <p:grpSp>
            <p:nvGrpSpPr>
              <p:cNvPr id="45" name="Grouper 280"/>
              <p:cNvGrpSpPr/>
              <p:nvPr/>
            </p:nvGrpSpPr>
            <p:grpSpPr>
              <a:xfrm>
                <a:off x="6884197" y="5078106"/>
                <a:ext cx="477337" cy="422254"/>
                <a:chOff x="5442513" y="2221459"/>
                <a:chExt cx="599708" cy="530502"/>
              </a:xfrm>
            </p:grpSpPr>
            <p:sp>
              <p:nvSpPr>
                <p:cNvPr id="50" name="ZoneTexte 49"/>
                <p:cNvSpPr txBox="1"/>
                <p:nvPr/>
              </p:nvSpPr>
              <p:spPr>
                <a:xfrm>
                  <a:off x="5442513" y="2221464"/>
                  <a:ext cx="389849" cy="530497"/>
                </a:xfrm>
                <a:prstGeom prst="rect">
                  <a:avLst/>
                </a:prstGeom>
                <a:noFill/>
              </p:spPr>
              <p:txBody>
                <a:bodyPr wrap="square" rtlCol="0">
                  <a:spAutoFit/>
                </a:bodyPr>
                <a:lstStyle/>
                <a:p>
                  <a:r>
                    <a:rPr lang="fr-FR" sz="800" dirty="0" smtClean="0"/>
                    <a:t>&lt;/</a:t>
                  </a:r>
                  <a:endParaRPr lang="fr-FR" sz="800" dirty="0"/>
                </a:p>
              </p:txBody>
            </p:sp>
            <p:sp>
              <p:nvSpPr>
                <p:cNvPr id="51" name="ZoneTexte 50"/>
                <p:cNvSpPr txBox="1"/>
                <p:nvPr/>
              </p:nvSpPr>
              <p:spPr>
                <a:xfrm>
                  <a:off x="5742139" y="2221459"/>
                  <a:ext cx="300082" cy="530497"/>
                </a:xfrm>
                <a:prstGeom prst="rect">
                  <a:avLst/>
                </a:prstGeom>
                <a:noFill/>
              </p:spPr>
              <p:txBody>
                <a:bodyPr wrap="square" rtlCol="0">
                  <a:spAutoFit/>
                </a:bodyPr>
                <a:lstStyle/>
                <a:p>
                  <a:r>
                    <a:rPr lang="fr-FR" sz="800" dirty="0" smtClean="0"/>
                    <a:t>&gt;</a:t>
                  </a:r>
                  <a:endParaRPr lang="fr-FR" sz="800" dirty="0"/>
                </a:p>
              </p:txBody>
            </p:sp>
            <p:sp>
              <p:nvSpPr>
                <p:cNvPr id="52" name="Ellipse 51"/>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grpSp>
          <p:grpSp>
            <p:nvGrpSpPr>
              <p:cNvPr id="46" name="Grouper 284"/>
              <p:cNvGrpSpPr/>
              <p:nvPr/>
            </p:nvGrpSpPr>
            <p:grpSpPr>
              <a:xfrm>
                <a:off x="6373537" y="5414298"/>
                <a:ext cx="488493" cy="422253"/>
                <a:chOff x="5442517" y="2837298"/>
                <a:chExt cx="613728" cy="530501"/>
              </a:xfrm>
            </p:grpSpPr>
            <p:sp>
              <p:nvSpPr>
                <p:cNvPr id="47" name="Ellipse 4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48" name="ZoneTexte 47"/>
                <p:cNvSpPr txBox="1"/>
                <p:nvPr/>
              </p:nvSpPr>
              <p:spPr>
                <a:xfrm>
                  <a:off x="5756164" y="2837301"/>
                  <a:ext cx="300081" cy="530498"/>
                </a:xfrm>
                <a:prstGeom prst="rect">
                  <a:avLst/>
                </a:prstGeom>
                <a:noFill/>
              </p:spPr>
              <p:txBody>
                <a:bodyPr wrap="square" rtlCol="0">
                  <a:spAutoFit/>
                </a:bodyPr>
                <a:lstStyle/>
                <a:p>
                  <a:r>
                    <a:rPr lang="fr-FR" sz="800" dirty="0" smtClean="0"/>
                    <a:t>&gt;</a:t>
                  </a:r>
                  <a:endParaRPr lang="fr-FR" sz="800" dirty="0"/>
                </a:p>
              </p:txBody>
            </p:sp>
            <p:sp>
              <p:nvSpPr>
                <p:cNvPr id="49" name="ZoneTexte 48"/>
                <p:cNvSpPr txBox="1"/>
                <p:nvPr/>
              </p:nvSpPr>
              <p:spPr>
                <a:xfrm>
                  <a:off x="5442517" y="2837298"/>
                  <a:ext cx="389849" cy="530498"/>
                </a:xfrm>
                <a:prstGeom prst="rect">
                  <a:avLst/>
                </a:prstGeom>
                <a:noFill/>
              </p:spPr>
              <p:txBody>
                <a:bodyPr wrap="square" rtlCol="0">
                  <a:spAutoFit/>
                </a:bodyPr>
                <a:lstStyle/>
                <a:p>
                  <a:r>
                    <a:rPr lang="fr-FR" sz="800" dirty="0" smtClean="0"/>
                    <a:t>&lt;/</a:t>
                  </a:r>
                  <a:endParaRPr lang="fr-FR" sz="800" dirty="0"/>
                </a:p>
              </p:txBody>
            </p:sp>
          </p:grpSp>
        </p:grpSp>
        <p:sp>
          <p:nvSpPr>
            <p:cNvPr id="30" name="ZoneTexte 29"/>
            <p:cNvSpPr txBox="1"/>
            <p:nvPr/>
          </p:nvSpPr>
          <p:spPr>
            <a:xfrm>
              <a:off x="6956290" y="5336331"/>
              <a:ext cx="1086580" cy="663535"/>
            </a:xfrm>
            <a:prstGeom prst="rect">
              <a:avLst/>
            </a:prstGeom>
            <a:noFill/>
          </p:spPr>
          <p:txBody>
            <a:bodyPr wrap="square" rtlCol="0">
              <a:spAutoFit/>
            </a:bodyPr>
            <a:lstStyle/>
            <a:p>
              <a:r>
                <a:rPr lang="fr-FR" sz="800" dirty="0" smtClean="0"/>
                <a:t>XML Data</a:t>
              </a:r>
              <a:endParaRPr lang="fr-FR" sz="800" dirty="0"/>
            </a:p>
          </p:txBody>
        </p:sp>
      </p:grpSp>
      <p:sp>
        <p:nvSpPr>
          <p:cNvPr id="116" name="ZoneTexte 115"/>
          <p:cNvSpPr txBox="1"/>
          <p:nvPr/>
        </p:nvSpPr>
        <p:spPr>
          <a:xfrm>
            <a:off x="4028920" y="4087982"/>
            <a:ext cx="677884" cy="1369606"/>
          </a:xfrm>
          <a:prstGeom prst="rect">
            <a:avLst/>
          </a:prstGeom>
          <a:noFill/>
        </p:spPr>
        <p:txBody>
          <a:bodyPr wrap="none" rtlCol="0">
            <a:spAutoFit/>
          </a:bodyPr>
          <a:lstStyle/>
          <a:p>
            <a:r>
              <a:rPr lang="fr-FR" sz="8300" dirty="0" smtClean="0"/>
              <a:t>?</a:t>
            </a:r>
            <a:endParaRPr lang="fr-FR" sz="8300" dirty="0"/>
          </a:p>
        </p:txBody>
      </p:sp>
      <p:sp>
        <p:nvSpPr>
          <p:cNvPr id="117" name="ZoneTexte 116"/>
          <p:cNvSpPr txBox="1"/>
          <p:nvPr/>
        </p:nvSpPr>
        <p:spPr>
          <a:xfrm>
            <a:off x="3368442" y="4087982"/>
            <a:ext cx="1492716" cy="923330"/>
          </a:xfrm>
          <a:prstGeom prst="rect">
            <a:avLst/>
          </a:prstGeom>
          <a:noFill/>
        </p:spPr>
        <p:txBody>
          <a:bodyPr wrap="none" rtlCol="0">
            <a:spAutoFit/>
          </a:bodyPr>
          <a:lstStyle/>
          <a:p>
            <a:r>
              <a:rPr lang="fr-FR" dirty="0" smtClean="0"/>
              <a:t>&lt;</a:t>
            </a:r>
            <a:r>
              <a:rPr lang="fr-FR" dirty="0" err="1" smtClean="0"/>
              <a:t>get-config</a:t>
            </a:r>
            <a:r>
              <a:rPr lang="fr-FR" dirty="0" smtClean="0"/>
              <a:t>&gt;</a:t>
            </a:r>
          </a:p>
          <a:p>
            <a:r>
              <a:rPr lang="fr-FR" dirty="0" smtClean="0"/>
              <a:t>&lt;</a:t>
            </a:r>
            <a:r>
              <a:rPr lang="fr-FR" dirty="0" err="1" smtClean="0"/>
              <a:t>edit-config</a:t>
            </a:r>
            <a:r>
              <a:rPr lang="fr-FR" dirty="0" smtClean="0"/>
              <a:t>&gt;</a:t>
            </a:r>
          </a:p>
          <a:p>
            <a:r>
              <a:rPr lang="fr-FR" dirty="0" smtClean="0"/>
              <a:t>&lt;</a:t>
            </a:r>
            <a:r>
              <a:rPr lang="fr-FR" dirty="0" err="1" smtClean="0"/>
              <a:t>copy-config</a:t>
            </a:r>
            <a:r>
              <a:rPr lang="fr-FR" dirty="0" smtClean="0"/>
              <a:t>&gt;</a:t>
            </a:r>
            <a:endParaRPr lang="fr-FR" dirty="0"/>
          </a:p>
        </p:txBody>
      </p:sp>
      <p:grpSp>
        <p:nvGrpSpPr>
          <p:cNvPr id="123" name="Grouper 122"/>
          <p:cNvGrpSpPr/>
          <p:nvPr/>
        </p:nvGrpSpPr>
        <p:grpSpPr>
          <a:xfrm>
            <a:off x="2133600" y="4538376"/>
            <a:ext cx="1981200" cy="1135287"/>
            <a:chOff x="2133600" y="4538376"/>
            <a:chExt cx="1981200" cy="1135287"/>
          </a:xfrm>
        </p:grpSpPr>
        <p:cxnSp>
          <p:nvCxnSpPr>
            <p:cNvPr id="119" name="Connecteur droit avec flèche 118"/>
            <p:cNvCxnSpPr/>
            <p:nvPr/>
          </p:nvCxnSpPr>
          <p:spPr>
            <a:xfrm rot="10800000">
              <a:off x="2133600" y="4538376"/>
              <a:ext cx="1981200" cy="22947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0" name="Connecteur droit avec flèche 119"/>
            <p:cNvCxnSpPr>
              <a:stCxn id="117" idx="2"/>
            </p:cNvCxnSpPr>
            <p:nvPr/>
          </p:nvCxnSpPr>
          <p:spPr>
            <a:xfrm rot="5400000">
              <a:off x="2793026" y="4351888"/>
              <a:ext cx="662350" cy="19811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ipe(up)">
                                      <p:cBhvr>
                                        <p:cTn id="7" dur="500"/>
                                        <p:tgtEl>
                                          <p:spTgt spid="1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500"/>
                                        <p:tgtEl>
                                          <p:spTgt spid="28"/>
                                        </p:tgtEl>
                                      </p:cBhvr>
                                    </p:animEffect>
                                  </p:childTnLst>
                                </p:cTn>
                              </p:par>
                              <p:par>
                                <p:cTn id="13" presetID="10" presetClass="exit" presetSubtype="0" fill="hold" grpId="1" nodeType="withEffect">
                                  <p:stCondLst>
                                    <p:cond delay="0"/>
                                  </p:stCondLst>
                                  <p:childTnLst>
                                    <p:animEffect transition="out" filter="fade">
                                      <p:cBhvr>
                                        <p:cTn id="14" dur="500"/>
                                        <p:tgtEl>
                                          <p:spTgt spid="117"/>
                                        </p:tgtEl>
                                      </p:cBhvr>
                                    </p:animEffect>
                                    <p:set>
                                      <p:cBhvr>
                                        <p:cTn id="15" dur="1" fill="hold">
                                          <p:stCondLst>
                                            <p:cond delay="499"/>
                                          </p:stCondLst>
                                        </p:cTn>
                                        <p:tgtEl>
                                          <p:spTgt spid="11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24"/>
                                        </p:tgtEl>
                                        <p:attrNameLst>
                                          <p:attrName>style.visibility</p:attrName>
                                        </p:attrNameLst>
                                      </p:cBhvr>
                                      <p:to>
                                        <p:strVal val="visible"/>
                                      </p:to>
                                    </p:set>
                                    <p:animEffect transition="in" filter="wipe(up)">
                                      <p:cBhvr>
                                        <p:cTn id="24" dur="500"/>
                                        <p:tgtEl>
                                          <p:spTgt spid="12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25"/>
                                        </p:tgtEl>
                                        <p:attrNameLst>
                                          <p:attrName>style.visibility</p:attrName>
                                        </p:attrNameLst>
                                      </p:cBhvr>
                                      <p:to>
                                        <p:strVal val="visible"/>
                                      </p:to>
                                    </p:set>
                                    <p:animEffect transition="in" filter="wipe(up)">
                                      <p:cBhvr>
                                        <p:cTn id="29" dur="500"/>
                                        <p:tgtEl>
                                          <p:spTgt spid="12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123"/>
                                        </p:tgtEl>
                                        <p:attrNameLst>
                                          <p:attrName>style.visibility</p:attrName>
                                        </p:attrNameLst>
                                      </p:cBhvr>
                                      <p:to>
                                        <p:strVal val="visible"/>
                                      </p:to>
                                    </p:set>
                                    <p:animEffect transition="in" filter="wipe(right)">
                                      <p:cBhvr>
                                        <p:cTn id="34"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117" grpId="0"/>
      <p:bldP spid="117" grpId="1"/>
    </p:bld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YANG : What and why</a:t>
            </a:r>
            <a:endParaRPr lang="en-US" dirty="0"/>
          </a:p>
        </p:txBody>
      </p:sp>
      <p:sp>
        <p:nvSpPr>
          <p:cNvPr id="3" name="Espace réservé du contenu 2"/>
          <p:cNvSpPr>
            <a:spLocks noGrp="1"/>
          </p:cNvSpPr>
          <p:nvPr>
            <p:ph idx="1"/>
          </p:nvPr>
        </p:nvSpPr>
        <p:spPr/>
        <p:txBody>
          <a:bodyPr>
            <a:normAutofit lnSpcReduction="10000"/>
          </a:bodyPr>
          <a:lstStyle/>
          <a:p>
            <a:r>
              <a:rPr lang="en-US" dirty="0" smtClean="0"/>
              <a:t>Models XML data (as XSDL)</a:t>
            </a:r>
          </a:p>
          <a:p>
            <a:pPr lvl="1"/>
            <a:r>
              <a:rPr lang="en-US" dirty="0" smtClean="0"/>
              <a:t>Yang -&gt; DSDL</a:t>
            </a:r>
          </a:p>
          <a:p>
            <a:pPr lvl="1"/>
            <a:r>
              <a:rPr lang="en-US" dirty="0" smtClean="0"/>
              <a:t>Human friendly</a:t>
            </a:r>
          </a:p>
          <a:p>
            <a:r>
              <a:rPr lang="en-US" dirty="0" smtClean="0"/>
              <a:t>IETF</a:t>
            </a:r>
          </a:p>
          <a:p>
            <a:pPr lvl="1"/>
            <a:r>
              <a:rPr lang="en-US" dirty="0" smtClean="0"/>
              <a:t>Yang is (will be) a RFC</a:t>
            </a:r>
          </a:p>
          <a:p>
            <a:pPr lvl="1"/>
            <a:r>
              <a:rPr lang="en-US" dirty="0" smtClean="0"/>
              <a:t>Standards configuration (as SNMP </a:t>
            </a:r>
            <a:r>
              <a:rPr lang="en-US" dirty="0" err="1" smtClean="0"/>
              <a:t>MIBs</a:t>
            </a:r>
            <a:r>
              <a:rPr lang="en-US" dirty="0" smtClean="0"/>
              <a:t> and SMI)</a:t>
            </a:r>
          </a:p>
          <a:p>
            <a:pPr lvl="1"/>
            <a:r>
              <a:rPr lang="en-US" dirty="0" smtClean="0"/>
              <a:t>Vendors standards</a:t>
            </a:r>
          </a:p>
          <a:p>
            <a:pPr lvl="1"/>
            <a:r>
              <a:rPr lang="en-US" dirty="0" smtClean="0"/>
              <a:t>Reusability, extensibility, refinement</a:t>
            </a:r>
          </a:p>
          <a:p>
            <a:r>
              <a:rPr lang="en-US" dirty="0" err="1" smtClean="0"/>
              <a:t>urls</a:t>
            </a:r>
            <a:r>
              <a:rPr lang="en-US" dirty="0" smtClean="0"/>
              <a:t> : </a:t>
            </a:r>
            <a:r>
              <a:rPr lang="fr-FR" sz="2800" i="1" dirty="0" smtClean="0"/>
              <a:t>www.netconfcentral.com, </a:t>
            </a:r>
            <a:r>
              <a:rPr lang="fr-FR" sz="2800" i="1" dirty="0" err="1" smtClean="0"/>
              <a:t>www.yang-central.org</a:t>
            </a:r>
            <a:endParaRPr lang="en-US" sz="2800" i="1" dirty="0" smtClean="0"/>
          </a:p>
          <a:p>
            <a:pPr lvl="1"/>
            <a:endParaRPr lang="en-US" dirty="0" smtClean="0"/>
          </a:p>
          <a:p>
            <a:pPr lvl="1"/>
            <a:endParaRPr lang="en-US" dirty="0" smtClean="0"/>
          </a:p>
        </p:txBody>
      </p:sp>
      <p:sp>
        <p:nvSpPr>
          <p:cNvPr id="4" name="Espace réservé du numéro de diapositive 3"/>
          <p:cNvSpPr>
            <a:spLocks noGrp="1"/>
          </p:cNvSpPr>
          <p:nvPr>
            <p:ph type="sldNum" sz="quarter" idx="12"/>
          </p:nvPr>
        </p:nvSpPr>
        <p:spPr/>
        <p:txBody>
          <a:bodyPr/>
          <a:lstStyle/>
          <a:p>
            <a:fld id="{339A7AB0-D0CE-A343-B5B6-64AAD55F6591}" type="slidenum">
              <a:rPr lang="fr-FR" smtClean="0"/>
              <a:pPr/>
              <a:t>3</a:t>
            </a:fld>
            <a:endParaRPr lang="fr-FR"/>
          </a:p>
        </p:txBody>
      </p:sp>
      <p:sp>
        <p:nvSpPr>
          <p:cNvPr id="5" name="Bouton d'action : Suivant 4">
            <a:hlinkClick r:id="rId3" action="ppaction://hlinksldjump" highlightClick="1"/>
          </p:cNvPr>
          <p:cNvSpPr/>
          <p:nvPr/>
        </p:nvSpPr>
        <p:spPr>
          <a:xfrm>
            <a:off x="3886200" y="2667000"/>
            <a:ext cx="457200" cy="350836"/>
          </a:xfrm>
          <a:prstGeom prst="actionButtonForwardNext">
            <a:avLst/>
          </a:prstGeom>
          <a:blipFill rotWithShape="1">
            <a:blip r:embed="rId4"/>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Carré corné 6"/>
          <p:cNvSpPr/>
          <p:nvPr/>
        </p:nvSpPr>
        <p:spPr>
          <a:xfrm>
            <a:off x="433414" y="1016845"/>
            <a:ext cx="4214786" cy="5450394"/>
          </a:xfrm>
          <a:prstGeom prst="foldedCorner">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r>
              <a:rPr lang="fr-FR" sz="800" dirty="0" smtClean="0">
                <a:solidFill>
                  <a:schemeClr val="tx1"/>
                </a:solidFill>
              </a:rPr>
              <a:t>(1)</a:t>
            </a:r>
            <a:r>
              <a:rPr lang="fr-FR" sz="1100" dirty="0" smtClean="0">
                <a:solidFill>
                  <a:schemeClr val="tx1"/>
                </a:solidFill>
              </a:rPr>
              <a:t> module network {</a:t>
            </a:r>
          </a:p>
          <a:p>
            <a:r>
              <a:rPr lang="fr-FR" sz="1100" dirty="0" smtClean="0">
                <a:solidFill>
                  <a:schemeClr val="tx1"/>
                </a:solidFill>
              </a:rPr>
              <a:t> </a:t>
            </a:r>
          </a:p>
          <a:p>
            <a:pPr marL="228600" indent="-228600"/>
            <a:r>
              <a:rPr lang="fr-FR" sz="800" dirty="0" smtClean="0">
                <a:solidFill>
                  <a:schemeClr val="tx1"/>
                </a:solidFill>
              </a:rPr>
              <a:t>(2) 		</a:t>
            </a:r>
            <a:r>
              <a:rPr lang="fr-FR" sz="1100" dirty="0" smtClean="0">
                <a:solidFill>
                  <a:schemeClr val="tx1"/>
                </a:solidFill>
              </a:rPr>
              <a:t>namespace </a:t>
            </a:r>
          </a:p>
          <a:p>
            <a:pPr marL="228600" indent="-228600"/>
            <a:r>
              <a:rPr lang="fr-FR" sz="1100" dirty="0" smtClean="0">
                <a:solidFill>
                  <a:schemeClr val="tx1"/>
                </a:solidFill>
              </a:rPr>
              <a:t>           «</a:t>
            </a:r>
            <a:r>
              <a:rPr lang="fr-FR" sz="1100" dirty="0" smtClean="0">
                <a:solidFill>
                  <a:srgbClr val="000000"/>
                </a:solidFill>
              </a:rPr>
              <a:t> urn:loria:madynes:ensuite:yencap:1.0:module:Interfaces:1.0</a:t>
            </a:r>
            <a:r>
              <a:rPr lang="fr-FR" sz="1100" dirty="0" smtClean="0">
                <a:solidFill>
                  <a:schemeClr val="tx1"/>
                </a:solidFill>
              </a:rPr>
              <a:t> »;</a:t>
            </a:r>
          </a:p>
          <a:p>
            <a:r>
              <a:rPr lang="fr-FR" sz="1100" dirty="0" smtClean="0">
                <a:solidFill>
                  <a:schemeClr val="tx1"/>
                </a:solidFill>
              </a:rPr>
              <a:t> </a:t>
            </a:r>
          </a:p>
          <a:p>
            <a:r>
              <a:rPr lang="fr-FR" sz="800" dirty="0" smtClean="0">
                <a:solidFill>
                  <a:schemeClr val="tx1"/>
                </a:solidFill>
              </a:rPr>
              <a:t>(3) </a:t>
            </a:r>
            <a:r>
              <a:rPr lang="fr-FR" sz="1100" dirty="0" smtClean="0">
                <a:solidFill>
                  <a:schemeClr val="tx1"/>
                </a:solidFill>
              </a:rPr>
              <a:t>	import </a:t>
            </a:r>
            <a:r>
              <a:rPr lang="fr-FR" sz="1100" dirty="0" err="1" smtClean="0">
                <a:solidFill>
                  <a:schemeClr val="tx1"/>
                </a:solidFill>
              </a:rPr>
              <a:t>ietf-yang-types</a:t>
            </a:r>
            <a:r>
              <a:rPr lang="fr-FR" sz="1100" dirty="0" smtClean="0">
                <a:solidFill>
                  <a:schemeClr val="tx1"/>
                </a:solidFill>
              </a:rPr>
              <a:t> { </a:t>
            </a:r>
            <a:r>
              <a:rPr lang="fr-FR" sz="1100" dirty="0" err="1" smtClean="0">
                <a:solidFill>
                  <a:schemeClr val="tx1"/>
                </a:solidFill>
              </a:rPr>
              <a:t>prefix</a:t>
            </a:r>
            <a:r>
              <a:rPr lang="fr-FR" sz="1100" dirty="0" smtClean="0">
                <a:solidFill>
                  <a:schemeClr val="tx1"/>
                </a:solidFill>
              </a:rPr>
              <a:t> </a:t>
            </a:r>
            <a:r>
              <a:rPr lang="fr-FR" sz="1100" dirty="0" err="1" smtClean="0">
                <a:solidFill>
                  <a:schemeClr val="tx1"/>
                </a:solidFill>
              </a:rPr>
              <a:t>yt</a:t>
            </a:r>
            <a:r>
              <a:rPr lang="fr-FR" sz="1100" dirty="0" smtClean="0">
                <a:solidFill>
                  <a:schemeClr val="tx1"/>
                </a:solidFill>
              </a:rPr>
              <a:t>;}</a:t>
            </a:r>
          </a:p>
          <a:p>
            <a:endParaRPr lang="fr-FR" sz="1100" dirty="0" smtClean="0">
              <a:solidFill>
                <a:schemeClr val="tx1"/>
              </a:solidFill>
            </a:endParaRPr>
          </a:p>
          <a:p>
            <a:r>
              <a:rPr lang="fr-FR" sz="800" dirty="0" smtClean="0">
                <a:solidFill>
                  <a:schemeClr val="tx1"/>
                </a:solidFill>
              </a:rPr>
              <a:t>(4) </a:t>
            </a:r>
            <a:r>
              <a:rPr lang="fr-FR" sz="1100" dirty="0" smtClean="0">
                <a:solidFill>
                  <a:schemeClr val="tx1"/>
                </a:solidFill>
              </a:rPr>
              <a:t>	</a:t>
            </a:r>
            <a:r>
              <a:rPr lang="fr-FR" sz="1100" dirty="0" err="1" smtClean="0">
                <a:solidFill>
                  <a:schemeClr val="tx1"/>
                </a:solidFill>
              </a:rPr>
              <a:t>typedef</a:t>
            </a:r>
            <a:r>
              <a:rPr lang="fr-FR" sz="1100" dirty="0" smtClean="0">
                <a:solidFill>
                  <a:schemeClr val="tx1"/>
                </a:solidFill>
              </a:rPr>
              <a:t> </a:t>
            </a:r>
            <a:r>
              <a:rPr lang="fr-FR" sz="1100" dirty="0" err="1" smtClean="0">
                <a:solidFill>
                  <a:schemeClr val="tx1"/>
                </a:solidFill>
              </a:rPr>
              <a:t>ifName</a:t>
            </a:r>
            <a:r>
              <a:rPr lang="fr-FR" sz="1100" dirty="0" smtClean="0">
                <a:solidFill>
                  <a:schemeClr val="tx1"/>
                </a:solidFill>
              </a:rPr>
              <a:t> { </a:t>
            </a:r>
          </a:p>
          <a:p>
            <a:r>
              <a:rPr lang="fr-FR" sz="800" dirty="0" smtClean="0">
                <a:solidFill>
                  <a:schemeClr val="tx1"/>
                </a:solidFill>
              </a:rPr>
              <a:t>(5) </a:t>
            </a:r>
            <a:r>
              <a:rPr lang="fr-FR" sz="1100" dirty="0" smtClean="0">
                <a:solidFill>
                  <a:schemeClr val="tx1"/>
                </a:solidFill>
              </a:rPr>
              <a:t>		type string;</a:t>
            </a:r>
          </a:p>
          <a:p>
            <a:r>
              <a:rPr lang="fr-FR" sz="800" dirty="0" smtClean="0">
                <a:solidFill>
                  <a:schemeClr val="tx1"/>
                </a:solidFill>
              </a:rPr>
              <a:t>(6)</a:t>
            </a:r>
            <a:r>
              <a:rPr lang="fr-FR" sz="1100" dirty="0" smtClean="0">
                <a:solidFill>
                  <a:schemeClr val="tx1"/>
                </a:solidFill>
              </a:rPr>
              <a:t> 		</a:t>
            </a:r>
            <a:r>
              <a:rPr lang="fr-FR" sz="1100" dirty="0" err="1" smtClean="0">
                <a:solidFill>
                  <a:schemeClr val="tx1"/>
                </a:solidFill>
              </a:rPr>
              <a:t>length</a:t>
            </a:r>
            <a:r>
              <a:rPr lang="fr-FR" sz="1100" dirty="0" smtClean="0">
                <a:solidFill>
                  <a:schemeClr val="tx1"/>
                </a:solidFill>
              </a:rPr>
              <a:t> 3-8;</a:t>
            </a:r>
          </a:p>
          <a:p>
            <a:r>
              <a:rPr lang="fr-FR" sz="800" dirty="0" smtClean="0">
                <a:solidFill>
                  <a:schemeClr val="tx1"/>
                </a:solidFill>
              </a:rPr>
              <a:t>(7)</a:t>
            </a:r>
            <a:r>
              <a:rPr lang="fr-FR" sz="1100" dirty="0" smtClean="0">
                <a:solidFill>
                  <a:schemeClr val="tx1"/>
                </a:solidFill>
              </a:rPr>
              <a:t> 	}</a:t>
            </a:r>
          </a:p>
          <a:p>
            <a:r>
              <a:rPr lang="fr-FR" sz="800" dirty="0" smtClean="0">
                <a:solidFill>
                  <a:schemeClr val="tx1"/>
                </a:solidFill>
              </a:rPr>
              <a:t>(8) </a:t>
            </a:r>
            <a:r>
              <a:rPr lang="fr-FR" sz="1100" dirty="0" smtClean="0">
                <a:solidFill>
                  <a:schemeClr val="tx1"/>
                </a:solidFill>
              </a:rPr>
              <a:t>	</a:t>
            </a:r>
            <a:r>
              <a:rPr lang="fr-FR" sz="1100" dirty="0" err="1" smtClean="0">
                <a:solidFill>
                  <a:schemeClr val="tx1"/>
                </a:solidFill>
              </a:rPr>
              <a:t>grouping</a:t>
            </a:r>
            <a:r>
              <a:rPr lang="fr-FR" sz="1100" dirty="0" smtClean="0">
                <a:solidFill>
                  <a:schemeClr val="tx1"/>
                </a:solidFill>
              </a:rPr>
              <a:t> v4add {</a:t>
            </a:r>
          </a:p>
          <a:p>
            <a:r>
              <a:rPr lang="fr-FR" sz="800" dirty="0" smtClean="0">
                <a:solidFill>
                  <a:schemeClr val="tx1"/>
                </a:solidFill>
              </a:rPr>
              <a:t>(9) </a:t>
            </a:r>
            <a:r>
              <a:rPr lang="fr-FR" sz="1100" dirty="0" smtClean="0">
                <a:solidFill>
                  <a:schemeClr val="tx1"/>
                </a:solidFill>
              </a:rPr>
              <a:t>		container v4 {</a:t>
            </a:r>
          </a:p>
          <a:p>
            <a:r>
              <a:rPr lang="fr-FR" sz="800" dirty="0" smtClean="0">
                <a:solidFill>
                  <a:schemeClr val="tx1"/>
                </a:solidFill>
              </a:rPr>
              <a:t>(10)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ip</a:t>
            </a:r>
            <a:r>
              <a:rPr lang="fr-FR" sz="1100" dirty="0" smtClean="0">
                <a:solidFill>
                  <a:schemeClr val="tx1"/>
                </a:solidFill>
              </a:rPr>
              <a:t> { type yt:ip4;}</a:t>
            </a:r>
          </a:p>
          <a:p>
            <a:r>
              <a:rPr lang="fr-FR" sz="800" dirty="0" smtClean="0">
                <a:solidFill>
                  <a:schemeClr val="tx1"/>
                </a:solidFill>
              </a:rPr>
              <a:t>(11)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mask</a:t>
            </a:r>
            <a:r>
              <a:rPr lang="fr-FR" sz="1100" dirty="0" smtClean="0">
                <a:solidFill>
                  <a:schemeClr val="tx1"/>
                </a:solidFill>
              </a:rPr>
              <a:t> {type yt:ip4;}</a:t>
            </a:r>
          </a:p>
          <a:p>
            <a:r>
              <a:rPr lang="fr-FR" sz="800" dirty="0" smtClean="0">
                <a:solidFill>
                  <a:schemeClr val="tx1"/>
                </a:solidFill>
              </a:rPr>
              <a:t>(12) </a:t>
            </a:r>
            <a:r>
              <a:rPr lang="fr-FR" sz="1100" dirty="0" smtClean="0">
                <a:solidFill>
                  <a:schemeClr val="tx1"/>
                </a:solidFill>
              </a:rPr>
              <a:t>		}</a:t>
            </a:r>
          </a:p>
          <a:p>
            <a:r>
              <a:rPr lang="fr-FR" sz="800" dirty="0" smtClean="0">
                <a:solidFill>
                  <a:schemeClr val="tx1"/>
                </a:solidFill>
              </a:rPr>
              <a:t>(13) </a:t>
            </a:r>
            <a:r>
              <a:rPr lang="fr-FR" sz="1100" dirty="0" smtClean="0">
                <a:solidFill>
                  <a:schemeClr val="tx1"/>
                </a:solidFill>
              </a:rPr>
              <a:t>	}</a:t>
            </a:r>
          </a:p>
          <a:p>
            <a:r>
              <a:rPr lang="fr-FR" sz="800" dirty="0" smtClean="0">
                <a:solidFill>
                  <a:schemeClr val="tx1"/>
                </a:solidFill>
              </a:rPr>
              <a:t>(14) </a:t>
            </a:r>
            <a:r>
              <a:rPr lang="fr-FR" sz="1100" dirty="0" smtClean="0">
                <a:solidFill>
                  <a:schemeClr val="tx1"/>
                </a:solidFill>
              </a:rPr>
              <a:t>	container interfaces {</a:t>
            </a:r>
          </a:p>
          <a:p>
            <a:endParaRPr lang="fr-FR" sz="1100" dirty="0" smtClean="0">
              <a:solidFill>
                <a:schemeClr val="tx1"/>
              </a:solidFill>
            </a:endParaRPr>
          </a:p>
          <a:p>
            <a:r>
              <a:rPr lang="fr-FR" sz="800" dirty="0" smtClean="0">
                <a:solidFill>
                  <a:schemeClr val="tx1"/>
                </a:solidFill>
              </a:rPr>
              <a:t>(15) </a:t>
            </a:r>
            <a:r>
              <a:rPr lang="fr-FR" sz="1100" dirty="0" smtClean="0">
                <a:solidFill>
                  <a:schemeClr val="tx1"/>
                </a:solidFill>
              </a:rPr>
              <a:t>		</a:t>
            </a:r>
            <a:r>
              <a:rPr lang="fr-FR" sz="1100" dirty="0" err="1" smtClean="0">
                <a:solidFill>
                  <a:schemeClr val="tx1"/>
                </a:solidFill>
              </a:rPr>
              <a:t>list</a:t>
            </a:r>
            <a:r>
              <a:rPr lang="fr-FR" sz="1100" dirty="0" smtClean="0">
                <a:solidFill>
                  <a:schemeClr val="tx1"/>
                </a:solidFill>
              </a:rPr>
              <a:t> interface {</a:t>
            </a:r>
          </a:p>
          <a:p>
            <a:r>
              <a:rPr lang="fr-FR" sz="800" dirty="0" smtClean="0">
                <a:solidFill>
                  <a:schemeClr val="tx1"/>
                </a:solidFill>
              </a:rPr>
              <a:t>(16) 	</a:t>
            </a:r>
            <a:r>
              <a:rPr lang="fr-FR" sz="1100" dirty="0" smtClean="0">
                <a:solidFill>
                  <a:schemeClr val="tx1"/>
                </a:solidFill>
              </a:rPr>
              <a:t>		</a:t>
            </a:r>
            <a:r>
              <a:rPr lang="fr-FR" sz="1100" dirty="0" err="1" smtClean="0">
                <a:solidFill>
                  <a:schemeClr val="tx1"/>
                </a:solidFill>
              </a:rPr>
              <a:t>key</a:t>
            </a:r>
            <a:r>
              <a:rPr lang="fr-FR" sz="1100" dirty="0" smtClean="0">
                <a:solidFill>
                  <a:schemeClr val="tx1"/>
                </a:solidFill>
              </a:rPr>
              <a:t> </a:t>
            </a:r>
            <a:r>
              <a:rPr lang="fr-FR" sz="1100" dirty="0" err="1" smtClean="0">
                <a:solidFill>
                  <a:schemeClr val="tx1"/>
                </a:solidFill>
              </a:rPr>
              <a:t>name</a:t>
            </a:r>
            <a:endParaRPr lang="fr-FR" sz="1100" dirty="0" smtClean="0">
              <a:solidFill>
                <a:schemeClr val="tx1"/>
              </a:solidFill>
            </a:endParaRPr>
          </a:p>
          <a:p>
            <a:r>
              <a:rPr lang="fr-FR" sz="800" dirty="0" smtClean="0">
                <a:solidFill>
                  <a:schemeClr val="tx1"/>
                </a:solidFill>
              </a:rPr>
              <a:t>(17)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name</a:t>
            </a:r>
            <a:r>
              <a:rPr lang="fr-FR" sz="1100" dirty="0" smtClean="0">
                <a:solidFill>
                  <a:schemeClr val="tx1"/>
                </a:solidFill>
              </a:rPr>
              <a:t> { type </a:t>
            </a:r>
            <a:r>
              <a:rPr lang="fr-FR" sz="1100" dirty="0" err="1" smtClean="0">
                <a:solidFill>
                  <a:schemeClr val="tx1"/>
                </a:solidFill>
              </a:rPr>
              <a:t>ifName</a:t>
            </a:r>
            <a:r>
              <a:rPr lang="fr-FR" sz="1100" dirty="0" smtClean="0">
                <a:solidFill>
                  <a:schemeClr val="tx1"/>
                </a:solidFill>
              </a:rPr>
              <a:t>};</a:t>
            </a:r>
          </a:p>
          <a:p>
            <a:r>
              <a:rPr lang="fr-FR" sz="800" dirty="0" smtClean="0">
                <a:solidFill>
                  <a:schemeClr val="tx1"/>
                </a:solidFill>
              </a:rPr>
              <a:t>(18)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mac { type </a:t>
            </a:r>
            <a:r>
              <a:rPr lang="fr-FR" sz="1100" dirty="0" err="1" smtClean="0">
                <a:solidFill>
                  <a:schemeClr val="tx1"/>
                </a:solidFill>
              </a:rPr>
              <a:t>yt:mac-address</a:t>
            </a:r>
            <a:r>
              <a:rPr lang="fr-FR" sz="1100" dirty="0" smtClean="0">
                <a:solidFill>
                  <a:schemeClr val="tx1"/>
                </a:solidFill>
              </a:rPr>
              <a:t>;}</a:t>
            </a:r>
          </a:p>
          <a:p>
            <a:r>
              <a:rPr lang="fr-FR" sz="800" dirty="0" smtClean="0">
                <a:solidFill>
                  <a:schemeClr val="tx1"/>
                </a:solidFill>
              </a:rPr>
              <a:t>(19)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mtu</a:t>
            </a:r>
            <a:r>
              <a:rPr lang="fr-FR" sz="1100" dirty="0" smtClean="0">
                <a:solidFill>
                  <a:schemeClr val="tx1"/>
                </a:solidFill>
              </a:rPr>
              <a:t> { type uint32;}</a:t>
            </a:r>
          </a:p>
          <a:p>
            <a:r>
              <a:rPr lang="fr-FR" sz="800" dirty="0" smtClean="0">
                <a:solidFill>
                  <a:schemeClr val="tx1"/>
                </a:solidFill>
              </a:rPr>
              <a:t>(20) </a:t>
            </a:r>
            <a:r>
              <a:rPr lang="fr-FR" sz="1100" dirty="0" smtClean="0">
                <a:solidFill>
                  <a:schemeClr val="tx1"/>
                </a:solidFill>
              </a:rPr>
              <a:t>			</a:t>
            </a:r>
            <a:r>
              <a:rPr lang="fr-FR" sz="1100" dirty="0" err="1" smtClean="0">
                <a:solidFill>
                  <a:schemeClr val="tx1"/>
                </a:solidFill>
              </a:rPr>
              <a:t>choice</a:t>
            </a:r>
            <a:r>
              <a:rPr lang="fr-FR" sz="1100" dirty="0" smtClean="0">
                <a:solidFill>
                  <a:schemeClr val="tx1"/>
                </a:solidFill>
              </a:rPr>
              <a:t> </a:t>
            </a:r>
            <a:r>
              <a:rPr lang="fr-FR" sz="1100" dirty="0" err="1" smtClean="0">
                <a:solidFill>
                  <a:schemeClr val="tx1"/>
                </a:solidFill>
              </a:rPr>
              <a:t>ad-type</a:t>
            </a:r>
            <a:r>
              <a:rPr lang="fr-FR" sz="1100" dirty="0" smtClean="0">
                <a:solidFill>
                  <a:schemeClr val="tx1"/>
                </a:solidFill>
              </a:rPr>
              <a:t> {</a:t>
            </a:r>
          </a:p>
          <a:p>
            <a:r>
              <a:rPr lang="fr-FR" sz="800" dirty="0" smtClean="0">
                <a:solidFill>
                  <a:schemeClr val="tx1"/>
                </a:solidFill>
              </a:rPr>
              <a:t>(21) </a:t>
            </a:r>
            <a:r>
              <a:rPr lang="fr-FR" sz="1100" dirty="0" smtClean="0">
                <a:solidFill>
                  <a:schemeClr val="tx1"/>
                </a:solidFill>
              </a:rPr>
              <a:t>				case v4 uses v4add;</a:t>
            </a:r>
          </a:p>
          <a:p>
            <a:r>
              <a:rPr lang="fr-FR" sz="800" dirty="0" smtClean="0">
                <a:solidFill>
                  <a:schemeClr val="tx1"/>
                </a:solidFill>
              </a:rPr>
              <a:t>(22) </a:t>
            </a:r>
            <a:r>
              <a:rPr lang="fr-FR" sz="1100" dirty="0" smtClean="0">
                <a:solidFill>
                  <a:schemeClr val="tx1"/>
                </a:solidFill>
              </a:rPr>
              <a:t>				case v6 uses v6add;</a:t>
            </a:r>
          </a:p>
          <a:p>
            <a:r>
              <a:rPr lang="fr-FR" sz="800" dirty="0" smtClean="0">
                <a:solidFill>
                  <a:schemeClr val="tx1"/>
                </a:solidFill>
              </a:rPr>
              <a:t>(23) </a:t>
            </a:r>
            <a:r>
              <a:rPr lang="fr-FR" sz="1100" dirty="0" smtClean="0">
                <a:solidFill>
                  <a:schemeClr val="tx1"/>
                </a:solidFill>
              </a:rPr>
              <a:t>			}</a:t>
            </a:r>
          </a:p>
          <a:p>
            <a:r>
              <a:rPr lang="fr-FR" sz="800" dirty="0" smtClean="0">
                <a:solidFill>
                  <a:schemeClr val="tx1"/>
                </a:solidFill>
              </a:rPr>
              <a:t>(24) </a:t>
            </a:r>
            <a:r>
              <a:rPr lang="fr-FR" sz="1100" dirty="0" smtClean="0">
                <a:solidFill>
                  <a:schemeClr val="tx1"/>
                </a:solidFill>
              </a:rPr>
              <a:t>		}</a:t>
            </a:r>
          </a:p>
          <a:p>
            <a:r>
              <a:rPr lang="fr-FR" sz="800" dirty="0" smtClean="0">
                <a:solidFill>
                  <a:schemeClr val="tx1"/>
                </a:solidFill>
              </a:rPr>
              <a:t>(25) </a:t>
            </a:r>
            <a:r>
              <a:rPr lang="fr-FR" sz="1100" dirty="0" smtClean="0">
                <a:solidFill>
                  <a:schemeClr val="tx1"/>
                </a:solidFill>
              </a:rPr>
              <a:t>	}</a:t>
            </a:r>
          </a:p>
          <a:p>
            <a:r>
              <a:rPr lang="fr-FR" sz="800" dirty="0" smtClean="0">
                <a:solidFill>
                  <a:schemeClr val="tx1"/>
                </a:solidFill>
              </a:rPr>
              <a:t>(26) </a:t>
            </a:r>
            <a:r>
              <a:rPr lang="fr-FR" sz="1100" dirty="0" smtClean="0">
                <a:solidFill>
                  <a:schemeClr val="tx1"/>
                </a:solidFill>
              </a:rPr>
              <a:t>}</a:t>
            </a:r>
          </a:p>
          <a:p>
            <a:endParaRPr lang="fr-FR" sz="1100" dirty="0">
              <a:solidFill>
                <a:schemeClr val="tx1"/>
              </a:solidFill>
            </a:endParaRPr>
          </a:p>
        </p:txBody>
      </p:sp>
      <p:sp>
        <p:nvSpPr>
          <p:cNvPr id="72" name="ZoneTexte 71"/>
          <p:cNvSpPr txBox="1"/>
          <p:nvPr/>
        </p:nvSpPr>
        <p:spPr>
          <a:xfrm>
            <a:off x="433414" y="163540"/>
            <a:ext cx="2885288"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smtClean="0"/>
              <a:t>YANG Data Modeling</a:t>
            </a:r>
            <a:endParaRPr lang="en-US" sz="2400" i="1" dirty="0"/>
          </a:p>
        </p:txBody>
      </p:sp>
      <p:grpSp>
        <p:nvGrpSpPr>
          <p:cNvPr id="156" name="Grouper 155"/>
          <p:cNvGrpSpPr/>
          <p:nvPr/>
        </p:nvGrpSpPr>
        <p:grpSpPr>
          <a:xfrm>
            <a:off x="4755417" y="168005"/>
            <a:ext cx="5015694" cy="1306040"/>
            <a:chOff x="4755417" y="168005"/>
            <a:chExt cx="5015694" cy="1306040"/>
          </a:xfrm>
        </p:grpSpPr>
        <p:cxnSp>
          <p:nvCxnSpPr>
            <p:cNvPr id="120" name="Connecteur droit 119"/>
            <p:cNvCxnSpPr>
              <a:stCxn id="106" idx="2"/>
              <a:endCxn id="108" idx="0"/>
            </p:cNvCxnSpPr>
            <p:nvPr/>
          </p:nvCxnSpPr>
          <p:spPr>
            <a:xfrm rot="5400000">
              <a:off x="5961159" y="120245"/>
              <a:ext cx="391640" cy="140156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Connecteur droit 121"/>
            <p:cNvCxnSpPr>
              <a:stCxn id="106" idx="2"/>
              <a:endCxn id="109" idx="0"/>
            </p:cNvCxnSpPr>
            <p:nvPr/>
          </p:nvCxnSpPr>
          <p:spPr>
            <a:xfrm rot="16200000" flipH="1">
              <a:off x="7276807" y="206156"/>
              <a:ext cx="385619" cy="1223715"/>
            </a:xfrm>
            <a:prstGeom prst="line">
              <a:avLst/>
            </a:prstGeom>
          </p:spPr>
          <p:style>
            <a:lnRef idx="2">
              <a:schemeClr val="accent1"/>
            </a:lnRef>
            <a:fillRef idx="0">
              <a:schemeClr val="accent1"/>
            </a:fillRef>
            <a:effectRef idx="1">
              <a:schemeClr val="accent1"/>
            </a:effectRef>
            <a:fontRef idx="minor">
              <a:schemeClr val="tx1"/>
            </a:fontRef>
          </p:style>
        </p:cxnSp>
        <p:sp>
          <p:nvSpPr>
            <p:cNvPr id="106" name="Rectangle 105"/>
            <p:cNvSpPr/>
            <p:nvPr/>
          </p:nvSpPr>
          <p:spPr>
            <a:xfrm>
              <a:off x="6156978" y="168005"/>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module</a:t>
              </a:r>
              <a:endParaRPr lang="fr-FR" dirty="0"/>
            </a:p>
          </p:txBody>
        </p:sp>
        <p:sp>
          <p:nvSpPr>
            <p:cNvPr id="108" name="Rectangle 107"/>
            <p:cNvSpPr/>
            <p:nvPr/>
          </p:nvSpPr>
          <p:spPr>
            <a:xfrm>
              <a:off x="4755417" y="1016845"/>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namespace</a:t>
              </a:r>
              <a:endParaRPr lang="fr-FR" dirty="0"/>
            </a:p>
          </p:txBody>
        </p:sp>
        <p:sp>
          <p:nvSpPr>
            <p:cNvPr id="109" name="Rectangle 108"/>
            <p:cNvSpPr/>
            <p:nvPr/>
          </p:nvSpPr>
          <p:spPr>
            <a:xfrm>
              <a:off x="7574335" y="1010824"/>
              <a:ext cx="1014278"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import</a:t>
              </a:r>
              <a:endParaRPr lang="fr-FR" dirty="0"/>
            </a:p>
          </p:txBody>
        </p:sp>
        <p:sp>
          <p:nvSpPr>
            <p:cNvPr id="114" name="ZoneTexte 113"/>
            <p:cNvSpPr txBox="1"/>
            <p:nvPr/>
          </p:nvSpPr>
          <p:spPr>
            <a:xfrm>
              <a:off x="7574335" y="255873"/>
              <a:ext cx="966931" cy="369332"/>
            </a:xfrm>
            <a:prstGeom prst="rect">
              <a:avLst/>
            </a:prstGeom>
            <a:noFill/>
          </p:spPr>
          <p:txBody>
            <a:bodyPr wrap="none" rtlCol="0">
              <a:spAutoFit/>
            </a:bodyPr>
            <a:lstStyle/>
            <a:p>
              <a:r>
                <a:rPr lang="fr-FR" dirty="0" smtClean="0"/>
                <a:t>network</a:t>
              </a:r>
              <a:endParaRPr lang="fr-FR" dirty="0"/>
            </a:p>
          </p:txBody>
        </p:sp>
        <p:sp>
          <p:nvSpPr>
            <p:cNvPr id="115" name="ZoneTexte 114"/>
            <p:cNvSpPr txBox="1"/>
            <p:nvPr/>
          </p:nvSpPr>
          <p:spPr>
            <a:xfrm>
              <a:off x="6198788" y="1104713"/>
              <a:ext cx="728835" cy="369332"/>
            </a:xfrm>
            <a:prstGeom prst="rect">
              <a:avLst/>
            </a:prstGeom>
            <a:noFill/>
          </p:spPr>
          <p:txBody>
            <a:bodyPr wrap="none" rtlCol="0">
              <a:spAutoFit/>
            </a:bodyPr>
            <a:lstStyle/>
            <a:p>
              <a:r>
                <a:rPr lang="fr-FR" dirty="0" err="1" smtClean="0"/>
                <a:t>urn</a:t>
              </a:r>
              <a:r>
                <a:rPr lang="fr-FR" dirty="0" smtClean="0"/>
                <a:t>:…</a:t>
              </a:r>
              <a:endParaRPr lang="fr-FR" dirty="0"/>
            </a:p>
          </p:txBody>
        </p:sp>
        <p:sp>
          <p:nvSpPr>
            <p:cNvPr id="116" name="ZoneTexte 115"/>
            <p:cNvSpPr txBox="1"/>
            <p:nvPr/>
          </p:nvSpPr>
          <p:spPr>
            <a:xfrm>
              <a:off x="8588613" y="1104713"/>
              <a:ext cx="1182498" cy="369332"/>
            </a:xfrm>
            <a:prstGeom prst="rect">
              <a:avLst/>
            </a:prstGeom>
            <a:noFill/>
          </p:spPr>
          <p:txBody>
            <a:bodyPr wrap="none" rtlCol="0">
              <a:spAutoFit/>
            </a:bodyPr>
            <a:lstStyle/>
            <a:p>
              <a:r>
                <a:rPr lang="fr-FR" dirty="0" err="1" smtClean="0"/>
                <a:t>Ietf-yang</a:t>
              </a:r>
              <a:r>
                <a:rPr lang="fr-FR" dirty="0" smtClean="0"/>
                <a:t>…</a:t>
              </a:r>
              <a:endParaRPr lang="fr-FR" dirty="0"/>
            </a:p>
          </p:txBody>
        </p:sp>
      </p:grpSp>
      <p:grpSp>
        <p:nvGrpSpPr>
          <p:cNvPr id="158" name="Grouper 157"/>
          <p:cNvGrpSpPr/>
          <p:nvPr/>
        </p:nvGrpSpPr>
        <p:grpSpPr>
          <a:xfrm>
            <a:off x="4755417" y="625204"/>
            <a:ext cx="5148419" cy="3766461"/>
            <a:chOff x="4755417" y="625204"/>
            <a:chExt cx="5148419" cy="3766461"/>
          </a:xfrm>
        </p:grpSpPr>
        <p:cxnSp>
          <p:nvCxnSpPr>
            <p:cNvPr id="125" name="Connecteur droit 124"/>
            <p:cNvCxnSpPr>
              <a:stCxn id="106" idx="2"/>
              <a:endCxn id="111" idx="0"/>
            </p:cNvCxnSpPr>
            <p:nvPr/>
          </p:nvCxnSpPr>
          <p:spPr>
            <a:xfrm rot="5400000">
              <a:off x="5555182" y="526222"/>
              <a:ext cx="1203595" cy="140156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7" name="Connecteur droit 126"/>
            <p:cNvCxnSpPr>
              <a:stCxn id="106" idx="2"/>
              <a:endCxn id="113" idx="0"/>
            </p:cNvCxnSpPr>
            <p:nvPr/>
          </p:nvCxnSpPr>
          <p:spPr>
            <a:xfrm rot="16200000" flipH="1">
              <a:off x="6979982" y="502981"/>
              <a:ext cx="1203595" cy="1448041"/>
            </a:xfrm>
            <a:prstGeom prst="line">
              <a:avLst/>
            </a:prstGeom>
          </p:spPr>
          <p:style>
            <a:lnRef idx="2">
              <a:schemeClr val="accent1"/>
            </a:lnRef>
            <a:fillRef idx="0">
              <a:schemeClr val="accent1"/>
            </a:fillRef>
            <a:effectRef idx="1">
              <a:schemeClr val="accent1"/>
            </a:effectRef>
            <a:fontRef idx="minor">
              <a:schemeClr val="tx1"/>
            </a:fontRef>
          </p:style>
        </p:cxnSp>
        <p:pic>
          <p:nvPicPr>
            <p:cNvPr id="88" name="Image 87" descr="container.png"/>
            <p:cNvPicPr>
              <a:picLocks noChangeAspect="1"/>
            </p:cNvPicPr>
            <p:nvPr/>
          </p:nvPicPr>
          <p:blipFill>
            <a:blip r:embed="rId3"/>
            <a:stretch>
              <a:fillRect/>
            </a:stretch>
          </p:blipFill>
          <p:spPr>
            <a:xfrm>
              <a:off x="8081474" y="2709244"/>
              <a:ext cx="558800" cy="558800"/>
            </a:xfrm>
            <a:prstGeom prst="rect">
              <a:avLst/>
            </a:prstGeom>
          </p:spPr>
        </p:pic>
        <p:pic>
          <p:nvPicPr>
            <p:cNvPr id="89" name="Image 88" descr="leaf.png"/>
            <p:cNvPicPr>
              <a:picLocks noChangeAspect="1"/>
            </p:cNvPicPr>
            <p:nvPr/>
          </p:nvPicPr>
          <p:blipFill>
            <a:blip r:embed="rId4"/>
            <a:stretch>
              <a:fillRect/>
            </a:stretch>
          </p:blipFill>
          <p:spPr>
            <a:xfrm>
              <a:off x="7833983" y="3692133"/>
              <a:ext cx="330200" cy="330200"/>
            </a:xfrm>
            <a:prstGeom prst="rect">
              <a:avLst/>
            </a:prstGeom>
          </p:spPr>
        </p:pic>
        <p:sp>
          <p:nvSpPr>
            <p:cNvPr id="91" name="ZoneTexte 90"/>
            <p:cNvSpPr txBox="1"/>
            <p:nvPr/>
          </p:nvSpPr>
          <p:spPr>
            <a:xfrm>
              <a:off x="7770386" y="4022333"/>
              <a:ext cx="358917" cy="369332"/>
            </a:xfrm>
            <a:prstGeom prst="rect">
              <a:avLst/>
            </a:prstGeom>
            <a:noFill/>
          </p:spPr>
          <p:txBody>
            <a:bodyPr wrap="none" rtlCol="0">
              <a:spAutoFit/>
            </a:bodyPr>
            <a:lstStyle/>
            <a:p>
              <a:r>
                <a:rPr lang="fr-FR" dirty="0" err="1" smtClean="0"/>
                <a:t>ip</a:t>
              </a:r>
              <a:endParaRPr lang="fr-FR" dirty="0"/>
            </a:p>
          </p:txBody>
        </p:sp>
        <p:pic>
          <p:nvPicPr>
            <p:cNvPr id="93" name="Image 92" descr="leaf.png"/>
            <p:cNvPicPr>
              <a:picLocks noChangeAspect="1"/>
            </p:cNvPicPr>
            <p:nvPr/>
          </p:nvPicPr>
          <p:blipFill>
            <a:blip r:embed="rId4"/>
            <a:stretch>
              <a:fillRect/>
            </a:stretch>
          </p:blipFill>
          <p:spPr>
            <a:xfrm>
              <a:off x="8898502" y="3692133"/>
              <a:ext cx="330200" cy="330200"/>
            </a:xfrm>
            <a:prstGeom prst="rect">
              <a:avLst/>
            </a:prstGeom>
          </p:spPr>
        </p:pic>
        <p:sp>
          <p:nvSpPr>
            <p:cNvPr id="95" name="ZoneTexte 94"/>
            <p:cNvSpPr txBox="1"/>
            <p:nvPr/>
          </p:nvSpPr>
          <p:spPr>
            <a:xfrm>
              <a:off x="8789963" y="4022333"/>
              <a:ext cx="674847" cy="369332"/>
            </a:xfrm>
            <a:prstGeom prst="rect">
              <a:avLst/>
            </a:prstGeom>
            <a:noFill/>
          </p:spPr>
          <p:txBody>
            <a:bodyPr wrap="none" rtlCol="0">
              <a:spAutoFit/>
            </a:bodyPr>
            <a:lstStyle/>
            <a:p>
              <a:r>
                <a:rPr lang="fr-FR" dirty="0" err="1" smtClean="0"/>
                <a:t>mask</a:t>
              </a:r>
              <a:endParaRPr lang="fr-FR" dirty="0"/>
            </a:p>
          </p:txBody>
        </p:sp>
        <p:sp>
          <p:nvSpPr>
            <p:cNvPr id="98" name="ZoneTexte 97"/>
            <p:cNvSpPr txBox="1"/>
            <p:nvPr/>
          </p:nvSpPr>
          <p:spPr>
            <a:xfrm>
              <a:off x="8859511" y="2898712"/>
              <a:ext cx="405918" cy="369332"/>
            </a:xfrm>
            <a:prstGeom prst="rect">
              <a:avLst/>
            </a:prstGeom>
            <a:noFill/>
          </p:spPr>
          <p:txBody>
            <a:bodyPr wrap="none" rtlCol="0">
              <a:spAutoFit/>
            </a:bodyPr>
            <a:lstStyle/>
            <a:p>
              <a:r>
                <a:rPr lang="fr-FR" dirty="0" smtClean="0"/>
                <a:t>v4</a:t>
              </a:r>
              <a:endParaRPr lang="fr-FR" dirty="0"/>
            </a:p>
          </p:txBody>
        </p:sp>
        <p:sp>
          <p:nvSpPr>
            <p:cNvPr id="111" name="Rectangle 110"/>
            <p:cNvSpPr/>
            <p:nvPr/>
          </p:nvSpPr>
          <p:spPr>
            <a:xfrm>
              <a:off x="4755417" y="1828800"/>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typedef</a:t>
              </a:r>
              <a:endParaRPr lang="fr-FR" dirty="0"/>
            </a:p>
          </p:txBody>
        </p:sp>
        <p:sp>
          <p:nvSpPr>
            <p:cNvPr id="113" name="Rectangle 112"/>
            <p:cNvSpPr/>
            <p:nvPr/>
          </p:nvSpPr>
          <p:spPr>
            <a:xfrm>
              <a:off x="7605019" y="1828800"/>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grouping</a:t>
              </a:r>
              <a:endParaRPr lang="fr-FR" dirty="0"/>
            </a:p>
          </p:txBody>
        </p:sp>
        <p:sp>
          <p:nvSpPr>
            <p:cNvPr id="117" name="ZoneTexte 116"/>
            <p:cNvSpPr txBox="1"/>
            <p:nvPr/>
          </p:nvSpPr>
          <p:spPr>
            <a:xfrm>
              <a:off x="6232604" y="1916668"/>
              <a:ext cx="866907" cy="369332"/>
            </a:xfrm>
            <a:prstGeom prst="rect">
              <a:avLst/>
            </a:prstGeom>
            <a:noFill/>
          </p:spPr>
          <p:txBody>
            <a:bodyPr wrap="none" rtlCol="0">
              <a:spAutoFit/>
            </a:bodyPr>
            <a:lstStyle/>
            <a:p>
              <a:r>
                <a:rPr lang="fr-FR" dirty="0" err="1" smtClean="0"/>
                <a:t>ifName</a:t>
              </a:r>
              <a:endParaRPr lang="fr-FR" dirty="0"/>
            </a:p>
          </p:txBody>
        </p:sp>
        <p:sp>
          <p:nvSpPr>
            <p:cNvPr id="118" name="ZoneTexte 117"/>
            <p:cNvSpPr txBox="1"/>
            <p:nvPr/>
          </p:nvSpPr>
          <p:spPr>
            <a:xfrm>
              <a:off x="9118082" y="1916668"/>
              <a:ext cx="785754" cy="369332"/>
            </a:xfrm>
            <a:prstGeom prst="rect">
              <a:avLst/>
            </a:prstGeom>
            <a:noFill/>
          </p:spPr>
          <p:txBody>
            <a:bodyPr wrap="none" rtlCol="0">
              <a:spAutoFit/>
            </a:bodyPr>
            <a:lstStyle/>
            <a:p>
              <a:r>
                <a:rPr lang="fr-FR" dirty="0" smtClean="0"/>
                <a:t>V4add</a:t>
              </a:r>
              <a:endParaRPr lang="fr-FR" dirty="0"/>
            </a:p>
          </p:txBody>
        </p:sp>
        <p:cxnSp>
          <p:nvCxnSpPr>
            <p:cNvPr id="129" name="Connecteur droit 128"/>
            <p:cNvCxnSpPr>
              <a:stCxn id="113" idx="2"/>
              <a:endCxn id="88" idx="0"/>
            </p:cNvCxnSpPr>
            <p:nvPr/>
          </p:nvCxnSpPr>
          <p:spPr>
            <a:xfrm rot="16200000" flipH="1">
              <a:off x="8121715" y="2470085"/>
              <a:ext cx="423244" cy="55074"/>
            </a:xfrm>
            <a:prstGeom prst="line">
              <a:avLst/>
            </a:prstGeom>
          </p:spPr>
          <p:style>
            <a:lnRef idx="2">
              <a:schemeClr val="accent1"/>
            </a:lnRef>
            <a:fillRef idx="0">
              <a:schemeClr val="accent1"/>
            </a:fillRef>
            <a:effectRef idx="1">
              <a:schemeClr val="accent1"/>
            </a:effectRef>
            <a:fontRef idx="minor">
              <a:schemeClr val="tx1"/>
            </a:fontRef>
          </p:style>
        </p:cxnSp>
        <p:cxnSp>
          <p:nvCxnSpPr>
            <p:cNvPr id="133" name="Connecteur droit 132"/>
            <p:cNvCxnSpPr>
              <a:stCxn id="88" idx="2"/>
              <a:endCxn id="89" idx="0"/>
            </p:cNvCxnSpPr>
            <p:nvPr/>
          </p:nvCxnSpPr>
          <p:spPr>
            <a:xfrm rot="5400000">
              <a:off x="7967935" y="3299193"/>
              <a:ext cx="424089" cy="36179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5" name="Connecteur droit 134"/>
            <p:cNvCxnSpPr>
              <a:stCxn id="88" idx="2"/>
              <a:endCxn id="93" idx="0"/>
            </p:cNvCxnSpPr>
            <p:nvPr/>
          </p:nvCxnSpPr>
          <p:spPr>
            <a:xfrm rot="16200000" flipH="1">
              <a:off x="8500194" y="3128724"/>
              <a:ext cx="424089" cy="70272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62" name="Grouper 161"/>
          <p:cNvGrpSpPr/>
          <p:nvPr/>
        </p:nvGrpSpPr>
        <p:grpSpPr>
          <a:xfrm>
            <a:off x="5124608" y="625205"/>
            <a:ext cx="4335928" cy="6046266"/>
            <a:chOff x="5124608" y="625205"/>
            <a:chExt cx="4335928" cy="6046266"/>
          </a:xfrm>
        </p:grpSpPr>
        <p:sp>
          <p:nvSpPr>
            <p:cNvPr id="74" name="ZoneTexte 73"/>
            <p:cNvSpPr txBox="1"/>
            <p:nvPr/>
          </p:nvSpPr>
          <p:spPr>
            <a:xfrm>
              <a:off x="5124608" y="3268044"/>
              <a:ext cx="1107996" cy="369332"/>
            </a:xfrm>
            <a:prstGeom prst="rect">
              <a:avLst/>
            </a:prstGeom>
            <a:noFill/>
          </p:spPr>
          <p:txBody>
            <a:bodyPr wrap="none" rtlCol="0">
              <a:spAutoFit/>
            </a:bodyPr>
            <a:lstStyle/>
            <a:p>
              <a:r>
                <a:rPr lang="fr-FR" dirty="0" smtClean="0"/>
                <a:t>interfaces</a:t>
              </a:r>
              <a:endParaRPr lang="fr-FR" dirty="0"/>
            </a:p>
          </p:txBody>
        </p:sp>
        <p:grpSp>
          <p:nvGrpSpPr>
            <p:cNvPr id="160" name="Grouper 159"/>
            <p:cNvGrpSpPr/>
            <p:nvPr/>
          </p:nvGrpSpPr>
          <p:grpSpPr>
            <a:xfrm>
              <a:off x="5190056" y="625205"/>
              <a:ext cx="4270480" cy="6046266"/>
              <a:chOff x="5190056" y="625205"/>
              <a:chExt cx="4270480" cy="6046266"/>
            </a:xfrm>
          </p:grpSpPr>
          <p:cxnSp>
            <p:nvCxnSpPr>
              <p:cNvPr id="137" name="Connecteur droit 136"/>
              <p:cNvCxnSpPr>
                <a:stCxn id="73" idx="2"/>
                <a:endCxn id="76" idx="0"/>
              </p:cNvCxnSpPr>
              <p:nvPr/>
            </p:nvCxnSpPr>
            <p:spPr>
              <a:xfrm rot="5400000">
                <a:off x="5261000" y="3703640"/>
                <a:ext cx="844221" cy="11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5" name="Connecteur droit 144"/>
              <p:cNvCxnSpPr>
                <a:stCxn id="74" idx="0"/>
                <a:endCxn id="85" idx="0"/>
              </p:cNvCxnSpPr>
              <p:nvPr/>
            </p:nvCxnSpPr>
            <p:spPr>
              <a:xfrm rot="16200000" flipH="1">
                <a:off x="6043481" y="2903169"/>
                <a:ext cx="2015156" cy="2744907"/>
              </a:xfrm>
              <a:prstGeom prst="line">
                <a:avLst/>
              </a:prstGeom>
            </p:spPr>
            <p:style>
              <a:lnRef idx="2">
                <a:schemeClr val="accent1"/>
              </a:lnRef>
              <a:fillRef idx="0">
                <a:schemeClr val="accent1"/>
              </a:fillRef>
              <a:effectRef idx="1">
                <a:schemeClr val="accent1"/>
              </a:effectRef>
              <a:fontRef idx="minor">
                <a:schemeClr val="tx1"/>
              </a:fontRef>
            </p:style>
          </p:cxnSp>
          <p:cxnSp>
            <p:nvCxnSpPr>
              <p:cNvPr id="131" name="Connecteur droit 130"/>
              <p:cNvCxnSpPr>
                <a:stCxn id="106" idx="2"/>
                <a:endCxn id="73" idx="0"/>
              </p:cNvCxnSpPr>
              <p:nvPr/>
            </p:nvCxnSpPr>
            <p:spPr>
              <a:xfrm rot="5400000">
                <a:off x="5221672" y="1092536"/>
                <a:ext cx="2103418" cy="1168756"/>
              </a:xfrm>
              <a:prstGeom prst="line">
                <a:avLst/>
              </a:prstGeom>
            </p:spPr>
            <p:style>
              <a:lnRef idx="2">
                <a:schemeClr val="accent1"/>
              </a:lnRef>
              <a:fillRef idx="0">
                <a:schemeClr val="accent1"/>
              </a:fillRef>
              <a:effectRef idx="1">
                <a:schemeClr val="accent1"/>
              </a:effectRef>
              <a:fontRef idx="minor">
                <a:schemeClr val="tx1"/>
              </a:fontRef>
            </p:style>
          </p:cxnSp>
          <p:pic>
            <p:nvPicPr>
              <p:cNvPr id="73" name="Image 72" descr="container.png"/>
              <p:cNvPicPr>
                <a:picLocks noChangeAspect="1"/>
              </p:cNvPicPr>
              <p:nvPr/>
            </p:nvPicPr>
            <p:blipFill>
              <a:blip r:embed="rId3"/>
              <a:stretch>
                <a:fillRect/>
              </a:stretch>
            </p:blipFill>
            <p:spPr>
              <a:xfrm>
                <a:off x="5409603" y="2728623"/>
                <a:ext cx="558800" cy="558800"/>
              </a:xfrm>
              <a:prstGeom prst="rect">
                <a:avLst/>
              </a:prstGeom>
            </p:spPr>
          </p:pic>
          <p:pic>
            <p:nvPicPr>
              <p:cNvPr id="76" name="Image 75" descr="list.png"/>
              <p:cNvPicPr>
                <a:picLocks noChangeAspect="1"/>
              </p:cNvPicPr>
              <p:nvPr/>
            </p:nvPicPr>
            <p:blipFill>
              <a:blip r:embed="rId5"/>
              <a:stretch>
                <a:fillRect/>
              </a:stretch>
            </p:blipFill>
            <p:spPr>
              <a:xfrm>
                <a:off x="5474017" y="4131644"/>
                <a:ext cx="406400" cy="406400"/>
              </a:xfrm>
              <a:prstGeom prst="rect">
                <a:avLst/>
              </a:prstGeom>
            </p:spPr>
          </p:pic>
          <p:sp>
            <p:nvSpPr>
              <p:cNvPr id="77" name="ZoneTexte 76"/>
              <p:cNvSpPr txBox="1"/>
              <p:nvPr/>
            </p:nvSpPr>
            <p:spPr>
              <a:xfrm>
                <a:off x="6074057" y="4175578"/>
                <a:ext cx="1015911" cy="369332"/>
              </a:xfrm>
              <a:prstGeom prst="rect">
                <a:avLst/>
              </a:prstGeom>
              <a:noFill/>
            </p:spPr>
            <p:txBody>
              <a:bodyPr wrap="none" rtlCol="0">
                <a:spAutoFit/>
              </a:bodyPr>
              <a:lstStyle/>
              <a:p>
                <a:r>
                  <a:rPr lang="fr-FR" dirty="0" smtClean="0"/>
                  <a:t>interface</a:t>
                </a:r>
                <a:endParaRPr lang="fr-FR" dirty="0"/>
              </a:p>
            </p:txBody>
          </p:sp>
          <p:pic>
            <p:nvPicPr>
              <p:cNvPr id="78" name="Image 77" descr="leaf.png"/>
              <p:cNvPicPr>
                <a:picLocks noChangeAspect="1"/>
              </p:cNvPicPr>
              <p:nvPr/>
            </p:nvPicPr>
            <p:blipFill>
              <a:blip r:embed="rId4"/>
              <a:stretch>
                <a:fillRect/>
              </a:stretch>
            </p:blipFill>
            <p:spPr>
              <a:xfrm>
                <a:off x="5347017" y="5283200"/>
                <a:ext cx="330200" cy="330200"/>
              </a:xfrm>
              <a:prstGeom prst="rect">
                <a:avLst/>
              </a:prstGeom>
            </p:spPr>
          </p:pic>
          <p:sp>
            <p:nvSpPr>
              <p:cNvPr id="79" name="ZoneTexte 78"/>
              <p:cNvSpPr txBox="1"/>
              <p:nvPr/>
            </p:nvSpPr>
            <p:spPr>
              <a:xfrm>
                <a:off x="5190056" y="5613400"/>
                <a:ext cx="715761" cy="369332"/>
              </a:xfrm>
              <a:prstGeom prst="rect">
                <a:avLst/>
              </a:prstGeom>
              <a:noFill/>
            </p:spPr>
            <p:txBody>
              <a:bodyPr wrap="none" rtlCol="0">
                <a:spAutoFit/>
              </a:bodyPr>
              <a:lstStyle/>
              <a:p>
                <a:r>
                  <a:rPr lang="fr-FR" dirty="0" err="1" smtClean="0"/>
                  <a:t>name</a:t>
                </a:r>
                <a:endParaRPr lang="fr-FR" dirty="0"/>
              </a:p>
            </p:txBody>
          </p:sp>
          <p:pic>
            <p:nvPicPr>
              <p:cNvPr id="80" name="Image 79" descr="leaf.png"/>
              <p:cNvPicPr>
                <a:picLocks noChangeAspect="1"/>
              </p:cNvPicPr>
              <p:nvPr/>
            </p:nvPicPr>
            <p:blipFill>
              <a:blip r:embed="rId4"/>
              <a:stretch>
                <a:fillRect/>
              </a:stretch>
            </p:blipFill>
            <p:spPr>
              <a:xfrm>
                <a:off x="6411536" y="5283200"/>
                <a:ext cx="330200" cy="330200"/>
              </a:xfrm>
              <a:prstGeom prst="rect">
                <a:avLst/>
              </a:prstGeom>
            </p:spPr>
          </p:pic>
          <p:sp>
            <p:nvSpPr>
              <p:cNvPr id="82" name="ZoneTexte 81"/>
              <p:cNvSpPr txBox="1"/>
              <p:nvPr/>
            </p:nvSpPr>
            <p:spPr>
              <a:xfrm>
                <a:off x="6302997" y="5613400"/>
                <a:ext cx="577239" cy="369332"/>
              </a:xfrm>
              <a:prstGeom prst="rect">
                <a:avLst/>
              </a:prstGeom>
              <a:noFill/>
            </p:spPr>
            <p:txBody>
              <a:bodyPr wrap="none" rtlCol="0">
                <a:spAutoFit/>
              </a:bodyPr>
              <a:lstStyle/>
              <a:p>
                <a:r>
                  <a:rPr lang="fr-FR" dirty="0" smtClean="0"/>
                  <a:t>mac</a:t>
                </a:r>
                <a:endParaRPr lang="fr-FR" dirty="0"/>
              </a:p>
            </p:txBody>
          </p:sp>
          <p:pic>
            <p:nvPicPr>
              <p:cNvPr id="83" name="Image 82" descr="leaf.png"/>
              <p:cNvPicPr>
                <a:picLocks noChangeAspect="1"/>
              </p:cNvPicPr>
              <p:nvPr/>
            </p:nvPicPr>
            <p:blipFill>
              <a:blip r:embed="rId4"/>
              <a:stretch>
                <a:fillRect/>
              </a:stretch>
            </p:blipFill>
            <p:spPr>
              <a:xfrm>
                <a:off x="7377333" y="5283200"/>
                <a:ext cx="330200" cy="330200"/>
              </a:xfrm>
              <a:prstGeom prst="rect">
                <a:avLst/>
              </a:prstGeom>
            </p:spPr>
          </p:pic>
          <p:sp>
            <p:nvSpPr>
              <p:cNvPr id="84" name="ZoneTexte 83"/>
              <p:cNvSpPr txBox="1"/>
              <p:nvPr/>
            </p:nvSpPr>
            <p:spPr>
              <a:xfrm>
                <a:off x="7293213" y="5613400"/>
                <a:ext cx="565517" cy="369332"/>
              </a:xfrm>
              <a:prstGeom prst="rect">
                <a:avLst/>
              </a:prstGeom>
              <a:noFill/>
            </p:spPr>
            <p:txBody>
              <a:bodyPr wrap="none" rtlCol="0">
                <a:spAutoFit/>
              </a:bodyPr>
              <a:lstStyle/>
              <a:p>
                <a:r>
                  <a:rPr lang="fr-FR" dirty="0" err="1" smtClean="0"/>
                  <a:t>mtu</a:t>
                </a:r>
                <a:endParaRPr lang="fr-FR" dirty="0"/>
              </a:p>
            </p:txBody>
          </p:sp>
          <p:pic>
            <p:nvPicPr>
              <p:cNvPr id="85" name="Image 84" descr="choice.png"/>
              <p:cNvPicPr>
                <a:picLocks noChangeAspect="1"/>
              </p:cNvPicPr>
              <p:nvPr/>
            </p:nvPicPr>
            <p:blipFill>
              <a:blip r:embed="rId6"/>
              <a:stretch>
                <a:fillRect/>
              </a:stretch>
            </p:blipFill>
            <p:spPr>
              <a:xfrm>
                <a:off x="8258413" y="5283200"/>
                <a:ext cx="330200" cy="330200"/>
              </a:xfrm>
              <a:prstGeom prst="rect">
                <a:avLst/>
              </a:prstGeom>
            </p:spPr>
          </p:pic>
          <p:sp>
            <p:nvSpPr>
              <p:cNvPr id="86" name="ZoneTexte 85"/>
              <p:cNvSpPr txBox="1"/>
              <p:nvPr/>
            </p:nvSpPr>
            <p:spPr>
              <a:xfrm>
                <a:off x="8555420" y="5283201"/>
                <a:ext cx="905116" cy="369332"/>
              </a:xfrm>
              <a:prstGeom prst="rect">
                <a:avLst/>
              </a:prstGeom>
              <a:noFill/>
            </p:spPr>
            <p:txBody>
              <a:bodyPr wrap="none" rtlCol="0">
                <a:spAutoFit/>
              </a:bodyPr>
              <a:lstStyle/>
              <a:p>
                <a:r>
                  <a:rPr lang="fr-FR" dirty="0" err="1" smtClean="0"/>
                  <a:t>ad-type</a:t>
                </a:r>
                <a:endParaRPr lang="fr-FR" dirty="0"/>
              </a:p>
            </p:txBody>
          </p:sp>
          <p:pic>
            <p:nvPicPr>
              <p:cNvPr id="101" name="Image 100" descr="case.png"/>
              <p:cNvPicPr>
                <a:picLocks noChangeAspect="1"/>
              </p:cNvPicPr>
              <p:nvPr/>
            </p:nvPicPr>
            <p:blipFill>
              <a:blip r:embed="rId7"/>
              <a:stretch>
                <a:fillRect/>
              </a:stretch>
            </p:blipFill>
            <p:spPr>
              <a:xfrm>
                <a:off x="7601012" y="6302139"/>
                <a:ext cx="330200" cy="330200"/>
              </a:xfrm>
              <a:prstGeom prst="rect">
                <a:avLst/>
              </a:prstGeom>
            </p:spPr>
          </p:pic>
          <p:sp>
            <p:nvSpPr>
              <p:cNvPr id="102" name="ZoneTexte 101"/>
              <p:cNvSpPr txBox="1"/>
              <p:nvPr/>
            </p:nvSpPr>
            <p:spPr>
              <a:xfrm>
                <a:off x="7931212" y="6302139"/>
                <a:ext cx="405918" cy="369332"/>
              </a:xfrm>
              <a:prstGeom prst="rect">
                <a:avLst/>
              </a:prstGeom>
              <a:noFill/>
            </p:spPr>
            <p:txBody>
              <a:bodyPr wrap="none" rtlCol="0">
                <a:spAutoFit/>
              </a:bodyPr>
              <a:lstStyle/>
              <a:p>
                <a:r>
                  <a:rPr lang="fr-FR" dirty="0" smtClean="0"/>
                  <a:t>v4</a:t>
                </a:r>
                <a:endParaRPr lang="fr-FR" dirty="0"/>
              </a:p>
            </p:txBody>
          </p:sp>
          <p:pic>
            <p:nvPicPr>
              <p:cNvPr id="103" name="Image 102" descr="case.png"/>
              <p:cNvPicPr>
                <a:picLocks noChangeAspect="1"/>
              </p:cNvPicPr>
              <p:nvPr/>
            </p:nvPicPr>
            <p:blipFill>
              <a:blip r:embed="rId7"/>
              <a:stretch>
                <a:fillRect/>
              </a:stretch>
            </p:blipFill>
            <p:spPr>
              <a:xfrm>
                <a:off x="8525037" y="6263007"/>
                <a:ext cx="330200" cy="330200"/>
              </a:xfrm>
              <a:prstGeom prst="rect">
                <a:avLst/>
              </a:prstGeom>
            </p:spPr>
          </p:pic>
          <p:sp>
            <p:nvSpPr>
              <p:cNvPr id="104" name="ZoneTexte 103"/>
              <p:cNvSpPr txBox="1"/>
              <p:nvPr/>
            </p:nvSpPr>
            <p:spPr>
              <a:xfrm>
                <a:off x="8855237" y="6263007"/>
                <a:ext cx="405918" cy="369332"/>
              </a:xfrm>
              <a:prstGeom prst="rect">
                <a:avLst/>
              </a:prstGeom>
              <a:noFill/>
            </p:spPr>
            <p:txBody>
              <a:bodyPr wrap="none" rtlCol="0">
                <a:spAutoFit/>
              </a:bodyPr>
              <a:lstStyle/>
              <a:p>
                <a:r>
                  <a:rPr lang="fr-FR" dirty="0" smtClean="0"/>
                  <a:t>v6</a:t>
                </a:r>
                <a:endParaRPr lang="fr-FR" dirty="0"/>
              </a:p>
            </p:txBody>
          </p:sp>
          <p:cxnSp>
            <p:nvCxnSpPr>
              <p:cNvPr id="139" name="Connecteur droit 138"/>
              <p:cNvCxnSpPr>
                <a:stCxn id="76" idx="2"/>
                <a:endCxn id="78" idx="0"/>
              </p:cNvCxnSpPr>
              <p:nvPr/>
            </p:nvCxnSpPr>
            <p:spPr>
              <a:xfrm rot="5400000">
                <a:off x="5222089" y="4828072"/>
                <a:ext cx="745156" cy="1651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1" name="Connecteur droit 140"/>
              <p:cNvCxnSpPr>
                <a:stCxn id="76" idx="2"/>
                <a:endCxn id="80" idx="0"/>
              </p:cNvCxnSpPr>
              <p:nvPr/>
            </p:nvCxnSpPr>
            <p:spPr>
              <a:xfrm rot="16200000" flipH="1">
                <a:off x="5754348" y="4460912"/>
                <a:ext cx="745156" cy="899419"/>
              </a:xfrm>
              <a:prstGeom prst="line">
                <a:avLst/>
              </a:prstGeom>
            </p:spPr>
            <p:style>
              <a:lnRef idx="2">
                <a:schemeClr val="accent1"/>
              </a:lnRef>
              <a:fillRef idx="0">
                <a:schemeClr val="accent1"/>
              </a:fillRef>
              <a:effectRef idx="1">
                <a:schemeClr val="accent1"/>
              </a:effectRef>
              <a:fontRef idx="minor">
                <a:schemeClr val="tx1"/>
              </a:fontRef>
            </p:style>
          </p:cxnSp>
          <p:cxnSp>
            <p:nvCxnSpPr>
              <p:cNvPr id="143" name="Connecteur droit 142"/>
              <p:cNvCxnSpPr>
                <a:stCxn id="76" idx="2"/>
                <a:endCxn id="83" idx="0"/>
              </p:cNvCxnSpPr>
              <p:nvPr/>
            </p:nvCxnSpPr>
            <p:spPr>
              <a:xfrm rot="16200000" flipH="1">
                <a:off x="6237247" y="3978014"/>
                <a:ext cx="745156" cy="186521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7" name="Connecteur droit 146"/>
              <p:cNvCxnSpPr>
                <a:stCxn id="85" idx="2"/>
                <a:endCxn id="101" idx="0"/>
              </p:cNvCxnSpPr>
              <p:nvPr/>
            </p:nvCxnSpPr>
            <p:spPr>
              <a:xfrm rot="5400000">
                <a:off x="7750444" y="5629069"/>
                <a:ext cx="688739" cy="657401"/>
              </a:xfrm>
              <a:prstGeom prst="line">
                <a:avLst/>
              </a:prstGeom>
            </p:spPr>
            <p:style>
              <a:lnRef idx="2">
                <a:schemeClr val="accent1"/>
              </a:lnRef>
              <a:fillRef idx="0">
                <a:schemeClr val="accent1"/>
              </a:fillRef>
              <a:effectRef idx="1">
                <a:schemeClr val="accent1"/>
              </a:effectRef>
              <a:fontRef idx="minor">
                <a:schemeClr val="tx1"/>
              </a:fontRef>
            </p:style>
          </p:cxnSp>
          <p:cxnSp>
            <p:nvCxnSpPr>
              <p:cNvPr id="149" name="Connecteur droit 148"/>
              <p:cNvCxnSpPr>
                <a:stCxn id="85" idx="2"/>
                <a:endCxn id="103" idx="0"/>
              </p:cNvCxnSpPr>
              <p:nvPr/>
            </p:nvCxnSpPr>
            <p:spPr>
              <a:xfrm rot="16200000" flipH="1">
                <a:off x="8232022" y="5804891"/>
                <a:ext cx="649607" cy="266624"/>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61" name="Grouper 160"/>
          <p:cNvGrpSpPr/>
          <p:nvPr/>
        </p:nvGrpSpPr>
        <p:grpSpPr>
          <a:xfrm>
            <a:off x="4888741" y="2459455"/>
            <a:ext cx="4949220" cy="4293968"/>
            <a:chOff x="4888741" y="2459455"/>
            <a:chExt cx="4949220" cy="4293968"/>
          </a:xfrm>
        </p:grpSpPr>
        <p:sp>
          <p:nvSpPr>
            <p:cNvPr id="153" name="Forme libre 152"/>
            <p:cNvSpPr/>
            <p:nvPr/>
          </p:nvSpPr>
          <p:spPr>
            <a:xfrm>
              <a:off x="4888741" y="2459455"/>
              <a:ext cx="4949220" cy="4293968"/>
            </a:xfrm>
            <a:custGeom>
              <a:avLst/>
              <a:gdLst>
                <a:gd name="connsiteX0" fmla="*/ 0 w 4949220"/>
                <a:gd name="connsiteY0" fmla="*/ 0 h 4293968"/>
                <a:gd name="connsiteX1" fmla="*/ 40319 w 4949220"/>
                <a:gd name="connsiteY1" fmla="*/ 4293968 h 4293968"/>
                <a:gd name="connsiteX2" fmla="*/ 4949220 w 4949220"/>
                <a:gd name="connsiteY2" fmla="*/ 4273808 h 4293968"/>
                <a:gd name="connsiteX3" fmla="*/ 4334347 w 4949220"/>
                <a:gd name="connsiteY3" fmla="*/ 2298180 h 4293968"/>
                <a:gd name="connsiteX4" fmla="*/ 2812286 w 4949220"/>
                <a:gd name="connsiteY4" fmla="*/ 1915150 h 4293968"/>
                <a:gd name="connsiteX5" fmla="*/ 1310384 w 4949220"/>
                <a:gd name="connsiteY5" fmla="*/ 40319 h 4293968"/>
                <a:gd name="connsiteX6" fmla="*/ 0 w 4949220"/>
                <a:gd name="connsiteY6" fmla="*/ 0 h 4293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9220" h="4293968">
                  <a:moveTo>
                    <a:pt x="0" y="0"/>
                  </a:moveTo>
                  <a:lnTo>
                    <a:pt x="40319" y="4293968"/>
                  </a:lnTo>
                  <a:lnTo>
                    <a:pt x="4949220" y="4273808"/>
                  </a:lnTo>
                  <a:lnTo>
                    <a:pt x="4334347" y="2298180"/>
                  </a:lnTo>
                  <a:lnTo>
                    <a:pt x="2812286" y="1915150"/>
                  </a:lnTo>
                  <a:lnTo>
                    <a:pt x="1310384" y="40319"/>
                  </a:lnTo>
                  <a:lnTo>
                    <a:pt x="0" y="0"/>
                  </a:lnTo>
                  <a:close/>
                </a:path>
              </a:pathLst>
            </a:custGeom>
            <a:noFill/>
            <a:ln w="28575" cap="flat" cmpd="sng" algn="ctr">
              <a:solidFill>
                <a:srgbClr val="0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4" name="ZoneTexte 153"/>
            <p:cNvSpPr txBox="1"/>
            <p:nvPr/>
          </p:nvSpPr>
          <p:spPr>
            <a:xfrm>
              <a:off x="5013510" y="6302139"/>
              <a:ext cx="2121093" cy="369332"/>
            </a:xfrm>
            <a:prstGeom prst="rect">
              <a:avLst/>
            </a:prstGeom>
            <a:noFill/>
          </p:spPr>
          <p:txBody>
            <a:bodyPr wrap="none" rtlCol="0">
              <a:spAutoFit/>
            </a:bodyPr>
            <a:lstStyle/>
            <a:p>
              <a:r>
                <a:rPr lang="fr-FR" dirty="0" err="1" smtClean="0"/>
                <a:t>Schema</a:t>
              </a:r>
              <a:r>
                <a:rPr lang="fr-FR" dirty="0" smtClean="0"/>
                <a:t> </a:t>
              </a:r>
              <a:r>
                <a:rPr lang="fr-FR" dirty="0" err="1" smtClean="0"/>
                <a:t>Tree</a:t>
              </a:r>
              <a:r>
                <a:rPr lang="fr-FR" dirty="0" smtClean="0"/>
                <a:t> /</a:t>
              </a:r>
              <a:r>
                <a:rPr lang="fr-FR" dirty="0" err="1" smtClean="0"/>
                <a:t>Nodes</a:t>
              </a:r>
              <a:endParaRPr lang="fr-FR" dirty="0"/>
            </a:p>
          </p:txBody>
        </p:sp>
      </p:grpSp>
      <p:sp>
        <p:nvSpPr>
          <p:cNvPr id="155" name="Rectangle 154"/>
          <p:cNvSpPr/>
          <p:nvPr/>
        </p:nvSpPr>
        <p:spPr>
          <a:xfrm>
            <a:off x="433414" y="1010823"/>
            <a:ext cx="4214786" cy="1122777"/>
          </a:xfrm>
          <a:prstGeom prst="rect">
            <a:avLst/>
          </a:prstGeom>
          <a:noFill/>
          <a:ln w="38100" cap="flat" cmpd="sng" algn="ctr">
            <a:solidFill>
              <a:srgbClr val="3366FF"/>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7" name="Rectangle 156"/>
          <p:cNvSpPr/>
          <p:nvPr/>
        </p:nvSpPr>
        <p:spPr>
          <a:xfrm>
            <a:off x="433414" y="2133600"/>
            <a:ext cx="4214786" cy="1752600"/>
          </a:xfrm>
          <a:prstGeom prst="rect">
            <a:avLst/>
          </a:prstGeom>
          <a:noFill/>
          <a:ln w="38100" cap="flat" cmpd="sng" algn="ctr">
            <a:solidFill>
              <a:srgbClr val="3366FF"/>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9" name="Rectangle 158"/>
          <p:cNvSpPr/>
          <p:nvPr/>
        </p:nvSpPr>
        <p:spPr>
          <a:xfrm>
            <a:off x="433414" y="3886200"/>
            <a:ext cx="4214786" cy="2581039"/>
          </a:xfrm>
          <a:prstGeom prst="rect">
            <a:avLst/>
          </a:prstGeom>
          <a:noFill/>
          <a:ln w="38100" cap="flat" cmpd="sng" algn="ctr">
            <a:solidFill>
              <a:srgbClr val="3366FF"/>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65" name="Forme libre 164"/>
          <p:cNvSpPr/>
          <p:nvPr/>
        </p:nvSpPr>
        <p:spPr>
          <a:xfrm>
            <a:off x="7438950" y="2479615"/>
            <a:ext cx="2126854" cy="2005867"/>
          </a:xfrm>
          <a:custGeom>
            <a:avLst/>
            <a:gdLst>
              <a:gd name="connsiteX0" fmla="*/ 0 w 2126854"/>
              <a:gd name="connsiteY0" fmla="*/ 60478 h 2005867"/>
              <a:gd name="connsiteX1" fmla="*/ 292316 w 2126854"/>
              <a:gd name="connsiteY1" fmla="*/ 1834512 h 2005867"/>
              <a:gd name="connsiteX2" fmla="*/ 1310384 w 2126854"/>
              <a:gd name="connsiteY2" fmla="*/ 2005867 h 2005867"/>
              <a:gd name="connsiteX3" fmla="*/ 2096614 w 2126854"/>
              <a:gd name="connsiteY3" fmla="*/ 1985708 h 2005867"/>
              <a:gd name="connsiteX4" fmla="*/ 2126854 w 2126854"/>
              <a:gd name="connsiteY4" fmla="*/ 524146 h 2005867"/>
              <a:gd name="connsiteX5" fmla="*/ 1088627 w 2126854"/>
              <a:gd name="connsiteY5" fmla="*/ 0 h 2005867"/>
              <a:gd name="connsiteX6" fmla="*/ 0 w 2126854"/>
              <a:gd name="connsiteY6" fmla="*/ 60478 h 2005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6854" h="2005867">
                <a:moveTo>
                  <a:pt x="0" y="60478"/>
                </a:moveTo>
                <a:lnTo>
                  <a:pt x="292316" y="1834512"/>
                </a:lnTo>
                <a:lnTo>
                  <a:pt x="1310384" y="2005867"/>
                </a:lnTo>
                <a:lnTo>
                  <a:pt x="2096614" y="1985708"/>
                </a:lnTo>
                <a:lnTo>
                  <a:pt x="2126854" y="524146"/>
                </a:lnTo>
                <a:lnTo>
                  <a:pt x="1088627" y="0"/>
                </a:lnTo>
                <a:lnTo>
                  <a:pt x="0" y="60478"/>
                </a:lnTo>
                <a:close/>
              </a:path>
            </a:pathLst>
          </a:custGeom>
          <a:noFill/>
          <a:ln w="38100" cap="flat" cmpd="sng" algn="ctr">
            <a:solidFill>
              <a:schemeClr val="tx1"/>
            </a:solidFill>
            <a:prstDash val="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56"/>
                                        </p:tgtEl>
                                        <p:attrNameLst>
                                          <p:attrName>style.visibility</p:attrName>
                                        </p:attrNameLst>
                                      </p:cBhvr>
                                      <p:to>
                                        <p:strVal val="visible"/>
                                      </p:to>
                                    </p:set>
                                    <p:animEffect transition="in" filter="fade">
                                      <p:cBhvr>
                                        <p:cTn id="10" dur="500"/>
                                        <p:tgtEl>
                                          <p:spTgt spid="15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7"/>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nodeType="afterEffect">
                                  <p:stCondLst>
                                    <p:cond delay="0"/>
                                  </p:stCondLst>
                                  <p:childTnLst>
                                    <p:set>
                                      <p:cBhvr>
                                        <p:cTn id="17" dur="1" fill="hold">
                                          <p:stCondLst>
                                            <p:cond delay="0"/>
                                          </p:stCondLst>
                                        </p:cTn>
                                        <p:tgtEl>
                                          <p:spTgt spid="158"/>
                                        </p:tgtEl>
                                        <p:attrNameLst>
                                          <p:attrName>style.visibility</p:attrName>
                                        </p:attrNameLst>
                                      </p:cBhvr>
                                      <p:to>
                                        <p:strVal val="visible"/>
                                      </p:to>
                                    </p:set>
                                    <p:animEffect transition="in" filter="fade">
                                      <p:cBhvr>
                                        <p:cTn id="18" dur="500"/>
                                        <p:tgtEl>
                                          <p:spTgt spid="15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9"/>
                                        </p:tgtEl>
                                        <p:attrNameLst>
                                          <p:attrName>style.visibility</p:attrName>
                                        </p:attrNameLst>
                                      </p:cBhvr>
                                      <p:to>
                                        <p:strVal val="visible"/>
                                      </p:to>
                                    </p:set>
                                  </p:childTnLst>
                                </p:cTn>
                              </p:par>
                            </p:childTnLst>
                          </p:cTn>
                        </p:par>
                        <p:par>
                          <p:cTn id="23" fill="hold">
                            <p:stCondLst>
                              <p:cond delay="0"/>
                            </p:stCondLst>
                            <p:childTnLst>
                              <p:par>
                                <p:cTn id="24" presetID="10" presetClass="entr" presetSubtype="0" fill="hold" nodeType="afterEffect">
                                  <p:stCondLst>
                                    <p:cond delay="0"/>
                                  </p:stCondLst>
                                  <p:childTnLst>
                                    <p:set>
                                      <p:cBhvr>
                                        <p:cTn id="25" dur="1" fill="hold">
                                          <p:stCondLst>
                                            <p:cond delay="0"/>
                                          </p:stCondLst>
                                        </p:cTn>
                                        <p:tgtEl>
                                          <p:spTgt spid="162"/>
                                        </p:tgtEl>
                                        <p:attrNameLst>
                                          <p:attrName>style.visibility</p:attrName>
                                        </p:attrNameLst>
                                      </p:cBhvr>
                                      <p:to>
                                        <p:strVal val="visible"/>
                                      </p:to>
                                    </p:set>
                                    <p:animEffect transition="in" filter="fade">
                                      <p:cBhvr>
                                        <p:cTn id="26" dur="2000"/>
                                        <p:tgtEl>
                                          <p:spTgt spid="162"/>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65"/>
                                        </p:tgtEl>
                                        <p:attrNameLst>
                                          <p:attrName>style.visibility</p:attrName>
                                        </p:attrNameLst>
                                      </p:cBhvr>
                                      <p:to>
                                        <p:strVal val="visible"/>
                                      </p:to>
                                    </p:set>
                                    <p:animEffect transition="in" filter="fade">
                                      <p:cBhvr>
                                        <p:cTn id="35"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P spid="157" grpId="0" animBg="1"/>
      <p:bldP spid="159" grpId="0" animBg="1"/>
      <p:bldP spid="165" grpId="0" animBg="1"/>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387" name="Grouper 386"/>
          <p:cNvGrpSpPr/>
          <p:nvPr/>
        </p:nvGrpSpPr>
        <p:grpSpPr>
          <a:xfrm>
            <a:off x="1476543" y="4599608"/>
            <a:ext cx="990602" cy="1323756"/>
            <a:chOff x="3209241" y="1018333"/>
            <a:chExt cx="990602" cy="1323756"/>
          </a:xfrm>
        </p:grpSpPr>
        <p:grpSp>
          <p:nvGrpSpPr>
            <p:cNvPr id="384" name="Grouper 383"/>
            <p:cNvGrpSpPr/>
            <p:nvPr/>
          </p:nvGrpSpPr>
          <p:grpSpPr>
            <a:xfrm>
              <a:off x="3209241" y="1018333"/>
              <a:ext cx="990602" cy="814674"/>
              <a:chOff x="3209241" y="1018333"/>
              <a:chExt cx="990602" cy="814674"/>
            </a:xfrm>
          </p:grpSpPr>
          <p:sp>
            <p:nvSpPr>
              <p:cNvPr id="30" name="Ellipse 29"/>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Ellipse 30"/>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Ellipse 31"/>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Ellipse 32"/>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Ellipse 33"/>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Connecteur droit 35"/>
              <p:cNvCxnSpPr>
                <a:stCxn id="30" idx="4"/>
                <a:endCxn id="31"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7" name="Connecteur droit 36"/>
              <p:cNvCxnSpPr>
                <a:stCxn id="30" idx="4"/>
                <a:endCxn id="32"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Connecteur droit 39"/>
              <p:cNvCxnSpPr>
                <a:stCxn id="30" idx="4"/>
                <a:endCxn id="33"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 name="Connecteur droit 43"/>
              <p:cNvCxnSpPr>
                <a:stCxn id="30" idx="4"/>
                <a:endCxn id="34"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9" name="Ellipse 48"/>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Ellipse 49"/>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Ellipse 50"/>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Connecteur droit 51"/>
              <p:cNvCxnSpPr>
                <a:stCxn id="33" idx="4"/>
                <a:endCxn id="49"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Connecteur droit 52"/>
              <p:cNvCxnSpPr>
                <a:stCxn id="33" idx="4"/>
                <a:endCxn id="50"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 name="Connecteur droit 53"/>
              <p:cNvCxnSpPr>
                <a:stCxn id="33" idx="4"/>
                <a:endCxn id="51"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 name="Ellipse 58"/>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Connecteur droit 59"/>
              <p:cNvCxnSpPr>
                <a:stCxn id="30" idx="4"/>
                <a:endCxn id="59"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 name="Ellipse 61"/>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Ellipse 62"/>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Connecteur droit 63"/>
              <p:cNvCxnSpPr>
                <a:stCxn id="59" idx="4"/>
                <a:endCxn id="62"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 name="Connecteur droit 64"/>
              <p:cNvCxnSpPr>
                <a:stCxn id="59" idx="4"/>
                <a:endCxn id="63"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0" name="ZoneTexte 149"/>
            <p:cNvSpPr txBox="1"/>
            <p:nvPr/>
          </p:nvSpPr>
          <p:spPr>
            <a:xfrm>
              <a:off x="3514041" y="1972757"/>
              <a:ext cx="359832" cy="369332"/>
            </a:xfrm>
            <a:prstGeom prst="rect">
              <a:avLst/>
            </a:prstGeom>
            <a:noFill/>
          </p:spPr>
          <p:txBody>
            <a:bodyPr wrap="none" rtlCol="0">
              <a:spAutoFit/>
            </a:bodyPr>
            <a:lstStyle/>
            <a:p>
              <a:r>
                <a:rPr lang="en-US" i="1" dirty="0" smtClean="0"/>
                <a:t>a</a:t>
              </a:r>
              <a:endParaRPr lang="en-US" i="1" dirty="0"/>
            </a:p>
          </p:txBody>
        </p:sp>
      </p:grpSp>
      <p:grpSp>
        <p:nvGrpSpPr>
          <p:cNvPr id="391" name="Grouper 390"/>
          <p:cNvGrpSpPr/>
          <p:nvPr/>
        </p:nvGrpSpPr>
        <p:grpSpPr>
          <a:xfrm>
            <a:off x="2653724" y="4642236"/>
            <a:ext cx="609602" cy="1328638"/>
            <a:chOff x="4413812" y="976872"/>
            <a:chExt cx="609602" cy="1328638"/>
          </a:xfrm>
        </p:grpSpPr>
        <p:grpSp>
          <p:nvGrpSpPr>
            <p:cNvPr id="385" name="Grouper 384"/>
            <p:cNvGrpSpPr/>
            <p:nvPr/>
          </p:nvGrpSpPr>
          <p:grpSpPr>
            <a:xfrm>
              <a:off x="4490012" y="976872"/>
              <a:ext cx="533402" cy="814674"/>
              <a:chOff x="4490012" y="976872"/>
              <a:chExt cx="533402" cy="814674"/>
            </a:xfrm>
          </p:grpSpPr>
          <p:sp>
            <p:nvSpPr>
              <p:cNvPr id="105" name="Ellipse 104"/>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Ellipse 107"/>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2" name="Connecteur droit 111"/>
              <p:cNvCxnSpPr>
                <a:stCxn id="105" idx="4"/>
                <a:endCxn id="108"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14" name="Ellipse 113"/>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Ellipse 115"/>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7" name="Connecteur droit 116"/>
              <p:cNvCxnSpPr>
                <a:stCxn id="108" idx="4"/>
                <a:endCxn id="114"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9" name="Connecteur droit 118"/>
              <p:cNvCxnSpPr>
                <a:stCxn id="108" idx="4"/>
                <a:endCxn id="116"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0" name="Ellipse 119"/>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1" name="Connecteur droit 120"/>
              <p:cNvCxnSpPr>
                <a:stCxn id="105" idx="4"/>
                <a:endCxn id="120"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2" name="Ellipse 121"/>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4" name="Connecteur droit 123"/>
              <p:cNvCxnSpPr>
                <a:stCxn id="120" idx="4"/>
                <a:endCxn id="122"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1" name="ZoneTexte 150"/>
            <p:cNvSpPr txBox="1"/>
            <p:nvPr/>
          </p:nvSpPr>
          <p:spPr>
            <a:xfrm>
              <a:off x="4413812" y="1936178"/>
              <a:ext cx="342900" cy="369332"/>
            </a:xfrm>
            <a:prstGeom prst="rect">
              <a:avLst/>
            </a:prstGeom>
            <a:noFill/>
          </p:spPr>
          <p:txBody>
            <a:bodyPr wrap="square" rtlCol="0">
              <a:spAutoFit/>
            </a:bodyPr>
            <a:lstStyle/>
            <a:p>
              <a:r>
                <a:rPr lang="en-US" i="1" dirty="0" smtClean="0"/>
                <a:t>b</a:t>
              </a:r>
              <a:endParaRPr lang="en-US" i="1" dirty="0"/>
            </a:p>
          </p:txBody>
        </p:sp>
      </p:grpSp>
      <p:pic>
        <p:nvPicPr>
          <p:cNvPr id="157" name="Image 156" descr="workstation-Vista-256x256.png"/>
          <p:cNvPicPr>
            <a:picLocks noChangeAspect="1"/>
          </p:cNvPicPr>
          <p:nvPr/>
        </p:nvPicPr>
        <p:blipFill>
          <a:blip r:embed="rId3"/>
          <a:stretch>
            <a:fillRect/>
          </a:stretch>
        </p:blipFill>
        <p:spPr>
          <a:xfrm flipH="1">
            <a:off x="3345134" y="1076789"/>
            <a:ext cx="1977342" cy="2830204"/>
          </a:xfrm>
          <a:prstGeom prst="rect">
            <a:avLst/>
          </a:prstGeom>
        </p:spPr>
      </p:pic>
      <p:pic>
        <p:nvPicPr>
          <p:cNvPr id="158" name="Image 157" descr="black-server-128x128.png"/>
          <p:cNvPicPr>
            <a:picLocks noChangeAspect="1"/>
          </p:cNvPicPr>
          <p:nvPr/>
        </p:nvPicPr>
        <p:blipFill>
          <a:blip r:embed="rId4"/>
          <a:stretch>
            <a:fillRect/>
          </a:stretch>
        </p:blipFill>
        <p:spPr>
          <a:xfrm flipH="1">
            <a:off x="8309547" y="2193443"/>
            <a:ext cx="1325030" cy="1312101"/>
          </a:xfrm>
          <a:prstGeom prst="rect">
            <a:avLst/>
          </a:prstGeom>
          <a:effectLst/>
        </p:spPr>
      </p:pic>
      <p:cxnSp>
        <p:nvCxnSpPr>
          <p:cNvPr id="159" name="Connecteur droit avec flèche 158"/>
          <p:cNvCxnSpPr/>
          <p:nvPr/>
        </p:nvCxnSpPr>
        <p:spPr>
          <a:xfrm>
            <a:off x="5284377" y="3906254"/>
            <a:ext cx="3025170" cy="739"/>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60" name="Rectangle 159"/>
          <p:cNvSpPr/>
          <p:nvPr/>
        </p:nvSpPr>
        <p:spPr>
          <a:xfrm>
            <a:off x="3965505" y="3630857"/>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sp>
        <p:nvSpPr>
          <p:cNvPr id="161" name="Rectangle 160"/>
          <p:cNvSpPr/>
          <p:nvPr/>
        </p:nvSpPr>
        <p:spPr>
          <a:xfrm>
            <a:off x="8535679" y="3592489"/>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grpSp>
        <p:nvGrpSpPr>
          <p:cNvPr id="551" name="Grouper 550"/>
          <p:cNvGrpSpPr/>
          <p:nvPr/>
        </p:nvGrpSpPr>
        <p:grpSpPr>
          <a:xfrm>
            <a:off x="5770330" y="1076789"/>
            <a:ext cx="2228705" cy="2952387"/>
            <a:chOff x="5814167" y="3066395"/>
            <a:chExt cx="2228705" cy="2952387"/>
          </a:xfrm>
        </p:grpSpPr>
        <p:grpSp>
          <p:nvGrpSpPr>
            <p:cNvPr id="293" name="Grouper 292"/>
            <p:cNvGrpSpPr/>
            <p:nvPr/>
          </p:nvGrpSpPr>
          <p:grpSpPr>
            <a:xfrm>
              <a:off x="5814167" y="3066395"/>
              <a:ext cx="1256425" cy="2952387"/>
              <a:chOff x="6105125" y="3073243"/>
              <a:chExt cx="1256425" cy="2952387"/>
            </a:xfrm>
          </p:grpSpPr>
          <p:grpSp>
            <p:nvGrpSpPr>
              <p:cNvPr id="203" name="Grouper 202"/>
              <p:cNvGrpSpPr/>
              <p:nvPr/>
            </p:nvGrpSpPr>
            <p:grpSpPr>
              <a:xfrm>
                <a:off x="6105125" y="3073243"/>
                <a:ext cx="416690" cy="430888"/>
                <a:chOff x="5442515" y="2581523"/>
                <a:chExt cx="523513" cy="541350"/>
              </a:xfrm>
            </p:grpSpPr>
            <p:sp>
              <p:nvSpPr>
                <p:cNvPr id="165" name="Ellipse 164"/>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67" name="ZoneTexte 166"/>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168" name="ZoneTexte 167"/>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04" name="Grouper 203"/>
              <p:cNvGrpSpPr/>
              <p:nvPr/>
            </p:nvGrpSpPr>
            <p:grpSpPr>
              <a:xfrm>
                <a:off x="6641600" y="3901411"/>
                <a:ext cx="477342" cy="430888"/>
                <a:chOff x="5442515" y="2221468"/>
                <a:chExt cx="599713" cy="541350"/>
              </a:xfrm>
            </p:grpSpPr>
            <p:sp>
              <p:nvSpPr>
                <p:cNvPr id="169" name="ZoneTexte 168"/>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170" name="ZoneTexte 169"/>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171" name="Ellipse 170"/>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05" name="Grouper 204"/>
              <p:cNvGrpSpPr/>
              <p:nvPr/>
            </p:nvGrpSpPr>
            <p:grpSpPr>
              <a:xfrm>
                <a:off x="6349375" y="4405711"/>
                <a:ext cx="488500" cy="430888"/>
                <a:chOff x="5442515" y="2837318"/>
                <a:chExt cx="613732" cy="541350"/>
              </a:xfrm>
            </p:grpSpPr>
            <p:sp>
              <p:nvSpPr>
                <p:cNvPr id="172" name="Ellipse 171"/>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73" name="ZoneTexte 172"/>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174" name="ZoneTexte 173"/>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06" name="Grouper 205"/>
              <p:cNvGrpSpPr/>
              <p:nvPr/>
            </p:nvGrpSpPr>
            <p:grpSpPr>
              <a:xfrm>
                <a:off x="6105125" y="5594742"/>
                <a:ext cx="488500" cy="430888"/>
                <a:chOff x="5442515" y="2837318"/>
                <a:chExt cx="613732" cy="541350"/>
              </a:xfrm>
            </p:grpSpPr>
            <p:sp>
              <p:nvSpPr>
                <p:cNvPr id="207" name="Ellipse 20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08" name="ZoneTexte 207"/>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09" name="ZoneTexte 208"/>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0" name="Grouper 209"/>
              <p:cNvGrpSpPr/>
              <p:nvPr/>
            </p:nvGrpSpPr>
            <p:grpSpPr>
              <a:xfrm>
                <a:off x="6373570" y="3229011"/>
                <a:ext cx="416690" cy="430888"/>
                <a:chOff x="5442515" y="2581523"/>
                <a:chExt cx="523513" cy="541350"/>
              </a:xfrm>
            </p:grpSpPr>
            <p:sp>
              <p:nvSpPr>
                <p:cNvPr id="211" name="Ellipse 210"/>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2" name="ZoneTexte 211"/>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13" name="ZoneTexte 212"/>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14" name="Grouper 213"/>
              <p:cNvGrpSpPr/>
              <p:nvPr/>
            </p:nvGrpSpPr>
            <p:grpSpPr>
              <a:xfrm>
                <a:off x="6390551" y="4069511"/>
                <a:ext cx="488500" cy="430888"/>
                <a:chOff x="5442515" y="2837318"/>
                <a:chExt cx="613732" cy="541350"/>
              </a:xfrm>
            </p:grpSpPr>
            <p:sp>
              <p:nvSpPr>
                <p:cNvPr id="215" name="Ellipse 214"/>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6" name="ZoneTexte 215"/>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17" name="ZoneTexte 216"/>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8" name="Grouper 217"/>
              <p:cNvGrpSpPr/>
              <p:nvPr/>
            </p:nvGrpSpPr>
            <p:grpSpPr>
              <a:xfrm>
                <a:off x="6641600" y="3397111"/>
                <a:ext cx="429726" cy="430888"/>
                <a:chOff x="5442515" y="3179387"/>
                <a:chExt cx="539891" cy="541350"/>
              </a:xfrm>
            </p:grpSpPr>
            <p:sp>
              <p:nvSpPr>
                <p:cNvPr id="219" name="Ellipse 218"/>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0" name="ZoneTexte 219"/>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1" name="ZoneTexte 220"/>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22" name="Grouper 221"/>
              <p:cNvGrpSpPr/>
              <p:nvPr/>
            </p:nvGrpSpPr>
            <p:grpSpPr>
              <a:xfrm>
                <a:off x="6884208" y="3565211"/>
                <a:ext cx="429726" cy="430888"/>
                <a:chOff x="5442515" y="3179387"/>
                <a:chExt cx="539891" cy="541350"/>
              </a:xfrm>
            </p:grpSpPr>
            <p:sp>
              <p:nvSpPr>
                <p:cNvPr id="223" name="Ellipse 222"/>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4" name="ZoneTexte 223"/>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5" name="ZoneTexte 224"/>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30" name="Grouper 229"/>
              <p:cNvGrpSpPr/>
              <p:nvPr/>
            </p:nvGrpSpPr>
            <p:grpSpPr>
              <a:xfrm>
                <a:off x="6884208" y="3733311"/>
                <a:ext cx="477342" cy="430888"/>
                <a:chOff x="5442515" y="2221469"/>
                <a:chExt cx="599713" cy="541350"/>
              </a:xfrm>
            </p:grpSpPr>
            <p:sp>
              <p:nvSpPr>
                <p:cNvPr id="231" name="ZoneTexte 23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33" name="ZoneTexte 232"/>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35" name="Ellipse 234"/>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45" name="Grouper 244"/>
              <p:cNvGrpSpPr/>
              <p:nvPr/>
            </p:nvGrpSpPr>
            <p:grpSpPr>
              <a:xfrm>
                <a:off x="6373570" y="4237611"/>
                <a:ext cx="416690" cy="430888"/>
                <a:chOff x="5442515" y="2581523"/>
                <a:chExt cx="523513" cy="541350"/>
              </a:xfrm>
            </p:grpSpPr>
            <p:sp>
              <p:nvSpPr>
                <p:cNvPr id="247" name="Ellipse 246"/>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49" name="ZoneTexte 248"/>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59" name="ZoneTexte 258"/>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60" name="Grouper 259"/>
              <p:cNvGrpSpPr/>
              <p:nvPr/>
            </p:nvGrpSpPr>
            <p:grpSpPr>
              <a:xfrm>
                <a:off x="6641600" y="5246211"/>
                <a:ext cx="477342" cy="430888"/>
                <a:chOff x="5442515" y="2221469"/>
                <a:chExt cx="599713" cy="541350"/>
              </a:xfrm>
            </p:grpSpPr>
            <p:sp>
              <p:nvSpPr>
                <p:cNvPr id="261" name="ZoneTexte 26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62" name="ZoneTexte 261"/>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68" name="Ellipse 267"/>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69" name="Grouper 268"/>
              <p:cNvGrpSpPr/>
              <p:nvPr/>
            </p:nvGrpSpPr>
            <p:grpSpPr>
              <a:xfrm>
                <a:off x="6373570" y="4573811"/>
                <a:ext cx="416690" cy="430888"/>
                <a:chOff x="5442515" y="2581523"/>
                <a:chExt cx="523513" cy="541350"/>
              </a:xfrm>
            </p:grpSpPr>
            <p:sp>
              <p:nvSpPr>
                <p:cNvPr id="270" name="Ellipse 269"/>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1" name="ZoneTexte 270"/>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72" name="ZoneTexte 271"/>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3" name="Grouper 272"/>
              <p:cNvGrpSpPr/>
              <p:nvPr/>
            </p:nvGrpSpPr>
            <p:grpSpPr>
              <a:xfrm>
                <a:off x="6641600" y="4741911"/>
                <a:ext cx="429726" cy="430888"/>
                <a:chOff x="5442515" y="3179387"/>
                <a:chExt cx="539891" cy="541350"/>
              </a:xfrm>
            </p:grpSpPr>
            <p:sp>
              <p:nvSpPr>
                <p:cNvPr id="274" name="Ellipse 273"/>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5" name="ZoneTexte 274"/>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76" name="ZoneTexte 275"/>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7" name="Grouper 276"/>
              <p:cNvGrpSpPr/>
              <p:nvPr/>
            </p:nvGrpSpPr>
            <p:grpSpPr>
              <a:xfrm>
                <a:off x="6884208" y="4910011"/>
                <a:ext cx="429726" cy="430888"/>
                <a:chOff x="5442515" y="3179387"/>
                <a:chExt cx="539891" cy="541350"/>
              </a:xfrm>
            </p:grpSpPr>
            <p:sp>
              <p:nvSpPr>
                <p:cNvPr id="278" name="Ellipse 277"/>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9" name="ZoneTexte 278"/>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80" name="ZoneTexte 279"/>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81" name="Grouper 280"/>
              <p:cNvGrpSpPr/>
              <p:nvPr/>
            </p:nvGrpSpPr>
            <p:grpSpPr>
              <a:xfrm>
                <a:off x="6884208" y="5078111"/>
                <a:ext cx="477342" cy="430888"/>
                <a:chOff x="5442515" y="2221468"/>
                <a:chExt cx="599713" cy="541350"/>
              </a:xfrm>
            </p:grpSpPr>
            <p:sp>
              <p:nvSpPr>
                <p:cNvPr id="282" name="ZoneTexte 281"/>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283" name="ZoneTexte 282"/>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284" name="Ellipse 283"/>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85" name="Grouper 284"/>
              <p:cNvGrpSpPr/>
              <p:nvPr/>
            </p:nvGrpSpPr>
            <p:grpSpPr>
              <a:xfrm>
                <a:off x="6373570" y="5414311"/>
                <a:ext cx="488500" cy="430888"/>
                <a:chOff x="5442515" y="2837318"/>
                <a:chExt cx="613732" cy="541350"/>
              </a:xfrm>
            </p:grpSpPr>
            <p:sp>
              <p:nvSpPr>
                <p:cNvPr id="286" name="Ellipse 285"/>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87" name="ZoneTexte 286"/>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88" name="ZoneTexte 287"/>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sp>
          <p:nvSpPr>
            <p:cNvPr id="290" name="ZoneTexte 289"/>
            <p:cNvSpPr txBox="1"/>
            <p:nvPr/>
          </p:nvSpPr>
          <p:spPr>
            <a:xfrm>
              <a:off x="6956291" y="5336335"/>
              <a:ext cx="1086581" cy="369332"/>
            </a:xfrm>
            <a:prstGeom prst="rect">
              <a:avLst/>
            </a:prstGeom>
            <a:noFill/>
          </p:spPr>
          <p:txBody>
            <a:bodyPr wrap="none" rtlCol="0">
              <a:spAutoFit/>
            </a:bodyPr>
            <a:lstStyle/>
            <a:p>
              <a:r>
                <a:rPr lang="fr-FR" dirty="0" smtClean="0"/>
                <a:t>XML Data</a:t>
              </a:r>
              <a:endParaRPr lang="fr-FR" dirty="0"/>
            </a:p>
          </p:txBody>
        </p:sp>
      </p:grpSp>
      <p:grpSp>
        <p:nvGrpSpPr>
          <p:cNvPr id="552" name="Grouper 551"/>
          <p:cNvGrpSpPr/>
          <p:nvPr/>
        </p:nvGrpSpPr>
        <p:grpSpPr>
          <a:xfrm>
            <a:off x="5915263" y="1232557"/>
            <a:ext cx="1650051" cy="2098946"/>
            <a:chOff x="8159190" y="1606880"/>
            <a:chExt cx="1650051" cy="2098946"/>
          </a:xfrm>
        </p:grpSpPr>
        <p:grpSp>
          <p:nvGrpSpPr>
            <p:cNvPr id="425" name="Grouper 424"/>
            <p:cNvGrpSpPr/>
            <p:nvPr/>
          </p:nvGrpSpPr>
          <p:grpSpPr>
            <a:xfrm rot="293467">
              <a:off x="8159190" y="2491753"/>
              <a:ext cx="213663" cy="476774"/>
              <a:chOff x="8382000" y="2327868"/>
              <a:chExt cx="533402" cy="1182781"/>
            </a:xfrm>
          </p:grpSpPr>
          <p:sp>
            <p:nvSpPr>
              <p:cNvPr id="426" name="Ellipse 4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7" name="Ellipse 426"/>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8" name="Ellipse 427"/>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9" name="Ellipse 42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0" name="Connecteur droit 429"/>
              <p:cNvCxnSpPr>
                <a:stCxn id="426" idx="4"/>
                <a:endCxn id="427"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1" name="Connecteur droit 430"/>
              <p:cNvCxnSpPr>
                <a:stCxn id="426" idx="4"/>
                <a:endCxn id="428"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2" name="Connecteur droit 431"/>
              <p:cNvCxnSpPr>
                <a:stCxn id="426" idx="4"/>
                <a:endCxn id="42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3" name="Ellipse 43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4" name="Ellipse 43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5" name="Connecteur droit 434"/>
              <p:cNvCxnSpPr>
                <a:stCxn id="433" idx="4"/>
                <a:endCxn id="43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6" name="Ellipse 43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7" name="Ellipse 43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8" name="Connecteur droit 437"/>
              <p:cNvCxnSpPr>
                <a:stCxn id="434" idx="4"/>
                <a:endCxn id="43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9" name="Connecteur droit 438"/>
              <p:cNvCxnSpPr>
                <a:stCxn id="434" idx="4"/>
                <a:endCxn id="43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0" name="Ellipse 43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1" name="Connecteur droit 440"/>
              <p:cNvCxnSpPr>
                <a:stCxn id="433" idx="4"/>
                <a:endCxn id="44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2" name="Ellipse 44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3" name="Connecteur droit 442"/>
              <p:cNvCxnSpPr>
                <a:stCxn id="440" idx="4"/>
                <a:endCxn id="44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406" name="Grouper 405"/>
            <p:cNvGrpSpPr/>
            <p:nvPr/>
          </p:nvGrpSpPr>
          <p:grpSpPr>
            <a:xfrm rot="212483">
              <a:off x="8365567" y="2523363"/>
              <a:ext cx="295021" cy="654188"/>
              <a:chOff x="8382000" y="2327868"/>
              <a:chExt cx="533402" cy="1182781"/>
            </a:xfrm>
          </p:grpSpPr>
          <p:sp>
            <p:nvSpPr>
              <p:cNvPr id="407" name="Ellipse 406"/>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8" name="Ellipse 407"/>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9" name="Ellipse 408"/>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0" name="Ellipse 409"/>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1" name="Connecteur droit 410"/>
              <p:cNvCxnSpPr>
                <a:stCxn id="407" idx="4"/>
                <a:endCxn id="408"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2" name="Connecteur droit 411"/>
              <p:cNvCxnSpPr>
                <a:stCxn id="407" idx="4"/>
                <a:endCxn id="409"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3" name="Connecteur droit 412"/>
              <p:cNvCxnSpPr>
                <a:stCxn id="407" idx="4"/>
                <a:endCxn id="410"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4" name="Ellipse 413"/>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5" name="Ellipse 414"/>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6" name="Connecteur droit 415"/>
              <p:cNvCxnSpPr>
                <a:stCxn id="414" idx="4"/>
                <a:endCxn id="415"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7" name="Ellipse 416"/>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8" name="Ellipse 417"/>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9" name="Connecteur droit 418"/>
              <p:cNvCxnSpPr>
                <a:stCxn id="415" idx="4"/>
                <a:endCxn id="417"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20" name="Connecteur droit 419"/>
              <p:cNvCxnSpPr>
                <a:stCxn id="415" idx="4"/>
                <a:endCxn id="418"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1" name="Ellipse 420"/>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2" name="Connecteur droit 421"/>
              <p:cNvCxnSpPr>
                <a:stCxn id="414" idx="4"/>
                <a:endCxn id="421"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3" name="Ellipse 422"/>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4" name="Connecteur droit 423"/>
              <p:cNvCxnSpPr>
                <a:stCxn id="421" idx="4"/>
                <a:endCxn id="423"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88" name="Ellipse 187"/>
            <p:cNvSpPr/>
            <p:nvPr/>
          </p:nvSpPr>
          <p:spPr>
            <a:xfrm>
              <a:off x="8602102" y="2157729"/>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Ellipse 226"/>
            <p:cNvSpPr/>
            <p:nvPr/>
          </p:nvSpPr>
          <p:spPr>
            <a:xfrm>
              <a:off x="8868802" y="252008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8" name="Connecteur droit 227"/>
            <p:cNvCxnSpPr>
              <a:stCxn id="188" idx="4"/>
              <a:endCxn id="226" idx="0"/>
            </p:cNvCxnSpPr>
            <p:nvPr/>
          </p:nvCxnSpPr>
          <p:spPr>
            <a:xfrm rot="16200000" flipH="1">
              <a:off x="8571054" y="2310919"/>
              <a:ext cx="278098" cy="1398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9" name="Connecteur droit 228"/>
            <p:cNvCxnSpPr>
              <a:stCxn id="188" idx="4"/>
              <a:endCxn id="227" idx="0"/>
            </p:cNvCxnSpPr>
            <p:nvPr/>
          </p:nvCxnSpPr>
          <p:spPr>
            <a:xfrm rot="16200000" flipH="1">
              <a:off x="8634397" y="2247576"/>
              <a:ext cx="278311" cy="2667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6" name="Ellipse 295"/>
            <p:cNvSpPr/>
            <p:nvPr/>
          </p:nvSpPr>
          <p:spPr>
            <a:xfrm>
              <a:off x="9059304" y="2516157"/>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7" name="Connecteur droit 296"/>
            <p:cNvCxnSpPr>
              <a:stCxn id="188" idx="4"/>
              <a:endCxn id="296" idx="0"/>
            </p:cNvCxnSpPr>
            <p:nvPr/>
          </p:nvCxnSpPr>
          <p:spPr>
            <a:xfrm rot="16200000" flipH="1">
              <a:off x="8731610" y="2150363"/>
              <a:ext cx="274386" cy="4572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8" name="Ellipse 297"/>
            <p:cNvSpPr/>
            <p:nvPr/>
          </p:nvSpPr>
          <p:spPr>
            <a:xfrm>
              <a:off x="9097405" y="288861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Ellipse 298"/>
            <p:cNvSpPr/>
            <p:nvPr/>
          </p:nvSpPr>
          <p:spPr>
            <a:xfrm>
              <a:off x="9211704" y="288780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0" name="Connecteur droit 299"/>
            <p:cNvCxnSpPr>
              <a:stCxn id="296" idx="4"/>
              <a:endCxn id="298" idx="0"/>
            </p:cNvCxnSpPr>
            <p:nvPr/>
          </p:nvCxnSpPr>
          <p:spPr>
            <a:xfrm rot="16200000" flipH="1">
              <a:off x="8972247" y="2725355"/>
              <a:ext cx="288415" cy="38101"/>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1" name="Connecteur droit 300"/>
            <p:cNvCxnSpPr>
              <a:stCxn id="296" idx="4"/>
              <a:endCxn id="299" idx="0"/>
            </p:cNvCxnSpPr>
            <p:nvPr/>
          </p:nvCxnSpPr>
          <p:spPr>
            <a:xfrm rot="16200000" flipH="1">
              <a:off x="9029803" y="2667800"/>
              <a:ext cx="287603" cy="1524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2" name="Ellipse 301"/>
            <p:cNvSpPr/>
            <p:nvPr/>
          </p:nvSpPr>
          <p:spPr>
            <a:xfrm>
              <a:off x="9211704" y="289115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Ellipse 302"/>
            <p:cNvSpPr/>
            <p:nvPr/>
          </p:nvSpPr>
          <p:spPr>
            <a:xfrm>
              <a:off x="9287904" y="325646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4" name="Connecteur droit 303"/>
            <p:cNvCxnSpPr>
              <a:stCxn id="302" idx="4"/>
              <a:endCxn id="303" idx="0"/>
            </p:cNvCxnSpPr>
            <p:nvPr/>
          </p:nvCxnSpPr>
          <p:spPr>
            <a:xfrm rot="16200000" flipH="1">
              <a:off x="9147267" y="3077731"/>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5" name="Ellipse 304"/>
            <p:cNvSpPr/>
            <p:nvPr/>
          </p:nvSpPr>
          <p:spPr>
            <a:xfrm>
              <a:off x="91736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Ellipse 305"/>
            <p:cNvSpPr/>
            <p:nvPr/>
          </p:nvSpPr>
          <p:spPr>
            <a:xfrm>
              <a:off x="95165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7" name="Connecteur droit 306"/>
            <p:cNvCxnSpPr>
              <a:stCxn id="303" idx="4"/>
              <a:endCxn id="305" idx="0"/>
            </p:cNvCxnSpPr>
            <p:nvPr/>
          </p:nvCxnSpPr>
          <p:spPr>
            <a:xfrm rot="5400000">
              <a:off x="9128217" y="3423997"/>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8" name="Connecteur droit 307"/>
            <p:cNvCxnSpPr>
              <a:stCxn id="303" idx="4"/>
              <a:endCxn id="306" idx="0"/>
            </p:cNvCxnSpPr>
            <p:nvPr/>
          </p:nvCxnSpPr>
          <p:spPr>
            <a:xfrm rot="16200000" flipH="1">
              <a:off x="9299667" y="3366847"/>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9" name="Ellipse 308"/>
            <p:cNvSpPr/>
            <p:nvPr/>
          </p:nvSpPr>
          <p:spPr>
            <a:xfrm>
              <a:off x="9592705" y="3255909"/>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0" name="Connecteur droit 309"/>
            <p:cNvCxnSpPr>
              <a:stCxn id="302" idx="4"/>
              <a:endCxn id="309" idx="0"/>
            </p:cNvCxnSpPr>
            <p:nvPr/>
          </p:nvCxnSpPr>
          <p:spPr>
            <a:xfrm rot="16200000" flipH="1">
              <a:off x="9299947" y="2925050"/>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1" name="Ellipse 310"/>
            <p:cNvSpPr/>
            <p:nvPr/>
          </p:nvSpPr>
          <p:spPr>
            <a:xfrm>
              <a:off x="9630806" y="362122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2" name="Connecteur droit 311"/>
            <p:cNvCxnSpPr>
              <a:stCxn id="309" idx="4"/>
              <a:endCxn id="311" idx="0"/>
            </p:cNvCxnSpPr>
            <p:nvPr/>
          </p:nvCxnSpPr>
          <p:spPr>
            <a:xfrm rot="16200000" flipH="1">
              <a:off x="9509218" y="3461537"/>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405" name="Grouper 404"/>
            <p:cNvGrpSpPr/>
            <p:nvPr/>
          </p:nvGrpSpPr>
          <p:grpSpPr>
            <a:xfrm>
              <a:off x="8589503" y="2519869"/>
              <a:ext cx="533402" cy="1182781"/>
              <a:chOff x="8382000" y="2327868"/>
              <a:chExt cx="533402" cy="1182781"/>
            </a:xfrm>
          </p:grpSpPr>
          <p:sp>
            <p:nvSpPr>
              <p:cNvPr id="226" name="Ellipse 2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Ellipse 265"/>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Ellipse 266"/>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Ellipse 28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1" name="Connecteur droit 290"/>
              <p:cNvCxnSpPr>
                <a:stCxn id="226" idx="4"/>
                <a:endCxn id="266"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4" name="Connecteur droit 293"/>
              <p:cNvCxnSpPr>
                <a:stCxn id="226" idx="4"/>
                <a:endCxn id="267"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5" name="Connecteur droit 294"/>
              <p:cNvCxnSpPr>
                <a:stCxn id="226" idx="4"/>
                <a:endCxn id="28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3" name="Ellipse 31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4" name="Ellipse 31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5" name="Connecteur droit 314"/>
              <p:cNvCxnSpPr>
                <a:stCxn id="313" idx="4"/>
                <a:endCxn id="31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6" name="Ellipse 31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7" name="Ellipse 31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8" name="Connecteur droit 317"/>
              <p:cNvCxnSpPr>
                <a:stCxn id="314" idx="4"/>
                <a:endCxn id="31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9" name="Connecteur droit 318"/>
              <p:cNvCxnSpPr>
                <a:stCxn id="314" idx="4"/>
                <a:endCxn id="31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0" name="Ellipse 31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1" name="Connecteur droit 320"/>
              <p:cNvCxnSpPr>
                <a:stCxn id="313" idx="4"/>
                <a:endCxn id="32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2" name="Ellipse 32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3" name="Connecteur droit 322"/>
              <p:cNvCxnSpPr>
                <a:stCxn id="320" idx="4"/>
                <a:endCxn id="32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446" name="Connecteur droit 445"/>
            <p:cNvCxnSpPr>
              <a:stCxn id="426" idx="0"/>
              <a:endCxn id="188" idx="4"/>
            </p:cNvCxnSpPr>
            <p:nvPr/>
          </p:nvCxnSpPr>
          <p:spPr>
            <a:xfrm rot="5400000" flipH="1" flipV="1">
              <a:off x="8323944" y="2173762"/>
              <a:ext cx="248248" cy="384267"/>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9" name="Connecteur droit 448"/>
            <p:cNvCxnSpPr>
              <a:stCxn id="407" idx="0"/>
              <a:endCxn id="188" idx="4"/>
            </p:cNvCxnSpPr>
            <p:nvPr/>
          </p:nvCxnSpPr>
          <p:spPr>
            <a:xfrm rot="5400000" flipH="1" flipV="1">
              <a:off x="8425903" y="2307086"/>
              <a:ext cx="279613" cy="148985"/>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60" name="ZoneTexte 459"/>
            <p:cNvSpPr txBox="1"/>
            <p:nvPr/>
          </p:nvSpPr>
          <p:spPr>
            <a:xfrm>
              <a:off x="8197427" y="1606880"/>
              <a:ext cx="1611814" cy="369332"/>
            </a:xfrm>
            <a:prstGeom prst="rect">
              <a:avLst/>
            </a:prstGeom>
            <a:noFill/>
          </p:spPr>
          <p:txBody>
            <a:bodyPr wrap="none" rtlCol="0">
              <a:spAutoFit/>
            </a:bodyPr>
            <a:lstStyle/>
            <a:p>
              <a:r>
                <a:rPr lang="fr-FR" dirty="0" smtClean="0"/>
                <a:t>YANG data </a:t>
              </a:r>
              <a:r>
                <a:rPr lang="fr-FR" dirty="0" err="1" smtClean="0"/>
                <a:t>tree</a:t>
              </a:r>
              <a:endParaRPr lang="fr-FR" dirty="0"/>
            </a:p>
          </p:txBody>
        </p:sp>
      </p:grpSp>
      <p:sp>
        <p:nvSpPr>
          <p:cNvPr id="327" name="Espace réservé du numéro de diapositive 326"/>
          <p:cNvSpPr>
            <a:spLocks noGrp="1"/>
          </p:cNvSpPr>
          <p:nvPr>
            <p:ph type="sldNum" sz="quarter" idx="12"/>
          </p:nvPr>
        </p:nvSpPr>
        <p:spPr/>
        <p:txBody>
          <a:bodyPr/>
          <a:lstStyle/>
          <a:p>
            <a:fld id="{339A7AB0-D0CE-A343-B5B6-64AAD55F6591}" type="slidenum">
              <a:rPr lang="fr-FR" smtClean="0"/>
              <a:pPr/>
              <a:t>5</a:t>
            </a:fld>
            <a:endParaRPr lang="fr-FR"/>
          </a:p>
        </p:txBody>
      </p:sp>
      <p:sp>
        <p:nvSpPr>
          <p:cNvPr id="328" name="ZoneTexte 327"/>
          <p:cNvSpPr txBox="1"/>
          <p:nvPr/>
        </p:nvSpPr>
        <p:spPr>
          <a:xfrm>
            <a:off x="304800" y="331463"/>
            <a:ext cx="3022970"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jYang</a:t>
            </a:r>
            <a:r>
              <a:rPr lang="en-US" sz="2400" i="1" dirty="0" smtClean="0"/>
              <a:t> : a YANG  Parser</a:t>
            </a:r>
            <a:endParaRPr lang="en-US" sz="2400" i="1" dirty="0"/>
          </a:p>
        </p:txBody>
      </p:sp>
      <p:grpSp>
        <p:nvGrpSpPr>
          <p:cNvPr id="491" name="Grouper 490"/>
          <p:cNvGrpSpPr/>
          <p:nvPr/>
        </p:nvGrpSpPr>
        <p:grpSpPr>
          <a:xfrm>
            <a:off x="1476543" y="4599049"/>
            <a:ext cx="1044036" cy="814674"/>
            <a:chOff x="3423210" y="2631534"/>
            <a:chExt cx="1044036" cy="814674"/>
          </a:xfrm>
        </p:grpSpPr>
        <p:sp>
          <p:nvSpPr>
            <p:cNvPr id="263" name="ZoneTexte 262"/>
            <p:cNvSpPr txBox="1"/>
            <p:nvPr/>
          </p:nvSpPr>
          <p:spPr>
            <a:xfrm>
              <a:off x="4282580" y="2679602"/>
              <a:ext cx="184666" cy="369332"/>
            </a:xfrm>
            <a:prstGeom prst="rect">
              <a:avLst/>
            </a:prstGeom>
            <a:noFill/>
          </p:spPr>
          <p:txBody>
            <a:bodyPr wrap="none" rtlCol="0">
              <a:spAutoFit/>
            </a:bodyPr>
            <a:lstStyle/>
            <a:p>
              <a:endParaRPr lang="en-US" i="1" dirty="0"/>
            </a:p>
          </p:txBody>
        </p:sp>
        <p:grpSp>
          <p:nvGrpSpPr>
            <p:cNvPr id="393" name="Grouper 383"/>
            <p:cNvGrpSpPr/>
            <p:nvPr/>
          </p:nvGrpSpPr>
          <p:grpSpPr>
            <a:xfrm>
              <a:off x="3423210" y="2631534"/>
              <a:ext cx="990602" cy="814674"/>
              <a:chOff x="3209241" y="1018333"/>
              <a:chExt cx="990602" cy="814674"/>
            </a:xfrm>
          </p:grpSpPr>
          <p:sp>
            <p:nvSpPr>
              <p:cNvPr id="447" name="Ellipse 446"/>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8" name="Ellipse 447"/>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0" name="Ellipse 449"/>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1" name="Ellipse 450"/>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2" name="Ellipse 451"/>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5" name="Connecteur droit 454"/>
              <p:cNvCxnSpPr>
                <a:stCxn id="447" idx="4"/>
                <a:endCxn id="448"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7" name="Connecteur droit 456"/>
              <p:cNvCxnSpPr>
                <a:stCxn id="447" idx="4"/>
                <a:endCxn id="450"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8" name="Connecteur droit 457"/>
              <p:cNvCxnSpPr>
                <a:stCxn id="447" idx="4"/>
                <a:endCxn id="451"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9" name="Connecteur droit 458"/>
              <p:cNvCxnSpPr>
                <a:stCxn id="447" idx="4"/>
                <a:endCxn id="452"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61" name="Ellipse 460"/>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2" name="Ellipse 461"/>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1" name="Ellipse 480"/>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2" name="Connecteur droit 481"/>
              <p:cNvCxnSpPr>
                <a:stCxn id="451" idx="4"/>
                <a:endCxn id="461"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83" name="Connecteur droit 482"/>
              <p:cNvCxnSpPr>
                <a:stCxn id="451" idx="4"/>
                <a:endCxn id="462"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84" name="Connecteur droit 483"/>
              <p:cNvCxnSpPr>
                <a:stCxn id="451" idx="4"/>
                <a:endCxn id="481"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85" name="Ellipse 484"/>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6" name="Connecteur droit 485"/>
              <p:cNvCxnSpPr>
                <a:stCxn id="447" idx="4"/>
                <a:endCxn id="485"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87" name="Ellipse 486"/>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8" name="Ellipse 487"/>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9" name="Connecteur droit 488"/>
              <p:cNvCxnSpPr>
                <a:stCxn id="485" idx="4"/>
                <a:endCxn id="487"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90" name="Connecteur droit 489"/>
              <p:cNvCxnSpPr>
                <a:stCxn id="485" idx="4"/>
                <a:endCxn id="488"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grpSp>
        <p:nvGrpSpPr>
          <p:cNvPr id="523" name="Grouper 522"/>
          <p:cNvGrpSpPr/>
          <p:nvPr/>
        </p:nvGrpSpPr>
        <p:grpSpPr>
          <a:xfrm>
            <a:off x="2653724" y="4647117"/>
            <a:ext cx="609602" cy="1328638"/>
            <a:chOff x="4413812" y="976872"/>
            <a:chExt cx="609602" cy="1328638"/>
          </a:xfrm>
        </p:grpSpPr>
        <p:grpSp>
          <p:nvGrpSpPr>
            <p:cNvPr id="524" name="Grouper 384"/>
            <p:cNvGrpSpPr/>
            <p:nvPr/>
          </p:nvGrpSpPr>
          <p:grpSpPr>
            <a:xfrm>
              <a:off x="4490012" y="976872"/>
              <a:ext cx="533402" cy="814674"/>
              <a:chOff x="4490012" y="976872"/>
              <a:chExt cx="533402" cy="814674"/>
            </a:xfrm>
          </p:grpSpPr>
          <p:sp>
            <p:nvSpPr>
              <p:cNvPr id="526" name="Ellipse 525"/>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7" name="Ellipse 526"/>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8" name="Connecteur droit 527"/>
              <p:cNvCxnSpPr>
                <a:stCxn id="526" idx="4"/>
                <a:endCxn id="527"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29" name="Ellipse 528"/>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0" name="Ellipse 529"/>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1" name="Connecteur droit 530"/>
              <p:cNvCxnSpPr>
                <a:stCxn id="527" idx="4"/>
                <a:endCxn id="529"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2" name="Connecteur droit 531"/>
              <p:cNvCxnSpPr>
                <a:stCxn id="527" idx="4"/>
                <a:endCxn id="530"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33" name="Ellipse 532"/>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4" name="Connecteur droit 533"/>
              <p:cNvCxnSpPr>
                <a:stCxn id="526" idx="4"/>
                <a:endCxn id="533"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35" name="Ellipse 534"/>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6" name="Connecteur droit 535"/>
              <p:cNvCxnSpPr>
                <a:stCxn id="533" idx="4"/>
                <a:endCxn id="535"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25" name="ZoneTexte 524"/>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537" name="Grouper 536"/>
          <p:cNvGrpSpPr/>
          <p:nvPr/>
        </p:nvGrpSpPr>
        <p:grpSpPr>
          <a:xfrm>
            <a:off x="2653724" y="4655128"/>
            <a:ext cx="609602" cy="1328638"/>
            <a:chOff x="4413812" y="976872"/>
            <a:chExt cx="609602" cy="1328638"/>
          </a:xfrm>
        </p:grpSpPr>
        <p:grpSp>
          <p:nvGrpSpPr>
            <p:cNvPr id="538" name="Grouper 384"/>
            <p:cNvGrpSpPr/>
            <p:nvPr/>
          </p:nvGrpSpPr>
          <p:grpSpPr>
            <a:xfrm>
              <a:off x="4490012" y="976872"/>
              <a:ext cx="533402" cy="814674"/>
              <a:chOff x="4490012" y="976872"/>
              <a:chExt cx="533402" cy="814674"/>
            </a:xfrm>
          </p:grpSpPr>
          <p:sp>
            <p:nvSpPr>
              <p:cNvPr id="540" name="Ellipse 539"/>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1" name="Ellipse 540"/>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2" name="Connecteur droit 541"/>
              <p:cNvCxnSpPr>
                <a:stCxn id="540" idx="4"/>
                <a:endCxn id="541"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43" name="Ellipse 542"/>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4" name="Ellipse 543"/>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5" name="Connecteur droit 544"/>
              <p:cNvCxnSpPr>
                <a:stCxn id="541" idx="4"/>
                <a:endCxn id="543"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6" name="Connecteur droit 545"/>
              <p:cNvCxnSpPr>
                <a:stCxn id="541" idx="4"/>
                <a:endCxn id="544"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47" name="Ellipse 546"/>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8" name="Connecteur droit 547"/>
              <p:cNvCxnSpPr>
                <a:stCxn id="540" idx="4"/>
                <a:endCxn id="547"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49" name="Ellipse 548"/>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0" name="Connecteur droit 549"/>
              <p:cNvCxnSpPr>
                <a:stCxn id="547" idx="4"/>
                <a:endCxn id="549"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39" name="ZoneTexte 538"/>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635" name="Grouper 634"/>
          <p:cNvGrpSpPr/>
          <p:nvPr/>
        </p:nvGrpSpPr>
        <p:grpSpPr>
          <a:xfrm>
            <a:off x="4326978" y="2094828"/>
            <a:ext cx="741326" cy="741461"/>
            <a:chOff x="2422315" y="2919827"/>
            <a:chExt cx="1547816" cy="1548097"/>
          </a:xfrm>
        </p:grpSpPr>
        <p:grpSp>
          <p:nvGrpSpPr>
            <p:cNvPr id="554" name="Grouper 424"/>
            <p:cNvGrpSpPr/>
            <p:nvPr/>
          </p:nvGrpSpPr>
          <p:grpSpPr>
            <a:xfrm rot="293467">
              <a:off x="2422315" y="3253851"/>
              <a:ext cx="213663" cy="476773"/>
              <a:chOff x="8382000" y="2327868"/>
              <a:chExt cx="533402" cy="1182781"/>
            </a:xfrm>
          </p:grpSpPr>
          <p:sp>
            <p:nvSpPr>
              <p:cNvPr id="617" name="Ellipse 616"/>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8" name="Ellipse 617"/>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9" name="Ellipse 618"/>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0" name="Ellipse 619"/>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1" name="Connecteur droit 620"/>
              <p:cNvCxnSpPr>
                <a:stCxn id="617" idx="4"/>
                <a:endCxn id="618"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22" name="Connecteur droit 621"/>
              <p:cNvCxnSpPr>
                <a:stCxn id="617" idx="4"/>
                <a:endCxn id="619"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23" name="Connecteur droit 622"/>
              <p:cNvCxnSpPr>
                <a:stCxn id="617" idx="4"/>
                <a:endCxn id="620"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4" name="Ellipse 623"/>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5" name="Ellipse 624"/>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6" name="Connecteur droit 625"/>
              <p:cNvCxnSpPr>
                <a:stCxn id="624" idx="4"/>
                <a:endCxn id="625"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7" name="Ellipse 626"/>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8" name="Ellipse 627"/>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9" name="Connecteur droit 628"/>
              <p:cNvCxnSpPr>
                <a:stCxn id="625" idx="4"/>
                <a:endCxn id="627"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30" name="Connecteur droit 629"/>
              <p:cNvCxnSpPr>
                <a:stCxn id="625" idx="4"/>
                <a:endCxn id="628"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31" name="Ellipse 630"/>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2" name="Connecteur droit 631"/>
              <p:cNvCxnSpPr>
                <a:stCxn id="624" idx="4"/>
                <a:endCxn id="631"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33" name="Ellipse 632"/>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4" name="Connecteur droit 633"/>
              <p:cNvCxnSpPr>
                <a:stCxn id="631" idx="4"/>
                <a:endCxn id="633"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555" name="Grouper 405"/>
            <p:cNvGrpSpPr/>
            <p:nvPr/>
          </p:nvGrpSpPr>
          <p:grpSpPr>
            <a:xfrm rot="212483">
              <a:off x="2628741" y="3285468"/>
              <a:ext cx="295024" cy="654189"/>
              <a:chOff x="8382000" y="2327868"/>
              <a:chExt cx="533402" cy="1182781"/>
            </a:xfrm>
          </p:grpSpPr>
          <p:sp>
            <p:nvSpPr>
              <p:cNvPr id="599" name="Ellipse 598"/>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0" name="Ellipse 599"/>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1" name="Ellipse 600"/>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2" name="Ellipse 601"/>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3" name="Connecteur droit 602"/>
              <p:cNvCxnSpPr>
                <a:stCxn id="599" idx="4"/>
                <a:endCxn id="600"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04" name="Connecteur droit 603"/>
              <p:cNvCxnSpPr>
                <a:stCxn id="599" idx="4"/>
                <a:endCxn id="601"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05" name="Connecteur droit 604"/>
              <p:cNvCxnSpPr>
                <a:stCxn id="599" idx="4"/>
                <a:endCxn id="602"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06" name="Ellipse 605"/>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7" name="Ellipse 606"/>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8" name="Connecteur droit 607"/>
              <p:cNvCxnSpPr>
                <a:stCxn id="606" idx="4"/>
                <a:endCxn id="607"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09" name="Ellipse 608"/>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0" name="Ellipse 609"/>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1" name="Connecteur droit 610"/>
              <p:cNvCxnSpPr>
                <a:stCxn id="607" idx="4"/>
                <a:endCxn id="609"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12" name="Connecteur droit 611"/>
              <p:cNvCxnSpPr>
                <a:stCxn id="607" idx="4"/>
                <a:endCxn id="610"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13" name="Ellipse 612"/>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4" name="Connecteur droit 613"/>
              <p:cNvCxnSpPr>
                <a:stCxn id="606" idx="4"/>
                <a:endCxn id="613"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15" name="Ellipse 614"/>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6" name="Connecteur droit 615"/>
              <p:cNvCxnSpPr>
                <a:stCxn id="613" idx="4"/>
                <a:endCxn id="615"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56" name="Ellipse 555"/>
            <p:cNvSpPr/>
            <p:nvPr/>
          </p:nvSpPr>
          <p:spPr>
            <a:xfrm>
              <a:off x="2865227" y="2919827"/>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7" name="Ellipse 556"/>
            <p:cNvSpPr/>
            <p:nvPr/>
          </p:nvSpPr>
          <p:spPr>
            <a:xfrm>
              <a:off x="3131927" y="3282180"/>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8" name="Connecteur droit 557"/>
            <p:cNvCxnSpPr>
              <a:stCxn id="556" idx="4"/>
              <a:endCxn id="581" idx="0"/>
            </p:cNvCxnSpPr>
            <p:nvPr/>
          </p:nvCxnSpPr>
          <p:spPr>
            <a:xfrm rot="16200000" flipH="1">
              <a:off x="2834179" y="3073017"/>
              <a:ext cx="278098" cy="1398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59" name="Connecteur droit 558"/>
            <p:cNvCxnSpPr>
              <a:stCxn id="556" idx="4"/>
              <a:endCxn id="557" idx="0"/>
            </p:cNvCxnSpPr>
            <p:nvPr/>
          </p:nvCxnSpPr>
          <p:spPr>
            <a:xfrm rot="16200000" flipH="1">
              <a:off x="2897522" y="3009674"/>
              <a:ext cx="278311" cy="2667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0" name="Ellipse 559"/>
            <p:cNvSpPr/>
            <p:nvPr/>
          </p:nvSpPr>
          <p:spPr>
            <a:xfrm>
              <a:off x="3322429" y="3278255"/>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1" name="Connecteur droit 560"/>
            <p:cNvCxnSpPr>
              <a:stCxn id="556" idx="4"/>
              <a:endCxn id="560" idx="0"/>
            </p:cNvCxnSpPr>
            <p:nvPr/>
          </p:nvCxnSpPr>
          <p:spPr>
            <a:xfrm rot="16200000" flipH="1">
              <a:off x="2994735" y="2912461"/>
              <a:ext cx="274386" cy="4572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2" name="Ellipse 561"/>
            <p:cNvSpPr/>
            <p:nvPr/>
          </p:nvSpPr>
          <p:spPr>
            <a:xfrm>
              <a:off x="3360530" y="365071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3" name="Ellipse 562"/>
            <p:cNvSpPr/>
            <p:nvPr/>
          </p:nvSpPr>
          <p:spPr>
            <a:xfrm>
              <a:off x="3474829" y="3649900"/>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4" name="Connecteur droit 563"/>
            <p:cNvCxnSpPr>
              <a:stCxn id="560" idx="4"/>
              <a:endCxn id="562" idx="0"/>
            </p:cNvCxnSpPr>
            <p:nvPr/>
          </p:nvCxnSpPr>
          <p:spPr>
            <a:xfrm rot="16200000" flipH="1">
              <a:off x="3235372" y="3487453"/>
              <a:ext cx="288415" cy="38101"/>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65" name="Connecteur droit 564"/>
            <p:cNvCxnSpPr>
              <a:stCxn id="560" idx="4"/>
              <a:endCxn id="563" idx="0"/>
            </p:cNvCxnSpPr>
            <p:nvPr/>
          </p:nvCxnSpPr>
          <p:spPr>
            <a:xfrm rot="16200000" flipH="1">
              <a:off x="3292928" y="3429898"/>
              <a:ext cx="287603" cy="1524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6" name="Ellipse 565"/>
            <p:cNvSpPr/>
            <p:nvPr/>
          </p:nvSpPr>
          <p:spPr>
            <a:xfrm>
              <a:off x="3474829" y="3653250"/>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7" name="Ellipse 566"/>
            <p:cNvSpPr/>
            <p:nvPr/>
          </p:nvSpPr>
          <p:spPr>
            <a:xfrm>
              <a:off x="3551029" y="4018566"/>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8" name="Connecteur droit 567"/>
            <p:cNvCxnSpPr>
              <a:stCxn id="566" idx="4"/>
              <a:endCxn id="567" idx="0"/>
            </p:cNvCxnSpPr>
            <p:nvPr/>
          </p:nvCxnSpPr>
          <p:spPr>
            <a:xfrm rot="16200000" flipH="1">
              <a:off x="3410392" y="3839829"/>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9" name="Ellipse 568"/>
            <p:cNvSpPr/>
            <p:nvPr/>
          </p:nvSpPr>
          <p:spPr>
            <a:xfrm>
              <a:off x="3436729" y="438388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0" name="Ellipse 569"/>
            <p:cNvSpPr/>
            <p:nvPr/>
          </p:nvSpPr>
          <p:spPr>
            <a:xfrm>
              <a:off x="3779629" y="438388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1" name="Connecteur droit 570"/>
            <p:cNvCxnSpPr>
              <a:stCxn id="567" idx="4"/>
              <a:endCxn id="569" idx="0"/>
            </p:cNvCxnSpPr>
            <p:nvPr/>
          </p:nvCxnSpPr>
          <p:spPr>
            <a:xfrm rot="5400000">
              <a:off x="3391342" y="4186095"/>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72" name="Connecteur droit 571"/>
            <p:cNvCxnSpPr>
              <a:stCxn id="567" idx="4"/>
              <a:endCxn id="570" idx="0"/>
            </p:cNvCxnSpPr>
            <p:nvPr/>
          </p:nvCxnSpPr>
          <p:spPr>
            <a:xfrm rot="16200000" flipH="1">
              <a:off x="3562792" y="4128945"/>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73" name="Ellipse 572"/>
            <p:cNvSpPr/>
            <p:nvPr/>
          </p:nvSpPr>
          <p:spPr>
            <a:xfrm>
              <a:off x="3855830" y="40180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4" name="Connecteur droit 573"/>
            <p:cNvCxnSpPr>
              <a:stCxn id="566" idx="4"/>
              <a:endCxn id="573" idx="0"/>
            </p:cNvCxnSpPr>
            <p:nvPr/>
          </p:nvCxnSpPr>
          <p:spPr>
            <a:xfrm rot="16200000" flipH="1">
              <a:off x="3563072" y="3687148"/>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75" name="Ellipse 574"/>
            <p:cNvSpPr/>
            <p:nvPr/>
          </p:nvSpPr>
          <p:spPr>
            <a:xfrm>
              <a:off x="3893931" y="4383323"/>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6" name="Connecteur droit 575"/>
            <p:cNvCxnSpPr>
              <a:stCxn id="573" idx="4"/>
              <a:endCxn id="575" idx="0"/>
            </p:cNvCxnSpPr>
            <p:nvPr/>
          </p:nvCxnSpPr>
          <p:spPr>
            <a:xfrm rot="16200000" flipH="1">
              <a:off x="3772343" y="4223635"/>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577" name="Grouper 404"/>
            <p:cNvGrpSpPr/>
            <p:nvPr/>
          </p:nvGrpSpPr>
          <p:grpSpPr>
            <a:xfrm>
              <a:off x="2852628" y="3281967"/>
              <a:ext cx="533402" cy="1182781"/>
              <a:chOff x="8382000" y="2327868"/>
              <a:chExt cx="533402" cy="1182781"/>
            </a:xfrm>
          </p:grpSpPr>
          <p:sp>
            <p:nvSpPr>
              <p:cNvPr id="581" name="Ellipse 580"/>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2" name="Ellipse 581"/>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3" name="Ellipse 582"/>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4" name="Ellipse 583"/>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5" name="Connecteur droit 584"/>
              <p:cNvCxnSpPr>
                <a:stCxn id="581" idx="4"/>
                <a:endCxn id="582"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86" name="Connecteur droit 585"/>
              <p:cNvCxnSpPr>
                <a:stCxn id="581" idx="4"/>
                <a:endCxn id="583"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87" name="Connecteur droit 586"/>
              <p:cNvCxnSpPr>
                <a:stCxn id="581" idx="4"/>
                <a:endCxn id="584"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88" name="Ellipse 587"/>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9" name="Ellipse 588"/>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0" name="Connecteur droit 589"/>
              <p:cNvCxnSpPr>
                <a:stCxn id="588" idx="4"/>
                <a:endCxn id="589"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1" name="Ellipse 590"/>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2" name="Ellipse 591"/>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3" name="Connecteur droit 592"/>
              <p:cNvCxnSpPr>
                <a:stCxn id="589" idx="4"/>
                <a:endCxn id="591"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94" name="Connecteur droit 593"/>
              <p:cNvCxnSpPr>
                <a:stCxn id="589" idx="4"/>
                <a:endCxn id="592"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5" name="Ellipse 594"/>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6" name="Connecteur droit 595"/>
              <p:cNvCxnSpPr>
                <a:stCxn id="588" idx="4"/>
                <a:endCxn id="595"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7" name="Ellipse 596"/>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8" name="Connecteur droit 597"/>
              <p:cNvCxnSpPr>
                <a:stCxn id="595" idx="4"/>
                <a:endCxn id="597"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578" name="Connecteur droit 577"/>
            <p:cNvCxnSpPr>
              <a:stCxn id="617" idx="0"/>
              <a:endCxn id="556" idx="4"/>
            </p:cNvCxnSpPr>
            <p:nvPr/>
          </p:nvCxnSpPr>
          <p:spPr>
            <a:xfrm rot="5400000" flipH="1" flipV="1">
              <a:off x="2587069" y="2935860"/>
              <a:ext cx="248248" cy="384267"/>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79" name="Connecteur droit 578"/>
            <p:cNvCxnSpPr>
              <a:stCxn id="599" idx="0"/>
              <a:endCxn id="556" idx="4"/>
            </p:cNvCxnSpPr>
            <p:nvPr/>
          </p:nvCxnSpPr>
          <p:spPr>
            <a:xfrm rot="5400000" flipH="1" flipV="1">
              <a:off x="2689028" y="3069184"/>
              <a:ext cx="279613" cy="148985"/>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692" name="Grouper 691"/>
          <p:cNvGrpSpPr/>
          <p:nvPr/>
        </p:nvGrpSpPr>
        <p:grpSpPr>
          <a:xfrm>
            <a:off x="4243004" y="2135079"/>
            <a:ext cx="332603" cy="494678"/>
            <a:chOff x="2675839" y="2553816"/>
            <a:chExt cx="1409704" cy="2062864"/>
          </a:xfrm>
        </p:grpSpPr>
        <p:grpSp>
          <p:nvGrpSpPr>
            <p:cNvPr id="639" name="Grouper 638"/>
            <p:cNvGrpSpPr/>
            <p:nvPr/>
          </p:nvGrpSpPr>
          <p:grpSpPr>
            <a:xfrm>
              <a:off x="2675839" y="2553816"/>
              <a:ext cx="1044036" cy="814674"/>
              <a:chOff x="3423210" y="2631534"/>
              <a:chExt cx="1044036" cy="814674"/>
            </a:xfrm>
          </p:grpSpPr>
          <p:sp>
            <p:nvSpPr>
              <p:cNvPr id="640" name="ZoneTexte 639"/>
              <p:cNvSpPr txBox="1"/>
              <p:nvPr/>
            </p:nvSpPr>
            <p:spPr>
              <a:xfrm>
                <a:off x="4282580" y="2679602"/>
                <a:ext cx="184666" cy="369332"/>
              </a:xfrm>
              <a:prstGeom prst="rect">
                <a:avLst/>
              </a:prstGeom>
              <a:noFill/>
            </p:spPr>
            <p:txBody>
              <a:bodyPr wrap="square" rtlCol="0">
                <a:spAutoFit/>
              </a:bodyPr>
              <a:lstStyle/>
              <a:p>
                <a:endParaRPr lang="en-US" i="1" dirty="0"/>
              </a:p>
            </p:txBody>
          </p:sp>
          <p:grpSp>
            <p:nvGrpSpPr>
              <p:cNvPr id="641" name="Grouper 383"/>
              <p:cNvGrpSpPr/>
              <p:nvPr/>
            </p:nvGrpSpPr>
            <p:grpSpPr>
              <a:xfrm>
                <a:off x="3423210" y="2631534"/>
                <a:ext cx="990602" cy="814674"/>
                <a:chOff x="3209241" y="1018333"/>
                <a:chExt cx="990602" cy="814674"/>
              </a:xfrm>
            </p:grpSpPr>
            <p:sp>
              <p:nvSpPr>
                <p:cNvPr id="642" name="Ellipse 641"/>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3" name="Ellipse 642"/>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4" name="Ellipse 643"/>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5" name="Ellipse 644"/>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6" name="Ellipse 645"/>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7" name="Connecteur droit 646"/>
                <p:cNvCxnSpPr>
                  <a:stCxn id="642" idx="4"/>
                  <a:endCxn id="643"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48" name="Connecteur droit 647"/>
                <p:cNvCxnSpPr>
                  <a:stCxn id="642" idx="4"/>
                  <a:endCxn id="644"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49" name="Connecteur droit 648"/>
                <p:cNvCxnSpPr>
                  <a:stCxn id="642" idx="4"/>
                  <a:endCxn id="645"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0" name="Connecteur droit 649"/>
                <p:cNvCxnSpPr>
                  <a:stCxn id="642" idx="4"/>
                  <a:endCxn id="646"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1" name="Ellipse 650"/>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2" name="Ellipse 651"/>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3" name="Ellipse 652"/>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4" name="Connecteur droit 653"/>
                <p:cNvCxnSpPr>
                  <a:stCxn id="645" idx="4"/>
                  <a:endCxn id="651"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5" name="Connecteur droit 654"/>
                <p:cNvCxnSpPr>
                  <a:stCxn id="645" idx="4"/>
                  <a:endCxn id="652"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6" name="Connecteur droit 655"/>
                <p:cNvCxnSpPr>
                  <a:stCxn id="645" idx="4"/>
                  <a:endCxn id="653"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7" name="Ellipse 656"/>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8" name="Connecteur droit 657"/>
                <p:cNvCxnSpPr>
                  <a:stCxn id="642" idx="4"/>
                  <a:endCxn id="657"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9" name="Ellipse 658"/>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0" name="Ellipse 659"/>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1" name="Connecteur droit 660"/>
                <p:cNvCxnSpPr>
                  <a:stCxn id="657" idx="4"/>
                  <a:endCxn id="659"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62" name="Connecteur droit 661"/>
                <p:cNvCxnSpPr>
                  <a:stCxn id="657" idx="4"/>
                  <a:endCxn id="660"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grpSp>
          <p:nvGrpSpPr>
            <p:cNvPr id="663" name="Grouper 662"/>
            <p:cNvGrpSpPr/>
            <p:nvPr/>
          </p:nvGrpSpPr>
          <p:grpSpPr>
            <a:xfrm>
              <a:off x="2828238" y="3288042"/>
              <a:ext cx="609602" cy="1328638"/>
              <a:chOff x="4413812" y="976872"/>
              <a:chExt cx="609602" cy="1328638"/>
            </a:xfrm>
          </p:grpSpPr>
          <p:grpSp>
            <p:nvGrpSpPr>
              <p:cNvPr id="664" name="Grouper 384"/>
              <p:cNvGrpSpPr/>
              <p:nvPr/>
            </p:nvGrpSpPr>
            <p:grpSpPr>
              <a:xfrm>
                <a:off x="4490012" y="976872"/>
                <a:ext cx="533402" cy="814674"/>
                <a:chOff x="4490012" y="976872"/>
                <a:chExt cx="533402" cy="814674"/>
              </a:xfrm>
            </p:grpSpPr>
            <p:sp>
              <p:nvSpPr>
                <p:cNvPr id="666" name="Ellipse 665"/>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7" name="Ellipse 666"/>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8" name="Connecteur droit 667"/>
                <p:cNvCxnSpPr>
                  <a:stCxn id="666" idx="4"/>
                  <a:endCxn id="667"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69" name="Ellipse 668"/>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0" name="Ellipse 669"/>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1" name="Connecteur droit 670"/>
                <p:cNvCxnSpPr>
                  <a:stCxn id="667" idx="4"/>
                  <a:endCxn id="669"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72" name="Connecteur droit 671"/>
                <p:cNvCxnSpPr>
                  <a:stCxn id="667" idx="4"/>
                  <a:endCxn id="670"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73" name="Ellipse 672"/>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4" name="Connecteur droit 673"/>
                <p:cNvCxnSpPr>
                  <a:stCxn id="666" idx="4"/>
                  <a:endCxn id="673"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75" name="Ellipse 674"/>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6" name="Connecteur droit 675"/>
                <p:cNvCxnSpPr>
                  <a:stCxn id="673" idx="4"/>
                  <a:endCxn id="675"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665" name="ZoneTexte 664"/>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677" name="Grouper 676"/>
            <p:cNvGrpSpPr/>
            <p:nvPr/>
          </p:nvGrpSpPr>
          <p:grpSpPr>
            <a:xfrm>
              <a:off x="3475941" y="3283889"/>
              <a:ext cx="609602" cy="1328638"/>
              <a:chOff x="4413812" y="976872"/>
              <a:chExt cx="609602" cy="1328638"/>
            </a:xfrm>
          </p:grpSpPr>
          <p:grpSp>
            <p:nvGrpSpPr>
              <p:cNvPr id="678" name="Grouper 384"/>
              <p:cNvGrpSpPr/>
              <p:nvPr/>
            </p:nvGrpSpPr>
            <p:grpSpPr>
              <a:xfrm>
                <a:off x="4490012" y="976872"/>
                <a:ext cx="533402" cy="814674"/>
                <a:chOff x="4490012" y="976872"/>
                <a:chExt cx="533402" cy="814674"/>
              </a:xfrm>
            </p:grpSpPr>
            <p:sp>
              <p:nvSpPr>
                <p:cNvPr id="680" name="Ellipse 679"/>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1" name="Ellipse 680"/>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2" name="Connecteur droit 681"/>
                <p:cNvCxnSpPr>
                  <a:stCxn id="680" idx="4"/>
                  <a:endCxn id="681"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83" name="Ellipse 682"/>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4" name="Ellipse 683"/>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5" name="Connecteur droit 684"/>
                <p:cNvCxnSpPr>
                  <a:stCxn id="681" idx="4"/>
                  <a:endCxn id="683"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86" name="Connecteur droit 685"/>
                <p:cNvCxnSpPr>
                  <a:stCxn id="681" idx="4"/>
                  <a:endCxn id="684"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87" name="Ellipse 686"/>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8" name="Connecteur droit 687"/>
                <p:cNvCxnSpPr>
                  <a:stCxn id="680" idx="4"/>
                  <a:endCxn id="687"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89" name="Ellipse 688"/>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90" name="Connecteur droit 689"/>
                <p:cNvCxnSpPr>
                  <a:stCxn id="687" idx="4"/>
                  <a:endCxn id="689"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679" name="ZoneTexte 678"/>
              <p:cNvSpPr txBox="1"/>
              <p:nvPr/>
            </p:nvSpPr>
            <p:spPr>
              <a:xfrm>
                <a:off x="4413812" y="1936178"/>
                <a:ext cx="342900" cy="369332"/>
              </a:xfrm>
              <a:prstGeom prst="rect">
                <a:avLst/>
              </a:prstGeom>
              <a:noFill/>
            </p:spPr>
            <p:txBody>
              <a:bodyPr wrap="square" rtlCol="0">
                <a:spAutoFit/>
              </a:bodyPr>
              <a:lstStyle/>
              <a:p>
                <a:endParaRPr lang="en-US" i="1" dirty="0"/>
              </a:p>
            </p:txBody>
          </p:sp>
        </p:grpSp>
      </p:grpSp>
      <p:grpSp>
        <p:nvGrpSpPr>
          <p:cNvPr id="699" name="Grouper 698"/>
          <p:cNvGrpSpPr/>
          <p:nvPr/>
        </p:nvGrpSpPr>
        <p:grpSpPr>
          <a:xfrm>
            <a:off x="1751090" y="5449007"/>
            <a:ext cx="746306" cy="1022051"/>
            <a:chOff x="1758939" y="5717594"/>
            <a:chExt cx="746306" cy="1555363"/>
          </a:xfrm>
        </p:grpSpPr>
        <p:sp>
          <p:nvSpPr>
            <p:cNvPr id="693" name="ZoneTexte 692"/>
            <p:cNvSpPr txBox="1"/>
            <p:nvPr/>
          </p:nvSpPr>
          <p:spPr>
            <a:xfrm>
              <a:off x="1758939" y="6710906"/>
              <a:ext cx="746306" cy="562051"/>
            </a:xfrm>
            <a:prstGeom prst="rect">
              <a:avLst/>
            </a:prstGeom>
            <a:noFill/>
            <a:ln>
              <a:solidFill>
                <a:schemeClr val="tx1"/>
              </a:solidFill>
            </a:ln>
          </p:spPr>
          <p:txBody>
            <a:bodyPr wrap="square" rtlCol="0">
              <a:spAutoFit/>
            </a:bodyPr>
            <a:lstStyle/>
            <a:p>
              <a:r>
                <a:rPr lang="fr-FR" dirty="0" smtClean="0"/>
                <a:t>use b;</a:t>
              </a:r>
              <a:endParaRPr lang="fr-FR" dirty="0"/>
            </a:p>
          </p:txBody>
        </p:sp>
        <p:cxnSp>
          <p:nvCxnSpPr>
            <p:cNvPr id="695" name="Connecteur droit avec flèche 694"/>
            <p:cNvCxnSpPr>
              <a:stCxn id="461" idx="4"/>
            </p:cNvCxnSpPr>
            <p:nvPr/>
          </p:nvCxnSpPr>
          <p:spPr>
            <a:xfrm rot="16200000" flipH="1">
              <a:off x="1401560" y="6097937"/>
              <a:ext cx="873867" cy="1143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96" name="Connecteur droit avec flèche 695"/>
            <p:cNvCxnSpPr>
              <a:stCxn id="488" idx="4"/>
            </p:cNvCxnSpPr>
            <p:nvPr/>
          </p:nvCxnSpPr>
          <p:spPr>
            <a:xfrm rot="5400000">
              <a:off x="1877532" y="6040507"/>
              <a:ext cx="874426" cy="228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aphicFrame>
        <p:nvGraphicFramePr>
          <p:cNvPr id="453" name="Diagramme 452"/>
          <p:cNvGraphicFramePr/>
          <p:nvPr/>
        </p:nvGraphicFramePr>
        <p:xfrm>
          <a:off x="292272" y="540013"/>
          <a:ext cx="3389093" cy="3155372"/>
        </p:xfrm>
        <a:graphic>
          <a:graphicData uri="http://schemas.openxmlformats.org/drawingml/2006/diagram">
            <a:relIds xmlns:dgm="http://schemas.openxmlformats.org/drawingml/2006/diagram" xmlns:r="http://schemas.openxmlformats.org/officeDocument/2006/relationships" r:dm="rId5" r:lo="rId6" r:qs="rId7" r:cs="rId8"/>
          </a:graphicData>
        </a:graphic>
      </p:graphicFrame>
      <p:graphicFrame>
        <p:nvGraphicFramePr>
          <p:cNvPr id="454" name="Diagramme 453"/>
          <p:cNvGraphicFramePr/>
          <p:nvPr/>
        </p:nvGraphicFramePr>
        <p:xfrm>
          <a:off x="400577" y="2380857"/>
          <a:ext cx="2786551" cy="2676535"/>
        </p:xfrm>
        <a:graphic>
          <a:graphicData uri="http://schemas.openxmlformats.org/drawingml/2006/diagram">
            <a:relIds xmlns:dgm="http://schemas.openxmlformats.org/drawingml/2006/diagram" xmlns:r="http://schemas.openxmlformats.org/officeDocument/2006/relationships" r:dm="rId10" r:lo="rId11" r:qs="rId12" r:cs="rId13"/>
          </a:graphicData>
        </a:graphic>
      </p:graphicFrame>
      <p:sp>
        <p:nvSpPr>
          <p:cNvPr id="456" name="ZoneTexte 455"/>
          <p:cNvSpPr txBox="1"/>
          <p:nvPr/>
        </p:nvSpPr>
        <p:spPr>
          <a:xfrm>
            <a:off x="86584" y="4660224"/>
            <a:ext cx="1376924" cy="646331"/>
          </a:xfrm>
          <a:prstGeom prst="rect">
            <a:avLst/>
          </a:prstGeom>
          <a:noFill/>
        </p:spPr>
        <p:txBody>
          <a:bodyPr wrap="none" rtlCol="0">
            <a:spAutoFit/>
          </a:bodyPr>
          <a:lstStyle/>
          <a:p>
            <a:r>
              <a:rPr lang="fr-FR" dirty="0" smtClean="0"/>
              <a:t>YANG</a:t>
            </a:r>
          </a:p>
          <a:p>
            <a:r>
              <a:rPr lang="fr-FR" dirty="0" err="1" smtClean="0"/>
              <a:t>Schema</a:t>
            </a:r>
            <a:r>
              <a:rPr lang="fr-FR" dirty="0" smtClean="0"/>
              <a:t> </a:t>
            </a:r>
            <a:r>
              <a:rPr lang="fr-FR" dirty="0" err="1" smtClean="0"/>
              <a:t>Tree</a:t>
            </a:r>
            <a:endParaRPr lang="fr-FR" dirty="0"/>
          </a:p>
        </p:txBody>
      </p:sp>
      <p:sp>
        <p:nvSpPr>
          <p:cNvPr id="463" name="ZoneTexte 462"/>
          <p:cNvSpPr txBox="1"/>
          <p:nvPr/>
        </p:nvSpPr>
        <p:spPr>
          <a:xfrm>
            <a:off x="3965505" y="793128"/>
            <a:ext cx="1935295" cy="646331"/>
          </a:xfrm>
          <a:prstGeom prst="rect">
            <a:avLst/>
          </a:prstGeom>
          <a:noFill/>
        </p:spPr>
        <p:txBody>
          <a:bodyPr wrap="none" rtlCol="0">
            <a:spAutoFit/>
          </a:bodyPr>
          <a:lstStyle/>
          <a:p>
            <a:r>
              <a:rPr lang="fr-FR" dirty="0" smtClean="0"/>
              <a:t>YANG </a:t>
            </a:r>
            <a:r>
              <a:rPr lang="fr-FR" dirty="0" err="1" smtClean="0"/>
              <a:t>specification</a:t>
            </a:r>
            <a:endParaRPr lang="fr-FR" dirty="0" smtClean="0"/>
          </a:p>
          <a:p>
            <a:r>
              <a:rPr lang="fr-FR" dirty="0" smtClean="0"/>
              <a:t>browser</a:t>
            </a:r>
            <a:endParaRPr lang="fr-FR" dirty="0"/>
          </a:p>
        </p:txBody>
      </p:sp>
      <p:sp>
        <p:nvSpPr>
          <p:cNvPr id="464" name="ZoneTexte 463"/>
          <p:cNvSpPr txBox="1"/>
          <p:nvPr/>
        </p:nvSpPr>
        <p:spPr>
          <a:xfrm>
            <a:off x="3991173" y="766657"/>
            <a:ext cx="2407893" cy="646331"/>
          </a:xfrm>
          <a:prstGeom prst="rect">
            <a:avLst/>
          </a:prstGeom>
          <a:noFill/>
        </p:spPr>
        <p:txBody>
          <a:bodyPr wrap="none" rtlCol="0">
            <a:spAutoFit/>
          </a:bodyPr>
          <a:lstStyle/>
          <a:p>
            <a:r>
              <a:rPr lang="fr-FR" dirty="0" smtClean="0"/>
              <a:t>NETCONF Configuration</a:t>
            </a:r>
          </a:p>
          <a:p>
            <a:r>
              <a:rPr lang="fr-FR" dirty="0" smtClean="0"/>
              <a:t>browser</a:t>
            </a:r>
            <a:endParaRPr lang="fr-FR" dirty="0"/>
          </a:p>
        </p:txBody>
      </p:sp>
      <p:sp>
        <p:nvSpPr>
          <p:cNvPr id="392" name="Bouton d'action : Suivant 391">
            <a:hlinkClick r:id="rId15" action="ppaction://hlinksldjump" highlightClick="1"/>
          </p:cNvPr>
          <p:cNvSpPr/>
          <p:nvPr/>
        </p:nvSpPr>
        <p:spPr>
          <a:xfrm>
            <a:off x="4770300" y="2270225"/>
            <a:ext cx="250412" cy="309719"/>
          </a:xfrm>
          <a:prstGeom prst="actionButtonForwardNext">
            <a:avLst/>
          </a:prstGeom>
          <a:blipFill rotWithShape="1">
            <a:blip r:embed="rId16"/>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4" name="Bouton d'action : Suivant 393">
            <a:hlinkClick r:id="rId17" action="ppaction://hlinksldjump" highlightClick="1"/>
          </p:cNvPr>
          <p:cNvSpPr/>
          <p:nvPr/>
        </p:nvSpPr>
        <p:spPr>
          <a:xfrm>
            <a:off x="4136618" y="2479627"/>
            <a:ext cx="228029" cy="251300"/>
          </a:xfrm>
          <a:prstGeom prst="actionButtonForwardNext">
            <a:avLst/>
          </a:prstGeom>
          <a:blipFill rotWithShape="1">
            <a:blip r:embed="rId16"/>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5" name="ZoneTexte 394"/>
          <p:cNvSpPr txBox="1"/>
          <p:nvPr/>
        </p:nvSpPr>
        <p:spPr>
          <a:xfrm>
            <a:off x="3421021" y="6352144"/>
            <a:ext cx="2928055" cy="369332"/>
          </a:xfrm>
          <a:prstGeom prst="rect">
            <a:avLst/>
          </a:prstGeom>
          <a:noFill/>
        </p:spPr>
        <p:txBody>
          <a:bodyPr wrap="none" rtlCol="0">
            <a:spAutoFit/>
          </a:bodyPr>
          <a:lstStyle/>
          <a:p>
            <a:r>
              <a:rPr lang="fr-FR" dirty="0" err="1" smtClean="0"/>
              <a:t>Expanded</a:t>
            </a:r>
            <a:r>
              <a:rPr lang="fr-FR" dirty="0" smtClean="0"/>
              <a:t> YANG </a:t>
            </a:r>
            <a:r>
              <a:rPr lang="fr-FR" dirty="0" err="1" smtClean="0"/>
              <a:t>Schema</a:t>
            </a:r>
            <a:r>
              <a:rPr lang="fr-FR" dirty="0" smtClean="0"/>
              <a:t> </a:t>
            </a:r>
            <a:r>
              <a:rPr lang="fr-FR" dirty="0" err="1" smtClean="0"/>
              <a:t>Tree</a:t>
            </a:r>
            <a:endParaRPr lang="fr-FR" dirty="0"/>
          </a:p>
        </p:txBody>
      </p:sp>
      <p:grpSp>
        <p:nvGrpSpPr>
          <p:cNvPr id="517" name="Grouper 516"/>
          <p:cNvGrpSpPr/>
          <p:nvPr/>
        </p:nvGrpSpPr>
        <p:grpSpPr>
          <a:xfrm>
            <a:off x="3842153" y="4367619"/>
            <a:ext cx="1412972" cy="2069504"/>
            <a:chOff x="6223385" y="4589374"/>
            <a:chExt cx="1412972" cy="2069504"/>
          </a:xfrm>
        </p:grpSpPr>
        <p:grpSp>
          <p:nvGrpSpPr>
            <p:cNvPr id="396" name="Grouper 395"/>
            <p:cNvGrpSpPr/>
            <p:nvPr/>
          </p:nvGrpSpPr>
          <p:grpSpPr>
            <a:xfrm>
              <a:off x="6223385" y="4589374"/>
              <a:ext cx="1044036" cy="814674"/>
              <a:chOff x="3423210" y="2631534"/>
              <a:chExt cx="1044036" cy="814674"/>
            </a:xfrm>
          </p:grpSpPr>
          <p:sp>
            <p:nvSpPr>
              <p:cNvPr id="397" name="ZoneTexte 396"/>
              <p:cNvSpPr txBox="1"/>
              <p:nvPr/>
            </p:nvSpPr>
            <p:spPr>
              <a:xfrm>
                <a:off x="4282580" y="2679602"/>
                <a:ext cx="184666" cy="369332"/>
              </a:xfrm>
              <a:prstGeom prst="rect">
                <a:avLst/>
              </a:prstGeom>
              <a:noFill/>
            </p:spPr>
            <p:txBody>
              <a:bodyPr wrap="none" rtlCol="0">
                <a:spAutoFit/>
              </a:bodyPr>
              <a:lstStyle/>
              <a:p>
                <a:endParaRPr lang="en-US" i="1" dirty="0"/>
              </a:p>
            </p:txBody>
          </p:sp>
          <p:grpSp>
            <p:nvGrpSpPr>
              <p:cNvPr id="398" name="Grouper 383"/>
              <p:cNvGrpSpPr/>
              <p:nvPr/>
            </p:nvGrpSpPr>
            <p:grpSpPr>
              <a:xfrm>
                <a:off x="3423210" y="2631534"/>
                <a:ext cx="990602" cy="814674"/>
                <a:chOff x="3209241" y="1018333"/>
                <a:chExt cx="990602" cy="814674"/>
              </a:xfrm>
            </p:grpSpPr>
            <p:sp>
              <p:nvSpPr>
                <p:cNvPr id="399" name="Ellipse 398"/>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0" name="Ellipse 399"/>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1" name="Ellipse 400"/>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2" name="Ellipse 401"/>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3" name="Ellipse 402"/>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04" name="Connecteur droit 403"/>
                <p:cNvCxnSpPr>
                  <a:stCxn id="399" idx="4"/>
                  <a:endCxn id="400"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4" name="Connecteur droit 443"/>
                <p:cNvCxnSpPr>
                  <a:stCxn id="399" idx="4"/>
                  <a:endCxn id="401"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5" name="Connecteur droit 444"/>
                <p:cNvCxnSpPr>
                  <a:stCxn id="399" idx="4"/>
                  <a:endCxn id="402"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65" name="Connecteur droit 464"/>
                <p:cNvCxnSpPr>
                  <a:stCxn id="399" idx="4"/>
                  <a:endCxn id="403"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66" name="Ellipse 465"/>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7" name="Ellipse 466"/>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8" name="Ellipse 467"/>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69" name="Connecteur droit 468"/>
                <p:cNvCxnSpPr>
                  <a:stCxn id="402" idx="4"/>
                  <a:endCxn id="466"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70" name="Connecteur droit 469"/>
                <p:cNvCxnSpPr>
                  <a:stCxn id="402" idx="4"/>
                  <a:endCxn id="467"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71" name="Connecteur droit 470"/>
                <p:cNvCxnSpPr>
                  <a:stCxn id="402" idx="4"/>
                  <a:endCxn id="468"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72" name="Ellipse 471"/>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3" name="Connecteur droit 472"/>
                <p:cNvCxnSpPr>
                  <a:stCxn id="399" idx="4"/>
                  <a:endCxn id="472"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74" name="Ellipse 473"/>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5" name="Ellipse 474"/>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6" name="Connecteur droit 475"/>
                <p:cNvCxnSpPr>
                  <a:stCxn id="472" idx="4"/>
                  <a:endCxn id="474"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77" name="Connecteur droit 476"/>
                <p:cNvCxnSpPr>
                  <a:stCxn id="472" idx="4"/>
                  <a:endCxn id="475"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grpSp>
          <p:nvGrpSpPr>
            <p:cNvPr id="478" name="Grouper 477"/>
            <p:cNvGrpSpPr/>
            <p:nvPr/>
          </p:nvGrpSpPr>
          <p:grpSpPr>
            <a:xfrm>
              <a:off x="6356999" y="5319447"/>
              <a:ext cx="609602" cy="1328638"/>
              <a:chOff x="4413812" y="976872"/>
              <a:chExt cx="609602" cy="1328638"/>
            </a:xfrm>
          </p:grpSpPr>
          <p:grpSp>
            <p:nvGrpSpPr>
              <p:cNvPr id="479" name="Grouper 384"/>
              <p:cNvGrpSpPr/>
              <p:nvPr/>
            </p:nvGrpSpPr>
            <p:grpSpPr>
              <a:xfrm>
                <a:off x="4490012" y="976872"/>
                <a:ext cx="533402" cy="814674"/>
                <a:chOff x="4490012" y="976872"/>
                <a:chExt cx="533402" cy="814674"/>
              </a:xfrm>
            </p:grpSpPr>
            <p:sp>
              <p:nvSpPr>
                <p:cNvPr id="492" name="Ellipse 491"/>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3" name="Ellipse 492"/>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94" name="Connecteur droit 493"/>
                <p:cNvCxnSpPr>
                  <a:stCxn id="492" idx="4"/>
                  <a:endCxn id="493"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95" name="Ellipse 494"/>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6" name="Ellipse 495"/>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97" name="Connecteur droit 496"/>
                <p:cNvCxnSpPr>
                  <a:stCxn id="493" idx="4"/>
                  <a:endCxn id="495"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98" name="Connecteur droit 497"/>
                <p:cNvCxnSpPr>
                  <a:stCxn id="493" idx="4"/>
                  <a:endCxn id="496"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99" name="Ellipse 498"/>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0" name="Connecteur droit 499"/>
                <p:cNvCxnSpPr>
                  <a:stCxn id="492" idx="4"/>
                  <a:endCxn id="499"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01" name="Ellipse 500"/>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2" name="Connecteur droit 501"/>
                <p:cNvCxnSpPr>
                  <a:stCxn id="499" idx="4"/>
                  <a:endCxn id="501"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480" name="ZoneTexte 479"/>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503" name="Grouper 502"/>
            <p:cNvGrpSpPr/>
            <p:nvPr/>
          </p:nvGrpSpPr>
          <p:grpSpPr>
            <a:xfrm>
              <a:off x="7026755" y="5330240"/>
              <a:ext cx="609602" cy="1328638"/>
              <a:chOff x="4413812" y="976872"/>
              <a:chExt cx="609602" cy="1328638"/>
            </a:xfrm>
          </p:grpSpPr>
          <p:grpSp>
            <p:nvGrpSpPr>
              <p:cNvPr id="504" name="Grouper 384"/>
              <p:cNvGrpSpPr/>
              <p:nvPr/>
            </p:nvGrpSpPr>
            <p:grpSpPr>
              <a:xfrm>
                <a:off x="4490012" y="976872"/>
                <a:ext cx="533402" cy="814674"/>
                <a:chOff x="4490012" y="976872"/>
                <a:chExt cx="533402" cy="814674"/>
              </a:xfrm>
            </p:grpSpPr>
            <p:sp>
              <p:nvSpPr>
                <p:cNvPr id="506" name="Ellipse 505"/>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7" name="Ellipse 506"/>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8" name="Connecteur droit 507"/>
                <p:cNvCxnSpPr>
                  <a:stCxn id="506" idx="4"/>
                  <a:endCxn id="507"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09" name="Ellipse 508"/>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0" name="Ellipse 509"/>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11" name="Connecteur droit 510"/>
                <p:cNvCxnSpPr>
                  <a:stCxn id="507" idx="4"/>
                  <a:endCxn id="509"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12" name="Connecteur droit 511"/>
                <p:cNvCxnSpPr>
                  <a:stCxn id="507" idx="4"/>
                  <a:endCxn id="510"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13" name="Ellipse 512"/>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14" name="Connecteur droit 513"/>
                <p:cNvCxnSpPr>
                  <a:stCxn id="506" idx="4"/>
                  <a:endCxn id="513"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15" name="Ellipse 514"/>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16" name="Connecteur droit 515"/>
                <p:cNvCxnSpPr>
                  <a:stCxn id="513" idx="4"/>
                  <a:endCxn id="515"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05" name="ZoneTexte 504"/>
              <p:cNvSpPr txBox="1"/>
              <p:nvPr/>
            </p:nvSpPr>
            <p:spPr>
              <a:xfrm>
                <a:off x="4413812" y="1936178"/>
                <a:ext cx="342900" cy="369332"/>
              </a:xfrm>
              <a:prstGeom prst="rect">
                <a:avLst/>
              </a:prstGeom>
              <a:noFill/>
            </p:spPr>
            <p:txBody>
              <a:bodyPr wrap="square" rtlCol="0">
                <a:spAutoFit/>
              </a:bodyPr>
              <a:lstStyle/>
              <a:p>
                <a:endParaRPr lang="en-US" i="1" dirty="0"/>
              </a:p>
            </p:txBody>
          </p:sp>
        </p:grpSp>
      </p:grpSp>
      <p:sp>
        <p:nvSpPr>
          <p:cNvPr id="518" name="ZoneTexte 517"/>
          <p:cNvSpPr txBox="1"/>
          <p:nvPr/>
        </p:nvSpPr>
        <p:spPr>
          <a:xfrm>
            <a:off x="7026755" y="2025104"/>
            <a:ext cx="1053782" cy="369332"/>
          </a:xfrm>
          <a:prstGeom prst="rect">
            <a:avLst/>
          </a:prstGeom>
          <a:noFill/>
        </p:spPr>
        <p:txBody>
          <a:bodyPr wrap="none" rtlCol="0">
            <a:spAutoFit/>
          </a:bodyPr>
          <a:lstStyle/>
          <a:p>
            <a:r>
              <a:rPr lang="fr-FR" dirty="0" err="1" smtClean="0"/>
              <a:t>matching</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7"/>
                                        </p:tgtEl>
                                        <p:attrNameLst>
                                          <p:attrName>style.visibility</p:attrName>
                                        </p:attrNameLst>
                                      </p:cBhvr>
                                      <p:to>
                                        <p:strVal val="visible"/>
                                      </p:to>
                                    </p:set>
                                    <p:animEffect transition="in" filter="wipe(up)">
                                      <p:cBhvr>
                                        <p:cTn id="7" dur="500"/>
                                        <p:tgtEl>
                                          <p:spTgt spid="38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56"/>
                                        </p:tgtEl>
                                        <p:attrNameLst>
                                          <p:attrName>style.visibility</p:attrName>
                                        </p:attrNameLst>
                                      </p:cBhvr>
                                      <p:to>
                                        <p:strVal val="visible"/>
                                      </p:to>
                                    </p:set>
                                    <p:animEffect transition="in" filter="wipe(up)">
                                      <p:cBhvr>
                                        <p:cTn id="10" dur="500"/>
                                        <p:tgtEl>
                                          <p:spTgt spid="456"/>
                                        </p:tgtEl>
                                      </p:cBhvr>
                                    </p:animEffect>
                                  </p:childTnLst>
                                </p:cTn>
                              </p:par>
                              <p:par>
                                <p:cTn id="11" presetID="22" presetClass="entr" presetSubtype="1" fill="hold" nodeType="withEffect">
                                  <p:stCondLst>
                                    <p:cond delay="0"/>
                                  </p:stCondLst>
                                  <p:childTnLst>
                                    <p:set>
                                      <p:cBhvr>
                                        <p:cTn id="12" dur="1" fill="hold">
                                          <p:stCondLst>
                                            <p:cond delay="0"/>
                                          </p:stCondLst>
                                        </p:cTn>
                                        <p:tgtEl>
                                          <p:spTgt spid="391"/>
                                        </p:tgtEl>
                                        <p:attrNameLst>
                                          <p:attrName>style.visibility</p:attrName>
                                        </p:attrNameLst>
                                      </p:cBhvr>
                                      <p:to>
                                        <p:strVal val="visible"/>
                                      </p:to>
                                    </p:set>
                                    <p:animEffect transition="in" filter="wipe(up)">
                                      <p:cBhvr>
                                        <p:cTn id="13" dur="500"/>
                                        <p:tgtEl>
                                          <p:spTgt spid="391"/>
                                        </p:tgtEl>
                                      </p:cBhvr>
                                    </p:animEffect>
                                  </p:childTnLst>
                                </p:cTn>
                              </p:par>
                              <p:par>
                                <p:cTn id="14" presetID="22" presetClass="entr" presetSubtype="1" fill="hold" nodeType="withEffect">
                                  <p:stCondLst>
                                    <p:cond delay="0"/>
                                  </p:stCondLst>
                                  <p:childTnLst>
                                    <p:set>
                                      <p:cBhvr>
                                        <p:cTn id="15" dur="1" fill="hold">
                                          <p:stCondLst>
                                            <p:cond delay="0"/>
                                          </p:stCondLst>
                                        </p:cTn>
                                        <p:tgtEl>
                                          <p:spTgt spid="523"/>
                                        </p:tgtEl>
                                        <p:attrNameLst>
                                          <p:attrName>style.visibility</p:attrName>
                                        </p:attrNameLst>
                                      </p:cBhvr>
                                      <p:to>
                                        <p:strVal val="visible"/>
                                      </p:to>
                                    </p:set>
                                    <p:animEffect transition="in" filter="wipe(up)">
                                      <p:cBhvr>
                                        <p:cTn id="16" dur="500"/>
                                        <p:tgtEl>
                                          <p:spTgt spid="52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699"/>
                                        </p:tgtEl>
                                        <p:attrNameLst>
                                          <p:attrName>style.visibility</p:attrName>
                                        </p:attrNameLst>
                                      </p:cBhvr>
                                      <p:to>
                                        <p:strVal val="visible"/>
                                      </p:to>
                                    </p:set>
                                    <p:animEffect transition="in" filter="wipe(up)">
                                      <p:cBhvr>
                                        <p:cTn id="21" dur="500"/>
                                        <p:tgtEl>
                                          <p:spTgt spid="699"/>
                                        </p:tgtEl>
                                      </p:cBhvr>
                                    </p:animEffect>
                                  </p:childTnLst>
                                </p:cTn>
                              </p:par>
                              <p:par>
                                <p:cTn id="22" presetID="22" presetClass="entr" presetSubtype="1" fill="hold" nodeType="withEffect">
                                  <p:stCondLst>
                                    <p:cond delay="0"/>
                                  </p:stCondLst>
                                  <p:childTnLst>
                                    <p:set>
                                      <p:cBhvr>
                                        <p:cTn id="23" dur="1" fill="hold">
                                          <p:stCondLst>
                                            <p:cond delay="0"/>
                                          </p:stCondLst>
                                        </p:cTn>
                                        <p:tgtEl>
                                          <p:spTgt spid="537"/>
                                        </p:tgtEl>
                                        <p:attrNameLst>
                                          <p:attrName>style.visibility</p:attrName>
                                        </p:attrNameLst>
                                      </p:cBhvr>
                                      <p:to>
                                        <p:strVal val="visible"/>
                                      </p:to>
                                    </p:set>
                                    <p:animEffect transition="in" filter="wipe(up)">
                                      <p:cBhvr>
                                        <p:cTn id="24" dur="500"/>
                                        <p:tgtEl>
                                          <p:spTgt spid="53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91"/>
                                        </p:tgtEl>
                                        <p:attrNameLst>
                                          <p:attrName>style.visibility</p:attrName>
                                        </p:attrNameLst>
                                      </p:cBhvr>
                                      <p:to>
                                        <p:strVal val="visible"/>
                                      </p:to>
                                    </p:set>
                                  </p:childTnLst>
                                </p:cTn>
                              </p:par>
                              <p:par>
                                <p:cTn id="29" presetID="0" presetClass="path" presetSubtype="0" accel="50000" decel="50000" fill="hold" nodeType="withEffect">
                                  <p:stCondLst>
                                    <p:cond delay="0"/>
                                  </p:stCondLst>
                                  <p:childTnLst>
                                    <p:animMotion origin="layout" path="M -0.00096 -0.00533 C 0.0465 -0.08221 0.097 -0.16698 0.13741 -0.17184 C 0.17781 -0.1767 0.22014 -0.06346 0.24194 -0.03497 " pathEditMode="relative" rAng="0" ptsTypes="aaA">
                                      <p:cBhvr>
                                        <p:cTn id="30" dur="2000" fill="hold"/>
                                        <p:tgtEl>
                                          <p:spTgt spid="491"/>
                                        </p:tgtEl>
                                        <p:attrNameLst>
                                          <p:attrName>ppt_x</p:attrName>
                                          <p:attrName>ppt_y</p:attrName>
                                        </p:attrNameLst>
                                      </p:cBhvr>
                                      <p:rCtr x="121" y="-86"/>
                                    </p:animMotion>
                                  </p:childTnLst>
                                </p:cTn>
                              </p:par>
                              <p:par>
                                <p:cTn id="31" presetID="0" presetClass="path" presetSubtype="0" accel="50000" decel="50000" fill="hold" nodeType="withEffect">
                                  <p:stCondLst>
                                    <p:cond delay="0"/>
                                  </p:stCondLst>
                                  <p:childTnLst>
                                    <p:animMotion origin="layout" path="M 6.50489E-6 6.23785E-6 C 0.03076 0.04443 0.06152 0.08886 0.08458 0.09996 C 0.10765 0.11107 0.12302 0.08886 0.1384 0.06664 " pathEditMode="relative" ptsTypes="aaA">
                                      <p:cBhvr>
                                        <p:cTn id="32" dur="2000" fill="hold"/>
                                        <p:tgtEl>
                                          <p:spTgt spid="523"/>
                                        </p:tgtEl>
                                        <p:attrNameLst>
                                          <p:attrName>ppt_x</p:attrName>
                                          <p:attrName>ppt_y</p:attrName>
                                        </p:attrNameLst>
                                      </p:cBhvr>
                                    </p:animMotion>
                                  </p:childTnLst>
                                </p:cTn>
                              </p:par>
                              <p:par>
                                <p:cTn id="33" presetID="0" presetClass="path" presetSubtype="0" accel="50000" decel="50000" fill="hold" nodeType="withEffect">
                                  <p:stCondLst>
                                    <p:cond delay="0"/>
                                  </p:stCondLst>
                                  <p:childTnLst>
                                    <p:animMotion origin="layout" path="M -4.63364E-6 4.86799E-6 C 0.05131 0.10004 0.10438 0.19939 0.13837 0.21097 C 0.17236 0.22255 0.19 0.09888 0.20363 0.06924 " pathEditMode="relative" rAng="0" ptsTypes="aaA">
                                      <p:cBhvr>
                                        <p:cTn id="34" dur="2000" fill="hold"/>
                                        <p:tgtEl>
                                          <p:spTgt spid="537"/>
                                        </p:tgtEl>
                                        <p:attrNameLst>
                                          <p:attrName>ppt_x</p:attrName>
                                          <p:attrName>ppt_y</p:attrName>
                                        </p:attrNameLst>
                                      </p:cBhvr>
                                      <p:rCtr x="102" y="111"/>
                                    </p:animMotion>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395"/>
                                        </p:tgtEl>
                                        <p:attrNameLst>
                                          <p:attrName>style.visibility</p:attrName>
                                        </p:attrNameLst>
                                      </p:cBhvr>
                                      <p:to>
                                        <p:strVal val="visible"/>
                                      </p:to>
                                    </p:set>
                                    <p:animEffect transition="in" filter="fade">
                                      <p:cBhvr>
                                        <p:cTn id="38" dur="500"/>
                                        <p:tgtEl>
                                          <p:spTgt spid="395"/>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692"/>
                                        </p:tgtEl>
                                        <p:attrNameLst>
                                          <p:attrName>style.visibility</p:attrName>
                                        </p:attrNameLst>
                                      </p:cBhvr>
                                      <p:to>
                                        <p:strVal val="visible"/>
                                      </p:to>
                                    </p:set>
                                    <p:animEffect transition="in" filter="dissolve">
                                      <p:cBhvr>
                                        <p:cTn id="43" dur="500"/>
                                        <p:tgtEl>
                                          <p:spTgt spid="692"/>
                                        </p:tgtEl>
                                      </p:cBhvr>
                                    </p:animEffect>
                                  </p:childTnLst>
                                </p:cTn>
                              </p:par>
                              <p:par>
                                <p:cTn id="44" presetID="1" presetClass="exit" presetSubtype="0" fill="hold" nodeType="withEffect">
                                  <p:stCondLst>
                                    <p:cond delay="0"/>
                                  </p:stCondLst>
                                  <p:childTnLst>
                                    <p:set>
                                      <p:cBhvr>
                                        <p:cTn id="45" dur="1" fill="hold">
                                          <p:stCondLst>
                                            <p:cond delay="0"/>
                                          </p:stCondLst>
                                        </p:cTn>
                                        <p:tgtEl>
                                          <p:spTgt spid="537"/>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523"/>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491"/>
                                        </p:tgtEl>
                                        <p:attrNameLst>
                                          <p:attrName>style.visibility</p:attrName>
                                        </p:attrNameLst>
                                      </p:cBhvr>
                                      <p:to>
                                        <p:strVal val="hidden"/>
                                      </p:to>
                                    </p:set>
                                  </p:childTnLst>
                                </p:cTn>
                              </p:par>
                              <p:par>
                                <p:cTn id="50" presetID="1" presetClass="entr" presetSubtype="0" fill="hold" nodeType="withEffect">
                                  <p:stCondLst>
                                    <p:cond delay="0"/>
                                  </p:stCondLst>
                                  <p:childTnLst>
                                    <p:set>
                                      <p:cBhvr>
                                        <p:cTn id="51" dur="1" fill="hold">
                                          <p:stCondLst>
                                            <p:cond delay="0"/>
                                          </p:stCondLst>
                                        </p:cTn>
                                        <p:tgtEl>
                                          <p:spTgt spid="517"/>
                                        </p:tgtEl>
                                        <p:attrNameLst>
                                          <p:attrName>style.visibility</p:attrName>
                                        </p:attrNameLst>
                                      </p:cBhvr>
                                      <p:to>
                                        <p:strVal val="visible"/>
                                      </p:to>
                                    </p:set>
                                  </p:childTnLst>
                                </p:cTn>
                              </p:par>
                              <p:par>
                                <p:cTn id="52" presetID="10" presetClass="entr" presetSubtype="0" fill="hold" grpId="0" nodeType="withEffect">
                                  <p:stCondLst>
                                    <p:cond delay="0"/>
                                  </p:stCondLst>
                                  <p:childTnLst>
                                    <p:set>
                                      <p:cBhvr>
                                        <p:cTn id="53" dur="1" fill="hold">
                                          <p:stCondLst>
                                            <p:cond delay="0"/>
                                          </p:stCondLst>
                                        </p:cTn>
                                        <p:tgtEl>
                                          <p:spTgt spid="463"/>
                                        </p:tgtEl>
                                        <p:attrNameLst>
                                          <p:attrName>style.visibility</p:attrName>
                                        </p:attrNameLst>
                                      </p:cBhvr>
                                      <p:to>
                                        <p:strVal val="visible"/>
                                      </p:to>
                                    </p:set>
                                    <p:animEffect transition="in" filter="fade">
                                      <p:cBhvr>
                                        <p:cTn id="54" dur="500"/>
                                        <p:tgtEl>
                                          <p:spTgt spid="463"/>
                                        </p:tgtEl>
                                      </p:cBhvr>
                                    </p:animEffect>
                                  </p:childTnLst>
                                </p:cTn>
                              </p:par>
                              <p:par>
                                <p:cTn id="55" presetID="1" presetClass="entr" presetSubtype="0" fill="hold" grpId="0" nodeType="withEffect">
                                  <p:stCondLst>
                                    <p:cond delay="0"/>
                                  </p:stCondLst>
                                  <p:childTnLst>
                                    <p:set>
                                      <p:cBhvr>
                                        <p:cTn id="56" dur="1" fill="hold">
                                          <p:stCondLst>
                                            <p:cond delay="0"/>
                                          </p:stCondLst>
                                        </p:cTn>
                                        <p:tgtEl>
                                          <p:spTgt spid="39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2" accel="50000" decel="50000" fill="hold" nodeType="clickEffect">
                                  <p:stCondLst>
                                    <p:cond delay="0"/>
                                  </p:stCondLst>
                                  <p:childTnLst>
                                    <p:set>
                                      <p:cBhvr>
                                        <p:cTn id="60" dur="1" fill="hold">
                                          <p:stCondLst>
                                            <p:cond delay="0"/>
                                          </p:stCondLst>
                                        </p:cTn>
                                        <p:tgtEl>
                                          <p:spTgt spid="551"/>
                                        </p:tgtEl>
                                        <p:attrNameLst>
                                          <p:attrName>style.visibility</p:attrName>
                                        </p:attrNameLst>
                                      </p:cBhvr>
                                      <p:to>
                                        <p:strVal val="visible"/>
                                      </p:to>
                                    </p:set>
                                    <p:anim calcmode="lin" valueType="num">
                                      <p:cBhvr additive="base">
                                        <p:cTn id="61" dur="500" fill="hold"/>
                                        <p:tgtEl>
                                          <p:spTgt spid="551"/>
                                        </p:tgtEl>
                                        <p:attrNameLst>
                                          <p:attrName>ppt_x</p:attrName>
                                        </p:attrNameLst>
                                      </p:cBhvr>
                                      <p:tavLst>
                                        <p:tav tm="0">
                                          <p:val>
                                            <p:strVal val="1+#ppt_w/2"/>
                                          </p:val>
                                        </p:tav>
                                        <p:tav tm="100000">
                                          <p:val>
                                            <p:strVal val="#ppt_x"/>
                                          </p:val>
                                        </p:tav>
                                      </p:tavLst>
                                    </p:anim>
                                    <p:anim calcmode="lin" valueType="num">
                                      <p:cBhvr additive="base">
                                        <p:cTn id="62" dur="500" fill="hold"/>
                                        <p:tgtEl>
                                          <p:spTgt spid="551"/>
                                        </p:tgtEl>
                                        <p:attrNameLst>
                                          <p:attrName>ppt_y</p:attrName>
                                        </p:attrNameLst>
                                      </p:cBhvr>
                                      <p:tavLst>
                                        <p:tav tm="0">
                                          <p:val>
                                            <p:strVal val="#ppt_y"/>
                                          </p:val>
                                        </p:tav>
                                        <p:tav tm="100000">
                                          <p:val>
                                            <p:strVal val="#ppt_y"/>
                                          </p:val>
                                        </p:tav>
                                      </p:tavLst>
                                    </p:anim>
                                  </p:childTnLst>
                                </p:cTn>
                              </p:par>
                              <p:par>
                                <p:cTn id="63" presetID="1" presetClass="exit" presetSubtype="0" fill="hold" grpId="1" nodeType="withEffect">
                                  <p:stCondLst>
                                    <p:cond delay="0"/>
                                  </p:stCondLst>
                                  <p:childTnLst>
                                    <p:set>
                                      <p:cBhvr>
                                        <p:cTn id="64" dur="1" fill="hold">
                                          <p:stCondLst>
                                            <p:cond delay="0"/>
                                          </p:stCondLst>
                                        </p:cTn>
                                        <p:tgtEl>
                                          <p:spTgt spid="39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0" presetClass="path" presetSubtype="0" accel="50000" decel="50000" fill="hold" nodeType="clickEffect">
                                  <p:stCondLst>
                                    <p:cond delay="0"/>
                                  </p:stCondLst>
                                  <p:childTnLst>
                                    <p:animMotion origin="layout" path="M -1.8211E-6 -4.82535E-6 C 0.06637 -0.01781 0.13242 -0.02266 0.17025 -0.08535 C 0.20808 -0.14804 0.2153 -0.31598 0.22716 -0.37659 " pathEditMode="relative" rAng="0" ptsTypes="aaA">
                                      <p:cBhvr>
                                        <p:cTn id="68" dur="2000" fill="hold"/>
                                        <p:tgtEl>
                                          <p:spTgt spid="517"/>
                                        </p:tgtEl>
                                        <p:attrNameLst>
                                          <p:attrName>ppt_x</p:attrName>
                                          <p:attrName>ppt_y</p:attrName>
                                        </p:attrNameLst>
                                      </p:cBhvr>
                                      <p:rCtr x="113" y="-188"/>
                                    </p:animMotion>
                                  </p:childTnLst>
                                </p:cTn>
                              </p:par>
                            </p:childTnLst>
                          </p:cTn>
                        </p:par>
                        <p:par>
                          <p:cTn id="69" fill="hold">
                            <p:stCondLst>
                              <p:cond delay="2000"/>
                            </p:stCondLst>
                            <p:childTnLst>
                              <p:par>
                                <p:cTn id="70" presetID="10" presetClass="entr" presetSubtype="0" fill="hold" grpId="0" nodeType="afterEffect">
                                  <p:stCondLst>
                                    <p:cond delay="0"/>
                                  </p:stCondLst>
                                  <p:childTnLst>
                                    <p:set>
                                      <p:cBhvr>
                                        <p:cTn id="71" dur="1" fill="hold">
                                          <p:stCondLst>
                                            <p:cond delay="0"/>
                                          </p:stCondLst>
                                        </p:cTn>
                                        <p:tgtEl>
                                          <p:spTgt spid="518"/>
                                        </p:tgtEl>
                                        <p:attrNameLst>
                                          <p:attrName>style.visibility</p:attrName>
                                        </p:attrNameLst>
                                      </p:cBhvr>
                                      <p:to>
                                        <p:strVal val="visible"/>
                                      </p:to>
                                    </p:set>
                                    <p:animEffect transition="in" filter="fade">
                                      <p:cBhvr>
                                        <p:cTn id="72" dur="1000"/>
                                        <p:tgtEl>
                                          <p:spTgt spid="51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2000"/>
                                        <p:tgtEl>
                                          <p:spTgt spid="692"/>
                                        </p:tgtEl>
                                      </p:cBhvr>
                                    </p:animEffect>
                                    <p:set>
                                      <p:cBhvr>
                                        <p:cTn id="77" dur="1" fill="hold">
                                          <p:stCondLst>
                                            <p:cond delay="1999"/>
                                          </p:stCondLst>
                                        </p:cTn>
                                        <p:tgtEl>
                                          <p:spTgt spid="692"/>
                                        </p:tgtEl>
                                        <p:attrNameLst>
                                          <p:attrName>style.visibility</p:attrName>
                                        </p:attrNameLst>
                                      </p:cBhvr>
                                      <p:to>
                                        <p:strVal val="hidden"/>
                                      </p:to>
                                    </p:set>
                                  </p:childTnLst>
                                </p:cTn>
                              </p:par>
                              <p:par>
                                <p:cTn id="78" presetID="9" presetClass="entr" presetSubtype="0" fill="hold" nodeType="withEffect">
                                  <p:stCondLst>
                                    <p:cond delay="0"/>
                                  </p:stCondLst>
                                  <p:childTnLst>
                                    <p:set>
                                      <p:cBhvr>
                                        <p:cTn id="79" dur="1" fill="hold">
                                          <p:stCondLst>
                                            <p:cond delay="0"/>
                                          </p:stCondLst>
                                        </p:cTn>
                                        <p:tgtEl>
                                          <p:spTgt spid="552"/>
                                        </p:tgtEl>
                                        <p:attrNameLst>
                                          <p:attrName>style.visibility</p:attrName>
                                        </p:attrNameLst>
                                      </p:cBhvr>
                                      <p:to>
                                        <p:strVal val="visible"/>
                                      </p:to>
                                    </p:set>
                                    <p:animEffect transition="in" filter="dissolve">
                                      <p:cBhvr>
                                        <p:cTn id="80" dur="2000"/>
                                        <p:tgtEl>
                                          <p:spTgt spid="552"/>
                                        </p:tgtEl>
                                      </p:cBhvr>
                                    </p:animEffect>
                                  </p:childTnLst>
                                </p:cTn>
                              </p:par>
                              <p:par>
                                <p:cTn id="81" presetID="10" presetClass="exit" presetSubtype="0" fill="hold" nodeType="withEffect">
                                  <p:stCondLst>
                                    <p:cond delay="0"/>
                                  </p:stCondLst>
                                  <p:childTnLst>
                                    <p:animEffect transition="out" filter="fade">
                                      <p:cBhvr>
                                        <p:cTn id="82" dur="2000"/>
                                        <p:tgtEl>
                                          <p:spTgt spid="551"/>
                                        </p:tgtEl>
                                      </p:cBhvr>
                                    </p:animEffect>
                                    <p:set>
                                      <p:cBhvr>
                                        <p:cTn id="83" dur="1" fill="hold">
                                          <p:stCondLst>
                                            <p:cond delay="1999"/>
                                          </p:stCondLst>
                                        </p:cTn>
                                        <p:tgtEl>
                                          <p:spTgt spid="551"/>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2000"/>
                                        <p:tgtEl>
                                          <p:spTgt spid="517"/>
                                        </p:tgtEl>
                                      </p:cBhvr>
                                    </p:animEffect>
                                    <p:set>
                                      <p:cBhvr>
                                        <p:cTn id="86" dur="1" fill="hold">
                                          <p:stCondLst>
                                            <p:cond delay="1999"/>
                                          </p:stCondLst>
                                        </p:cTn>
                                        <p:tgtEl>
                                          <p:spTgt spid="517"/>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2000"/>
                                        <p:tgtEl>
                                          <p:spTgt spid="518"/>
                                        </p:tgtEl>
                                      </p:cBhvr>
                                    </p:animEffect>
                                    <p:set>
                                      <p:cBhvr>
                                        <p:cTn id="89" dur="1" fill="hold">
                                          <p:stCondLst>
                                            <p:cond delay="1999"/>
                                          </p:stCondLst>
                                        </p:cTn>
                                        <p:tgtEl>
                                          <p:spTgt spid="518"/>
                                        </p:tgtEl>
                                        <p:attrNameLst>
                                          <p:attrName>style.visibility</p:attrName>
                                        </p:attrNameLst>
                                      </p:cBhvr>
                                      <p:to>
                                        <p:strVal val="hidden"/>
                                      </p:to>
                                    </p:set>
                                  </p:childTnLst>
                                </p:cTn>
                              </p:par>
                              <p:par>
                                <p:cTn id="90" presetID="9" presetClass="entr" presetSubtype="0" fill="hold" nodeType="withEffect">
                                  <p:stCondLst>
                                    <p:cond delay="0"/>
                                  </p:stCondLst>
                                  <p:childTnLst>
                                    <p:set>
                                      <p:cBhvr>
                                        <p:cTn id="91" dur="1" fill="hold">
                                          <p:stCondLst>
                                            <p:cond delay="0"/>
                                          </p:stCondLst>
                                        </p:cTn>
                                        <p:tgtEl>
                                          <p:spTgt spid="635"/>
                                        </p:tgtEl>
                                        <p:attrNameLst>
                                          <p:attrName>style.visibility</p:attrName>
                                        </p:attrNameLst>
                                      </p:cBhvr>
                                      <p:to>
                                        <p:strVal val="visible"/>
                                      </p:to>
                                    </p:set>
                                    <p:animEffect transition="in" filter="dissolve">
                                      <p:cBhvr>
                                        <p:cTn id="92" dur="1000"/>
                                        <p:tgtEl>
                                          <p:spTgt spid="635"/>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94"/>
                                        </p:tgtEl>
                                        <p:attrNameLst>
                                          <p:attrName>style.visibility</p:attrName>
                                        </p:attrNameLst>
                                      </p:cBhvr>
                                      <p:to>
                                        <p:strVal val="visible"/>
                                      </p:to>
                                    </p:set>
                                    <p:animEffect transition="in" filter="fade">
                                      <p:cBhvr>
                                        <p:cTn id="95" dur="2000"/>
                                        <p:tgtEl>
                                          <p:spTgt spid="394"/>
                                        </p:tgtEl>
                                      </p:cBhvr>
                                    </p:animEffect>
                                  </p:childTnLst>
                                </p:cTn>
                              </p:par>
                              <p:par>
                                <p:cTn id="96" presetID="10" presetClass="exit" presetSubtype="0" fill="hold" grpId="1" nodeType="withEffect">
                                  <p:stCondLst>
                                    <p:cond delay="0"/>
                                  </p:stCondLst>
                                  <p:childTnLst>
                                    <p:animEffect transition="out" filter="fade">
                                      <p:cBhvr>
                                        <p:cTn id="97" dur="1000"/>
                                        <p:tgtEl>
                                          <p:spTgt spid="463"/>
                                        </p:tgtEl>
                                      </p:cBhvr>
                                    </p:animEffect>
                                    <p:set>
                                      <p:cBhvr>
                                        <p:cTn id="98" dur="1" fill="hold">
                                          <p:stCondLst>
                                            <p:cond delay="999"/>
                                          </p:stCondLst>
                                        </p:cTn>
                                        <p:tgtEl>
                                          <p:spTgt spid="463"/>
                                        </p:tgtEl>
                                        <p:attrNameLst>
                                          <p:attrName>style.visibility</p:attrName>
                                        </p:attrNameLst>
                                      </p:cBhvr>
                                      <p:to>
                                        <p:strVal val="hidden"/>
                                      </p:to>
                                    </p:set>
                                  </p:childTnLst>
                                </p:cTn>
                              </p:par>
                              <p:par>
                                <p:cTn id="99" presetID="10" presetClass="entr" presetSubtype="0" fill="hold" grpId="0" nodeType="withEffect">
                                  <p:stCondLst>
                                    <p:cond delay="0"/>
                                  </p:stCondLst>
                                  <p:childTnLst>
                                    <p:set>
                                      <p:cBhvr>
                                        <p:cTn id="100" dur="1" fill="hold">
                                          <p:stCondLst>
                                            <p:cond delay="0"/>
                                          </p:stCondLst>
                                        </p:cTn>
                                        <p:tgtEl>
                                          <p:spTgt spid="464"/>
                                        </p:tgtEl>
                                        <p:attrNameLst>
                                          <p:attrName>style.visibility</p:attrName>
                                        </p:attrNameLst>
                                      </p:cBhvr>
                                      <p:to>
                                        <p:strVal val="visible"/>
                                      </p:to>
                                    </p:set>
                                    <p:animEffect transition="in" filter="fade">
                                      <p:cBhvr>
                                        <p:cTn id="101" dur="1000"/>
                                        <p:tgtEl>
                                          <p:spTgt spid="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 grpId="0"/>
      <p:bldP spid="463" grpId="0"/>
      <p:bldP spid="463" grpId="1"/>
      <p:bldP spid="464" grpId="0"/>
      <p:bldP spid="392" grpId="0" animBg="1"/>
      <p:bldP spid="392" grpId="1" animBg="1"/>
      <p:bldP spid="394" grpId="0" animBg="1"/>
      <p:bldP spid="395" grpId="0"/>
      <p:bldP spid="518" grpId="0"/>
      <p:bldP spid="518" grpId="1"/>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53" name="Grouper 52"/>
          <p:cNvGrpSpPr/>
          <p:nvPr/>
        </p:nvGrpSpPr>
        <p:grpSpPr>
          <a:xfrm>
            <a:off x="3898900" y="1441966"/>
            <a:ext cx="5016500" cy="1491734"/>
            <a:chOff x="3898900" y="1441966"/>
            <a:chExt cx="5016500" cy="1491734"/>
          </a:xfrm>
        </p:grpSpPr>
        <p:cxnSp>
          <p:nvCxnSpPr>
            <p:cNvPr id="29" name="Connecteur en arc 28"/>
            <p:cNvCxnSpPr>
              <a:stCxn id="18" idx="3"/>
              <a:endCxn id="27" idx="5"/>
            </p:cNvCxnSpPr>
            <p:nvPr/>
          </p:nvCxnSpPr>
          <p:spPr>
            <a:xfrm>
              <a:off x="5664200" y="1441966"/>
              <a:ext cx="3251200" cy="1491734"/>
            </a:xfrm>
            <a:prstGeom prst="curvedConnector3">
              <a:avLst>
                <a:gd name="adj1" fmla="val 121094"/>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Forme 30"/>
            <p:cNvCxnSpPr>
              <a:stCxn id="17" idx="2"/>
              <a:endCxn id="24" idx="0"/>
            </p:cNvCxnSpPr>
            <p:nvPr/>
          </p:nvCxnSpPr>
          <p:spPr>
            <a:xfrm rot="16200000" flipH="1">
              <a:off x="4940797" y="742969"/>
              <a:ext cx="1034534" cy="3118328"/>
            </a:xfrm>
            <a:prstGeom prst="curvedConnector3">
              <a:avLst>
                <a:gd name="adj1" fmla="val 1183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11" name="Rectangle 10"/>
          <p:cNvSpPr/>
          <p:nvPr/>
        </p:nvSpPr>
        <p:spPr>
          <a:xfrm>
            <a:off x="863600" y="4147066"/>
            <a:ext cx="4800600" cy="4572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SSH</a:t>
            </a:r>
            <a:endParaRPr lang="en-US" dirty="0">
              <a:solidFill>
                <a:srgbClr val="000000"/>
              </a:solidFill>
            </a:endParaRPr>
          </a:p>
        </p:txBody>
      </p:sp>
      <p:sp>
        <p:nvSpPr>
          <p:cNvPr id="12" name="Rectangle 11"/>
          <p:cNvSpPr/>
          <p:nvPr/>
        </p:nvSpPr>
        <p:spPr>
          <a:xfrm>
            <a:off x="863600" y="2775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Operation</a:t>
            </a:r>
            <a:endParaRPr lang="en-US" dirty="0">
              <a:solidFill>
                <a:srgbClr val="000000"/>
              </a:solidFill>
            </a:endParaRPr>
          </a:p>
        </p:txBody>
      </p:sp>
      <p:sp>
        <p:nvSpPr>
          <p:cNvPr id="14" name="Rectangle 13"/>
          <p:cNvSpPr/>
          <p:nvPr/>
        </p:nvSpPr>
        <p:spPr>
          <a:xfrm>
            <a:off x="863600" y="2013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Data Store Manager</a:t>
            </a:r>
            <a:endParaRPr lang="en-US" dirty="0">
              <a:solidFill>
                <a:srgbClr val="000000"/>
              </a:solidFill>
            </a:endParaRPr>
          </a:p>
        </p:txBody>
      </p:sp>
      <p:sp>
        <p:nvSpPr>
          <p:cNvPr id="15" name="Rectangle 14"/>
          <p:cNvSpPr/>
          <p:nvPr/>
        </p:nvSpPr>
        <p:spPr>
          <a:xfrm>
            <a:off x="86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6" name="Rectangle 15"/>
          <p:cNvSpPr/>
          <p:nvPr/>
        </p:nvSpPr>
        <p:spPr>
          <a:xfrm>
            <a:off x="213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7" name="Rectangle 16"/>
          <p:cNvSpPr/>
          <p:nvPr/>
        </p:nvSpPr>
        <p:spPr>
          <a:xfrm>
            <a:off x="340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8" name="Rectangle 17"/>
          <p:cNvSpPr/>
          <p:nvPr/>
        </p:nvSpPr>
        <p:spPr>
          <a:xfrm>
            <a:off x="467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22" name="Ellipse 21"/>
          <p:cNvSpPr/>
          <p:nvPr/>
        </p:nvSpPr>
        <p:spPr>
          <a:xfrm>
            <a:off x="7848600" y="946666"/>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riangle isocèle 22"/>
          <p:cNvSpPr/>
          <p:nvPr/>
        </p:nvSpPr>
        <p:spPr>
          <a:xfrm>
            <a:off x="6477000" y="1099066"/>
            <a:ext cx="2895600" cy="2710934"/>
          </a:xfrm>
          <a:prstGeom prst="triangle">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riangle isocèle 23"/>
          <p:cNvSpPr/>
          <p:nvPr/>
        </p:nvSpPr>
        <p:spPr>
          <a:xfrm>
            <a:off x="6477000" y="2819400"/>
            <a:ext cx="762000" cy="990600"/>
          </a:xfrm>
          <a:prstGeom prst="triangle">
            <a:avLst>
              <a:gd name="adj" fmla="val 70896"/>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riangle isocèle 24"/>
          <p:cNvSpPr/>
          <p:nvPr/>
        </p:nvSpPr>
        <p:spPr>
          <a:xfrm>
            <a:off x="7239000" y="2819400"/>
            <a:ext cx="609600" cy="990600"/>
          </a:xfrm>
          <a:prstGeom prs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riangle isocèle 25"/>
          <p:cNvSpPr/>
          <p:nvPr/>
        </p:nvSpPr>
        <p:spPr>
          <a:xfrm>
            <a:off x="7848600" y="2286000"/>
            <a:ext cx="609600" cy="1524000"/>
          </a:xfrm>
          <a:prstGeom prst="triangle">
            <a:avLst>
              <a:gd name="adj" fmla="val 5000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riangle isocèle 26"/>
          <p:cNvSpPr/>
          <p:nvPr/>
        </p:nvSpPr>
        <p:spPr>
          <a:xfrm>
            <a:off x="8458200" y="2057400"/>
            <a:ext cx="914400" cy="1752600"/>
          </a:xfrm>
          <a:prstGeom prst="triangle">
            <a:avLst>
              <a:gd name="adj" fmla="val 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ZoneTexte 31"/>
          <p:cNvSpPr txBox="1"/>
          <p:nvPr/>
        </p:nvSpPr>
        <p:spPr>
          <a:xfrm>
            <a:off x="7290693" y="4147066"/>
            <a:ext cx="1523223" cy="646331"/>
          </a:xfrm>
          <a:prstGeom prst="rect">
            <a:avLst/>
          </a:prstGeom>
          <a:noFill/>
        </p:spPr>
        <p:txBody>
          <a:bodyPr wrap="none" rtlCol="0">
            <a:spAutoFit/>
          </a:bodyPr>
          <a:lstStyle/>
          <a:p>
            <a:pPr algn="ctr"/>
            <a:r>
              <a:rPr lang="en-US" dirty="0" smtClean="0"/>
              <a:t>Data Store</a:t>
            </a:r>
          </a:p>
          <a:p>
            <a:pPr algn="ctr"/>
            <a:r>
              <a:rPr lang="en-US" dirty="0" smtClean="0"/>
              <a:t>XML Data tree</a:t>
            </a:r>
            <a:endParaRPr lang="en-US" dirty="0"/>
          </a:p>
        </p:txBody>
      </p:sp>
      <p:sp>
        <p:nvSpPr>
          <p:cNvPr id="33" name="ZoneTexte 32"/>
          <p:cNvSpPr txBox="1"/>
          <p:nvPr/>
        </p:nvSpPr>
        <p:spPr>
          <a:xfrm>
            <a:off x="8153400" y="762000"/>
            <a:ext cx="1133644" cy="369332"/>
          </a:xfrm>
          <a:prstGeom prst="rect">
            <a:avLst/>
          </a:prstGeom>
          <a:noFill/>
        </p:spPr>
        <p:txBody>
          <a:bodyPr wrap="none" rtlCol="0">
            <a:spAutoFit/>
          </a:bodyPr>
          <a:lstStyle/>
          <a:p>
            <a:r>
              <a:rPr lang="en-US" dirty="0" smtClean="0"/>
              <a:t>&lt;</a:t>
            </a:r>
            <a:r>
              <a:rPr lang="fr-FR" dirty="0" err="1" smtClean="0"/>
              <a:t>netconf</a:t>
            </a:r>
            <a:r>
              <a:rPr lang="en-US" dirty="0" smtClean="0"/>
              <a:t>&gt;</a:t>
            </a:r>
            <a:endParaRPr lang="en-US" dirty="0"/>
          </a:p>
        </p:txBody>
      </p:sp>
      <p:sp>
        <p:nvSpPr>
          <p:cNvPr id="34" name="Rectangle 33"/>
          <p:cNvSpPr/>
          <p:nvPr/>
        </p:nvSpPr>
        <p:spPr>
          <a:xfrm>
            <a:off x="863600" y="34612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RPC</a:t>
            </a:r>
            <a:endParaRPr lang="en-US" dirty="0">
              <a:solidFill>
                <a:srgbClr val="000000"/>
              </a:solidFill>
            </a:endParaRPr>
          </a:p>
        </p:txBody>
      </p:sp>
      <p:sp>
        <p:nvSpPr>
          <p:cNvPr id="37" name="ZoneTexte 36"/>
          <p:cNvSpPr txBox="1"/>
          <p:nvPr/>
        </p:nvSpPr>
        <p:spPr>
          <a:xfrm>
            <a:off x="1253207" y="4800600"/>
            <a:ext cx="6840785" cy="830997"/>
          </a:xfrm>
          <a:prstGeom prst="rect">
            <a:avLst/>
          </a:prstGeom>
          <a:noFill/>
        </p:spPr>
        <p:txBody>
          <a:bodyPr wrap="none" rtlCol="0">
            <a:spAutoFit/>
          </a:bodyPr>
          <a:lstStyle/>
          <a:p>
            <a:r>
              <a:rPr lang="fr-FR" sz="1200" dirty="0" smtClean="0"/>
              <a:t>&lt;module&gt;</a:t>
            </a:r>
          </a:p>
          <a:p>
            <a:r>
              <a:rPr lang="fr-FR" sz="1200" dirty="0" smtClean="0"/>
              <a:t>	&lt;</a:t>
            </a:r>
            <a:r>
              <a:rPr lang="fr-FR" sz="1200" dirty="0" err="1" smtClean="0"/>
              <a:t>name</a:t>
            </a:r>
            <a:r>
              <a:rPr lang="fr-FR" sz="1200" dirty="0" smtClean="0"/>
              <a:t>&gt;Interfaces&lt;/</a:t>
            </a:r>
            <a:r>
              <a:rPr lang="fr-FR" sz="1200" dirty="0" err="1" smtClean="0"/>
              <a:t>name</a:t>
            </a:r>
            <a:r>
              <a:rPr lang="fr-FR" sz="1200" dirty="0" smtClean="0"/>
              <a:t>&gt;</a:t>
            </a:r>
          </a:p>
          <a:p>
            <a:r>
              <a:rPr lang="fr-FR" sz="1200" dirty="0" smtClean="0"/>
              <a:t>	&lt;</a:t>
            </a:r>
            <a:r>
              <a:rPr lang="fr-FR" sz="1200" dirty="0" err="1" smtClean="0"/>
              <a:t>xpath</a:t>
            </a:r>
            <a:r>
              <a:rPr lang="fr-FR" sz="1200" dirty="0" smtClean="0"/>
              <a:t>&gt;/</a:t>
            </a:r>
            <a:r>
              <a:rPr lang="fr-FR" sz="1200" dirty="0" err="1" smtClean="0"/>
              <a:t>netconf</a:t>
            </a:r>
            <a:r>
              <a:rPr lang="fr-FR" sz="1200" dirty="0" smtClean="0"/>
              <a:t>/network/interfaces&lt;/</a:t>
            </a:r>
            <a:r>
              <a:rPr lang="fr-FR" sz="1200" dirty="0" err="1" smtClean="0"/>
              <a:t>xpath</a:t>
            </a:r>
            <a:r>
              <a:rPr lang="fr-FR" sz="1200" dirty="0" smtClean="0"/>
              <a:t>&gt;</a:t>
            </a:r>
          </a:p>
          <a:p>
            <a:r>
              <a:rPr lang="fr-FR" sz="1200" dirty="0" smtClean="0"/>
              <a:t>	&lt;namespace </a:t>
            </a:r>
            <a:r>
              <a:rPr lang="fr-FR" sz="1200" dirty="0" err="1" smtClean="0"/>
              <a:t>pref</a:t>
            </a:r>
            <a:r>
              <a:rPr lang="fr-FR" sz="1200" dirty="0" smtClean="0"/>
              <a:t>="ifs"&gt;urn:loria:madynes:ensuite:yencap:1.0:module:Interfaces:1.0&lt;/</a:t>
            </a:r>
            <a:r>
              <a:rPr lang="fr-FR" sz="1200" dirty="0" err="1" smtClean="0"/>
              <a:t>namespace</a:t>
            </a:r>
            <a:r>
              <a:rPr lang="fr-FR" sz="1200" dirty="0" smtClean="0"/>
              <a:t>&gt;</a:t>
            </a:r>
          </a:p>
        </p:txBody>
      </p:sp>
      <p:sp>
        <p:nvSpPr>
          <p:cNvPr id="28" name="Espace réservé du numéro de diapositive 27"/>
          <p:cNvSpPr>
            <a:spLocks noGrp="1"/>
          </p:cNvSpPr>
          <p:nvPr>
            <p:ph type="sldNum" sz="quarter" idx="12"/>
          </p:nvPr>
        </p:nvSpPr>
        <p:spPr/>
        <p:txBody>
          <a:bodyPr/>
          <a:lstStyle/>
          <a:p>
            <a:fld id="{339A7AB0-D0CE-A343-B5B6-64AAD55F6591}" type="slidenum">
              <a:rPr lang="fr-FR" smtClean="0"/>
              <a:pPr/>
              <a:t>6</a:t>
            </a:fld>
            <a:endParaRPr lang="fr-FR"/>
          </a:p>
        </p:txBody>
      </p:sp>
      <p:sp>
        <p:nvSpPr>
          <p:cNvPr id="30" name="ZoneTexte 29"/>
          <p:cNvSpPr txBox="1"/>
          <p:nvPr/>
        </p:nvSpPr>
        <p:spPr>
          <a:xfrm>
            <a:off x="533400" y="100630"/>
            <a:ext cx="3611748"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 a </a:t>
            </a:r>
            <a:r>
              <a:rPr lang="fr-FR" sz="2400" i="1" dirty="0" smtClean="0"/>
              <a:t>NETCONF</a:t>
            </a:r>
            <a:r>
              <a:rPr lang="en-US" sz="2400" i="1" dirty="0" smtClean="0"/>
              <a:t> server</a:t>
            </a:r>
            <a:endParaRPr lang="en-US" sz="2400" i="1" dirty="0"/>
          </a:p>
        </p:txBody>
      </p:sp>
      <p:sp>
        <p:nvSpPr>
          <p:cNvPr id="35" name="ZoneTexte 34"/>
          <p:cNvSpPr txBox="1"/>
          <p:nvPr/>
        </p:nvSpPr>
        <p:spPr>
          <a:xfrm rot="18900000">
            <a:off x="560264" y="958302"/>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sp>
        <p:nvSpPr>
          <p:cNvPr id="36" name="ZoneTexte 35"/>
          <p:cNvSpPr txBox="1"/>
          <p:nvPr/>
        </p:nvSpPr>
        <p:spPr>
          <a:xfrm rot="18900000">
            <a:off x="1881065" y="958302"/>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sp>
        <p:nvSpPr>
          <p:cNvPr id="38" name="ZoneTexte 37"/>
          <p:cNvSpPr txBox="1"/>
          <p:nvPr/>
        </p:nvSpPr>
        <p:spPr>
          <a:xfrm rot="18900000">
            <a:off x="3151063" y="946665"/>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sp>
        <p:nvSpPr>
          <p:cNvPr id="39" name="ZoneTexte 38"/>
          <p:cNvSpPr txBox="1"/>
          <p:nvPr/>
        </p:nvSpPr>
        <p:spPr>
          <a:xfrm rot="18900000">
            <a:off x="4421065" y="958304"/>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cxnSp>
        <p:nvCxnSpPr>
          <p:cNvPr id="41" name="Connecteur droit avec flèche 40"/>
          <p:cNvCxnSpPr/>
          <p:nvPr/>
        </p:nvCxnSpPr>
        <p:spPr>
          <a:xfrm rot="5400000" flipH="1" flipV="1">
            <a:off x="4699000" y="2184400"/>
            <a:ext cx="3276600" cy="30226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51" name="Grouper 50"/>
          <p:cNvGrpSpPr/>
          <p:nvPr/>
        </p:nvGrpSpPr>
        <p:grpSpPr>
          <a:xfrm>
            <a:off x="7848600" y="1099860"/>
            <a:ext cx="1426364" cy="869672"/>
            <a:chOff x="7848600" y="1099860"/>
            <a:chExt cx="1426364" cy="869672"/>
          </a:xfrm>
        </p:grpSpPr>
        <p:sp>
          <p:nvSpPr>
            <p:cNvPr id="42" name="Ellipse 41"/>
            <p:cNvSpPr/>
            <p:nvPr/>
          </p:nvSpPr>
          <p:spPr>
            <a:xfrm>
              <a:off x="7848600" y="1708666"/>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ZoneTexte 42"/>
            <p:cNvSpPr txBox="1"/>
            <p:nvPr/>
          </p:nvSpPr>
          <p:spPr>
            <a:xfrm>
              <a:off x="8077200" y="1600200"/>
              <a:ext cx="1197764" cy="369332"/>
            </a:xfrm>
            <a:prstGeom prst="rect">
              <a:avLst/>
            </a:prstGeom>
            <a:noFill/>
          </p:spPr>
          <p:txBody>
            <a:bodyPr wrap="none" rtlCol="0">
              <a:spAutoFit/>
            </a:bodyPr>
            <a:lstStyle/>
            <a:p>
              <a:r>
                <a:rPr lang="en-US" dirty="0" smtClean="0"/>
                <a:t>&lt;</a:t>
              </a:r>
              <a:r>
                <a:rPr lang="fr-FR" dirty="0" smtClean="0"/>
                <a:t>network</a:t>
              </a:r>
              <a:r>
                <a:rPr lang="en-US" dirty="0" smtClean="0"/>
                <a:t>&gt;</a:t>
              </a:r>
              <a:endParaRPr lang="en-US" dirty="0"/>
            </a:p>
          </p:txBody>
        </p:sp>
        <p:cxnSp>
          <p:nvCxnSpPr>
            <p:cNvPr id="47" name="Connecteur droit 46"/>
            <p:cNvCxnSpPr>
              <a:stCxn id="23" idx="0"/>
              <a:endCxn id="42" idx="0"/>
            </p:cNvCxnSpPr>
            <p:nvPr/>
          </p:nvCxnSpPr>
          <p:spPr>
            <a:xfrm rot="16200000" flipH="1">
              <a:off x="7620000" y="1403866"/>
              <a:ext cx="6096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52" name="Grouper 51"/>
          <p:cNvGrpSpPr/>
          <p:nvPr/>
        </p:nvGrpSpPr>
        <p:grpSpPr>
          <a:xfrm>
            <a:off x="7924800" y="1861066"/>
            <a:ext cx="1643628" cy="609600"/>
            <a:chOff x="7924800" y="1861066"/>
            <a:chExt cx="1643628" cy="609600"/>
          </a:xfrm>
        </p:grpSpPr>
        <p:sp>
          <p:nvSpPr>
            <p:cNvPr id="44" name="Ellipse 43"/>
            <p:cNvSpPr/>
            <p:nvPr/>
          </p:nvSpPr>
          <p:spPr>
            <a:xfrm>
              <a:off x="8077200" y="2209800"/>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ZoneTexte 44"/>
            <p:cNvSpPr txBox="1"/>
            <p:nvPr/>
          </p:nvSpPr>
          <p:spPr>
            <a:xfrm>
              <a:off x="8229600" y="2101334"/>
              <a:ext cx="1338828" cy="369332"/>
            </a:xfrm>
            <a:prstGeom prst="rect">
              <a:avLst/>
            </a:prstGeom>
            <a:noFill/>
          </p:spPr>
          <p:txBody>
            <a:bodyPr wrap="none" rtlCol="0">
              <a:spAutoFit/>
            </a:bodyPr>
            <a:lstStyle/>
            <a:p>
              <a:r>
                <a:rPr lang="en-US" dirty="0" smtClean="0"/>
                <a:t>&lt;</a:t>
              </a:r>
              <a:r>
                <a:rPr lang="fr-FR" dirty="0" smtClean="0"/>
                <a:t>interfaces</a:t>
              </a:r>
              <a:r>
                <a:rPr lang="en-US" dirty="0" smtClean="0"/>
                <a:t>&gt;</a:t>
              </a:r>
              <a:endParaRPr lang="en-US" dirty="0"/>
            </a:p>
          </p:txBody>
        </p:sp>
        <p:cxnSp>
          <p:nvCxnSpPr>
            <p:cNvPr id="48" name="Connecteur droit 47"/>
            <p:cNvCxnSpPr>
              <a:stCxn id="42" idx="4"/>
              <a:endCxn id="44" idx="0"/>
            </p:cNvCxnSpPr>
            <p:nvPr/>
          </p:nvCxnSpPr>
          <p:spPr>
            <a:xfrm rot="16200000" flipH="1">
              <a:off x="7864733" y="1921133"/>
              <a:ext cx="348734"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sp>
        <p:nvSpPr>
          <p:cNvPr id="46" name="Rectangle 45"/>
          <p:cNvSpPr/>
          <p:nvPr/>
        </p:nvSpPr>
        <p:spPr>
          <a:xfrm>
            <a:off x="1295337" y="5525354"/>
            <a:ext cx="4953000" cy="830997"/>
          </a:xfrm>
          <a:prstGeom prst="rect">
            <a:avLst/>
          </a:prstGeom>
        </p:spPr>
        <p:txBody>
          <a:bodyPr>
            <a:spAutoFit/>
          </a:bodyPr>
          <a:lstStyle/>
          <a:p>
            <a:r>
              <a:rPr lang="fr-FR" sz="1200" dirty="0" smtClean="0"/>
              <a:t>	&lt;</a:t>
            </a:r>
            <a:r>
              <a:rPr lang="fr-FR" sz="1200" dirty="0" err="1" smtClean="0"/>
              <a:t>parameters</a:t>
            </a:r>
            <a:r>
              <a:rPr lang="fr-FR" sz="1200" dirty="0" smtClean="0"/>
              <a:t>&gt;</a:t>
            </a:r>
          </a:p>
          <a:p>
            <a:r>
              <a:rPr lang="fr-FR" sz="1200" dirty="0" smtClean="0"/>
              <a:t>		&lt;</a:t>
            </a:r>
            <a:r>
              <a:rPr lang="fr-FR" sz="1200" dirty="0" err="1" smtClean="0"/>
              <a:t>parameter</a:t>
            </a:r>
            <a:r>
              <a:rPr lang="fr-FR" sz="1200" dirty="0" smtClean="0"/>
              <a:t> </a:t>
            </a:r>
            <a:r>
              <a:rPr lang="fr-FR" sz="1200" dirty="0" err="1" smtClean="0"/>
              <a:t>name</a:t>
            </a:r>
            <a:r>
              <a:rPr lang="fr-FR" sz="1200" dirty="0" smtClean="0"/>
              <a:t>="yang" value="interfaces"/&gt;</a:t>
            </a:r>
          </a:p>
          <a:p>
            <a:r>
              <a:rPr lang="fr-FR" sz="1200" dirty="0" smtClean="0"/>
              <a:t>                          &lt;</a:t>
            </a:r>
            <a:r>
              <a:rPr lang="fr-FR" sz="1200" dirty="0" err="1" smtClean="0"/>
              <a:t>parameter</a:t>
            </a:r>
            <a:r>
              <a:rPr lang="fr-FR" sz="1200" dirty="0" smtClean="0"/>
              <a:t> </a:t>
            </a:r>
            <a:r>
              <a:rPr lang="fr-FR" sz="1200" dirty="0" err="1" smtClean="0"/>
              <a:t>name</a:t>
            </a:r>
            <a:r>
              <a:rPr lang="fr-FR" sz="1200" dirty="0" smtClean="0"/>
              <a:t>="</a:t>
            </a:r>
            <a:r>
              <a:rPr lang="fr-FR" sz="1200" dirty="0" err="1" smtClean="0"/>
              <a:t>yang-revision</a:t>
            </a:r>
            <a:r>
              <a:rPr lang="fr-FR" sz="1200" dirty="0" smtClean="0"/>
              <a:t>" value= "01"/&gt;</a:t>
            </a:r>
          </a:p>
          <a:p>
            <a:r>
              <a:rPr lang="fr-FR" sz="1200" dirty="0" smtClean="0"/>
              <a:t>	&lt;/</a:t>
            </a:r>
            <a:r>
              <a:rPr lang="fr-FR" sz="1200" dirty="0" err="1" smtClean="0"/>
              <a:t>parameters</a:t>
            </a:r>
            <a:r>
              <a:rPr lang="fr-FR" sz="1200" dirty="0" smtClean="0"/>
              <a:t>&gt;</a:t>
            </a:r>
          </a:p>
        </p:txBody>
      </p:sp>
      <p:sp>
        <p:nvSpPr>
          <p:cNvPr id="49" name="Rectangle 48"/>
          <p:cNvSpPr/>
          <p:nvPr/>
        </p:nvSpPr>
        <p:spPr>
          <a:xfrm>
            <a:off x="1295337" y="5631597"/>
            <a:ext cx="877163" cy="276999"/>
          </a:xfrm>
          <a:prstGeom prst="rect">
            <a:avLst/>
          </a:prstGeom>
        </p:spPr>
        <p:txBody>
          <a:bodyPr wrap="none">
            <a:spAutoFit/>
          </a:bodyPr>
          <a:lstStyle/>
          <a:p>
            <a:r>
              <a:rPr lang="fr-FR" sz="1200" dirty="0" smtClean="0"/>
              <a:t>&lt;/module&gt;</a:t>
            </a:r>
            <a:endParaRPr lang="fr-FR" sz="1200" dirty="0"/>
          </a:p>
        </p:txBody>
      </p:sp>
      <p:cxnSp>
        <p:nvCxnSpPr>
          <p:cNvPr id="57" name="Connecteur en arc 56"/>
          <p:cNvCxnSpPr>
            <a:stCxn id="14" idx="3"/>
            <a:endCxn id="22" idx="2"/>
          </p:cNvCxnSpPr>
          <p:nvPr/>
        </p:nvCxnSpPr>
        <p:spPr>
          <a:xfrm flipV="1">
            <a:off x="5664200" y="1022866"/>
            <a:ext cx="2184400" cy="1257300"/>
          </a:xfrm>
          <a:prstGeom prst="curvedConnector3">
            <a:avLst>
              <a:gd name="adj1" fmla="val 50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par>
                                <p:cTn id="8" presetID="22" presetClass="entr" presetSubtype="4"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down)">
                                      <p:cBhvr>
                                        <p:cTn id="10" dur="500"/>
                                        <p:tgtEl>
                                          <p:spTgt spid="5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up)">
                                      <p:cBhvr>
                                        <p:cTn id="15" dur="500"/>
                                        <p:tgtEl>
                                          <p:spTgt spid="37"/>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wipe(up)">
                                      <p:cBhvr>
                                        <p:cTn id="19" dur="500"/>
                                        <p:tgtEl>
                                          <p:spTgt spid="49"/>
                                        </p:tgtEl>
                                      </p:cBhvr>
                                    </p:animEffect>
                                  </p:childTnLst>
                                </p:cTn>
                              </p:par>
                              <p:par>
                                <p:cTn id="20" presetID="10" presetClass="exit" presetSubtype="0" fill="hold" nodeType="withEffect">
                                  <p:stCondLst>
                                    <p:cond delay="0"/>
                                  </p:stCondLst>
                                  <p:childTnLst>
                                    <p:animEffect transition="out" filter="fade">
                                      <p:cBhvr>
                                        <p:cTn id="21" dur="1000"/>
                                        <p:tgtEl>
                                          <p:spTgt spid="53"/>
                                        </p:tgtEl>
                                      </p:cBhvr>
                                    </p:animEffect>
                                    <p:set>
                                      <p:cBhvr>
                                        <p:cTn id="22" dur="1" fill="hold">
                                          <p:stCondLst>
                                            <p:cond delay="999"/>
                                          </p:stCondLst>
                                        </p:cTn>
                                        <p:tgtEl>
                                          <p:spTgt spid="53"/>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1000"/>
                                        <p:tgtEl>
                                          <p:spTgt spid="57"/>
                                        </p:tgtEl>
                                      </p:cBhvr>
                                    </p:animEffect>
                                    <p:set>
                                      <p:cBhvr>
                                        <p:cTn id="25" dur="1" fill="hold">
                                          <p:stCondLst>
                                            <p:cond delay="999"/>
                                          </p:stCondLst>
                                        </p:cTn>
                                        <p:tgtEl>
                                          <p:spTgt spid="5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down)">
                                      <p:cBhvr>
                                        <p:cTn id="30" dur="500"/>
                                        <p:tgtEl>
                                          <p:spTgt spid="41"/>
                                        </p:tgtEl>
                                      </p:cBhvr>
                                    </p:animEffect>
                                  </p:childTnLst>
                                </p:cTn>
                              </p:par>
                            </p:childTnLst>
                          </p:cTn>
                        </p:par>
                        <p:par>
                          <p:cTn id="31" fill="hold">
                            <p:stCondLst>
                              <p:cond delay="500"/>
                            </p:stCondLst>
                            <p:childTnLst>
                              <p:par>
                                <p:cTn id="32" presetID="22" presetClass="entr" presetSubtype="1" fill="hold" nodeType="after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ipe(up)">
                                      <p:cBhvr>
                                        <p:cTn id="34" dur="500"/>
                                        <p:tgtEl>
                                          <p:spTgt spid="51"/>
                                        </p:tgtEl>
                                      </p:cBhvr>
                                    </p:animEffect>
                                  </p:childTnLst>
                                </p:cTn>
                              </p:par>
                            </p:childTnLst>
                          </p:cTn>
                        </p:par>
                        <p:par>
                          <p:cTn id="35" fill="hold">
                            <p:stCondLst>
                              <p:cond delay="1000"/>
                            </p:stCondLst>
                            <p:childTnLst>
                              <p:par>
                                <p:cTn id="36" presetID="22" presetClass="entr" presetSubtype="1" fill="hold" nodeType="after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wipe(up)">
                                      <p:cBhvr>
                                        <p:cTn id="38" dur="500"/>
                                        <p:tgtEl>
                                          <p:spTgt spid="5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41"/>
                                        </p:tgtEl>
                                      </p:cBhvr>
                                    </p:animEffect>
                                    <p:set>
                                      <p:cBhvr>
                                        <p:cTn id="43" dur="1" fill="hold">
                                          <p:stCondLst>
                                            <p:cond delay="499"/>
                                          </p:stCondLst>
                                        </p:cTn>
                                        <p:tgtEl>
                                          <p:spTgt spid="41"/>
                                        </p:tgtEl>
                                        <p:attrNameLst>
                                          <p:attrName>style.visibility</p:attrName>
                                        </p:attrNameLst>
                                      </p:cBhvr>
                                      <p:to>
                                        <p:strVal val="hidden"/>
                                      </p:to>
                                    </p:set>
                                  </p:childTnLst>
                                </p:cTn>
                              </p:par>
                            </p:childTnLst>
                          </p:cTn>
                        </p:par>
                        <p:par>
                          <p:cTn id="44" fill="hold">
                            <p:stCondLst>
                              <p:cond delay="500"/>
                            </p:stCondLst>
                            <p:childTnLst>
                              <p:par>
                                <p:cTn id="45" presetID="22" presetClass="entr" presetSubtype="4" fill="hold" grpId="0" nodeType="after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down)">
                                      <p:cBhvr>
                                        <p:cTn id="47" dur="500"/>
                                        <p:tgtEl>
                                          <p:spTgt spid="35"/>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wipe(down)">
                                      <p:cBhvr>
                                        <p:cTn id="50" dur="500"/>
                                        <p:tgtEl>
                                          <p:spTgt spid="36"/>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wipe(down)">
                                      <p:cBhvr>
                                        <p:cTn id="53" dur="500"/>
                                        <p:tgtEl>
                                          <p:spTgt spid="38"/>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500"/>
                                        <p:tgtEl>
                                          <p:spTgt spid="39"/>
                                        </p:tgtEl>
                                      </p:cBhvr>
                                    </p:animEffect>
                                  </p:childTnLst>
                                </p:cTn>
                              </p:par>
                            </p:childTnLst>
                          </p:cTn>
                        </p:par>
                      </p:childTnLst>
                    </p:cTn>
                  </p:par>
                  <p:par>
                    <p:cTn id="57" fill="hold">
                      <p:stCondLst>
                        <p:cond delay="indefinite"/>
                      </p:stCondLst>
                      <p:childTnLst>
                        <p:par>
                          <p:cTn id="58" fill="hold">
                            <p:stCondLst>
                              <p:cond delay="0"/>
                            </p:stCondLst>
                            <p:childTnLst>
                              <p:par>
                                <p:cTn id="59" presetID="0" presetClass="path" presetSubtype="0" accel="50000" decel="50000" fill="hold" grpId="1" nodeType="clickEffect">
                                  <p:stCondLst>
                                    <p:cond delay="0"/>
                                  </p:stCondLst>
                                  <p:childTnLst>
                                    <p:animMotion origin="layout" path="M 3.89227E-6 6.01434E-8 L 0.00192 0.11427 " pathEditMode="relative" rAng="0" ptsTypes="AA">
                                      <p:cBhvr>
                                        <p:cTn id="60" dur="1000" fill="hold"/>
                                        <p:tgtEl>
                                          <p:spTgt spid="49"/>
                                        </p:tgtEl>
                                        <p:attrNameLst>
                                          <p:attrName>ppt_x</p:attrName>
                                          <p:attrName>ppt_y</p:attrName>
                                        </p:attrNameLst>
                                      </p:cBhvr>
                                      <p:rCtr x="1" y="57"/>
                                    </p:animMotion>
                                  </p:childTnLst>
                                </p:cTn>
                              </p:par>
                              <p:par>
                                <p:cTn id="61" presetID="10" presetClass="entr" presetSubtype="0" fill="hold" grpId="0" nodeType="with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fade">
                                      <p:cBhvr>
                                        <p:cTn id="63"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5" grpId="0"/>
      <p:bldP spid="36" grpId="0"/>
      <p:bldP spid="38" grpId="0"/>
      <p:bldP spid="39" grpId="0"/>
      <p:bldP spid="46" grpId="0"/>
      <p:bldP spid="49" grpId="0"/>
      <p:bldP spid="49" grpId="1"/>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 name="Cube 15"/>
          <p:cNvSpPr/>
          <p:nvPr/>
        </p:nvSpPr>
        <p:spPr>
          <a:xfrm>
            <a:off x="3966825" y="4953000"/>
            <a:ext cx="1320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smtClean="0">
                <a:solidFill>
                  <a:schemeClr val="tx1"/>
                </a:solidFill>
              </a:rPr>
              <a:t>Loader</a:t>
            </a:r>
          </a:p>
          <a:p>
            <a:pPr algn="ctr"/>
            <a:r>
              <a:rPr lang="fr-FR" sz="1200" dirty="0" smtClean="0">
                <a:solidFill>
                  <a:schemeClr val="tx1"/>
                </a:solidFill>
              </a:rPr>
              <a:t> + </a:t>
            </a:r>
          </a:p>
          <a:p>
            <a:pPr algn="ctr"/>
            <a:r>
              <a:rPr lang="fr-FR" sz="1200" dirty="0" err="1" smtClean="0">
                <a:solidFill>
                  <a:schemeClr val="tx1"/>
                </a:solidFill>
              </a:rPr>
              <a:t>jYang</a:t>
            </a:r>
            <a:endParaRPr lang="fr-FR" sz="1200" dirty="0" smtClean="0">
              <a:solidFill>
                <a:schemeClr val="tx1"/>
              </a:solidFill>
            </a:endParaRPr>
          </a:p>
        </p:txBody>
      </p:sp>
      <p:sp>
        <p:nvSpPr>
          <p:cNvPr id="6" name="Cube 5"/>
          <p:cNvSpPr/>
          <p:nvPr/>
        </p:nvSpPr>
        <p:spPr>
          <a:xfrm>
            <a:off x="3966825" y="21717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Client</a:t>
            </a:r>
            <a:endParaRPr lang="fr-FR" dirty="0">
              <a:solidFill>
                <a:schemeClr val="tx1"/>
              </a:solidFill>
            </a:endParaRPr>
          </a:p>
        </p:txBody>
      </p:sp>
      <p:sp>
        <p:nvSpPr>
          <p:cNvPr id="7" name="Cube 6"/>
          <p:cNvSpPr/>
          <p:nvPr/>
        </p:nvSpPr>
        <p:spPr>
          <a:xfrm>
            <a:off x="3966825" y="11049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cxnSp>
        <p:nvCxnSpPr>
          <p:cNvPr id="9" name="Connecteur droit avec flèche 8"/>
          <p:cNvCxnSpPr>
            <a:stCxn id="6" idx="4"/>
          </p:cNvCxnSpPr>
          <p:nvPr/>
        </p:nvCxnSpPr>
        <p:spPr>
          <a:xfrm flipV="1">
            <a:off x="5268575" y="2609850"/>
            <a:ext cx="2845763" cy="228600"/>
          </a:xfrm>
          <a:prstGeom prst="straightConnector1">
            <a:avLst/>
          </a:prstGeom>
          <a:ln>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1" name="ZoneTexte 10"/>
          <p:cNvSpPr txBox="1"/>
          <p:nvPr/>
        </p:nvSpPr>
        <p:spPr>
          <a:xfrm>
            <a:off x="6564675" y="2983585"/>
            <a:ext cx="3099326" cy="1323439"/>
          </a:xfrm>
          <a:prstGeom prst="rect">
            <a:avLst/>
          </a:prstGeom>
          <a:noFill/>
        </p:spPr>
        <p:txBody>
          <a:bodyPr wrap="none" rtlCol="0">
            <a:spAutoFit/>
          </a:bodyPr>
          <a:lstStyle/>
          <a:p>
            <a:r>
              <a:rPr lang="fr-FR" sz="1600" dirty="0" smtClean="0"/>
              <a:t>&lt;hello&gt;</a:t>
            </a:r>
          </a:p>
          <a:p>
            <a:r>
              <a:rPr lang="fr-FR" sz="1600" dirty="0" smtClean="0"/>
              <a:t>	&lt;</a:t>
            </a:r>
            <a:r>
              <a:rPr lang="fr-FR" sz="1600" dirty="0" err="1" smtClean="0"/>
              <a:t>capability</a:t>
            </a:r>
            <a:r>
              <a:rPr lang="fr-FR" sz="1600" dirty="0" smtClean="0"/>
              <a:t>&gt;</a:t>
            </a:r>
          </a:p>
          <a:p>
            <a:r>
              <a:rPr lang="fr-FR" sz="1600" dirty="0" smtClean="0"/>
              <a:t>		YANG module </a:t>
            </a:r>
            <a:r>
              <a:rPr lang="fr-FR" sz="1600" dirty="0" err="1" smtClean="0"/>
              <a:t>reference</a:t>
            </a:r>
            <a:r>
              <a:rPr lang="fr-FR" sz="1600" dirty="0" smtClean="0"/>
              <a:t> </a:t>
            </a:r>
          </a:p>
          <a:p>
            <a:r>
              <a:rPr lang="fr-FR" sz="1600" dirty="0" smtClean="0"/>
              <a:t>	&lt;/</a:t>
            </a:r>
            <a:r>
              <a:rPr lang="fr-FR" sz="1600" dirty="0" err="1" smtClean="0"/>
              <a:t>capability</a:t>
            </a:r>
            <a:r>
              <a:rPr lang="fr-FR" sz="1600" dirty="0" smtClean="0"/>
              <a:t>&gt;</a:t>
            </a:r>
          </a:p>
          <a:p>
            <a:r>
              <a:rPr lang="fr-FR" sz="1600" dirty="0" smtClean="0"/>
              <a:t>&lt;/hello&gt;</a:t>
            </a:r>
            <a:endParaRPr lang="fr-FR" sz="1600" dirty="0"/>
          </a:p>
        </p:txBody>
      </p:sp>
      <p:sp>
        <p:nvSpPr>
          <p:cNvPr id="14" name="Rectangle à coins arrondis 13"/>
          <p:cNvSpPr/>
          <p:nvPr/>
        </p:nvSpPr>
        <p:spPr>
          <a:xfrm>
            <a:off x="3801724" y="838200"/>
            <a:ext cx="2077413" cy="55626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21" name="Connecteur droit avec flèche 20"/>
          <p:cNvCxnSpPr/>
          <p:nvPr/>
        </p:nvCxnSpPr>
        <p:spPr>
          <a:xfrm rot="5400000">
            <a:off x="3319128" y="4133853"/>
            <a:ext cx="1790701"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29" name="Grouper 28"/>
          <p:cNvGrpSpPr/>
          <p:nvPr/>
        </p:nvGrpSpPr>
        <p:grpSpPr>
          <a:xfrm>
            <a:off x="5205075" y="5334000"/>
            <a:ext cx="2198064" cy="1181100"/>
            <a:chOff x="5205075" y="5334000"/>
            <a:chExt cx="2198064" cy="1181100"/>
          </a:xfrm>
        </p:grpSpPr>
        <p:sp>
          <p:nvSpPr>
            <p:cNvPr id="19" name="Cylindre 18"/>
            <p:cNvSpPr/>
            <p:nvPr/>
          </p:nvSpPr>
          <p:spPr>
            <a:xfrm>
              <a:off x="6195675" y="5562600"/>
              <a:ext cx="1207464" cy="952500"/>
            </a:xfrm>
            <a:prstGeom prst="can">
              <a:avLst>
                <a:gd name="adj" fmla="val 1556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YANG </a:t>
              </a:r>
              <a:r>
                <a:rPr lang="fr-FR" dirty="0" err="1" smtClean="0">
                  <a:solidFill>
                    <a:schemeClr val="tx1"/>
                  </a:solidFill>
                </a:rPr>
                <a:t>specs</a:t>
              </a:r>
              <a:r>
                <a:rPr lang="fr-FR" dirty="0" smtClean="0">
                  <a:solidFill>
                    <a:schemeClr val="tx1"/>
                  </a:solidFill>
                </a:rPr>
                <a:t>.</a:t>
              </a:r>
            </a:p>
            <a:p>
              <a:pPr algn="ctr"/>
              <a:r>
                <a:rPr lang="fr-FR" dirty="0" err="1" smtClean="0">
                  <a:solidFill>
                    <a:schemeClr val="tx1"/>
                  </a:solidFill>
                </a:rPr>
                <a:t>repository</a:t>
              </a:r>
              <a:endParaRPr lang="fr-FR" dirty="0">
                <a:solidFill>
                  <a:schemeClr val="tx1"/>
                </a:solidFill>
              </a:endParaRPr>
            </a:p>
          </p:txBody>
        </p:sp>
        <p:cxnSp>
          <p:nvCxnSpPr>
            <p:cNvPr id="23" name="Connecteur droit avec flèche 22"/>
            <p:cNvCxnSpPr/>
            <p:nvPr/>
          </p:nvCxnSpPr>
          <p:spPr>
            <a:xfrm>
              <a:off x="5205075" y="5334000"/>
              <a:ext cx="990600" cy="685800"/>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cxnSp>
        <p:nvCxnSpPr>
          <p:cNvPr id="33" name="Connecteur droit avec flèche 32"/>
          <p:cNvCxnSpPr/>
          <p:nvPr/>
        </p:nvCxnSpPr>
        <p:spPr>
          <a:xfrm rot="5400000" flipH="1" flipV="1">
            <a:off x="4462407" y="4745118"/>
            <a:ext cx="479204" cy="16861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6" name="Ellipse 25"/>
          <p:cNvSpPr/>
          <p:nvPr/>
        </p:nvSpPr>
        <p:spPr>
          <a:xfrm>
            <a:off x="4292190" y="3980224"/>
            <a:ext cx="1362311" cy="609600"/>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Yang </a:t>
            </a:r>
            <a:r>
              <a:rPr lang="fr-FR" sz="1400" dirty="0" err="1" smtClean="0">
                <a:solidFill>
                  <a:schemeClr val="tx1"/>
                </a:solidFill>
              </a:rPr>
              <a:t>schema</a:t>
            </a:r>
            <a:endParaRPr lang="fr-FR" sz="1400" dirty="0" smtClean="0">
              <a:solidFill>
                <a:schemeClr val="tx1"/>
              </a:solidFill>
            </a:endParaRPr>
          </a:p>
          <a:p>
            <a:pPr algn="ctr">
              <a:lnSpc>
                <a:spcPts val="1380"/>
              </a:lnSpc>
            </a:pPr>
            <a:r>
              <a:rPr lang="fr-FR" sz="1400" dirty="0" err="1" smtClean="0">
                <a:solidFill>
                  <a:schemeClr val="tx1"/>
                </a:solidFill>
              </a:rPr>
              <a:t>Tree</a:t>
            </a:r>
            <a:endParaRPr lang="fr-FR" sz="1400" dirty="0">
              <a:solidFill>
                <a:schemeClr val="tx1"/>
              </a:solidFill>
            </a:endParaRPr>
          </a:p>
        </p:txBody>
      </p:sp>
      <p:pic>
        <p:nvPicPr>
          <p:cNvPr id="25" name="Image 24" descr="black-server-128x128.png"/>
          <p:cNvPicPr>
            <a:picLocks noChangeAspect="1"/>
          </p:cNvPicPr>
          <p:nvPr/>
        </p:nvPicPr>
        <p:blipFill>
          <a:blip r:embed="rId3"/>
          <a:stretch>
            <a:fillRect/>
          </a:stretch>
        </p:blipFill>
        <p:spPr>
          <a:xfrm flipH="1">
            <a:off x="7467500" y="976414"/>
            <a:ext cx="1991423" cy="1971992"/>
          </a:xfrm>
          <a:prstGeom prst="rect">
            <a:avLst/>
          </a:prstGeom>
          <a:effectLst/>
        </p:spPr>
      </p:pic>
      <p:sp>
        <p:nvSpPr>
          <p:cNvPr id="35" name="ZoneTexte 34"/>
          <p:cNvSpPr txBox="1"/>
          <p:nvPr/>
        </p:nvSpPr>
        <p:spPr>
          <a:xfrm>
            <a:off x="3918128" y="6400800"/>
            <a:ext cx="1736373" cy="369332"/>
          </a:xfrm>
          <a:prstGeom prst="rect">
            <a:avLst/>
          </a:prstGeom>
          <a:noFill/>
        </p:spPr>
        <p:txBody>
          <a:bodyPr wrap="none" rtlCol="0">
            <a:spAutoFit/>
          </a:bodyPr>
          <a:lstStyle/>
          <a:p>
            <a:r>
              <a:rPr lang="en-US" dirty="0" err="1" smtClean="0"/>
              <a:t>YencaP</a:t>
            </a:r>
            <a:r>
              <a:rPr lang="en-US" dirty="0" smtClean="0"/>
              <a:t> Manager</a:t>
            </a:r>
            <a:endParaRPr lang="en-US" dirty="0"/>
          </a:p>
        </p:txBody>
      </p:sp>
      <p:sp>
        <p:nvSpPr>
          <p:cNvPr id="36" name="ZoneTexte 35"/>
          <p:cNvSpPr txBox="1"/>
          <p:nvPr/>
        </p:nvSpPr>
        <p:spPr>
          <a:xfrm>
            <a:off x="8299500" y="309501"/>
            <a:ext cx="842223" cy="369332"/>
          </a:xfrm>
          <a:prstGeom prst="rect">
            <a:avLst/>
          </a:prstGeom>
          <a:noFill/>
        </p:spPr>
        <p:txBody>
          <a:bodyPr wrap="none" rtlCol="0">
            <a:spAutoFit/>
          </a:bodyPr>
          <a:lstStyle/>
          <a:p>
            <a:r>
              <a:rPr lang="en-US" dirty="0" err="1" smtClean="0"/>
              <a:t>YencaP</a:t>
            </a:r>
            <a:endParaRPr lang="en-US" dirty="0"/>
          </a:p>
        </p:txBody>
      </p:sp>
      <p:pic>
        <p:nvPicPr>
          <p:cNvPr id="38" name="Image 37" descr="workstation-Vista-256x256.png"/>
          <p:cNvPicPr>
            <a:picLocks noChangeAspect="1"/>
          </p:cNvPicPr>
          <p:nvPr/>
        </p:nvPicPr>
        <p:blipFill>
          <a:blip r:embed="rId4"/>
          <a:stretch>
            <a:fillRect/>
          </a:stretch>
        </p:blipFill>
        <p:spPr>
          <a:xfrm flipH="1">
            <a:off x="0" y="309501"/>
            <a:ext cx="2057400" cy="3001108"/>
          </a:xfrm>
          <a:prstGeom prst="rect">
            <a:avLst/>
          </a:prstGeom>
        </p:spPr>
      </p:pic>
      <p:cxnSp>
        <p:nvCxnSpPr>
          <p:cNvPr id="43" name="Connecteur droit avec flèche 42"/>
          <p:cNvCxnSpPr>
            <a:stCxn id="38" idx="1"/>
            <a:endCxn id="7" idx="2"/>
          </p:cNvCxnSpPr>
          <p:nvPr/>
        </p:nvCxnSpPr>
        <p:spPr>
          <a:xfrm flipV="1">
            <a:off x="2057400" y="1771650"/>
            <a:ext cx="1909425" cy="38405"/>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228600" y="3050858"/>
            <a:ext cx="1960205" cy="923330"/>
          </a:xfrm>
          <a:prstGeom prst="rect">
            <a:avLst/>
          </a:prstGeom>
          <a:noFill/>
        </p:spPr>
        <p:txBody>
          <a:bodyPr wrap="none" rtlCol="0">
            <a:spAutoFit/>
          </a:bodyPr>
          <a:lstStyle/>
          <a:p>
            <a:r>
              <a:rPr lang="en-US" dirty="0" smtClean="0"/>
              <a:t>Configuration</a:t>
            </a:r>
          </a:p>
          <a:p>
            <a:r>
              <a:rPr lang="en-US" dirty="0" smtClean="0"/>
              <a:t>Management </a:t>
            </a:r>
          </a:p>
          <a:p>
            <a:r>
              <a:rPr lang="en-US" dirty="0" smtClean="0"/>
              <a:t>Web user interface</a:t>
            </a:r>
            <a:endParaRPr lang="en-US" dirty="0"/>
          </a:p>
        </p:txBody>
      </p:sp>
      <p:pic>
        <p:nvPicPr>
          <p:cNvPr id="54" name="Image 53" descr="black-server-128x128.png"/>
          <p:cNvPicPr>
            <a:picLocks noChangeAspect="1"/>
          </p:cNvPicPr>
          <p:nvPr/>
        </p:nvPicPr>
        <p:blipFill>
          <a:blip r:embed="rId3"/>
          <a:stretch>
            <a:fillRect/>
          </a:stretch>
        </p:blipFill>
        <p:spPr>
          <a:xfrm flipH="1">
            <a:off x="1043932" y="1583685"/>
            <a:ext cx="457200" cy="452739"/>
          </a:xfrm>
          <a:prstGeom prst="rect">
            <a:avLst/>
          </a:prstGeom>
          <a:effectLst/>
        </p:spPr>
      </p:pic>
      <p:grpSp>
        <p:nvGrpSpPr>
          <p:cNvPr id="34" name="Grouper 33"/>
          <p:cNvGrpSpPr/>
          <p:nvPr/>
        </p:nvGrpSpPr>
        <p:grpSpPr>
          <a:xfrm>
            <a:off x="2057400" y="607082"/>
            <a:ext cx="1683499" cy="1076346"/>
            <a:chOff x="2057400" y="607082"/>
            <a:chExt cx="1683499" cy="976603"/>
          </a:xfrm>
        </p:grpSpPr>
        <p:sp>
          <p:nvSpPr>
            <p:cNvPr id="68" name="Rectangle 67"/>
            <p:cNvSpPr/>
            <p:nvPr/>
          </p:nvSpPr>
          <p:spPr>
            <a:xfrm>
              <a:off x="2057400" y="678832"/>
              <a:ext cx="1683499" cy="904853"/>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ZoneTexte 66"/>
            <p:cNvSpPr txBox="1"/>
            <p:nvPr/>
          </p:nvSpPr>
          <p:spPr>
            <a:xfrm>
              <a:off x="2514600" y="607082"/>
              <a:ext cx="787395" cy="335107"/>
            </a:xfrm>
            <a:prstGeom prst="rect">
              <a:avLst/>
            </a:prstGeom>
            <a:noFill/>
          </p:spPr>
          <p:txBody>
            <a:bodyPr wrap="square" rtlCol="0">
              <a:spAutoFit/>
            </a:bodyPr>
            <a:lstStyle/>
            <a:p>
              <a:r>
                <a:rPr lang="en-US" dirty="0" smtClean="0"/>
                <a:t>applet</a:t>
              </a:r>
              <a:endParaRPr lang="en-US" dirty="0"/>
            </a:p>
          </p:txBody>
        </p:sp>
      </p:grpSp>
      <p:sp>
        <p:nvSpPr>
          <p:cNvPr id="73" name="ZoneTexte 72"/>
          <p:cNvSpPr txBox="1"/>
          <p:nvPr/>
        </p:nvSpPr>
        <p:spPr>
          <a:xfrm>
            <a:off x="7099300" y="4798371"/>
            <a:ext cx="2743209" cy="461665"/>
          </a:xfrm>
          <a:prstGeom prst="rect">
            <a:avLst/>
          </a:prstGeom>
          <a:noFill/>
        </p:spPr>
        <p:txBody>
          <a:bodyPr wrap="none" rtlCol="0">
            <a:spAutoFit/>
          </a:bodyPr>
          <a:lstStyle/>
          <a:p>
            <a:r>
              <a:rPr lang="en-US" sz="2400" b="1" dirty="0" smtClean="0"/>
              <a:t>ENSUITE framework</a:t>
            </a:r>
            <a:endParaRPr lang="en-US" sz="2400" b="1" dirty="0"/>
          </a:p>
        </p:txBody>
      </p:sp>
      <p:sp>
        <p:nvSpPr>
          <p:cNvPr id="27" name="Espace réservé du numéro de diapositive 26"/>
          <p:cNvSpPr>
            <a:spLocks noGrp="1"/>
          </p:cNvSpPr>
          <p:nvPr>
            <p:ph type="sldNum" sz="quarter" idx="12"/>
          </p:nvPr>
        </p:nvSpPr>
        <p:spPr/>
        <p:txBody>
          <a:bodyPr/>
          <a:lstStyle/>
          <a:p>
            <a:fld id="{339A7AB0-D0CE-A343-B5B6-64AAD55F6591}" type="slidenum">
              <a:rPr lang="fr-FR" smtClean="0"/>
              <a:pPr/>
              <a:t>7</a:t>
            </a:fld>
            <a:endParaRPr lang="fr-FR"/>
          </a:p>
        </p:txBody>
      </p:sp>
      <p:sp>
        <p:nvSpPr>
          <p:cNvPr id="28" name="ZoneTexte 27"/>
          <p:cNvSpPr txBox="1"/>
          <p:nvPr/>
        </p:nvSpPr>
        <p:spPr>
          <a:xfrm>
            <a:off x="533400" y="100630"/>
            <a:ext cx="47725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Manager : a </a:t>
            </a:r>
            <a:r>
              <a:rPr lang="fr-FR" sz="2400" i="1" dirty="0" smtClean="0"/>
              <a:t>NETCONF</a:t>
            </a:r>
            <a:r>
              <a:rPr lang="en-US" sz="2400" i="1" dirty="0" smtClean="0"/>
              <a:t> Client</a:t>
            </a:r>
            <a:endParaRPr lang="en-US" sz="2400" i="1" dirty="0"/>
          </a:p>
        </p:txBody>
      </p:sp>
      <p:sp>
        <p:nvSpPr>
          <p:cNvPr id="41" name="Parchemin vertical 40"/>
          <p:cNvSpPr/>
          <p:nvPr/>
        </p:nvSpPr>
        <p:spPr>
          <a:xfrm>
            <a:off x="4975512" y="1683428"/>
            <a:ext cx="903625" cy="885504"/>
          </a:xfrm>
          <a:prstGeom prst="verticalScroll">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chemeClr val="tx1"/>
                </a:solidFill>
              </a:rPr>
              <a:t>Device</a:t>
            </a:r>
            <a:endParaRPr lang="fr-FR" sz="1200" dirty="0">
              <a:solidFill>
                <a:schemeClr val="tx1"/>
              </a:solidFill>
            </a:endParaRPr>
          </a:p>
        </p:txBody>
      </p:sp>
      <p:sp>
        <p:nvSpPr>
          <p:cNvPr id="42" name="Parchemin vertical 41"/>
          <p:cNvSpPr/>
          <p:nvPr/>
        </p:nvSpPr>
        <p:spPr>
          <a:xfrm>
            <a:off x="1043932" y="1462607"/>
            <a:ext cx="838199" cy="694895"/>
          </a:xfrm>
          <a:prstGeom prst="verticalScroll">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chemeClr val="tx1"/>
                </a:solidFill>
              </a:rPr>
              <a:t>Device</a:t>
            </a:r>
            <a:endParaRPr lang="fr-FR" sz="1200" dirty="0">
              <a:solidFill>
                <a:schemeClr val="tx1"/>
              </a:solidFill>
            </a:endParaRPr>
          </a:p>
        </p:txBody>
      </p:sp>
      <p:sp>
        <p:nvSpPr>
          <p:cNvPr id="45" name="ZoneTexte 44"/>
          <p:cNvSpPr txBox="1"/>
          <p:nvPr/>
        </p:nvSpPr>
        <p:spPr>
          <a:xfrm>
            <a:off x="8853901" y="2798919"/>
            <a:ext cx="810100" cy="369332"/>
          </a:xfrm>
          <a:prstGeom prst="rect">
            <a:avLst/>
          </a:prstGeom>
          <a:noFill/>
        </p:spPr>
        <p:txBody>
          <a:bodyPr wrap="none" rtlCol="0">
            <a:spAutoFit/>
          </a:bodyPr>
          <a:lstStyle/>
          <a:p>
            <a:r>
              <a:rPr lang="fr-FR" dirty="0" err="1" smtClean="0"/>
              <a:t>Device</a:t>
            </a:r>
            <a:endParaRPr lang="fr-FR" dirty="0"/>
          </a:p>
        </p:txBody>
      </p:sp>
      <p:cxnSp>
        <p:nvCxnSpPr>
          <p:cNvPr id="47" name="Connecteur droit avec flèche 46"/>
          <p:cNvCxnSpPr>
            <a:stCxn id="6" idx="4"/>
          </p:cNvCxnSpPr>
          <p:nvPr/>
        </p:nvCxnSpPr>
        <p:spPr>
          <a:xfrm flipV="1">
            <a:off x="5268575" y="2609850"/>
            <a:ext cx="2656225" cy="2286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8" name="ZoneTexte 47"/>
          <p:cNvSpPr txBox="1"/>
          <p:nvPr/>
        </p:nvSpPr>
        <p:spPr>
          <a:xfrm rot="21333230">
            <a:off x="6564675" y="2362200"/>
            <a:ext cx="540608" cy="369332"/>
          </a:xfrm>
          <a:prstGeom prst="rect">
            <a:avLst/>
          </a:prstGeom>
          <a:noFill/>
        </p:spPr>
        <p:txBody>
          <a:bodyPr wrap="none" rtlCol="0">
            <a:spAutoFit/>
          </a:bodyPr>
          <a:lstStyle/>
          <a:p>
            <a:r>
              <a:rPr lang="fr-FR" dirty="0" smtClean="0"/>
              <a:t>SSH</a:t>
            </a:r>
            <a:endParaRPr lang="fr-FR" dirty="0"/>
          </a:p>
        </p:txBody>
      </p:sp>
      <p:sp>
        <p:nvSpPr>
          <p:cNvPr id="39" name="Flèche vers la droite 38"/>
          <p:cNvSpPr/>
          <p:nvPr/>
        </p:nvSpPr>
        <p:spPr>
          <a:xfrm rot="13876904">
            <a:off x="1428828" y="1942360"/>
            <a:ext cx="556268" cy="452348"/>
          </a:xfrm>
          <a:prstGeom prst="rightArrow">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ipe(left)">
                                      <p:cBhvr>
                                        <p:cTn id="25" dur="500"/>
                                        <p:tgtEl>
                                          <p:spTgt spid="47"/>
                                        </p:tgtEl>
                                      </p:cBhvr>
                                    </p:animEffect>
                                  </p:childTnLst>
                                </p:cTn>
                              </p:par>
                              <p:par>
                                <p:cTn id="26" presetID="10" presetClass="exit" presetSubtype="0" fill="hold" grpId="1" nodeType="withEffect">
                                  <p:stCondLst>
                                    <p:cond delay="0"/>
                                  </p:stCondLst>
                                  <p:childTnLst>
                                    <p:animEffect transition="out" filter="fade">
                                      <p:cBhvr>
                                        <p:cTn id="27" dur="500"/>
                                        <p:tgtEl>
                                          <p:spTgt spid="39"/>
                                        </p:tgtEl>
                                      </p:cBhvr>
                                    </p:animEffect>
                                    <p:set>
                                      <p:cBhvr>
                                        <p:cTn id="28" dur="1" fill="hold">
                                          <p:stCondLst>
                                            <p:cond delay="499"/>
                                          </p:stCondLst>
                                        </p:cTn>
                                        <p:tgtEl>
                                          <p:spTgt spid="39"/>
                                        </p:tgtEl>
                                        <p:attrNameLst>
                                          <p:attrName>style.visibility</p:attrName>
                                        </p:attrNameLst>
                                      </p:cBhvr>
                                      <p:to>
                                        <p:strVal val="hidden"/>
                                      </p:to>
                                    </p:set>
                                  </p:childTnLst>
                                </p:cTn>
                              </p:par>
                              <p:par>
                                <p:cTn id="29" presetID="22" presetClass="entr" presetSubtype="8"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wipe(left)">
                                      <p:cBhvr>
                                        <p:cTn id="31" dur="500"/>
                                        <p:tgtEl>
                                          <p:spTgt spid="4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47"/>
                                        </p:tgtEl>
                                      </p:cBhvr>
                                    </p:animEffect>
                                    <p:set>
                                      <p:cBhvr>
                                        <p:cTn id="36" dur="1" fill="hold">
                                          <p:stCondLst>
                                            <p:cond delay="499"/>
                                          </p:stCondLst>
                                        </p:cTn>
                                        <p:tgtEl>
                                          <p:spTgt spid="47"/>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48"/>
                                        </p:tgtEl>
                                      </p:cBhvr>
                                    </p:animEffect>
                                    <p:set>
                                      <p:cBhvr>
                                        <p:cTn id="39" dur="1" fill="hold">
                                          <p:stCondLst>
                                            <p:cond delay="499"/>
                                          </p:stCondLst>
                                        </p:cTn>
                                        <p:tgtEl>
                                          <p:spTgt spid="48"/>
                                        </p:tgtEl>
                                        <p:attrNameLst>
                                          <p:attrName>style.visibility</p:attrName>
                                        </p:attrNameLst>
                                      </p:cBhvr>
                                      <p:to>
                                        <p:strVal val="hidden"/>
                                      </p:to>
                                    </p:set>
                                  </p:childTnLst>
                                </p:cTn>
                              </p:par>
                            </p:childTnLst>
                          </p:cTn>
                        </p:par>
                        <p:par>
                          <p:cTn id="40" fill="hold">
                            <p:stCondLst>
                              <p:cond delay="500"/>
                            </p:stCondLst>
                            <p:childTnLst>
                              <p:par>
                                <p:cTn id="41" presetID="22" presetClass="entr" presetSubtype="2"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right)">
                                      <p:cBhvr>
                                        <p:cTn id="43" dur="500"/>
                                        <p:tgtEl>
                                          <p:spTgt spid="11"/>
                                        </p:tgtEl>
                                      </p:cBhvr>
                                    </p:animEffect>
                                  </p:childTnLst>
                                </p:cTn>
                              </p:par>
                              <p:par>
                                <p:cTn id="44" presetID="22" presetClass="entr" presetSubtype="2"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right)">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up)">
                                      <p:cBhvr>
                                        <p:cTn id="51" dur="500"/>
                                        <p:tgtEl>
                                          <p:spTgt spid="21"/>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childTnLst>
                          </p:cTn>
                        </p:par>
                        <p:par>
                          <p:cTn id="56" fill="hold">
                            <p:stCondLst>
                              <p:cond delay="1000"/>
                            </p:stCondLst>
                            <p:childTnLst>
                              <p:par>
                                <p:cTn id="57" presetID="10" presetClass="entr" presetSubtype="0" fill="hold"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500"/>
                                        <p:tgtEl>
                                          <p:spTgt spid="29"/>
                                        </p:tgtEl>
                                      </p:cBhvr>
                                    </p:animEffect>
                                  </p:childTnLst>
                                </p:cTn>
                              </p:par>
                            </p:childTnLst>
                          </p:cTn>
                        </p:par>
                        <p:par>
                          <p:cTn id="60" fill="hold">
                            <p:stCondLst>
                              <p:cond delay="1500"/>
                            </p:stCondLst>
                            <p:childTnLst>
                              <p:par>
                                <p:cTn id="61" presetID="22" presetClass="entr" presetSubtype="4" fill="hold" nodeType="after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wipe(down)">
                                      <p:cBhvr>
                                        <p:cTn id="63" dur="500"/>
                                        <p:tgtEl>
                                          <p:spTgt spid="33"/>
                                        </p:tgtEl>
                                      </p:cBhvr>
                                    </p:animEffect>
                                  </p:childTnLst>
                                </p:cTn>
                              </p:par>
                            </p:childTnLst>
                          </p:cTn>
                        </p:par>
                        <p:par>
                          <p:cTn id="64" fill="hold">
                            <p:stCondLst>
                              <p:cond delay="2000"/>
                            </p:stCondLst>
                            <p:childTnLst>
                              <p:par>
                                <p:cTn id="65" presetID="22" presetClass="entr" presetSubtype="4"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down)">
                                      <p:cBhvr>
                                        <p:cTn id="67" dur="500"/>
                                        <p:tgtEl>
                                          <p:spTgt spid="26"/>
                                        </p:tgtEl>
                                      </p:cBhvr>
                                    </p:animEffect>
                                  </p:childTnLst>
                                </p:cTn>
                              </p:par>
                            </p:childTnLst>
                          </p:cTn>
                        </p:par>
                      </p:childTnLst>
                    </p:cTn>
                  </p:par>
                  <p:par>
                    <p:cTn id="68" fill="hold">
                      <p:stCondLst>
                        <p:cond delay="indefinite"/>
                      </p:stCondLst>
                      <p:childTnLst>
                        <p:par>
                          <p:cTn id="69" fill="hold">
                            <p:stCondLst>
                              <p:cond delay="0"/>
                            </p:stCondLst>
                            <p:childTnLst>
                              <p:par>
                                <p:cTn id="70" presetID="0" presetClass="path" presetSubtype="0" accel="50000" decel="50000" fill="hold" grpId="1" nodeType="clickEffect">
                                  <p:stCondLst>
                                    <p:cond delay="0"/>
                                  </p:stCondLst>
                                  <p:childTnLst>
                                    <p:animMotion origin="layout" path="M -4.30907E-6 5.92318E-7 C -0.02885 -0.02175 -0.05755 -0.0435 -0.06059 -0.09903 C -0.06364 -0.15456 0.00658 -0.27765 -0.01795 -0.33295 C -0.04248 -0.38825 -0.16832 -0.41046 -0.20791 -0.43082 " pathEditMode="relative" rAng="0" ptsTypes="aaaA">
                                      <p:cBhvr>
                                        <p:cTn id="71" dur="2000" fill="hold"/>
                                        <p:tgtEl>
                                          <p:spTgt spid="26"/>
                                        </p:tgtEl>
                                        <p:attrNameLst>
                                          <p:attrName>ppt_x</p:attrName>
                                          <p:attrName>ppt_y</p:attrName>
                                        </p:attrNameLst>
                                      </p:cBhvr>
                                      <p:rCtr x="-101" y="-215"/>
                                    </p:animMotion>
                                  </p:childTnLst>
                                </p:cTn>
                              </p:par>
                              <p:par>
                                <p:cTn id="72" presetID="10" presetClass="exit" presetSubtype="0" fill="hold" nodeType="withEffect">
                                  <p:stCondLst>
                                    <p:cond delay="0"/>
                                  </p:stCondLst>
                                  <p:childTnLst>
                                    <p:animEffect transition="out" filter="fade">
                                      <p:cBhvr>
                                        <p:cTn id="73" dur="2000"/>
                                        <p:tgtEl>
                                          <p:spTgt spid="33"/>
                                        </p:tgtEl>
                                      </p:cBhvr>
                                    </p:animEffect>
                                    <p:set>
                                      <p:cBhvr>
                                        <p:cTn id="74" dur="1" fill="hold">
                                          <p:stCondLst>
                                            <p:cond delay="1999"/>
                                          </p:stCondLst>
                                        </p:cTn>
                                        <p:tgtEl>
                                          <p:spTgt spid="33"/>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childTnLst>
                          </p:cTn>
                        </p:par>
                      </p:childTnLst>
                    </p:cTn>
                  </p:par>
                  <p:par>
                    <p:cTn id="80" fill="hold">
                      <p:stCondLst>
                        <p:cond delay="indefinite"/>
                      </p:stCondLst>
                      <p:childTnLst>
                        <p:par>
                          <p:cTn id="81" fill="hold">
                            <p:stCondLst>
                              <p:cond delay="0"/>
                            </p:stCondLst>
                            <p:childTnLst>
                              <p:par>
                                <p:cTn id="82" presetID="17" presetClass="exit" presetSubtype="10" fill="hold" grpId="2" nodeType="clickEffect">
                                  <p:stCondLst>
                                    <p:cond delay="0"/>
                                  </p:stCondLst>
                                  <p:childTnLst>
                                    <p:anim calcmode="lin" valueType="num">
                                      <p:cBhvr>
                                        <p:cTn id="83" dur="500"/>
                                        <p:tgtEl>
                                          <p:spTgt spid="26"/>
                                        </p:tgtEl>
                                        <p:attrNameLst>
                                          <p:attrName>ppt_w</p:attrName>
                                        </p:attrNameLst>
                                      </p:cBhvr>
                                      <p:tavLst>
                                        <p:tav tm="0">
                                          <p:val>
                                            <p:strVal val="ppt_w"/>
                                          </p:val>
                                        </p:tav>
                                        <p:tav tm="100000">
                                          <p:val>
                                            <p:fltVal val="0"/>
                                          </p:val>
                                        </p:tav>
                                      </p:tavLst>
                                    </p:anim>
                                    <p:anim calcmode="lin" valueType="num">
                                      <p:cBhvr>
                                        <p:cTn id="84" dur="500"/>
                                        <p:tgtEl>
                                          <p:spTgt spid="26"/>
                                        </p:tgtEl>
                                        <p:attrNameLst>
                                          <p:attrName>ppt_h</p:attrName>
                                        </p:attrNameLst>
                                      </p:cBhvr>
                                      <p:tavLst>
                                        <p:tav tm="0">
                                          <p:val>
                                            <p:strVal val="ppt_h"/>
                                          </p:val>
                                        </p:tav>
                                        <p:tav tm="100000">
                                          <p:val>
                                            <p:strVal val="ppt_h"/>
                                          </p:val>
                                        </p:tav>
                                      </p:tavLst>
                                    </p:anim>
                                    <p:set>
                                      <p:cBhvr>
                                        <p:cTn id="85" dur="1" fill="hold">
                                          <p:stCondLst>
                                            <p:cond delay="499"/>
                                          </p:stCondLst>
                                        </p:cTn>
                                        <p:tgtEl>
                                          <p:spTgt spid="26"/>
                                        </p:tgtEl>
                                        <p:attrNameLst>
                                          <p:attrName>style.visibility</p:attrName>
                                        </p:attrNameLst>
                                      </p:cBhvr>
                                      <p:to>
                                        <p:strVal val="hidden"/>
                                      </p:to>
                                    </p:set>
                                  </p:childTnLst>
                                </p:cTn>
                              </p:par>
                              <p:par>
                                <p:cTn id="86" presetID="17" presetClass="exit" presetSubtype="10" fill="hold" nodeType="withEffect">
                                  <p:stCondLst>
                                    <p:cond delay="0"/>
                                  </p:stCondLst>
                                  <p:childTnLst>
                                    <p:anim calcmode="lin" valueType="num">
                                      <p:cBhvr>
                                        <p:cTn id="87" dur="500"/>
                                        <p:tgtEl>
                                          <p:spTgt spid="34"/>
                                        </p:tgtEl>
                                        <p:attrNameLst>
                                          <p:attrName>ppt_w</p:attrName>
                                        </p:attrNameLst>
                                      </p:cBhvr>
                                      <p:tavLst>
                                        <p:tav tm="0">
                                          <p:val>
                                            <p:strVal val="ppt_w"/>
                                          </p:val>
                                        </p:tav>
                                        <p:tav tm="100000">
                                          <p:val>
                                            <p:fltVal val="0"/>
                                          </p:val>
                                        </p:tav>
                                      </p:tavLst>
                                    </p:anim>
                                    <p:anim calcmode="lin" valueType="num">
                                      <p:cBhvr>
                                        <p:cTn id="88" dur="500"/>
                                        <p:tgtEl>
                                          <p:spTgt spid="34"/>
                                        </p:tgtEl>
                                        <p:attrNameLst>
                                          <p:attrName>ppt_h</p:attrName>
                                        </p:attrNameLst>
                                      </p:cBhvr>
                                      <p:tavLst>
                                        <p:tav tm="0">
                                          <p:val>
                                            <p:strVal val="ppt_h"/>
                                          </p:val>
                                        </p:tav>
                                        <p:tav tm="100000">
                                          <p:val>
                                            <p:strVal val="ppt_h"/>
                                          </p:val>
                                        </p:tav>
                                      </p:tavLst>
                                    </p:anim>
                                    <p:set>
                                      <p:cBhvr>
                                        <p:cTn id="89" dur="1" fill="hold">
                                          <p:stCondLst>
                                            <p:cond delay="499"/>
                                          </p:stCondLst>
                                        </p:cTn>
                                        <p:tgtEl>
                                          <p:spTgt spid="34"/>
                                        </p:tgtEl>
                                        <p:attrNameLst>
                                          <p:attrName>style.visibility</p:attrName>
                                        </p:attrNameLst>
                                      </p:cBhvr>
                                      <p:to>
                                        <p:strVal val="hidden"/>
                                      </p:to>
                                    </p:set>
                                  </p:childTnLst>
                                </p:cTn>
                              </p:par>
                            </p:childTnLst>
                          </p:cTn>
                        </p:par>
                        <p:par>
                          <p:cTn id="90" fill="hold">
                            <p:stCondLst>
                              <p:cond delay="500"/>
                            </p:stCondLst>
                            <p:childTnLst>
                              <p:par>
                                <p:cTn id="91" presetID="10" presetClass="exit" presetSubtype="0" fill="hold" grpId="1" nodeType="afterEffect">
                                  <p:stCondLst>
                                    <p:cond delay="0"/>
                                  </p:stCondLst>
                                  <p:childTnLst>
                                    <p:animEffect transition="out" filter="fade">
                                      <p:cBhvr>
                                        <p:cTn id="92" dur="500"/>
                                        <p:tgtEl>
                                          <p:spTgt spid="42"/>
                                        </p:tgtEl>
                                      </p:cBhvr>
                                    </p:animEffect>
                                    <p:set>
                                      <p:cBhvr>
                                        <p:cTn id="93" dur="1" fill="hold">
                                          <p:stCondLst>
                                            <p:cond delay="499"/>
                                          </p:stCondLst>
                                        </p:cTn>
                                        <p:tgtEl>
                                          <p:spTgt spid="42"/>
                                        </p:tgtEl>
                                        <p:attrNameLst>
                                          <p:attrName>style.visibility</p:attrName>
                                        </p:attrNameLst>
                                      </p:cBhvr>
                                      <p:to>
                                        <p:strVal val="hidden"/>
                                      </p:to>
                                    </p:set>
                                  </p:childTnLst>
                                </p:cTn>
                              </p:par>
                              <p:par>
                                <p:cTn id="94" presetID="10" presetClass="entr" presetSubtype="0" fill="hold" nodeType="withEffect">
                                  <p:stCondLst>
                                    <p:cond delay="0"/>
                                  </p:stCondLst>
                                  <p:childTnLst>
                                    <p:set>
                                      <p:cBhvr>
                                        <p:cTn id="95" dur="1" fill="hold">
                                          <p:stCondLst>
                                            <p:cond delay="0"/>
                                          </p:stCondLst>
                                        </p:cTn>
                                        <p:tgtEl>
                                          <p:spTgt spid="54"/>
                                        </p:tgtEl>
                                        <p:attrNameLst>
                                          <p:attrName>style.visibility</p:attrName>
                                        </p:attrNameLst>
                                      </p:cBhvr>
                                      <p:to>
                                        <p:strVal val="visible"/>
                                      </p:to>
                                    </p:set>
                                    <p:animEffect transition="in" filter="fade">
                                      <p:cBhvr>
                                        <p:cTn id="9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animBg="1"/>
      <p:bldP spid="11" grpId="0"/>
      <p:bldP spid="26" grpId="0" animBg="1"/>
      <p:bldP spid="26" grpId="1" animBg="1"/>
      <p:bldP spid="26" grpId="2" animBg="1"/>
      <p:bldP spid="42" grpId="0" animBg="1"/>
      <p:bldP spid="42" grpId="1" animBg="1"/>
      <p:bldP spid="48" grpId="0"/>
      <p:bldP spid="48" grpId="1"/>
      <p:bldP spid="39" grpId="0" animBg="1"/>
      <p:bldP spid="39" grpId="1" animBg="1"/>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cxnSp>
        <p:nvCxnSpPr>
          <p:cNvPr id="8" name="Forme 7"/>
          <p:cNvCxnSpPr/>
          <p:nvPr/>
        </p:nvCxnSpPr>
        <p:spPr>
          <a:xfrm>
            <a:off x="5277763" y="2910409"/>
            <a:ext cx="3134062" cy="1588"/>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pic>
        <p:nvPicPr>
          <p:cNvPr id="11" name="Image 10" descr="black-server-128x128.png"/>
          <p:cNvPicPr>
            <a:picLocks noChangeAspect="1"/>
          </p:cNvPicPr>
          <p:nvPr/>
        </p:nvPicPr>
        <p:blipFill>
          <a:blip r:embed="rId3"/>
          <a:stretch>
            <a:fillRect/>
          </a:stretch>
        </p:blipFill>
        <p:spPr>
          <a:xfrm flipH="1">
            <a:off x="228600" y="5047044"/>
            <a:ext cx="1828800" cy="1810956"/>
          </a:xfrm>
          <a:prstGeom prst="rect">
            <a:avLst/>
          </a:prstGeom>
          <a:effectLst/>
        </p:spPr>
      </p:pic>
      <p:cxnSp>
        <p:nvCxnSpPr>
          <p:cNvPr id="13" name="Forme 12"/>
          <p:cNvCxnSpPr/>
          <p:nvPr/>
        </p:nvCxnSpPr>
        <p:spPr>
          <a:xfrm flipV="1">
            <a:off x="2353969" y="5178647"/>
            <a:ext cx="6172200" cy="1069753"/>
          </a:xfrm>
          <a:prstGeom prst="bentConnector3">
            <a:avLst>
              <a:gd name="adj1" fmla="val 99968"/>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15" name="ZoneTexte 14"/>
          <p:cNvSpPr txBox="1"/>
          <p:nvPr/>
        </p:nvSpPr>
        <p:spPr>
          <a:xfrm>
            <a:off x="1752600" y="6488668"/>
            <a:ext cx="842223" cy="369332"/>
          </a:xfrm>
          <a:prstGeom prst="rect">
            <a:avLst/>
          </a:prstGeom>
          <a:noFill/>
        </p:spPr>
        <p:txBody>
          <a:bodyPr wrap="none" rtlCol="0">
            <a:spAutoFit/>
          </a:bodyPr>
          <a:lstStyle/>
          <a:p>
            <a:r>
              <a:rPr lang="fr-FR" dirty="0" err="1" smtClean="0"/>
              <a:t>YencaP</a:t>
            </a:r>
            <a:endParaRPr lang="fr-FR" dirty="0"/>
          </a:p>
        </p:txBody>
      </p:sp>
      <p:sp>
        <p:nvSpPr>
          <p:cNvPr id="19" name="ZoneTexte 18"/>
          <p:cNvSpPr txBox="1"/>
          <p:nvPr/>
        </p:nvSpPr>
        <p:spPr>
          <a:xfrm>
            <a:off x="2971800" y="3459532"/>
            <a:ext cx="2468269" cy="2308324"/>
          </a:xfrm>
          <a:prstGeom prst="rect">
            <a:avLst/>
          </a:prstGeom>
          <a:noFill/>
        </p:spPr>
        <p:txBody>
          <a:bodyPr wrap="none" rtlCol="0">
            <a:spAutoFit/>
          </a:bodyPr>
          <a:lstStyle/>
          <a:p>
            <a:r>
              <a:rPr lang="fr-FR" sz="1200" dirty="0" smtClean="0"/>
              <a:t>&lt;</a:t>
            </a:r>
            <a:r>
              <a:rPr lang="fr-FR" sz="1200" dirty="0" err="1" smtClean="0"/>
              <a:t>rpc-reply</a:t>
            </a:r>
            <a:r>
              <a:rPr lang="fr-FR" sz="1200" dirty="0" smtClean="0"/>
              <a:t>&gt;</a:t>
            </a:r>
          </a:p>
          <a:p>
            <a:r>
              <a:rPr lang="fr-FR" sz="1200" dirty="0" smtClean="0"/>
              <a:t>…</a:t>
            </a:r>
          </a:p>
          <a:p>
            <a:r>
              <a:rPr lang="fr-FR" sz="1200" dirty="0" smtClean="0"/>
              <a:t>	&lt;interface&gt;</a:t>
            </a:r>
          </a:p>
          <a:p>
            <a:r>
              <a:rPr lang="fr-FR" sz="1200" dirty="0" smtClean="0"/>
              <a:t>		&lt;</a:t>
            </a:r>
            <a:r>
              <a:rPr lang="fr-FR" sz="1200" dirty="0" err="1" smtClean="0"/>
              <a:t>name</a:t>
            </a:r>
            <a:r>
              <a:rPr lang="fr-FR" sz="1200" dirty="0" smtClean="0"/>
              <a:t>&gt;eth0&lt;/</a:t>
            </a:r>
            <a:r>
              <a:rPr lang="fr-FR" sz="1200" dirty="0" err="1" smtClean="0"/>
              <a:t>name</a:t>
            </a:r>
            <a:r>
              <a:rPr lang="fr-FR" sz="1200" dirty="0" smtClean="0"/>
              <a:t>&gt;</a:t>
            </a:r>
          </a:p>
          <a:p>
            <a:r>
              <a:rPr lang="fr-FR" sz="1200" dirty="0" smtClean="0"/>
              <a:t>		&lt;</a:t>
            </a:r>
            <a:r>
              <a:rPr lang="fr-FR" sz="1200" dirty="0" err="1" smtClean="0"/>
              <a:t>mtu</a:t>
            </a:r>
            <a:r>
              <a:rPr lang="fr-FR" sz="1200" dirty="0" smtClean="0"/>
              <a:t>&gt;1500&lt;/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a:t>
            </a:r>
            <a:r>
              <a:rPr lang="fr-FR" sz="1200" dirty="0" err="1" smtClean="0"/>
              <a:t>name</a:t>
            </a:r>
            <a:r>
              <a:rPr lang="fr-FR" sz="1200" dirty="0" smtClean="0"/>
              <a:t>&gt;lo0&lt;/</a:t>
            </a:r>
            <a:r>
              <a:rPr lang="fr-FR" sz="1200" dirty="0" err="1" smtClean="0"/>
              <a:t>name</a:t>
            </a:r>
            <a:r>
              <a:rPr lang="fr-FR" sz="1200" dirty="0" smtClean="0"/>
              <a:t>&gt;</a:t>
            </a:r>
          </a:p>
          <a:p>
            <a:r>
              <a:rPr lang="fr-FR" sz="1200" dirty="0" smtClean="0"/>
              <a:t>		&lt;</a:t>
            </a:r>
            <a:r>
              <a:rPr lang="fr-FR" sz="1200" dirty="0" err="1" smtClean="0"/>
              <a:t>mtu</a:t>
            </a:r>
            <a:r>
              <a:rPr lang="fr-FR" sz="1200" dirty="0" smtClean="0"/>
              <a:t>&gt;16436&lt;/</a:t>
            </a:r>
            <a:r>
              <a:rPr lang="fr-FR" sz="1200" dirty="0" err="1" smtClean="0"/>
              <a:t>mtu</a:t>
            </a:r>
            <a:r>
              <a:rPr lang="fr-FR" sz="1200" dirty="0" smtClean="0"/>
              <a:t>&gt;</a:t>
            </a:r>
          </a:p>
          <a:p>
            <a:r>
              <a:rPr lang="fr-FR" sz="1200" dirty="0" smtClean="0"/>
              <a:t>	&lt;/interface&gt;</a:t>
            </a:r>
          </a:p>
          <a:p>
            <a:r>
              <a:rPr lang="fr-FR" sz="1200" dirty="0" smtClean="0"/>
              <a:t>...</a:t>
            </a:r>
          </a:p>
          <a:p>
            <a:r>
              <a:rPr lang="fr-FR" sz="1200" dirty="0" smtClean="0"/>
              <a:t>&lt;/</a:t>
            </a:r>
            <a:r>
              <a:rPr lang="fr-FR" sz="1200" dirty="0" err="1" smtClean="0"/>
              <a:t>rpc-reply</a:t>
            </a:r>
            <a:r>
              <a:rPr lang="fr-FR" sz="1200" dirty="0" smtClean="0"/>
              <a:t>&gt;</a:t>
            </a:r>
            <a:endParaRPr lang="fr-FR" sz="1200" dirty="0"/>
          </a:p>
        </p:txBody>
      </p:sp>
      <p:cxnSp>
        <p:nvCxnSpPr>
          <p:cNvPr id="20" name="Forme 19"/>
          <p:cNvCxnSpPr/>
          <p:nvPr/>
        </p:nvCxnSpPr>
        <p:spPr>
          <a:xfrm flipV="1">
            <a:off x="1752600" y="5178647"/>
            <a:ext cx="6659225" cy="773875"/>
          </a:xfrm>
          <a:prstGeom prst="bentConnector3">
            <a:avLst>
              <a:gd name="adj1" fmla="val 96634"/>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4" name="ZoneTexte 23"/>
          <p:cNvSpPr txBox="1"/>
          <p:nvPr/>
        </p:nvSpPr>
        <p:spPr>
          <a:xfrm>
            <a:off x="8526169" y="5288339"/>
            <a:ext cx="1379831" cy="1200329"/>
          </a:xfrm>
          <a:prstGeom prst="rect">
            <a:avLst/>
          </a:prstGeom>
          <a:noFill/>
        </p:spPr>
        <p:txBody>
          <a:bodyPr wrap="square" rtlCol="0">
            <a:spAutoFit/>
          </a:bodyPr>
          <a:lstStyle/>
          <a:p>
            <a:r>
              <a:rPr lang="fr-FR" sz="1200" dirty="0" smtClean="0"/>
              <a:t>&lt;</a:t>
            </a:r>
            <a:r>
              <a:rPr lang="fr-FR" sz="1200" dirty="0" err="1" smtClean="0"/>
              <a:t>xml</a:t>
            </a:r>
            <a:r>
              <a:rPr lang="fr-FR" sz="1200" dirty="0" smtClean="0"/>
              <a:t>…&gt;</a:t>
            </a:r>
          </a:p>
          <a:p>
            <a:r>
              <a:rPr lang="fr-FR" sz="1200" dirty="0" smtClean="0"/>
              <a:t>&lt;</a:t>
            </a:r>
            <a:r>
              <a:rPr lang="fr-FR" sz="1200" dirty="0" err="1" smtClean="0"/>
              <a:t>rpc-query</a:t>
            </a:r>
            <a:r>
              <a:rPr lang="fr-FR" sz="1200" dirty="0" smtClean="0"/>
              <a:t>&gt;</a:t>
            </a:r>
          </a:p>
          <a:p>
            <a:r>
              <a:rPr lang="fr-FR" sz="1200" dirty="0" smtClean="0"/>
              <a:t>   &lt;</a:t>
            </a:r>
            <a:r>
              <a:rPr lang="fr-FR" sz="1200" dirty="0" err="1" smtClean="0"/>
              <a:t>get</a:t>
            </a:r>
            <a:r>
              <a:rPr lang="fr-FR" sz="1200" dirty="0" smtClean="0"/>
              <a:t>&gt;</a:t>
            </a:r>
          </a:p>
          <a:p>
            <a:r>
              <a:rPr lang="fr-FR" sz="1200" dirty="0" smtClean="0"/>
              <a:t>     …</a:t>
            </a:r>
          </a:p>
          <a:p>
            <a:r>
              <a:rPr lang="fr-FR" sz="1200" dirty="0" smtClean="0"/>
              <a:t>   &lt;/</a:t>
            </a:r>
            <a:r>
              <a:rPr lang="fr-FR" sz="1200" dirty="0" err="1" smtClean="0"/>
              <a:t>get</a:t>
            </a:r>
            <a:r>
              <a:rPr lang="fr-FR" sz="1200" dirty="0" smtClean="0"/>
              <a:t>&gt;</a:t>
            </a:r>
          </a:p>
          <a:p>
            <a:r>
              <a:rPr lang="fr-FR" sz="1200" dirty="0" smtClean="0"/>
              <a:t>&lt;/</a:t>
            </a:r>
            <a:r>
              <a:rPr lang="fr-FR" sz="1200" dirty="0" err="1" smtClean="0"/>
              <a:t>rpc-query</a:t>
            </a:r>
            <a:r>
              <a:rPr lang="fr-FR" sz="1200" dirty="0" smtClean="0"/>
              <a:t>&gt;</a:t>
            </a:r>
          </a:p>
        </p:txBody>
      </p:sp>
      <p:grpSp>
        <p:nvGrpSpPr>
          <p:cNvPr id="27" name="Grouper 26"/>
          <p:cNvGrpSpPr/>
          <p:nvPr/>
        </p:nvGrpSpPr>
        <p:grpSpPr>
          <a:xfrm>
            <a:off x="5228769" y="318700"/>
            <a:ext cx="4677231" cy="2539157"/>
            <a:chOff x="5228769" y="318700"/>
            <a:chExt cx="4677231" cy="2539157"/>
          </a:xfrm>
        </p:grpSpPr>
        <p:sp>
          <p:nvSpPr>
            <p:cNvPr id="5" name="ZoneTexte 4"/>
            <p:cNvSpPr txBox="1"/>
            <p:nvPr/>
          </p:nvSpPr>
          <p:spPr>
            <a:xfrm>
              <a:off x="5228769" y="734199"/>
              <a:ext cx="4677231" cy="2123658"/>
            </a:xfrm>
            <a:prstGeom prst="rect">
              <a:avLst/>
            </a:prstGeom>
            <a:noFill/>
          </p:spPr>
          <p:txBody>
            <a:bodyPr wrap="square" rtlCol="0">
              <a:spAutoFit/>
            </a:bodyPr>
            <a:lstStyle/>
            <a:p>
              <a:r>
                <a:rPr lang="fr-FR" sz="1200" dirty="0" smtClean="0"/>
                <a:t>&lt;</a:t>
              </a:r>
              <a:r>
                <a:rPr lang="fr-FR" sz="1200" dirty="0" err="1" smtClean="0"/>
                <a:t>netconf</a:t>
              </a:r>
              <a:endParaRPr lang="fr-FR" sz="1200" dirty="0" smtClean="0"/>
            </a:p>
            <a:p>
              <a:r>
                <a:rPr lang="fr-FR" sz="1200" dirty="0" err="1" smtClean="0"/>
                <a:t>xmlns</a:t>
              </a:r>
              <a:r>
                <a:rPr lang="fr-FR" sz="1200" dirty="0" smtClean="0"/>
                <a:t>=«urn:loria:madynes:ensuite:yencap:1.0:module:Interfaces:1.0»&gt;</a:t>
              </a:r>
            </a:p>
            <a:p>
              <a:r>
                <a:rPr lang="fr-FR" sz="1200" dirty="0" smtClean="0"/>
                <a:t>	&lt;network&gt;</a:t>
              </a:r>
            </a:p>
            <a:p>
              <a:r>
                <a:rPr lang="fr-FR" sz="1200" dirty="0" smtClean="0"/>
                <a:t>		&lt;interfaces&gt;</a:t>
              </a:r>
            </a:p>
            <a:p>
              <a:r>
                <a:rPr lang="fr-FR" sz="1200" dirty="0" smtClean="0"/>
                <a:t>			&lt;interface&gt;</a:t>
              </a:r>
            </a:p>
            <a:p>
              <a:r>
                <a:rPr lang="fr-FR" sz="1200" dirty="0" smtClean="0"/>
                <a:t>				&lt;</a:t>
              </a:r>
              <a:r>
                <a:rPr lang="fr-FR" sz="1200" dirty="0" err="1" smtClean="0"/>
                <a:t>name</a:t>
              </a:r>
              <a:r>
                <a:rPr lang="fr-FR" sz="1200" dirty="0" smtClean="0"/>
                <a:t>&gt;</a:t>
              </a:r>
            </a:p>
            <a:p>
              <a:r>
                <a:rPr lang="fr-FR" sz="1200" dirty="0" smtClean="0"/>
                <a:t>				&lt;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&lt;/network&gt;</a:t>
              </a:r>
            </a:p>
            <a:p>
              <a:r>
                <a:rPr lang="fr-FR" sz="1200" dirty="0" smtClean="0"/>
                <a:t>&lt;/</a:t>
              </a:r>
              <a:r>
                <a:rPr lang="fr-FR" sz="1200" dirty="0" err="1" smtClean="0"/>
                <a:t>netconf</a:t>
              </a:r>
              <a:r>
                <a:rPr lang="fr-FR" sz="1200" dirty="0" smtClean="0"/>
                <a:t>&gt;</a:t>
              </a:r>
              <a:endParaRPr lang="fr-FR" sz="1200" dirty="0"/>
            </a:p>
          </p:txBody>
        </p:sp>
        <p:sp>
          <p:nvSpPr>
            <p:cNvPr id="25" name="ZoneTexte 24"/>
            <p:cNvSpPr txBox="1"/>
            <p:nvPr/>
          </p:nvSpPr>
          <p:spPr>
            <a:xfrm>
              <a:off x="5228769" y="318700"/>
              <a:ext cx="1210588" cy="461665"/>
            </a:xfrm>
            <a:prstGeom prst="rect">
              <a:avLst/>
            </a:prstGeom>
            <a:noFill/>
          </p:spPr>
          <p:txBody>
            <a:bodyPr wrap="none" rtlCol="0">
              <a:spAutoFit/>
            </a:bodyPr>
            <a:lstStyle/>
            <a:p>
              <a:r>
                <a:rPr lang="fr-FR" sz="1200" dirty="0" smtClean="0"/>
                <a:t>POST</a:t>
              </a:r>
            </a:p>
            <a:p>
              <a:r>
                <a:rPr lang="fr-FR" sz="1200" dirty="0" smtClean="0"/>
                <a:t>   </a:t>
              </a:r>
              <a:r>
                <a:rPr lang="fr-FR" sz="1200" dirty="0" err="1" smtClean="0"/>
                <a:t>operation</a:t>
              </a:r>
              <a:r>
                <a:rPr lang="fr-FR" sz="1200" dirty="0" smtClean="0"/>
                <a:t> : </a:t>
              </a:r>
              <a:r>
                <a:rPr lang="fr-FR" sz="1200" dirty="0" err="1" smtClean="0"/>
                <a:t>get</a:t>
              </a:r>
              <a:r>
                <a:rPr lang="fr-FR" sz="1200" dirty="0" smtClean="0"/>
                <a:t> </a:t>
              </a:r>
              <a:endParaRPr lang="fr-FR" sz="1200" dirty="0"/>
            </a:p>
          </p:txBody>
        </p:sp>
      </p:grpSp>
      <p:sp>
        <p:nvSpPr>
          <p:cNvPr id="28" name="ZoneTexte 27"/>
          <p:cNvSpPr txBox="1"/>
          <p:nvPr/>
        </p:nvSpPr>
        <p:spPr>
          <a:xfrm rot="18663105">
            <a:off x="5867401" y="5774339"/>
            <a:ext cx="1083086" cy="369332"/>
          </a:xfrm>
          <a:prstGeom prst="rect">
            <a:avLst/>
          </a:prstGeom>
          <a:noFill/>
        </p:spPr>
        <p:txBody>
          <a:bodyPr wrap="none" rtlCol="0">
            <a:spAutoFit/>
          </a:bodyPr>
          <a:lstStyle/>
          <a:p>
            <a:r>
              <a:rPr lang="fr-FR" dirty="0" smtClean="0"/>
              <a:t>NETCONF</a:t>
            </a:r>
            <a:endParaRPr lang="fr-FR" dirty="0"/>
          </a:p>
        </p:txBody>
      </p:sp>
      <p:pic>
        <p:nvPicPr>
          <p:cNvPr id="21" name="Image 20" descr="GetMtu.png"/>
          <p:cNvPicPr>
            <a:picLocks noChangeAspect="1"/>
          </p:cNvPicPr>
          <p:nvPr/>
        </p:nvPicPr>
        <p:blipFill>
          <a:blip r:embed="rId4"/>
          <a:srcRect l="25385" t="23320" r="39698" b="49596"/>
          <a:stretch>
            <a:fillRect/>
          </a:stretch>
        </p:blipFill>
        <p:spPr>
          <a:xfrm>
            <a:off x="72735" y="49807"/>
            <a:ext cx="5231734" cy="2808049"/>
          </a:xfrm>
          <a:prstGeom prst="rect">
            <a:avLst/>
          </a:prstGeom>
        </p:spPr>
      </p:pic>
      <p:cxnSp>
        <p:nvCxnSpPr>
          <p:cNvPr id="23" name="Connecteur en angle 22"/>
          <p:cNvCxnSpPr/>
          <p:nvPr/>
        </p:nvCxnSpPr>
        <p:spPr>
          <a:xfrm rot="10800000" flipV="1">
            <a:off x="5301066" y="3075835"/>
            <a:ext cx="3110760" cy="2"/>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72735" y="49807"/>
            <a:ext cx="5216679" cy="30726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3" name="Espace réservé du numéro de diapositive 32"/>
          <p:cNvSpPr>
            <a:spLocks noGrp="1"/>
          </p:cNvSpPr>
          <p:nvPr>
            <p:ph type="sldNum" sz="quarter" idx="12"/>
          </p:nvPr>
        </p:nvSpPr>
        <p:spPr/>
        <p:txBody>
          <a:bodyPr/>
          <a:lstStyle/>
          <a:p>
            <a:fld id="{339A7AB0-D0CE-A343-B5B6-64AAD55F6591}" type="slidenum">
              <a:rPr lang="fr-FR" smtClean="0"/>
              <a:pPr/>
              <a:t>8</a:t>
            </a:fld>
            <a:endParaRPr lang="fr-FR"/>
          </a:p>
        </p:txBody>
      </p:sp>
      <p:sp>
        <p:nvSpPr>
          <p:cNvPr id="34" name="ZoneTexte 33"/>
          <p:cNvSpPr txBox="1"/>
          <p:nvPr/>
        </p:nvSpPr>
        <p:spPr>
          <a:xfrm>
            <a:off x="6294252" y="49807"/>
            <a:ext cx="2537235"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YANG-based</a:t>
            </a:r>
            <a:r>
              <a:rPr lang="fr-FR" sz="2400" i="1" dirty="0" smtClean="0"/>
              <a:t> client </a:t>
            </a:r>
            <a:endParaRPr lang="en-US" sz="2400" i="1" dirty="0"/>
          </a:p>
        </p:txBody>
      </p:sp>
      <p:sp>
        <p:nvSpPr>
          <p:cNvPr id="22" name="Rectangle 21"/>
          <p:cNvSpPr/>
          <p:nvPr/>
        </p:nvSpPr>
        <p:spPr>
          <a:xfrm>
            <a:off x="3657600" y="458890"/>
            <a:ext cx="1592873" cy="136991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nvGrpSpPr>
          <p:cNvPr id="30" name="Grouper 29"/>
          <p:cNvGrpSpPr/>
          <p:nvPr/>
        </p:nvGrpSpPr>
        <p:grpSpPr>
          <a:xfrm>
            <a:off x="8411825" y="2504001"/>
            <a:ext cx="998875" cy="2674646"/>
            <a:chOff x="3801724" y="838200"/>
            <a:chExt cx="2077413" cy="5562600"/>
          </a:xfrm>
        </p:grpSpPr>
        <p:sp>
          <p:nvSpPr>
            <p:cNvPr id="31" name="Cube 30"/>
            <p:cNvSpPr/>
            <p:nvPr/>
          </p:nvSpPr>
          <p:spPr>
            <a:xfrm>
              <a:off x="3966825" y="4953000"/>
              <a:ext cx="1320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800" dirty="0" err="1" smtClean="0">
                  <a:solidFill>
                    <a:schemeClr val="tx1"/>
                  </a:solidFill>
                </a:rPr>
                <a:t>jYang</a:t>
              </a:r>
              <a:endParaRPr lang="fr-FR" sz="800" dirty="0" smtClean="0">
                <a:solidFill>
                  <a:schemeClr val="tx1"/>
                </a:solidFill>
              </a:endParaRPr>
            </a:p>
          </p:txBody>
        </p:sp>
        <p:sp>
          <p:nvSpPr>
            <p:cNvPr id="32" name="Cube 31"/>
            <p:cNvSpPr/>
            <p:nvPr/>
          </p:nvSpPr>
          <p:spPr>
            <a:xfrm>
              <a:off x="3966825" y="21717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800" dirty="0" smtClean="0">
                  <a:solidFill>
                    <a:schemeClr val="tx1"/>
                  </a:solidFill>
                </a:rPr>
                <a:t>NETCONF</a:t>
              </a:r>
            </a:p>
          </p:txBody>
        </p:sp>
        <p:sp>
          <p:nvSpPr>
            <p:cNvPr id="35" name="Cube 34"/>
            <p:cNvSpPr/>
            <p:nvPr/>
          </p:nvSpPr>
          <p:spPr>
            <a:xfrm>
              <a:off x="3966825" y="11049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800" dirty="0" smtClean="0">
                  <a:solidFill>
                    <a:schemeClr val="tx1"/>
                  </a:solidFill>
                </a:rPr>
                <a:t>HTTPS</a:t>
              </a:r>
              <a:endParaRPr lang="fr-FR" sz="800" dirty="0">
                <a:solidFill>
                  <a:schemeClr val="tx1"/>
                </a:solidFill>
              </a:endParaRPr>
            </a:p>
          </p:txBody>
        </p:sp>
        <p:sp>
          <p:nvSpPr>
            <p:cNvPr id="36" name="Rectangle à coins arrondis 35"/>
            <p:cNvSpPr/>
            <p:nvPr/>
          </p:nvSpPr>
          <p:spPr>
            <a:xfrm>
              <a:off x="3801724" y="838200"/>
              <a:ext cx="2077413" cy="55626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800"/>
            </a:p>
          </p:txBody>
        </p:sp>
        <p:cxnSp>
          <p:nvCxnSpPr>
            <p:cNvPr id="37" name="Connecteur droit avec flèche 36"/>
            <p:cNvCxnSpPr/>
            <p:nvPr/>
          </p:nvCxnSpPr>
          <p:spPr>
            <a:xfrm rot="5400000">
              <a:off x="3319128" y="4133853"/>
              <a:ext cx="1790701"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8" name="Connecteur droit avec flèche 37"/>
            <p:cNvCxnSpPr/>
            <p:nvPr/>
          </p:nvCxnSpPr>
          <p:spPr>
            <a:xfrm rot="5400000" flipH="1" flipV="1">
              <a:off x="4462407" y="4745118"/>
              <a:ext cx="479204" cy="16861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9" name="Ellipse 38"/>
            <p:cNvSpPr/>
            <p:nvPr/>
          </p:nvSpPr>
          <p:spPr>
            <a:xfrm>
              <a:off x="4292190" y="3980224"/>
              <a:ext cx="1362311" cy="609600"/>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800" dirty="0" err="1" smtClean="0">
                  <a:solidFill>
                    <a:schemeClr val="tx1"/>
                  </a:solidFill>
                </a:rPr>
                <a:t>Tree</a:t>
              </a:r>
              <a:endParaRPr lang="fr-FR" sz="800" dirty="0">
                <a:solidFill>
                  <a:schemeClr val="tx1"/>
                </a:solidFill>
              </a:endParaRPr>
            </a:p>
          </p:txBody>
        </p:sp>
        <p:sp>
          <p:nvSpPr>
            <p:cNvPr id="40" name="Parchemin vertical 39"/>
            <p:cNvSpPr/>
            <p:nvPr/>
          </p:nvSpPr>
          <p:spPr>
            <a:xfrm>
              <a:off x="4975512" y="1683428"/>
              <a:ext cx="903625" cy="885504"/>
            </a:xfrm>
            <a:prstGeom prst="verticalScroll">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800" dirty="0">
                <a:solidFill>
                  <a:schemeClr val="tx1"/>
                </a:solidFill>
              </a:endParaRPr>
            </a:p>
          </p:txBody>
        </p:sp>
      </p:grpSp>
      <p:sp>
        <p:nvSpPr>
          <p:cNvPr id="26" name="ZoneTexte 25"/>
          <p:cNvSpPr txBox="1"/>
          <p:nvPr/>
        </p:nvSpPr>
        <p:spPr>
          <a:xfrm rot="19222076">
            <a:off x="6646669" y="2710934"/>
            <a:ext cx="781922" cy="369332"/>
          </a:xfrm>
          <a:prstGeom prst="rect">
            <a:avLst/>
          </a:prstGeom>
          <a:noFill/>
        </p:spPr>
        <p:txBody>
          <a:bodyPr wrap="none" rtlCol="0">
            <a:spAutoFit/>
          </a:bodyPr>
          <a:lstStyle/>
          <a:p>
            <a:r>
              <a:rPr lang="fr-FR" dirty="0" smtClean="0"/>
              <a:t>HTTPS</a:t>
            </a:r>
            <a:endParaRPr lang="fr-FR" dirty="0"/>
          </a:p>
        </p:txBody>
      </p:sp>
      <p:sp>
        <p:nvSpPr>
          <p:cNvPr id="49" name="ZoneTexte 48"/>
          <p:cNvSpPr txBox="1"/>
          <p:nvPr/>
        </p:nvSpPr>
        <p:spPr>
          <a:xfrm>
            <a:off x="8169627" y="1950003"/>
            <a:ext cx="1736373" cy="369332"/>
          </a:xfrm>
          <a:prstGeom prst="rect">
            <a:avLst/>
          </a:prstGeom>
          <a:noFill/>
        </p:spPr>
        <p:txBody>
          <a:bodyPr wrap="none" rtlCol="0">
            <a:spAutoFit/>
          </a:bodyPr>
          <a:lstStyle/>
          <a:p>
            <a:r>
              <a:rPr lang="fr-FR" dirty="0" err="1" smtClean="0"/>
              <a:t>YencaP</a:t>
            </a:r>
            <a:r>
              <a:rPr lang="fr-FR" dirty="0" smtClean="0"/>
              <a:t> Manager</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up)">
                                      <p:cBhvr>
                                        <p:cTn id="18" dur="500"/>
                                        <p:tgtEl>
                                          <p:spTgt spid="24"/>
                                        </p:tgtEl>
                                      </p:cBhvr>
                                    </p:animEffect>
                                  </p:childTnLst>
                                </p:cTn>
                              </p:par>
                              <p:par>
                                <p:cTn id="19" presetID="22" presetClass="entr" presetSubtype="2"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par>
                                <p:cTn id="30" presetID="22" presetClass="entr" presetSubtype="8"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right)">
                                      <p:cBhvr>
                                        <p:cTn id="37" dur="500"/>
                                        <p:tgtEl>
                                          <p:spTgt spid="23"/>
                                        </p:tgtEl>
                                      </p:cBhvr>
                                    </p:animEffect>
                                  </p:childTnLst>
                                </p:cTn>
                              </p:par>
                            </p:childTnLst>
                          </p:cTn>
                        </p:par>
                        <p:par>
                          <p:cTn id="38" fill="hold">
                            <p:stCondLst>
                              <p:cond delay="500"/>
                            </p:stCondLst>
                            <p:childTnLst>
                              <p:par>
                                <p:cTn id="39" presetID="22" presetClass="exit" presetSubtype="1" fill="hold" grpId="0" nodeType="afterEffect">
                                  <p:stCondLst>
                                    <p:cond delay="0"/>
                                  </p:stCondLst>
                                  <p:childTnLst>
                                    <p:animEffect transition="out" filter="wipe(up)">
                                      <p:cBhvr>
                                        <p:cTn id="40" dur="500"/>
                                        <p:tgtEl>
                                          <p:spTgt spid="22"/>
                                        </p:tgtEl>
                                      </p:cBhvr>
                                    </p:animEffect>
                                    <p:set>
                                      <p:cBhvr>
                                        <p:cTn id="41"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4" grpId="0"/>
      <p:bldP spid="28" grpId="0"/>
      <p:bldP spid="22" grpId="0" animBg="1"/>
      <p:bldP spid="26" grpId="0"/>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Image 4" descr="GetOneLeaf.png"/>
          <p:cNvPicPr>
            <a:picLocks noChangeAspect="1"/>
          </p:cNvPicPr>
          <p:nvPr/>
        </p:nvPicPr>
        <p:blipFill>
          <a:blip r:embed="rId3"/>
          <a:srcRect l="25385" t="23319" r="53077" b="47777"/>
          <a:stretch>
            <a:fillRect/>
          </a:stretch>
        </p:blipFill>
        <p:spPr>
          <a:xfrm>
            <a:off x="411214" y="76200"/>
            <a:ext cx="2865386" cy="2660714"/>
          </a:xfrm>
          <a:prstGeom prst="rect">
            <a:avLst/>
          </a:prstGeom>
        </p:spPr>
      </p:pic>
      <p:pic>
        <p:nvPicPr>
          <p:cNvPr id="6" name="Image 5" descr="EditSystem.png"/>
          <p:cNvPicPr>
            <a:picLocks noChangeAspect="1"/>
          </p:cNvPicPr>
          <p:nvPr/>
        </p:nvPicPr>
        <p:blipFill>
          <a:blip r:embed="rId4"/>
          <a:srcRect l="25385" t="23320" r="53846" b="52223"/>
          <a:stretch>
            <a:fillRect/>
          </a:stretch>
        </p:blipFill>
        <p:spPr>
          <a:xfrm>
            <a:off x="5029200" y="42333"/>
            <a:ext cx="2940627" cy="2396067"/>
          </a:xfrm>
          <a:prstGeom prst="rect">
            <a:avLst/>
          </a:prstGeom>
        </p:spPr>
      </p:pic>
      <p:pic>
        <p:nvPicPr>
          <p:cNvPr id="7" name="Image 6" descr="AddListWithChoice.png"/>
          <p:cNvPicPr>
            <a:picLocks noChangeAspect="1"/>
          </p:cNvPicPr>
          <p:nvPr/>
        </p:nvPicPr>
        <p:blipFill>
          <a:blip r:embed="rId5"/>
          <a:srcRect l="25385" t="23320" r="46923" b="48888"/>
          <a:stretch>
            <a:fillRect/>
          </a:stretch>
        </p:blipFill>
        <p:spPr>
          <a:xfrm>
            <a:off x="43968" y="3429000"/>
            <a:ext cx="3768814" cy="2617232"/>
          </a:xfrm>
          <a:prstGeom prst="rect">
            <a:avLst/>
          </a:prstGeom>
        </p:spPr>
      </p:pic>
      <p:grpSp>
        <p:nvGrpSpPr>
          <p:cNvPr id="10" name="Grouper 9"/>
          <p:cNvGrpSpPr/>
          <p:nvPr/>
        </p:nvGrpSpPr>
        <p:grpSpPr>
          <a:xfrm>
            <a:off x="3920614" y="2736914"/>
            <a:ext cx="5985386" cy="4121086"/>
            <a:chOff x="2514600" y="1600200"/>
            <a:chExt cx="4648200" cy="3200400"/>
          </a:xfrm>
        </p:grpSpPr>
        <p:pic>
          <p:nvPicPr>
            <p:cNvPr id="8" name="Image 7" descr="EditChoiceYang.png"/>
            <p:cNvPicPr>
              <a:picLocks noChangeAspect="1"/>
            </p:cNvPicPr>
            <p:nvPr/>
          </p:nvPicPr>
          <p:blipFill>
            <a:blip r:embed="rId6"/>
            <a:srcRect l="25385" t="23320" r="27692" b="48888"/>
            <a:stretch>
              <a:fillRect/>
            </a:stretch>
          </p:blipFill>
          <p:spPr>
            <a:xfrm>
              <a:off x="2514600" y="1600200"/>
              <a:ext cx="4648200" cy="1905000"/>
            </a:xfrm>
            <a:prstGeom prst="rect">
              <a:avLst/>
            </a:prstGeom>
          </p:spPr>
        </p:pic>
        <p:pic>
          <p:nvPicPr>
            <p:cNvPr id="9" name="Image 8" descr="EditChoiceYang.png"/>
            <p:cNvPicPr>
              <a:picLocks noChangeAspect="1"/>
            </p:cNvPicPr>
            <p:nvPr/>
          </p:nvPicPr>
          <p:blipFill>
            <a:blip r:embed="rId6"/>
            <a:srcRect l="25385" t="66675" r="27692" b="14426"/>
            <a:stretch>
              <a:fillRect/>
            </a:stretch>
          </p:blipFill>
          <p:spPr>
            <a:xfrm>
              <a:off x="2514600" y="3505200"/>
              <a:ext cx="4648200" cy="1295400"/>
            </a:xfrm>
            <a:prstGeom prst="rect">
              <a:avLst/>
            </a:prstGeom>
          </p:spPr>
        </p:pic>
      </p:grpSp>
      <p:sp>
        <p:nvSpPr>
          <p:cNvPr id="15" name="ZoneTexte 14"/>
          <p:cNvSpPr txBox="1"/>
          <p:nvPr/>
        </p:nvSpPr>
        <p:spPr>
          <a:xfrm>
            <a:off x="43968" y="1371600"/>
            <a:ext cx="365229" cy="369332"/>
          </a:xfrm>
          <a:prstGeom prst="rect">
            <a:avLst/>
          </a:prstGeom>
          <a:noFill/>
        </p:spPr>
        <p:txBody>
          <a:bodyPr wrap="none" rtlCol="0">
            <a:spAutoFit/>
          </a:bodyPr>
          <a:lstStyle/>
          <a:p>
            <a:r>
              <a:rPr lang="fr-FR" dirty="0" smtClean="0"/>
              <a:t>a)</a:t>
            </a:r>
            <a:endParaRPr lang="fr-FR" dirty="0"/>
          </a:p>
        </p:txBody>
      </p:sp>
      <p:sp>
        <p:nvSpPr>
          <p:cNvPr id="16" name="ZoneTexte 15"/>
          <p:cNvSpPr txBox="1"/>
          <p:nvPr/>
        </p:nvSpPr>
        <p:spPr>
          <a:xfrm>
            <a:off x="228600" y="6477000"/>
            <a:ext cx="352267" cy="369332"/>
          </a:xfrm>
          <a:prstGeom prst="rect">
            <a:avLst/>
          </a:prstGeom>
          <a:noFill/>
        </p:spPr>
        <p:txBody>
          <a:bodyPr wrap="none" rtlCol="0">
            <a:spAutoFit/>
          </a:bodyPr>
          <a:lstStyle/>
          <a:p>
            <a:r>
              <a:rPr lang="fr-FR" dirty="0" smtClean="0"/>
              <a:t>c)</a:t>
            </a:r>
            <a:endParaRPr lang="fr-FR" dirty="0"/>
          </a:p>
        </p:txBody>
      </p:sp>
      <p:sp>
        <p:nvSpPr>
          <p:cNvPr id="17" name="ZoneTexte 16"/>
          <p:cNvSpPr txBox="1"/>
          <p:nvPr/>
        </p:nvSpPr>
        <p:spPr>
          <a:xfrm>
            <a:off x="4653263" y="1371600"/>
            <a:ext cx="375937" cy="369332"/>
          </a:xfrm>
          <a:prstGeom prst="rect">
            <a:avLst/>
          </a:prstGeom>
          <a:noFill/>
        </p:spPr>
        <p:txBody>
          <a:bodyPr wrap="none" rtlCol="0">
            <a:spAutoFit/>
          </a:bodyPr>
          <a:lstStyle/>
          <a:p>
            <a:r>
              <a:rPr lang="fr-FR" dirty="0" smtClean="0"/>
              <a:t>b)</a:t>
            </a:r>
            <a:endParaRPr lang="fr-FR" dirty="0"/>
          </a:p>
        </p:txBody>
      </p:sp>
      <p:sp>
        <p:nvSpPr>
          <p:cNvPr id="18" name="ZoneTexte 17"/>
          <p:cNvSpPr txBox="1"/>
          <p:nvPr/>
        </p:nvSpPr>
        <p:spPr>
          <a:xfrm>
            <a:off x="3544677" y="6488668"/>
            <a:ext cx="375937" cy="369332"/>
          </a:xfrm>
          <a:prstGeom prst="rect">
            <a:avLst/>
          </a:prstGeom>
          <a:noFill/>
        </p:spPr>
        <p:txBody>
          <a:bodyPr wrap="none" rtlCol="0">
            <a:spAutoFit/>
          </a:bodyPr>
          <a:lstStyle/>
          <a:p>
            <a:r>
              <a:rPr lang="fr-FR" dirty="0" smtClean="0"/>
              <a:t>d)</a:t>
            </a:r>
            <a:endParaRPr lang="fr-FR" dirty="0"/>
          </a:p>
        </p:txBody>
      </p:sp>
      <p:sp>
        <p:nvSpPr>
          <p:cNvPr id="19" name="Espace réservé du numéro de diapositive 18"/>
          <p:cNvSpPr>
            <a:spLocks noGrp="1"/>
          </p:cNvSpPr>
          <p:nvPr>
            <p:ph type="sldNum" sz="quarter" idx="12"/>
          </p:nvPr>
        </p:nvSpPr>
        <p:spPr/>
        <p:txBody>
          <a:bodyPr/>
          <a:lstStyle/>
          <a:p>
            <a:fld id="{339A7AB0-D0CE-A343-B5B6-64AAD55F6591}" type="slidenum">
              <a:rPr lang="fr-FR" smtClean="0"/>
              <a:pPr/>
              <a:t>9</a:t>
            </a:fld>
            <a:endParaRPr lang="fr-F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48474</TotalTime>
  <Words>4127</Words>
  <Application>Microsoft Macintosh PowerPoint</Application>
  <PresentationFormat>Format A4 (210 x 297 mm)</PresentationFormat>
  <Paragraphs>574</Paragraphs>
  <Slides>14</Slides>
  <Notes>14</Notes>
  <HiddenSlides>0</HiddenSlides>
  <MMClips>0</MMClips>
  <ScaleCrop>false</ScaleCrop>
  <HeadingPairs>
    <vt:vector size="4" baseType="variant">
      <vt:variant>
        <vt:lpstr>Modèle de conception</vt:lpstr>
      </vt:variant>
      <vt:variant>
        <vt:i4>1</vt:i4>
      </vt:variant>
      <vt:variant>
        <vt:lpstr>Titres des diapositives</vt:lpstr>
      </vt:variant>
      <vt:variant>
        <vt:i4>14</vt:i4>
      </vt:variant>
    </vt:vector>
  </HeadingPairs>
  <TitlesOfParts>
    <vt:vector size="15" baseType="lpstr">
      <vt:lpstr>Thème Office</vt:lpstr>
      <vt:lpstr>End-to-end YANG-based  Configuration Management</vt:lpstr>
      <vt:lpstr>Diapositive 2</vt:lpstr>
      <vt:lpstr>YANG : What and why</vt:lpstr>
      <vt:lpstr>Diapositive 4</vt:lpstr>
      <vt:lpstr>Diapositive 5</vt:lpstr>
      <vt:lpstr>Diapositive 6</vt:lpstr>
      <vt:lpstr>Diapositive 7</vt:lpstr>
      <vt:lpstr>Diapositive 8</vt:lpstr>
      <vt:lpstr>Diapositive 9</vt:lpstr>
      <vt:lpstr>Conclusions and future works</vt:lpstr>
      <vt:lpstr>Diapositive 11</vt:lpstr>
      <vt:lpstr>Diapositive 12</vt:lpstr>
      <vt:lpstr>Diapositive 13</vt:lpstr>
      <vt:lpstr>Diapositive 14</vt:lpstr>
    </vt:vector>
  </TitlesOfParts>
  <Company>INRIA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Emmanuel Nataf</dc:creator>
  <cp:lastModifiedBy>Emmanuel Nataf</cp:lastModifiedBy>
  <cp:revision>308</cp:revision>
  <cp:lastPrinted>2010-04-07T14:25:36Z</cp:lastPrinted>
  <dcterms:created xsi:type="dcterms:W3CDTF">2010-04-06T08:28:07Z</dcterms:created>
  <dcterms:modified xsi:type="dcterms:W3CDTF">2010-04-07T14:49:02Z</dcterms:modified>
</cp:coreProperties>
</file>