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65" r:id="rId2"/>
    <p:sldId id="266" r:id="rId3"/>
    <p:sldId id="267" r:id="rId4"/>
    <p:sldId id="272" r:id="rId5"/>
    <p:sldId id="271" r:id="rId6"/>
    <p:sldId id="257" r:id="rId7"/>
    <p:sldId id="269" r:id="rId8"/>
    <p:sldId id="275" r:id="rId9"/>
    <p:sldId id="277" r:id="rId10"/>
    <p:sldId id="270" r:id="rId11"/>
    <p:sldId id="274" r:id="rId12"/>
    <p:sldId id="256" r:id="rId13"/>
    <p:sldId id="258" r:id="rId14"/>
    <p:sldId id="259" r:id="rId15"/>
    <p:sldId id="260" r:id="rId16"/>
    <p:sldId id="261" r:id="rId17"/>
    <p:sldId id="262" r:id="rId18"/>
    <p:sldId id="263" r:id="rId19"/>
    <p:sldId id="268" r:id="rId20"/>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clrMode="gray"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p:restoredLeft sz="15620"/>
    <p:restoredTop sz="65288" autoAdjust="0"/>
  </p:normalViewPr>
  <p:slideViewPr>
    <p:cSldViewPr snapToObjects="1">
      <p:cViewPr varScale="1">
        <p:scale>
          <a:sx n="92" d="100"/>
          <a:sy n="92" d="100"/>
        </p:scale>
        <p:origin x="-112" y="-448"/>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viewProps" Target="viewProps.xml"/><Relationship Id="rId25"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presProps" Target="presProps.xml"/><Relationship Id="rId4" Type="http://schemas.openxmlformats.org/officeDocument/2006/relationships/slide" Target="slides/slide3.xml"/><Relationship Id="rId26" Type="http://schemas.openxmlformats.org/officeDocument/2006/relationships/tableStyles" Target="tableStyle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printerSettings" Target="printerSettings/printerSettings1.bin"/><Relationship Id="rId21" Type="http://schemas.openxmlformats.org/officeDocument/2006/relationships/notesMaster" Target="notesMasters/notes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29085-4961-FA41-B045-4750F025A718}" type="datetimeFigureOut">
              <a:rPr lang="fr-FR" smtClean="0"/>
              <a:pPr/>
              <a:t>31/08/09</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Networks resources</a:t>
            </a:r>
            <a:r>
              <a:rPr lang="en-US" sz="1000" baseline="0" noProof="0" dirty="0" smtClean="0">
                <a:latin typeface="Times New Roman"/>
                <a:cs typeface="Times New Roman"/>
              </a:rPr>
              <a:t> as hardware, protocols and services are of an increasing complexity and have to be properly configured to ensure safety operation. The Internet standardization body provides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specification dedicated to the configuration. This protocol describes communication between network device to be configured and application that read and write configuration of several devices. However </a:t>
            </a:r>
            <a:r>
              <a:rPr lang="fr-FR" sz="1000" baseline="0" noProof="0" dirty="0" smtClean="0">
                <a:latin typeface="Times New Roman"/>
                <a:cs typeface="Times New Roman"/>
              </a:rPr>
              <a:t>NETCONF</a:t>
            </a:r>
            <a:r>
              <a:rPr lang="en-US" sz="1000" baseline="0" noProof="0" dirty="0" smtClean="0">
                <a:latin typeface="Times New Roman"/>
                <a:cs typeface="Times New Roman"/>
              </a:rPr>
              <a:t> does not describe how configuration data are presented inside its PDU and it is the goal of  the YANG data modeling language, the emerging proposal of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standard working group. We present </a:t>
            </a:r>
            <a:r>
              <a:rPr lang="en-US" sz="1000" baseline="0" noProof="0" dirty="0" err="1" smtClean="0">
                <a:latin typeface="Times New Roman"/>
                <a:cs typeface="Times New Roman"/>
              </a:rPr>
              <a:t>jYang</a:t>
            </a:r>
            <a:r>
              <a:rPr lang="en-US" sz="1000" baseline="0" noProof="0" dirty="0" smtClean="0">
                <a:latin typeface="Times New Roman"/>
                <a:cs typeface="Times New Roman"/>
              </a:rPr>
              <a:t>, a YANG parser with an open API that we use to develop a YANG-based application. This application provides a YANG view of configuration data values the network device maintains and let to safety update them. Our </a:t>
            </a:r>
            <a:r>
              <a:rPr lang="en-US" sz="1000" baseline="0" noProof="0" dirty="0" err="1" smtClean="0">
                <a:latin typeface="Times New Roman"/>
                <a:cs typeface="Times New Roman"/>
              </a:rPr>
              <a:t>testbed</a:t>
            </a:r>
            <a:r>
              <a:rPr lang="en-US" sz="1000" baseline="0" noProof="0" dirty="0" smtClean="0">
                <a:latin typeface="Times New Roman"/>
                <a:cs typeface="Times New Roman"/>
              </a:rPr>
              <a:t> is the ENSUITE open source implementation of </a:t>
            </a:r>
            <a:r>
              <a:rPr lang="fr-FR" sz="1000" baseline="0" noProof="0" dirty="0" smtClean="0">
                <a:latin typeface="Times New Roman"/>
                <a:cs typeface="Times New Roman"/>
              </a:rPr>
              <a:t>NETCONF</a:t>
            </a:r>
            <a:r>
              <a:rPr lang="en-US" sz="1000" baseline="0" noProof="0" dirty="0" smtClean="0">
                <a:latin typeface="Times New Roman"/>
                <a:cs typeface="Times New Roman"/>
              </a:rPr>
              <a:t> we deploy on a mesh network of wireless routers.</a:t>
            </a:r>
          </a:p>
          <a:p>
            <a:pPr algn="just"/>
            <a:endParaRPr lang="en-US" sz="1000" baseline="0" noProof="0" dirty="0" smtClean="0">
              <a:latin typeface="Times New Roman"/>
              <a:cs typeface="Times New Roman"/>
            </a:endParaRPr>
          </a:p>
          <a:p>
            <a:pPr algn="just"/>
            <a:endParaRPr lang="en-US" sz="1000" baseline="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figure. </a:t>
            </a:r>
          </a:p>
          <a:p>
            <a:pPr algn="just"/>
            <a:endParaRPr lang="en-US" sz="1200" noProof="0" dirty="0" smtClean="0">
              <a:latin typeface="Times New Roman"/>
              <a:cs typeface="Times New Roman"/>
            </a:endParaRPr>
          </a:p>
          <a:p>
            <a:endParaRPr lang="en-US" dirty="0"/>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000" noProof="0" dirty="0" smtClean="0">
                <a:latin typeface="Times New Roman"/>
                <a:cs typeface="Times New Roman"/>
              </a:rPr>
              <a:t>Configuration</a:t>
            </a:r>
            <a:r>
              <a:rPr lang="en-US" sz="1000" baseline="0" noProof="0" dirty="0" smtClean="0">
                <a:latin typeface="Times New Roman"/>
                <a:cs typeface="Times New Roman"/>
              </a:rPr>
              <a:t> management is gaining importance as the size and the complexity of network resources is growing. In the Internet context,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has proposed the </a:t>
            </a:r>
            <a:r>
              <a:rPr lang="fr-FR" sz="1000" baseline="0" noProof="0" dirty="0" smtClean="0">
                <a:latin typeface="Times New Roman"/>
                <a:cs typeface="Times New Roman"/>
              </a:rPr>
              <a:t>NETCONF</a:t>
            </a:r>
            <a:r>
              <a:rPr lang="en-US" sz="1000" baseline="0" noProof="0" dirty="0" smtClean="0">
                <a:latin typeface="Times New Roman"/>
                <a:cs typeface="Times New Roman"/>
              </a:rPr>
              <a:t> protocol [1] as a standard to manage configuration of </a:t>
            </a:r>
            <a:r>
              <a:rPr lang="en-US" sz="1000" baseline="0" noProof="0" smtClean="0">
                <a:latin typeface="Times New Roman"/>
                <a:cs typeface="Times New Roman"/>
              </a:rPr>
              <a:t>network devices. </a:t>
            </a:r>
            <a:r>
              <a:rPr lang="en-US" sz="1000" baseline="0" noProof="0" dirty="0" smtClean="0">
                <a:latin typeface="Times New Roman"/>
                <a:cs typeface="Times New Roman"/>
              </a:rPr>
              <a:t>This protocol is tailored to configuration operation that are mainly setting a large amount of configuration data values to devices  or getting the value of these data from them. Configuration data values are conveyed by a XML representation of their organization but the standard admits this should be improved by a data model that will gives semantic to these representation and should be used as a contract between device vendor and application developer or network operator.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YANG [2] is the data modeling language that proposes the </a:t>
            </a:r>
            <a:r>
              <a:rPr lang="en-US" sz="1000" baseline="0" noProof="0" dirty="0" err="1" smtClean="0">
                <a:latin typeface="Times New Roman"/>
                <a:cs typeface="Times New Roman"/>
              </a:rPr>
              <a:t>netmod</a:t>
            </a:r>
            <a:r>
              <a:rPr lang="en-US" sz="1000" baseline="0" noProof="0" dirty="0" smtClean="0">
                <a:latin typeface="Times New Roman"/>
                <a:cs typeface="Times New Roman"/>
              </a:rPr>
              <a:t> working group. YANG can be compared to the SMI in the SNMP context because it is a data modeling language and because data instances are distributed and accessible by a protocol. With the YANG data modeling language one can specify complex but human-readable configuration of any network device. YANG seems to be a more better data model language than XML Schema or Relax NG [3,4]. So on the server side that is on network device themselves, any vendor can use such specifications to build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that will maintain an implementation of YANG specifications. On the </a:t>
            </a:r>
            <a:r>
              <a:rPr lang="fr-FR" sz="1000" baseline="0" noProof="0" dirty="0" smtClean="0">
                <a:latin typeface="Times New Roman"/>
                <a:cs typeface="Times New Roman"/>
              </a:rPr>
              <a:t>client </a:t>
            </a:r>
            <a:r>
              <a:rPr lang="fr-FR" sz="1000" baseline="0" noProof="0" dirty="0" err="1" smtClean="0">
                <a:latin typeface="Times New Roman"/>
                <a:cs typeface="Times New Roman"/>
              </a:rPr>
              <a:t>side</a:t>
            </a:r>
            <a:r>
              <a:rPr lang="fr-FR" sz="1000" baseline="0" noProof="0" dirty="0" smtClean="0">
                <a:latin typeface="Times New Roman"/>
                <a:cs typeface="Times New Roman"/>
              </a:rPr>
              <a:t>, </a:t>
            </a:r>
            <a:r>
              <a:rPr lang="en-US" sz="1000" baseline="0" noProof="0" dirty="0" smtClean="0">
                <a:latin typeface="Times New Roman"/>
                <a:cs typeface="Times New Roman"/>
              </a:rPr>
              <a:t>configuration applications need data values to process for example policy enforcement, testing or browsing configurations. YANG data model specifications are a formal contract between devices' vendors and configuration application and it is our goal to provide tools helping to ensure that the contract is well respected. </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0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aseline="0" noProof="0" dirty="0" smtClean="0">
                <a:latin typeface="Times New Roman"/>
                <a:cs typeface="Times New Roman"/>
              </a:rPr>
              <a:t>The subject of this paper is to show what is needed to build a YANG browser and how we implement it. First we shortly describe the YANG language focusing on major concepts. Next we present a parser for YANG specification : </a:t>
            </a:r>
            <a:r>
              <a:rPr lang="en-US" sz="1000" baseline="0" noProof="0" dirty="0" err="1" smtClean="0">
                <a:latin typeface="Times New Roman"/>
                <a:cs typeface="Times New Roman"/>
              </a:rPr>
              <a:t>jYang</a:t>
            </a:r>
            <a:r>
              <a:rPr lang="en-US" sz="1000" baseline="0" noProof="0" dirty="0" smtClean="0">
                <a:latin typeface="Times New Roman"/>
                <a:cs typeface="Times New Roman"/>
              </a:rPr>
              <a:t> that is an open source proposal we provide to the community. A third part shows how we integrate YANG within the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used. Finally we show the YANG browsing application and its functionalities to get and edit configuration data.</a:t>
            </a:r>
          </a:p>
          <a:p>
            <a:pPr algn="just"/>
            <a:endParaRPr lang="en-US" sz="100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pPr algn="just"/>
            <a:r>
              <a:rPr lang="en-US" sz="1000" baseline="0" dirty="0" smtClean="0">
                <a:latin typeface="Times New Roman"/>
                <a:cs typeface="Times New Roman"/>
              </a:rPr>
              <a:t>Data model configuration are grouped into YANG modules or submodules. A module is a set of data types specification around a given subject as configuration of network interfaces or configuration of a network protocol parameters. Modules are the most large unit of granularity and a network device should announce which YANG modules it implements. Modules can references each other (without cycle) in order to improve the reusability of YANG specification as in the figure at the line 3 of our network module example. The “</a:t>
            </a:r>
            <a:r>
              <a:rPr lang="en-US" sz="1000" baseline="0" dirty="0" err="1" smtClean="0">
                <a:latin typeface="Times New Roman"/>
                <a:cs typeface="Times New Roman"/>
              </a:rPr>
              <a:t>ietf</a:t>
            </a:r>
            <a:r>
              <a:rPr lang="en-US" sz="1000" baseline="0" dirty="0" smtClean="0">
                <a:latin typeface="Times New Roman"/>
                <a:cs typeface="Times New Roman"/>
              </a:rPr>
              <a:t>-yang-types” reference is a YANG module [5] with useful types that are more intended to be used by other modules than to be announced as configuration matter by devices. The sub-module is more a mean to partition a complex data model into separate parts that are more reflecting the reality or more easy to handle. Anyway a submodule must belongs to only one module (a module can have several submodules) and can import several other modules.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often in data model language there is some build-in types as string, </a:t>
            </a:r>
            <a:r>
              <a:rPr lang="en-US" sz="1000" baseline="0" dirty="0" err="1" smtClean="0">
                <a:latin typeface="Times New Roman"/>
                <a:cs typeface="Times New Roman"/>
              </a:rPr>
              <a:t>boolean</a:t>
            </a:r>
            <a:r>
              <a:rPr lang="en-US" sz="1000" baseline="0" dirty="0" smtClean="0">
                <a:latin typeface="Times New Roman"/>
                <a:cs typeface="Times New Roman"/>
              </a:rPr>
              <a:t>, integer signed or not and on several precisions (8, 16, 32 bits) and so on. These basic types can be used to data model or to create other types with a “</a:t>
            </a:r>
            <a:r>
              <a:rPr lang="en-US" sz="1000" baseline="0" dirty="0" err="1" smtClean="0">
                <a:latin typeface="Times New Roman"/>
                <a:cs typeface="Times New Roman"/>
              </a:rPr>
              <a:t>typedef</a:t>
            </a:r>
            <a:r>
              <a:rPr lang="en-US" sz="1000" baseline="0" dirty="0" smtClean="0">
                <a:latin typeface="Times New Roman"/>
                <a:cs typeface="Times New Roman"/>
              </a:rPr>
              <a:t> “ statement (line 4) that allow a more precise semantic or to add some constraints as at line 6 where the length of a string is limited. An other construct that improve reusability is the “grouping” statement (line 8) that allows the definition of data model in order to use them more than one times at separate places in the current module (as at line 21) or by other modules (or submodules). It can be compared to a C macro definition.</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Data model are mainly expressed with the following statements that are called </a:t>
            </a:r>
            <a:r>
              <a:rPr lang="en-US" sz="1000" baseline="0" dirty="0" err="1" smtClean="0">
                <a:latin typeface="Times New Roman"/>
                <a:cs typeface="Times New Roman"/>
              </a:rPr>
              <a:t>datadef</a:t>
            </a:r>
            <a:r>
              <a:rPr lang="en-US" sz="1000" baseline="0" dirty="0" smtClean="0">
                <a:latin typeface="Times New Roman"/>
                <a:cs typeface="Times New Roman"/>
              </a:rPr>
              <a:t> statement:</a:t>
            </a:r>
          </a:p>
          <a:p>
            <a:pPr lvl="1" algn="just">
              <a:buFont typeface="Arial"/>
              <a:buChar char="•"/>
            </a:pPr>
            <a:r>
              <a:rPr lang="en-US" sz="1000" baseline="0" dirty="0" smtClean="0">
                <a:latin typeface="Times New Roman"/>
                <a:cs typeface="Times New Roman"/>
              </a:rPr>
              <a:t> Leaf : a value of one type.</a:t>
            </a:r>
          </a:p>
          <a:p>
            <a:pPr lvl="1" algn="just">
              <a:buFont typeface="Arial"/>
              <a:buChar char="•"/>
            </a:pPr>
            <a:r>
              <a:rPr lang="en-US" sz="1000" baseline="0" dirty="0" smtClean="0">
                <a:latin typeface="Times New Roman"/>
                <a:cs typeface="Times New Roman"/>
              </a:rPr>
              <a:t> Container : a set of values.</a:t>
            </a:r>
          </a:p>
          <a:p>
            <a:pPr lvl="1" algn="just">
              <a:buFont typeface="Arial"/>
              <a:buChar char="•"/>
            </a:pPr>
            <a:r>
              <a:rPr lang="en-US" sz="1000" baseline="0" dirty="0" smtClean="0">
                <a:latin typeface="Times New Roman"/>
                <a:cs typeface="Times New Roman"/>
              </a:rPr>
              <a:t> List : a set of </a:t>
            </a:r>
            <a:r>
              <a:rPr lang="en-US" sz="1000" baseline="0" dirty="0" err="1" smtClean="0">
                <a:latin typeface="Times New Roman"/>
                <a:cs typeface="Times New Roman"/>
              </a:rPr>
              <a:t>datadefs</a:t>
            </a:r>
            <a:r>
              <a:rPr lang="en-US" sz="1000" baseline="0" dirty="0" smtClean="0">
                <a:latin typeface="Times New Roman"/>
                <a:cs typeface="Times New Roman"/>
              </a:rPr>
              <a:t>, called an entry. An instance is a set of entry values and one value must be the key of the list (that is the value that distinguish each line).</a:t>
            </a:r>
          </a:p>
          <a:p>
            <a:pPr lvl="1" algn="just">
              <a:buFont typeface="Arial"/>
              <a:buChar char="•"/>
            </a:pPr>
            <a:r>
              <a:rPr lang="en-US" sz="1000" baseline="0" dirty="0" smtClean="0">
                <a:latin typeface="Times New Roman"/>
                <a:cs typeface="Times New Roman"/>
              </a:rPr>
              <a:t> Leaf-list : a list of values of the same type.</a:t>
            </a:r>
          </a:p>
          <a:p>
            <a:pPr lvl="1" algn="just">
              <a:buFont typeface="Arial"/>
              <a:buChar char="•"/>
            </a:pPr>
            <a:r>
              <a:rPr lang="en-US" sz="1000" baseline="0" dirty="0" smtClean="0">
                <a:latin typeface="Times New Roman"/>
                <a:cs typeface="Times New Roman"/>
              </a:rPr>
              <a:t> Choice ; an alternative of different cases of </a:t>
            </a:r>
            <a:r>
              <a:rPr lang="en-US" sz="1000" baseline="0" dirty="0" err="1" smtClean="0">
                <a:latin typeface="Times New Roman"/>
                <a:cs typeface="Times New Roman"/>
              </a:rPr>
              <a:t>datadefs</a:t>
            </a:r>
            <a:r>
              <a:rPr lang="en-US" sz="1000" baseline="0" dirty="0" smtClean="0">
                <a:latin typeface="Times New Roman"/>
                <a:cs typeface="Times New Roman"/>
              </a:rPr>
              <a:t>.</a:t>
            </a:r>
          </a:p>
          <a:p>
            <a:pPr algn="just">
              <a:buFont typeface="Arial"/>
              <a:buNone/>
            </a:pPr>
            <a:r>
              <a:rPr lang="en-US" sz="1000" baseline="0" dirty="0" smtClean="0">
                <a:latin typeface="Times New Roman"/>
                <a:cs typeface="Times New Roman"/>
              </a:rPr>
              <a:t>The example shows two containers (lines 9 and 14) a list (line 15) and a choice (line 20).</a:t>
            </a:r>
          </a:p>
          <a:p>
            <a:pPr algn="just">
              <a:buFont typeface="Arial"/>
              <a:buNone/>
            </a:pPr>
            <a:endParaRPr lang="en-US" sz="1000" baseline="0" dirty="0" smtClean="0">
              <a:latin typeface="Times New Roman"/>
              <a:cs typeface="Times New Roman"/>
            </a:endParaRPr>
          </a:p>
          <a:p>
            <a:pPr algn="just"/>
            <a:r>
              <a:rPr lang="en-US" sz="1000" baseline="0" dirty="0" smtClean="0">
                <a:latin typeface="Times New Roman"/>
                <a:cs typeface="Times New Roman"/>
              </a:rPr>
              <a:t>We propose to provide an API that reflects the YANG structures of data model. For each YANG statement we have a java class and a whole specification is represented as a tree of java instances (what the standard call the schema tree). The figure shows the java classes organization for the network module given for example. Each java object have getters methods with a name related to what it get as the Leaf class has a </a:t>
            </a:r>
            <a:r>
              <a:rPr lang="en-US" sz="1000" baseline="0" dirty="0" err="1" smtClean="0">
                <a:latin typeface="Times New Roman"/>
                <a:cs typeface="Times New Roman"/>
              </a:rPr>
              <a:t>getType</a:t>
            </a:r>
            <a:r>
              <a:rPr lang="en-US" sz="1000" baseline="0" dirty="0" smtClean="0">
                <a:latin typeface="Times New Roman"/>
                <a:cs typeface="Times New Roman"/>
              </a:rPr>
              <a:t> method. About hundred of java classes are needed to represent any YANG specification.</a:t>
            </a: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jYang</a:t>
            </a:r>
            <a:r>
              <a:rPr lang="en-US" sz="1000" dirty="0" smtClean="0">
                <a:latin typeface="Times New Roman"/>
                <a:cs typeface="Times New Roman"/>
              </a:rPr>
              <a:t> is an</a:t>
            </a:r>
            <a:r>
              <a:rPr lang="en-US" sz="1000" baseline="0" dirty="0" smtClean="0">
                <a:latin typeface="Times New Roman"/>
                <a:cs typeface="Times New Roman"/>
              </a:rPr>
              <a:t> open source parser for YANG specifications. It is written in java with the </a:t>
            </a:r>
            <a:r>
              <a:rPr lang="en-US" sz="1000" baseline="0" dirty="0" err="1" smtClean="0">
                <a:latin typeface="Times New Roman"/>
                <a:cs typeface="Times New Roman"/>
              </a:rPr>
              <a:t>javaCC</a:t>
            </a:r>
            <a:r>
              <a:rPr lang="en-US" sz="1000" baseline="0" dirty="0" smtClean="0">
                <a:latin typeface="Times New Roman"/>
                <a:cs typeface="Times New Roman"/>
              </a:rPr>
              <a:t> library. A </a:t>
            </a:r>
            <a:r>
              <a:rPr lang="en-US" sz="1000" baseline="0" dirty="0" err="1" smtClean="0">
                <a:latin typeface="Times New Roman"/>
                <a:cs typeface="Times New Roman"/>
              </a:rPr>
              <a:t>jYang</a:t>
            </a:r>
            <a:r>
              <a:rPr lang="en-US" sz="1000" baseline="0" dirty="0" smtClean="0">
                <a:latin typeface="Times New Roman"/>
                <a:cs typeface="Times New Roman"/>
              </a:rPr>
              <a:t> compilation process starts with one ore more YANG files references that will be read by the parser. In the example the module </a:t>
            </a:r>
            <a:r>
              <a:rPr lang="en-US" sz="1000" i="1" baseline="0" dirty="0" smtClean="0">
                <a:latin typeface="Times New Roman"/>
                <a:cs typeface="Times New Roman"/>
              </a:rPr>
              <a:t>a</a:t>
            </a:r>
            <a:r>
              <a:rPr lang="en-US" sz="1000" baseline="0" dirty="0" smtClean="0">
                <a:latin typeface="Times New Roman"/>
                <a:cs typeface="Times New Roman"/>
              </a:rPr>
              <a:t> imports the module </a:t>
            </a:r>
            <a:r>
              <a:rPr lang="en-US" sz="1000" i="1" baseline="0" dirty="0" err="1" smtClean="0">
                <a:latin typeface="Times New Roman"/>
                <a:cs typeface="Times New Roman"/>
              </a:rPr>
              <a:t>b</a:t>
            </a:r>
            <a:r>
              <a:rPr lang="en-US" sz="1000" baseline="0" dirty="0" smtClean="0">
                <a:latin typeface="Times New Roman"/>
                <a:cs typeface="Times New Roman"/>
              </a:rPr>
              <a:t> and includes the sub-module sa1. All import and include statements are automatically followed without parsing twice the same file. So for example if one just give the </a:t>
            </a:r>
            <a:r>
              <a:rPr lang="en-US" sz="1000" i="1" baseline="0" dirty="0" smtClean="0">
                <a:latin typeface="Times New Roman"/>
                <a:cs typeface="Times New Roman"/>
              </a:rPr>
              <a:t>sa1 </a:t>
            </a:r>
            <a:r>
              <a:rPr lang="en-US" sz="1000" baseline="0" dirty="0" smtClean="0">
                <a:latin typeface="Times New Roman"/>
                <a:cs typeface="Times New Roman"/>
              </a:rPr>
              <a:t>sub-module to check then the modules </a:t>
            </a:r>
            <a:r>
              <a:rPr lang="en-US" sz="1000" i="1" baseline="0" dirty="0" smtClean="0">
                <a:latin typeface="Times New Roman"/>
                <a:cs typeface="Times New Roman"/>
              </a:rPr>
              <a:t>a</a:t>
            </a:r>
            <a:r>
              <a:rPr lang="en-US" sz="1000" baseline="0" dirty="0" smtClean="0">
                <a:latin typeface="Times New Roman"/>
                <a:cs typeface="Times New Roman"/>
              </a:rPr>
              <a:t> and </a:t>
            </a:r>
            <a:r>
              <a:rPr lang="en-US" sz="1000" i="1" baseline="0" dirty="0" err="1" smtClean="0">
                <a:latin typeface="Times New Roman"/>
                <a:cs typeface="Times New Roman"/>
              </a:rPr>
              <a:t>b</a:t>
            </a:r>
            <a:r>
              <a:rPr lang="en-US" sz="1000" i="1" baseline="0" dirty="0" smtClean="0">
                <a:latin typeface="Times New Roman"/>
                <a:cs typeface="Times New Roman"/>
              </a:rPr>
              <a:t> </a:t>
            </a:r>
            <a:r>
              <a:rPr lang="en-US" sz="1000" i="0" baseline="0" dirty="0" smtClean="0">
                <a:latin typeface="Times New Roman"/>
                <a:cs typeface="Times New Roman"/>
              </a:rPr>
              <a:t>will be too</a:t>
            </a:r>
            <a:r>
              <a:rPr lang="en-US" sz="1000" baseline="0" dirty="0" smtClean="0">
                <a:latin typeface="Times New Roman"/>
                <a:cs typeface="Times New Roman"/>
              </a:rPr>
              <a:t>, because </a:t>
            </a:r>
            <a:r>
              <a:rPr lang="en-US" sz="1000" i="1" baseline="0" dirty="0" smtClean="0">
                <a:latin typeface="Times New Roman"/>
                <a:cs typeface="Times New Roman"/>
              </a:rPr>
              <a:t>sa1 </a:t>
            </a:r>
            <a:r>
              <a:rPr lang="en-US" sz="1000" baseline="0" dirty="0" smtClean="0">
                <a:latin typeface="Times New Roman"/>
                <a:cs typeface="Times New Roman"/>
              </a:rPr>
              <a:t>belongs-to </a:t>
            </a:r>
            <a:r>
              <a:rPr lang="en-US" sz="1000" i="1" baseline="0" dirty="0" smtClean="0">
                <a:latin typeface="Times New Roman"/>
                <a:cs typeface="Times New Roman"/>
              </a:rPr>
              <a:t>a </a:t>
            </a:r>
            <a:r>
              <a:rPr lang="en-US" sz="1000" baseline="0" dirty="0" smtClean="0">
                <a:latin typeface="Times New Roman"/>
                <a:cs typeface="Times New Roman"/>
              </a:rPr>
              <a:t>and </a:t>
            </a:r>
            <a:r>
              <a:rPr lang="en-US" sz="1000" i="1" baseline="0" dirty="0" smtClean="0">
                <a:latin typeface="Times New Roman"/>
                <a:cs typeface="Times New Roman"/>
              </a:rPr>
              <a:t>a </a:t>
            </a:r>
            <a:r>
              <a:rPr lang="en-US" sz="1000" baseline="0" dirty="0" smtClean="0">
                <a:latin typeface="Times New Roman"/>
                <a:cs typeface="Times New Roman"/>
              </a:rPr>
              <a:t>import </a:t>
            </a:r>
            <a:r>
              <a:rPr lang="en-US" sz="1000" i="1" baseline="0" dirty="0" err="1" smtClean="0">
                <a:latin typeface="Times New Roman"/>
                <a:cs typeface="Times New Roman"/>
              </a:rPr>
              <a:t>b</a:t>
            </a:r>
            <a:r>
              <a:rPr lang="en-US" sz="1000" baseline="0" dirty="0" smtClean="0">
                <a:latin typeface="Times New Roman"/>
                <a:cs typeface="Times New Roman"/>
              </a:rPr>
              <a:t>. The internal representation of YANG specifications are one of the output of </a:t>
            </a:r>
            <a:r>
              <a:rPr lang="en-US" sz="1000" baseline="0" dirty="0" err="1" smtClean="0">
                <a:latin typeface="Times New Roman"/>
                <a:cs typeface="Times New Roman"/>
              </a:rPr>
              <a:t>jYang</a:t>
            </a:r>
            <a:r>
              <a:rPr lang="en-US" sz="1000" baseline="0" dirty="0" smtClean="0">
                <a:latin typeface="Times New Roman"/>
                <a:cs typeface="Times New Roman"/>
              </a:rPr>
              <a:t> and is composed of a java object tree we show in the preceding figure. The other possible output is a list of error messages if mistakes are found in the input YANG specification. Several errors can be listed and there is no </a:t>
            </a:r>
            <a:r>
              <a:rPr lang="en-US" sz="1000" baseline="0" dirty="0" err="1" smtClean="0">
                <a:latin typeface="Times New Roman"/>
                <a:cs typeface="Times New Roman"/>
              </a:rPr>
              <a:t>YANGSpecification</a:t>
            </a:r>
            <a:r>
              <a:rPr lang="en-US" sz="1000" baseline="0" dirty="0" smtClean="0">
                <a:latin typeface="Times New Roman"/>
                <a:cs typeface="Times New Roman"/>
              </a:rPr>
              <a:t> object returned if at least one error is found.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An other important output of </a:t>
            </a:r>
            <a:r>
              <a:rPr lang="en-US" sz="1000" baseline="0" dirty="0" err="1" smtClean="0">
                <a:latin typeface="Times New Roman"/>
                <a:cs typeface="Times New Roman"/>
              </a:rPr>
              <a:t>jYang</a:t>
            </a:r>
            <a:r>
              <a:rPr lang="en-US" sz="1000" baseline="0" dirty="0" smtClean="0">
                <a:latin typeface="Times New Roman"/>
                <a:cs typeface="Times New Roman"/>
              </a:rPr>
              <a:t> is what we called a </a:t>
            </a:r>
            <a:r>
              <a:rPr lang="en-US" sz="1000" baseline="0" dirty="0" err="1" smtClean="0">
                <a:latin typeface="Times New Roman"/>
                <a:cs typeface="Times New Roman"/>
              </a:rPr>
              <a:t>YangTreeNode</a:t>
            </a:r>
            <a:r>
              <a:rPr lang="en-US" sz="1000" baseline="0" dirty="0" smtClean="0">
                <a:latin typeface="Times New Roman"/>
                <a:cs typeface="Times New Roman"/>
              </a:rPr>
              <a:t> that is also a tree of java objects but where each node contains a reference to a YANG statement but is not a YANG statement representation itself. This tree represents the YANG specification without </a:t>
            </a:r>
            <a:r>
              <a:rPr lang="en-US" sz="1000" baseline="0" dirty="0" err="1" smtClean="0">
                <a:latin typeface="Times New Roman"/>
                <a:cs typeface="Times New Roman"/>
              </a:rPr>
              <a:t>typedef</a:t>
            </a:r>
            <a:r>
              <a:rPr lang="en-US" sz="1000" baseline="0" dirty="0" smtClean="0">
                <a:latin typeface="Times New Roman"/>
                <a:cs typeface="Times New Roman"/>
              </a:rPr>
              <a:t> and grouping but where grouping are copied at places where they are used. For example on the figure one can represents that the module </a:t>
            </a:r>
            <a:r>
              <a:rPr lang="en-US" sz="1000" i="1" baseline="0" dirty="0" err="1" smtClean="0">
                <a:latin typeface="Times New Roman"/>
                <a:cs typeface="Times New Roman"/>
              </a:rPr>
              <a:t>b</a:t>
            </a:r>
            <a:r>
              <a:rPr lang="en-US" sz="1000" baseline="0" dirty="0" smtClean="0">
                <a:latin typeface="Times New Roman"/>
                <a:cs typeface="Times New Roman"/>
              </a:rPr>
              <a:t> only contains a grouping definition that is used two times in the module </a:t>
            </a:r>
            <a:r>
              <a:rPr lang="en-US" sz="1000" i="1" baseline="0" dirty="0" smtClean="0">
                <a:latin typeface="Times New Roman"/>
                <a:cs typeface="Times New Roman"/>
              </a:rPr>
              <a:t>a</a:t>
            </a:r>
            <a:r>
              <a:rPr lang="en-US" sz="1000" baseline="0" dirty="0" smtClean="0">
                <a:latin typeface="Times New Roman"/>
                <a:cs typeface="Times New Roman"/>
              </a:rPr>
              <a:t>. We suppose that the sub-module </a:t>
            </a:r>
            <a:r>
              <a:rPr lang="en-US" sz="1000" i="1" baseline="0" dirty="0" smtClean="0">
                <a:latin typeface="Times New Roman"/>
                <a:cs typeface="Times New Roman"/>
              </a:rPr>
              <a:t>sa1 </a:t>
            </a:r>
            <a:r>
              <a:rPr lang="en-US" sz="1000" baseline="0" dirty="0" smtClean="0">
                <a:latin typeface="Times New Roman"/>
                <a:cs typeface="Times New Roman"/>
              </a:rPr>
              <a:t>is only made of </a:t>
            </a:r>
            <a:r>
              <a:rPr lang="en-US" sz="1000" baseline="0" dirty="0" err="1" smtClean="0">
                <a:latin typeface="Times New Roman"/>
                <a:cs typeface="Times New Roman"/>
              </a:rPr>
              <a:t>typedef</a:t>
            </a:r>
            <a:r>
              <a:rPr lang="en-US" sz="1000" baseline="0" dirty="0" smtClean="0">
                <a:latin typeface="Times New Roman"/>
                <a:cs typeface="Times New Roman"/>
              </a:rPr>
              <a:t> and so there is no reference to it in the tree but a copy of the grouping used (the grouping itself is not copied but the </a:t>
            </a:r>
            <a:r>
              <a:rPr lang="en-US" sz="1000" baseline="0" dirty="0" err="1" smtClean="0">
                <a:latin typeface="Times New Roman"/>
                <a:cs typeface="Times New Roman"/>
              </a:rPr>
              <a:t>datadefs</a:t>
            </a:r>
            <a:r>
              <a:rPr lang="en-US" sz="1000" baseline="0" dirty="0" smtClean="0">
                <a:latin typeface="Times New Roman"/>
                <a:cs typeface="Times New Roman"/>
              </a:rPr>
              <a:t> inside the grouping)</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 The </a:t>
            </a:r>
            <a:r>
              <a:rPr lang="en-US" sz="1000" baseline="0" dirty="0" err="1" smtClean="0">
                <a:latin typeface="Times New Roman"/>
                <a:cs typeface="Times New Roman"/>
              </a:rPr>
              <a:t>YangTreeNode</a:t>
            </a:r>
            <a:r>
              <a:rPr lang="en-US" sz="1000" baseline="0" dirty="0" smtClean="0">
                <a:latin typeface="Times New Roman"/>
                <a:cs typeface="Times New Roman"/>
              </a:rPr>
              <a:t> will be used to match XML data of </a:t>
            </a:r>
            <a:r>
              <a:rPr lang="fr-FR" sz="1000" baseline="0" dirty="0" smtClean="0">
                <a:latin typeface="Times New Roman"/>
                <a:cs typeface="Times New Roman"/>
              </a:rPr>
              <a:t>NETCONF</a:t>
            </a:r>
            <a:r>
              <a:rPr lang="en-US" sz="1000" baseline="0" dirty="0" smtClean="0">
                <a:latin typeface="Times New Roman"/>
                <a:cs typeface="Times New Roman"/>
              </a:rPr>
              <a:t> operation to produce the standard called data tree that is an instance of the schema tree. The figure would just suggest that the data tree is generally more larger that the </a:t>
            </a:r>
            <a:r>
              <a:rPr lang="en-US" sz="1000" baseline="0" dirty="0" err="1" smtClean="0">
                <a:latin typeface="Times New Roman"/>
                <a:cs typeface="Times New Roman"/>
              </a:rPr>
              <a:t>YangTreeNode</a:t>
            </a:r>
            <a:r>
              <a:rPr lang="en-US" sz="1000" baseline="0" dirty="0" smtClean="0">
                <a:latin typeface="Times New Roman"/>
                <a:cs typeface="Times New Roman"/>
              </a:rPr>
              <a:t> and this is because one list (or leaf-list) is represented by one node and its content but the data tree will contain each entry of the list (or each value of a leaf list). At the opposite if a specification is made with plenty of choice statement then the data tree will show only one of the cases from the </a:t>
            </a:r>
            <a:r>
              <a:rPr lang="fr-FR" sz="1000" baseline="0" dirty="0" smtClean="0">
                <a:latin typeface="Times New Roman"/>
                <a:cs typeface="Times New Roman"/>
              </a:rPr>
              <a:t>NETCONF</a:t>
            </a:r>
            <a:r>
              <a:rPr lang="en-US" sz="1000" baseline="0" dirty="0" smtClean="0">
                <a:latin typeface="Times New Roman"/>
                <a:cs typeface="Times New Roman"/>
              </a:rPr>
              <a:t> data.</a:t>
            </a: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err="1" smtClean="0">
                <a:latin typeface="Times New Roman"/>
                <a:cs typeface="Times New Roman"/>
              </a:rPr>
              <a:t>YencaP</a:t>
            </a:r>
            <a:r>
              <a:rPr lang="en-US" sz="1000" baseline="0" dirty="0" smtClean="0">
                <a:latin typeface="Times New Roman"/>
                <a:cs typeface="Times New Roman"/>
              </a:rPr>
              <a:t> is an implementation of the server side of </a:t>
            </a:r>
            <a:r>
              <a:rPr lang="fr-FR" sz="1000" baseline="0" dirty="0" smtClean="0">
                <a:latin typeface="Times New Roman"/>
                <a:cs typeface="Times New Roman"/>
              </a:rPr>
              <a:t>NETCONF</a:t>
            </a:r>
            <a:r>
              <a:rPr lang="en-US" sz="1000" baseline="0" dirty="0" smtClean="0">
                <a:latin typeface="Times New Roman"/>
                <a:cs typeface="Times New Roman"/>
              </a:rPr>
              <a:t> that is open and initially created in our research team. Its architecture in on top of an SSH layer to ensure security, session and connection-oriented configuration operation as needed by the standard. RPC mechanism with &lt;</a:t>
            </a:r>
            <a:r>
              <a:rPr lang="en-US" sz="1000" baseline="0" dirty="0" err="1" smtClean="0">
                <a:latin typeface="Times New Roman"/>
                <a:cs typeface="Times New Roman"/>
              </a:rPr>
              <a:t>rpc</a:t>
            </a:r>
            <a:r>
              <a:rPr lang="en-US" sz="1000" baseline="0" dirty="0" smtClean="0">
                <a:latin typeface="Times New Roman"/>
                <a:cs typeface="Times New Roman"/>
              </a:rPr>
              <a:t>&gt; and &lt;</a:t>
            </a:r>
            <a:r>
              <a:rPr lang="en-US" sz="1000" baseline="0" dirty="0" err="1" smtClean="0">
                <a:latin typeface="Times New Roman"/>
                <a:cs typeface="Times New Roman"/>
              </a:rPr>
              <a:t>rpc</a:t>
            </a:r>
            <a:r>
              <a:rPr lang="en-US" sz="1000" baseline="0" dirty="0" smtClean="0">
                <a:latin typeface="Times New Roman"/>
                <a:cs typeface="Times New Roman"/>
              </a:rPr>
              <a:t>-reply&gt; primitives schedule basic operations of </a:t>
            </a:r>
            <a:r>
              <a:rPr lang="fr-FR" sz="1000" baseline="0" dirty="0" smtClean="0">
                <a:latin typeface="Times New Roman"/>
                <a:cs typeface="Times New Roman"/>
              </a:rPr>
              <a:t>NETCONF</a:t>
            </a:r>
            <a:r>
              <a:rPr lang="en-US" sz="1000" baseline="0" dirty="0" smtClean="0">
                <a:latin typeface="Times New Roman"/>
                <a:cs typeface="Times New Roman"/>
              </a:rPr>
              <a:t> as &lt;get&gt;, &lt;get-</a:t>
            </a:r>
            <a:r>
              <a:rPr lang="en-US" sz="1000" baseline="0" dirty="0" err="1" smtClean="0">
                <a:latin typeface="Times New Roman"/>
                <a:cs typeface="Times New Roman"/>
              </a:rPr>
              <a:t>config</a:t>
            </a:r>
            <a:r>
              <a:rPr lang="en-US" sz="1000" baseline="0" dirty="0" smtClean="0">
                <a:latin typeface="Times New Roman"/>
                <a:cs typeface="Times New Roman"/>
              </a:rPr>
              <a:t>&gt; and &lt;edit-</a:t>
            </a:r>
            <a:r>
              <a:rPr lang="en-US" sz="1000" baseline="0" dirty="0" err="1" smtClean="0">
                <a:latin typeface="Times New Roman"/>
                <a:cs typeface="Times New Roman"/>
              </a:rPr>
              <a:t>config</a:t>
            </a:r>
            <a:r>
              <a:rPr lang="en-US" sz="1000" baseline="0" dirty="0" smtClean="0">
                <a:latin typeface="Times New Roman"/>
                <a:cs typeface="Times New Roman"/>
              </a:rPr>
              <a:t>&gt; (notification are planned). The Data store manager is responsible to maintain a virtual database of configuration (and state) data and forward the request to the running or candidate configuration and finally to return the response.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At the starting of a session the Data Store Manager looks for modules to implements in a text configuration file and load them in its environment. A module is a piece of code that access to specific configuration and state information with a common request interface matching with </a:t>
            </a:r>
            <a:r>
              <a:rPr lang="fr-FR" sz="1000" baseline="0" dirty="0" smtClean="0">
                <a:latin typeface="Times New Roman"/>
                <a:cs typeface="Times New Roman"/>
              </a:rPr>
              <a:t>NETCONF</a:t>
            </a:r>
            <a:r>
              <a:rPr lang="en-US" sz="1000" baseline="0" dirty="0" smtClean="0">
                <a:latin typeface="Times New Roman"/>
                <a:cs typeface="Times New Roman"/>
              </a:rPr>
              <a:t> operations. For example there are modules for network interfaces, system, protocols as RIP or OLSR... When a module is integrated into the server it must provides the location of its data by giving a path (an </a:t>
            </a:r>
            <a:r>
              <a:rPr lang="en-US" sz="1000" baseline="0" dirty="0" err="1" smtClean="0">
                <a:latin typeface="Times New Roman"/>
                <a:cs typeface="Times New Roman"/>
              </a:rPr>
              <a:t>Xpath</a:t>
            </a:r>
            <a:r>
              <a:rPr lang="en-US" sz="1000" baseline="0" dirty="0" smtClean="0">
                <a:latin typeface="Times New Roman"/>
                <a:cs typeface="Times New Roman"/>
              </a:rPr>
              <a:t> to be more precise) from the global root of all data that is the &lt;</a:t>
            </a:r>
            <a:r>
              <a:rPr lang="fr-FR" sz="1000" baseline="0" dirty="0" smtClean="0">
                <a:latin typeface="Times New Roman"/>
                <a:cs typeface="Times New Roman"/>
              </a:rPr>
              <a:t>NETCONF</a:t>
            </a:r>
            <a:r>
              <a:rPr lang="en-US" sz="1000" baseline="0" dirty="0" smtClean="0">
                <a:latin typeface="Times New Roman"/>
                <a:cs typeface="Times New Roman"/>
              </a:rPr>
              <a:t>&gt; node. For example, the interfaces module is localized with the “/</a:t>
            </a:r>
            <a:r>
              <a:rPr lang="fr-FR" sz="1000" baseline="0" dirty="0" smtClean="0">
                <a:latin typeface="Times New Roman"/>
                <a:cs typeface="Times New Roman"/>
              </a:rPr>
              <a:t>NETCONF</a:t>
            </a:r>
            <a:r>
              <a:rPr lang="en-US" sz="1000" baseline="0" dirty="0" smtClean="0">
                <a:latin typeface="Times New Roman"/>
                <a:cs typeface="Times New Roman"/>
              </a:rPr>
              <a:t>/network/interfaces” expression and is in charge of maintains data under the &lt;interface&gt; node. So a part of the global Data Store is managed by the Data Store Manager (the grey light on the figure) and the rest is distributed among modules. This facilitate the integration of new modules with the possibility to organize them at a module granularity and without increase the complexity of the Data Store Manager.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 format for the </a:t>
            </a:r>
            <a:r>
              <a:rPr lang="en-US" sz="1000" baseline="0" dirty="0" err="1" smtClean="0">
                <a:latin typeface="Times New Roman"/>
                <a:cs typeface="Times New Roman"/>
              </a:rPr>
              <a:t>YencaP</a:t>
            </a:r>
            <a:r>
              <a:rPr lang="en-US" sz="1000" baseline="0" dirty="0" smtClean="0">
                <a:latin typeface="Times New Roman"/>
                <a:cs typeface="Times New Roman"/>
              </a:rPr>
              <a:t> configuration file was already prepared to any extension as a &lt;parameters&gt; markup that contains &lt;parameter&gt; items with name and value attributes. At this level the integration of YANG into </a:t>
            </a:r>
            <a:r>
              <a:rPr lang="en-US" sz="1000" baseline="0" dirty="0" err="1" smtClean="0">
                <a:latin typeface="Times New Roman"/>
                <a:cs typeface="Times New Roman"/>
              </a:rPr>
              <a:t>YencaP</a:t>
            </a:r>
            <a:r>
              <a:rPr lang="en-US" sz="1000" baseline="0" dirty="0" smtClean="0">
                <a:latin typeface="Times New Roman"/>
                <a:cs typeface="Times New Roman"/>
              </a:rPr>
              <a:t> is just to add a parameter to specify which YANG module is implemented by the module. One can see on the example there is a &lt;namespace&gt; markup that is used to provide a name space to </a:t>
            </a:r>
            <a:r>
              <a:rPr lang="fr-FR" sz="1000" baseline="0" dirty="0" smtClean="0">
                <a:latin typeface="Times New Roman"/>
                <a:cs typeface="Times New Roman"/>
              </a:rPr>
              <a:t>NETCONF</a:t>
            </a:r>
            <a:r>
              <a:rPr lang="en-US" sz="1000" baseline="0" dirty="0" smtClean="0">
                <a:latin typeface="Times New Roman"/>
                <a:cs typeface="Times New Roman"/>
              </a:rPr>
              <a:t> data that is necessary for </a:t>
            </a:r>
            <a:r>
              <a:rPr lang="fr-FR" sz="1000" baseline="0" dirty="0" smtClean="0">
                <a:latin typeface="Times New Roman"/>
                <a:cs typeface="Times New Roman"/>
              </a:rPr>
              <a:t>NETCONF</a:t>
            </a:r>
            <a:r>
              <a:rPr lang="en-US" sz="1000" baseline="0" dirty="0" smtClean="0">
                <a:latin typeface="Times New Roman"/>
                <a:cs typeface="Times New Roman"/>
              </a:rPr>
              <a:t> requests. This name space must be the same as the name space defined in the YANG module so that the client can use it.</a:t>
            </a:r>
            <a:endParaRPr lang="en-US" sz="100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buFont typeface="Arial"/>
              <a:buNone/>
            </a:pP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is an open source </a:t>
            </a:r>
            <a:r>
              <a:rPr lang="fr-FR" sz="1000" baseline="0" noProof="0" dirty="0" smtClean="0">
                <a:latin typeface="Times New Roman"/>
                <a:cs typeface="Times New Roman"/>
              </a:rPr>
              <a:t>NETCONF</a:t>
            </a:r>
            <a:r>
              <a:rPr lang="en-US" sz="1000" baseline="0" noProof="0" dirty="0" smtClean="0">
                <a:latin typeface="Times New Roman"/>
                <a:cs typeface="Times New Roman"/>
              </a:rPr>
              <a:t> application that can send queries and receive responses with any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(more specific modules, as a role base access capabilities, are only usable with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agent).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different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Each of theses sessions is initialized from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manager user open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even if two manager users are accessing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and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are named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As we said in the previous figure we had have to slightly extends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in order to announce in its standard </a:t>
            </a:r>
            <a:r>
              <a:rPr lang="en-US" sz="1000" baseline="0" noProof="0" dirty="0" smtClean="0">
                <a:latin typeface="Calibri"/>
                <a:cs typeface="Calibri"/>
              </a:rPr>
              <a:t>hello </a:t>
            </a:r>
            <a:r>
              <a:rPr lang="en-US" sz="1000" baseline="0" noProof="0" dirty="0" smtClean="0">
                <a:latin typeface="Times New Roman"/>
                <a:cs typeface="Times New Roman"/>
              </a:rPr>
              <a:t>message which YANG modules it implements (and which version and revision of each module) as a </a:t>
            </a:r>
            <a:r>
              <a:rPr lang="en-US" sz="1000" baseline="0" noProof="0" dirty="0" smtClean="0">
                <a:latin typeface="+mn-lt"/>
                <a:cs typeface="Times New Roman"/>
              </a:rPr>
              <a:t>capability</a:t>
            </a:r>
            <a:r>
              <a:rPr lang="en-US" sz="1000" baseline="0" noProof="0" dirty="0" smtClean="0">
                <a:latin typeface="Times New Roman"/>
                <a:cs typeface="Times New Roman"/>
              </a:rPr>
              <a:t>. On the client side a YANG loader will be used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such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agent that are YANG enable or not. Once YANG modules are announced the loader get the specifications from an external repository and build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itself a java program that use the </a:t>
            </a:r>
            <a:r>
              <a:rPr lang="en-US" sz="1000" baseline="0" noProof="0" dirty="0" err="1" smtClean="0">
                <a:latin typeface="Times New Roman"/>
                <a:cs typeface="Times New Roman"/>
              </a:rPr>
              <a:t>jYang</a:t>
            </a:r>
            <a:r>
              <a:rPr lang="en-US" sz="1000" baseline="0" noProof="0" dirty="0" smtClean="0">
                <a:latin typeface="Times New Roman"/>
                <a:cs typeface="Times New Roman"/>
              </a:rPr>
              <a:t> compiler to dynamically parse YANG specifications. We do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so must be able to dynamically load and parse a new YANG specification. Well maybe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will have the </a:t>
            </a:r>
            <a:r>
              <a:rPr lang="en-US" sz="1000" baseline="0" noProof="0" dirty="0" err="1" smtClean="0">
                <a:latin typeface="Times New Roman"/>
                <a:cs typeface="Times New Roman"/>
              </a:rPr>
              <a:t>possiblity</a:t>
            </a:r>
            <a:r>
              <a:rPr lang="en-US" sz="1000" baseline="0" noProof="0" dirty="0" smtClean="0">
                <a:latin typeface="Times New Roman"/>
                <a:cs typeface="Times New Roman"/>
              </a:rPr>
              <a:t> of sending its YANG file. In any case we cannot build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before having the knowledge of which YANG modules and submodules compose the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configuration. There is also the creation of “glue” parts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smtClean="0">
                <a:latin typeface="Times New Roman"/>
                <a:cs typeface="Times New Roman"/>
              </a:rPr>
              <a:t>NETCONF</a:t>
            </a:r>
            <a:r>
              <a:rPr lang="en-US" sz="1000" baseline="0" noProof="0" dirty="0" smtClean="0">
                <a:latin typeface="Times New Roman"/>
                <a:cs typeface="Times New Roman"/>
              </a:rPr>
              <a:t> container, that are needed to built one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with several YANG modules. The YANG specification repository is showed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 the manager user can ask for the configuration of a YANG enable device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equipment only. The applet will be loaded by the web interface to provide the user with a graphical interface representing the configuration.</a:t>
            </a:r>
          </a:p>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buFont typeface="Arial"/>
              <a:buNone/>
            </a:pPr>
            <a:endParaRPr lang="en-US" sz="1000" noProof="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show the applet part of the web</a:t>
            </a:r>
            <a:r>
              <a:rPr lang="en-US" sz="1000" baseline="0" dirty="0" smtClean="0">
                <a:latin typeface="Times New Roman"/>
                <a:cs typeface="Times New Roman"/>
              </a:rPr>
              <a:t> interface the manager user will have when asking for the configuration of a device. This first view can be used as a YANG specification browser that looks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 well with YANG because it defines a schema tree. Specific icons are used to distinct node data type, here </a:t>
            </a:r>
            <a:r>
              <a:rPr lang="fr-FR" sz="1000" baseline="0" dirty="0" smtClean="0">
                <a:latin typeface="Times New Roman"/>
                <a:cs typeface="Times New Roman"/>
              </a:rPr>
              <a:t>NETCONF</a:t>
            </a:r>
            <a:r>
              <a:rPr lang="en-US" sz="1000" baseline="0" dirty="0" smtClean="0">
                <a:latin typeface="Times New Roman"/>
                <a:cs typeface="Times New Roman"/>
              </a:rPr>
              <a:t>, network and interfaces are all YANG container, interface is a YANG list and name, </a:t>
            </a:r>
            <a:r>
              <a:rPr lang="en-US" sz="1000" baseline="0" dirty="0" err="1" smtClean="0">
                <a:latin typeface="Times New Roman"/>
                <a:cs typeface="Times New Roman"/>
              </a:rPr>
              <a:t>mac</a:t>
            </a:r>
            <a:r>
              <a:rPr lang="en-US" sz="1000" baseline="0" dirty="0" smtClean="0">
                <a:latin typeface="Times New Roman"/>
                <a:cs typeface="Times New Roman"/>
              </a:rPr>
              <a:t>-address, </a:t>
            </a:r>
            <a:r>
              <a:rPr lang="en-US" sz="1000" baseline="0" dirty="0" err="1" smtClean="0">
                <a:latin typeface="Times New Roman"/>
                <a:cs typeface="Times New Roman"/>
              </a:rPr>
              <a:t>mtu</a:t>
            </a:r>
            <a:r>
              <a:rPr lang="en-US" sz="1000" baseline="0" dirty="0" smtClean="0">
                <a:latin typeface="Times New Roman"/>
                <a:cs typeface="Times New Roman"/>
              </a:rPr>
              <a:t> are YANG leaf. A YANG list can have some key inside its leaf as is the “name” leaf referenced inside brackets in the “interface” list and by a little star on its leaf icon. When selecting a leaf in this tree then the lower part of the applet shows some details of the YANG specification, as the type of a leaf and constraints as a default value. A leaf type is always at least one of the built-in types (as string, int8,…) and can be defined by other type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one only have the built-in type showed.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As we said in the previous page there is a “</a:t>
            </a:r>
            <a:r>
              <a:rPr lang="fr-FR" sz="1000" baseline="0" dirty="0" smtClean="0">
                <a:latin typeface="Times New Roman"/>
                <a:cs typeface="Times New Roman"/>
              </a:rPr>
              <a:t>NETCONF</a:t>
            </a:r>
            <a:r>
              <a:rPr lang="en-US" sz="1000" baseline="0" dirty="0" smtClean="0">
                <a:latin typeface="Times New Roman"/>
                <a:cs typeface="Times New Roman"/>
              </a:rPr>
              <a:t>” container while there is no a YANG module called “</a:t>
            </a:r>
            <a:r>
              <a:rPr lang="fr-FR" sz="1000" baseline="0" dirty="0" smtClean="0">
                <a:latin typeface="Times New Roman"/>
                <a:cs typeface="Times New Roman"/>
              </a:rPr>
              <a:t>NETCONF</a:t>
            </a:r>
            <a:r>
              <a:rPr lang="en-US" sz="1000" baseline="0" dirty="0" smtClean="0">
                <a:latin typeface="Times New Roman"/>
                <a:cs typeface="Times New Roman"/>
              </a:rPr>
              <a:t>”. This is done by the YANG loader when there is a specific markup in the announcement that gives the location of the module inside the whole configuration data tree of the </a:t>
            </a:r>
            <a:r>
              <a:rPr lang="fr-FR" sz="1000" baseline="0" dirty="0" smtClean="0">
                <a:latin typeface="Times New Roman"/>
                <a:cs typeface="Times New Roman"/>
              </a:rPr>
              <a:t>NETCONF</a:t>
            </a:r>
            <a:r>
              <a:rPr lang="en-US" sz="1000" baseline="0" dirty="0" smtClean="0">
                <a:latin typeface="Times New Roman"/>
                <a:cs typeface="Times New Roman"/>
              </a:rPr>
              <a:t> agent. So the YANG loader has created a virtual container called “</a:t>
            </a:r>
            <a:r>
              <a:rPr lang="fr-FR" sz="1000" baseline="0" dirty="0" smtClean="0">
                <a:latin typeface="Times New Roman"/>
                <a:cs typeface="Times New Roman"/>
              </a:rPr>
              <a:t>NETCONF</a:t>
            </a:r>
            <a:r>
              <a:rPr lang="en-US" sz="1000" baseline="0" dirty="0" smtClean="0">
                <a:latin typeface="Times New Roman"/>
                <a:cs typeface="Times New Roman"/>
              </a:rPr>
              <a:t>” and has plug it on top of the existing “network” module (as for security, log, </a:t>
            </a:r>
            <a:r>
              <a:rPr lang="en-US" sz="1000" baseline="0" dirty="0" err="1" smtClean="0">
                <a:latin typeface="Times New Roman"/>
                <a:cs typeface="Times New Roman"/>
              </a:rPr>
              <a:t>olsr</a:t>
            </a:r>
            <a:r>
              <a:rPr lang="en-US" sz="1000" baseline="0" dirty="0" smtClean="0">
                <a:latin typeface="Times New Roman"/>
                <a:cs typeface="Times New Roman"/>
              </a:rPr>
              <a:t> and system YANG modules).</a:t>
            </a:r>
            <a:endParaRPr lang="en-US" sz="1000" dirty="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From</a:t>
            </a:r>
            <a:r>
              <a:rPr lang="en-US" sz="1000" baseline="0" noProof="0" dirty="0" smtClean="0">
                <a:latin typeface="Times New Roman"/>
                <a:cs typeface="Times New Roman"/>
              </a:rPr>
              <a:t> the previous figure 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pop-up when the right button is pressed on a YANG data type. When one of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is chosen then the request is build from the position of the selected node into the tree to an xml </a:t>
            </a:r>
            <a:r>
              <a:rPr lang="en-US" sz="1000" baseline="0" noProof="0" dirty="0" err="1" smtClean="0">
                <a:latin typeface="Times New Roman"/>
                <a:cs typeface="Times New Roman"/>
              </a:rPr>
              <a:t>subtree</a:t>
            </a:r>
            <a:r>
              <a:rPr lang="en-US" sz="1000" baseline="0" noProof="0" dirty="0" smtClean="0">
                <a:latin typeface="Times New Roman"/>
                <a:cs typeface="Times New Roman"/>
              </a:rPr>
              <a:t> document that start from the root node (here the </a:t>
            </a:r>
            <a:r>
              <a:rPr lang="fr-FR" sz="1000" baseline="0" noProof="0" dirty="0" smtClean="0">
                <a:latin typeface="Times New Roman"/>
                <a:cs typeface="Times New Roman"/>
              </a:rPr>
              <a:t>NETCONF</a:t>
            </a:r>
            <a:r>
              <a:rPr lang="en-US" sz="1000" baseline="0" noProof="0" dirty="0" smtClean="0">
                <a:latin typeface="Times New Roman"/>
                <a:cs typeface="Times New Roman"/>
              </a:rPr>
              <a:t> virtual container). Note that the key of the list is added to the request while it is not explicitly asked. It is because we will want to have the possibility of requesting identified entry of a list. Such adding is just for list requests but is no needed any more for other ones as container or </a:t>
            </a:r>
            <a:r>
              <a:rPr lang="en-US" sz="1000" baseline="0" noProof="0" dirty="0" err="1" smtClean="0">
                <a:latin typeface="Times New Roman"/>
                <a:cs typeface="Times New Roman"/>
              </a:rPr>
              <a:t>leaflist</a:t>
            </a:r>
            <a:r>
              <a:rPr lang="en-US" sz="1000" baseline="0" noProof="0" dirty="0" smtClean="0">
                <a:latin typeface="Times New Roman"/>
                <a:cs typeface="Times New Roman"/>
              </a:rPr>
              <a:t>. To finalize the request the applet build an HTTP POST request and put the xml </a:t>
            </a:r>
            <a:r>
              <a:rPr lang="en-US" sz="1000" baseline="0" noProof="0" dirty="0" err="1" smtClean="0">
                <a:latin typeface="Times New Roman"/>
                <a:cs typeface="Times New Roman"/>
              </a:rPr>
              <a:t>subtree</a:t>
            </a:r>
            <a:r>
              <a:rPr lang="en-US" sz="1000" baseline="0" noProof="0" dirty="0" smtClean="0">
                <a:latin typeface="Times New Roman"/>
                <a:cs typeface="Times New Roman"/>
              </a:rPr>
              <a:t> in the body part.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done to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this latter add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to surround the xml document received and send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So the reply is send by the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to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and this finish the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figure shows in the right part of the Yang Browsing view where the response is displayed. The request is synchronous because even if one request contains several data (as is a request on a list with several entries) all of them are returned by one response. Note we have made our protocol synchronous on top of HTTP with several asynchronous requests. We plan allowing multiple selection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an access to the entire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pPr algn="just"/>
            <a:r>
              <a:rPr lang="en-US" sz="1000" noProof="0" dirty="0" smtClean="0">
                <a:latin typeface="Times New Roman"/>
                <a:cs typeface="Times New Roman"/>
              </a:rPr>
              <a:t>We can conclude that we provide three contributions to the network</a:t>
            </a:r>
            <a:r>
              <a:rPr lang="en-US" sz="1000" baseline="0" noProof="0" dirty="0" smtClean="0">
                <a:latin typeface="Times New Roman"/>
                <a:cs typeface="Times New Roman"/>
              </a:rPr>
              <a:t> configuration domain. First is a YANG parser and semantic checker very close to actual version of the draft definition of YANG. Indeed probably few work will be needed to be a standard compliant application. Second is twofold because we made ENSUITE YANG enable on the server and the client side. The server side was relatively easy to modify because we just add a capability announcement related to YANG module implemented by the server. We extend the client side that has now to accept such YANG announces from servers and must find, load and check the specifications documents announced. Then we have designed a java applet that is generic enough to accepts any YANG specification and display a graphical view of them. Moreover this graphical interface can be used to emulate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on top of HTTPS. The security is end to end maintained.</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Future work we plan is to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 more YANG based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We want to be able to generate some code from YANG specification or build a generic part to ensure the server maintains a Data Store that will match YANG data tree. The server has to be able to send notifications especially those defined in YANG and also have to be able to accept user defined operations as there is a YANG </a:t>
            </a:r>
            <a:r>
              <a:rPr lang="en-US" sz="1000" baseline="0" noProof="0" dirty="0" err="1" smtClean="0">
                <a:latin typeface="Times New Roman"/>
                <a:cs typeface="Times New Roman"/>
              </a:rPr>
              <a:t>rpc</a:t>
            </a:r>
            <a:r>
              <a:rPr lang="en-US" sz="1000" baseline="0" noProof="0" dirty="0" smtClean="0">
                <a:latin typeface="Times New Roman"/>
                <a:cs typeface="Times New Roman"/>
              </a:rPr>
              <a:t> statement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 to autonomously checks its configuration. At the client side the constraints can ensure the manager user do not make mistakes in its configuration operations.</a:t>
            </a:r>
          </a:p>
          <a:p>
            <a:pPr algn="just"/>
            <a:endParaRPr lang="en-US" sz="1000" baseline="0" noProof="0" dirty="0" smtClean="0">
              <a:latin typeface="Times New Roman"/>
              <a:cs typeface="Times New Roman"/>
            </a:endParaRPr>
          </a:p>
          <a:p>
            <a:pPr algn="just"/>
            <a:r>
              <a:rPr lang="en-US" sz="1200" b="1" baseline="0" noProof="0" dirty="0" smtClean="0">
                <a:latin typeface="Times New Roman"/>
                <a:cs typeface="Times New Roman"/>
              </a:rPr>
              <a:t>References : </a:t>
            </a:r>
          </a:p>
          <a:p>
            <a:pPr algn="just"/>
            <a:endParaRPr lang="en-US" sz="1000" baseline="0" noProof="0" dirty="0" smtClean="0">
              <a:latin typeface="Times New Roman"/>
              <a:cs typeface="Times New Roman"/>
            </a:endParaRPr>
          </a:p>
          <a:p>
            <a:pPr algn="just"/>
            <a:r>
              <a:rPr lang="fr-FR" sz="1200" kern="1200" dirty="0" smtClean="0">
                <a:solidFill>
                  <a:schemeClr val="tx1"/>
                </a:solidFill>
                <a:latin typeface="+mn-lt"/>
                <a:ea typeface="+mn-ea"/>
                <a:cs typeface="+mn-cs"/>
              </a:rPr>
              <a:t>[1] R. Enns</a:t>
            </a:r>
            <a:endParaRPr lang="fr-FR" sz="1200" b="0" kern="1200" dirty="0" smtClean="0">
              <a:solidFill>
                <a:schemeClr val="tx1"/>
              </a:solidFill>
              <a:latin typeface="+mn-lt"/>
              <a:ea typeface="+mn-ea"/>
              <a:cs typeface="+mn-cs"/>
            </a:endParaRPr>
          </a:p>
          <a:p>
            <a:pPr algn="just"/>
            <a:r>
              <a:rPr lang="fr-FR" sz="1200" b="0" kern="1200" dirty="0" smtClean="0">
                <a:solidFill>
                  <a:schemeClr val="tx1"/>
                </a:solidFill>
                <a:latin typeface="+mn-lt"/>
                <a:ea typeface="+mn-ea"/>
                <a:cs typeface="+mn-cs"/>
              </a:rPr>
              <a:t>NETCONF Configuration Protocol</a:t>
            </a:r>
          </a:p>
          <a:p>
            <a:pPr algn="just"/>
            <a:r>
              <a:rPr lang="en-US" sz="1000" baseline="0" noProof="0" dirty="0" smtClean="0">
                <a:latin typeface="Times New Roman"/>
                <a:cs typeface="Times New Roman"/>
              </a:rPr>
              <a:t>Request For Comments 4741</a:t>
            </a:r>
          </a:p>
          <a:p>
            <a:pPr algn="just"/>
            <a:r>
              <a:rPr lang="en-US" sz="1000" baseline="0" noProof="0" dirty="0" smtClean="0">
                <a:latin typeface="Times New Roman"/>
                <a:cs typeface="Times New Roman"/>
              </a:rPr>
              <a:t>Network Working Group, Dec. 2006</a:t>
            </a:r>
          </a:p>
          <a:p>
            <a:pPr algn="just"/>
            <a:endParaRPr lang="en-US" sz="1000" b="0" u="none" baseline="0" noProof="0" dirty="0" smtClean="0">
              <a:solidFill>
                <a:schemeClr val="tx1"/>
              </a:solidFill>
              <a:latin typeface="Times New Roman"/>
              <a:cs typeface="Times New Roman"/>
            </a:endParaRPr>
          </a:p>
          <a:p>
            <a:pPr algn="l"/>
            <a:r>
              <a:rPr lang="fr-FR" sz="1000" kern="1200" dirty="0" smtClean="0">
                <a:solidFill>
                  <a:schemeClr val="tx1"/>
                </a:solidFill>
                <a:latin typeface="Times New Roman"/>
                <a:ea typeface="+mn-ea"/>
                <a:cs typeface="Times New Roman"/>
              </a:rPr>
              <a:t>[2] M. </a:t>
            </a:r>
            <a:r>
              <a:rPr lang="fr-FR" sz="1000" kern="1200" dirty="0" err="1" smtClean="0">
                <a:solidFill>
                  <a:schemeClr val="tx1"/>
                </a:solidFill>
                <a:latin typeface="Times New Roman"/>
                <a:ea typeface="+mn-ea"/>
                <a:cs typeface="Times New Roman"/>
              </a:rPr>
              <a:t>Bjorklund</a:t>
            </a:r>
            <a:endParaRPr lang="fr-FR" sz="1000" b="0" kern="1200" dirty="0" smtClean="0">
              <a:solidFill>
                <a:schemeClr val="tx1"/>
              </a:solidFill>
              <a:latin typeface="Times New Roman"/>
              <a:ea typeface="+mn-ea"/>
              <a:cs typeface="Times New Roman"/>
            </a:endParaRPr>
          </a:p>
          <a:p>
            <a:pPr algn="l"/>
            <a:r>
              <a:rPr lang="fr-FR" sz="1000" b="0" kern="1200" dirty="0" smtClean="0">
                <a:solidFill>
                  <a:schemeClr val="tx1"/>
                </a:solidFill>
                <a:latin typeface="Times New Roman"/>
                <a:ea typeface="+mn-ea"/>
                <a:cs typeface="Times New Roman"/>
              </a:rPr>
              <a:t>YANG - A data </a:t>
            </a:r>
            <a:r>
              <a:rPr lang="fr-FR" sz="1000" b="0" kern="1200" dirty="0" err="1" smtClean="0">
                <a:solidFill>
                  <a:schemeClr val="tx1"/>
                </a:solidFill>
                <a:latin typeface="Times New Roman"/>
                <a:ea typeface="+mn-ea"/>
                <a:cs typeface="Times New Roman"/>
              </a:rPr>
              <a:t>modeling</a:t>
            </a:r>
            <a:r>
              <a:rPr lang="fr-FR" sz="1000" b="0" kern="1200" dirty="0" smtClean="0">
                <a:solidFill>
                  <a:schemeClr val="tx1"/>
                </a:solidFill>
                <a:latin typeface="Times New Roman"/>
                <a:ea typeface="+mn-ea"/>
                <a:cs typeface="Times New Roman"/>
              </a:rPr>
              <a:t> </a:t>
            </a:r>
            <a:r>
              <a:rPr lang="fr-FR" sz="1000" b="0" kern="1200" dirty="0" err="1" smtClean="0">
                <a:solidFill>
                  <a:schemeClr val="tx1"/>
                </a:solidFill>
                <a:latin typeface="Times New Roman"/>
                <a:ea typeface="+mn-ea"/>
                <a:cs typeface="Times New Roman"/>
              </a:rPr>
              <a:t>language</a:t>
            </a:r>
            <a:r>
              <a:rPr lang="fr-FR" sz="1000" b="0" kern="1200" dirty="0" smtClean="0">
                <a:solidFill>
                  <a:schemeClr val="tx1"/>
                </a:solidFill>
                <a:latin typeface="Times New Roman"/>
                <a:ea typeface="+mn-ea"/>
                <a:cs typeface="Times New Roman"/>
              </a:rPr>
              <a:t> for NETCONF</a:t>
            </a:r>
          </a:p>
          <a:p>
            <a:pPr algn="l"/>
            <a:r>
              <a:rPr lang="fr-FR" sz="1000" b="0" kern="1200" baseline="0" dirty="0" smtClean="0">
                <a:solidFill>
                  <a:schemeClr val="tx1"/>
                </a:solidFill>
                <a:latin typeface="Times New Roman"/>
                <a:ea typeface="+mn-ea"/>
                <a:cs typeface="Times New Roman"/>
              </a:rPr>
              <a:t> d</a:t>
            </a:r>
            <a:r>
              <a:rPr lang="fr-FR" sz="1000" b="0" u="none" kern="1200" dirty="0" smtClean="0">
                <a:solidFill>
                  <a:schemeClr val="tx1"/>
                </a:solidFill>
                <a:latin typeface="Times New Roman"/>
                <a:ea typeface="+mn-ea"/>
                <a:cs typeface="Times New Roman"/>
              </a:rPr>
              <a:t>raft-ietf-netmod-yang-07</a:t>
            </a:r>
          </a:p>
          <a:p>
            <a:pPr algn="l"/>
            <a:r>
              <a:rPr lang="en-US" sz="1000" b="0" u="none" kern="1200" dirty="0" smtClean="0">
                <a:solidFill>
                  <a:schemeClr val="tx1"/>
                </a:solidFill>
                <a:latin typeface="Times New Roman"/>
                <a:ea typeface="+mn-ea"/>
                <a:cs typeface="Times New Roman"/>
              </a:rPr>
              <a:t>Network Working Group,</a:t>
            </a:r>
            <a:r>
              <a:rPr lang="en-US" sz="1000" b="0" u="none" kern="1200" baseline="0" dirty="0" smtClean="0">
                <a:solidFill>
                  <a:schemeClr val="tx1"/>
                </a:solidFill>
                <a:latin typeface="Times New Roman"/>
                <a:ea typeface="+mn-ea"/>
                <a:cs typeface="Times New Roman"/>
              </a:rPr>
              <a:t> </a:t>
            </a:r>
            <a:r>
              <a:rPr lang="en-US" sz="1000" b="0" u="none" kern="1200" dirty="0" smtClean="0">
                <a:solidFill>
                  <a:schemeClr val="tx1"/>
                </a:solidFill>
                <a:latin typeface="Times New Roman"/>
                <a:ea typeface="+mn-ea"/>
                <a:cs typeface="Times New Roman"/>
              </a:rPr>
              <a:t>Internet-Draft, 13 July 2009</a:t>
            </a:r>
          </a:p>
          <a:p>
            <a:pPr algn="l"/>
            <a:endParaRPr lang="en-US" sz="1000" b="0" u="none" kern="1200" dirty="0" smtClean="0">
              <a:solidFill>
                <a:schemeClr val="tx1"/>
              </a:solidFill>
              <a:latin typeface="Times New Roman"/>
              <a:ea typeface="+mn-ea"/>
              <a:cs typeface="Times New Roman"/>
            </a:endParaRPr>
          </a:p>
          <a:p>
            <a:pPr algn="l"/>
            <a:r>
              <a:rPr lang="en-US" sz="1000" b="0" u="none" kern="1200" dirty="0" smtClean="0">
                <a:solidFill>
                  <a:schemeClr val="tx1"/>
                </a:solidFill>
                <a:latin typeface="Times New Roman"/>
                <a:ea typeface="+mn-ea"/>
                <a:cs typeface="Times New Roman"/>
              </a:rPr>
              <a:t>[3] </a:t>
            </a:r>
            <a:r>
              <a:rPr lang="en-US" sz="1000" b="0" u="none" kern="1200" dirty="0" err="1" smtClean="0">
                <a:solidFill>
                  <a:schemeClr val="tx1"/>
                </a:solidFill>
                <a:latin typeface="Times New Roman"/>
                <a:ea typeface="+mn-ea"/>
                <a:cs typeface="Times New Roman"/>
              </a:rPr>
              <a:t>Huiyang</a:t>
            </a:r>
            <a:r>
              <a:rPr lang="en-US" sz="1000" b="0" u="none" kern="1200" dirty="0" smtClean="0">
                <a:solidFill>
                  <a:schemeClr val="tx1"/>
                </a:solidFill>
                <a:latin typeface="Times New Roman"/>
                <a:ea typeface="+mn-ea"/>
                <a:cs typeface="Times New Roman"/>
              </a:rPr>
              <a:t> Cui; Bin Zhang; </a:t>
            </a:r>
            <a:r>
              <a:rPr lang="en-US" sz="1000" b="0" u="none" kern="1200" dirty="0" err="1" smtClean="0">
                <a:solidFill>
                  <a:schemeClr val="tx1"/>
                </a:solidFill>
                <a:latin typeface="Times New Roman"/>
                <a:ea typeface="+mn-ea"/>
                <a:cs typeface="Times New Roman"/>
              </a:rPr>
              <a:t>Guohui</a:t>
            </a:r>
            <a:r>
              <a:rPr lang="en-US" sz="1000" b="0" u="none" kern="1200" dirty="0" smtClean="0">
                <a:solidFill>
                  <a:schemeClr val="tx1"/>
                </a:solidFill>
                <a:latin typeface="Times New Roman"/>
                <a:ea typeface="+mn-ea"/>
                <a:cs typeface="Times New Roman"/>
              </a:rPr>
              <a:t> Li; </a:t>
            </a:r>
            <a:r>
              <a:rPr lang="en-US" sz="1000" b="0" u="none" kern="1200" dirty="0" err="1" smtClean="0">
                <a:solidFill>
                  <a:schemeClr val="tx1"/>
                </a:solidFill>
                <a:latin typeface="Times New Roman"/>
                <a:ea typeface="+mn-ea"/>
                <a:cs typeface="Times New Roman"/>
              </a:rPr>
              <a:t>Xuesong</a:t>
            </a:r>
            <a:r>
              <a:rPr lang="en-US" sz="1000" b="0" u="none" kern="1200" dirty="0" smtClean="0">
                <a:solidFill>
                  <a:schemeClr val="tx1"/>
                </a:solidFill>
                <a:latin typeface="Times New Roman"/>
                <a:ea typeface="+mn-ea"/>
                <a:cs typeface="Times New Roman"/>
              </a:rPr>
              <a:t> </a:t>
            </a:r>
            <a:r>
              <a:rPr lang="en-US" sz="1000" b="0" u="none" kern="1200" dirty="0" err="1" smtClean="0">
                <a:solidFill>
                  <a:schemeClr val="tx1"/>
                </a:solidFill>
                <a:latin typeface="Times New Roman"/>
                <a:ea typeface="+mn-ea"/>
                <a:cs typeface="Times New Roman"/>
              </a:rPr>
              <a:t>Gao</a:t>
            </a:r>
            <a:r>
              <a:rPr lang="en-US" sz="1000" b="0" u="none" kern="1200" dirty="0" smtClean="0">
                <a:solidFill>
                  <a:schemeClr val="tx1"/>
                </a:solidFill>
                <a:latin typeface="Times New Roman"/>
                <a:ea typeface="+mn-ea"/>
                <a:cs typeface="Times New Roman"/>
              </a:rPr>
              <a:t>; Yan Li</a:t>
            </a:r>
          </a:p>
          <a:p>
            <a:pPr algn="l"/>
            <a:r>
              <a:rPr lang="en-US" sz="1000" b="0" u="none" kern="1200" dirty="0" smtClean="0">
                <a:solidFill>
                  <a:schemeClr val="tx1"/>
                </a:solidFill>
                <a:latin typeface="Times New Roman"/>
                <a:ea typeface="+mn-ea"/>
                <a:cs typeface="Times New Roman"/>
              </a:rPr>
              <a:t>Contrast Analysis of </a:t>
            </a:r>
            <a:r>
              <a:rPr lang="fr-FR" sz="1000" b="0" u="none" kern="1200" dirty="0" smtClean="0">
                <a:solidFill>
                  <a:schemeClr val="tx1"/>
                </a:solidFill>
                <a:latin typeface="Times New Roman"/>
                <a:ea typeface="+mn-ea"/>
                <a:cs typeface="Times New Roman"/>
              </a:rPr>
              <a:t>NETCONF</a:t>
            </a:r>
            <a:r>
              <a:rPr lang="en-US" sz="1000" b="0" u="none" kern="1200" dirty="0" smtClean="0">
                <a:solidFill>
                  <a:schemeClr val="tx1"/>
                </a:solidFill>
                <a:latin typeface="Times New Roman"/>
                <a:ea typeface="+mn-ea"/>
                <a:cs typeface="Times New Roman"/>
              </a:rPr>
              <a:t> Modeling </a:t>
            </a:r>
            <a:r>
              <a:rPr lang="en-US" sz="1000" b="0" i="0" u="none" kern="1200" dirty="0" smtClean="0">
                <a:solidFill>
                  <a:schemeClr val="tx1"/>
                </a:solidFill>
                <a:latin typeface="Times New Roman"/>
                <a:ea typeface="+mn-ea"/>
                <a:cs typeface="Times New Roman"/>
              </a:rPr>
              <a:t>Languages: XML Schema, Relax NG and YANG</a:t>
            </a:r>
            <a:endParaRPr lang="en-US" sz="1000" b="0" i="0" u="none" strike="noStrike" kern="1200" cap="none" baseline="0" noProof="0" dirty="0" smtClean="0">
              <a:solidFill>
                <a:schemeClr val="tx1"/>
              </a:solidFill>
              <a:latin typeface="Times New Roman"/>
              <a:ea typeface="+mn-ea"/>
              <a:cs typeface="Times New Roman"/>
            </a:endParaRPr>
          </a:p>
          <a:p>
            <a:pPr algn="l"/>
            <a:r>
              <a:rPr lang="en-US" sz="1000" b="0" i="0" u="none" strike="noStrike" kern="1200" cap="none" baseline="0" noProof="0" dirty="0" smtClean="0">
                <a:solidFill>
                  <a:schemeClr val="tx1"/>
                </a:solidFill>
                <a:latin typeface="Times New Roman"/>
                <a:ea typeface="+mn-ea"/>
                <a:cs typeface="Times New Roman"/>
              </a:rPr>
              <a:t>International Conference on Communication Software and Network, 2009, ICCSN’09, 27-28 Feb 2009 Page(s):322 - 326 </a:t>
            </a:r>
          </a:p>
          <a:p>
            <a:pPr algn="just"/>
            <a:endParaRPr lang="en-US" sz="800" b="0" i="0" u="none" baseline="0" noProof="0" dirty="0" smtClean="0">
              <a:solidFill>
                <a:schemeClr val="tx1"/>
              </a:solidFill>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en-US" sz="800" b="0" i="0" u="none" kern="1200" dirty="0" smtClean="0">
                <a:solidFill>
                  <a:schemeClr val="tx1"/>
                </a:solidFill>
                <a:latin typeface="Times New Roman"/>
                <a:ea typeface="+mn-ea"/>
                <a:cs typeface="Times New Roman"/>
              </a:rPr>
              <a:t>[4] </a:t>
            </a:r>
            <a:r>
              <a:rPr lang="en-US" sz="800" b="0" i="0" u="none" kern="1200" dirty="0" err="1" smtClean="0">
                <a:solidFill>
                  <a:schemeClr val="tx1"/>
                </a:solidFill>
                <a:latin typeface="Times New Roman"/>
                <a:ea typeface="+mn-ea"/>
                <a:cs typeface="Times New Roman"/>
              </a:rPr>
              <a:t>Hui</a:t>
            </a:r>
            <a:r>
              <a:rPr lang="en-US" sz="800" b="0" i="0" u="none" kern="1200" dirty="0" smtClean="0">
                <a:solidFill>
                  <a:schemeClr val="tx1"/>
                </a:solidFill>
                <a:latin typeface="Times New Roman"/>
                <a:ea typeface="+mn-ea"/>
                <a:cs typeface="Times New Roman"/>
              </a:rPr>
              <a:t> </a:t>
            </a:r>
            <a:r>
              <a:rPr lang="en-US" sz="800" b="0" i="0" u="none" kern="1200" dirty="0" err="1" smtClean="0">
                <a:solidFill>
                  <a:schemeClr val="tx1"/>
                </a:solidFill>
                <a:latin typeface="Times New Roman"/>
                <a:ea typeface="+mn-ea"/>
                <a:cs typeface="Times New Roman"/>
              </a:rPr>
              <a:t>Xu</a:t>
            </a:r>
            <a:r>
              <a:rPr lang="en-US" sz="800" b="0" i="0" u="none" kern="1200" dirty="0" smtClean="0">
                <a:solidFill>
                  <a:schemeClr val="tx1"/>
                </a:solidFill>
                <a:latin typeface="Times New Roman"/>
                <a:ea typeface="+mn-ea"/>
                <a:cs typeface="Times New Roman"/>
              </a:rPr>
              <a:t>; </a:t>
            </a:r>
            <a:r>
              <a:rPr lang="en-US" sz="800" b="0" i="0" u="none" kern="1200" dirty="0" err="1" smtClean="0">
                <a:solidFill>
                  <a:schemeClr val="tx1"/>
                </a:solidFill>
                <a:latin typeface="Times New Roman"/>
                <a:ea typeface="+mn-ea"/>
                <a:cs typeface="Times New Roman"/>
              </a:rPr>
              <a:t>Debao</a:t>
            </a:r>
            <a:r>
              <a:rPr lang="en-US" sz="800" b="0" i="0" u="none" kern="1200" dirty="0" smtClean="0">
                <a:solidFill>
                  <a:schemeClr val="tx1"/>
                </a:solidFill>
                <a:latin typeface="Times New Roman"/>
                <a:ea typeface="+mn-ea"/>
                <a:cs typeface="Times New Roman"/>
              </a:rPr>
              <a:t> Xiao</a:t>
            </a:r>
            <a:endParaRPr lang="en-US" sz="800" b="0" i="0" u="none" baseline="0" noProof="0" dirty="0" smtClean="0">
              <a:solidFill>
                <a:schemeClr val="tx1"/>
              </a:solidFill>
              <a:latin typeface="Times New Roman"/>
              <a:cs typeface="Times New Roman"/>
            </a:endParaRPr>
          </a:p>
          <a:p>
            <a:pPr algn="l"/>
            <a:r>
              <a:rPr lang="en-US" sz="1000" b="0" i="0" u="none" kern="1200" dirty="0" smtClean="0">
                <a:solidFill>
                  <a:schemeClr val="tx1"/>
                </a:solidFill>
                <a:latin typeface="Times New Roman"/>
                <a:ea typeface="+mn-ea"/>
                <a:cs typeface="Times New Roman"/>
              </a:rPr>
              <a:t>Data modeling for </a:t>
            </a:r>
            <a:r>
              <a:rPr lang="fr-FR" sz="1000" b="0" i="0" u="none" kern="1200" dirty="0" smtClean="0">
                <a:solidFill>
                  <a:schemeClr val="tx1"/>
                </a:solidFill>
                <a:latin typeface="Times New Roman"/>
                <a:ea typeface="+mn-ea"/>
                <a:cs typeface="Times New Roman"/>
              </a:rPr>
              <a:t>NETCONF</a:t>
            </a:r>
            <a:r>
              <a:rPr lang="en-US" sz="1000" b="0" i="0" u="none" kern="1200" dirty="0" smtClean="0">
                <a:solidFill>
                  <a:schemeClr val="tx1"/>
                </a:solidFill>
                <a:latin typeface="Times New Roman"/>
                <a:ea typeface="+mn-ea"/>
                <a:cs typeface="Times New Roman"/>
              </a:rPr>
              <a:t>-based network management: XML schema or YANG</a:t>
            </a:r>
            <a:endParaRPr lang="en-US" sz="1000" b="0" i="0" u="none" strike="noStrike" kern="1200" cap="none" baseline="0" noProof="0" dirty="0" smtClean="0">
              <a:solidFill>
                <a:schemeClr val="tx1"/>
              </a:solidFill>
              <a:latin typeface="Times New Roman"/>
              <a:ea typeface="+mn-ea"/>
              <a:cs typeface="Times New Roman"/>
            </a:endParaRPr>
          </a:p>
          <a:p>
            <a:pPr algn="l"/>
            <a:r>
              <a:rPr lang="en-US" sz="1000" b="0" i="0" u="none" strike="noStrike" kern="1200" cap="none" baseline="0" noProof="0" dirty="0" smtClean="0">
                <a:solidFill>
                  <a:schemeClr val="tx1"/>
                </a:solidFill>
                <a:latin typeface="Times New Roman"/>
                <a:ea typeface="+mn-ea"/>
                <a:cs typeface="Times New Roman"/>
              </a:rPr>
              <a:t>11</a:t>
            </a:r>
            <a:r>
              <a:rPr lang="en-US" sz="1000" b="0" i="0" u="none" strike="noStrike" kern="1200" cap="none" baseline="30000" noProof="0" dirty="0" smtClean="0">
                <a:solidFill>
                  <a:schemeClr val="tx1"/>
                </a:solidFill>
                <a:latin typeface="Times New Roman"/>
                <a:ea typeface="+mn-ea"/>
                <a:cs typeface="Times New Roman"/>
              </a:rPr>
              <a:t>th</a:t>
            </a:r>
            <a:r>
              <a:rPr lang="en-US" sz="1000" b="0" i="0" u="none" strike="noStrike" kern="1200" cap="none" baseline="0" noProof="0" dirty="0" smtClean="0">
                <a:solidFill>
                  <a:schemeClr val="tx1"/>
                </a:solidFill>
                <a:latin typeface="Times New Roman"/>
                <a:ea typeface="+mn-ea"/>
                <a:cs typeface="Times New Roman"/>
              </a:rPr>
              <a:t> IEEE International Conference on Communication Technology, 2008, ICCT 2008, 10-12 Nov 2008 Page(s):561 – 564</a:t>
            </a:r>
          </a:p>
          <a:p>
            <a:pPr algn="l"/>
            <a:endParaRPr lang="en-US" sz="1000" b="0" u="none" kern="1200" dirty="0" smtClean="0">
              <a:solidFill>
                <a:schemeClr val="tx1"/>
              </a:solidFill>
              <a:latin typeface="Times New Roman"/>
              <a:ea typeface="+mn-ea"/>
              <a:cs typeface="Times New Roman"/>
            </a:endParaRPr>
          </a:p>
          <a:p>
            <a:pPr algn="l"/>
            <a:r>
              <a:rPr lang="fr-FR" sz="1000" kern="1200" dirty="0" smtClean="0">
                <a:solidFill>
                  <a:schemeClr val="tx1"/>
                </a:solidFill>
                <a:latin typeface="Times New Roman"/>
                <a:ea typeface="+mn-ea"/>
                <a:cs typeface="Times New Roman"/>
              </a:rPr>
              <a:t>[5] J. </a:t>
            </a:r>
            <a:r>
              <a:rPr lang="fr-FR" sz="1000" kern="1200" dirty="0" err="1" smtClean="0">
                <a:solidFill>
                  <a:schemeClr val="tx1"/>
                </a:solidFill>
                <a:latin typeface="Times New Roman"/>
                <a:ea typeface="+mn-ea"/>
                <a:cs typeface="Times New Roman"/>
              </a:rPr>
              <a:t>Schoenwaelder</a:t>
            </a:r>
            <a:endParaRPr lang="fr-FR" sz="1000" kern="1200" dirty="0" smtClean="0">
              <a:solidFill>
                <a:schemeClr val="tx1"/>
              </a:solidFill>
              <a:latin typeface="Times New Roman"/>
              <a:ea typeface="+mn-ea"/>
              <a:cs typeface="Times New Roman"/>
            </a:endParaRPr>
          </a:p>
          <a:p>
            <a:pPr algn="l"/>
            <a:r>
              <a:rPr lang="fr-FR" sz="1000" kern="1200" dirty="0" smtClean="0">
                <a:solidFill>
                  <a:schemeClr val="tx1"/>
                </a:solidFill>
                <a:latin typeface="Times New Roman"/>
                <a:ea typeface="+mn-ea"/>
                <a:cs typeface="Times New Roman"/>
              </a:rPr>
              <a:t>Common YANG Data Types</a:t>
            </a:r>
          </a:p>
          <a:p>
            <a:pPr algn="l"/>
            <a:r>
              <a:rPr lang="fr-FR" sz="1000" kern="1200" dirty="0" smtClean="0">
                <a:solidFill>
                  <a:schemeClr val="tx1"/>
                </a:solidFill>
                <a:latin typeface="Times New Roman"/>
                <a:ea typeface="+mn-ea"/>
                <a:cs typeface="Times New Roman"/>
              </a:rPr>
              <a:t>draft-ietf-netmod-yang-types-03</a:t>
            </a:r>
            <a:endParaRPr lang="fr-FR" sz="1000" b="0" u="none" kern="1200" dirty="0" smtClean="0">
              <a:solidFill>
                <a:schemeClr val="tx1"/>
              </a:solidFill>
              <a:latin typeface="Times New Roman"/>
              <a:ea typeface="+mn-ea"/>
              <a:cs typeface="Times New Roman"/>
            </a:endParaRPr>
          </a:p>
          <a:p>
            <a:pPr algn="l"/>
            <a:r>
              <a:rPr lang="en-US" sz="1000" b="0" u="none" kern="1200" dirty="0" smtClean="0">
                <a:solidFill>
                  <a:schemeClr val="tx1"/>
                </a:solidFill>
                <a:latin typeface="Times New Roman"/>
                <a:ea typeface="+mn-ea"/>
                <a:cs typeface="Times New Roman"/>
              </a:rPr>
              <a:t>Network Working Group,</a:t>
            </a:r>
            <a:r>
              <a:rPr lang="en-US" sz="1000" b="0" u="none" kern="1200" baseline="0" dirty="0" smtClean="0">
                <a:solidFill>
                  <a:schemeClr val="tx1"/>
                </a:solidFill>
                <a:latin typeface="Times New Roman"/>
                <a:ea typeface="+mn-ea"/>
                <a:cs typeface="Times New Roman"/>
              </a:rPr>
              <a:t> </a:t>
            </a:r>
            <a:r>
              <a:rPr lang="en-US" sz="1000" b="0" u="none" kern="1200" dirty="0" smtClean="0">
                <a:solidFill>
                  <a:schemeClr val="tx1"/>
                </a:solidFill>
                <a:latin typeface="Times New Roman"/>
                <a:ea typeface="+mn-ea"/>
                <a:cs typeface="Times New Roman"/>
              </a:rPr>
              <a:t>Internet-Draft, 13 Mai</a:t>
            </a:r>
            <a:r>
              <a:rPr lang="en-US" sz="1000" b="0" u="none" kern="1200" baseline="0" dirty="0" smtClean="0">
                <a:solidFill>
                  <a:schemeClr val="tx1"/>
                </a:solidFill>
                <a:latin typeface="Times New Roman"/>
                <a:ea typeface="+mn-ea"/>
                <a:cs typeface="Times New Roman"/>
              </a:rPr>
              <a:t> </a:t>
            </a:r>
            <a:r>
              <a:rPr lang="en-US" sz="1000" b="0" u="none" kern="1200" dirty="0" smtClean="0">
                <a:solidFill>
                  <a:schemeClr val="tx1"/>
                </a:solidFill>
                <a:latin typeface="Times New Roman"/>
                <a:ea typeface="+mn-ea"/>
                <a:cs typeface="Times New Roman"/>
              </a:rPr>
              <a:t>2009</a:t>
            </a:r>
          </a:p>
          <a:p>
            <a:pPr algn="l"/>
            <a:endParaRPr lang="en-US" sz="1000" b="0" u="none" kern="1200" dirty="0" smtClean="0">
              <a:solidFill>
                <a:schemeClr val="tx1"/>
              </a:solidFill>
              <a:latin typeface="Times New Roman"/>
              <a:ea typeface="+mn-ea"/>
              <a:cs typeface="Times New Roman"/>
            </a:endParaRPr>
          </a:p>
          <a:p>
            <a:pPr algn="l"/>
            <a:r>
              <a:rPr lang="en-US" sz="1000" b="0" u="none" kern="1200" dirty="0" smtClean="0">
                <a:solidFill>
                  <a:schemeClr val="tx1"/>
                </a:solidFill>
                <a:latin typeface="Times New Roman"/>
                <a:ea typeface="+mn-ea"/>
                <a:cs typeface="Times New Roman"/>
              </a:rPr>
              <a:t>V. </a:t>
            </a:r>
            <a:r>
              <a:rPr lang="en-US" sz="1000" b="0" u="none" kern="1200" dirty="0" err="1" smtClean="0">
                <a:solidFill>
                  <a:schemeClr val="tx1"/>
                </a:solidFill>
                <a:latin typeface="Times New Roman"/>
                <a:ea typeface="+mn-ea"/>
                <a:cs typeface="Times New Roman"/>
              </a:rPr>
              <a:t>Cridlig</a:t>
            </a:r>
            <a:r>
              <a:rPr lang="en-US" sz="1000" b="0" u="none" kern="1200" dirty="0" smtClean="0">
                <a:solidFill>
                  <a:schemeClr val="tx1"/>
                </a:solidFill>
                <a:latin typeface="Times New Roman"/>
                <a:ea typeface="+mn-ea"/>
                <a:cs typeface="Times New Roman"/>
              </a:rPr>
              <a:t>;</a:t>
            </a:r>
            <a:r>
              <a:rPr lang="en-US" sz="1000" b="0" u="none" kern="1200" baseline="0" dirty="0" smtClean="0">
                <a:solidFill>
                  <a:schemeClr val="tx1"/>
                </a:solidFill>
                <a:latin typeface="Times New Roman"/>
                <a:ea typeface="+mn-ea"/>
                <a:cs typeface="Times New Roman"/>
              </a:rPr>
              <a:t> R. State</a:t>
            </a:r>
          </a:p>
          <a:p>
            <a:pPr algn="l"/>
            <a:r>
              <a:rPr lang="en-US" sz="1000" b="0" u="none" kern="1200" baseline="0" dirty="0" err="1" smtClean="0">
                <a:solidFill>
                  <a:schemeClr val="tx1"/>
                </a:solidFill>
                <a:latin typeface="Times New Roman"/>
                <a:ea typeface="+mn-ea"/>
                <a:cs typeface="Times New Roman"/>
              </a:rPr>
              <a:t>YencaP</a:t>
            </a:r>
            <a:r>
              <a:rPr lang="en-US" sz="1000" b="0" u="none" kern="1200" baseline="0" dirty="0" smtClean="0">
                <a:solidFill>
                  <a:schemeClr val="tx1"/>
                </a:solidFill>
                <a:latin typeface="Times New Roman"/>
                <a:ea typeface="+mn-ea"/>
                <a:cs typeface="Times New Roman"/>
              </a:rPr>
              <a:t> Documentation</a:t>
            </a:r>
          </a:p>
          <a:p>
            <a:pPr algn="l"/>
            <a:r>
              <a:rPr lang="en-US" sz="1000" b="0" u="none" kern="1200" baseline="0" dirty="0" smtClean="0">
                <a:solidFill>
                  <a:schemeClr val="tx1"/>
                </a:solidFill>
                <a:latin typeface="Times New Roman"/>
                <a:ea typeface="+mn-ea"/>
                <a:cs typeface="Times New Roman"/>
              </a:rPr>
              <a:t>Technical Report, 2005, 25 Pages,</a:t>
            </a:r>
            <a:r>
              <a:rPr lang="fr-FR" sz="1200" kern="1200" dirty="0" smtClean="0">
                <a:solidFill>
                  <a:schemeClr val="tx1"/>
                </a:solidFill>
                <a:latin typeface="+mn-lt"/>
                <a:ea typeface="+mn-ea"/>
                <a:cs typeface="+mn-cs"/>
              </a:rPr>
              <a:t>http://hal.inria.fr/inria-00000804/fr</a:t>
            </a:r>
            <a:endParaRPr lang="en-US" sz="1000" b="0" u="none" kern="1200" dirty="0" smtClean="0">
              <a:solidFill>
                <a:schemeClr val="tx1"/>
              </a:solidFill>
              <a:latin typeface="Times New Roman"/>
              <a:ea typeface="+mn-ea"/>
              <a:cs typeface="Times New Roman"/>
            </a:endParaRPr>
          </a:p>
          <a:p>
            <a:pPr algn="l"/>
            <a:endParaRPr lang="en-US" sz="1200" b="0" u="none" kern="1200" dirty="0" smtClean="0">
              <a:solidFill>
                <a:schemeClr val="tx1"/>
              </a:solidFill>
              <a:latin typeface="Times New Roman"/>
              <a:ea typeface="+mn-ea"/>
              <a:cs typeface="Times New Roman"/>
            </a:endParaRPr>
          </a:p>
          <a:p>
            <a:pPr algn="l"/>
            <a:endParaRPr lang="en-US" sz="1200" b="0" u="none" kern="1200" dirty="0" smtClean="0">
              <a:solidFill>
                <a:schemeClr val="tx1"/>
              </a:solidFill>
              <a:latin typeface="Times New Roman"/>
              <a:ea typeface="+mn-ea"/>
              <a:cs typeface="Times New Roman"/>
            </a:endParaRPr>
          </a:p>
          <a:p>
            <a:pPr algn="l"/>
            <a:endParaRPr lang="en-US" sz="1200" b="0" i="0" u="none" strike="noStrike" kern="1200" cap="none" baseline="0" noProof="0" dirty="0" smtClean="0">
              <a:solidFill>
                <a:schemeClr val="tx1"/>
              </a:solidFill>
              <a:latin typeface="Times New Roman"/>
              <a:ea typeface="+mn-ea"/>
              <a:cs typeface="Times New Roman"/>
            </a:endParaRPr>
          </a:p>
          <a:p>
            <a:pPr algn="l"/>
            <a:endParaRPr lang="en-US" sz="1200" b="0" i="0" u="none" kern="1200" dirty="0" smtClean="0">
              <a:solidFill>
                <a:schemeClr val="tx1"/>
              </a:solidFill>
              <a:latin typeface="Times New Roman"/>
              <a:ea typeface="+mn-ea"/>
              <a:cs typeface="Times New Roman"/>
            </a:endParaRPr>
          </a:p>
          <a:p>
            <a:pPr algn="just"/>
            <a:endParaRPr lang="fr-FR" sz="1200" b="0" i="0" u="none" kern="1200" baseline="0" noProof="0" dirty="0" smtClean="0">
              <a:solidFill>
                <a:schemeClr val="tx1"/>
              </a:solidFill>
              <a:latin typeface="Times New Roman"/>
              <a:ea typeface="+mn-ea"/>
              <a:cs typeface="Times New Roman"/>
            </a:endParaRPr>
          </a:p>
          <a:p>
            <a:pPr algn="just"/>
            <a:endParaRPr lang="en-US" sz="1000" b="0" i="0" u="none" baseline="0" noProof="0" dirty="0" smtClean="0">
              <a:solidFill>
                <a:schemeClr val="tx1"/>
              </a:solidFill>
              <a:latin typeface="Times New Roman"/>
              <a:cs typeface="Times New Roman"/>
            </a:endParaRPr>
          </a:p>
          <a:p>
            <a:pPr algn="just"/>
            <a:endParaRPr lang="en-US" sz="1000" baseline="0" noProof="0" dirty="0" smtClean="0">
              <a:latin typeface="Times New Roman"/>
              <a:cs typeface="Times New Roman"/>
            </a:endParaRPr>
          </a:p>
        </p:txBody>
      </p:sp>
      <p:sp>
        <p:nvSpPr>
          <p:cNvPr id="4" name="Espace réservé du numéro de diapositive 3"/>
          <p:cNvSpPr>
            <a:spLocks noGrp="1"/>
          </p:cNvSpPr>
          <p:nvPr>
            <p:ph type="sldNum" sz="quarter" idx="10"/>
          </p:nvPr>
        </p:nvSpPr>
        <p:spPr/>
        <p:txBody>
          <a:bodyPr/>
          <a:lstStyle/>
          <a:p>
            <a:fld id="{0D53C036-F298-5846-9230-2A5F79BDA80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31/08/09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B659F3D-3525-E94A-AEAA-F60706E9BB40}" type="datetimeFigureOut">
              <a:rPr lang="fr-FR" smtClean="0"/>
              <a:pPr/>
              <a:t>31/08/09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BB659F3D-3525-E94A-AEAA-F60706E9BB40}" type="datetimeFigureOut">
              <a:rPr lang="fr-FR" smtClean="0"/>
              <a:pPr/>
              <a:t>31/08/09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B659F3D-3525-E94A-AEAA-F60706E9BB40}" type="datetimeFigureOut">
              <a:rPr lang="fr-FR" smtClean="0"/>
              <a:pPr/>
              <a:t>31/08/09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31/08/09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B659F3D-3525-E94A-AEAA-F60706E9BB40}" type="datetimeFigureOut">
              <a:rPr lang="fr-FR" smtClean="0"/>
              <a:pPr/>
              <a:t>31/08/09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59F3D-3525-E94A-AEAA-F60706E9BB40}" type="datetimeFigureOut">
              <a:rPr lang="fr-FR" smtClean="0"/>
              <a:pPr/>
              <a:t>31/08/09</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7.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3" Type="http://schemas.openxmlformats.org/officeDocument/2006/relationships/image" Target="../media/image8.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9.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YANG-based</a:t>
            </a:r>
            <a:r>
              <a:rPr lang="fr-FR" dirty="0" smtClean="0"/>
              <a:t>  Configuration application</a:t>
            </a:r>
            <a:endParaRPr lang="fr-FR" dirty="0"/>
          </a:p>
        </p:txBody>
      </p:sp>
      <p:sp>
        <p:nvSpPr>
          <p:cNvPr id="3" name="Sous-titre 2"/>
          <p:cNvSpPr>
            <a:spLocks noGrp="1"/>
          </p:cNvSpPr>
          <p:nvPr>
            <p:ph type="subTitle" idx="1"/>
          </p:nvPr>
        </p:nvSpPr>
        <p:spPr/>
        <p:txBody>
          <a:bodyPr/>
          <a:lstStyle/>
          <a:p>
            <a:r>
              <a:rPr lang="fr-FR" dirty="0" smtClean="0"/>
              <a:t>Sous titre</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189121" cy="646331"/>
          </a:xfrm>
          <a:prstGeom prst="rect">
            <a:avLst/>
          </a:prstGeom>
          <a:noFill/>
        </p:spPr>
        <p:txBody>
          <a:bodyPr wrap="none" rtlCol="0">
            <a:spAutoFit/>
          </a:bodyPr>
          <a:lstStyle/>
          <a:p>
            <a:r>
              <a:rPr lang="fr-FR" dirty="0" smtClean="0"/>
              <a:t>Network </a:t>
            </a:r>
            <a:r>
              <a:rPr lang="fr-FR" dirty="0" err="1" smtClean="0"/>
              <a:t>devices</a:t>
            </a:r>
            <a:r>
              <a:rPr lang="fr-FR" dirty="0" smtClean="0"/>
              <a:t> </a:t>
            </a:r>
          </a:p>
          <a:p>
            <a:r>
              <a:rPr lang="fr-FR" dirty="0" err="1" smtClean="0"/>
              <a:t>with</a:t>
            </a:r>
            <a:r>
              <a:rPr lang="fr-FR" dirty="0" smtClean="0"/>
              <a:t> NETCONF server</a:t>
            </a:r>
            <a:endParaRPr lang="fr-FR" dirty="0"/>
          </a:p>
        </p:txBody>
      </p:sp>
      <p:sp>
        <p:nvSpPr>
          <p:cNvPr id="65" name="Carré corné 64"/>
          <p:cNvSpPr/>
          <p:nvPr/>
        </p:nvSpPr>
        <p:spPr>
          <a:xfrm>
            <a:off x="6553200" y="1822529"/>
            <a:ext cx="1295400" cy="98766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Data Model</a:t>
            </a:r>
          </a:p>
          <a:p>
            <a:pPr algn="ctr"/>
            <a:r>
              <a:rPr lang="fr-FR" dirty="0" smtClean="0"/>
              <a:t>Server</a:t>
            </a:r>
            <a:endParaRPr lang="fr-FR" dirty="0"/>
          </a:p>
        </p:txBody>
      </p:sp>
      <p:sp>
        <p:nvSpPr>
          <p:cNvPr id="66" name="ZoneTexte 65"/>
          <p:cNvSpPr txBox="1"/>
          <p:nvPr/>
        </p:nvSpPr>
        <p:spPr>
          <a:xfrm>
            <a:off x="152400" y="1574999"/>
            <a:ext cx="2571550" cy="369332"/>
          </a:xfrm>
          <a:prstGeom prst="rect">
            <a:avLst/>
          </a:prstGeom>
          <a:noFill/>
        </p:spPr>
        <p:txBody>
          <a:bodyPr wrap="none" rtlCol="0">
            <a:spAutoFit/>
          </a:bodyPr>
          <a:lstStyle/>
          <a:p>
            <a:r>
              <a:rPr lang="en-US" dirty="0" smtClean="0"/>
              <a:t>Configuration Application</a:t>
            </a:r>
            <a:endParaRPr lang="en-US" dirty="0"/>
          </a:p>
        </p:txBody>
      </p:sp>
      <p:cxnSp>
        <p:nvCxnSpPr>
          <p:cNvPr id="67" name="Connecteur droit avec flèche 66"/>
          <p:cNvCxnSpPr/>
          <p:nvPr/>
        </p:nvCxnSpPr>
        <p:spPr>
          <a:xfrm>
            <a:off x="3344797" y="3383239"/>
            <a:ext cx="2730493"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Data Model</a:t>
            </a:r>
          </a:p>
          <a:p>
            <a:pPr algn="ctr"/>
            <a:r>
              <a:rPr lang="fr-FR" dirty="0" smtClean="0"/>
              <a:t>Router</a:t>
            </a:r>
            <a:endParaRPr lang="fr-FR" dirty="0"/>
          </a:p>
        </p:txBody>
      </p:sp>
      <p:sp>
        <p:nvSpPr>
          <p:cNvPr id="70" name="Carré corné 69"/>
          <p:cNvSpPr/>
          <p:nvPr/>
        </p:nvSpPr>
        <p:spPr>
          <a:xfrm>
            <a:off x="7929321" y="473128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Data Model</a:t>
            </a:r>
          </a:p>
          <a:p>
            <a:pPr algn="ctr"/>
            <a:r>
              <a:rPr lang="fr-FR" dirty="0" smtClean="0"/>
              <a:t>Server</a:t>
            </a:r>
            <a:endParaRPr lang="fr-FR" dirty="0"/>
          </a:p>
        </p:txBody>
      </p:sp>
      <p:sp>
        <p:nvSpPr>
          <p:cNvPr id="71" name="Carré corné 70"/>
          <p:cNvSpPr/>
          <p:nvPr/>
        </p:nvSpPr>
        <p:spPr>
          <a:xfrm>
            <a:off x="457200" y="4140044"/>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Data Model Server</a:t>
            </a:r>
            <a:endParaRPr lang="fr-FR" dirty="0"/>
          </a:p>
        </p:txBody>
      </p:sp>
      <p:sp>
        <p:nvSpPr>
          <p:cNvPr id="72" name="Carré corné 71"/>
          <p:cNvSpPr/>
          <p:nvPr/>
        </p:nvSpPr>
        <p:spPr>
          <a:xfrm>
            <a:off x="542834" y="5202473"/>
            <a:ext cx="1390468" cy="9423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Data Model</a:t>
            </a:r>
          </a:p>
          <a:p>
            <a:pPr algn="ctr"/>
            <a:r>
              <a:rPr lang="fr-FR" dirty="0" smtClean="0"/>
              <a:t>Router</a:t>
            </a:r>
            <a:endParaRPr lang="fr-FR" dirty="0"/>
          </a:p>
        </p:txBody>
      </p:sp>
      <p:sp>
        <p:nvSpPr>
          <p:cNvPr id="73" name="Carré corné 72"/>
          <p:cNvSpPr/>
          <p:nvPr/>
        </p:nvSpPr>
        <p:spPr>
          <a:xfrm>
            <a:off x="304800" y="215677"/>
            <a:ext cx="933268" cy="61085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t>Data Model</a:t>
            </a:r>
            <a:endParaRPr lang="fr-FR" sz="1200" dirty="0"/>
          </a:p>
        </p:txBody>
      </p:sp>
      <p:sp>
        <p:nvSpPr>
          <p:cNvPr id="74" name="ZoneTexte 73"/>
          <p:cNvSpPr txBox="1"/>
          <p:nvPr/>
        </p:nvSpPr>
        <p:spPr>
          <a:xfrm>
            <a:off x="1238068" y="272534"/>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515600" y="1981200"/>
            <a:ext cx="1108747" cy="276999"/>
          </a:xfrm>
          <a:prstGeom prst="rect">
            <a:avLst/>
          </a:prstGeom>
          <a:noFill/>
        </p:spPr>
        <p:txBody>
          <a:bodyPr wrap="none" rtlCol="0">
            <a:spAutoFit/>
          </a:bodyPr>
          <a:lstStyle/>
          <a:p>
            <a:r>
              <a:rPr lang="fr-FR" sz="1200" dirty="0" smtClean="0"/>
              <a:t>NETCONF</a:t>
            </a:r>
            <a:r>
              <a:rPr lang="en-US" sz="1200" dirty="0" smtClean="0"/>
              <a:t> Data</a:t>
            </a:r>
            <a:endParaRPr lang="en-US" sz="1200" dirty="0"/>
          </a:p>
        </p:txBody>
      </p:sp>
      <p:sp>
        <p:nvSpPr>
          <p:cNvPr id="47" name="ZoneTexte 46"/>
          <p:cNvSpPr txBox="1"/>
          <p:nvPr/>
        </p:nvSpPr>
        <p:spPr>
          <a:xfrm>
            <a:off x="9928547" y="2895600"/>
            <a:ext cx="3391599" cy="2492990"/>
          </a:xfrm>
          <a:prstGeom prst="rect">
            <a:avLst/>
          </a:prstGeom>
          <a:noFill/>
        </p:spPr>
        <p:txBody>
          <a:bodyPr wrap="none" rtlCol="0">
            <a:spAutoFit/>
          </a:bodyPr>
          <a:lstStyle/>
          <a:p>
            <a:r>
              <a:rPr lang="en-US" sz="1200" dirty="0" smtClean="0"/>
              <a:t>&lt;</a:t>
            </a:r>
            <a:r>
              <a:rPr lang="fr-FR" sz="1200" dirty="0" smtClean="0"/>
              <a:t>NETCONF</a:t>
            </a:r>
            <a:r>
              <a:rPr lang="en-US" sz="1200" dirty="0" smtClean="0"/>
              <a:t>&gt;</a:t>
            </a:r>
          </a:p>
          <a:p>
            <a:pPr lvl="1"/>
            <a:r>
              <a:rPr lang="en-US" sz="1200" dirty="0" smtClean="0"/>
              <a:t>&lt;network&gt;</a:t>
            </a:r>
          </a:p>
          <a:p>
            <a:pPr lvl="1"/>
            <a:r>
              <a:rPr lang="en-US" sz="1200" dirty="0" smtClean="0"/>
              <a:t>	&lt;interfaces&gt;</a:t>
            </a:r>
          </a:p>
          <a:p>
            <a:pPr lvl="1"/>
            <a:r>
              <a:rPr lang="en-US" sz="1200" dirty="0" smtClean="0"/>
              <a:t>		&lt;interface&gt;</a:t>
            </a:r>
          </a:p>
          <a:p>
            <a:pPr lvl="1"/>
            <a:r>
              <a:rPr lang="en-US" sz="1200" dirty="0" smtClean="0"/>
              <a:t>			&lt;name&gt;eth0&lt;/name&gt;</a:t>
            </a:r>
          </a:p>
          <a:p>
            <a:pPr lvl="1"/>
            <a:r>
              <a:rPr lang="en-US" sz="1200" dirty="0" smtClean="0"/>
              <a:t>			&lt;</a:t>
            </a:r>
            <a:r>
              <a:rPr lang="en-US" sz="1200" dirty="0" err="1" smtClean="0"/>
              <a:t>mtu</a:t>
            </a:r>
            <a:r>
              <a:rPr lang="en-US" sz="1200" dirty="0" smtClean="0"/>
              <a:t>&gt;1500&lt;/</a:t>
            </a:r>
            <a:r>
              <a:rPr lang="en-US" sz="1200" dirty="0" err="1" smtClean="0"/>
              <a:t>mtu</a:t>
            </a:r>
            <a:r>
              <a:rPr lang="en-US" sz="1200" dirty="0" smtClean="0"/>
              <a:t>&gt;</a:t>
            </a:r>
          </a:p>
          <a:p>
            <a:pPr lvl="1"/>
            <a:r>
              <a:rPr lang="en-US" sz="1200" dirty="0" smtClean="0"/>
              <a:t>			…</a:t>
            </a:r>
          </a:p>
          <a:p>
            <a:pPr lvl="1"/>
            <a:r>
              <a:rPr lang="en-US" sz="1200" dirty="0" smtClean="0"/>
              <a:t>		&lt;/interface&gt;</a:t>
            </a:r>
          </a:p>
          <a:p>
            <a:pPr lvl="1"/>
            <a:r>
              <a:rPr lang="en-US" sz="1200" dirty="0" smtClean="0"/>
              <a:t>	&lt;/interfaces&gt;</a:t>
            </a:r>
          </a:p>
          <a:p>
            <a:pPr lvl="1"/>
            <a:r>
              <a:rPr lang="en-US" sz="1200" dirty="0" smtClean="0"/>
              <a:t>…</a:t>
            </a:r>
          </a:p>
          <a:p>
            <a:pPr lvl="1"/>
            <a:r>
              <a:rPr lang="en-US" sz="1200" dirty="0" smtClean="0"/>
              <a:t>&lt;/network&gt;</a:t>
            </a:r>
          </a:p>
          <a:p>
            <a:pPr lvl="1"/>
            <a:r>
              <a:rPr lang="en-US" sz="1200" dirty="0" smtClean="0"/>
              <a:t>…</a:t>
            </a:r>
          </a:p>
          <a:p>
            <a:r>
              <a:rPr lang="en-US" sz="1200" dirty="0" smtClean="0"/>
              <a:t>&lt;/</a:t>
            </a:r>
            <a:r>
              <a:rPr lang="fr-FR" sz="1200" dirty="0" smtClean="0"/>
              <a:t>NETCONF</a:t>
            </a:r>
            <a:r>
              <a:rPr lang="en-US" sz="1200" dirty="0" smtClean="0"/>
              <a:t>&gt;</a:t>
            </a:r>
          </a:p>
        </p:txBody>
      </p:sp>
      <p:sp>
        <p:nvSpPr>
          <p:cNvPr id="7" name="Carré corné 6"/>
          <p:cNvSpPr/>
          <p:nvPr/>
        </p:nvSpPr>
        <p:spPr>
          <a:xfrm>
            <a:off x="41664" y="65470"/>
            <a:ext cx="4225536" cy="6691051"/>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1000" dirty="0" smtClean="0">
                <a:solidFill>
                  <a:schemeClr val="tx1"/>
                </a:solidFill>
              </a:rPr>
              <a:t>(1)</a:t>
            </a:r>
            <a:r>
              <a:rPr lang="fr-FR" sz="1400" dirty="0" smtClean="0">
                <a:solidFill>
                  <a:schemeClr val="tx1"/>
                </a:solidFill>
              </a:rPr>
              <a:t> module network {</a:t>
            </a:r>
          </a:p>
          <a:p>
            <a:r>
              <a:rPr lang="fr-FR" sz="1400" dirty="0" smtClean="0">
                <a:solidFill>
                  <a:schemeClr val="tx1"/>
                </a:solidFill>
              </a:rPr>
              <a:t> </a:t>
            </a:r>
          </a:p>
          <a:p>
            <a:r>
              <a:rPr lang="fr-FR" sz="1000" dirty="0" smtClean="0">
                <a:solidFill>
                  <a:schemeClr val="tx1"/>
                </a:solidFill>
              </a:rPr>
              <a:t>(2) </a:t>
            </a:r>
            <a:r>
              <a:rPr lang="fr-FR" sz="1400" dirty="0" smtClean="0">
                <a:solidFill>
                  <a:schemeClr val="tx1"/>
                </a:solidFill>
              </a:rPr>
              <a:t>	</a:t>
            </a:r>
            <a:r>
              <a:rPr lang="fr-FR" sz="1400" dirty="0" err="1" smtClean="0">
                <a:solidFill>
                  <a:schemeClr val="tx1"/>
                </a:solidFill>
              </a:rPr>
              <a:t>namespace</a:t>
            </a:r>
            <a:r>
              <a:rPr lang="fr-FR" sz="1400" dirty="0" smtClean="0">
                <a:solidFill>
                  <a:schemeClr val="tx1"/>
                </a:solidFill>
              </a:rPr>
              <a:t> « </a:t>
            </a:r>
            <a:r>
              <a:rPr lang="fr-FR" sz="1400" dirty="0" err="1" smtClean="0">
                <a:solidFill>
                  <a:schemeClr val="tx1"/>
                </a:solidFill>
              </a:rPr>
              <a:t>loria:madynes:yang:if</a:t>
            </a:r>
            <a:r>
              <a:rPr lang="fr-FR" sz="1400" dirty="0" smtClean="0">
                <a:solidFill>
                  <a:schemeClr val="tx1"/>
                </a:solidFill>
              </a:rPr>
              <a:t> »;</a:t>
            </a:r>
          </a:p>
          <a:p>
            <a:r>
              <a:rPr lang="fr-FR" sz="1400" dirty="0" smtClean="0">
                <a:solidFill>
                  <a:schemeClr val="tx1"/>
                </a:solidFill>
              </a:rPr>
              <a:t> </a:t>
            </a:r>
          </a:p>
          <a:p>
            <a:r>
              <a:rPr lang="fr-FR" sz="1000" dirty="0" smtClean="0">
                <a:solidFill>
                  <a:schemeClr val="tx1"/>
                </a:solidFill>
              </a:rPr>
              <a:t>(3) </a:t>
            </a:r>
            <a:r>
              <a:rPr lang="fr-FR" sz="1400" dirty="0" smtClean="0">
                <a:solidFill>
                  <a:schemeClr val="tx1"/>
                </a:solidFill>
              </a:rPr>
              <a:t>	import </a:t>
            </a:r>
            <a:r>
              <a:rPr lang="fr-FR" sz="1400" dirty="0" err="1" smtClean="0">
                <a:solidFill>
                  <a:schemeClr val="tx1"/>
                </a:solidFill>
              </a:rPr>
              <a:t>ietf-yang-types</a:t>
            </a:r>
            <a:r>
              <a:rPr lang="fr-FR" sz="1400" dirty="0" smtClean="0">
                <a:solidFill>
                  <a:schemeClr val="tx1"/>
                </a:solidFill>
              </a:rPr>
              <a:t> { </a:t>
            </a:r>
            <a:r>
              <a:rPr lang="fr-FR" sz="1400" dirty="0" err="1" smtClean="0">
                <a:solidFill>
                  <a:schemeClr val="tx1"/>
                </a:solidFill>
              </a:rPr>
              <a:t>prefix</a:t>
            </a:r>
            <a:r>
              <a:rPr lang="fr-FR" sz="1400" dirty="0" smtClean="0">
                <a:solidFill>
                  <a:schemeClr val="tx1"/>
                </a:solidFill>
              </a:rPr>
              <a:t> </a:t>
            </a:r>
            <a:r>
              <a:rPr lang="fr-FR" sz="1400" dirty="0" err="1" smtClean="0">
                <a:solidFill>
                  <a:schemeClr val="tx1"/>
                </a:solidFill>
              </a:rPr>
              <a:t>yt</a:t>
            </a:r>
            <a:r>
              <a:rPr lang="fr-FR" sz="1400" dirty="0" smtClean="0">
                <a:solidFill>
                  <a:schemeClr val="tx1"/>
                </a:solidFill>
              </a:rPr>
              <a:t>;}</a:t>
            </a:r>
          </a:p>
          <a:p>
            <a:endParaRPr lang="fr-FR" sz="1400" dirty="0" smtClean="0">
              <a:solidFill>
                <a:schemeClr val="tx1"/>
              </a:solidFill>
            </a:endParaRPr>
          </a:p>
          <a:p>
            <a:r>
              <a:rPr lang="fr-FR" sz="1000" dirty="0" smtClean="0">
                <a:solidFill>
                  <a:schemeClr val="tx1"/>
                </a:solidFill>
              </a:rPr>
              <a:t>(4) </a:t>
            </a:r>
            <a:r>
              <a:rPr lang="fr-FR" sz="1400" dirty="0" smtClean="0">
                <a:solidFill>
                  <a:schemeClr val="tx1"/>
                </a:solidFill>
              </a:rPr>
              <a:t>	</a:t>
            </a:r>
            <a:r>
              <a:rPr lang="fr-FR" sz="1400" dirty="0" err="1" smtClean="0">
                <a:solidFill>
                  <a:schemeClr val="tx1"/>
                </a:solidFill>
              </a:rPr>
              <a:t>typedef</a:t>
            </a:r>
            <a:r>
              <a:rPr lang="fr-FR" sz="1400" dirty="0" smtClean="0">
                <a:solidFill>
                  <a:schemeClr val="tx1"/>
                </a:solidFill>
              </a:rPr>
              <a:t> </a:t>
            </a:r>
            <a:r>
              <a:rPr lang="fr-FR" sz="1400" dirty="0" err="1" smtClean="0">
                <a:solidFill>
                  <a:schemeClr val="tx1"/>
                </a:solidFill>
              </a:rPr>
              <a:t>ifName</a:t>
            </a:r>
            <a:r>
              <a:rPr lang="fr-FR" sz="1400" dirty="0" smtClean="0">
                <a:solidFill>
                  <a:schemeClr val="tx1"/>
                </a:solidFill>
              </a:rPr>
              <a:t> { </a:t>
            </a:r>
          </a:p>
          <a:p>
            <a:r>
              <a:rPr lang="fr-FR" sz="1000" dirty="0" smtClean="0">
                <a:solidFill>
                  <a:schemeClr val="tx1"/>
                </a:solidFill>
              </a:rPr>
              <a:t>(5) </a:t>
            </a:r>
            <a:r>
              <a:rPr lang="fr-FR" sz="1400" dirty="0" smtClean="0">
                <a:solidFill>
                  <a:schemeClr val="tx1"/>
                </a:solidFill>
              </a:rPr>
              <a:t>		type string;</a:t>
            </a:r>
          </a:p>
          <a:p>
            <a:r>
              <a:rPr lang="fr-FR" sz="1000" dirty="0" smtClean="0">
                <a:solidFill>
                  <a:schemeClr val="tx1"/>
                </a:solidFill>
              </a:rPr>
              <a:t>(6)</a:t>
            </a:r>
            <a:r>
              <a:rPr lang="fr-FR" sz="1400" dirty="0" smtClean="0">
                <a:solidFill>
                  <a:schemeClr val="tx1"/>
                </a:solidFill>
              </a:rPr>
              <a:t> 		</a:t>
            </a:r>
            <a:r>
              <a:rPr lang="fr-FR" sz="1400" dirty="0" err="1" smtClean="0">
                <a:solidFill>
                  <a:schemeClr val="tx1"/>
                </a:solidFill>
              </a:rPr>
              <a:t>length</a:t>
            </a:r>
            <a:r>
              <a:rPr lang="fr-FR" sz="1400" dirty="0" smtClean="0">
                <a:solidFill>
                  <a:schemeClr val="tx1"/>
                </a:solidFill>
              </a:rPr>
              <a:t> 3-8;</a:t>
            </a:r>
          </a:p>
          <a:p>
            <a:r>
              <a:rPr lang="fr-FR" sz="1000" dirty="0" smtClean="0">
                <a:solidFill>
                  <a:schemeClr val="tx1"/>
                </a:solidFill>
              </a:rPr>
              <a:t>(7)</a:t>
            </a:r>
            <a:r>
              <a:rPr lang="fr-FR" sz="1400" dirty="0" smtClean="0">
                <a:solidFill>
                  <a:schemeClr val="tx1"/>
                </a:solidFill>
              </a:rPr>
              <a:t> 	}</a:t>
            </a:r>
          </a:p>
          <a:p>
            <a:r>
              <a:rPr lang="fr-FR" sz="1000" dirty="0" smtClean="0">
                <a:solidFill>
                  <a:schemeClr val="tx1"/>
                </a:solidFill>
              </a:rPr>
              <a:t>(8) </a:t>
            </a:r>
            <a:r>
              <a:rPr lang="fr-FR" sz="1400" dirty="0" smtClean="0">
                <a:solidFill>
                  <a:schemeClr val="tx1"/>
                </a:solidFill>
              </a:rPr>
              <a:t>	</a:t>
            </a:r>
            <a:r>
              <a:rPr lang="fr-FR" sz="1400" dirty="0" err="1" smtClean="0">
                <a:solidFill>
                  <a:schemeClr val="tx1"/>
                </a:solidFill>
              </a:rPr>
              <a:t>grouping</a:t>
            </a:r>
            <a:r>
              <a:rPr lang="fr-FR" sz="1400" dirty="0" smtClean="0">
                <a:solidFill>
                  <a:schemeClr val="tx1"/>
                </a:solidFill>
              </a:rPr>
              <a:t> v4add {</a:t>
            </a:r>
          </a:p>
          <a:p>
            <a:r>
              <a:rPr lang="fr-FR" sz="1000" dirty="0" smtClean="0">
                <a:solidFill>
                  <a:schemeClr val="tx1"/>
                </a:solidFill>
              </a:rPr>
              <a:t>(9) </a:t>
            </a:r>
            <a:r>
              <a:rPr lang="fr-FR" sz="1400" dirty="0" smtClean="0">
                <a:solidFill>
                  <a:schemeClr val="tx1"/>
                </a:solidFill>
              </a:rPr>
              <a:t>		container v4 {</a:t>
            </a:r>
          </a:p>
          <a:p>
            <a:r>
              <a:rPr lang="fr-FR" sz="1000" dirty="0" smtClean="0">
                <a:solidFill>
                  <a:schemeClr val="tx1"/>
                </a:solidFill>
              </a:rPr>
              <a:t>(10) </a:t>
            </a:r>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ip</a:t>
            </a:r>
            <a:r>
              <a:rPr lang="fr-FR" sz="1400" dirty="0" smtClean="0">
                <a:solidFill>
                  <a:schemeClr val="tx1"/>
                </a:solidFill>
              </a:rPr>
              <a:t> { type </a:t>
            </a:r>
            <a:r>
              <a:rPr lang="fr-FR" sz="1400" dirty="0" err="1" smtClean="0">
                <a:solidFill>
                  <a:schemeClr val="tx1"/>
                </a:solidFill>
              </a:rPr>
              <a:t>ip</a:t>
            </a:r>
            <a:r>
              <a:rPr lang="fr-FR" sz="1400" dirty="0" smtClean="0">
                <a:solidFill>
                  <a:schemeClr val="tx1"/>
                </a:solidFill>
              </a:rPr>
              <a:t>;}</a:t>
            </a:r>
          </a:p>
          <a:p>
            <a:r>
              <a:rPr lang="fr-FR" sz="1000" dirty="0" smtClean="0">
                <a:solidFill>
                  <a:schemeClr val="tx1"/>
                </a:solidFill>
              </a:rPr>
              <a:t>(11) </a:t>
            </a:r>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mask</a:t>
            </a:r>
            <a:r>
              <a:rPr lang="fr-FR" sz="1400" dirty="0" smtClean="0">
                <a:solidFill>
                  <a:schemeClr val="tx1"/>
                </a:solidFill>
              </a:rPr>
              <a:t> {type m;</a:t>
            </a:r>
          </a:p>
          <a:p>
            <a:r>
              <a:rPr lang="fr-FR" sz="1000" dirty="0" smtClean="0">
                <a:solidFill>
                  <a:schemeClr val="tx1"/>
                </a:solidFill>
              </a:rPr>
              <a:t>(12) </a:t>
            </a:r>
            <a:r>
              <a:rPr lang="fr-FR" sz="1400" dirty="0" smtClean="0">
                <a:solidFill>
                  <a:schemeClr val="tx1"/>
                </a:solidFill>
              </a:rPr>
              <a:t>		}</a:t>
            </a:r>
          </a:p>
          <a:p>
            <a:r>
              <a:rPr lang="fr-FR" sz="1000" dirty="0" smtClean="0">
                <a:solidFill>
                  <a:schemeClr val="tx1"/>
                </a:solidFill>
              </a:rPr>
              <a:t>(13) </a:t>
            </a:r>
            <a:r>
              <a:rPr lang="fr-FR" sz="1400" dirty="0" smtClean="0">
                <a:solidFill>
                  <a:schemeClr val="tx1"/>
                </a:solidFill>
              </a:rPr>
              <a:t>	}</a:t>
            </a:r>
          </a:p>
          <a:p>
            <a:r>
              <a:rPr lang="fr-FR" sz="1000" dirty="0" smtClean="0">
                <a:solidFill>
                  <a:schemeClr val="tx1"/>
                </a:solidFill>
              </a:rPr>
              <a:t>(14) </a:t>
            </a:r>
            <a:r>
              <a:rPr lang="fr-FR" sz="1400" dirty="0" smtClean="0">
                <a:solidFill>
                  <a:schemeClr val="tx1"/>
                </a:solidFill>
              </a:rPr>
              <a:t>	container interfaces {</a:t>
            </a:r>
          </a:p>
          <a:p>
            <a:endParaRPr lang="fr-FR" sz="1400" dirty="0" smtClean="0">
              <a:solidFill>
                <a:schemeClr val="tx1"/>
              </a:solidFill>
            </a:endParaRPr>
          </a:p>
          <a:p>
            <a:r>
              <a:rPr lang="fr-FR" sz="1000" dirty="0" smtClean="0">
                <a:solidFill>
                  <a:schemeClr val="tx1"/>
                </a:solidFill>
              </a:rPr>
              <a:t>(15) </a:t>
            </a:r>
            <a:r>
              <a:rPr lang="fr-FR" sz="1400" dirty="0" smtClean="0">
                <a:solidFill>
                  <a:schemeClr val="tx1"/>
                </a:solidFill>
              </a:rPr>
              <a:t>		</a:t>
            </a:r>
            <a:r>
              <a:rPr lang="fr-FR" sz="1400" dirty="0" err="1" smtClean="0">
                <a:solidFill>
                  <a:schemeClr val="tx1"/>
                </a:solidFill>
              </a:rPr>
              <a:t>list</a:t>
            </a:r>
            <a:r>
              <a:rPr lang="fr-FR" sz="1400" dirty="0" smtClean="0">
                <a:solidFill>
                  <a:schemeClr val="tx1"/>
                </a:solidFill>
              </a:rPr>
              <a:t> interface {</a:t>
            </a:r>
          </a:p>
          <a:p>
            <a:r>
              <a:rPr lang="fr-FR" sz="1000" dirty="0" smtClean="0">
                <a:solidFill>
                  <a:schemeClr val="tx1"/>
                </a:solidFill>
              </a:rPr>
              <a:t>(16) 	</a:t>
            </a:r>
            <a:r>
              <a:rPr lang="fr-FR" sz="1400" dirty="0" smtClean="0">
                <a:solidFill>
                  <a:schemeClr val="tx1"/>
                </a:solidFill>
              </a:rPr>
              <a:t>		</a:t>
            </a:r>
            <a:r>
              <a:rPr lang="fr-FR" sz="1400" dirty="0" err="1" smtClean="0">
                <a:solidFill>
                  <a:schemeClr val="tx1"/>
                </a:solidFill>
              </a:rPr>
              <a:t>key</a:t>
            </a:r>
            <a:r>
              <a:rPr lang="fr-FR" sz="1400" dirty="0" smtClean="0">
                <a:solidFill>
                  <a:schemeClr val="tx1"/>
                </a:solidFill>
              </a:rPr>
              <a:t> </a:t>
            </a:r>
            <a:r>
              <a:rPr lang="fr-FR" sz="1400" dirty="0" err="1" smtClean="0">
                <a:solidFill>
                  <a:schemeClr val="tx1"/>
                </a:solidFill>
              </a:rPr>
              <a:t>name</a:t>
            </a:r>
            <a:endParaRPr lang="fr-FR" sz="1400" dirty="0" smtClean="0">
              <a:solidFill>
                <a:schemeClr val="tx1"/>
              </a:solidFill>
            </a:endParaRPr>
          </a:p>
          <a:p>
            <a:r>
              <a:rPr lang="fr-FR" sz="1000" dirty="0" smtClean="0">
                <a:solidFill>
                  <a:schemeClr val="tx1"/>
                </a:solidFill>
              </a:rPr>
              <a:t>(17) </a:t>
            </a:r>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name</a:t>
            </a:r>
            <a:r>
              <a:rPr lang="fr-FR" sz="1400" dirty="0" smtClean="0">
                <a:solidFill>
                  <a:schemeClr val="tx1"/>
                </a:solidFill>
              </a:rPr>
              <a:t> { type </a:t>
            </a:r>
            <a:r>
              <a:rPr lang="fr-FR" sz="1400" dirty="0" err="1" smtClean="0">
                <a:solidFill>
                  <a:schemeClr val="tx1"/>
                </a:solidFill>
              </a:rPr>
              <a:t>ifName</a:t>
            </a:r>
            <a:r>
              <a:rPr lang="fr-FR" sz="1400" dirty="0" smtClean="0">
                <a:solidFill>
                  <a:schemeClr val="tx1"/>
                </a:solidFill>
              </a:rPr>
              <a:t>};</a:t>
            </a:r>
          </a:p>
          <a:p>
            <a:r>
              <a:rPr lang="fr-FR" sz="1000" dirty="0" smtClean="0">
                <a:solidFill>
                  <a:schemeClr val="tx1"/>
                </a:solidFill>
              </a:rPr>
              <a:t>(18) 	</a:t>
            </a:r>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mac { type </a:t>
            </a:r>
            <a:r>
              <a:rPr lang="fr-FR" sz="1400" dirty="0" err="1" smtClean="0">
                <a:solidFill>
                  <a:schemeClr val="tx1"/>
                </a:solidFill>
              </a:rPr>
              <a:t>yt:mac-address</a:t>
            </a:r>
            <a:r>
              <a:rPr lang="fr-FR" sz="1400" dirty="0" smtClean="0">
                <a:solidFill>
                  <a:schemeClr val="tx1"/>
                </a:solidFill>
              </a:rPr>
              <a:t>;}</a:t>
            </a:r>
          </a:p>
          <a:p>
            <a:r>
              <a:rPr lang="fr-FR" sz="1000" dirty="0" smtClean="0">
                <a:solidFill>
                  <a:schemeClr val="tx1"/>
                </a:solidFill>
              </a:rPr>
              <a:t>(19) </a:t>
            </a:r>
            <a:r>
              <a:rPr lang="fr-FR" sz="1400" dirty="0" smtClean="0">
                <a:solidFill>
                  <a:schemeClr val="tx1"/>
                </a:solidFill>
              </a:rPr>
              <a:t>			</a:t>
            </a:r>
            <a:r>
              <a:rPr lang="fr-FR" sz="1400" dirty="0" err="1" smtClean="0">
                <a:solidFill>
                  <a:schemeClr val="tx1"/>
                </a:solidFill>
              </a:rPr>
              <a:t>leaf</a:t>
            </a:r>
            <a:r>
              <a:rPr lang="fr-FR" sz="1400" dirty="0" smtClean="0">
                <a:solidFill>
                  <a:schemeClr val="tx1"/>
                </a:solidFill>
              </a:rPr>
              <a:t> </a:t>
            </a:r>
            <a:r>
              <a:rPr lang="fr-FR" sz="1400" dirty="0" err="1" smtClean="0">
                <a:solidFill>
                  <a:schemeClr val="tx1"/>
                </a:solidFill>
              </a:rPr>
              <a:t>mtu</a:t>
            </a:r>
            <a:r>
              <a:rPr lang="fr-FR" sz="1400" dirty="0" smtClean="0">
                <a:solidFill>
                  <a:schemeClr val="tx1"/>
                </a:solidFill>
              </a:rPr>
              <a:t> { type uint32};</a:t>
            </a:r>
          </a:p>
          <a:p>
            <a:r>
              <a:rPr lang="fr-FR" sz="1000" dirty="0" smtClean="0">
                <a:solidFill>
                  <a:schemeClr val="tx1"/>
                </a:solidFill>
              </a:rPr>
              <a:t>(20) </a:t>
            </a:r>
            <a:r>
              <a:rPr lang="fr-FR" sz="1400" dirty="0" smtClean="0">
                <a:solidFill>
                  <a:schemeClr val="tx1"/>
                </a:solidFill>
              </a:rPr>
              <a:t>			</a:t>
            </a:r>
            <a:r>
              <a:rPr lang="fr-FR" sz="1400" dirty="0" err="1" smtClean="0">
                <a:solidFill>
                  <a:schemeClr val="tx1"/>
                </a:solidFill>
              </a:rPr>
              <a:t>choice</a:t>
            </a:r>
            <a:r>
              <a:rPr lang="fr-FR" sz="1400" dirty="0" smtClean="0">
                <a:solidFill>
                  <a:schemeClr val="tx1"/>
                </a:solidFill>
              </a:rPr>
              <a:t> </a:t>
            </a:r>
            <a:r>
              <a:rPr lang="fr-FR" sz="1400" dirty="0" err="1" smtClean="0">
                <a:solidFill>
                  <a:schemeClr val="tx1"/>
                </a:solidFill>
              </a:rPr>
              <a:t>ad-type</a:t>
            </a:r>
            <a:r>
              <a:rPr lang="fr-FR" sz="1400" dirty="0" smtClean="0">
                <a:solidFill>
                  <a:schemeClr val="tx1"/>
                </a:solidFill>
              </a:rPr>
              <a:t> {</a:t>
            </a:r>
          </a:p>
          <a:p>
            <a:r>
              <a:rPr lang="fr-FR" sz="1000" dirty="0" smtClean="0">
                <a:solidFill>
                  <a:schemeClr val="tx1"/>
                </a:solidFill>
              </a:rPr>
              <a:t>(21) </a:t>
            </a:r>
            <a:r>
              <a:rPr lang="fr-FR" sz="1400" dirty="0" smtClean="0">
                <a:solidFill>
                  <a:schemeClr val="tx1"/>
                </a:solidFill>
              </a:rPr>
              <a:t>				case v4 uses v4add;</a:t>
            </a:r>
          </a:p>
          <a:p>
            <a:r>
              <a:rPr lang="fr-FR" sz="1000" dirty="0" smtClean="0">
                <a:solidFill>
                  <a:schemeClr val="tx1"/>
                </a:solidFill>
              </a:rPr>
              <a:t>(22) </a:t>
            </a:r>
            <a:r>
              <a:rPr lang="fr-FR" sz="1400" dirty="0" smtClean="0">
                <a:solidFill>
                  <a:schemeClr val="tx1"/>
                </a:solidFill>
              </a:rPr>
              <a:t>				case v6 uses v6add;</a:t>
            </a:r>
          </a:p>
          <a:p>
            <a:r>
              <a:rPr lang="fr-FR" sz="1000" dirty="0" smtClean="0">
                <a:solidFill>
                  <a:schemeClr val="tx1"/>
                </a:solidFill>
              </a:rPr>
              <a:t>(23) </a:t>
            </a:r>
            <a:r>
              <a:rPr lang="fr-FR" sz="1400" dirty="0" smtClean="0">
                <a:solidFill>
                  <a:schemeClr val="tx1"/>
                </a:solidFill>
              </a:rPr>
              <a:t>			}</a:t>
            </a:r>
          </a:p>
          <a:p>
            <a:r>
              <a:rPr lang="fr-FR" sz="1000" dirty="0" smtClean="0">
                <a:solidFill>
                  <a:schemeClr val="tx1"/>
                </a:solidFill>
              </a:rPr>
              <a:t>(24) </a:t>
            </a:r>
            <a:r>
              <a:rPr lang="fr-FR" sz="1400" dirty="0" smtClean="0">
                <a:solidFill>
                  <a:schemeClr val="tx1"/>
                </a:solidFill>
              </a:rPr>
              <a:t>		}</a:t>
            </a:r>
          </a:p>
          <a:p>
            <a:r>
              <a:rPr lang="fr-FR" sz="1000" dirty="0" smtClean="0">
                <a:solidFill>
                  <a:schemeClr val="tx1"/>
                </a:solidFill>
              </a:rPr>
              <a:t>(25) </a:t>
            </a:r>
            <a:r>
              <a:rPr lang="fr-FR" sz="1400" dirty="0" smtClean="0">
                <a:solidFill>
                  <a:schemeClr val="tx1"/>
                </a:solidFill>
              </a:rPr>
              <a:t>	}</a:t>
            </a:r>
          </a:p>
          <a:p>
            <a:r>
              <a:rPr lang="fr-FR" sz="1000" dirty="0" smtClean="0">
                <a:solidFill>
                  <a:schemeClr val="tx1"/>
                </a:solidFill>
              </a:rPr>
              <a:t>(26) </a:t>
            </a:r>
            <a:r>
              <a:rPr lang="fr-FR" sz="1400" dirty="0" smtClean="0">
                <a:solidFill>
                  <a:schemeClr val="tx1"/>
                </a:solidFill>
              </a:rPr>
              <a:t>}</a:t>
            </a:r>
          </a:p>
          <a:p>
            <a:endParaRPr lang="fr-FR" sz="1400" dirty="0">
              <a:solidFill>
                <a:schemeClr val="tx1"/>
              </a:solidFill>
            </a:endParaRPr>
          </a:p>
        </p:txBody>
      </p:sp>
      <p:sp>
        <p:nvSpPr>
          <p:cNvPr id="8" name="Rectangle 7"/>
          <p:cNvSpPr/>
          <p:nvPr/>
        </p:nvSpPr>
        <p:spPr>
          <a:xfrm>
            <a:off x="4320185" y="152399"/>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module</a:t>
            </a:r>
            <a:endParaRPr lang="fr-FR" sz="1400" dirty="0"/>
          </a:p>
        </p:txBody>
      </p:sp>
      <p:sp>
        <p:nvSpPr>
          <p:cNvPr id="9" name="Rectangle 8"/>
          <p:cNvSpPr/>
          <p:nvPr/>
        </p:nvSpPr>
        <p:spPr>
          <a:xfrm>
            <a:off x="7696200" y="5524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header</a:t>
            </a:r>
            <a:endParaRPr lang="fr-FR" sz="1400" dirty="0"/>
          </a:p>
        </p:txBody>
      </p:sp>
      <p:sp>
        <p:nvSpPr>
          <p:cNvPr id="10" name="Rectangle 9"/>
          <p:cNvSpPr/>
          <p:nvPr/>
        </p:nvSpPr>
        <p:spPr>
          <a:xfrm>
            <a:off x="8663608" y="1324749"/>
            <a:ext cx="1128092"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namespace</a:t>
            </a:r>
            <a:endParaRPr lang="fr-FR" sz="1400" dirty="0"/>
          </a:p>
        </p:txBody>
      </p:sp>
      <p:sp>
        <p:nvSpPr>
          <p:cNvPr id="11" name="Rectangle 10"/>
          <p:cNvSpPr/>
          <p:nvPr/>
        </p:nvSpPr>
        <p:spPr>
          <a:xfrm>
            <a:off x="8686800" y="1724799"/>
            <a:ext cx="1104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import</a:t>
            </a:r>
            <a:endParaRPr lang="fr-FR" sz="1400" dirty="0"/>
          </a:p>
        </p:txBody>
      </p:sp>
      <p:sp>
        <p:nvSpPr>
          <p:cNvPr id="12" name="Rectangle 11"/>
          <p:cNvSpPr/>
          <p:nvPr/>
        </p:nvSpPr>
        <p:spPr>
          <a:xfrm>
            <a:off x="5467350" y="9628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typedef</a:t>
            </a:r>
            <a:endParaRPr lang="fr-FR" sz="1400" dirty="0"/>
          </a:p>
        </p:txBody>
      </p:sp>
      <p:sp>
        <p:nvSpPr>
          <p:cNvPr id="13" name="Rectangle 12"/>
          <p:cNvSpPr/>
          <p:nvPr/>
        </p:nvSpPr>
        <p:spPr>
          <a:xfrm>
            <a:off x="5467350" y="1458099"/>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grouping</a:t>
            </a:r>
            <a:endParaRPr lang="fr-FR" sz="1400" dirty="0"/>
          </a:p>
        </p:txBody>
      </p:sp>
      <p:sp>
        <p:nvSpPr>
          <p:cNvPr id="14" name="Rectangle 13"/>
          <p:cNvSpPr/>
          <p:nvPr/>
        </p:nvSpPr>
        <p:spPr>
          <a:xfrm>
            <a:off x="6527198" y="20574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container</a:t>
            </a:r>
            <a:endParaRPr lang="fr-FR" sz="1400" dirty="0"/>
          </a:p>
        </p:txBody>
      </p:sp>
      <p:sp>
        <p:nvSpPr>
          <p:cNvPr id="16" name="Rectangle 15"/>
          <p:cNvSpPr/>
          <p:nvPr/>
        </p:nvSpPr>
        <p:spPr>
          <a:xfrm>
            <a:off x="8013098" y="25336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17" name="Losange 16"/>
          <p:cNvSpPr/>
          <p:nvPr/>
        </p:nvSpPr>
        <p:spPr>
          <a:xfrm flipH="1">
            <a:off x="4956622" y="419099"/>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cxnSp>
        <p:nvCxnSpPr>
          <p:cNvPr id="19" name="Forme 18"/>
          <p:cNvCxnSpPr>
            <a:stCxn id="17" idx="2"/>
            <a:endCxn id="9" idx="1"/>
          </p:cNvCxnSpPr>
          <p:nvPr/>
        </p:nvCxnSpPr>
        <p:spPr>
          <a:xfrm rot="16200000" flipH="1">
            <a:off x="6379667" y="-630734"/>
            <a:ext cx="1" cy="263306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20" name="Triangle isocèle 19"/>
          <p:cNvSpPr/>
          <p:nvPr/>
        </p:nvSpPr>
        <p:spPr>
          <a:xfrm>
            <a:off x="8176590" y="824300"/>
            <a:ext cx="258417" cy="1385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cxnSp>
        <p:nvCxnSpPr>
          <p:cNvPr id="24" name="Connecteur en angle 23"/>
          <p:cNvCxnSpPr>
            <a:stCxn id="9" idx="2"/>
            <a:endCxn id="20" idx="0"/>
          </p:cNvCxnSpPr>
          <p:nvPr/>
        </p:nvCxnSpPr>
        <p:spPr>
          <a:xfrm rot="5400000">
            <a:off x="8369900" y="755050"/>
            <a:ext cx="5150" cy="13335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8" name="Forme 27"/>
          <p:cNvCxnSpPr>
            <a:stCxn id="20" idx="3"/>
            <a:endCxn id="10" idx="1"/>
          </p:cNvCxnSpPr>
          <p:nvPr/>
        </p:nvCxnSpPr>
        <p:spPr>
          <a:xfrm rot="16200000" flipH="1">
            <a:off x="8237054" y="1031544"/>
            <a:ext cx="495299" cy="35780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9" name="Forme 28"/>
          <p:cNvCxnSpPr>
            <a:stCxn id="20" idx="3"/>
            <a:endCxn id="11" idx="1"/>
          </p:cNvCxnSpPr>
          <p:nvPr/>
        </p:nvCxnSpPr>
        <p:spPr>
          <a:xfrm rot="16200000" flipH="1">
            <a:off x="8048625" y="1219973"/>
            <a:ext cx="895349" cy="381001"/>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8070248" y="30670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46" name="Losange 45"/>
          <p:cNvSpPr/>
          <p:nvPr/>
        </p:nvSpPr>
        <p:spPr>
          <a:xfrm flipH="1">
            <a:off x="6054424" y="1724799"/>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sp>
        <p:nvSpPr>
          <p:cNvPr id="49" name="Losange 48"/>
          <p:cNvSpPr/>
          <p:nvPr/>
        </p:nvSpPr>
        <p:spPr>
          <a:xfrm flipH="1">
            <a:off x="7136798" y="23241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nvGrpSpPr>
          <p:cNvPr id="79" name="Grouper 78"/>
          <p:cNvGrpSpPr/>
          <p:nvPr/>
        </p:nvGrpSpPr>
        <p:grpSpPr>
          <a:xfrm>
            <a:off x="5417987" y="2933700"/>
            <a:ext cx="1485900" cy="533400"/>
            <a:chOff x="5417987" y="2933700"/>
            <a:chExt cx="1485900" cy="533400"/>
          </a:xfrm>
        </p:grpSpPr>
        <p:sp>
          <p:nvSpPr>
            <p:cNvPr id="15" name="Rectangle 14"/>
            <p:cNvSpPr/>
            <p:nvPr/>
          </p:nvSpPr>
          <p:spPr>
            <a:xfrm>
              <a:off x="5417987" y="29337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container</a:t>
              </a:r>
              <a:endParaRPr lang="fr-FR" sz="1400" dirty="0"/>
            </a:p>
          </p:txBody>
        </p:sp>
        <p:sp>
          <p:nvSpPr>
            <p:cNvPr id="50" name="Losange 49"/>
            <p:cNvSpPr/>
            <p:nvPr/>
          </p:nvSpPr>
          <p:spPr>
            <a:xfrm flipH="1">
              <a:off x="6054424" y="32004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sp>
        <p:nvSpPr>
          <p:cNvPr id="52" name="Rectangle 51"/>
          <p:cNvSpPr/>
          <p:nvPr/>
        </p:nvSpPr>
        <p:spPr>
          <a:xfrm>
            <a:off x="7270148" y="39979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3" name="Rectangle 52"/>
          <p:cNvSpPr/>
          <p:nvPr/>
        </p:nvSpPr>
        <p:spPr>
          <a:xfrm>
            <a:off x="7270148" y="439799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4" name="Rectangle 53"/>
          <p:cNvSpPr/>
          <p:nvPr/>
        </p:nvSpPr>
        <p:spPr>
          <a:xfrm>
            <a:off x="7261526" y="47980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leaf</a:t>
            </a:r>
            <a:endParaRPr lang="fr-FR" sz="1400" dirty="0"/>
          </a:p>
        </p:txBody>
      </p:sp>
      <p:sp>
        <p:nvSpPr>
          <p:cNvPr id="58" name="Rectangle 57"/>
          <p:cNvSpPr/>
          <p:nvPr/>
        </p:nvSpPr>
        <p:spPr>
          <a:xfrm>
            <a:off x="8305800" y="621030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uses</a:t>
            </a:r>
            <a:endParaRPr lang="fr-FR" sz="1400" dirty="0"/>
          </a:p>
        </p:txBody>
      </p:sp>
      <p:sp>
        <p:nvSpPr>
          <p:cNvPr id="60" name="Rectangle 59"/>
          <p:cNvSpPr/>
          <p:nvPr/>
        </p:nvSpPr>
        <p:spPr>
          <a:xfrm>
            <a:off x="6500360" y="64960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uses</a:t>
            </a:r>
            <a:endParaRPr lang="fr-FR" sz="1400" dirty="0"/>
          </a:p>
        </p:txBody>
      </p:sp>
      <p:cxnSp>
        <p:nvCxnSpPr>
          <p:cNvPr id="62" name="Forme 61"/>
          <p:cNvCxnSpPr>
            <a:stCxn id="46" idx="2"/>
            <a:endCxn id="14" idx="1"/>
          </p:cNvCxnSpPr>
          <p:nvPr/>
        </p:nvCxnSpPr>
        <p:spPr>
          <a:xfrm rot="16200000" flipH="1">
            <a:off x="6244442" y="1907993"/>
            <a:ext cx="199251" cy="36626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Forme 63"/>
          <p:cNvCxnSpPr>
            <a:stCxn id="49" idx="2"/>
            <a:endCxn id="16" idx="1"/>
          </p:cNvCxnSpPr>
          <p:nvPr/>
        </p:nvCxnSpPr>
        <p:spPr>
          <a:xfrm rot="16200000" flipH="1">
            <a:off x="7590104" y="2244006"/>
            <a:ext cx="76200" cy="76978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6" name="Forme 65"/>
          <p:cNvCxnSpPr>
            <a:stCxn id="49" idx="2"/>
            <a:endCxn id="35" idx="1"/>
          </p:cNvCxnSpPr>
          <p:nvPr/>
        </p:nvCxnSpPr>
        <p:spPr>
          <a:xfrm rot="16200000" flipH="1">
            <a:off x="7351979" y="2482131"/>
            <a:ext cx="609600" cy="82693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8" name="Forme 67"/>
          <p:cNvCxnSpPr>
            <a:stCxn id="17" idx="2"/>
            <a:endCxn id="15" idx="1"/>
          </p:cNvCxnSpPr>
          <p:nvPr/>
        </p:nvCxnSpPr>
        <p:spPr>
          <a:xfrm rot="16200000" flipH="1">
            <a:off x="4049936" y="1698998"/>
            <a:ext cx="2381251" cy="35485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0" name="Forme 69"/>
          <p:cNvCxnSpPr>
            <a:stCxn id="17" idx="2"/>
            <a:endCxn id="12" idx="1"/>
          </p:cNvCxnSpPr>
          <p:nvPr/>
        </p:nvCxnSpPr>
        <p:spPr>
          <a:xfrm rot="16200000" flipH="1">
            <a:off x="5060067" y="688866"/>
            <a:ext cx="410351" cy="40421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75" name="Forme 74"/>
          <p:cNvCxnSpPr>
            <a:stCxn id="17" idx="2"/>
            <a:endCxn id="13" idx="1"/>
          </p:cNvCxnSpPr>
          <p:nvPr/>
        </p:nvCxnSpPr>
        <p:spPr>
          <a:xfrm rot="16200000" flipH="1">
            <a:off x="4812417" y="936516"/>
            <a:ext cx="905650" cy="40421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1" name="Connecteur en angle 80"/>
          <p:cNvCxnSpPr>
            <a:stCxn id="51" idx="0"/>
            <a:endCxn id="50" idx="2"/>
          </p:cNvCxnSpPr>
          <p:nvPr/>
        </p:nvCxnSpPr>
        <p:spPr>
          <a:xfrm rot="16200000" flipV="1">
            <a:off x="5999013" y="3629024"/>
            <a:ext cx="323850" cy="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88" name="Grouper 87"/>
          <p:cNvGrpSpPr/>
          <p:nvPr/>
        </p:nvGrpSpPr>
        <p:grpSpPr>
          <a:xfrm>
            <a:off x="5417988" y="3790950"/>
            <a:ext cx="1485900" cy="533400"/>
            <a:chOff x="5417988" y="3790950"/>
            <a:chExt cx="1485900" cy="533400"/>
          </a:xfrm>
        </p:grpSpPr>
        <p:sp>
          <p:nvSpPr>
            <p:cNvPr id="51" name="Rectangle 50"/>
            <p:cNvSpPr/>
            <p:nvPr/>
          </p:nvSpPr>
          <p:spPr>
            <a:xfrm>
              <a:off x="5417988" y="37909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list</a:t>
              </a:r>
              <a:endParaRPr lang="fr-FR" sz="1400" dirty="0"/>
            </a:p>
          </p:txBody>
        </p:sp>
        <p:sp>
          <p:nvSpPr>
            <p:cNvPr id="87" name="Losange 86"/>
            <p:cNvSpPr/>
            <p:nvPr/>
          </p:nvSpPr>
          <p:spPr>
            <a:xfrm flipH="1">
              <a:off x="6054424" y="405765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cxnSp>
        <p:nvCxnSpPr>
          <p:cNvPr id="90" name="Forme 89"/>
          <p:cNvCxnSpPr>
            <a:stCxn id="87" idx="2"/>
            <a:endCxn id="52" idx="1"/>
          </p:cNvCxnSpPr>
          <p:nvPr/>
        </p:nvCxnSpPr>
        <p:spPr>
          <a:xfrm rot="5400000" flipH="1" flipV="1">
            <a:off x="6619012" y="3673214"/>
            <a:ext cx="193060" cy="1109211"/>
          </a:xfrm>
          <a:prstGeom prst="bentConnector4">
            <a:avLst>
              <a:gd name="adj1" fmla="val -118409"/>
              <a:gd name="adj2" fmla="val 54801"/>
            </a:avLst>
          </a:prstGeom>
        </p:spPr>
        <p:style>
          <a:lnRef idx="2">
            <a:schemeClr val="accent1"/>
          </a:lnRef>
          <a:fillRef idx="0">
            <a:schemeClr val="accent1"/>
          </a:fillRef>
          <a:effectRef idx="1">
            <a:schemeClr val="accent1"/>
          </a:effectRef>
          <a:fontRef idx="minor">
            <a:schemeClr val="tx1"/>
          </a:fontRef>
        </p:style>
      </p:cxnSp>
      <p:cxnSp>
        <p:nvCxnSpPr>
          <p:cNvPr id="92" name="Forme 91"/>
          <p:cNvCxnSpPr>
            <a:stCxn id="87" idx="2"/>
            <a:endCxn id="53" idx="1"/>
          </p:cNvCxnSpPr>
          <p:nvPr/>
        </p:nvCxnSpPr>
        <p:spPr>
          <a:xfrm rot="16200000" flipH="1">
            <a:off x="6612047" y="3873239"/>
            <a:ext cx="206990" cy="110921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4" name="Forme 93"/>
          <p:cNvCxnSpPr>
            <a:stCxn id="87" idx="2"/>
            <a:endCxn id="54" idx="1"/>
          </p:cNvCxnSpPr>
          <p:nvPr/>
        </p:nvCxnSpPr>
        <p:spPr>
          <a:xfrm rot="16200000" flipH="1">
            <a:off x="6407711" y="4077575"/>
            <a:ext cx="607040" cy="110058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6" name="Forme 95"/>
          <p:cNvCxnSpPr>
            <a:stCxn id="87" idx="2"/>
            <a:endCxn id="55" idx="0"/>
          </p:cNvCxnSpPr>
          <p:nvPr/>
        </p:nvCxnSpPr>
        <p:spPr>
          <a:xfrm rot="16200000" flipH="1">
            <a:off x="5762168" y="4723119"/>
            <a:ext cx="797540" cy="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grpSp>
        <p:nvGrpSpPr>
          <p:cNvPr id="98" name="Grouper 97"/>
          <p:cNvGrpSpPr/>
          <p:nvPr/>
        </p:nvGrpSpPr>
        <p:grpSpPr>
          <a:xfrm>
            <a:off x="5417989" y="5121890"/>
            <a:ext cx="1485900" cy="533400"/>
            <a:chOff x="7261526" y="5255240"/>
            <a:chExt cx="1485900" cy="533400"/>
          </a:xfrm>
        </p:grpSpPr>
        <p:sp>
          <p:nvSpPr>
            <p:cNvPr id="55" name="Rectangle 54"/>
            <p:cNvSpPr/>
            <p:nvPr/>
          </p:nvSpPr>
          <p:spPr>
            <a:xfrm>
              <a:off x="7261526" y="525524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t>choice</a:t>
              </a:r>
              <a:endParaRPr lang="fr-FR" sz="1400" dirty="0"/>
            </a:p>
          </p:txBody>
        </p:sp>
        <p:sp>
          <p:nvSpPr>
            <p:cNvPr id="97" name="Losange 96"/>
            <p:cNvSpPr/>
            <p:nvPr/>
          </p:nvSpPr>
          <p:spPr>
            <a:xfrm flipH="1">
              <a:off x="7906585" y="552194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grpSp>
        <p:nvGrpSpPr>
          <p:cNvPr id="102" name="Grouper 101"/>
          <p:cNvGrpSpPr/>
          <p:nvPr/>
        </p:nvGrpSpPr>
        <p:grpSpPr>
          <a:xfrm>
            <a:off x="7483174" y="5388590"/>
            <a:ext cx="1485900" cy="552450"/>
            <a:chOff x="8176590" y="5924550"/>
            <a:chExt cx="1485900" cy="552450"/>
          </a:xfrm>
        </p:grpSpPr>
        <p:sp>
          <p:nvSpPr>
            <p:cNvPr id="57" name="Rectangle 56"/>
            <p:cNvSpPr/>
            <p:nvPr/>
          </p:nvSpPr>
          <p:spPr>
            <a:xfrm>
              <a:off x="8176590" y="59245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case</a:t>
              </a:r>
              <a:endParaRPr lang="fr-FR" sz="1400" dirty="0"/>
            </a:p>
          </p:txBody>
        </p:sp>
        <p:sp>
          <p:nvSpPr>
            <p:cNvPr id="99" name="Losange 98"/>
            <p:cNvSpPr/>
            <p:nvPr/>
          </p:nvSpPr>
          <p:spPr>
            <a:xfrm flipH="1">
              <a:off x="8756048" y="621030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grpSp>
        <p:nvGrpSpPr>
          <p:cNvPr id="101" name="Grouper 100"/>
          <p:cNvGrpSpPr/>
          <p:nvPr/>
        </p:nvGrpSpPr>
        <p:grpSpPr>
          <a:xfrm>
            <a:off x="4781550" y="6165971"/>
            <a:ext cx="1485900" cy="571500"/>
            <a:chOff x="5775626" y="5924550"/>
            <a:chExt cx="1485900" cy="571500"/>
          </a:xfrm>
        </p:grpSpPr>
        <p:sp>
          <p:nvSpPr>
            <p:cNvPr id="59" name="Rectangle 58"/>
            <p:cNvSpPr/>
            <p:nvPr/>
          </p:nvSpPr>
          <p:spPr>
            <a:xfrm>
              <a:off x="5775626" y="5924550"/>
              <a:ext cx="1485900" cy="266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case</a:t>
              </a:r>
              <a:endParaRPr lang="fr-FR" sz="1400" dirty="0"/>
            </a:p>
          </p:txBody>
        </p:sp>
        <p:sp>
          <p:nvSpPr>
            <p:cNvPr id="100" name="Losange 99"/>
            <p:cNvSpPr/>
            <p:nvPr/>
          </p:nvSpPr>
          <p:spPr>
            <a:xfrm flipH="1">
              <a:off x="6314172" y="6229350"/>
              <a:ext cx="213026" cy="266700"/>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400"/>
            </a:p>
          </p:txBody>
        </p:sp>
      </p:grpSp>
      <p:cxnSp>
        <p:nvCxnSpPr>
          <p:cNvPr id="105" name="Forme 104"/>
          <p:cNvCxnSpPr>
            <a:stCxn id="97" idx="2"/>
            <a:endCxn id="57" idx="1"/>
          </p:cNvCxnSpPr>
          <p:nvPr/>
        </p:nvCxnSpPr>
        <p:spPr>
          <a:xfrm rot="5400000" flipH="1" flipV="1">
            <a:off x="6759692" y="4931808"/>
            <a:ext cx="133350" cy="1313613"/>
          </a:xfrm>
          <a:prstGeom prst="bentConnector4">
            <a:avLst>
              <a:gd name="adj1" fmla="val -171429"/>
              <a:gd name="adj2" fmla="val 54054"/>
            </a:avLst>
          </a:prstGeom>
        </p:spPr>
        <p:style>
          <a:lnRef idx="2">
            <a:schemeClr val="accent1"/>
          </a:lnRef>
          <a:fillRef idx="0">
            <a:schemeClr val="accent1"/>
          </a:fillRef>
          <a:effectRef idx="1">
            <a:schemeClr val="accent1"/>
          </a:effectRef>
          <a:fontRef idx="minor">
            <a:schemeClr val="tx1"/>
          </a:fontRef>
        </p:style>
      </p:cxnSp>
      <p:cxnSp>
        <p:nvCxnSpPr>
          <p:cNvPr id="107" name="Connecteur en angle 106"/>
          <p:cNvCxnSpPr>
            <a:stCxn id="97" idx="2"/>
            <a:endCxn id="59" idx="0"/>
          </p:cNvCxnSpPr>
          <p:nvPr/>
        </p:nvCxnSpPr>
        <p:spPr>
          <a:xfrm rot="5400000">
            <a:off x="5591691" y="5588100"/>
            <a:ext cx="510681" cy="64506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10" name="Connecteur en angle 109"/>
          <p:cNvCxnSpPr>
            <a:stCxn id="99" idx="2"/>
            <a:endCxn id="58" idx="0"/>
          </p:cNvCxnSpPr>
          <p:nvPr/>
        </p:nvCxnSpPr>
        <p:spPr>
          <a:xfrm rot="16200000" flipH="1">
            <a:off x="8474317" y="5635867"/>
            <a:ext cx="269260" cy="87960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12" name="Forme 111"/>
          <p:cNvCxnSpPr>
            <a:stCxn id="100" idx="1"/>
            <a:endCxn id="60" idx="1"/>
          </p:cNvCxnSpPr>
          <p:nvPr/>
        </p:nvCxnSpPr>
        <p:spPr>
          <a:xfrm>
            <a:off x="5533122" y="6604121"/>
            <a:ext cx="967238" cy="2527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arré corné 4"/>
          <p:cNvSpPr/>
          <p:nvPr/>
        </p:nvSpPr>
        <p:spPr>
          <a:xfrm>
            <a:off x="1176576" y="4674648"/>
            <a:ext cx="685800" cy="62752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module</a:t>
            </a:r>
          </a:p>
          <a:p>
            <a:pPr algn="ctr"/>
            <a:r>
              <a:rPr lang="en-US" sz="1200" dirty="0" smtClean="0"/>
              <a:t>a</a:t>
            </a:r>
            <a:endParaRPr lang="en-US" sz="1200" dirty="0"/>
          </a:p>
        </p:txBody>
      </p:sp>
      <p:sp>
        <p:nvSpPr>
          <p:cNvPr id="6" name="Carré corné 5"/>
          <p:cNvSpPr/>
          <p:nvPr/>
        </p:nvSpPr>
        <p:spPr>
          <a:xfrm>
            <a:off x="304800" y="5582095"/>
            <a:ext cx="685800" cy="627529"/>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module</a:t>
            </a:r>
          </a:p>
          <a:p>
            <a:pPr algn="ctr"/>
            <a:r>
              <a:rPr lang="en-US" sz="1200" dirty="0" err="1" smtClean="0"/>
              <a:t>b</a:t>
            </a:r>
            <a:endParaRPr lang="en-US" sz="1200" dirty="0"/>
          </a:p>
        </p:txBody>
      </p:sp>
      <p:cxnSp>
        <p:nvCxnSpPr>
          <p:cNvPr id="8" name="Connecteur en arc 7"/>
          <p:cNvCxnSpPr>
            <a:stCxn id="6" idx="3"/>
            <a:endCxn id="5" idx="2"/>
          </p:cNvCxnSpPr>
          <p:nvPr/>
        </p:nvCxnSpPr>
        <p:spPr>
          <a:xfrm flipV="1">
            <a:off x="990600" y="5302177"/>
            <a:ext cx="528876" cy="593683"/>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Carré corné 11"/>
          <p:cNvSpPr/>
          <p:nvPr/>
        </p:nvSpPr>
        <p:spPr>
          <a:xfrm>
            <a:off x="1802435" y="5630047"/>
            <a:ext cx="1154736" cy="66787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YANG sub-module</a:t>
            </a:r>
          </a:p>
          <a:p>
            <a:pPr algn="ctr"/>
            <a:r>
              <a:rPr lang="en-US" sz="1200" dirty="0" smtClean="0"/>
              <a:t>sa1</a:t>
            </a:r>
            <a:endParaRPr lang="en-US" sz="1200" dirty="0"/>
          </a:p>
        </p:txBody>
      </p:sp>
      <p:cxnSp>
        <p:nvCxnSpPr>
          <p:cNvPr id="13" name="Connecteur en arc 12"/>
          <p:cNvCxnSpPr>
            <a:stCxn id="12" idx="1"/>
            <a:endCxn id="5" idx="2"/>
          </p:cNvCxnSpPr>
          <p:nvPr/>
        </p:nvCxnSpPr>
        <p:spPr>
          <a:xfrm rot="10800000">
            <a:off x="1519477" y="5302178"/>
            <a:ext cx="282959" cy="661807"/>
          </a:xfrm>
          <a:prstGeom prst="curvedConnector2">
            <a:avLst/>
          </a:prstGeom>
          <a:ln w="25400" cap="flat" cmpd="sng" algn="ctr">
            <a:solidFill>
              <a:schemeClr val="accent1"/>
            </a:solidFill>
            <a:prstDash val="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Losange 24"/>
          <p:cNvSpPr/>
          <p:nvPr/>
        </p:nvSpPr>
        <p:spPr>
          <a:xfrm>
            <a:off x="742846" y="3200398"/>
            <a:ext cx="1295400" cy="757521"/>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jYang</a:t>
            </a:r>
            <a:endParaRPr lang="en-US" sz="1600" dirty="0"/>
          </a:p>
        </p:txBody>
      </p:sp>
      <p:cxnSp>
        <p:nvCxnSpPr>
          <p:cNvPr id="26" name="Connecteur en arc 12"/>
          <p:cNvCxnSpPr>
            <a:stCxn id="5" idx="0"/>
            <a:endCxn id="25" idx="2"/>
          </p:cNvCxnSpPr>
          <p:nvPr/>
        </p:nvCxnSpPr>
        <p:spPr>
          <a:xfrm rot="16200000" flipV="1">
            <a:off x="1096647" y="4251819"/>
            <a:ext cx="716729" cy="12893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Document 28"/>
          <p:cNvSpPr/>
          <p:nvPr/>
        </p:nvSpPr>
        <p:spPr>
          <a:xfrm>
            <a:off x="452676" y="1326884"/>
            <a:ext cx="685800" cy="877986"/>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errors</a:t>
            </a:r>
            <a:endParaRPr lang="en-US" sz="1600" dirty="0"/>
          </a:p>
        </p:txBody>
      </p:sp>
      <p:grpSp>
        <p:nvGrpSpPr>
          <p:cNvPr id="69" name="Grouper 68"/>
          <p:cNvGrpSpPr/>
          <p:nvPr/>
        </p:nvGrpSpPr>
        <p:grpSpPr>
          <a:xfrm>
            <a:off x="3209241" y="1018333"/>
            <a:ext cx="990602" cy="814674"/>
            <a:chOff x="762000" y="3405465"/>
            <a:chExt cx="990602" cy="814674"/>
          </a:xfrm>
        </p:grpSpPr>
        <p:sp>
          <p:nvSpPr>
            <p:cNvPr id="30" name="Ellipse 29"/>
            <p:cNvSpPr/>
            <p:nvPr/>
          </p:nvSpPr>
          <p:spPr>
            <a:xfrm>
              <a:off x="1066800" y="34054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7620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9525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11430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1295400" y="377078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811863" y="3477744"/>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907113" y="3572994"/>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1002363" y="3592044"/>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1078563" y="3515844"/>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10287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12192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1371600" y="4136097"/>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983313" y="3938310"/>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1078563" y="3957360"/>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1154763" y="3881160"/>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1447801" y="37702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1155043" y="3439363"/>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1485902" y="41355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1676402" y="41355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1364314" y="3975850"/>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1459564" y="3880600"/>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71" name="Connecteur en arc 70"/>
          <p:cNvCxnSpPr>
            <a:stCxn id="25" idx="0"/>
          </p:cNvCxnSpPr>
          <p:nvPr/>
        </p:nvCxnSpPr>
        <p:spPr>
          <a:xfrm rot="5400000" flipH="1" flipV="1">
            <a:off x="466675" y="1304871"/>
            <a:ext cx="2819398" cy="971656"/>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Connecteur en arc 71"/>
          <p:cNvCxnSpPr>
            <a:stCxn id="25" idx="0"/>
            <a:endCxn id="29" idx="2"/>
          </p:cNvCxnSpPr>
          <p:nvPr/>
        </p:nvCxnSpPr>
        <p:spPr>
          <a:xfrm rot="16200000" flipV="1">
            <a:off x="566275" y="2376127"/>
            <a:ext cx="1053573" cy="59497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6" name="Grouper 125"/>
          <p:cNvGrpSpPr/>
          <p:nvPr/>
        </p:nvGrpSpPr>
        <p:grpSpPr>
          <a:xfrm>
            <a:off x="4413812" y="976872"/>
            <a:ext cx="609602" cy="814674"/>
            <a:chOff x="4771344" y="4458249"/>
            <a:chExt cx="609602" cy="814674"/>
          </a:xfrm>
          <a:solidFill>
            <a:schemeClr val="accent3">
              <a:lumMod val="75000"/>
            </a:schemeClr>
          </a:solidFill>
        </p:grpSpPr>
        <p:sp>
          <p:nvSpPr>
            <p:cNvPr id="105" name="Ellipse 104"/>
            <p:cNvSpPr/>
            <p:nvPr/>
          </p:nvSpPr>
          <p:spPr>
            <a:xfrm>
              <a:off x="4885644" y="4458249"/>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Ellipse 106"/>
            <p:cNvSpPr/>
            <p:nvPr/>
          </p:nvSpPr>
          <p:spPr>
            <a:xfrm>
              <a:off x="47713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961844" y="4823565"/>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1" name="Connecteur droit 110"/>
            <p:cNvCxnSpPr>
              <a:stCxn id="105" idx="4"/>
              <a:endCxn id="107" idx="0"/>
            </p:cNvCxnSpPr>
            <p:nvPr/>
          </p:nvCxnSpPr>
          <p:spPr>
            <a:xfrm rot="5400000">
              <a:off x="4725957" y="4625778"/>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2" name="Connecteur droit 111"/>
            <p:cNvCxnSpPr>
              <a:stCxn id="105" idx="4"/>
              <a:endCxn id="108" idx="0"/>
            </p:cNvCxnSpPr>
            <p:nvPr/>
          </p:nvCxnSpPr>
          <p:spPr>
            <a:xfrm rot="16200000" flipH="1">
              <a:off x="4821207" y="4644828"/>
              <a:ext cx="281274" cy="762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8475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5190444" y="5188881"/>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802157" y="4991094"/>
              <a:ext cx="281274" cy="1143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973607" y="4933944"/>
              <a:ext cx="281274" cy="228600"/>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5266645" y="4823006"/>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973887" y="4492147"/>
              <a:ext cx="280715" cy="3810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5304746" y="5188322"/>
              <a:ext cx="76200" cy="84042"/>
            </a:xfrm>
            <a:prstGeom prst="ellipse">
              <a:avLst/>
            </a:prstGeom>
            <a:grp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5183158" y="5028634"/>
              <a:ext cx="281274" cy="38101"/>
            </a:xfrm>
            <a:prstGeom prst="line">
              <a:avLst/>
            </a:prstGeom>
            <a:grp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49" name="Grouper 148"/>
          <p:cNvGrpSpPr/>
          <p:nvPr/>
        </p:nvGrpSpPr>
        <p:grpSpPr>
          <a:xfrm>
            <a:off x="2347570" y="1342188"/>
            <a:ext cx="762001" cy="449358"/>
            <a:chOff x="952500" y="5188322"/>
            <a:chExt cx="762001" cy="449358"/>
          </a:xfrm>
        </p:grpSpPr>
        <p:sp>
          <p:nvSpPr>
            <p:cNvPr id="128" name="Ellipse 127"/>
            <p:cNvSpPr/>
            <p:nvPr/>
          </p:nvSpPr>
          <p:spPr>
            <a:xfrm>
              <a:off x="1257300" y="518832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Ellipse 128"/>
            <p:cNvSpPr/>
            <p:nvPr/>
          </p:nvSpPr>
          <p:spPr>
            <a:xfrm>
              <a:off x="952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Ellipse 129"/>
            <p:cNvSpPr/>
            <p:nvPr/>
          </p:nvSpPr>
          <p:spPr>
            <a:xfrm>
              <a:off x="11430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Ellipse 130"/>
            <p:cNvSpPr/>
            <p:nvPr/>
          </p:nvSpPr>
          <p:spPr>
            <a:xfrm>
              <a:off x="13335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Ellipse 131"/>
            <p:cNvSpPr/>
            <p:nvPr/>
          </p:nvSpPr>
          <p:spPr>
            <a:xfrm>
              <a:off x="1485900" y="555363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3" name="Connecteur droit 132"/>
            <p:cNvCxnSpPr>
              <a:stCxn id="128" idx="4"/>
              <a:endCxn id="129" idx="0"/>
            </p:cNvCxnSpPr>
            <p:nvPr/>
          </p:nvCxnSpPr>
          <p:spPr>
            <a:xfrm rot="5400000">
              <a:off x="1002363" y="5260601"/>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stCxn id="128" idx="4"/>
              <a:endCxn id="130" idx="0"/>
            </p:cNvCxnSpPr>
            <p:nvPr/>
          </p:nvCxnSpPr>
          <p:spPr>
            <a:xfrm rot="5400000">
              <a:off x="1097613" y="5355851"/>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128" idx="4"/>
              <a:endCxn id="131" idx="0"/>
            </p:cNvCxnSpPr>
            <p:nvPr/>
          </p:nvCxnSpPr>
          <p:spPr>
            <a:xfrm rot="16200000" flipH="1">
              <a:off x="1192863" y="5374901"/>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a:stCxn id="128" idx="4"/>
              <a:endCxn id="132" idx="0"/>
            </p:cNvCxnSpPr>
            <p:nvPr/>
          </p:nvCxnSpPr>
          <p:spPr>
            <a:xfrm rot="16200000" flipH="1">
              <a:off x="1269063" y="5298701"/>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Ellipse 142"/>
            <p:cNvSpPr/>
            <p:nvPr/>
          </p:nvSpPr>
          <p:spPr>
            <a:xfrm>
              <a:off x="1638301" y="555307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onnecteur droit 143"/>
            <p:cNvCxnSpPr>
              <a:stCxn id="128" idx="4"/>
              <a:endCxn id="143" idx="0"/>
            </p:cNvCxnSpPr>
            <p:nvPr/>
          </p:nvCxnSpPr>
          <p:spPr>
            <a:xfrm rot="16200000" flipH="1">
              <a:off x="1345543" y="5222220"/>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295236" cy="369332"/>
          </a:xfrm>
          <a:prstGeom prst="rect">
            <a:avLst/>
          </a:prstGeom>
          <a:noFill/>
        </p:spPr>
        <p:txBody>
          <a:bodyPr wrap="none" rtlCol="0">
            <a:spAutoFit/>
          </a:bodyPr>
          <a:lstStyle/>
          <a:p>
            <a:r>
              <a:rPr lang="en-US" dirty="0" smtClean="0"/>
              <a:t>a</a:t>
            </a:r>
            <a:endParaRPr lang="en-US" dirty="0"/>
          </a:p>
        </p:txBody>
      </p:sp>
      <p:sp>
        <p:nvSpPr>
          <p:cNvPr id="151" name="ZoneTexte 150"/>
          <p:cNvSpPr txBox="1"/>
          <p:nvPr/>
        </p:nvSpPr>
        <p:spPr>
          <a:xfrm>
            <a:off x="4413812" y="1936178"/>
            <a:ext cx="342900" cy="369332"/>
          </a:xfrm>
          <a:prstGeom prst="rect">
            <a:avLst/>
          </a:prstGeom>
          <a:noFill/>
        </p:spPr>
        <p:txBody>
          <a:bodyPr wrap="square" rtlCol="0">
            <a:spAutoFit/>
          </a:bodyPr>
          <a:lstStyle/>
          <a:p>
            <a:r>
              <a:rPr lang="en-US" dirty="0" smtClean="0"/>
              <a:t>b</a:t>
            </a:r>
            <a:endParaRPr lang="en-US" dirty="0"/>
          </a:p>
        </p:txBody>
      </p:sp>
      <p:sp>
        <p:nvSpPr>
          <p:cNvPr id="152" name="ZoneTexte 151"/>
          <p:cNvSpPr txBox="1"/>
          <p:nvPr/>
        </p:nvSpPr>
        <p:spPr>
          <a:xfrm>
            <a:off x="2576170" y="1940491"/>
            <a:ext cx="502511" cy="369332"/>
          </a:xfrm>
          <a:prstGeom prst="rect">
            <a:avLst/>
          </a:prstGeom>
          <a:noFill/>
        </p:spPr>
        <p:txBody>
          <a:bodyPr wrap="none" rtlCol="0">
            <a:spAutoFit/>
          </a:bodyPr>
          <a:lstStyle/>
          <a:p>
            <a:r>
              <a:rPr lang="en-US" dirty="0" smtClean="0"/>
              <a:t>sa1</a:t>
            </a:r>
            <a:endParaRPr lang="en-US" dirty="0"/>
          </a:p>
        </p:txBody>
      </p:sp>
      <p:sp>
        <p:nvSpPr>
          <p:cNvPr id="179" name="ZoneTexte 178"/>
          <p:cNvSpPr txBox="1"/>
          <p:nvPr/>
        </p:nvSpPr>
        <p:spPr>
          <a:xfrm>
            <a:off x="2636541" y="2342089"/>
            <a:ext cx="1815371" cy="369332"/>
          </a:xfrm>
          <a:prstGeom prst="rect">
            <a:avLst/>
          </a:prstGeom>
          <a:noFill/>
        </p:spPr>
        <p:txBody>
          <a:bodyPr wrap="none" rtlCol="0">
            <a:spAutoFit/>
          </a:bodyPr>
          <a:lstStyle/>
          <a:p>
            <a:r>
              <a:rPr lang="en-US" dirty="0" err="1" smtClean="0"/>
              <a:t>YangSpecification</a:t>
            </a:r>
            <a:endParaRPr lang="en-US" dirty="0"/>
          </a:p>
        </p:txBody>
      </p:sp>
      <p:sp>
        <p:nvSpPr>
          <p:cNvPr id="180" name="ZoneTexte 179"/>
          <p:cNvSpPr txBox="1"/>
          <p:nvPr/>
        </p:nvSpPr>
        <p:spPr>
          <a:xfrm>
            <a:off x="5693631" y="2230867"/>
            <a:ext cx="1534720" cy="369332"/>
          </a:xfrm>
          <a:prstGeom prst="rect">
            <a:avLst/>
          </a:prstGeom>
          <a:noFill/>
        </p:spPr>
        <p:txBody>
          <a:bodyPr wrap="none" rtlCol="0">
            <a:spAutoFit/>
          </a:bodyPr>
          <a:lstStyle/>
          <a:p>
            <a:r>
              <a:rPr lang="en-US" dirty="0" err="1" smtClean="0"/>
              <a:t>YangTreeNode</a:t>
            </a:r>
            <a:endParaRPr lang="en-US" dirty="0"/>
          </a:p>
        </p:txBody>
      </p:sp>
      <p:grpSp>
        <p:nvGrpSpPr>
          <p:cNvPr id="184" name="Grouper 183"/>
          <p:cNvGrpSpPr/>
          <p:nvPr/>
        </p:nvGrpSpPr>
        <p:grpSpPr>
          <a:xfrm>
            <a:off x="5927588" y="582420"/>
            <a:ext cx="1181105" cy="1548097"/>
            <a:chOff x="6346689" y="498378"/>
            <a:chExt cx="1181105" cy="1548097"/>
          </a:xfrm>
        </p:grpSpPr>
        <p:sp>
          <p:nvSpPr>
            <p:cNvPr id="182" name="Ellipse 181"/>
            <p:cNvSpPr/>
            <p:nvPr/>
          </p:nvSpPr>
          <p:spPr>
            <a:xfrm>
              <a:off x="6422890" y="49837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Ellipse 184"/>
            <p:cNvSpPr/>
            <p:nvPr/>
          </p:nvSpPr>
          <p:spPr>
            <a:xfrm>
              <a:off x="6499090" y="86369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Ellipse 185"/>
            <p:cNvSpPr/>
            <p:nvPr/>
          </p:nvSpPr>
          <p:spPr>
            <a:xfrm>
              <a:off x="6651490" y="86369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9" name="Connecteur droit 188"/>
            <p:cNvCxnSpPr>
              <a:stCxn id="182" idx="4"/>
              <a:endCxn id="185" idx="0"/>
            </p:cNvCxnSpPr>
            <p:nvPr/>
          </p:nvCxnSpPr>
          <p:spPr>
            <a:xfrm rot="16200000" flipH="1">
              <a:off x="6358453" y="68495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0" name="Connecteur droit 189"/>
            <p:cNvCxnSpPr>
              <a:stCxn id="182" idx="4"/>
              <a:endCxn id="186" idx="0"/>
            </p:cNvCxnSpPr>
            <p:nvPr/>
          </p:nvCxnSpPr>
          <p:spPr>
            <a:xfrm rot="16200000" flipH="1">
              <a:off x="6434653" y="60875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1" name="Ellipse 190"/>
            <p:cNvSpPr/>
            <p:nvPr/>
          </p:nvSpPr>
          <p:spPr>
            <a:xfrm>
              <a:off x="6384790" y="122901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Ellipse 191"/>
            <p:cNvSpPr/>
            <p:nvPr/>
          </p:nvSpPr>
          <p:spPr>
            <a:xfrm>
              <a:off x="6575290" y="122901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Ellipse 192"/>
            <p:cNvSpPr/>
            <p:nvPr/>
          </p:nvSpPr>
          <p:spPr>
            <a:xfrm>
              <a:off x="6727690" y="122901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4" name="Connecteur droit 193"/>
            <p:cNvCxnSpPr>
              <a:stCxn id="185" idx="4"/>
              <a:endCxn id="191" idx="0"/>
            </p:cNvCxnSpPr>
            <p:nvPr/>
          </p:nvCxnSpPr>
          <p:spPr>
            <a:xfrm rot="5400000">
              <a:off x="6339403" y="1031223"/>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5" name="Connecteur droit 194"/>
            <p:cNvCxnSpPr>
              <a:stCxn id="185" idx="4"/>
              <a:endCxn id="192" idx="0"/>
            </p:cNvCxnSpPr>
            <p:nvPr/>
          </p:nvCxnSpPr>
          <p:spPr>
            <a:xfrm rot="16200000" flipH="1">
              <a:off x="6434653" y="1050273"/>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6" name="Connecteur droit 195"/>
            <p:cNvCxnSpPr>
              <a:stCxn id="185" idx="4"/>
              <a:endCxn id="193" idx="0"/>
            </p:cNvCxnSpPr>
            <p:nvPr/>
          </p:nvCxnSpPr>
          <p:spPr>
            <a:xfrm rot="16200000" flipH="1">
              <a:off x="6510853" y="974073"/>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7" name="Ellipse 196"/>
            <p:cNvSpPr/>
            <p:nvPr/>
          </p:nvSpPr>
          <p:spPr>
            <a:xfrm>
              <a:off x="6803891" y="86313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8" name="Connecteur droit 197"/>
            <p:cNvCxnSpPr>
              <a:stCxn id="182" idx="4"/>
              <a:endCxn id="197" idx="0"/>
            </p:cNvCxnSpPr>
            <p:nvPr/>
          </p:nvCxnSpPr>
          <p:spPr>
            <a:xfrm rot="16200000" flipH="1">
              <a:off x="6511133" y="532276"/>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9" name="Ellipse 198"/>
            <p:cNvSpPr/>
            <p:nvPr/>
          </p:nvSpPr>
          <p:spPr>
            <a:xfrm>
              <a:off x="6841992" y="122845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Ellipse 199"/>
            <p:cNvSpPr/>
            <p:nvPr/>
          </p:nvSpPr>
          <p:spPr>
            <a:xfrm>
              <a:off x="7032492" y="1228451"/>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1" name="Connecteur droit 200"/>
            <p:cNvCxnSpPr>
              <a:stCxn id="197" idx="4"/>
              <a:endCxn id="199" idx="0"/>
            </p:cNvCxnSpPr>
            <p:nvPr/>
          </p:nvCxnSpPr>
          <p:spPr>
            <a:xfrm rot="16200000" flipH="1">
              <a:off x="6720404" y="1068763"/>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Connecteur droit 201"/>
            <p:cNvCxnSpPr>
              <a:stCxn id="197" idx="4"/>
              <a:endCxn id="200" idx="0"/>
            </p:cNvCxnSpPr>
            <p:nvPr/>
          </p:nvCxnSpPr>
          <p:spPr>
            <a:xfrm rot="16200000" flipH="1">
              <a:off x="6815654" y="973513"/>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2" name="Ellipse 231"/>
            <p:cNvSpPr/>
            <p:nvPr/>
          </p:nvSpPr>
          <p:spPr>
            <a:xfrm>
              <a:off x="7032492" y="123180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Ellipse 233"/>
            <p:cNvSpPr/>
            <p:nvPr/>
          </p:nvSpPr>
          <p:spPr>
            <a:xfrm>
              <a:off x="7108692" y="159711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6" name="Connecteur droit 235"/>
            <p:cNvCxnSpPr>
              <a:stCxn id="232" idx="4"/>
              <a:endCxn id="234" idx="0"/>
            </p:cNvCxnSpPr>
            <p:nvPr/>
          </p:nvCxnSpPr>
          <p:spPr>
            <a:xfrm rot="16200000" flipH="1">
              <a:off x="6968055" y="1418380"/>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7" name="Ellipse 236"/>
            <p:cNvSpPr/>
            <p:nvPr/>
          </p:nvSpPr>
          <p:spPr>
            <a:xfrm>
              <a:off x="6994392"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Ellipse 237"/>
            <p:cNvSpPr/>
            <p:nvPr/>
          </p:nvSpPr>
          <p:spPr>
            <a:xfrm>
              <a:off x="7337292"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9" name="Connecteur droit 238"/>
            <p:cNvCxnSpPr>
              <a:stCxn id="234" idx="4"/>
              <a:endCxn id="237" idx="0"/>
            </p:cNvCxnSpPr>
            <p:nvPr/>
          </p:nvCxnSpPr>
          <p:spPr>
            <a:xfrm rot="5400000">
              <a:off x="6949005" y="1764646"/>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0" name="Connecteur droit 239"/>
            <p:cNvCxnSpPr>
              <a:stCxn id="234" idx="4"/>
              <a:endCxn id="238" idx="0"/>
            </p:cNvCxnSpPr>
            <p:nvPr/>
          </p:nvCxnSpPr>
          <p:spPr>
            <a:xfrm rot="16200000" flipH="1">
              <a:off x="7120455" y="1707496"/>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1" name="Ellipse 240"/>
            <p:cNvSpPr/>
            <p:nvPr/>
          </p:nvSpPr>
          <p:spPr>
            <a:xfrm>
              <a:off x="7413493" y="159655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2" name="Connecteur droit 241"/>
            <p:cNvCxnSpPr>
              <a:stCxn id="232" idx="4"/>
              <a:endCxn id="241" idx="0"/>
            </p:cNvCxnSpPr>
            <p:nvPr/>
          </p:nvCxnSpPr>
          <p:spPr>
            <a:xfrm rot="16200000" flipH="1">
              <a:off x="7120735" y="1265699"/>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3" name="Ellipse 242"/>
            <p:cNvSpPr/>
            <p:nvPr/>
          </p:nvSpPr>
          <p:spPr>
            <a:xfrm>
              <a:off x="7451594" y="196187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4" name="Connecteur droit 243"/>
            <p:cNvCxnSpPr>
              <a:stCxn id="241" idx="4"/>
              <a:endCxn id="243" idx="0"/>
            </p:cNvCxnSpPr>
            <p:nvPr/>
          </p:nvCxnSpPr>
          <p:spPr>
            <a:xfrm rot="16200000" flipH="1">
              <a:off x="7330006" y="1802186"/>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6" name="Ellipse 245"/>
            <p:cNvSpPr/>
            <p:nvPr/>
          </p:nvSpPr>
          <p:spPr>
            <a:xfrm>
              <a:off x="6384789" y="123180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Ellipse 247"/>
            <p:cNvSpPr/>
            <p:nvPr/>
          </p:nvSpPr>
          <p:spPr>
            <a:xfrm>
              <a:off x="6460989" y="159711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0" name="Connecteur droit 249"/>
            <p:cNvCxnSpPr>
              <a:stCxn id="246" idx="4"/>
              <a:endCxn id="248" idx="0"/>
            </p:cNvCxnSpPr>
            <p:nvPr/>
          </p:nvCxnSpPr>
          <p:spPr>
            <a:xfrm rot="16200000" flipH="1">
              <a:off x="6320352" y="1418380"/>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1" name="Ellipse 250"/>
            <p:cNvSpPr/>
            <p:nvPr/>
          </p:nvSpPr>
          <p:spPr>
            <a:xfrm>
              <a:off x="6346689"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Ellipse 251"/>
            <p:cNvSpPr/>
            <p:nvPr/>
          </p:nvSpPr>
          <p:spPr>
            <a:xfrm>
              <a:off x="6689589" y="196243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3" name="Connecteur droit 252"/>
            <p:cNvCxnSpPr>
              <a:stCxn id="248" idx="4"/>
              <a:endCxn id="251" idx="0"/>
            </p:cNvCxnSpPr>
            <p:nvPr/>
          </p:nvCxnSpPr>
          <p:spPr>
            <a:xfrm rot="5400000">
              <a:off x="6301302" y="1764646"/>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4" name="Connecteur droit 253"/>
            <p:cNvCxnSpPr>
              <a:stCxn id="248" idx="4"/>
              <a:endCxn id="252" idx="0"/>
            </p:cNvCxnSpPr>
            <p:nvPr/>
          </p:nvCxnSpPr>
          <p:spPr>
            <a:xfrm rot="16200000" flipH="1">
              <a:off x="6472752" y="1707496"/>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5" name="Ellipse 254"/>
            <p:cNvSpPr/>
            <p:nvPr/>
          </p:nvSpPr>
          <p:spPr>
            <a:xfrm>
              <a:off x="6765790" y="159655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6" name="Connecteur droit 255"/>
            <p:cNvCxnSpPr>
              <a:stCxn id="246" idx="4"/>
              <a:endCxn id="255" idx="0"/>
            </p:cNvCxnSpPr>
            <p:nvPr/>
          </p:nvCxnSpPr>
          <p:spPr>
            <a:xfrm rot="16200000" flipH="1">
              <a:off x="6473032" y="1265699"/>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Ellipse 256"/>
            <p:cNvSpPr/>
            <p:nvPr/>
          </p:nvSpPr>
          <p:spPr>
            <a:xfrm>
              <a:off x="6803891" y="196187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8" name="Connecteur droit 257"/>
            <p:cNvCxnSpPr>
              <a:stCxn id="255" idx="4"/>
              <a:endCxn id="257" idx="0"/>
            </p:cNvCxnSpPr>
            <p:nvPr/>
          </p:nvCxnSpPr>
          <p:spPr>
            <a:xfrm rot="16200000" flipH="1">
              <a:off x="6682303" y="1802186"/>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63" name="ZoneTexte 262"/>
          <p:cNvSpPr txBox="1"/>
          <p:nvPr/>
        </p:nvSpPr>
        <p:spPr>
          <a:xfrm>
            <a:off x="6765791" y="865650"/>
            <a:ext cx="352831" cy="369332"/>
          </a:xfrm>
          <a:prstGeom prst="rect">
            <a:avLst/>
          </a:prstGeom>
          <a:noFill/>
        </p:spPr>
        <p:txBody>
          <a:bodyPr wrap="none" rtlCol="0">
            <a:spAutoFit/>
          </a:bodyPr>
          <a:lstStyle/>
          <a:p>
            <a:r>
              <a:rPr lang="en-US" dirty="0" smtClean="0"/>
              <a:t>a’</a:t>
            </a:r>
            <a:endParaRPr lang="en-US" dirty="0"/>
          </a:p>
        </p:txBody>
      </p:sp>
      <p:sp>
        <p:nvSpPr>
          <p:cNvPr id="264" name="ZoneTexte 263"/>
          <p:cNvSpPr txBox="1"/>
          <p:nvPr/>
        </p:nvSpPr>
        <p:spPr>
          <a:xfrm>
            <a:off x="7221005" y="1459937"/>
            <a:ext cx="363539" cy="369332"/>
          </a:xfrm>
          <a:prstGeom prst="rect">
            <a:avLst/>
          </a:prstGeom>
          <a:noFill/>
        </p:spPr>
        <p:txBody>
          <a:bodyPr wrap="none" rtlCol="0">
            <a:spAutoFit/>
          </a:bodyPr>
          <a:lstStyle/>
          <a:p>
            <a:r>
              <a:rPr lang="en-US" dirty="0" err="1" smtClean="0"/>
              <a:t>b</a:t>
            </a:r>
            <a:r>
              <a:rPr lang="en-US" dirty="0" smtClean="0"/>
              <a:t>’</a:t>
            </a:r>
            <a:endParaRPr lang="en-US" dirty="0"/>
          </a:p>
        </p:txBody>
      </p:sp>
      <p:sp>
        <p:nvSpPr>
          <p:cNvPr id="265" name="ZoneTexte 264"/>
          <p:cNvSpPr txBox="1"/>
          <p:nvPr/>
        </p:nvSpPr>
        <p:spPr>
          <a:xfrm>
            <a:off x="5602150" y="1595722"/>
            <a:ext cx="363539" cy="369332"/>
          </a:xfrm>
          <a:prstGeom prst="rect">
            <a:avLst/>
          </a:prstGeom>
          <a:noFill/>
        </p:spPr>
        <p:txBody>
          <a:bodyPr wrap="none" rtlCol="0">
            <a:spAutoFit/>
          </a:bodyPr>
          <a:lstStyle/>
          <a:p>
            <a:r>
              <a:rPr lang="en-US" dirty="0" err="1" smtClean="0"/>
              <a:t>b</a:t>
            </a:r>
            <a:r>
              <a:rPr lang="en-US" dirty="0" smtClean="0"/>
              <a:t>’</a:t>
            </a:r>
            <a:endParaRPr lang="en-US" dirty="0"/>
          </a:p>
        </p:txBody>
      </p:sp>
      <p:pic>
        <p:nvPicPr>
          <p:cNvPr id="157" name="Image 156" descr="workstation-Vista-256x256.png"/>
          <p:cNvPicPr>
            <a:picLocks noChangeAspect="1"/>
          </p:cNvPicPr>
          <p:nvPr/>
        </p:nvPicPr>
        <p:blipFill>
          <a:blip r:embed="rId3"/>
          <a:stretch>
            <a:fillRect/>
          </a:stretch>
        </p:blipFill>
        <p:spPr>
          <a:xfrm flipH="1">
            <a:off x="3388971" y="3593026"/>
            <a:ext cx="1977342" cy="2163246"/>
          </a:xfrm>
          <a:prstGeom prst="rect">
            <a:avLst/>
          </a:prstGeom>
        </p:spPr>
      </p:pic>
      <p:pic>
        <p:nvPicPr>
          <p:cNvPr id="158" name="Image 157" descr="black-server-128x128.png"/>
          <p:cNvPicPr>
            <a:picLocks noChangeAspect="1"/>
          </p:cNvPicPr>
          <p:nvPr/>
        </p:nvPicPr>
        <p:blipFill>
          <a:blip r:embed="rId4"/>
          <a:stretch>
            <a:fillRect/>
          </a:stretch>
        </p:blipFill>
        <p:spPr>
          <a:xfrm flipH="1">
            <a:off x="8353384" y="4183049"/>
            <a:ext cx="1325030" cy="1312101"/>
          </a:xfrm>
          <a:prstGeom prst="rect">
            <a:avLst/>
          </a:prstGeom>
          <a:effectLst/>
        </p:spPr>
      </p:pic>
      <p:cxnSp>
        <p:nvCxnSpPr>
          <p:cNvPr id="159" name="Connecteur droit avec flèche 158"/>
          <p:cNvCxnSpPr/>
          <p:nvPr/>
        </p:nvCxnSpPr>
        <p:spPr>
          <a:xfrm>
            <a:off x="5328214" y="5895860"/>
            <a:ext cx="3025170" cy="73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4009342" y="5620463"/>
            <a:ext cx="923456" cy="271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NETCONF</a:t>
            </a:r>
            <a:endParaRPr lang="en-US" sz="1400" dirty="0"/>
          </a:p>
        </p:txBody>
      </p:sp>
      <p:sp>
        <p:nvSpPr>
          <p:cNvPr id="161" name="Rectangle 160"/>
          <p:cNvSpPr/>
          <p:nvPr/>
        </p:nvSpPr>
        <p:spPr>
          <a:xfrm>
            <a:off x="8579516" y="5582095"/>
            <a:ext cx="923456" cy="2716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t>NETCONF</a:t>
            </a:r>
            <a:endParaRPr lang="en-US" sz="1400" dirty="0"/>
          </a:p>
        </p:txBody>
      </p:sp>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276575" y="6297920"/>
            <a:ext cx="1086581" cy="369332"/>
          </a:xfrm>
          <a:prstGeom prst="rect">
            <a:avLst/>
          </a:prstGeom>
          <a:noFill/>
        </p:spPr>
        <p:txBody>
          <a:bodyPr wrap="none" rtlCol="0">
            <a:spAutoFit/>
          </a:bodyPr>
          <a:lstStyle/>
          <a:p>
            <a:r>
              <a:rPr lang="fr-FR" dirty="0" smtClean="0"/>
              <a:t>XML Data</a:t>
            </a:r>
            <a:endParaRPr lang="fr-FR" dirty="0"/>
          </a:p>
        </p:txBody>
      </p:sp>
      <p:sp>
        <p:nvSpPr>
          <p:cNvPr id="188" name="Ellipse 187"/>
          <p:cNvSpPr/>
          <p:nvPr/>
        </p:nvSpPr>
        <p:spPr>
          <a:xfrm>
            <a:off x="8602102" y="215772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30702" y="252304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p:cNvCxnSpPr>
          <p:nvPr/>
        </p:nvCxnSpPr>
        <p:spPr>
          <a:xfrm rot="16200000" flipH="1">
            <a:off x="8537665" y="234430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13865" y="226810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8983103" y="252248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690345" y="2191627"/>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21204" y="288780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899616" y="2728114"/>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8994866" y="2632864"/>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25901" y="2523045"/>
            <a:ext cx="533402" cy="1182781"/>
            <a:chOff x="8382000" y="2327868"/>
            <a:chExt cx="533402" cy="1182781"/>
          </a:xfrm>
        </p:grpSpPr>
        <p:sp>
          <p:nvSpPr>
            <p:cNvPr id="226" name="Ellipse 225"/>
            <p:cNvSpPr/>
            <p:nvPr/>
          </p:nvSpPr>
          <p:spPr>
            <a:xfrm>
              <a:off x="8534401" y="23278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988629">
            <a:off x="8021650" y="2526247"/>
            <a:ext cx="533402" cy="1182781"/>
            <a:chOff x="8382000" y="2327868"/>
            <a:chExt cx="533402" cy="1182781"/>
          </a:xfrm>
        </p:grpSpPr>
        <p:sp>
          <p:nvSpPr>
            <p:cNvPr id="407" name="Ellipse 406"/>
            <p:cNvSpPr/>
            <p:nvPr/>
          </p:nvSpPr>
          <p:spPr>
            <a:xfrm>
              <a:off x="8534401" y="23278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25" name="Grouper 424"/>
          <p:cNvGrpSpPr/>
          <p:nvPr/>
        </p:nvGrpSpPr>
        <p:grpSpPr>
          <a:xfrm rot="1543041">
            <a:off x="7568615" y="2396639"/>
            <a:ext cx="533402" cy="1182781"/>
            <a:chOff x="8382000" y="2327868"/>
            <a:chExt cx="533402" cy="1182781"/>
          </a:xfrm>
        </p:grpSpPr>
        <p:sp>
          <p:nvSpPr>
            <p:cNvPr id="426" name="Ellipse 425"/>
            <p:cNvSpPr/>
            <p:nvPr/>
          </p:nvSpPr>
          <p:spPr>
            <a:xfrm>
              <a:off x="8534401" y="23278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endCxn id="188" idx="4"/>
          </p:cNvCxnSpPr>
          <p:nvPr/>
        </p:nvCxnSpPr>
        <p:spPr>
          <a:xfrm rot="5400000" flipH="1" flipV="1">
            <a:off x="8241553" y="2023505"/>
            <a:ext cx="180382" cy="616915"/>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endCxn id="188" idx="4"/>
          </p:cNvCxnSpPr>
          <p:nvPr/>
        </p:nvCxnSpPr>
        <p:spPr>
          <a:xfrm rot="5400000" flipH="1" flipV="1">
            <a:off x="8368035" y="2256755"/>
            <a:ext cx="287150" cy="257183"/>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3" name="Connecteur droit avec flèche 452"/>
          <p:cNvCxnSpPr/>
          <p:nvPr/>
        </p:nvCxnSpPr>
        <p:spPr>
          <a:xfrm rot="16200000" flipH="1">
            <a:off x="6600378" y="2575911"/>
            <a:ext cx="300648" cy="3231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4" name="Connecteur droit avec flèche 453"/>
          <p:cNvCxnSpPr/>
          <p:nvPr/>
        </p:nvCxnSpPr>
        <p:spPr>
          <a:xfrm flipV="1">
            <a:off x="6460993" y="3053247"/>
            <a:ext cx="475532" cy="2595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6" name="Connecteur droit avec flèche 455"/>
          <p:cNvCxnSpPr/>
          <p:nvPr/>
        </p:nvCxnSpPr>
        <p:spPr>
          <a:xfrm>
            <a:off x="6956291" y="2944073"/>
            <a:ext cx="628253" cy="277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678301" y="1788091"/>
            <a:ext cx="1056825" cy="369332"/>
          </a:xfrm>
          <a:prstGeom prst="rect">
            <a:avLst/>
          </a:prstGeom>
          <a:noFill/>
        </p:spPr>
        <p:txBody>
          <a:bodyPr wrap="none" rtlCol="0">
            <a:spAutoFit/>
          </a:bodyPr>
          <a:lstStyle/>
          <a:p>
            <a:r>
              <a:rPr lang="fr-FR" dirty="0" smtClean="0"/>
              <a:t>Data </a:t>
            </a:r>
            <a:r>
              <a:rPr lang="fr-FR" dirty="0" err="1" smtClean="0"/>
              <a:t>tree</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ZoneTexte 9"/>
          <p:cNvSpPr txBox="1"/>
          <p:nvPr/>
        </p:nvSpPr>
        <p:spPr>
          <a:xfrm>
            <a:off x="1687397" y="208002"/>
            <a:ext cx="2706803" cy="369332"/>
          </a:xfrm>
          <a:prstGeom prst="rect">
            <a:avLst/>
          </a:prstGeom>
          <a:noFill/>
        </p:spPr>
        <p:txBody>
          <a:bodyPr wrap="none" rtlCol="0">
            <a:spAutoFit/>
          </a:bodyPr>
          <a:lstStyle/>
          <a:p>
            <a:r>
              <a:rPr lang="en-US" dirty="0" err="1" smtClean="0"/>
              <a:t>YencaP</a:t>
            </a:r>
            <a:r>
              <a:rPr lang="en-US" dirty="0" smtClean="0"/>
              <a:t> : a </a:t>
            </a:r>
            <a:r>
              <a:rPr lang="fr-FR" dirty="0" smtClean="0"/>
              <a:t>NETCONF</a:t>
            </a:r>
            <a:r>
              <a:rPr lang="en-US" dirty="0" smtClean="0"/>
              <a:t> server</a:t>
            </a:r>
            <a:endParaRPr lang="en-US" dirty="0"/>
          </a:p>
        </p:txBody>
      </p:sp>
      <p:sp>
        <p:nvSpPr>
          <p:cNvPr id="11" name="Rectangle 10"/>
          <p:cNvSpPr/>
          <p:nvPr/>
        </p:nvSpPr>
        <p:spPr>
          <a:xfrm>
            <a:off x="863600" y="3821668"/>
            <a:ext cx="48006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SSH</a:t>
            </a:r>
            <a:endParaRPr lang="en-US" dirty="0"/>
          </a:p>
        </p:txBody>
      </p:sp>
      <p:sp>
        <p:nvSpPr>
          <p:cNvPr id="12" name="Rectangle 11"/>
          <p:cNvSpPr/>
          <p:nvPr/>
        </p:nvSpPr>
        <p:spPr>
          <a:xfrm>
            <a:off x="863600" y="24500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r>
              <a:rPr lang="en-US" dirty="0" smtClean="0"/>
              <a:t> Operation</a:t>
            </a:r>
            <a:endParaRPr lang="en-US" dirty="0"/>
          </a:p>
        </p:txBody>
      </p:sp>
      <p:sp>
        <p:nvSpPr>
          <p:cNvPr id="14" name="Rectangle 13"/>
          <p:cNvSpPr/>
          <p:nvPr/>
        </p:nvSpPr>
        <p:spPr>
          <a:xfrm>
            <a:off x="863600" y="16880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Store Manager</a:t>
            </a:r>
            <a:endParaRPr lang="en-US" dirty="0"/>
          </a:p>
        </p:txBody>
      </p:sp>
      <p:sp>
        <p:nvSpPr>
          <p:cNvPr id="15" name="Rectangle 14"/>
          <p:cNvSpPr/>
          <p:nvPr/>
        </p:nvSpPr>
        <p:spPr>
          <a:xfrm>
            <a:off x="86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6" name="Rectangle 15"/>
          <p:cNvSpPr/>
          <p:nvPr/>
        </p:nvSpPr>
        <p:spPr>
          <a:xfrm>
            <a:off x="213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7" name="Rectangle 16"/>
          <p:cNvSpPr/>
          <p:nvPr/>
        </p:nvSpPr>
        <p:spPr>
          <a:xfrm>
            <a:off x="340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18" name="Rectangle 17"/>
          <p:cNvSpPr/>
          <p:nvPr/>
        </p:nvSpPr>
        <p:spPr>
          <a:xfrm>
            <a:off x="4673600" y="773668"/>
            <a:ext cx="990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Module</a:t>
            </a:r>
            <a:endParaRPr lang="en-US" dirty="0"/>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Connecteur en arc 28"/>
          <p:cNvCxnSpPr>
            <a:stCxn id="18" idx="3"/>
            <a:endCxn id="27" idx="5"/>
          </p:cNvCxnSpPr>
          <p:nvPr/>
        </p:nvCxnSpPr>
        <p:spPr>
          <a:xfrm>
            <a:off x="5664200" y="1116568"/>
            <a:ext cx="3251200" cy="1817132"/>
          </a:xfrm>
          <a:prstGeom prst="curvedConnector3">
            <a:avLst>
              <a:gd name="adj1" fmla="val 1210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3"/>
            <a:endCxn id="26" idx="3"/>
          </p:cNvCxnSpPr>
          <p:nvPr/>
        </p:nvCxnSpPr>
        <p:spPr>
          <a:xfrm>
            <a:off x="4394200" y="1116568"/>
            <a:ext cx="3759200" cy="2693432"/>
          </a:xfrm>
          <a:prstGeom prst="curvedConnector4">
            <a:avLst>
              <a:gd name="adj1" fmla="val 45946"/>
              <a:gd name="adj2" fmla="val 108487"/>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313180" cy="369332"/>
          </a:xfrm>
          <a:prstGeom prst="rect">
            <a:avLst/>
          </a:prstGeom>
          <a:noFill/>
        </p:spPr>
        <p:txBody>
          <a:bodyPr wrap="none" rtlCol="0">
            <a:spAutoFit/>
          </a:bodyPr>
          <a:lstStyle/>
          <a:p>
            <a:r>
              <a:rPr lang="en-US" dirty="0" smtClean="0"/>
              <a:t>&lt;</a:t>
            </a:r>
            <a:r>
              <a:rPr lang="fr-FR" dirty="0" smtClean="0"/>
              <a:t>NETCONF</a:t>
            </a:r>
            <a:r>
              <a:rPr lang="en-US" dirty="0" smtClean="0"/>
              <a:t>&gt;</a:t>
            </a:r>
            <a:endParaRPr lang="en-US" dirty="0"/>
          </a:p>
        </p:txBody>
      </p:sp>
      <p:sp>
        <p:nvSpPr>
          <p:cNvPr id="34" name="Rectangle 33"/>
          <p:cNvSpPr/>
          <p:nvPr/>
        </p:nvSpPr>
        <p:spPr>
          <a:xfrm>
            <a:off x="863600" y="3135868"/>
            <a:ext cx="480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r>
              <a:rPr lang="en-US" dirty="0" smtClean="0"/>
              <a:t> RPC</a:t>
            </a:r>
            <a:endParaRPr lang="en-US" dirty="0"/>
          </a:p>
        </p:txBody>
      </p:sp>
      <p:sp>
        <p:nvSpPr>
          <p:cNvPr id="37" name="ZoneTexte 36"/>
          <p:cNvSpPr txBox="1"/>
          <p:nvPr/>
        </p:nvSpPr>
        <p:spPr>
          <a:xfrm>
            <a:off x="1253207" y="4800600"/>
            <a:ext cx="6840785" cy="175432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&gt;/NETCONF/network/interfaces&lt;/</a:t>
            </a:r>
            <a:r>
              <a:rPr lang="fr-FR" sz="1200" dirty="0" err="1" smtClean="0"/>
              <a:t>xpath</a:t>
            </a:r>
            <a:r>
              <a:rPr lang="fr-FR" sz="1200" dirty="0" smtClean="0"/>
              <a:t>&gt;</a:t>
            </a:r>
          </a:p>
          <a:p>
            <a:r>
              <a:rPr lang="fr-FR" sz="1200" dirty="0" smtClean="0"/>
              <a:t>	&lt;</a:t>
            </a:r>
            <a:r>
              <a:rPr lang="fr-FR" sz="1200" dirty="0" err="1" smtClean="0"/>
              <a:t>namespace</a:t>
            </a:r>
            <a:r>
              <a:rPr lang="fr-FR" sz="1200" dirty="0" smtClean="0"/>
              <a:t>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a:p>
            <a:r>
              <a:rPr lang="fr-FR" sz="1200" dirty="0" smtClean="0"/>
              <a:t>	&lt;</a:t>
            </a:r>
            <a:r>
              <a:rPr lang="fr-FR" sz="1200" dirty="0" err="1" smtClean="0"/>
              <a:t>cachelifetime</a:t>
            </a:r>
            <a:r>
              <a:rPr lang="fr-FR" sz="1200" dirty="0" smtClean="0"/>
              <a:t>&gt;10000&lt;/</a:t>
            </a:r>
            <a:r>
              <a:rPr lang="fr-FR" sz="1200" dirty="0" err="1" smtClean="0"/>
              <a:t>cachelifetime</a:t>
            </a:r>
            <a:r>
              <a:rPr lang="fr-FR" sz="1200" dirty="0" smtClean="0"/>
              <a:t>&gt;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u="sng" dirty="0" smtClean="0"/>
              <a:t>yang" value="interfaces"/&gt;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871592" y="348734"/>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501132"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228600" y="6145768"/>
            <a:ext cx="2743209" cy="461665"/>
          </a:xfrm>
          <a:prstGeom prst="rect">
            <a:avLst/>
          </a:prstGeom>
          <a:noFill/>
        </p:spPr>
        <p:txBody>
          <a:bodyPr wrap="none" rtlCol="0">
            <a:spAutoFit/>
          </a:bodyPr>
          <a:lstStyle/>
          <a:p>
            <a:r>
              <a:rPr lang="en-US" sz="2400" b="1" dirty="0" smtClean="0"/>
              <a:t>ENSUITE framework</a:t>
            </a: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get-mtu.png"/>
          <p:cNvPicPr>
            <a:picLocks noChangeAspect="1"/>
          </p:cNvPicPr>
          <p:nvPr/>
        </p:nvPicPr>
        <p:blipFill>
          <a:blip r:embed="rId3"/>
          <a:srcRect l="30000" t="20462" r="39257" b="48704"/>
          <a:stretch>
            <a:fillRect/>
          </a:stretch>
        </p:blipFill>
        <p:spPr>
          <a:xfrm>
            <a:off x="0" y="0"/>
            <a:ext cx="5105400" cy="3200400"/>
          </a:xfrm>
          <a:prstGeom prst="rect">
            <a:avLst/>
          </a:prstGeom>
        </p:spPr>
      </p:pic>
      <p:sp>
        <p:nvSpPr>
          <p:cNvPr id="5" name="ZoneTexte 4"/>
          <p:cNvSpPr txBox="1"/>
          <p:nvPr/>
        </p:nvSpPr>
        <p:spPr>
          <a:xfrm>
            <a:off x="5638800" y="734199"/>
            <a:ext cx="2734969" cy="2123658"/>
          </a:xfrm>
          <a:prstGeom prst="rect">
            <a:avLst/>
          </a:prstGeom>
          <a:noFill/>
        </p:spPr>
        <p:txBody>
          <a:bodyPr wrap="square" rtlCol="0">
            <a:spAutoFit/>
          </a:bodyPr>
          <a:lstStyle/>
          <a:p>
            <a:r>
              <a:rPr lang="fr-FR" sz="1200" dirty="0" smtClean="0"/>
              <a:t>&lt;NETCONF </a:t>
            </a:r>
            <a:r>
              <a:rPr lang="fr-FR" sz="1200" dirty="0" err="1" smtClean="0"/>
              <a:t>xmlns</a:t>
            </a:r>
            <a:r>
              <a:rPr lang="fr-FR" sz="1200" dirty="0" smtClean="0"/>
              <a:t>=«</a:t>
            </a:r>
            <a:r>
              <a:rPr lang="fr-FR" sz="1200" dirty="0" err="1" smtClean="0"/>
              <a:t>madynes:loria:yang</a:t>
            </a:r>
            <a:r>
              <a:rPr lang="fr-FR" sz="1200" dirty="0" smtClean="0"/>
              <a:t>»&gt;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&lt;/NETCONF&gt;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57800" y="2895600"/>
            <a:ext cx="2971800" cy="6477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4"/>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8" name="Rectangle 17"/>
          <p:cNvSpPr/>
          <p:nvPr/>
        </p:nvSpPr>
        <p:spPr>
          <a:xfrm>
            <a:off x="0" y="0"/>
            <a:ext cx="5105400" cy="3200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830997"/>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440069" y="87868"/>
            <a:ext cx="2352552" cy="646331"/>
          </a:xfrm>
          <a:prstGeom prst="rect">
            <a:avLst/>
          </a:prstGeom>
          <a:noFill/>
        </p:spPr>
        <p:txBody>
          <a:bodyPr wrap="none" rtlCol="0">
            <a:spAutoFit/>
          </a:bodyPr>
          <a:lstStyle/>
          <a:p>
            <a:r>
              <a:rPr lang="fr-FR" dirty="0" smtClean="0"/>
              <a:t>POST</a:t>
            </a:r>
          </a:p>
          <a:p>
            <a:r>
              <a:rPr lang="fr-FR" dirty="0" smtClean="0"/>
              <a:t>   </a:t>
            </a:r>
            <a:r>
              <a:rPr lang="fr-FR" dirty="0" err="1" smtClean="0"/>
              <a:t>operation</a:t>
            </a:r>
            <a:r>
              <a:rPr lang="fr-FR" dirty="0" smtClean="0"/>
              <a:t> : </a:t>
            </a:r>
            <a:r>
              <a:rPr lang="fr-FR" dirty="0" err="1" smtClean="0"/>
              <a:t>get-config</a:t>
            </a:r>
            <a:r>
              <a:rPr lang="fr-FR" dirty="0" smtClean="0"/>
              <a:t> </a:t>
            </a:r>
            <a:endParaRPr lang="fr-FR"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Conclusions and future </a:t>
            </a:r>
            <a:r>
              <a:rPr lang="fr-FR" dirty="0" err="1" smtClean="0"/>
              <a:t>works</a:t>
            </a:r>
            <a:endParaRPr lang="fr-FR" dirty="0"/>
          </a:p>
        </p:txBody>
      </p:sp>
      <p:sp>
        <p:nvSpPr>
          <p:cNvPr id="3" name="Espace réservé du contenu 2"/>
          <p:cNvSpPr>
            <a:spLocks noGrp="1"/>
          </p:cNvSpPr>
          <p:nvPr>
            <p:ph idx="1"/>
          </p:nvPr>
        </p:nvSpPr>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12659</TotalTime>
  <Words>5502</Words>
  <Application>Microsoft Macintosh PowerPoint</Application>
  <PresentationFormat>Format A4 (210 x 297 mm)</PresentationFormat>
  <Paragraphs>511</Paragraphs>
  <Slides>19</Slides>
  <Notes>19</Notes>
  <HiddenSlides>0</HiddenSlides>
  <MMClips>0</MMClips>
  <ScaleCrop>false</ScaleCrop>
  <HeadingPairs>
    <vt:vector size="4" baseType="variant">
      <vt:variant>
        <vt:lpstr>Modèle de conception</vt:lpstr>
      </vt:variant>
      <vt:variant>
        <vt:i4>1</vt:i4>
      </vt:variant>
      <vt:variant>
        <vt:lpstr>Titres des diapositives</vt:lpstr>
      </vt:variant>
      <vt:variant>
        <vt:i4>19</vt:i4>
      </vt:variant>
    </vt:vector>
  </HeadingPairs>
  <TitlesOfParts>
    <vt:vector size="20" baseType="lpstr">
      <vt:lpstr>Thème Office</vt:lpstr>
      <vt:lpstr>YANG-based  Configuration application</vt:lpstr>
      <vt:lpstr>Diapositive 2</vt:lpstr>
      <vt:lpstr>Diapositive 3</vt:lpstr>
      <vt:lpstr>Diapositive 4</vt:lpstr>
      <vt:lpstr>Diapositive 5</vt:lpstr>
      <vt:lpstr>Diapositive 6</vt:lpstr>
      <vt:lpstr>Diapositive 7</vt:lpstr>
      <vt:lpstr>Diapositive 8</vt:lpstr>
      <vt:lpstr>Conclusions and future works</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122</cp:revision>
  <cp:lastPrinted>2009-08-25T13:58:31Z</cp:lastPrinted>
  <dcterms:created xsi:type="dcterms:W3CDTF">2009-08-31T10:04:56Z</dcterms:created>
  <dcterms:modified xsi:type="dcterms:W3CDTF">2009-08-31T10:06:18Z</dcterms:modified>
</cp:coreProperties>
</file>