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0"/>
  </p:notesMasterIdLst>
  <p:sldIdLst>
    <p:sldId id="265" r:id="rId2"/>
    <p:sldId id="266" r:id="rId3"/>
    <p:sldId id="267" r:id="rId4"/>
    <p:sldId id="272" r:id="rId5"/>
    <p:sldId id="271" r:id="rId6"/>
    <p:sldId id="257" r:id="rId7"/>
    <p:sldId id="269" r:id="rId8"/>
    <p:sldId id="275" r:id="rId9"/>
    <p:sldId id="270" r:id="rId10"/>
    <p:sldId id="274" r:id="rId11"/>
    <p:sldId id="256" r:id="rId12"/>
    <p:sldId id="258" r:id="rId13"/>
    <p:sldId id="259" r:id="rId14"/>
    <p:sldId id="260" r:id="rId15"/>
    <p:sldId id="261" r:id="rId16"/>
    <p:sldId id="262" r:id="rId17"/>
    <p:sldId id="263" r:id="rId18"/>
    <p:sldId id="268" r:id="rId19"/>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1708" autoAdjust="0"/>
  </p:normalViewPr>
  <p:slideViewPr>
    <p:cSldViewPr snapToObjects="1">
      <p:cViewPr varScale="1">
        <p:scale>
          <a:sx n="117" d="100"/>
          <a:sy n="117" d="100"/>
        </p:scale>
        <p:origin x="-1928" y="-10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theme" Target="theme/theme1.xml"/><Relationship Id="rId25"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viewProps" Target="viewProps.xml"/><Relationship Id="rId4" Type="http://schemas.openxmlformats.org/officeDocument/2006/relationships/slide" Target="slides/slide3.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notesMaster" Target="notesMasters/notesMaster1.xml"/><Relationship Id="rId22" Type="http://schemas.openxmlformats.org/officeDocument/2006/relationships/presProps" Target="presProps.xml"/><Relationship Id="rId21" Type="http://schemas.openxmlformats.org/officeDocument/2006/relationships/printerSettings" Target="printerSettings/printerSettings1.bin"/><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9085-4961-FA41-B045-4750F025A718}" type="datetimeFigureOut">
              <a:rPr lang="fr-FR" smtClean="0"/>
              <a:pPr/>
              <a:t>24/08/09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Browsing</a:t>
            </a:r>
            <a:r>
              <a:rPr lang="en-US" sz="1000" baseline="0" noProof="0" dirty="0" smtClean="0">
                <a:latin typeface="Times New Roman"/>
                <a:cs typeface="Times New Roman"/>
              </a:rPr>
              <a:t> applications are well known in the</a:t>
            </a:r>
            <a:r>
              <a:rPr lang="en-US" sz="1000" baseline="0" noProof="0" dirty="0" smtClean="0">
                <a:latin typeface="Times New Roman"/>
                <a:cs typeface="Times New Roman"/>
              </a:rPr>
              <a:t> network </a:t>
            </a:r>
            <a:r>
              <a:rPr lang="en-US" sz="1000" baseline="0" noProof="0" dirty="0" smtClean="0">
                <a:latin typeface="Times New Roman"/>
                <a:cs typeface="Times New Roman"/>
              </a:rPr>
              <a:t>management domain as SNMP.</a:t>
            </a:r>
            <a:r>
              <a:rPr lang="en-US" sz="1000" baseline="0" noProof="0" dirty="0" smtClean="0">
                <a:latin typeface="Times New Roman"/>
                <a:cs typeface="Times New Roman"/>
              </a:rPr>
              <a:t> These application generally provides a  web user interface by which one can request information to distributed servers.  The </a:t>
            </a:r>
            <a:r>
              <a:rPr lang="en-US" sz="1000" baseline="0" noProof="0" dirty="0" smtClean="0">
                <a:latin typeface="Times New Roman"/>
                <a:cs typeface="Times New Roman"/>
              </a:rPr>
              <a:t>standard network configuration domain as </a:t>
            </a:r>
            <a:r>
              <a:rPr lang="en-US" sz="1000" baseline="0" noProof="0" dirty="0" err="1" smtClean="0">
                <a:latin typeface="Times New Roman"/>
                <a:cs typeface="Times New Roman"/>
              </a:rPr>
              <a:t>Netconf</a:t>
            </a:r>
            <a:r>
              <a:rPr lang="en-US" sz="1000" baseline="0" noProof="0" dirty="0" smtClean="0">
                <a:latin typeface="Times New Roman"/>
                <a:cs typeface="Times New Roman"/>
              </a:rPr>
              <a:t> has several common concepts with network management as the need of a specification language</a:t>
            </a:r>
            <a:r>
              <a:rPr lang="en-US" sz="1000" baseline="0" noProof="0" dirty="0" smtClean="0">
                <a:latin typeface="Times New Roman"/>
                <a:cs typeface="Times New Roman"/>
              </a:rPr>
              <a:t> and the </a:t>
            </a:r>
            <a:r>
              <a:rPr lang="en-US" sz="1000" baseline="0" noProof="0" dirty="0" smtClean="0">
                <a:latin typeface="Times New Roman"/>
                <a:cs typeface="Times New Roman"/>
              </a:rPr>
              <a:t>distribution of data among network devices.</a:t>
            </a:r>
            <a:r>
              <a:rPr lang="en-US" sz="1000" baseline="0" noProof="0" dirty="0" smtClean="0">
                <a:latin typeface="Times New Roman"/>
                <a:cs typeface="Times New Roman"/>
              </a:rPr>
              <a:t> The data modeling language in the current track of standardization for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is called YANG. We propose a YANG-based browsing </a:t>
            </a:r>
            <a:r>
              <a:rPr lang="en-US" sz="1000" baseline="0" noProof="0" dirty="0" smtClean="0">
                <a:latin typeface="Times New Roman"/>
                <a:cs typeface="Times New Roman"/>
              </a:rPr>
              <a:t>application allowing to retrieve and edit data on</a:t>
            </a:r>
            <a:r>
              <a:rPr lang="en-US" sz="1000" baseline="0" noProof="0" dirty="0" smtClean="0">
                <a:latin typeface="Times New Roman"/>
                <a:cs typeface="Times New Roman"/>
              </a:rPr>
              <a:t> for </a:t>
            </a:r>
            <a:r>
              <a:rPr lang="en-US" sz="1000" baseline="0" noProof="0" dirty="0" smtClean="0">
                <a:latin typeface="Times New Roman"/>
                <a:cs typeface="Times New Roman"/>
              </a:rPr>
              <a:t>configuration management</a:t>
            </a:r>
            <a:r>
              <a:rPr lang="en-US" sz="1000" baseline="0" noProof="0" dirty="0" smtClean="0">
                <a:latin typeface="Times New Roman"/>
                <a:cs typeface="Times New Roman"/>
              </a:rPr>
              <a:t>. The first step was to build a YANG parser that check the validity of data model and provides an API to build applications from these models. Such parser has to check static correctness of YANG constructs and should allow a dynamic checking because part of the language is concerned by instances of data models. As network device with a YANG-view of their configuration are not currently on the market we have developed the YANG Browser on our open source ENSUITE implementation of </a:t>
            </a:r>
            <a:r>
              <a:rPr lang="en-US" sz="1000" baseline="0" noProof="0" dirty="0" err="1" smtClean="0">
                <a:latin typeface="Times New Roman"/>
                <a:cs typeface="Times New Roman"/>
              </a:rPr>
              <a:t>Netconf</a:t>
            </a:r>
            <a:r>
              <a:rPr lang="en-US" sz="1000" baseline="0" noProof="0" dirty="0" smtClean="0">
                <a:latin typeface="Times New Roman"/>
                <a:cs typeface="Times New Roman"/>
              </a:rPr>
              <a:t>. The server part was easy to be updated because we do not ask it to perform some dynamic checking but just announce which YANG data models it implements. On the other hand the client side has to build the graphical browsing application and do some dynamic checking. We propose two important uses of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that is getting and editing full or parts of the network device configurations.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NETCONF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NETCONF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NETCONF agents. The language is currently in the draft state but sufficiently advanced to allow us a realistic use of it that will show possibilities and limits of such use of YANG</a:t>
            </a:r>
            <a:r>
              <a:rPr lang="en-US" sz="1200" baseline="0" noProof="0" dirty="0" smtClean="0">
                <a:latin typeface="Times New Roman"/>
                <a:cs typeface="Times New Roman"/>
              </a:rPr>
              <a:t>.</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a:cs typeface="Times New Roman"/>
              </a:rPr>
              <a:t>NETCONF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figure. </a:t>
            </a:r>
          </a:p>
          <a:p>
            <a:pPr algn="just"/>
            <a:endParaRPr lang="en-US" sz="1200" noProof="0" dirty="0" smtClean="0">
              <a:latin typeface="Times New Roman"/>
              <a:cs typeface="Times New Roman"/>
            </a:endParaRPr>
          </a:p>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gained importance as the size and the heterogeneity of network component is growing. In the Internet context working group have proposed a standard to manage configuration of any device by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This protocol is tailored to configuration operation that are mainly setting a large amount of configuration parameters to devices  or getting the value of these </a:t>
            </a:r>
            <a:r>
              <a:rPr lang="en-US" sz="1000" baseline="0" noProof="0" dirty="0" smtClean="0">
                <a:latin typeface="Times New Roman"/>
                <a:cs typeface="Times New Roman"/>
              </a:rPr>
              <a:t>parameters </a:t>
            </a:r>
            <a:r>
              <a:rPr lang="en-US" sz="1000" baseline="0" noProof="0" dirty="0" smtClean="0">
                <a:latin typeface="Times New Roman"/>
                <a:cs typeface="Times New Roman"/>
              </a:rPr>
              <a:t>from them. Parameters values are conveyed by a XML representation of their organization but the standard admits this should be improved by a data model that will gives semantic to these representation and should be used as a contract between device vendor and application </a:t>
            </a:r>
            <a:r>
              <a:rPr lang="en-US" sz="1000" baseline="0" noProof="0" dirty="0" smtClean="0">
                <a:latin typeface="Times New Roman"/>
                <a:cs typeface="Times New Roman"/>
              </a:rPr>
              <a:t>developer or network operator.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a:t>
            </a:r>
            <a:r>
              <a:rPr lang="en-US" sz="1000" baseline="0" noProof="0" dirty="0" smtClean="0">
                <a:latin typeface="Times New Roman"/>
                <a:cs typeface="Times New Roman"/>
              </a:rPr>
              <a:t>is the data modeling language that propose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YANG can be compared to the SMI in the SNMP context because it is a a data modeling language and because data instances are distributed and accessible by a protocol.</a:t>
            </a:r>
            <a:r>
              <a:rPr lang="en-US" sz="1000" baseline="0" noProof="0" dirty="0" smtClean="0">
                <a:latin typeface="Times New Roman"/>
                <a:cs typeface="Times New Roman"/>
              </a:rPr>
              <a:t> With the YANG data modeling language one can specify complex but human-readable configuration of any network device. So on the server side that is on network device themselves, any vendor can use such specifications to build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that will maintain an implementation of YANG specifications. On the other hand that is on the client of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there are configuration applications that need configuration data to do their job as policy enforcement, testing configuration or browsing configurations. This latter often is one of the first </a:t>
            </a:r>
            <a:r>
              <a:rPr lang="en-US" sz="1000" baseline="0" noProof="0" dirty="0" smtClean="0">
                <a:latin typeface="Times New Roman"/>
                <a:cs typeface="Times New Roman"/>
              </a:rPr>
              <a:t>application needed by those that will manage configuration of complex </a:t>
            </a:r>
            <a:r>
              <a:rPr lang="en-US" sz="1000" baseline="0" noProof="0" dirty="0" smtClean="0">
                <a:latin typeface="Times New Roman"/>
                <a:cs typeface="Times New Roman"/>
              </a:rPr>
              <a:t>network. YANG data model s</a:t>
            </a:r>
            <a:r>
              <a:rPr lang="en-US" sz="1000" baseline="0" noProof="0" dirty="0" smtClean="0">
                <a:latin typeface="Times New Roman"/>
                <a:cs typeface="Times New Roman"/>
              </a:rPr>
              <a:t>pecifications are a formal contract between vendor of devices and configuration application and it is also a goal of our work to provide tools helping to ensure the contract is well respected.</a:t>
            </a:r>
            <a:r>
              <a:rPr lang="en-US" sz="1000" baseline="0" noProof="0" dirty="0" smtClean="0">
                <a:latin typeface="Times New Roman"/>
                <a:cs typeface="Times New Roman"/>
              </a:rPr>
              <a:t>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subject of </a:t>
            </a:r>
            <a:r>
              <a:rPr lang="en-US" sz="1000" baseline="0" noProof="0" dirty="0" smtClean="0">
                <a:latin typeface="Times New Roman"/>
                <a:cs typeface="Times New Roman"/>
              </a:rPr>
              <a:t>this paper is to show what is needed to build a YANG browser and how we implement it. First we shortly describe the YANG language focusing on major concepts. Next we 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that is an open source proposal we provide to the community. A third part shows how we integrate YANG within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used. Finally we show the YANG browsing application and its functionalities to get and edit configuration data.</a:t>
            </a:r>
          </a:p>
          <a:p>
            <a:pPr algn="just"/>
            <a:endParaRPr lang="en-US" sz="100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Data model configuration are grouped into YANG modules or submodules. A module is a set of data types specification around a given subject as configuration of network interfaces or configuration of a network protocol parameters. Modules are the most large unit of granularity and a network device should announce which YANG modules it implements. Modules can references each other (without cycle) in order to improve the reusability of YANG specification as in the figure at the line NNNN of our network module example. The “</a:t>
            </a:r>
            <a:r>
              <a:rPr lang="en-US" sz="1000" baseline="0" dirty="0" err="1" smtClean="0">
                <a:latin typeface="Times New Roman"/>
                <a:cs typeface="Times New Roman"/>
              </a:rPr>
              <a:t>ietf</a:t>
            </a:r>
            <a:r>
              <a:rPr lang="en-US" sz="1000" baseline="0" dirty="0" smtClean="0">
                <a:latin typeface="Times New Roman"/>
                <a:cs typeface="Times New Roman"/>
              </a:rPr>
              <a:t>-yang-types” reference is a YANG module with useful types that are more intended to be used by other modules than to be announced as configuration matter by devices. The sub-module is more a mean to partition a complex data model into separate parts that are more reflecting the reality or more easy to handle. Anyway a submodule must belongs to only one module (a module can have several submodules) and can import several other 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often in data model language there is some build-in types as string, </a:t>
            </a:r>
            <a:r>
              <a:rPr lang="en-US" sz="1000" baseline="0" dirty="0" err="1" smtClean="0">
                <a:latin typeface="Times New Roman"/>
                <a:cs typeface="Times New Roman"/>
              </a:rPr>
              <a:t>boolean</a:t>
            </a:r>
            <a:r>
              <a:rPr lang="en-US" sz="1000" baseline="0" dirty="0" smtClean="0">
                <a:latin typeface="Times New Roman"/>
                <a:cs typeface="Times New Roman"/>
              </a:rPr>
              <a:t>, integer signed or not and on several precisions (8, 16, 32 bits) and so on. These basic types can be used to data model or to create other types with a “</a:t>
            </a:r>
            <a:r>
              <a:rPr lang="en-US" sz="1000" baseline="0" dirty="0" err="1" smtClean="0">
                <a:latin typeface="Times New Roman"/>
                <a:cs typeface="Times New Roman"/>
              </a:rPr>
              <a:t>typedef</a:t>
            </a:r>
            <a:r>
              <a:rPr lang="en-US" sz="1000" baseline="0" dirty="0" smtClean="0">
                <a:latin typeface="Times New Roman"/>
                <a:cs typeface="Times New Roman"/>
              </a:rPr>
              <a:t> “ statement (line NNN) that allow a more precise semantic or to add some constraints as at line NNN where the length of a string is limited. An other construct that improve reusability is the “grouping” statement (line NNN) that allows the definition of data model in order to use them more than one times at separate places in the current module (as at line NNN) or by other modules (or submodules). It can be compared to a C macro definition.</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Data model are mainly ex</a:t>
            </a:r>
            <a:r>
              <a:rPr lang="en-US" sz="1000" baseline="0" dirty="0" smtClean="0">
                <a:latin typeface="Times New Roman"/>
                <a:cs typeface="Times New Roman"/>
              </a:rPr>
              <a:t>pressed with the following statements that are called </a:t>
            </a:r>
            <a:r>
              <a:rPr lang="en-US" sz="1000" baseline="0" dirty="0" err="1" smtClean="0">
                <a:latin typeface="Times New Roman"/>
                <a:cs typeface="Times New Roman"/>
              </a:rPr>
              <a:t>datadef</a:t>
            </a:r>
            <a:r>
              <a:rPr lang="en-US" sz="1000" baseline="0" dirty="0" smtClean="0">
                <a:latin typeface="Times New Roman"/>
                <a:cs typeface="Times New Roman"/>
              </a:rPr>
              <a:t> statement:</a:t>
            </a:r>
          </a:p>
          <a:p>
            <a:pPr lvl="1" algn="just">
              <a:buFont typeface="Arial"/>
              <a:buChar char="•"/>
            </a:pPr>
            <a:r>
              <a:rPr lang="en-US" sz="1000" baseline="0" dirty="0" smtClean="0">
                <a:latin typeface="Times New Roman"/>
                <a:cs typeface="Times New Roman"/>
              </a:rPr>
              <a:t> Leaf : a value of one type.</a:t>
            </a:r>
          </a:p>
          <a:p>
            <a:pPr lvl="1" algn="just">
              <a:buFont typeface="Arial"/>
              <a:buChar char="•"/>
            </a:pPr>
            <a:r>
              <a:rPr lang="en-US" sz="1000" baseline="0" dirty="0" smtClean="0">
                <a:latin typeface="Times New Roman"/>
                <a:cs typeface="Times New Roman"/>
              </a:rPr>
              <a:t> Container : a set of values.</a:t>
            </a:r>
          </a:p>
          <a:p>
            <a:pPr lvl="1" algn="just">
              <a:buFont typeface="Arial"/>
              <a:buChar char="•"/>
            </a:pPr>
            <a:r>
              <a:rPr lang="en-US" sz="1000" baseline="0" dirty="0" smtClean="0">
                <a:latin typeface="Times New Roman"/>
                <a:cs typeface="Times New Roman"/>
              </a:rPr>
              <a:t> List : a set of </a:t>
            </a:r>
            <a:r>
              <a:rPr lang="en-US" sz="1000" baseline="0" dirty="0" err="1" smtClean="0">
                <a:latin typeface="Times New Roman"/>
                <a:cs typeface="Times New Roman"/>
              </a:rPr>
              <a:t>datadefs</a:t>
            </a:r>
            <a:r>
              <a:rPr lang="en-US" sz="1000" baseline="0" dirty="0" smtClean="0">
                <a:latin typeface="Times New Roman"/>
                <a:cs typeface="Times New Roman"/>
              </a:rPr>
              <a:t>, called an entry. An instance is a set of entry values and one value must be the key of the list (that is the value that distinguish each line).</a:t>
            </a:r>
          </a:p>
          <a:p>
            <a:pPr lvl="1" algn="just">
              <a:buFont typeface="Arial"/>
              <a:buChar char="•"/>
            </a:pPr>
            <a:r>
              <a:rPr lang="en-US" sz="1000" baseline="0" dirty="0" smtClean="0">
                <a:latin typeface="Times New Roman"/>
                <a:cs typeface="Times New Roman"/>
              </a:rPr>
              <a:t> Leaf-list : a list of values of the same type.</a:t>
            </a:r>
          </a:p>
          <a:p>
            <a:pPr lvl="1" algn="just">
              <a:buFont typeface="Arial"/>
              <a:buChar char="•"/>
            </a:pPr>
            <a:r>
              <a:rPr lang="en-US" sz="1000" baseline="0" dirty="0" smtClean="0">
                <a:latin typeface="Times New Roman"/>
                <a:cs typeface="Times New Roman"/>
              </a:rPr>
              <a:t> Choice ; an alternative of different cases of </a:t>
            </a:r>
            <a:r>
              <a:rPr lang="en-US" sz="1000" baseline="0" dirty="0" err="1" smtClean="0">
                <a:latin typeface="Times New Roman"/>
                <a:cs typeface="Times New Roman"/>
              </a:rPr>
              <a:t>datadefs</a:t>
            </a:r>
            <a:r>
              <a:rPr lang="en-US" sz="1000" baseline="0" dirty="0" smtClean="0">
                <a:latin typeface="Times New Roman"/>
                <a:cs typeface="Times New Roman"/>
              </a:rPr>
              <a:t>.</a:t>
            </a:r>
          </a:p>
          <a:p>
            <a:pPr algn="just">
              <a:buFont typeface="Arial"/>
              <a:buNone/>
            </a:pPr>
            <a:r>
              <a:rPr lang="en-US" sz="1000" baseline="0" dirty="0" smtClean="0">
                <a:latin typeface="Times New Roman"/>
                <a:cs typeface="Times New Roman"/>
              </a:rPr>
              <a:t>The example shows two containers (lines NNN and NNN) a list (line NNN) and a choice (line NNN).</a:t>
            </a:r>
          </a:p>
          <a:p>
            <a:pPr algn="just">
              <a:buFont typeface="Arial"/>
              <a:buNone/>
            </a:pPr>
            <a:endParaRPr lang="en-US" sz="1000" baseline="0" dirty="0" smtClean="0">
              <a:latin typeface="Times New Roman"/>
              <a:cs typeface="Times New Roman"/>
            </a:endParaRPr>
          </a:p>
          <a:p>
            <a:pPr algn="just"/>
            <a:r>
              <a:rPr lang="en-US" sz="1000" baseline="0" dirty="0" smtClean="0">
                <a:latin typeface="Times New Roman"/>
                <a:cs typeface="Times New Roman"/>
              </a:rPr>
              <a:t>We propose to provide an API that reflects the YANG structures of data model. For each YANG statement we have a java class and a whole specification is represented as a tree of java instances (what the standard call the schema tree). The figure shows the java classes organization for the network module given for example. Each java object have getters methods with a name related to what it get as the Leaf class has a </a:t>
            </a:r>
            <a:r>
              <a:rPr lang="en-US" sz="1000" baseline="0" dirty="0" err="1" smtClean="0">
                <a:latin typeface="Times New Roman"/>
                <a:cs typeface="Times New Roman"/>
              </a:rPr>
              <a:t>getType</a:t>
            </a:r>
            <a:r>
              <a:rPr lang="en-US" sz="1000" baseline="0" dirty="0" smtClean="0">
                <a:latin typeface="Times New Roman"/>
                <a:cs typeface="Times New Roman"/>
              </a:rPr>
              <a:t> method. About hundred of java classes are needed to represent any YANG specification.</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YANG specifications.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 process starts with one ore more YANG files references that will be read by the parser. In the example the module </a:t>
            </a:r>
            <a:r>
              <a:rPr lang="en-US" sz="1000" i="1" baseline="0" dirty="0" smtClean="0">
                <a:latin typeface="Times New Roman"/>
                <a:cs typeface="Times New Roman"/>
              </a:rPr>
              <a:t>a</a:t>
            </a:r>
            <a:r>
              <a:rPr lang="en-US" sz="1000" baseline="0" dirty="0" smtClean="0">
                <a:latin typeface="Times New Roman"/>
                <a:cs typeface="Times New Roman"/>
              </a:rPr>
              <a:t> imports the module </a:t>
            </a:r>
            <a:r>
              <a:rPr lang="en-US" sz="1000" i="1" baseline="0" dirty="0" err="1" smtClean="0">
                <a:latin typeface="Times New Roman"/>
                <a:cs typeface="Times New Roman"/>
              </a:rPr>
              <a:t>b</a:t>
            </a:r>
            <a:r>
              <a:rPr lang="en-US" sz="1000" baseline="0" dirty="0" smtClean="0">
                <a:latin typeface="Times New Roman"/>
                <a:cs typeface="Times New Roman"/>
              </a:rPr>
              <a:t> and includes the sub-module sa1. All import and include </a:t>
            </a:r>
            <a:r>
              <a:rPr lang="en-US" sz="1000" baseline="0" dirty="0" smtClean="0">
                <a:latin typeface="Times New Roman"/>
                <a:cs typeface="Times New Roman"/>
              </a:rPr>
              <a:t>statements </a:t>
            </a:r>
            <a:r>
              <a:rPr lang="en-US" sz="1000" baseline="0" dirty="0" smtClean="0">
                <a:latin typeface="Times New Roman"/>
                <a:cs typeface="Times New Roman"/>
              </a:rPr>
              <a:t>are automatically followed without parsing twice the same file. So for example if one just give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a:t>
            </a:r>
            <a:r>
              <a:rPr lang="en-US" sz="1000" baseline="0" dirty="0" smtClean="0">
                <a:latin typeface="Times New Roman"/>
                <a:cs typeface="Times New Roman"/>
              </a:rPr>
              <a:t>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are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a java object tree</a:t>
            </a:r>
            <a:r>
              <a:rPr lang="en-US" sz="1000" baseline="0" dirty="0" smtClean="0">
                <a:latin typeface="Times New Roman"/>
                <a:cs typeface="Times New Roman"/>
              </a:rPr>
              <a:t> we show in the preceding figure. The </a:t>
            </a:r>
            <a:r>
              <a:rPr lang="en-US" sz="1000" baseline="0" dirty="0" smtClean="0">
                <a:latin typeface="Times New Roman"/>
                <a:cs typeface="Times New Roman"/>
              </a:rPr>
              <a:t>other possible output is a list of error messages if mistakes are found in the input YANG specification. Several errors can be listed and there is no </a:t>
            </a:r>
            <a:r>
              <a:rPr lang="en-US" sz="1000" baseline="0" dirty="0" err="1" smtClean="0">
                <a:latin typeface="Times New Roman"/>
                <a:cs typeface="Times New Roman"/>
              </a:rPr>
              <a:t>YANGSpecification</a:t>
            </a:r>
            <a:r>
              <a:rPr lang="en-US" sz="1000" baseline="0" dirty="0" smtClean="0">
                <a:latin typeface="Times New Roman"/>
                <a:cs typeface="Times New Roman"/>
              </a:rPr>
              <a:t> object returned if at least one error is found.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 other important output of </a:t>
            </a:r>
            <a:r>
              <a:rPr lang="en-US" sz="1000" baseline="0" dirty="0" err="1" smtClean="0">
                <a:latin typeface="Times New Roman"/>
                <a:cs typeface="Times New Roman"/>
              </a:rPr>
              <a:t>jYang</a:t>
            </a:r>
            <a:r>
              <a:rPr lang="en-US" sz="1000" baseline="0" dirty="0" smtClean="0">
                <a:latin typeface="Times New Roman"/>
                <a:cs typeface="Times New Roman"/>
              </a:rPr>
              <a:t> is what we called a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tree of java objects but where each node contains a reference to a YANG statement</a:t>
            </a:r>
            <a:r>
              <a:rPr lang="en-US" sz="1000" baseline="0" dirty="0" smtClean="0">
                <a:latin typeface="Times New Roman"/>
                <a:cs typeface="Times New Roman"/>
              </a:rPr>
              <a:t> but </a:t>
            </a:r>
            <a:r>
              <a:rPr lang="en-US" sz="1000" baseline="0" dirty="0" smtClean="0">
                <a:latin typeface="Times New Roman"/>
                <a:cs typeface="Times New Roman"/>
              </a:rPr>
              <a:t>is not a YANG statement representation </a:t>
            </a:r>
            <a:r>
              <a:rPr lang="en-US" sz="1000" baseline="0" dirty="0" smtClean="0">
                <a:latin typeface="Times New Roman"/>
                <a:cs typeface="Times New Roman"/>
              </a:rPr>
              <a:t>itself. </a:t>
            </a:r>
            <a:r>
              <a:rPr lang="en-US" sz="1000" baseline="0" dirty="0" smtClean="0">
                <a:latin typeface="Times New Roman"/>
                <a:cs typeface="Times New Roman"/>
              </a:rPr>
              <a:t>This tree represents</a:t>
            </a:r>
            <a:r>
              <a:rPr lang="en-US" sz="1000" baseline="0" dirty="0" smtClean="0">
                <a:latin typeface="Times New Roman"/>
                <a:cs typeface="Times New Roman"/>
              </a:rPr>
              <a:t> the </a:t>
            </a:r>
            <a:r>
              <a:rPr lang="en-US" sz="1000" baseline="0" dirty="0" smtClean="0">
                <a:latin typeface="Times New Roman"/>
                <a:cs typeface="Times New Roman"/>
              </a:rPr>
              <a:t>YANG specification</a:t>
            </a:r>
            <a:r>
              <a:rPr lang="en-US" sz="1000" baseline="0" dirty="0" smtClean="0">
                <a:latin typeface="Times New Roman"/>
                <a:cs typeface="Times New Roman"/>
              </a:rPr>
              <a:t> without </a:t>
            </a:r>
            <a:r>
              <a:rPr lang="en-US" sz="1000" baseline="0" dirty="0" err="1" smtClean="0">
                <a:latin typeface="Times New Roman"/>
                <a:cs typeface="Times New Roman"/>
              </a:rPr>
              <a:t>typedef</a:t>
            </a:r>
            <a:r>
              <a:rPr lang="en-US" sz="1000" baseline="0" dirty="0" smtClean="0">
                <a:latin typeface="Times New Roman"/>
                <a:cs typeface="Times New Roman"/>
              </a:rPr>
              <a:t> and grouping but where grouping are copied at places where they are used. For example on the figure one can represents that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a:t>
            </a:r>
            <a:r>
              <a:rPr lang="en-US" sz="1000" baseline="0" dirty="0" smtClean="0">
                <a:latin typeface="Times New Roman"/>
                <a:cs typeface="Times New Roman"/>
              </a:rPr>
              <a:t> two times in </a:t>
            </a:r>
            <a:r>
              <a:rPr lang="en-US" sz="1000" baseline="0" dirty="0" smtClean="0">
                <a:latin typeface="Times New Roman"/>
                <a:cs typeface="Times New Roman"/>
              </a:rPr>
              <a:t>the module </a:t>
            </a:r>
            <a:r>
              <a:rPr lang="en-US" sz="1000" i="1" baseline="0" dirty="0" smtClean="0">
                <a:latin typeface="Times New Roman"/>
                <a:cs typeface="Times New Roman"/>
              </a:rPr>
              <a:t>a</a:t>
            </a:r>
            <a:r>
              <a:rPr lang="en-US" sz="1000" baseline="0" dirty="0" smtClean="0">
                <a:latin typeface="Times New Roman"/>
                <a:cs typeface="Times New Roman"/>
              </a:rPr>
              <a:t>. We suppose that the sub-module </a:t>
            </a:r>
            <a:r>
              <a:rPr lang="en-US" sz="1000" i="1" baseline="0" dirty="0" smtClean="0">
                <a:latin typeface="Times New Roman"/>
                <a:cs typeface="Times New Roman"/>
              </a:rPr>
              <a:t>sa1 </a:t>
            </a:r>
            <a:r>
              <a:rPr lang="en-US" sz="1000" baseline="0" dirty="0" smtClean="0">
                <a:latin typeface="Times New Roman"/>
                <a:cs typeface="Times New Roman"/>
              </a:rPr>
              <a:t>is only made of </a:t>
            </a:r>
            <a:r>
              <a:rPr lang="en-US" sz="1000" baseline="0" dirty="0" err="1" smtClean="0">
                <a:latin typeface="Times New Roman"/>
                <a:cs typeface="Times New Roman"/>
              </a:rPr>
              <a:t>typedef</a:t>
            </a:r>
            <a:r>
              <a:rPr lang="en-US" sz="1000" baseline="0" dirty="0" smtClean="0">
                <a:latin typeface="Times New Roman"/>
                <a:cs typeface="Times New Roman"/>
              </a:rPr>
              <a:t> and so there is no reference to it in the</a:t>
            </a:r>
            <a:r>
              <a:rPr lang="en-US" sz="1000" baseline="0" dirty="0" smtClean="0">
                <a:latin typeface="Times New Roman"/>
                <a:cs typeface="Times New Roman"/>
              </a:rPr>
              <a:t> tree but a copy of the grouping used (the grouping itself is not copied but the </a:t>
            </a:r>
            <a:r>
              <a:rPr lang="en-US" sz="1000" baseline="0" dirty="0" err="1" smtClean="0">
                <a:latin typeface="Times New Roman"/>
                <a:cs typeface="Times New Roman"/>
              </a:rPr>
              <a:t>datadefs</a:t>
            </a:r>
            <a:r>
              <a:rPr lang="en-US" sz="1000" baseline="0" dirty="0" smtClean="0">
                <a:latin typeface="Times New Roman"/>
                <a:cs typeface="Times New Roman"/>
              </a:rPr>
              <a:t> inside the grouping)</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a:t>
            </a:r>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will be used to match XML data of </a:t>
            </a:r>
            <a:r>
              <a:rPr lang="en-US" sz="1000" baseline="0" dirty="0" err="1" smtClean="0">
                <a:latin typeface="Times New Roman"/>
                <a:cs typeface="Times New Roman"/>
              </a:rPr>
              <a:t>Netconf</a:t>
            </a:r>
            <a:r>
              <a:rPr lang="en-US" sz="1000" baseline="0" dirty="0" smtClean="0">
                <a:latin typeface="Times New Roman"/>
                <a:cs typeface="Times New Roman"/>
              </a:rPr>
              <a:t> operation</a:t>
            </a:r>
            <a:r>
              <a:rPr lang="en-US" sz="1000" baseline="0" dirty="0" smtClean="0">
                <a:latin typeface="Times New Roman"/>
                <a:cs typeface="Times New Roman"/>
              </a:rPr>
              <a:t> to produce the standard called data tree that is an instance of the schema tree. The figure would just suggest that the data tree is generally more larger that the </a:t>
            </a:r>
            <a:r>
              <a:rPr lang="en-US" sz="1000" baseline="0" dirty="0" err="1" smtClean="0">
                <a:latin typeface="Times New Roman"/>
                <a:cs typeface="Times New Roman"/>
              </a:rPr>
              <a:t>YangTreeNode</a:t>
            </a:r>
            <a:r>
              <a:rPr lang="en-US" sz="1000" baseline="0" dirty="0" smtClean="0">
                <a:latin typeface="Times New Roman"/>
                <a:cs typeface="Times New Roman"/>
              </a:rPr>
              <a:t> and this is because one list (or leaf-list) is represented by one node and its content but the data tree will contain each entry of the list (or each value of a leaf list). At the opposite if a specification is made with plenty of choice statement then the data tree will show only one of the cases from the </a:t>
            </a:r>
            <a:r>
              <a:rPr lang="en-US" sz="1000" baseline="0" dirty="0" err="1" smtClean="0">
                <a:latin typeface="Times New Roman"/>
                <a:cs typeface="Times New Roman"/>
              </a:rPr>
              <a:t>Netconf</a:t>
            </a:r>
            <a:r>
              <a:rPr lang="en-US" sz="1000" baseline="0" dirty="0" smtClean="0">
                <a:latin typeface="Times New Roman"/>
                <a:cs typeface="Times New Roman"/>
              </a:rPr>
              <a:t> data.</a:t>
            </a:r>
            <a:endParaRPr lang="en-US" sz="1000" baseline="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implementation of the server side of </a:t>
            </a:r>
            <a:r>
              <a:rPr lang="en-US" sz="1000" baseline="0" dirty="0" err="1" smtClean="0">
                <a:latin typeface="Times New Roman"/>
                <a:cs typeface="Times New Roman"/>
              </a:rPr>
              <a:t>Netconf</a:t>
            </a:r>
            <a:r>
              <a:rPr lang="en-US" sz="1000" baseline="0" dirty="0" smtClean="0">
                <a:latin typeface="Times New Roman"/>
                <a:cs typeface="Times New Roman"/>
              </a:rPr>
              <a:t> that is open and initially created in our research team. Its architecture in on top of an SSH layer to ensure security, session and connection-oriented configuration operation as needed by the standard.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schedule basic operations of </a:t>
            </a:r>
            <a:r>
              <a:rPr lang="en-US" sz="1000" baseline="0" dirty="0" err="1" smtClean="0">
                <a:latin typeface="Times New Roman"/>
                <a:cs typeface="Times New Roman"/>
              </a:rPr>
              <a:t>Netconf</a:t>
            </a:r>
            <a:r>
              <a:rPr lang="en-US" sz="1000" baseline="0" dirty="0" smtClean="0">
                <a:latin typeface="Times New Roman"/>
                <a:cs typeface="Times New Roman"/>
              </a:rPr>
              <a:t>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is responsible to maintain a virtual database of configuration (and state) data and forward the request to the running or candidate configuration and finally to return the response</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to implements in a text configuration file and load them in its environment. A module is a piece of code that access to specific configuration and state information with a common request interface matching with </a:t>
            </a:r>
            <a:r>
              <a:rPr lang="en-US" sz="1000" baseline="0" dirty="0" err="1"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as</a:t>
            </a:r>
            <a:r>
              <a:rPr lang="en-US" sz="1000" baseline="0" dirty="0" smtClean="0">
                <a:latin typeface="Times New Roman"/>
                <a:cs typeface="Times New Roman"/>
              </a:rPr>
              <a:t> RIP or OLSR.</a:t>
            </a:r>
            <a:r>
              <a:rPr lang="en-US" sz="1000" baseline="0" dirty="0" smtClean="0">
                <a:latin typeface="Times New Roman"/>
                <a:cs typeface="Times New Roman"/>
              </a:rPr>
              <a:t>.. When a module is integrated into the server it must provides the location of its data by giving a path (an </a:t>
            </a:r>
            <a:r>
              <a:rPr lang="en-US" sz="1000" baseline="0" dirty="0" err="1" smtClean="0">
                <a:latin typeface="Times New Roman"/>
                <a:cs typeface="Times New Roman"/>
              </a:rPr>
              <a:t>Xpath</a:t>
            </a:r>
            <a:r>
              <a:rPr lang="en-US" sz="1000" baseline="0" dirty="0" smtClean="0">
                <a:latin typeface="Times New Roman"/>
                <a:cs typeface="Times New Roman"/>
              </a:rPr>
              <a:t> to be more precise) from the global root of all data that is the &lt;</a:t>
            </a:r>
            <a:r>
              <a:rPr lang="en-US" sz="1000" baseline="0" dirty="0" err="1" smtClean="0">
                <a:latin typeface="Times New Roman"/>
                <a:cs typeface="Times New Roman"/>
              </a:rPr>
              <a:t>netconf</a:t>
            </a:r>
            <a:r>
              <a:rPr lang="en-US" sz="1000" baseline="0" dirty="0" smtClean="0">
                <a:latin typeface="Times New Roman"/>
                <a:cs typeface="Times New Roman"/>
              </a:rPr>
              <a:t>&gt; node. For example, the interfaces module is localized with the “/</a:t>
            </a:r>
            <a:r>
              <a:rPr lang="en-US" sz="1000" baseline="0" dirty="0" err="1" smtClean="0">
                <a:latin typeface="Times New Roman"/>
                <a:cs typeface="Times New Roman"/>
              </a:rPr>
              <a:t>netconf</a:t>
            </a:r>
            <a:r>
              <a:rPr lang="en-US" sz="1000" baseline="0" dirty="0" smtClean="0">
                <a:latin typeface="Times New Roman"/>
                <a:cs typeface="Times New Roman"/>
              </a:rPr>
              <a:t>/network/interfaces” expression and is in charge of maintains data under the &lt;interface&gt; node. So a part of the global Data Store is managed by the Data Store Manager (the grey light on the figure) and the rest is distributed among modules. This facilitate the integration of new modules with the possibility to organize them at a module granularity and without increase the complexity of the Data Store Manager</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was already prepared to any extension as a &lt;parameters&gt; markup that contains &lt;parameter&gt; items with name and value attributes. At this level the integration of </a:t>
            </a:r>
            <a:r>
              <a:rPr lang="en-US" sz="1000" baseline="0" dirty="0" smtClean="0">
                <a:latin typeface="Times New Roman"/>
                <a:cs typeface="Times New Roman"/>
              </a:rPr>
              <a:t>YANG into </a:t>
            </a:r>
            <a:r>
              <a:rPr lang="en-US" sz="1000" baseline="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 just to add a parameter to specify which YANG module is implemented by the module. One can see on the example there is a &lt;namespace&gt; markup that is used to provide a name space to </a:t>
            </a:r>
            <a:r>
              <a:rPr lang="en-US" sz="1000" baseline="0" dirty="0" err="1" smtClean="0">
                <a:latin typeface="Times New Roman"/>
                <a:cs typeface="Times New Roman"/>
              </a:rPr>
              <a:t>Netconf</a:t>
            </a:r>
            <a:r>
              <a:rPr lang="en-US" sz="1000" baseline="0" dirty="0" smtClean="0">
                <a:latin typeface="Times New Roman"/>
                <a:cs typeface="Times New Roman"/>
              </a:rPr>
              <a:t> data that is necessary for </a:t>
            </a:r>
            <a:r>
              <a:rPr lang="en-US" sz="1000" baseline="0" dirty="0" err="1" smtClean="0">
                <a:latin typeface="Times New Roman"/>
                <a:cs typeface="Times New Roman"/>
              </a:rPr>
              <a:t>Netconf</a:t>
            </a:r>
            <a:r>
              <a:rPr lang="en-US" sz="1000" baseline="0" dirty="0" smtClean="0">
                <a:latin typeface="Times New Roman"/>
                <a:cs typeface="Times New Roman"/>
              </a:rPr>
              <a:t> requests. This name space must be the same as the name space defined in the YANG module so that the client can use it.</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en-US" sz="1000" baseline="0" noProof="0" dirty="0" err="1" smtClean="0">
                <a:latin typeface="Times New Roman"/>
                <a:cs typeface="Times New Roman"/>
              </a:rPr>
              <a:t>Netconf</a:t>
            </a:r>
            <a:r>
              <a:rPr lang="en-US" sz="1000" baseline="0" noProof="0" dirty="0" smtClean="0">
                <a:latin typeface="Times New Roman"/>
                <a:cs typeface="Times New Roman"/>
              </a:rPr>
              <a:t> application that can send </a:t>
            </a:r>
            <a:r>
              <a:rPr lang="en-US" sz="1000" baseline="0" noProof="0" dirty="0" smtClean="0">
                <a:latin typeface="Times New Roman"/>
                <a:cs typeface="Times New Roman"/>
              </a:rPr>
              <a:t>queries and receive responses with any</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(more </a:t>
            </a:r>
            <a:r>
              <a:rPr lang="en-US" sz="1000" baseline="0" noProof="0" dirty="0" smtClean="0">
                <a:latin typeface="Times New Roman"/>
                <a:cs typeface="Times New Roman"/>
              </a:rPr>
              <a:t>specific modules, as a role base access </a:t>
            </a:r>
            <a:r>
              <a:rPr lang="en-US" sz="1000" baseline="0" noProof="0" dirty="0" smtClean="0">
                <a:latin typeface="Times New Roman"/>
                <a:cs typeface="Times New Roman"/>
              </a:rPr>
              <a:t>capabilities, </a:t>
            </a:r>
            <a:r>
              <a:rPr lang="en-US" sz="1000" baseline="0" noProof="0" dirty="0" smtClean="0">
                <a:latin typeface="Times New Roman"/>
                <a:cs typeface="Times New Roman"/>
              </a:rPr>
              <a:t>are only usable with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agent). </a:t>
            </a:r>
            <a:r>
              <a:rPr lang="en-US" sz="1000" baseline="0" noProof="0" dirty="0" smtClean="0">
                <a:latin typeface="Times New Roman"/>
                <a:cs typeface="Times New Roman"/>
              </a:rPr>
              <a:t>The</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have </a:t>
            </a:r>
            <a:r>
              <a:rPr lang="en-US" sz="1000" baseline="0" noProof="0" dirty="0" smtClean="0">
                <a:latin typeface="Times New Roman"/>
                <a:cs typeface="Times New Roman"/>
              </a:rPr>
              <a:t>several</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sessions with different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manager user open an HTTPS session.  </a:t>
            </a:r>
            <a:r>
              <a:rPr lang="en-US" sz="1000" baseline="0" noProof="0" dirty="0" smtClean="0">
                <a:latin typeface="Times New Roman"/>
                <a:cs typeface="Times New Roman"/>
              </a:rPr>
              <a:t>There is a one to one mapping between HTTPS and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session even if two manager users are accessing the same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and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are named the ENSUITE framework.</a:t>
            </a: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said in the previous figure we </a:t>
            </a:r>
            <a:r>
              <a:rPr lang="en-US" sz="1000" baseline="0" noProof="0" dirty="0" smtClean="0">
                <a:latin typeface="Times New Roman"/>
                <a:cs typeface="Times New Roman"/>
              </a:rPr>
              <a:t>had have to slightly extends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in order to announce in its standard </a:t>
            </a:r>
            <a:r>
              <a:rPr lang="en-US" sz="1000" baseline="0" noProof="0" dirty="0" smtClean="0">
                <a:latin typeface="Calibri"/>
                <a:cs typeface="Calibri"/>
              </a:rPr>
              <a:t>hello </a:t>
            </a:r>
            <a:r>
              <a:rPr lang="en-US" sz="1000" baseline="0" noProof="0" dirty="0" smtClean="0">
                <a:latin typeface="Times New Roman"/>
                <a:cs typeface="Times New Roman"/>
              </a:rPr>
              <a:t>message which YANG modules it implements (and which version and revision of each module) as a</a:t>
            </a:r>
            <a:r>
              <a:rPr lang="en-US" sz="1000" baseline="0" noProof="0" dirty="0" smtClean="0">
                <a:latin typeface="Times New Roman"/>
                <a:cs typeface="Times New Roman"/>
              </a:rPr>
              <a:t> </a:t>
            </a:r>
            <a:r>
              <a:rPr lang="en-US" sz="1000" baseline="0" noProof="0" dirty="0" smtClean="0">
                <a:latin typeface="+mn-lt"/>
                <a:cs typeface="Times New Roman"/>
              </a:rPr>
              <a:t>capability</a:t>
            </a:r>
            <a:r>
              <a:rPr lang="en-US" sz="1000" baseline="0" noProof="0" dirty="0" smtClean="0">
                <a:latin typeface="Times New Roman"/>
                <a:cs typeface="Times New Roman"/>
              </a:rPr>
              <a:t>. On the</a:t>
            </a:r>
            <a:r>
              <a:rPr lang="en-US" sz="1000" baseline="0" noProof="0" dirty="0" smtClean="0">
                <a:latin typeface="Times New Roman"/>
                <a:cs typeface="Times New Roman"/>
              </a:rPr>
              <a:t> client side </a:t>
            </a:r>
            <a:r>
              <a:rPr lang="en-US" sz="1000" baseline="0" noProof="0" dirty="0" smtClean="0">
                <a:latin typeface="Times New Roman"/>
                <a:cs typeface="Times New Roman"/>
              </a:rPr>
              <a:t>a YANG loader</a:t>
            </a:r>
            <a:r>
              <a:rPr lang="en-US" sz="1000" baseline="0" noProof="0" dirty="0" smtClean="0">
                <a:latin typeface="Times New Roman"/>
                <a:cs typeface="Times New Roman"/>
              </a:rPr>
              <a:t> will </a:t>
            </a:r>
            <a:r>
              <a:rPr lang="en-US" sz="1000" baseline="0" noProof="0" dirty="0" smtClean="0">
                <a:latin typeface="Times New Roman"/>
                <a:cs typeface="Times New Roman"/>
              </a:rPr>
              <a:t>be used by the</a:t>
            </a: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t>
            </a:r>
            <a:r>
              <a:rPr lang="en-US" sz="1000" baseline="0" noProof="0" dirty="0" smtClean="0">
                <a:latin typeface="Times New Roman"/>
                <a:cs typeface="Times New Roman"/>
              </a:rPr>
              <a:t>when such capability is detected. We </a:t>
            </a:r>
            <a:r>
              <a:rPr lang="en-US" sz="1000" baseline="0" noProof="0" dirty="0" smtClean="0">
                <a:latin typeface="Times New Roman"/>
                <a:cs typeface="Times New Roman"/>
              </a:rPr>
              <a:t>do </a:t>
            </a:r>
            <a:r>
              <a:rPr lang="en-US" sz="1000" baseline="0" noProof="0" dirty="0" smtClean="0">
                <a:latin typeface="Times New Roman"/>
                <a:cs typeface="Times New Roman"/>
              </a:rPr>
              <a:t>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to</a:t>
            </a:r>
            <a:r>
              <a:rPr lang="en-US" sz="1000" baseline="0" noProof="0" dirty="0" smtClean="0">
                <a:latin typeface="Times New Roman"/>
                <a:cs typeface="Times New Roman"/>
              </a:rPr>
              <a:t> only work </a:t>
            </a:r>
            <a:r>
              <a:rPr lang="en-US" sz="1000" baseline="0" noProof="0" dirty="0" smtClean="0">
                <a:latin typeface="Times New Roman"/>
                <a:cs typeface="Times New Roman"/>
              </a:rPr>
              <a:t>with YANG but to accept agent that are YANG enable or not. Once YANG modules are announced the loader get the specifications from </a:t>
            </a:r>
            <a:r>
              <a:rPr lang="en-US" sz="1000" baseline="0" noProof="0" dirty="0" smtClean="0">
                <a:latin typeface="Times New Roman"/>
                <a:cs typeface="Times New Roman"/>
              </a:rPr>
              <a:t>an external repository </a:t>
            </a:r>
            <a:r>
              <a:rPr lang="en-US" sz="1000" baseline="0" noProof="0" dirty="0" smtClean="0">
                <a:latin typeface="Times New Roman"/>
                <a:cs typeface="Times New Roman"/>
              </a:rPr>
              <a:t>and build a specific</a:t>
            </a:r>
            <a:r>
              <a:rPr lang="en-US" sz="1000" baseline="0" noProof="0" dirty="0" smtClean="0">
                <a:latin typeface="Times New Roman"/>
                <a:cs typeface="Times New Roman"/>
              </a:rPr>
              <a:t>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t>
            </a:r>
            <a:r>
              <a:rPr lang="en-US" sz="1000" baseline="0" noProof="0" dirty="0" smtClean="0">
                <a:latin typeface="Times New Roman"/>
                <a:cs typeface="Times New Roman"/>
              </a:rPr>
              <a:t>for the</a:t>
            </a:r>
            <a:r>
              <a:rPr lang="en-US" sz="1000" baseline="0" noProof="0" dirty="0" smtClean="0">
                <a:latin typeface="Times New Roman"/>
                <a:cs typeface="Times New Roman"/>
              </a:rPr>
              <a:t> data </a:t>
            </a:r>
            <a:r>
              <a:rPr lang="en-US" sz="1000" baseline="0" noProof="0" dirty="0" smtClean="0">
                <a:latin typeface="Times New Roman"/>
                <a:cs typeface="Times New Roman"/>
              </a:rPr>
              <a:t>model maintained by the</a:t>
            </a:r>
            <a:r>
              <a:rPr lang="en-US" sz="1000" baseline="0" noProof="0" dirty="0" smtClean="0">
                <a:latin typeface="Times New Roman"/>
                <a:cs typeface="Times New Roman"/>
              </a:rPr>
              <a:t> server. The </a:t>
            </a:r>
            <a:r>
              <a:rPr lang="en-US" sz="1000" baseline="0" noProof="0" dirty="0" smtClean="0">
                <a:latin typeface="Times New Roman"/>
                <a:cs typeface="Times New Roman"/>
              </a:rPr>
              <a:t>YANG loader is itself a java </a:t>
            </a:r>
            <a:r>
              <a:rPr lang="en-US" sz="1000" baseline="0" noProof="0" dirty="0" smtClean="0">
                <a:latin typeface="Times New Roman"/>
                <a:cs typeface="Times New Roman"/>
              </a:rPr>
              <a:t>program that use the </a:t>
            </a:r>
            <a:r>
              <a:rPr lang="en-US" sz="1000" baseline="0" noProof="0" dirty="0" err="1" smtClean="0">
                <a:latin typeface="Times New Roman"/>
                <a:cs typeface="Times New Roman"/>
              </a:rPr>
              <a:t>jYang</a:t>
            </a:r>
            <a:r>
              <a:rPr lang="en-US" sz="1000" baseline="0" noProof="0" dirty="0" smtClean="0">
                <a:latin typeface="Times New Roman"/>
                <a:cs typeface="Times New Roman"/>
              </a:rPr>
              <a:t> compiler to dynamically parse YANG specifications. We do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so must be able to dynamically load and parse a new YANG specification. Well maybe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will have the </a:t>
            </a:r>
            <a:r>
              <a:rPr lang="en-US" sz="1000" baseline="0" noProof="0" dirty="0" err="1" smtClean="0">
                <a:latin typeface="Times New Roman"/>
                <a:cs typeface="Times New Roman"/>
              </a:rPr>
              <a:t>possiblity</a:t>
            </a:r>
            <a:r>
              <a:rPr lang="en-US" sz="1000" baseline="0" noProof="0" dirty="0" smtClean="0">
                <a:latin typeface="Times New Roman"/>
                <a:cs typeface="Times New Roman"/>
              </a:rPr>
              <a:t> of sending its YANG file. In any case we cannot build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before having the knowledge of which YANG modules and submodules compose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configuration.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with several YANG modules. The </a:t>
            </a:r>
            <a:r>
              <a:rPr lang="en-US" sz="1000" baseline="0" noProof="0" dirty="0" smtClean="0">
                <a:latin typeface="Times New Roman"/>
                <a:cs typeface="Times New Roman"/>
              </a:rPr>
              <a:t>YANG specification repository is showed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as it</a:t>
            </a:r>
            <a:r>
              <a:rPr lang="en-US" sz="1000" baseline="0" noProof="0" dirty="0" smtClean="0">
                <a:latin typeface="Times New Roman"/>
                <a:cs typeface="Times New Roman"/>
              </a:rPr>
              <a:t> should be  </a:t>
            </a:r>
            <a:r>
              <a:rPr lang="en-US" sz="1000" baseline="0" noProof="0" dirty="0" smtClean="0">
                <a:latin typeface="Times New Roman"/>
                <a:cs typeface="Times New Roman"/>
              </a:rPr>
              <a:t>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 the manager user can ask </a:t>
            </a:r>
            <a:r>
              <a:rPr lang="en-US" sz="1000" baseline="0" noProof="0" dirty="0" smtClean="0">
                <a:latin typeface="Times New Roman"/>
                <a:cs typeface="Times New Roman"/>
              </a:rPr>
              <a:t>for the configuration of a YANG enable</a:t>
            </a:r>
            <a:r>
              <a:rPr lang="en-US" sz="1000" baseline="0" noProof="0" dirty="0" smtClean="0">
                <a:latin typeface="Times New Roman"/>
                <a:cs typeface="Times New Roman"/>
              </a:rPr>
              <a:t> device it </a:t>
            </a:r>
            <a:r>
              <a:rPr lang="en-US" sz="1000" baseline="0" noProof="0" dirty="0" smtClean="0">
                <a:latin typeface="Times New Roman"/>
                <a:cs typeface="Times New Roman"/>
              </a:rPr>
              <a:t>receives a java applet that contains the</a:t>
            </a:r>
            <a:r>
              <a:rPr lang="en-US" sz="1000" baseline="0" noProof="0" dirty="0" smtClean="0">
                <a:latin typeface="Times New Roman"/>
                <a:cs typeface="Times New Roman"/>
              </a:rPr>
              <a:t>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t>
            </a:r>
            <a:r>
              <a:rPr lang="en-US" sz="1000" baseline="0" noProof="0" dirty="0" smtClean="0">
                <a:latin typeface="Times New Roman"/>
                <a:cs typeface="Times New Roman"/>
              </a:rPr>
              <a:t>for this equipment only. The applet will </a:t>
            </a:r>
            <a:r>
              <a:rPr lang="en-US" sz="1000" baseline="0" noProof="0" dirty="0" smtClean="0">
                <a:latin typeface="Times New Roman"/>
                <a:cs typeface="Times New Roman"/>
              </a:rPr>
              <a:t>be loaded by </a:t>
            </a:r>
            <a:r>
              <a:rPr lang="en-US" sz="1000" baseline="0" noProof="0" dirty="0" smtClean="0">
                <a:latin typeface="Times New Roman"/>
                <a:cs typeface="Times New Roman"/>
              </a:rPr>
              <a:t>the web interface to</a:t>
            </a:r>
            <a:r>
              <a:rPr lang="en-US" sz="1000" baseline="0" noProof="0" dirty="0" smtClean="0">
                <a:latin typeface="Times New Roman"/>
                <a:cs typeface="Times New Roman"/>
              </a:rPr>
              <a:t>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000" dirty="0" smtClean="0">
                <a:latin typeface="Times New Roman"/>
                <a:cs typeface="Times New Roman"/>
              </a:rPr>
              <a:t>The figure show the applet part of the web</a:t>
            </a:r>
            <a:r>
              <a:rPr lang="en-US" sz="1000" baseline="0" dirty="0" smtClean="0">
                <a:latin typeface="Times New Roman"/>
                <a:cs typeface="Times New Roman"/>
              </a:rPr>
              <a:t> interface the manager user will have when asking for the configuration of a device. This first view can be used as a YANG specification browser that looks like a file system browser </a:t>
            </a:r>
            <a:r>
              <a:rPr lang="en-US" sz="1000" baseline="0" dirty="0" smtClean="0">
                <a:latin typeface="Times New Roman"/>
                <a:cs typeface="Times New Roman"/>
              </a:rPr>
              <a:t>(we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a:t>
            </a:r>
            <a:r>
              <a:rPr lang="en-US" sz="1000" baseline="0" dirty="0" smtClean="0">
                <a:latin typeface="Times New Roman"/>
                <a:cs typeface="Times New Roman"/>
              </a:rPr>
              <a:t>). The tree view match well with YANG because it defines a schema tree. </a:t>
            </a:r>
            <a:r>
              <a:rPr lang="en-US" sz="1000" baseline="0" dirty="0" smtClean="0">
                <a:latin typeface="Times New Roman"/>
                <a:cs typeface="Times New Roman"/>
              </a:rPr>
              <a:t>Specific icons are used to distinct node</a:t>
            </a:r>
            <a:r>
              <a:rPr lang="en-US" sz="1000" baseline="0" dirty="0" smtClean="0">
                <a:latin typeface="Times New Roman"/>
                <a:cs typeface="Times New Roman"/>
              </a:rPr>
              <a:t> data type, </a:t>
            </a:r>
            <a:r>
              <a:rPr lang="en-US" sz="1000" baseline="0" dirty="0" smtClean="0">
                <a:latin typeface="Times New Roman"/>
                <a:cs typeface="Times New Roman"/>
              </a:rPr>
              <a:t>here </a:t>
            </a:r>
            <a:r>
              <a:rPr lang="en-US" sz="1000" baseline="0" dirty="0" err="1" smtClean="0">
                <a:latin typeface="Times New Roman"/>
                <a:cs typeface="Times New Roman"/>
              </a:rPr>
              <a:t>netconf</a:t>
            </a:r>
            <a:r>
              <a:rPr lang="en-US" sz="1000" baseline="0" dirty="0" smtClean="0">
                <a:latin typeface="Times New Roman"/>
                <a:cs typeface="Times New Roman"/>
              </a:rPr>
              <a:t>, network and interfaces are all YANG container,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a:t>
            </a:r>
            <a:r>
              <a:rPr lang="en-US" sz="1000" baseline="0" dirty="0" smtClean="0">
                <a:latin typeface="Times New Roman"/>
                <a:cs typeface="Times New Roman"/>
              </a:rPr>
              <a:t> can have </a:t>
            </a:r>
            <a:r>
              <a:rPr lang="en-US" sz="1000" baseline="0" dirty="0" smtClean="0">
                <a:latin typeface="Times New Roman"/>
                <a:cs typeface="Times New Roman"/>
              </a:rPr>
              <a:t>some key inside its leaf as is the “name” leaf referenced inside </a:t>
            </a:r>
            <a:r>
              <a:rPr lang="en-US" sz="1000" baseline="0" dirty="0" smtClean="0">
                <a:latin typeface="Times New Roman"/>
                <a:cs typeface="Times New Roman"/>
              </a:rPr>
              <a:t>brackets </a:t>
            </a:r>
            <a:r>
              <a:rPr lang="en-US" sz="1000" baseline="0" dirty="0" smtClean="0">
                <a:latin typeface="Times New Roman"/>
                <a:cs typeface="Times New Roman"/>
              </a:rPr>
              <a:t>in the “interface” list and by a little star on its leaf icon. When selecting</a:t>
            </a:r>
            <a:r>
              <a:rPr lang="en-US" sz="1000" baseline="0" dirty="0" smtClean="0">
                <a:latin typeface="Times New Roman"/>
                <a:cs typeface="Times New Roman"/>
              </a:rPr>
              <a:t> a leaf in </a:t>
            </a:r>
            <a:r>
              <a:rPr lang="en-US" sz="1000" baseline="0" dirty="0" smtClean="0">
                <a:latin typeface="Times New Roman"/>
                <a:cs typeface="Times New Roman"/>
              </a:rPr>
              <a:t>this</a:t>
            </a:r>
            <a:r>
              <a:rPr lang="en-US" sz="1000" baseline="0" dirty="0" smtClean="0">
                <a:latin typeface="Times New Roman"/>
                <a:cs typeface="Times New Roman"/>
              </a:rPr>
              <a:t> tree then </a:t>
            </a:r>
            <a:r>
              <a:rPr lang="en-US" sz="1000" baseline="0" dirty="0" smtClean="0">
                <a:latin typeface="Times New Roman"/>
                <a:cs typeface="Times New Roman"/>
              </a:rPr>
              <a:t>the lower part of the applet shows some details of the YANG specification, as the type of a leaf and constraints as a default value. A leaf type</a:t>
            </a:r>
            <a:r>
              <a:rPr lang="en-US" sz="1000" baseline="0" dirty="0" smtClean="0">
                <a:latin typeface="Times New Roman"/>
                <a:cs typeface="Times New Roman"/>
              </a:rPr>
              <a:t> is always at least one of the built-</a:t>
            </a:r>
            <a:r>
              <a:rPr lang="en-US" sz="1000" baseline="0" dirty="0" smtClean="0">
                <a:latin typeface="Times New Roman"/>
                <a:cs typeface="Times New Roman"/>
              </a:rPr>
              <a:t>in </a:t>
            </a:r>
            <a:r>
              <a:rPr lang="en-US" sz="1000" baseline="0" dirty="0" smtClean="0">
                <a:latin typeface="Times New Roman"/>
                <a:cs typeface="Times New Roman"/>
              </a:rPr>
              <a:t>types </a:t>
            </a:r>
            <a:r>
              <a:rPr lang="en-US" sz="1000" baseline="0" dirty="0" smtClean="0">
                <a:latin typeface="Times New Roman"/>
                <a:cs typeface="Times New Roman"/>
              </a:rPr>
              <a:t>(as </a:t>
            </a:r>
            <a:r>
              <a:rPr lang="en-US" sz="1000" baseline="0" dirty="0" smtClean="0">
                <a:latin typeface="Times New Roman"/>
                <a:cs typeface="Times New Roman"/>
              </a:rPr>
              <a:t>string, int8,…) and can be defined </a:t>
            </a:r>
            <a:r>
              <a:rPr lang="en-US" sz="1000" baseline="0" dirty="0" smtClean="0">
                <a:latin typeface="Times New Roman"/>
                <a:cs typeface="Times New Roman"/>
              </a:rPr>
              <a:t>by 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a:t>
            </a:r>
            <a:r>
              <a:rPr lang="en-US" sz="1000" baseline="0" dirty="0" smtClean="0">
                <a:latin typeface="Times New Roman"/>
                <a:cs typeface="Times New Roman"/>
              </a:rPr>
              <a:t>). This is the meaning of the “-” (or “+”) behind the name </a:t>
            </a:r>
            <a:r>
              <a:rPr lang="en-US" sz="1000" baseline="0" dirty="0" smtClean="0">
                <a:latin typeface="Times New Roman"/>
                <a:cs typeface="Times New Roman"/>
              </a:rPr>
              <a:t>type. When “+” is set (by one mouse click on the “-”) one only have the built-in type showed.</a:t>
            </a:r>
          </a:p>
          <a:p>
            <a:endParaRPr lang="en-US" sz="1000" baseline="0" dirty="0" smtClean="0">
              <a:latin typeface="Times New Roman"/>
              <a:cs typeface="Times New Roman"/>
            </a:endParaRPr>
          </a:p>
          <a:p>
            <a:r>
              <a:rPr lang="en-US" sz="1000" baseline="0" dirty="0" smtClean="0">
                <a:latin typeface="Times New Roman"/>
                <a:cs typeface="Times New Roman"/>
              </a:rPr>
              <a:t>As we said in the previous page </a:t>
            </a:r>
            <a:r>
              <a:rPr lang="en-US" sz="1000" baseline="0" dirty="0" smtClean="0">
                <a:latin typeface="Times New Roman"/>
                <a:cs typeface="Times New Roman"/>
              </a:rPr>
              <a:t>there is a “</a:t>
            </a:r>
            <a:r>
              <a:rPr lang="en-US" sz="1000" baseline="0" dirty="0" err="1" smtClean="0">
                <a:latin typeface="Times New Roman"/>
                <a:cs typeface="Times New Roman"/>
              </a:rPr>
              <a:t>netconf</a:t>
            </a:r>
            <a:r>
              <a:rPr lang="en-US" sz="1000" baseline="0" dirty="0" smtClean="0">
                <a:latin typeface="Times New Roman"/>
                <a:cs typeface="Times New Roman"/>
              </a:rPr>
              <a:t>” container while there is no a YANG module called “</a:t>
            </a:r>
            <a:r>
              <a:rPr lang="en-US" sz="1000" baseline="0" dirty="0" err="1" smtClean="0">
                <a:latin typeface="Times New Roman"/>
                <a:cs typeface="Times New Roman"/>
              </a:rPr>
              <a:t>netconf</a:t>
            </a:r>
            <a:r>
              <a:rPr lang="en-US" sz="1000" baseline="0" dirty="0" smtClean="0">
                <a:latin typeface="Times New Roman"/>
                <a:cs typeface="Times New Roman"/>
              </a:rPr>
              <a:t>”. This is done by the YANG loader when there is a specific markup in the announcement that gives the location of the module inside the whole configuration data tree of the NETCONF agent. So the YANG loader has created a virtual container called “</a:t>
            </a:r>
            <a:r>
              <a:rPr lang="en-US"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000" noProof="0" dirty="0" smtClean="0">
                <a:latin typeface="Times New Roman"/>
                <a:cs typeface="Times New Roman"/>
              </a:rPr>
              <a:t>From</a:t>
            </a:r>
            <a:r>
              <a:rPr lang="en-US" sz="1000" baseline="0" noProof="0" dirty="0" smtClean="0">
                <a:latin typeface="Times New Roman"/>
                <a:cs typeface="Times New Roman"/>
              </a:rPr>
              <a:t> the previous figure one can request the indirectly connected </a:t>
            </a:r>
            <a:r>
              <a:rPr lang="en-US" sz="1000" baseline="0" noProof="0" dirty="0" err="1" smtClean="0">
                <a:latin typeface="Times New Roman"/>
                <a:cs typeface="Times New Roman"/>
              </a:rPr>
              <a:t>Netconf</a:t>
            </a:r>
            <a:r>
              <a:rPr lang="en-US" sz="1000" baseline="0" noProof="0" dirty="0" smtClean="0">
                <a:latin typeface="Times New Roman"/>
                <a:cs typeface="Times New Roman"/>
              </a:rPr>
              <a:t> device by a mouse contextual menu that pop-up when the right button is pressed on a YANG data type. When one of standard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is chosen then the request is build from the position of the selected node into the tree to an xml </a:t>
            </a:r>
            <a:r>
              <a:rPr lang="en-US" sz="1000" baseline="0" noProof="0" dirty="0" err="1" smtClean="0">
                <a:latin typeface="Times New Roman"/>
                <a:cs typeface="Times New Roman"/>
              </a:rPr>
              <a:t>subtree</a:t>
            </a:r>
            <a:r>
              <a:rPr lang="en-US" sz="1000" baseline="0" noProof="0" dirty="0" smtClean="0">
                <a:latin typeface="Times New Roman"/>
                <a:cs typeface="Times New Roman"/>
              </a:rPr>
              <a:t> document that start from the root node (here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virtual container). Note that the key of the list is added to the request while it is not explicitly asked. It is because we will want to have the possibility of requesting identified entry of a list. Such adding is just for list requests but is no needed any more for other ones as container or </a:t>
            </a:r>
            <a:r>
              <a:rPr lang="en-US" sz="1000" baseline="0" noProof="0" dirty="0" err="1" smtClean="0">
                <a:latin typeface="Times New Roman"/>
                <a:cs typeface="Times New Roman"/>
              </a:rPr>
              <a:t>leaflist</a:t>
            </a:r>
            <a:r>
              <a:rPr lang="en-US" sz="1000" baseline="0" noProof="0" dirty="0" smtClean="0">
                <a:latin typeface="Times New Roman"/>
                <a:cs typeface="Times New Roman"/>
              </a:rPr>
              <a:t>.</a:t>
            </a:r>
          </a:p>
          <a:p>
            <a:endParaRPr lang="en-US" sz="1000" baseline="0" noProof="0" dirty="0" smtClean="0">
              <a:latin typeface="Times New Roman"/>
              <a:cs typeface="Times New Roman"/>
            </a:endParaRPr>
          </a:p>
          <a:p>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this latter add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build a valid </a:t>
            </a:r>
            <a:r>
              <a:rPr lang="en-US" sz="1000" baseline="0" noProof="0" dirty="0" err="1" smtClean="0">
                <a:latin typeface="Times New Roman"/>
                <a:cs typeface="Times New Roman"/>
              </a:rPr>
              <a:t>Netconf</a:t>
            </a:r>
            <a:r>
              <a:rPr lang="en-US" sz="1000" baseline="0" noProof="0" smtClean="0">
                <a:latin typeface="Times New Roman"/>
                <a:cs typeface="Times New Roman"/>
              </a:rPr>
              <a:t> request.</a:t>
            </a: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659F3D-3525-E94A-AEAA-F60706E9BB40}" type="datetimeFigureOut">
              <a:rPr lang="fr-FR" smtClean="0"/>
              <a:pPr/>
              <a:t>24/08/09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B659F3D-3525-E94A-AEAA-F60706E9BB40}" type="datetimeFigureOut">
              <a:rPr lang="fr-FR" smtClean="0"/>
              <a:pPr/>
              <a:t>24/08/09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659F3D-3525-E94A-AEAA-F60706E9BB40}" type="datetimeFigureOut">
              <a:rPr lang="fr-FR" smtClean="0"/>
              <a:pPr/>
              <a:t>24/08/09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9.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YANG-based</a:t>
            </a:r>
            <a:r>
              <a:rPr lang="fr-FR" dirty="0" smtClean="0"/>
              <a:t> </a:t>
            </a:r>
            <a:r>
              <a:rPr lang="fr-FR" dirty="0" err="1" smtClean="0"/>
              <a:t>browsing</a:t>
            </a:r>
            <a:r>
              <a:rPr lang="fr-FR" dirty="0" smtClean="0"/>
              <a:t> application</a:t>
            </a:r>
            <a:endParaRPr lang="fr-FR" dirty="0"/>
          </a:p>
        </p:txBody>
      </p:sp>
      <p:sp>
        <p:nvSpPr>
          <p:cNvPr id="3" name="Sous-titre 2"/>
          <p:cNvSpPr>
            <a:spLocks noGrp="1"/>
          </p:cNvSpPr>
          <p:nvPr>
            <p:ph type="subTitle" idx="1"/>
          </p:nvPr>
        </p:nvSpPr>
        <p:spPr/>
        <p:txBody>
          <a:bodyPr/>
          <a:lstStyle/>
          <a:p>
            <a:r>
              <a:rPr lang="fr-FR" dirty="0" smtClean="0"/>
              <a:t>Sous titre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902811" cy="369332"/>
          </a:xfrm>
          <a:prstGeom prst="rect">
            <a:avLst/>
          </a:prstGeom>
          <a:noFill/>
        </p:spPr>
        <p:txBody>
          <a:bodyPr wrap="none" rtlCol="0">
            <a:spAutoFit/>
          </a:bodyPr>
          <a:lstStyle/>
          <a:p>
            <a:r>
              <a:rPr lang="fr-FR" dirty="0" err="1"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workstation-Vista-256x256.png"/>
          <p:cNvPicPr>
            <a:picLocks noChangeAspect="1"/>
          </p:cNvPicPr>
          <p:nvPr/>
        </p:nvPicPr>
        <p:blipFill>
          <a:blip r:embed="rId3"/>
          <a:stretch>
            <a:fillRect/>
          </a:stretch>
        </p:blipFill>
        <p:spPr>
          <a:xfrm flipH="1">
            <a:off x="0" y="1338518"/>
            <a:ext cx="2971800" cy="3251200"/>
          </a:xfrm>
          <a:prstGeom prst="rect">
            <a:avLst/>
          </a:prstGeom>
        </p:spPr>
      </p:pic>
      <p:grpSp>
        <p:nvGrpSpPr>
          <p:cNvPr id="5" name="Grouper 4"/>
          <p:cNvGrpSpPr/>
          <p:nvPr/>
        </p:nvGrpSpPr>
        <p:grpSpPr>
          <a:xfrm>
            <a:off x="4688481" y="3605389"/>
            <a:ext cx="1567431" cy="1915874"/>
            <a:chOff x="6038850" y="2959100"/>
            <a:chExt cx="3251200" cy="3160474"/>
          </a:xfrm>
          <a:effectLst/>
        </p:grpSpPr>
        <p:pic>
          <p:nvPicPr>
            <p:cNvPr id="6" name="Image 5"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7" name="Image 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8" name="Image 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9" name="Rectangle 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pic>
        <p:nvPicPr>
          <p:cNvPr id="10" name="Image 9" descr="black-server-128x128.png"/>
          <p:cNvPicPr>
            <a:picLocks noChangeAspect="1"/>
          </p:cNvPicPr>
          <p:nvPr/>
        </p:nvPicPr>
        <p:blipFill>
          <a:blip r:embed="rId5"/>
          <a:stretch>
            <a:fillRect/>
          </a:stretch>
        </p:blipFill>
        <p:spPr>
          <a:xfrm flipH="1">
            <a:off x="4885951" y="838200"/>
            <a:ext cx="1991423" cy="1971992"/>
          </a:xfrm>
          <a:prstGeom prst="rect">
            <a:avLst/>
          </a:prstGeom>
          <a:effectLst/>
        </p:spPr>
      </p:pic>
      <p:pic>
        <p:nvPicPr>
          <p:cNvPr id="11" name="Image 10" descr="black-server-128x128.png"/>
          <p:cNvPicPr>
            <a:picLocks noChangeAspect="1"/>
          </p:cNvPicPr>
          <p:nvPr/>
        </p:nvPicPr>
        <p:blipFill>
          <a:blip r:embed="rId5"/>
          <a:stretch>
            <a:fillRect/>
          </a:stretch>
        </p:blipFill>
        <p:spPr>
          <a:xfrm flipH="1">
            <a:off x="6877374" y="3549271"/>
            <a:ext cx="1991423" cy="1971992"/>
          </a:xfrm>
          <a:prstGeom prst="rect">
            <a:avLst/>
          </a:prstGeom>
          <a:effectLst/>
        </p:spPr>
      </p:pic>
      <p:grpSp>
        <p:nvGrpSpPr>
          <p:cNvPr id="12" name="Grouper 11"/>
          <p:cNvGrpSpPr/>
          <p:nvPr/>
        </p:nvGrpSpPr>
        <p:grpSpPr>
          <a:xfrm>
            <a:off x="8153400" y="838200"/>
            <a:ext cx="1567431" cy="1915874"/>
            <a:chOff x="6038850" y="2959100"/>
            <a:chExt cx="3251200" cy="3160474"/>
          </a:xfrm>
          <a:effectLst/>
        </p:grpSpPr>
        <p:pic>
          <p:nvPicPr>
            <p:cNvPr id="13" name="Image 12"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14" name="Image 13"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15" name="Image 14"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16" name="Rectangle 15"/>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17" name="ZoneTexte 16"/>
          <p:cNvSpPr txBox="1"/>
          <p:nvPr/>
        </p:nvSpPr>
        <p:spPr>
          <a:xfrm>
            <a:off x="7120468" y="318700"/>
            <a:ext cx="2035608" cy="646331"/>
          </a:xfrm>
          <a:prstGeom prst="rect">
            <a:avLst/>
          </a:prstGeom>
          <a:noFill/>
        </p:spPr>
        <p:txBody>
          <a:bodyPr wrap="none" rtlCol="0">
            <a:spAutoFit/>
          </a:bodyPr>
          <a:lstStyle/>
          <a:p>
            <a:r>
              <a:rPr lang="fr-FR" dirty="0" smtClean="0"/>
              <a:t>Network </a:t>
            </a:r>
            <a:r>
              <a:rPr lang="fr-FR" dirty="0" err="1" smtClean="0"/>
              <a:t>d</a:t>
            </a:r>
            <a:r>
              <a:rPr lang="fr-FR" dirty="0" err="1" smtClean="0"/>
              <a:t>evices</a:t>
            </a:r>
            <a:r>
              <a:rPr lang="fr-FR" dirty="0" smtClean="0"/>
              <a:t> </a:t>
            </a:r>
          </a:p>
          <a:p>
            <a:r>
              <a:rPr lang="fr-FR" dirty="0" err="1" smtClean="0"/>
              <a:t>with</a:t>
            </a:r>
            <a:r>
              <a:rPr lang="fr-FR" dirty="0" smtClean="0"/>
              <a:t> </a:t>
            </a:r>
            <a:r>
              <a:rPr lang="fr-FR" dirty="0" err="1" smtClean="0"/>
              <a:t>Netconf</a:t>
            </a:r>
            <a:r>
              <a:rPr lang="fr-FR" dirty="0" smtClean="0"/>
              <a:t> server</a:t>
            </a:r>
            <a:endParaRPr lang="fr-FR" dirty="0"/>
          </a:p>
        </p:txBody>
      </p:sp>
      <p:sp>
        <p:nvSpPr>
          <p:cNvPr id="18" name="Carré corné 17"/>
          <p:cNvSpPr/>
          <p:nvPr/>
        </p:nvSpPr>
        <p:spPr>
          <a:xfrm>
            <a:off x="6553200" y="1822529"/>
            <a:ext cx="1295400" cy="9876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2" name="ZoneTexte 21"/>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24" name="Connecteur droit avec flèche 23"/>
          <p:cNvCxnSpPr/>
          <p:nvPr/>
        </p:nvCxnSpPr>
        <p:spPr>
          <a:xfrm>
            <a:off x="3344797" y="3383239"/>
            <a:ext cx="1817935"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3712221" y="3015495"/>
            <a:ext cx="1083086" cy="369332"/>
          </a:xfrm>
          <a:prstGeom prst="rect">
            <a:avLst/>
          </a:prstGeom>
          <a:noFill/>
        </p:spPr>
        <p:txBody>
          <a:bodyPr wrap="none" rtlCol="0">
            <a:spAutoFit/>
          </a:bodyPr>
          <a:lstStyle/>
          <a:p>
            <a:r>
              <a:rPr lang="en-US" dirty="0" smtClean="0"/>
              <a:t>NETCONF</a:t>
            </a:r>
            <a:endParaRPr lang="en-US" dirty="0"/>
          </a:p>
        </p:txBody>
      </p:sp>
      <p:sp>
        <p:nvSpPr>
          <p:cNvPr id="26" name="Carré corné 25"/>
          <p:cNvSpPr/>
          <p:nvPr/>
        </p:nvSpPr>
        <p:spPr>
          <a:xfrm>
            <a:off x="8330363" y="239875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7" name="Carré corné 26"/>
          <p:cNvSpPr/>
          <p:nvPr/>
        </p:nvSpPr>
        <p:spPr>
          <a:xfrm>
            <a:off x="5162732" y="552126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8" name="Carré corné 27"/>
          <p:cNvSpPr/>
          <p:nvPr/>
        </p:nvSpPr>
        <p:spPr>
          <a:xfrm>
            <a:off x="7929321" y="473128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9" name="Carré corné 28"/>
          <p:cNvSpPr/>
          <p:nvPr/>
        </p:nvSpPr>
        <p:spPr>
          <a:xfrm>
            <a:off x="152400" y="38352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0" name="Carré corné 29"/>
          <p:cNvSpPr/>
          <p:nvPr/>
        </p:nvSpPr>
        <p:spPr>
          <a:xfrm>
            <a:off x="304800" y="39876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1" name="Carré corné 30"/>
          <p:cNvSpPr/>
          <p:nvPr/>
        </p:nvSpPr>
        <p:spPr>
          <a:xfrm>
            <a:off x="457200" y="41400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2" name="Carré corné 31"/>
          <p:cNvSpPr/>
          <p:nvPr/>
        </p:nvSpPr>
        <p:spPr>
          <a:xfrm>
            <a:off x="609600" y="42924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3" name="Carré corné 32"/>
          <p:cNvSpPr/>
          <p:nvPr/>
        </p:nvSpPr>
        <p:spPr>
          <a:xfrm>
            <a:off x="304800" y="215677"/>
            <a:ext cx="933268" cy="61085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t>Information model</a:t>
            </a:r>
            <a:endParaRPr lang="fr-FR" sz="1200" dirty="0"/>
          </a:p>
        </p:txBody>
      </p:sp>
      <p:sp>
        <p:nvSpPr>
          <p:cNvPr id="34" name="ZoneTexte 33"/>
          <p:cNvSpPr txBox="1"/>
          <p:nvPr/>
        </p:nvSpPr>
        <p:spPr>
          <a:xfrm>
            <a:off x="1238068" y="272534"/>
            <a:ext cx="1936535" cy="369332"/>
          </a:xfrm>
          <a:prstGeom prst="rect">
            <a:avLst/>
          </a:prstGeom>
          <a:noFill/>
        </p:spPr>
        <p:txBody>
          <a:bodyPr wrap="none" rtlCol="0">
            <a:spAutoFit/>
          </a:bodyPr>
          <a:lstStyle/>
          <a:p>
            <a:r>
              <a:rPr lang="fr-FR" dirty="0" smtClean="0"/>
              <a:t>: YANG data model</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515600" y="1981200"/>
            <a:ext cx="1108747" cy="276999"/>
          </a:xfrm>
          <a:prstGeom prst="rect">
            <a:avLst/>
          </a:prstGeom>
          <a:noFill/>
        </p:spPr>
        <p:txBody>
          <a:bodyPr wrap="none" rtlCol="0">
            <a:spAutoFit/>
          </a:bodyPr>
          <a:lstStyle/>
          <a:p>
            <a:r>
              <a:rPr lang="en-US" sz="1200" dirty="0" smtClean="0"/>
              <a:t>NETCONF Data</a:t>
            </a:r>
            <a:endParaRPr lang="en-US" sz="1200" dirty="0"/>
          </a:p>
        </p:txBody>
      </p:sp>
      <p:sp>
        <p:nvSpPr>
          <p:cNvPr id="47" name="ZoneTexte 46"/>
          <p:cNvSpPr txBox="1"/>
          <p:nvPr/>
        </p:nvSpPr>
        <p:spPr>
          <a:xfrm>
            <a:off x="9928547" y="2895600"/>
            <a:ext cx="3391599" cy="2492990"/>
          </a:xfrm>
          <a:prstGeom prst="rect">
            <a:avLst/>
          </a:prstGeom>
          <a:noFill/>
        </p:spPr>
        <p:txBody>
          <a:bodyPr wrap="none" rtlCol="0">
            <a:spAutoFit/>
          </a:bodyPr>
          <a:lstStyle/>
          <a:p>
            <a:r>
              <a:rPr lang="en-US" sz="1200" dirty="0" smtClean="0"/>
              <a:t>&lt;</a:t>
            </a:r>
            <a:r>
              <a:rPr lang="en-US" sz="1200" dirty="0" err="1" smtClean="0"/>
              <a:t>netconf</a:t>
            </a:r>
            <a:r>
              <a:rPr lang="en-US" sz="1200" dirty="0" smtClean="0"/>
              <a:t>&gt;</a:t>
            </a:r>
          </a:p>
          <a:p>
            <a:pPr lvl="1"/>
            <a:r>
              <a:rPr lang="en-US" sz="1200" dirty="0" smtClean="0"/>
              <a:t>&lt;network&gt;</a:t>
            </a:r>
          </a:p>
          <a:p>
            <a:pPr lvl="1"/>
            <a:r>
              <a:rPr lang="en-US" sz="1200" dirty="0" smtClean="0"/>
              <a:t>	&lt;interfaces&gt;</a:t>
            </a:r>
          </a:p>
          <a:p>
            <a:pPr lvl="1"/>
            <a:r>
              <a:rPr lang="en-US" sz="1200" dirty="0" smtClean="0"/>
              <a:t>		&lt;interface&gt;</a:t>
            </a:r>
          </a:p>
          <a:p>
            <a:pPr lvl="1"/>
            <a:r>
              <a:rPr lang="en-US" sz="1200" dirty="0" smtClean="0"/>
              <a:t>			&lt;name&gt;eth0&lt;/name&gt;</a:t>
            </a:r>
          </a:p>
          <a:p>
            <a:pPr lvl="1"/>
            <a:r>
              <a:rPr lang="en-US" sz="1200" dirty="0" smtClean="0"/>
              <a:t>			&lt;</a:t>
            </a:r>
            <a:r>
              <a:rPr lang="en-US" sz="1200" dirty="0" err="1" smtClean="0"/>
              <a:t>mtu</a:t>
            </a:r>
            <a:r>
              <a:rPr lang="en-US" sz="1200" dirty="0" smtClean="0"/>
              <a:t>&gt;1500&lt;/</a:t>
            </a:r>
            <a:r>
              <a:rPr lang="en-US" sz="1200" dirty="0" err="1" smtClean="0"/>
              <a:t>mtu</a:t>
            </a:r>
            <a:r>
              <a:rPr lang="en-US" sz="1200" dirty="0" smtClean="0"/>
              <a:t>&gt;</a:t>
            </a:r>
          </a:p>
          <a:p>
            <a:pPr lvl="1"/>
            <a:r>
              <a:rPr lang="en-US" sz="1200" dirty="0" smtClean="0"/>
              <a:t>			…</a:t>
            </a:r>
          </a:p>
          <a:p>
            <a:pPr lvl="1"/>
            <a:r>
              <a:rPr lang="en-US" sz="1200" dirty="0" smtClean="0"/>
              <a:t>		&lt;/interface&gt;</a:t>
            </a:r>
          </a:p>
          <a:p>
            <a:pPr lvl="1"/>
            <a:r>
              <a:rPr lang="en-US" sz="1200" dirty="0" smtClean="0"/>
              <a:t>	&lt;/interfaces&gt;</a:t>
            </a:r>
          </a:p>
          <a:p>
            <a:pPr lvl="1"/>
            <a:r>
              <a:rPr lang="en-US" sz="1200" dirty="0" smtClean="0"/>
              <a:t>…</a:t>
            </a:r>
          </a:p>
          <a:p>
            <a:pPr lvl="1"/>
            <a:r>
              <a:rPr lang="en-US" sz="1200" dirty="0" smtClean="0"/>
              <a:t>&lt;/network&gt;</a:t>
            </a:r>
          </a:p>
          <a:p>
            <a:pPr lvl="1"/>
            <a:r>
              <a:rPr lang="en-US" sz="1200" dirty="0" smtClean="0"/>
              <a:t>…</a:t>
            </a:r>
          </a:p>
          <a:p>
            <a:r>
              <a:rPr lang="en-US" sz="1200" dirty="0" smtClean="0"/>
              <a:t>&lt;/</a:t>
            </a:r>
            <a:r>
              <a:rPr lang="en-US" sz="1200" dirty="0" err="1" smtClean="0"/>
              <a:t>netconf</a:t>
            </a:r>
            <a:r>
              <a:rPr lang="en-US" sz="1200" dirty="0" smtClean="0"/>
              <a:t>&gt;</a:t>
            </a:r>
          </a:p>
        </p:txBody>
      </p:sp>
      <p:sp>
        <p:nvSpPr>
          <p:cNvPr id="7" name="Carré corné 6"/>
          <p:cNvSpPr/>
          <p:nvPr/>
        </p:nvSpPr>
        <p:spPr>
          <a:xfrm>
            <a:off x="41664" y="65470"/>
            <a:ext cx="4225536" cy="6691051"/>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1400" dirty="0" smtClean="0">
                <a:solidFill>
                  <a:schemeClr val="tx1"/>
                </a:solidFill>
              </a:rPr>
              <a:t>module network </a:t>
            </a:r>
            <a:r>
              <a:rPr lang="fr-FR" sz="1400" dirty="0" smtClean="0">
                <a:solidFill>
                  <a:schemeClr val="tx1"/>
                </a:solidFill>
              </a:rPr>
              <a:t>{</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namespace</a:t>
            </a:r>
            <a:r>
              <a:rPr lang="fr-FR" sz="1400" dirty="0" smtClean="0">
                <a:solidFill>
                  <a:schemeClr val="tx1"/>
                </a:solidFill>
              </a:rPr>
              <a:t> « </a:t>
            </a:r>
            <a:r>
              <a:rPr lang="fr-FR" sz="1400" dirty="0" err="1" smtClean="0">
                <a:solidFill>
                  <a:schemeClr val="tx1"/>
                </a:solidFill>
              </a:rPr>
              <a:t>loria:madynes:yang:if</a:t>
            </a:r>
            <a:r>
              <a:rPr lang="fr-FR" sz="1400" dirty="0" smtClean="0">
                <a:solidFill>
                  <a:schemeClr val="tx1"/>
                </a:solidFill>
              </a:rPr>
              <a:t> »;</a:t>
            </a:r>
          </a:p>
          <a:p>
            <a:endParaRPr lang="fr-FR" sz="1400" dirty="0" smtClean="0">
              <a:solidFill>
                <a:schemeClr val="tx1"/>
              </a:solidFill>
            </a:endParaRPr>
          </a:p>
          <a:p>
            <a:r>
              <a:rPr lang="fr-FR" sz="1400" dirty="0" smtClean="0">
                <a:solidFill>
                  <a:schemeClr val="tx1"/>
                </a:solidFill>
              </a:rPr>
              <a:t>	import </a:t>
            </a:r>
            <a:r>
              <a:rPr lang="fr-FR" sz="1400" dirty="0" err="1" smtClean="0">
                <a:solidFill>
                  <a:schemeClr val="tx1"/>
                </a:solidFill>
              </a:rPr>
              <a:t>ietf-yang-types</a:t>
            </a:r>
            <a:r>
              <a:rPr lang="fr-FR" sz="1400" dirty="0" smtClean="0">
                <a:solidFill>
                  <a:schemeClr val="tx1"/>
                </a:solidFill>
              </a:rPr>
              <a:t> { </a:t>
            </a:r>
            <a:r>
              <a:rPr lang="fr-FR" sz="1400" dirty="0" err="1" smtClean="0">
                <a:solidFill>
                  <a:schemeClr val="tx1"/>
                </a:solidFill>
              </a:rPr>
              <a:t>prefix</a:t>
            </a:r>
            <a:r>
              <a:rPr lang="fr-FR" sz="1400" dirty="0" smtClean="0">
                <a:solidFill>
                  <a:schemeClr val="tx1"/>
                </a:solidFill>
              </a:rPr>
              <a:t> </a:t>
            </a:r>
            <a:r>
              <a:rPr lang="fr-FR" sz="1400" dirty="0" err="1" smtClean="0">
                <a:solidFill>
                  <a:schemeClr val="tx1"/>
                </a:solidFill>
              </a:rPr>
              <a:t>yt</a:t>
            </a:r>
            <a:r>
              <a:rPr lang="fr-FR" sz="1400" dirty="0" smtClean="0">
                <a:solidFill>
                  <a:schemeClr val="tx1"/>
                </a:solidFill>
              </a:rPr>
              <a:t>;}</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typedef</a:t>
            </a:r>
            <a:r>
              <a:rPr lang="fr-FR" sz="1400" dirty="0" smtClean="0">
                <a:solidFill>
                  <a:schemeClr val="tx1"/>
                </a:solidFill>
              </a:rPr>
              <a:t> </a:t>
            </a:r>
            <a:r>
              <a:rPr lang="fr-FR" sz="1400" dirty="0" err="1" smtClean="0">
                <a:solidFill>
                  <a:schemeClr val="tx1"/>
                </a:solidFill>
              </a:rPr>
              <a:t>ifName</a:t>
            </a:r>
            <a:r>
              <a:rPr lang="fr-FR" sz="1400" dirty="0" smtClean="0">
                <a:solidFill>
                  <a:schemeClr val="tx1"/>
                </a:solidFill>
              </a:rPr>
              <a:t> { </a:t>
            </a:r>
          </a:p>
          <a:p>
            <a:r>
              <a:rPr lang="fr-FR" sz="1400" dirty="0" smtClean="0">
                <a:solidFill>
                  <a:schemeClr val="tx1"/>
                </a:solidFill>
              </a:rPr>
              <a:t>		type string;</a:t>
            </a:r>
          </a:p>
          <a:p>
            <a:r>
              <a:rPr lang="fr-FR" sz="1400" dirty="0" smtClean="0">
                <a:solidFill>
                  <a:schemeClr val="tx1"/>
                </a:solidFill>
              </a:rPr>
              <a:t>		</a:t>
            </a:r>
            <a:r>
              <a:rPr lang="fr-FR" sz="1400" dirty="0" err="1" smtClean="0">
                <a:solidFill>
                  <a:schemeClr val="tx1"/>
                </a:solidFill>
              </a:rPr>
              <a:t>length</a:t>
            </a:r>
            <a:r>
              <a:rPr lang="fr-FR" sz="1400" dirty="0" smtClean="0">
                <a:solidFill>
                  <a:schemeClr val="tx1"/>
                </a:solidFill>
              </a:rPr>
              <a:t> 3-8;</a:t>
            </a:r>
          </a:p>
          <a:p>
            <a:r>
              <a:rPr lang="fr-FR" sz="1400" dirty="0" smtClean="0">
                <a:solidFill>
                  <a:schemeClr val="tx1"/>
                </a:solidFill>
              </a:rPr>
              <a:t>	</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grouping</a:t>
            </a:r>
            <a:r>
              <a:rPr lang="fr-FR" sz="1400" dirty="0" smtClean="0">
                <a:solidFill>
                  <a:schemeClr val="tx1"/>
                </a:solidFill>
              </a:rPr>
              <a:t> v4add {</a:t>
            </a:r>
          </a:p>
          <a:p>
            <a:r>
              <a:rPr lang="fr-FR" sz="1400" dirty="0" smtClean="0">
                <a:solidFill>
                  <a:schemeClr val="tx1"/>
                </a:solidFill>
              </a:rPr>
              <a:t>		container v4 {</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ip</a:t>
            </a:r>
            <a:r>
              <a:rPr lang="fr-FR" sz="1400" dirty="0" smtClean="0">
                <a:solidFill>
                  <a:schemeClr val="tx1"/>
                </a:solidFill>
              </a:rPr>
              <a:t> { type </a:t>
            </a:r>
            <a:r>
              <a:rPr lang="fr-FR" sz="1400" dirty="0" err="1" smtClean="0">
                <a:solidFill>
                  <a:schemeClr val="tx1"/>
                </a:solidFill>
              </a:rPr>
              <a:t>ip</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mask</a:t>
            </a:r>
            <a:r>
              <a:rPr lang="fr-FR" sz="1400" dirty="0" smtClean="0">
                <a:solidFill>
                  <a:schemeClr val="tx1"/>
                </a:solidFill>
              </a:rPr>
              <a:t> {type m;</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	</a:t>
            </a:r>
            <a:r>
              <a:rPr lang="fr-FR" sz="1400" dirty="0" smtClean="0">
                <a:solidFill>
                  <a:schemeClr val="tx1"/>
                </a:solidFill>
              </a:rPr>
              <a:t>container interfaces {</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list</a:t>
            </a:r>
            <a:r>
              <a:rPr lang="fr-FR" sz="1400" dirty="0" smtClean="0">
                <a:solidFill>
                  <a:schemeClr val="tx1"/>
                </a:solidFill>
              </a:rPr>
              <a:t> interface {</a:t>
            </a:r>
          </a:p>
          <a:p>
            <a:r>
              <a:rPr lang="fr-FR" sz="1400" dirty="0" smtClean="0">
                <a:solidFill>
                  <a:schemeClr val="tx1"/>
                </a:solidFill>
              </a:rPr>
              <a:t>			</a:t>
            </a:r>
            <a:r>
              <a:rPr lang="fr-FR" sz="1400" dirty="0" err="1" smtClean="0">
                <a:solidFill>
                  <a:schemeClr val="tx1"/>
                </a:solidFill>
              </a:rPr>
              <a:t>key</a:t>
            </a:r>
            <a:r>
              <a:rPr lang="fr-FR" sz="1400" dirty="0" smtClean="0">
                <a:solidFill>
                  <a:schemeClr val="tx1"/>
                </a:solidFill>
              </a:rPr>
              <a:t> </a:t>
            </a:r>
            <a:r>
              <a:rPr lang="fr-FR" sz="1400" dirty="0" err="1" smtClean="0">
                <a:solidFill>
                  <a:schemeClr val="tx1"/>
                </a:solidFill>
              </a:rPr>
              <a:t>name</a:t>
            </a:r>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name</a:t>
            </a:r>
            <a:r>
              <a:rPr lang="fr-FR" sz="1400" dirty="0" smtClean="0">
                <a:solidFill>
                  <a:schemeClr val="tx1"/>
                </a:solidFill>
              </a:rPr>
              <a:t> { type </a:t>
            </a:r>
            <a:r>
              <a:rPr lang="fr-FR" sz="1400" dirty="0" err="1" smtClean="0">
                <a:solidFill>
                  <a:schemeClr val="tx1"/>
                </a:solidFill>
              </a:rPr>
              <a:t>ifName</a:t>
            </a:r>
            <a:r>
              <a:rPr lang="fr-FR" sz="1400" dirty="0" smtClean="0">
                <a:solidFill>
                  <a:schemeClr val="tx1"/>
                </a:solidFill>
              </a:rPr>
              <a:t>}</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mac { type </a:t>
            </a:r>
            <a:r>
              <a:rPr lang="fr-FR" sz="1400" dirty="0" err="1" smtClean="0">
                <a:solidFill>
                  <a:schemeClr val="tx1"/>
                </a:solidFill>
              </a:rPr>
              <a:t>yt:mac-address</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mtu</a:t>
            </a:r>
            <a:r>
              <a:rPr lang="fr-FR" sz="1400" dirty="0" smtClean="0">
                <a:solidFill>
                  <a:schemeClr val="tx1"/>
                </a:solidFill>
              </a:rPr>
              <a:t> { type uint32}</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choice</a:t>
            </a:r>
            <a:r>
              <a:rPr lang="fr-FR" sz="1400" dirty="0" smtClean="0">
                <a:solidFill>
                  <a:schemeClr val="tx1"/>
                </a:solidFill>
              </a:rPr>
              <a:t> </a:t>
            </a:r>
            <a:r>
              <a:rPr lang="fr-FR" sz="1400" dirty="0" err="1" smtClean="0">
                <a:solidFill>
                  <a:schemeClr val="tx1"/>
                </a:solidFill>
              </a:rPr>
              <a:t>ad-type</a:t>
            </a:r>
            <a:r>
              <a:rPr lang="fr-FR" sz="1400" dirty="0" smtClean="0">
                <a:solidFill>
                  <a:schemeClr val="tx1"/>
                </a:solidFill>
              </a:rPr>
              <a:t> {</a:t>
            </a:r>
          </a:p>
          <a:p>
            <a:r>
              <a:rPr lang="fr-FR" sz="1400" dirty="0" smtClean="0">
                <a:solidFill>
                  <a:schemeClr val="tx1"/>
                </a:solidFill>
              </a:rPr>
              <a:t>				case v4 uses v4add;</a:t>
            </a:r>
          </a:p>
          <a:p>
            <a:r>
              <a:rPr lang="fr-FR" sz="1400" dirty="0" smtClean="0">
                <a:solidFill>
                  <a:schemeClr val="tx1"/>
                </a:solidFill>
              </a:rPr>
              <a:t>				case v6 uses v6add;</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a:t>
            </a:r>
            <a:endParaRPr lang="fr-FR" sz="1400" dirty="0" smtClean="0">
              <a:solidFill>
                <a:schemeClr val="tx1"/>
              </a:solidFill>
            </a:endParaRPr>
          </a:p>
          <a:p>
            <a:endParaRPr lang="fr-FR" sz="1400" dirty="0">
              <a:solidFill>
                <a:schemeClr val="tx1"/>
              </a:solidFill>
            </a:endParaRPr>
          </a:p>
        </p:txBody>
      </p:sp>
      <p:sp>
        <p:nvSpPr>
          <p:cNvPr id="8" name="Rectangle 7"/>
          <p:cNvSpPr/>
          <p:nvPr/>
        </p:nvSpPr>
        <p:spPr>
          <a:xfrm>
            <a:off x="4320185" y="1523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module</a:t>
            </a:r>
            <a:endParaRPr lang="fr-FR" sz="1400" dirty="0"/>
          </a:p>
        </p:txBody>
      </p:sp>
      <p:sp>
        <p:nvSpPr>
          <p:cNvPr id="9" name="Rectangle 8"/>
          <p:cNvSpPr/>
          <p:nvPr/>
        </p:nvSpPr>
        <p:spPr>
          <a:xfrm>
            <a:off x="7696200" y="5524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header</a:t>
            </a:r>
            <a:endParaRPr lang="fr-FR" sz="1400" dirty="0"/>
          </a:p>
        </p:txBody>
      </p:sp>
      <p:sp>
        <p:nvSpPr>
          <p:cNvPr id="10" name="Rectangle 9"/>
          <p:cNvSpPr/>
          <p:nvPr/>
        </p:nvSpPr>
        <p:spPr>
          <a:xfrm>
            <a:off x="8663608" y="1324749"/>
            <a:ext cx="1128092"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namespace</a:t>
            </a:r>
            <a:endParaRPr lang="fr-FR" sz="1400" dirty="0"/>
          </a:p>
        </p:txBody>
      </p:sp>
      <p:sp>
        <p:nvSpPr>
          <p:cNvPr id="11" name="Rectangle 10"/>
          <p:cNvSpPr/>
          <p:nvPr/>
        </p:nvSpPr>
        <p:spPr>
          <a:xfrm>
            <a:off x="8686800" y="1724799"/>
            <a:ext cx="1104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import</a:t>
            </a:r>
            <a:endParaRPr lang="fr-FR" sz="1400" dirty="0"/>
          </a:p>
        </p:txBody>
      </p:sp>
      <p:sp>
        <p:nvSpPr>
          <p:cNvPr id="12" name="Rectangle 11"/>
          <p:cNvSpPr/>
          <p:nvPr/>
        </p:nvSpPr>
        <p:spPr>
          <a:xfrm>
            <a:off x="5467350" y="9628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typedef</a:t>
            </a:r>
            <a:endParaRPr lang="fr-FR" sz="1400" dirty="0"/>
          </a:p>
        </p:txBody>
      </p:sp>
      <p:sp>
        <p:nvSpPr>
          <p:cNvPr id="13" name="Rectangle 12"/>
          <p:cNvSpPr/>
          <p:nvPr/>
        </p:nvSpPr>
        <p:spPr>
          <a:xfrm>
            <a:off x="5467350" y="14580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grouping</a:t>
            </a:r>
            <a:endParaRPr lang="fr-FR" sz="1400" dirty="0"/>
          </a:p>
        </p:txBody>
      </p:sp>
      <p:sp>
        <p:nvSpPr>
          <p:cNvPr id="14" name="Rectangle 13"/>
          <p:cNvSpPr/>
          <p:nvPr/>
        </p:nvSpPr>
        <p:spPr>
          <a:xfrm>
            <a:off x="6527198" y="20574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16" name="Rectangle 15"/>
          <p:cNvSpPr/>
          <p:nvPr/>
        </p:nvSpPr>
        <p:spPr>
          <a:xfrm>
            <a:off x="8013098" y="25336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17" name="Losange 16"/>
          <p:cNvSpPr/>
          <p:nvPr/>
        </p:nvSpPr>
        <p:spPr>
          <a:xfrm flipH="1">
            <a:off x="4956622" y="4190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19" name="Forme 18"/>
          <p:cNvCxnSpPr>
            <a:stCxn id="17" idx="2"/>
            <a:endCxn id="9" idx="1"/>
          </p:cNvCxnSpPr>
          <p:nvPr/>
        </p:nvCxnSpPr>
        <p:spPr>
          <a:xfrm rot="16200000" flipH="1">
            <a:off x="6379667" y="-630734"/>
            <a:ext cx="1" cy="263306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176590" y="824300"/>
            <a:ext cx="258417" cy="1385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24" name="Connecteur en angle 23"/>
          <p:cNvCxnSpPr>
            <a:stCxn id="9" idx="2"/>
            <a:endCxn id="20" idx="0"/>
          </p:cNvCxnSpPr>
          <p:nvPr/>
        </p:nvCxnSpPr>
        <p:spPr>
          <a:xfrm rot="5400000">
            <a:off x="8369900" y="755050"/>
            <a:ext cx="5150" cy="13335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37054" y="1031544"/>
            <a:ext cx="495299" cy="35780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48625" y="1219973"/>
            <a:ext cx="895349" cy="38100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070248" y="3067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46" name="Losange 45"/>
          <p:cNvSpPr/>
          <p:nvPr/>
        </p:nvSpPr>
        <p:spPr>
          <a:xfrm flipH="1">
            <a:off x="6054424" y="17247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sp>
        <p:nvSpPr>
          <p:cNvPr id="49" name="Losange 48"/>
          <p:cNvSpPr/>
          <p:nvPr/>
        </p:nvSpPr>
        <p:spPr>
          <a:xfrm flipH="1">
            <a:off x="7136798" y="23241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nvGrpSpPr>
          <p:cNvPr id="79" name="Grouper 78"/>
          <p:cNvGrpSpPr/>
          <p:nvPr/>
        </p:nvGrpSpPr>
        <p:grpSpPr>
          <a:xfrm>
            <a:off x="5417987" y="2933700"/>
            <a:ext cx="1485900" cy="533400"/>
            <a:chOff x="5417987" y="2933700"/>
            <a:chExt cx="1485900" cy="533400"/>
          </a:xfrm>
        </p:grpSpPr>
        <p:sp>
          <p:nvSpPr>
            <p:cNvPr id="15" name="Rectangle 14"/>
            <p:cNvSpPr/>
            <p:nvPr/>
          </p:nvSpPr>
          <p:spPr>
            <a:xfrm>
              <a:off x="5417987" y="29337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50" name="Losange 49"/>
            <p:cNvSpPr/>
            <p:nvPr/>
          </p:nvSpPr>
          <p:spPr>
            <a:xfrm flipH="1">
              <a:off x="6054424" y="32004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sp>
        <p:nvSpPr>
          <p:cNvPr id="52" name="Rectangle 51"/>
          <p:cNvSpPr/>
          <p:nvPr/>
        </p:nvSpPr>
        <p:spPr>
          <a:xfrm>
            <a:off x="7270148" y="39979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3" name="Rectangle 52"/>
          <p:cNvSpPr/>
          <p:nvPr/>
        </p:nvSpPr>
        <p:spPr>
          <a:xfrm>
            <a:off x="7270148" y="439799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4" name="Rectangle 53"/>
          <p:cNvSpPr/>
          <p:nvPr/>
        </p:nvSpPr>
        <p:spPr>
          <a:xfrm>
            <a:off x="7261526" y="47980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8" name="Rectangle 57"/>
          <p:cNvSpPr/>
          <p:nvPr/>
        </p:nvSpPr>
        <p:spPr>
          <a:xfrm>
            <a:off x="8305800" y="62103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sp>
        <p:nvSpPr>
          <p:cNvPr id="60" name="Rectangle 59"/>
          <p:cNvSpPr/>
          <p:nvPr/>
        </p:nvSpPr>
        <p:spPr>
          <a:xfrm>
            <a:off x="6500360" y="6496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cxnSp>
        <p:nvCxnSpPr>
          <p:cNvPr id="62" name="Forme 61"/>
          <p:cNvCxnSpPr>
            <a:stCxn id="46" idx="2"/>
            <a:endCxn id="14" idx="1"/>
          </p:cNvCxnSpPr>
          <p:nvPr/>
        </p:nvCxnSpPr>
        <p:spPr>
          <a:xfrm rot="16200000" flipH="1">
            <a:off x="6244442" y="1907993"/>
            <a:ext cx="199251" cy="36626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590104" y="2244006"/>
            <a:ext cx="76200" cy="76978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351979" y="2482131"/>
            <a:ext cx="609600" cy="8269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49936" y="1698998"/>
            <a:ext cx="2381251" cy="35485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060067" y="688866"/>
            <a:ext cx="410351"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12417" y="936516"/>
            <a:ext cx="905650"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99013" y="3629024"/>
            <a:ext cx="323850"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88" name="Grouper 87"/>
          <p:cNvGrpSpPr/>
          <p:nvPr/>
        </p:nvGrpSpPr>
        <p:grpSpPr>
          <a:xfrm>
            <a:off x="5417988" y="3790950"/>
            <a:ext cx="1485900" cy="533400"/>
            <a:chOff x="5417988" y="3790950"/>
            <a:chExt cx="1485900" cy="533400"/>
          </a:xfrm>
        </p:grpSpPr>
        <p:sp>
          <p:nvSpPr>
            <p:cNvPr id="51" name="Rectangle 50"/>
            <p:cNvSpPr/>
            <p:nvPr/>
          </p:nvSpPr>
          <p:spPr>
            <a:xfrm>
              <a:off x="5417988" y="37909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list</a:t>
              </a:r>
              <a:endParaRPr lang="fr-FR" sz="1400" dirty="0"/>
            </a:p>
          </p:txBody>
        </p:sp>
        <p:sp>
          <p:nvSpPr>
            <p:cNvPr id="87" name="Losange 86"/>
            <p:cNvSpPr/>
            <p:nvPr/>
          </p:nvSpPr>
          <p:spPr>
            <a:xfrm flipH="1">
              <a:off x="6054424" y="40576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90" name="Forme 89"/>
          <p:cNvCxnSpPr>
            <a:stCxn id="87" idx="2"/>
            <a:endCxn id="52" idx="1"/>
          </p:cNvCxnSpPr>
          <p:nvPr/>
        </p:nvCxnSpPr>
        <p:spPr>
          <a:xfrm rot="5400000" flipH="1" flipV="1">
            <a:off x="6619012" y="3673214"/>
            <a:ext cx="193060" cy="1109211"/>
          </a:xfrm>
          <a:prstGeom prst="bentConnector4">
            <a:avLst>
              <a:gd name="adj1" fmla="val -118409"/>
              <a:gd name="adj2" fmla="val 54801"/>
            </a:avLst>
          </a:prstGeom>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12047" y="3873239"/>
            <a:ext cx="206990" cy="110921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07711" y="4077575"/>
            <a:ext cx="607040" cy="110058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62168" y="4723119"/>
            <a:ext cx="797540" cy="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98" name="Grouper 97"/>
          <p:cNvGrpSpPr/>
          <p:nvPr/>
        </p:nvGrpSpPr>
        <p:grpSpPr>
          <a:xfrm>
            <a:off x="5417989" y="5121890"/>
            <a:ext cx="1485900" cy="533400"/>
            <a:chOff x="7261526" y="5255240"/>
            <a:chExt cx="1485900" cy="533400"/>
          </a:xfrm>
        </p:grpSpPr>
        <p:sp>
          <p:nvSpPr>
            <p:cNvPr id="55" name="Rectangle 54"/>
            <p:cNvSpPr/>
            <p:nvPr/>
          </p:nvSpPr>
          <p:spPr>
            <a:xfrm>
              <a:off x="7261526" y="52552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choice</a:t>
              </a:r>
              <a:endParaRPr lang="fr-FR" sz="1400" dirty="0"/>
            </a:p>
          </p:txBody>
        </p:sp>
        <p:sp>
          <p:nvSpPr>
            <p:cNvPr id="97" name="Losange 96"/>
            <p:cNvSpPr/>
            <p:nvPr/>
          </p:nvSpPr>
          <p:spPr>
            <a:xfrm flipH="1">
              <a:off x="7906585" y="552194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2" name="Grouper 101"/>
          <p:cNvGrpSpPr/>
          <p:nvPr/>
        </p:nvGrpSpPr>
        <p:grpSpPr>
          <a:xfrm>
            <a:off x="7483174" y="5388590"/>
            <a:ext cx="1485900" cy="552450"/>
            <a:chOff x="8176590" y="5924550"/>
            <a:chExt cx="1485900" cy="552450"/>
          </a:xfrm>
        </p:grpSpPr>
        <p:sp>
          <p:nvSpPr>
            <p:cNvPr id="57" name="Rectangle 56"/>
            <p:cNvSpPr/>
            <p:nvPr/>
          </p:nvSpPr>
          <p:spPr>
            <a:xfrm>
              <a:off x="8176590"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99" name="Losange 98"/>
            <p:cNvSpPr/>
            <p:nvPr/>
          </p:nvSpPr>
          <p:spPr>
            <a:xfrm flipH="1">
              <a:off x="8756048" y="62103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1" name="Grouper 100"/>
          <p:cNvGrpSpPr/>
          <p:nvPr/>
        </p:nvGrpSpPr>
        <p:grpSpPr>
          <a:xfrm>
            <a:off x="4781550" y="6165971"/>
            <a:ext cx="1485900" cy="571500"/>
            <a:chOff x="5775626" y="5924550"/>
            <a:chExt cx="1485900" cy="571500"/>
          </a:xfrm>
        </p:grpSpPr>
        <p:sp>
          <p:nvSpPr>
            <p:cNvPr id="59" name="Rectangle 58"/>
            <p:cNvSpPr/>
            <p:nvPr/>
          </p:nvSpPr>
          <p:spPr>
            <a:xfrm>
              <a:off x="5775626"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100" name="Losange 99"/>
            <p:cNvSpPr/>
            <p:nvPr/>
          </p:nvSpPr>
          <p:spPr>
            <a:xfrm flipH="1">
              <a:off x="6314172" y="62293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105" name="Forme 104"/>
          <p:cNvCxnSpPr>
            <a:stCxn id="97" idx="2"/>
            <a:endCxn id="57" idx="1"/>
          </p:cNvCxnSpPr>
          <p:nvPr/>
        </p:nvCxnSpPr>
        <p:spPr>
          <a:xfrm rot="5400000" flipH="1" flipV="1">
            <a:off x="6759692" y="4931808"/>
            <a:ext cx="133350" cy="1313613"/>
          </a:xfrm>
          <a:prstGeom prst="bentConnector4">
            <a:avLst>
              <a:gd name="adj1" fmla="val -171429"/>
              <a:gd name="adj2" fmla="val 54054"/>
            </a:avLst>
          </a:prstGeom>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91691" y="5588100"/>
            <a:ext cx="510681" cy="6450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74317" y="5635867"/>
            <a:ext cx="269260" cy="8796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3122" y="6604121"/>
            <a:ext cx="967238" cy="2527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smtClean="0"/>
              <a:t>a</a:t>
            </a:r>
            <a:endParaRPr lang="en-US" sz="1200" dirty="0"/>
          </a:p>
        </p:txBody>
      </p:sp>
      <p:sp>
        <p:nvSpPr>
          <p:cNvPr id="6" name="Carré corné 5"/>
          <p:cNvSpPr/>
          <p:nvPr/>
        </p:nvSpPr>
        <p:spPr>
          <a:xfrm>
            <a:off x="304800" y="5582095"/>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err="1" smtClean="0"/>
              <a:t>b</a:t>
            </a:r>
            <a:endParaRPr lang="en-US" sz="1200" dirty="0"/>
          </a:p>
        </p:txBody>
      </p:sp>
      <p:cxnSp>
        <p:nvCxnSpPr>
          <p:cNvPr id="8" name="Connecteur en arc 7"/>
          <p:cNvCxnSpPr>
            <a:stCxn id="6" idx="3"/>
            <a:endCxn id="5" idx="2"/>
          </p:cNvCxnSpPr>
          <p:nvPr/>
        </p:nvCxnSpPr>
        <p:spPr>
          <a:xfrm flipV="1">
            <a:off x="990600" y="5302177"/>
            <a:ext cx="528876" cy="59368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sub-module</a:t>
            </a:r>
          </a:p>
          <a:p>
            <a:pPr algn="ctr"/>
            <a:r>
              <a:rPr lang="en-US" sz="1200" dirty="0" smtClean="0"/>
              <a:t>sa1</a:t>
            </a:r>
            <a:endParaRPr lang="en-US" sz="1200" dirty="0"/>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jYang</a:t>
            </a:r>
            <a:endParaRPr lang="en-US" sz="1600" dirty="0"/>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errors</a:t>
            </a:r>
            <a:endParaRPr lang="en-US" sz="1600" dirty="0"/>
          </a:p>
        </p:txBody>
      </p:sp>
      <p:grpSp>
        <p:nvGrpSpPr>
          <p:cNvPr id="69" name="Grouper 68"/>
          <p:cNvGrpSpPr/>
          <p:nvPr/>
        </p:nvGrpSpPr>
        <p:grpSpPr>
          <a:xfrm>
            <a:off x="3209241" y="1018333"/>
            <a:ext cx="990602" cy="814674"/>
            <a:chOff x="762000" y="3405465"/>
            <a:chExt cx="990602" cy="814674"/>
          </a:xfrm>
        </p:grpSpPr>
        <p:sp>
          <p:nvSpPr>
            <p:cNvPr id="30" name="Ellipse 29"/>
            <p:cNvSpPr/>
            <p:nvPr/>
          </p:nvSpPr>
          <p:spPr>
            <a:xfrm>
              <a:off x="1066800" y="34054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762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9525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1143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12954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811863" y="34777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907113" y="35729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1002363" y="3592044"/>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1078563" y="3515844"/>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10287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12192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13716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983313" y="3938310"/>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1078563" y="3957360"/>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1154763" y="3881160"/>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1447801" y="37702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1155043" y="3439363"/>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14859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16764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1364314" y="3975850"/>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1459564" y="3880600"/>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71" name="Connecteur en arc 70"/>
          <p:cNvCxnSpPr>
            <a:stCxn id="25" idx="0"/>
          </p:cNvCxnSpPr>
          <p:nvPr/>
        </p:nvCxnSpPr>
        <p:spPr>
          <a:xfrm rot="5400000" flipH="1" flipV="1">
            <a:off x="466675" y="1304871"/>
            <a:ext cx="2819398" cy="97165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grpSp>
        <p:nvGrpSpPr>
          <p:cNvPr id="184" name="Grouper 183"/>
          <p:cNvGrpSpPr/>
          <p:nvPr/>
        </p:nvGrpSpPr>
        <p:grpSpPr>
          <a:xfrm>
            <a:off x="5927588" y="582420"/>
            <a:ext cx="1181105" cy="1548097"/>
            <a:chOff x="6346689" y="498378"/>
            <a:chExt cx="1181105" cy="1548097"/>
          </a:xfrm>
        </p:grpSpPr>
        <p:sp>
          <p:nvSpPr>
            <p:cNvPr id="182" name="Ellipse 181"/>
            <p:cNvSpPr/>
            <p:nvPr/>
          </p:nvSpPr>
          <p:spPr>
            <a:xfrm>
              <a:off x="6422890" y="49837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Ellipse 184"/>
            <p:cNvSpPr/>
            <p:nvPr/>
          </p:nvSpPr>
          <p:spPr>
            <a:xfrm>
              <a:off x="64990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Ellipse 185"/>
            <p:cNvSpPr/>
            <p:nvPr/>
          </p:nvSpPr>
          <p:spPr>
            <a:xfrm>
              <a:off x="66514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Connecteur droit 188"/>
            <p:cNvCxnSpPr>
              <a:stCxn id="182" idx="4"/>
              <a:endCxn id="185" idx="0"/>
            </p:cNvCxnSpPr>
            <p:nvPr/>
          </p:nvCxnSpPr>
          <p:spPr>
            <a:xfrm rot="16200000" flipH="1">
              <a:off x="6358453" y="68495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182" idx="4"/>
              <a:endCxn id="186" idx="0"/>
            </p:cNvCxnSpPr>
            <p:nvPr/>
          </p:nvCxnSpPr>
          <p:spPr>
            <a:xfrm rot="16200000" flipH="1">
              <a:off x="6434653" y="60875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1" name="Ellipse 190"/>
            <p:cNvSpPr/>
            <p:nvPr/>
          </p:nvSpPr>
          <p:spPr>
            <a:xfrm>
              <a:off x="63847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Ellipse 191"/>
            <p:cNvSpPr/>
            <p:nvPr/>
          </p:nvSpPr>
          <p:spPr>
            <a:xfrm>
              <a:off x="65752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Ellipse 192"/>
            <p:cNvSpPr/>
            <p:nvPr/>
          </p:nvSpPr>
          <p:spPr>
            <a:xfrm>
              <a:off x="67276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4" name="Connecteur droit 193"/>
            <p:cNvCxnSpPr>
              <a:stCxn id="185" idx="4"/>
              <a:endCxn id="191" idx="0"/>
            </p:cNvCxnSpPr>
            <p:nvPr/>
          </p:nvCxnSpPr>
          <p:spPr>
            <a:xfrm rot="5400000">
              <a:off x="6339403" y="1031223"/>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185" idx="4"/>
              <a:endCxn id="192" idx="0"/>
            </p:cNvCxnSpPr>
            <p:nvPr/>
          </p:nvCxnSpPr>
          <p:spPr>
            <a:xfrm rot="16200000" flipH="1">
              <a:off x="6434653" y="1050273"/>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185" idx="4"/>
              <a:endCxn id="193" idx="0"/>
            </p:cNvCxnSpPr>
            <p:nvPr/>
          </p:nvCxnSpPr>
          <p:spPr>
            <a:xfrm rot="16200000" flipH="1">
              <a:off x="6510853" y="974073"/>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Ellipse 196"/>
            <p:cNvSpPr/>
            <p:nvPr/>
          </p:nvSpPr>
          <p:spPr>
            <a:xfrm>
              <a:off x="6803891" y="86313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8" name="Connecteur droit 197"/>
            <p:cNvCxnSpPr>
              <a:stCxn id="182" idx="4"/>
              <a:endCxn id="197" idx="0"/>
            </p:cNvCxnSpPr>
            <p:nvPr/>
          </p:nvCxnSpPr>
          <p:spPr>
            <a:xfrm rot="16200000" flipH="1">
              <a:off x="6511133" y="532276"/>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Ellipse 198"/>
            <p:cNvSpPr/>
            <p:nvPr/>
          </p:nvSpPr>
          <p:spPr>
            <a:xfrm>
              <a:off x="68419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Ellipse 199"/>
            <p:cNvSpPr/>
            <p:nvPr/>
          </p:nvSpPr>
          <p:spPr>
            <a:xfrm>
              <a:off x="70324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1" name="Connecteur droit 200"/>
            <p:cNvCxnSpPr>
              <a:stCxn id="197" idx="4"/>
              <a:endCxn id="199" idx="0"/>
            </p:cNvCxnSpPr>
            <p:nvPr/>
          </p:nvCxnSpPr>
          <p:spPr>
            <a:xfrm rot="16200000" flipH="1">
              <a:off x="6720404" y="1068763"/>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197" idx="4"/>
              <a:endCxn id="200" idx="0"/>
            </p:cNvCxnSpPr>
            <p:nvPr/>
          </p:nvCxnSpPr>
          <p:spPr>
            <a:xfrm rot="16200000" flipH="1">
              <a:off x="6815654" y="973513"/>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2" name="Ellipse 231"/>
            <p:cNvSpPr/>
            <p:nvPr/>
          </p:nvSpPr>
          <p:spPr>
            <a:xfrm>
              <a:off x="7032492"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Ellipse 233"/>
            <p:cNvSpPr/>
            <p:nvPr/>
          </p:nvSpPr>
          <p:spPr>
            <a:xfrm>
              <a:off x="7108692"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6" name="Connecteur droit 235"/>
            <p:cNvCxnSpPr>
              <a:stCxn id="232" idx="4"/>
              <a:endCxn id="234" idx="0"/>
            </p:cNvCxnSpPr>
            <p:nvPr/>
          </p:nvCxnSpPr>
          <p:spPr>
            <a:xfrm rot="16200000" flipH="1">
              <a:off x="6968055"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7" name="Ellipse 236"/>
            <p:cNvSpPr/>
            <p:nvPr/>
          </p:nvSpPr>
          <p:spPr>
            <a:xfrm>
              <a:off x="69943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Ellipse 237"/>
            <p:cNvSpPr/>
            <p:nvPr/>
          </p:nvSpPr>
          <p:spPr>
            <a:xfrm>
              <a:off x="73372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9" name="Connecteur droit 238"/>
            <p:cNvCxnSpPr>
              <a:stCxn id="234" idx="4"/>
              <a:endCxn id="237" idx="0"/>
            </p:cNvCxnSpPr>
            <p:nvPr/>
          </p:nvCxnSpPr>
          <p:spPr>
            <a:xfrm rot="5400000">
              <a:off x="6949005"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234" idx="4"/>
              <a:endCxn id="238" idx="0"/>
            </p:cNvCxnSpPr>
            <p:nvPr/>
          </p:nvCxnSpPr>
          <p:spPr>
            <a:xfrm rot="16200000" flipH="1">
              <a:off x="7120455"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1" name="Ellipse 240"/>
            <p:cNvSpPr/>
            <p:nvPr/>
          </p:nvSpPr>
          <p:spPr>
            <a:xfrm>
              <a:off x="7413493"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2" name="Connecteur droit 241"/>
            <p:cNvCxnSpPr>
              <a:stCxn id="232" idx="4"/>
              <a:endCxn id="241" idx="0"/>
            </p:cNvCxnSpPr>
            <p:nvPr/>
          </p:nvCxnSpPr>
          <p:spPr>
            <a:xfrm rot="16200000" flipH="1">
              <a:off x="7120735"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3" name="Ellipse 242"/>
            <p:cNvSpPr/>
            <p:nvPr/>
          </p:nvSpPr>
          <p:spPr>
            <a:xfrm>
              <a:off x="7451594"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4" name="Connecteur droit 243"/>
            <p:cNvCxnSpPr>
              <a:stCxn id="241" idx="4"/>
              <a:endCxn id="243" idx="0"/>
            </p:cNvCxnSpPr>
            <p:nvPr/>
          </p:nvCxnSpPr>
          <p:spPr>
            <a:xfrm rot="16200000" flipH="1">
              <a:off x="7330006"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6" name="Ellipse 245"/>
            <p:cNvSpPr/>
            <p:nvPr/>
          </p:nvSpPr>
          <p:spPr>
            <a:xfrm>
              <a:off x="6384789"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Ellipse 247"/>
            <p:cNvSpPr/>
            <p:nvPr/>
          </p:nvSpPr>
          <p:spPr>
            <a:xfrm>
              <a:off x="6460989"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Connecteur droit 249"/>
            <p:cNvCxnSpPr>
              <a:stCxn id="246" idx="4"/>
              <a:endCxn id="248" idx="0"/>
            </p:cNvCxnSpPr>
            <p:nvPr/>
          </p:nvCxnSpPr>
          <p:spPr>
            <a:xfrm rot="16200000" flipH="1">
              <a:off x="6320352"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1" name="Ellipse 250"/>
            <p:cNvSpPr/>
            <p:nvPr/>
          </p:nvSpPr>
          <p:spPr>
            <a:xfrm>
              <a:off x="63466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Ellipse 251"/>
            <p:cNvSpPr/>
            <p:nvPr/>
          </p:nvSpPr>
          <p:spPr>
            <a:xfrm>
              <a:off x="66895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Connecteur droit 252"/>
            <p:cNvCxnSpPr>
              <a:stCxn id="248" idx="4"/>
              <a:endCxn id="251" idx="0"/>
            </p:cNvCxnSpPr>
            <p:nvPr/>
          </p:nvCxnSpPr>
          <p:spPr>
            <a:xfrm rot="5400000">
              <a:off x="6301302"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248" idx="4"/>
              <a:endCxn id="252" idx="0"/>
            </p:cNvCxnSpPr>
            <p:nvPr/>
          </p:nvCxnSpPr>
          <p:spPr>
            <a:xfrm rot="16200000" flipH="1">
              <a:off x="6472752"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5" name="Ellipse 254"/>
            <p:cNvSpPr/>
            <p:nvPr/>
          </p:nvSpPr>
          <p:spPr>
            <a:xfrm>
              <a:off x="6765790"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Connecteur droit 255"/>
            <p:cNvCxnSpPr>
              <a:stCxn id="246" idx="4"/>
              <a:endCxn id="255" idx="0"/>
            </p:cNvCxnSpPr>
            <p:nvPr/>
          </p:nvCxnSpPr>
          <p:spPr>
            <a:xfrm rot="16200000" flipH="1">
              <a:off x="6473032"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Ellipse 256"/>
            <p:cNvSpPr/>
            <p:nvPr/>
          </p:nvSpPr>
          <p:spPr>
            <a:xfrm>
              <a:off x="6803891"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8" name="Connecteur droit 257"/>
            <p:cNvCxnSpPr>
              <a:stCxn id="255" idx="4"/>
              <a:endCxn id="257" idx="0"/>
            </p:cNvCxnSpPr>
            <p:nvPr/>
          </p:nvCxnSpPr>
          <p:spPr>
            <a:xfrm rot="16200000" flipH="1">
              <a:off x="6682303"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602150" y="1595722"/>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sp>
        <p:nvSpPr>
          <p:cNvPr id="161" name="Rectangle 160"/>
          <p:cNvSpPr/>
          <p:nvPr/>
        </p:nvSpPr>
        <p:spPr>
          <a:xfrm>
            <a:off x="8579516" y="5582095"/>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276575" y="6297920"/>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30702" y="252304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p:cNvCxnSpPr>
          <p:nvPr/>
        </p:nvCxnSpPr>
        <p:spPr>
          <a:xfrm rot="16200000" flipH="1">
            <a:off x="8537665" y="234430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13865" y="226810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8983103" y="252248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690345" y="2191627"/>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212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899616" y="2728114"/>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8994866" y="2632864"/>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25901" y="2523045"/>
            <a:ext cx="533402" cy="1182781"/>
            <a:chOff x="8382000" y="2327868"/>
            <a:chExt cx="533402" cy="1182781"/>
          </a:xfrm>
        </p:grpSpPr>
        <p:sp>
          <p:nvSpPr>
            <p:cNvPr id="226" name="Ellipse 2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988629">
            <a:off x="8021650" y="2526247"/>
            <a:ext cx="533402" cy="1182781"/>
            <a:chOff x="8382000" y="2327868"/>
            <a:chExt cx="533402" cy="1182781"/>
          </a:xfrm>
        </p:grpSpPr>
        <p:sp>
          <p:nvSpPr>
            <p:cNvPr id="407" name="Ellipse 406"/>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25" name="Grouper 424"/>
          <p:cNvGrpSpPr/>
          <p:nvPr/>
        </p:nvGrpSpPr>
        <p:grpSpPr>
          <a:xfrm rot="1543041">
            <a:off x="7568615" y="2396639"/>
            <a:ext cx="533402" cy="1182781"/>
            <a:chOff x="8382000" y="2327868"/>
            <a:chExt cx="533402" cy="1182781"/>
          </a:xfrm>
        </p:grpSpPr>
        <p:sp>
          <p:nvSpPr>
            <p:cNvPr id="426" name="Ellipse 4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endCxn id="188" idx="4"/>
          </p:cNvCxnSpPr>
          <p:nvPr/>
        </p:nvCxnSpPr>
        <p:spPr>
          <a:xfrm rot="5400000" flipH="1" flipV="1">
            <a:off x="8241553" y="2023505"/>
            <a:ext cx="180382" cy="61691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endCxn id="188" idx="4"/>
          </p:cNvCxnSpPr>
          <p:nvPr/>
        </p:nvCxnSpPr>
        <p:spPr>
          <a:xfrm rot="5400000" flipH="1" flipV="1">
            <a:off x="8368035" y="2256755"/>
            <a:ext cx="287150" cy="25718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ZoneTexte 9"/>
          <p:cNvSpPr txBox="1"/>
          <p:nvPr/>
        </p:nvSpPr>
        <p:spPr>
          <a:xfrm>
            <a:off x="1687397" y="208002"/>
            <a:ext cx="2706803" cy="369332"/>
          </a:xfrm>
          <a:prstGeom prst="rect">
            <a:avLst/>
          </a:prstGeom>
          <a:noFill/>
        </p:spPr>
        <p:txBody>
          <a:bodyPr wrap="none" rtlCol="0">
            <a:spAutoFit/>
          </a:bodyPr>
          <a:lstStyle/>
          <a:p>
            <a:r>
              <a:rPr lang="en-US" dirty="0" err="1" smtClean="0"/>
              <a:t>YencaP</a:t>
            </a:r>
            <a:r>
              <a:rPr lang="en-US" dirty="0" smtClean="0"/>
              <a:t> : a NETCONF server</a:t>
            </a:r>
            <a:endParaRPr lang="en-US" dirty="0"/>
          </a:p>
        </p:txBody>
      </p:sp>
      <p:sp>
        <p:nvSpPr>
          <p:cNvPr id="11" name="Rectangle 10"/>
          <p:cNvSpPr/>
          <p:nvPr/>
        </p:nvSpPr>
        <p:spPr>
          <a:xfrm>
            <a:off x="863600" y="3821668"/>
            <a:ext cx="4800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SSH</a:t>
            </a:r>
            <a:endParaRPr lang="en-US" dirty="0"/>
          </a:p>
        </p:txBody>
      </p:sp>
      <p:sp>
        <p:nvSpPr>
          <p:cNvPr id="12" name="Rectangle 11"/>
          <p:cNvSpPr/>
          <p:nvPr/>
        </p:nvSpPr>
        <p:spPr>
          <a:xfrm>
            <a:off x="863600" y="2450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Operation</a:t>
            </a:r>
            <a:endParaRPr lang="en-US" dirty="0"/>
          </a:p>
        </p:txBody>
      </p:sp>
      <p:sp>
        <p:nvSpPr>
          <p:cNvPr id="14" name="Rectangle 13"/>
          <p:cNvSpPr/>
          <p:nvPr/>
        </p:nvSpPr>
        <p:spPr>
          <a:xfrm>
            <a:off x="863600" y="1688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 Manager</a:t>
            </a:r>
            <a:endParaRPr lang="en-US" dirty="0"/>
          </a:p>
        </p:txBody>
      </p:sp>
      <p:sp>
        <p:nvSpPr>
          <p:cNvPr id="15" name="Rectangle 14"/>
          <p:cNvSpPr/>
          <p:nvPr/>
        </p:nvSpPr>
        <p:spPr>
          <a:xfrm>
            <a:off x="86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6" name="Rectangle 15"/>
          <p:cNvSpPr/>
          <p:nvPr/>
        </p:nvSpPr>
        <p:spPr>
          <a:xfrm>
            <a:off x="213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340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8" name="Rectangle 17"/>
          <p:cNvSpPr/>
          <p:nvPr/>
        </p:nvSpPr>
        <p:spPr>
          <a:xfrm>
            <a:off x="467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116568"/>
            <a:ext cx="3251200" cy="1817132"/>
          </a:xfrm>
          <a:prstGeom prst="curvedConnector3">
            <a:avLst>
              <a:gd name="adj1" fmla="val 1210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116568"/>
            <a:ext cx="3759200" cy="2693432"/>
          </a:xfrm>
          <a:prstGeom prst="curvedConnector4">
            <a:avLst>
              <a:gd name="adj1" fmla="val 45946"/>
              <a:gd name="adj2" fmla="val 108487"/>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en-US" dirty="0" err="1" smtClean="0"/>
              <a:t>netconf</a:t>
            </a:r>
            <a:r>
              <a:rPr lang="en-US" dirty="0" smtClean="0"/>
              <a:t>&gt;</a:t>
            </a:r>
            <a:endParaRPr lang="en-US" dirty="0"/>
          </a:p>
        </p:txBody>
      </p:sp>
      <p:sp>
        <p:nvSpPr>
          <p:cNvPr id="34" name="Rectangle 33"/>
          <p:cNvSpPr/>
          <p:nvPr/>
        </p:nvSpPr>
        <p:spPr>
          <a:xfrm>
            <a:off x="863600" y="31358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RPC</a:t>
            </a:r>
            <a:endParaRPr lang="en-US" dirty="0"/>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cachelifetime</a:t>
            </a:r>
            <a:r>
              <a:rPr lang="fr-FR" sz="1200" dirty="0" smtClean="0"/>
              <a:t>&gt;10000&lt;/</a:t>
            </a:r>
            <a:r>
              <a:rPr lang="fr-FR" sz="1200" dirty="0" err="1" smtClean="0"/>
              <a:t>cachelifetime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u="sng"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endParaRPr lang="fr-FR" sz="1200" dirty="0" smtClean="0">
              <a:solidFill>
                <a:schemeClr val="tx1"/>
              </a:solidFill>
            </a:endParaRP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Netconf</a:t>
            </a:r>
            <a:endParaRPr lang="fr-FR" dirty="0" smtClean="0">
              <a:solidFill>
                <a:schemeClr val="tx1"/>
              </a:solidFill>
            </a:endParaRP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871592" y="348734"/>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501132"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228600" y="6145768"/>
            <a:ext cx="2743209" cy="461665"/>
          </a:xfrm>
          <a:prstGeom prst="rect">
            <a:avLst/>
          </a:prstGeom>
          <a:noFill/>
        </p:spPr>
        <p:txBody>
          <a:bodyPr wrap="none" rtlCol="0">
            <a:spAutoFit/>
          </a:bodyPr>
          <a:lstStyle/>
          <a:p>
            <a:r>
              <a:rPr lang="en-US" sz="2400" b="1" dirty="0" smtClean="0"/>
              <a:t>ENSUITE framework</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get-mtu.png"/>
          <p:cNvPicPr>
            <a:picLocks noChangeAspect="1"/>
          </p:cNvPicPr>
          <p:nvPr/>
        </p:nvPicPr>
        <p:blipFill>
          <a:blip r:embed="rId3"/>
          <a:srcRect l="30000" t="20462" r="39257" b="48704"/>
          <a:stretch>
            <a:fillRect/>
          </a:stretch>
        </p:blipFill>
        <p:spPr>
          <a:xfrm>
            <a:off x="0" y="0"/>
            <a:ext cx="5105400" cy="3200400"/>
          </a:xfrm>
          <a:prstGeom prst="rect">
            <a:avLst/>
          </a:prstGeom>
        </p:spPr>
      </p:pic>
      <p:sp>
        <p:nvSpPr>
          <p:cNvPr id="5" name="ZoneTexte 4"/>
          <p:cNvSpPr txBox="1"/>
          <p:nvPr/>
        </p:nvSpPr>
        <p:spPr>
          <a:xfrm>
            <a:off x="5791200" y="457200"/>
            <a:ext cx="2734969" cy="1938992"/>
          </a:xfrm>
          <a:prstGeom prst="rect">
            <a:avLst/>
          </a:prstGeom>
          <a:noFill/>
        </p:spPr>
        <p:txBody>
          <a:bodyPr wrap="square" rtlCol="0">
            <a:spAutoFit/>
          </a:bodyPr>
          <a:lstStyle/>
          <a:p>
            <a:r>
              <a:rPr lang="fr-FR" sz="1200" dirty="0" smtClean="0"/>
              <a:t>&lt;</a:t>
            </a:r>
            <a:r>
              <a:rPr lang="fr-FR" sz="1200" dirty="0" err="1" smtClean="0"/>
              <a:t>netconf</a:t>
            </a:r>
            <a:r>
              <a:rPr lang="fr-FR" sz="1200" dirty="0" smtClean="0"/>
              <a:t> </a:t>
            </a:r>
            <a:r>
              <a:rPr lang="fr-FR" sz="1200" dirty="0" err="1" smtClean="0"/>
              <a:t>xmlns</a:t>
            </a:r>
            <a:r>
              <a:rPr lang="fr-FR" sz="1200" dirty="0" smtClean="0"/>
              <a:t>=«</a:t>
            </a:r>
            <a:r>
              <a:rPr lang="fr-FR" sz="1200" dirty="0" err="1" smtClean="0"/>
              <a:t>madynes:loria:yang</a:t>
            </a:r>
            <a:r>
              <a:rPr lang="fr-FR" sz="1200" dirty="0" smtClean="0"/>
              <a:t>»&gt;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57800" y="2895600"/>
            <a:ext cx="2971800" cy="647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4"/>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8" name="Rectangle 17"/>
          <p:cNvSpPr/>
          <p:nvPr/>
        </p:nvSpPr>
        <p:spPr>
          <a:xfrm>
            <a:off x="0" y="0"/>
            <a:ext cx="5105400" cy="3200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endParaRPr lang="fr-FR" sz="1200" dirty="0" smtClean="0"/>
          </a:p>
          <a:p>
            <a:r>
              <a:rPr lang="fr-FR" sz="1200" dirty="0" smtClean="0"/>
              <a:t>		&lt;</a:t>
            </a:r>
            <a:r>
              <a:rPr lang="fr-FR" sz="1200" dirty="0" err="1" smtClean="0"/>
              <a:t>name</a:t>
            </a:r>
            <a:r>
              <a:rPr lang="fr-FR" sz="1200" dirty="0" smtClean="0"/>
              <a:t>&gt;lo0&lt;</a:t>
            </a:r>
            <a:r>
              <a:rPr lang="fr-FR" sz="1200" dirty="0" smtClean="0"/>
              <a: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smtClean="0"/>
              <a:t>/</a:t>
            </a:r>
            <a:r>
              <a:rPr lang="fr-FR" sz="1200" dirty="0" err="1" smtClean="0"/>
              <a:t>mtu</a:t>
            </a:r>
            <a:r>
              <a:rPr lang="fr-FR" sz="1200" dirty="0" smtClean="0"/>
              <a:t>&gt;</a:t>
            </a:r>
          </a:p>
          <a:p>
            <a:r>
              <a:rPr lang="fr-FR" sz="1200" dirty="0" smtClean="0"/>
              <a:t>	&lt;/interface&gt;</a:t>
            </a:r>
            <a:endParaRPr lang="fr-FR" sz="1200" dirty="0" smtClean="0"/>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830997"/>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a:t>
            </a:r>
          </a:p>
          <a:p>
            <a:r>
              <a:rPr lang="fr-FR" sz="1200" dirty="0" smtClean="0"/>
              <a:t>&lt;/</a:t>
            </a:r>
            <a:r>
              <a:rPr lang="fr-FR" sz="1200" dirty="0" err="1" smtClean="0"/>
              <a:t>rpc-query</a:t>
            </a:r>
            <a:r>
              <a:rPr lang="fr-FR" sz="1200" dirty="0" smtClean="0"/>
              <a:t>&gt;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9859</TotalTime>
  <Words>4706</Words>
  <Application>Microsoft Macintosh PowerPoint</Application>
  <PresentationFormat>Format A4 (210 x 297 mm)</PresentationFormat>
  <Paragraphs>455</Paragraphs>
  <Slides>18</Slides>
  <Notes>18</Notes>
  <HiddenSlides>0</HiddenSlides>
  <MMClips>0</MMClips>
  <ScaleCrop>false</ScaleCrop>
  <HeadingPairs>
    <vt:vector size="4" baseType="variant">
      <vt:variant>
        <vt:lpstr>Modèle de conception</vt:lpstr>
      </vt:variant>
      <vt:variant>
        <vt:i4>1</vt:i4>
      </vt:variant>
      <vt:variant>
        <vt:lpstr>Titres des diapositives</vt:lpstr>
      </vt:variant>
      <vt:variant>
        <vt:i4>18</vt:i4>
      </vt:variant>
    </vt:vector>
  </HeadingPairs>
  <TitlesOfParts>
    <vt:vector size="19" baseType="lpstr">
      <vt:lpstr>Thème Office</vt:lpstr>
      <vt:lpstr>YANG-based browsing application</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101</cp:revision>
  <cp:lastPrinted>2009-08-25T08:26:04Z</cp:lastPrinted>
  <dcterms:created xsi:type="dcterms:W3CDTF">2009-08-24T08:43:40Z</dcterms:created>
  <dcterms:modified xsi:type="dcterms:W3CDTF">2009-08-25T09:56:15Z</dcterms:modified>
</cp:coreProperties>
</file>