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65" r:id="rId2"/>
    <p:sldId id="266" r:id="rId3"/>
    <p:sldId id="267" r:id="rId4"/>
    <p:sldId id="272" r:id="rId5"/>
    <p:sldId id="271" r:id="rId6"/>
    <p:sldId id="257" r:id="rId7"/>
    <p:sldId id="269" r:id="rId8"/>
    <p:sldId id="275" r:id="rId9"/>
    <p:sldId id="278" r:id="rId10"/>
    <p:sldId id="277" r:id="rId11"/>
    <p:sldId id="270" r:id="rId12"/>
    <p:sldId id="274" r:id="rId13"/>
    <p:sldId id="256" r:id="rId14"/>
    <p:sldId id="258" r:id="rId15"/>
    <p:sldId id="259" r:id="rId16"/>
    <p:sldId id="260" r:id="rId17"/>
    <p:sldId id="261" r:id="rId18"/>
    <p:sldId id="262" r:id="rId19"/>
    <p:sldId id="263" r:id="rId20"/>
    <p:sldId id="268" r:id="rId21"/>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p:restoredLeft sz="15620"/>
    <p:restoredTop sz="63810" autoAdjust="0"/>
  </p:normalViewPr>
  <p:slideViewPr>
    <p:cSldViewPr snapToObjects="1">
      <p:cViewPr varScale="1">
        <p:scale>
          <a:sx n="45" d="100"/>
          <a:sy n="45" d="100"/>
        </p:scale>
        <p:origin x="-3352" y="-104"/>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esProps" Target="presProps.xml"/><Relationship Id="rId25"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ableStyles" Target="tableStyles.xml"/><Relationship Id="rId14" Type="http://schemas.openxmlformats.org/officeDocument/2006/relationships/slide" Target="slides/slide13.xml"/><Relationship Id="rId23" Type="http://schemas.openxmlformats.org/officeDocument/2006/relationships/printerSettings" Target="printerSettings/printerSettings1.bin"/><Relationship Id="rId4" Type="http://schemas.openxmlformats.org/officeDocument/2006/relationships/slide" Target="slides/slide3.xml"/><Relationship Id="rId26" Type="http://schemas.openxmlformats.org/officeDocument/2006/relationships/theme" Target="theme/theme1.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29085-4961-FA41-B045-4750F025A718}" type="datetimeFigureOut">
              <a:rPr lang="fr-FR" smtClean="0"/>
              <a:pPr/>
              <a:t>31/08/09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Networks resources</a:t>
            </a:r>
            <a:r>
              <a:rPr lang="en-US" sz="1000" baseline="0" noProof="0" dirty="0" smtClean="0">
                <a:latin typeface="Times New Roman"/>
                <a:cs typeface="Times New Roman"/>
              </a:rPr>
              <a:t> as hardware, protocols and services are of an increasing complexity and have to be properly configured to ensure safety operation. The Internet standardization body</a:t>
            </a:r>
            <a:r>
              <a:rPr lang="en-US" sz="1000" baseline="0" noProof="0" dirty="0" smtClean="0">
                <a:latin typeface="Times New Roman"/>
                <a:cs typeface="Times New Roman"/>
              </a:rPr>
              <a:t> proposes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a:t>
            </a:r>
            <a:r>
              <a:rPr lang="en-US" sz="1000" baseline="0" noProof="0" dirty="0" smtClean="0">
                <a:latin typeface="Times New Roman"/>
                <a:cs typeface="Times New Roman"/>
              </a:rPr>
              <a:t> dedicated </a:t>
            </a:r>
            <a:r>
              <a:rPr lang="en-US" sz="1000" baseline="0" noProof="0" dirty="0" smtClean="0">
                <a:latin typeface="Times New Roman"/>
                <a:cs typeface="Times New Roman"/>
              </a:rPr>
              <a:t>to the configuration. This protocol describes communication between network device to be configured and application that read and write configuration </a:t>
            </a:r>
            <a:r>
              <a:rPr lang="en-US" sz="1000" baseline="0" noProof="0" dirty="0" smtClean="0">
                <a:latin typeface="Times New Roman"/>
                <a:cs typeface="Times New Roman"/>
              </a:rPr>
              <a:t>of one or </a:t>
            </a:r>
            <a:r>
              <a:rPr lang="en-US" sz="1000" baseline="0" noProof="0" dirty="0" smtClean="0">
                <a:latin typeface="Times New Roman"/>
                <a:cs typeface="Times New Roman"/>
              </a:rPr>
              <a:t>several devices. However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are presented inside its PDU and</a:t>
            </a:r>
            <a:r>
              <a:rPr lang="en-US" sz="1000" baseline="0" noProof="0" dirty="0" smtClean="0">
                <a:latin typeface="Times New Roman"/>
                <a:cs typeface="Times New Roman"/>
              </a:rPr>
              <a:t> this is </a:t>
            </a:r>
            <a:r>
              <a:rPr lang="en-US" sz="1000" baseline="0" noProof="0" dirty="0" smtClean="0">
                <a:latin typeface="Times New Roman"/>
                <a:cs typeface="Times New Roman"/>
              </a:rPr>
              <a:t>the goal of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We present </a:t>
            </a:r>
            <a:r>
              <a:rPr lang="en-US" sz="1000" baseline="0" noProof="0" dirty="0" err="1" smtClean="0">
                <a:latin typeface="Times New Roman"/>
                <a:cs typeface="Times New Roman"/>
              </a:rPr>
              <a:t>jYang</a:t>
            </a:r>
            <a:r>
              <a:rPr lang="en-US" sz="1000" baseline="0" noProof="0" dirty="0" smtClean="0">
                <a:latin typeface="Times New Roman"/>
                <a:cs typeface="Times New Roman"/>
              </a:rPr>
              <a:t>, a YANG parser with an open API that we use to </a:t>
            </a:r>
            <a:r>
              <a:rPr lang="en-US" sz="1000" baseline="0" noProof="0" dirty="0" smtClean="0">
                <a:latin typeface="Times New Roman"/>
                <a:cs typeface="Times New Roman"/>
              </a:rPr>
              <a:t>develop </a:t>
            </a:r>
            <a:r>
              <a:rPr lang="en-US" sz="1000" baseline="0" noProof="0" dirty="0" smtClean="0">
                <a:latin typeface="Times New Roman"/>
                <a:cs typeface="Times New Roman"/>
              </a:rPr>
              <a:t>YANG-based </a:t>
            </a:r>
            <a:r>
              <a:rPr lang="en-US" sz="1000" baseline="0" noProof="0" dirty="0" smtClean="0">
                <a:latin typeface="Times New Roman"/>
                <a:cs typeface="Times New Roman"/>
              </a:rPr>
              <a:t>applications. The configuration </a:t>
            </a:r>
            <a:r>
              <a:rPr lang="en-US" sz="1000" baseline="0" noProof="0" dirty="0" smtClean="0">
                <a:latin typeface="Times New Roman"/>
                <a:cs typeface="Times New Roman"/>
              </a:rPr>
              <a:t>application</a:t>
            </a:r>
            <a:r>
              <a:rPr lang="en-US" sz="1000" baseline="0" noProof="0" dirty="0" smtClean="0">
                <a:latin typeface="Times New Roman"/>
                <a:cs typeface="Times New Roman"/>
              </a:rPr>
              <a:t> of this paper provides an user with </a:t>
            </a:r>
            <a:r>
              <a:rPr lang="en-US" sz="1000" baseline="0" noProof="0" dirty="0" smtClean="0">
                <a:latin typeface="Times New Roman"/>
                <a:cs typeface="Times New Roman"/>
              </a:rPr>
              <a:t>a YANG view of configuration data </a:t>
            </a:r>
            <a:r>
              <a:rPr lang="en-US" sz="1000" baseline="0" noProof="0" dirty="0" smtClean="0">
                <a:latin typeface="Times New Roman"/>
                <a:cs typeface="Times New Roman"/>
              </a:rPr>
              <a:t>values maintained by </a:t>
            </a:r>
            <a:r>
              <a:rPr lang="en-US" sz="1000" baseline="0" noProof="0" dirty="0" smtClean="0">
                <a:latin typeface="Times New Roman"/>
                <a:cs typeface="Times New Roman"/>
              </a:rPr>
              <a:t>the network </a:t>
            </a:r>
            <a:r>
              <a:rPr lang="en-US" sz="1000" baseline="0" noProof="0" dirty="0" smtClean="0">
                <a:latin typeface="Times New Roman"/>
                <a:cs typeface="Times New Roman"/>
              </a:rPr>
              <a:t>devices </a:t>
            </a:r>
            <a:r>
              <a:rPr lang="en-US" sz="1000" baseline="0" noProof="0" dirty="0" smtClean="0">
                <a:latin typeface="Times New Roman"/>
                <a:cs typeface="Times New Roman"/>
              </a:rPr>
              <a:t>and let to safety update them. Our </a:t>
            </a:r>
            <a:r>
              <a:rPr lang="en-US" sz="1000" baseline="0" noProof="0" dirty="0" err="1" smtClean="0">
                <a:latin typeface="Times New Roman"/>
                <a:cs typeface="Times New Roman"/>
              </a:rPr>
              <a:t>testbed</a:t>
            </a:r>
            <a:r>
              <a:rPr lang="en-US" sz="1000" baseline="0" noProof="0" dirty="0" smtClean="0">
                <a:latin typeface="Times New Roman"/>
                <a:cs typeface="Times New Roman"/>
              </a:rPr>
              <a:t> is the ENSUITE open source implementation of </a:t>
            </a:r>
            <a:r>
              <a:rPr lang="fr-FR" sz="1000" baseline="0" noProof="0" dirty="0" smtClean="0">
                <a:latin typeface="Times New Roman"/>
                <a:cs typeface="Times New Roman"/>
              </a:rPr>
              <a:t>NETCONF</a:t>
            </a:r>
            <a:r>
              <a:rPr lang="en-US" sz="1000" baseline="0" noProof="0" dirty="0" smtClean="0">
                <a:latin typeface="Times New Roman"/>
                <a:cs typeface="Times New Roman"/>
              </a:rPr>
              <a:t> that we </a:t>
            </a:r>
            <a:r>
              <a:rPr lang="en-US" sz="1000" baseline="0" noProof="0" dirty="0" smtClean="0">
                <a:latin typeface="Times New Roman"/>
                <a:cs typeface="Times New Roman"/>
              </a:rPr>
              <a:t>deploy</a:t>
            </a:r>
            <a:r>
              <a:rPr lang="en-US" sz="1000" baseline="0" noProof="0" dirty="0" smtClean="0">
                <a:latin typeface="Times New Roman"/>
                <a:cs typeface="Times New Roman"/>
              </a:rPr>
              <a:t> on real devices.</a:t>
            </a:r>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pPr algn="just"/>
            <a:r>
              <a:rPr lang="en-US" sz="1000" noProof="0" dirty="0" smtClean="0">
                <a:latin typeface="Times New Roman"/>
                <a:cs typeface="Times New Roman"/>
              </a:rPr>
              <a:t>We</a:t>
            </a:r>
            <a:r>
              <a:rPr lang="en-US" sz="1000" noProof="0" dirty="0" smtClean="0">
                <a:latin typeface="Times New Roman"/>
                <a:cs typeface="Times New Roman"/>
              </a:rPr>
              <a:t> provide </a:t>
            </a:r>
            <a:r>
              <a:rPr lang="en-US" sz="1000" noProof="0" dirty="0" smtClean="0">
                <a:latin typeface="Times New Roman"/>
                <a:cs typeface="Times New Roman"/>
              </a:rPr>
              <a:t>three contributions to the network</a:t>
            </a:r>
            <a:r>
              <a:rPr lang="en-US" sz="1000" baseline="0" noProof="0" dirty="0" smtClean="0">
                <a:latin typeface="Times New Roman"/>
                <a:cs typeface="Times New Roman"/>
              </a:rPr>
              <a:t> configuration domain. First is a YANG parser and semantic checker</a:t>
            </a:r>
            <a:r>
              <a:rPr lang="en-US" sz="1000" baseline="0" noProof="0" dirty="0" smtClean="0">
                <a:latin typeface="Times New Roman"/>
                <a:cs typeface="Times New Roman"/>
              </a:rPr>
              <a:t> close </a:t>
            </a:r>
            <a:r>
              <a:rPr lang="en-US" sz="1000" baseline="0" noProof="0" dirty="0" smtClean="0">
                <a:latin typeface="Times New Roman"/>
                <a:cs typeface="Times New Roman"/>
              </a:rPr>
              <a:t>to actual version of the draft definition of YANG. Indeed probably few </a:t>
            </a:r>
            <a:r>
              <a:rPr lang="en-US" sz="1000" baseline="0" noProof="0" dirty="0" smtClean="0">
                <a:latin typeface="Times New Roman"/>
                <a:cs typeface="Times New Roman"/>
              </a:rPr>
              <a:t>works </a:t>
            </a:r>
            <a:r>
              <a:rPr lang="en-US" sz="1000" baseline="0" noProof="0" dirty="0" smtClean="0">
                <a:latin typeface="Times New Roman"/>
                <a:cs typeface="Times New Roman"/>
              </a:rPr>
              <a:t>will be needed to be a standard compliant application. Second is twofold because</a:t>
            </a:r>
            <a:r>
              <a:rPr lang="en-US" sz="1000" baseline="0" noProof="0" dirty="0" smtClean="0">
                <a:latin typeface="Times New Roman"/>
                <a:cs typeface="Times New Roman"/>
              </a:rPr>
              <a:t> ENSUITE framework is now a </a:t>
            </a:r>
            <a:r>
              <a:rPr lang="en-US" sz="1000" baseline="0" noProof="0" dirty="0" smtClean="0">
                <a:latin typeface="Times New Roman"/>
                <a:cs typeface="Times New Roman"/>
              </a:rPr>
              <a:t>YANG </a:t>
            </a:r>
            <a:r>
              <a:rPr lang="en-US" sz="1000" baseline="0" noProof="0" dirty="0" smtClean="0">
                <a:latin typeface="Times New Roman"/>
                <a:cs typeface="Times New Roman"/>
              </a:rPr>
              <a:t>enable application </a:t>
            </a:r>
            <a:r>
              <a:rPr lang="en-US" sz="1000" baseline="0" noProof="0" dirty="0" smtClean="0">
                <a:latin typeface="Times New Roman"/>
                <a:cs typeface="Times New Roman"/>
              </a:rPr>
              <a:t>on the server and the client side. The server side was relatively easy to modify because we just add </a:t>
            </a:r>
            <a:r>
              <a:rPr lang="en-US" sz="1000" baseline="0" noProof="0" dirty="0" smtClean="0">
                <a:latin typeface="Times New Roman"/>
                <a:cs typeface="Times New Roman"/>
              </a:rPr>
              <a:t>an announcement capability related </a:t>
            </a:r>
            <a:r>
              <a:rPr lang="en-US" sz="1000" baseline="0" noProof="0" dirty="0" smtClean="0">
                <a:latin typeface="Times New Roman"/>
                <a:cs typeface="Times New Roman"/>
              </a:rPr>
              <a:t>to YANG module implemented by the server. We extend the client </a:t>
            </a:r>
            <a:r>
              <a:rPr lang="en-US" sz="1000" baseline="0" noProof="0" dirty="0" smtClean="0">
                <a:latin typeface="Times New Roman"/>
                <a:cs typeface="Times New Roman"/>
              </a:rPr>
              <a:t>side </a:t>
            </a:r>
            <a:r>
              <a:rPr lang="en-US" sz="1000" baseline="0" noProof="0" dirty="0" smtClean="0">
                <a:latin typeface="Times New Roman"/>
                <a:cs typeface="Times New Roman"/>
              </a:rPr>
              <a:t>to accept such YANG announces from servers and must find, load and check the specifications documents announced. Then we have designed a java applet that is generic enough to accepts any YANG specification and display a graphical view of them. Moreover this graphical interface can be used to emulate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on top of HTTPS. The security is end to end maintained.</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For future works </a:t>
            </a:r>
            <a:r>
              <a:rPr lang="en-US" sz="1000" baseline="0" noProof="0" dirty="0" smtClean="0">
                <a:latin typeface="Times New Roman"/>
                <a:cs typeface="Times New Roman"/>
              </a:rPr>
              <a:t>we plan</a:t>
            </a:r>
            <a:r>
              <a:rPr lang="en-US" sz="1000" baseline="0" noProof="0" dirty="0" smtClean="0">
                <a:latin typeface="Times New Roman"/>
                <a:cs typeface="Times New Roman"/>
              </a:rPr>
              <a:t> to </a:t>
            </a:r>
            <a:r>
              <a:rPr lang="en-US" sz="1000" baseline="0" noProof="0" dirty="0" smtClean="0">
                <a:latin typeface="Times New Roman"/>
                <a:cs typeface="Times New Roman"/>
              </a:rPr>
              <a:t>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to be </a:t>
            </a:r>
            <a:r>
              <a:rPr lang="en-US" sz="1000" baseline="0" noProof="0" dirty="0" smtClean="0">
                <a:latin typeface="Times New Roman"/>
                <a:cs typeface="Times New Roman"/>
              </a:rPr>
              <a:t>able to generate</a:t>
            </a:r>
            <a:r>
              <a:rPr lang="en-US" sz="1000" baseline="0" noProof="0" dirty="0" smtClean="0">
                <a:latin typeface="Times New Roman"/>
                <a:cs typeface="Times New Roman"/>
              </a:rPr>
              <a:t> parts of its code </a:t>
            </a:r>
            <a:r>
              <a:rPr lang="en-US" sz="1000" baseline="0" noProof="0" dirty="0" smtClean="0">
                <a:latin typeface="Times New Roman"/>
                <a:cs typeface="Times New Roman"/>
              </a:rPr>
              <a:t>from YANG </a:t>
            </a:r>
            <a:r>
              <a:rPr lang="en-US" sz="1000" baseline="0" noProof="0" dirty="0" smtClean="0">
                <a:latin typeface="Times New Roman"/>
                <a:cs typeface="Times New Roman"/>
              </a:rPr>
              <a:t>specification, </a:t>
            </a:r>
            <a:r>
              <a:rPr lang="en-US" sz="1000" baseline="0" noProof="0" dirty="0" smtClean="0">
                <a:latin typeface="Times New Roman"/>
                <a:cs typeface="Times New Roman"/>
              </a:rPr>
              <a:t>or build</a:t>
            </a:r>
            <a:r>
              <a:rPr lang="en-US" sz="1000" baseline="0" noProof="0" dirty="0" smtClean="0">
                <a:latin typeface="Times New Roman"/>
                <a:cs typeface="Times New Roman"/>
              </a:rPr>
              <a:t> generic parts, </a:t>
            </a:r>
            <a:r>
              <a:rPr lang="en-US" sz="1000" baseline="0" noProof="0" dirty="0" smtClean="0">
                <a:latin typeface="Times New Roman"/>
                <a:cs typeface="Times New Roman"/>
              </a:rPr>
              <a:t>to ensure the server maintains a</a:t>
            </a:r>
            <a:r>
              <a:rPr lang="en-US" sz="1000" baseline="0" noProof="0" dirty="0" smtClean="0">
                <a:latin typeface="Times New Roman"/>
                <a:cs typeface="Times New Roman"/>
              </a:rPr>
              <a:t> valid Data Store compliant with YANG . </a:t>
            </a:r>
            <a:r>
              <a:rPr lang="en-US" sz="1000" baseline="0" noProof="0" dirty="0" smtClean="0">
                <a:latin typeface="Times New Roman"/>
                <a:cs typeface="Times New Roman"/>
              </a:rPr>
              <a:t>The server has to be able to send notifications especially those defined in YANG and also have to be able to accept user defined operations as there</a:t>
            </a:r>
            <a:r>
              <a:rPr lang="en-US" sz="1000" baseline="0" noProof="0" dirty="0" smtClean="0">
                <a:latin typeface="Times New Roman"/>
                <a:cs typeface="Times New Roman"/>
              </a:rPr>
              <a:t>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a:t>
            </a:r>
            <a:r>
              <a:rPr lang="en-US" sz="1000" baseline="0" noProof="0" dirty="0" smtClean="0">
                <a:latin typeface="Times New Roman"/>
                <a:cs typeface="Times New Roman"/>
              </a:rPr>
              <a:t>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t>
            </a:r>
            <a:r>
              <a:rPr lang="en-US" sz="1000" baseline="0" noProof="0" dirty="0" smtClean="0">
                <a:latin typeface="Times New Roman"/>
                <a:cs typeface="Times New Roman"/>
              </a:rPr>
              <a:t>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 to autonomously checks its configuration. At the client side the constraints can ensure the manager user do not make mistakes in its configuration </a:t>
            </a:r>
            <a:r>
              <a:rPr lang="en-US" sz="1000" baseline="0" noProof="0" dirty="0" smtClean="0">
                <a:latin typeface="Times New Roman"/>
                <a:cs typeface="Times New Roman"/>
              </a:rPr>
              <a:t>operations and can notify an user if constraints are not respected.</a:t>
            </a:r>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200" b="1" baseline="0" noProof="0" dirty="0" smtClean="0">
                <a:latin typeface="Times New Roman"/>
                <a:cs typeface="Times New Roman"/>
              </a:rPr>
              <a:t>References : </a:t>
            </a:r>
          </a:p>
          <a:p>
            <a:pPr algn="just"/>
            <a:endParaRPr lang="en-US" sz="1000" baseline="0" noProof="0" dirty="0" smtClean="0">
              <a:latin typeface="Times New Roman"/>
              <a:cs typeface="Times New Roman"/>
            </a:endParaRPr>
          </a:p>
          <a:p>
            <a:pPr algn="just"/>
            <a:r>
              <a:rPr lang="fr-FR" sz="1200" kern="1200" dirty="0" smtClean="0">
                <a:solidFill>
                  <a:schemeClr val="tx1"/>
                </a:solidFill>
                <a:latin typeface="+mn-lt"/>
                <a:ea typeface="+mn-ea"/>
                <a:cs typeface="+mn-cs"/>
              </a:rPr>
              <a:t>[1] R. Enns</a:t>
            </a:r>
            <a:endParaRPr lang="fr-FR" sz="1200" b="0" kern="1200" dirty="0" smtClean="0">
              <a:solidFill>
                <a:schemeClr val="tx1"/>
              </a:solidFill>
              <a:latin typeface="+mn-lt"/>
              <a:ea typeface="+mn-ea"/>
              <a:cs typeface="+mn-cs"/>
            </a:endParaRPr>
          </a:p>
          <a:p>
            <a:pPr algn="just"/>
            <a:r>
              <a:rPr lang="fr-FR" sz="1200" b="0" kern="1200" dirty="0" smtClean="0">
                <a:solidFill>
                  <a:schemeClr val="tx1"/>
                </a:solidFill>
                <a:latin typeface="+mn-lt"/>
                <a:ea typeface="+mn-ea"/>
                <a:cs typeface="+mn-cs"/>
              </a:rPr>
              <a:t>NETCONF Configuration Protocol</a:t>
            </a:r>
          </a:p>
          <a:p>
            <a:pPr algn="just"/>
            <a:r>
              <a:rPr lang="en-US" sz="1000" baseline="0" noProof="0" dirty="0" smtClean="0">
                <a:latin typeface="Times New Roman"/>
                <a:cs typeface="Times New Roman"/>
              </a:rPr>
              <a:t>Request For Comments 4741</a:t>
            </a:r>
          </a:p>
          <a:p>
            <a:pPr algn="just"/>
            <a:r>
              <a:rPr lang="en-US" sz="1000" baseline="0" noProof="0" dirty="0" smtClean="0">
                <a:latin typeface="Times New Roman"/>
                <a:cs typeface="Times New Roman"/>
              </a:rPr>
              <a:t>Network Working Group, Dec. 2006</a:t>
            </a:r>
          </a:p>
          <a:p>
            <a:pPr algn="just"/>
            <a:endParaRPr lang="en-US" sz="1000" b="0" u="none" baseline="0" noProof="0" dirty="0" smtClean="0">
              <a:solidFill>
                <a:schemeClr val="tx1"/>
              </a:solidFill>
              <a:latin typeface="Times New Roman"/>
              <a:cs typeface="Times New Roman"/>
            </a:endParaRPr>
          </a:p>
          <a:p>
            <a:pPr algn="l"/>
            <a:r>
              <a:rPr lang="fr-FR" sz="1000" kern="1200" dirty="0" smtClean="0">
                <a:solidFill>
                  <a:schemeClr val="tx1"/>
                </a:solidFill>
                <a:latin typeface="Times New Roman"/>
                <a:ea typeface="+mn-ea"/>
                <a:cs typeface="Times New Roman"/>
              </a:rPr>
              <a:t>[2] M. </a:t>
            </a:r>
            <a:r>
              <a:rPr lang="fr-FR" sz="1000" kern="1200" dirty="0" err="1" smtClean="0">
                <a:solidFill>
                  <a:schemeClr val="tx1"/>
                </a:solidFill>
                <a:latin typeface="Times New Roman"/>
                <a:ea typeface="+mn-ea"/>
                <a:cs typeface="Times New Roman"/>
              </a:rPr>
              <a:t>Bjorklund</a:t>
            </a:r>
            <a:endParaRPr lang="fr-FR" sz="1000" b="0" kern="1200" dirty="0" smtClean="0">
              <a:solidFill>
                <a:schemeClr val="tx1"/>
              </a:solidFill>
              <a:latin typeface="Times New Roman"/>
              <a:ea typeface="+mn-ea"/>
              <a:cs typeface="Times New Roman"/>
            </a:endParaRPr>
          </a:p>
          <a:p>
            <a:pPr algn="l"/>
            <a:r>
              <a:rPr lang="fr-FR" sz="1000" b="0" kern="1200" dirty="0" smtClean="0">
                <a:solidFill>
                  <a:schemeClr val="tx1"/>
                </a:solidFill>
                <a:latin typeface="Times New Roman"/>
                <a:ea typeface="+mn-ea"/>
                <a:cs typeface="Times New Roman"/>
              </a:rPr>
              <a:t>YANG - A data </a:t>
            </a:r>
            <a:r>
              <a:rPr lang="fr-FR" sz="1000" b="0" kern="1200" dirty="0" err="1" smtClean="0">
                <a:solidFill>
                  <a:schemeClr val="tx1"/>
                </a:solidFill>
                <a:latin typeface="Times New Roman"/>
                <a:ea typeface="+mn-ea"/>
                <a:cs typeface="Times New Roman"/>
              </a:rPr>
              <a:t>modeling</a:t>
            </a:r>
            <a:r>
              <a:rPr lang="fr-FR" sz="1000" b="0" kern="1200" dirty="0" smtClean="0">
                <a:solidFill>
                  <a:schemeClr val="tx1"/>
                </a:solidFill>
                <a:latin typeface="Times New Roman"/>
                <a:ea typeface="+mn-ea"/>
                <a:cs typeface="Times New Roman"/>
              </a:rPr>
              <a:t> </a:t>
            </a:r>
            <a:r>
              <a:rPr lang="fr-FR" sz="1000" b="0" kern="1200" dirty="0" err="1" smtClean="0">
                <a:solidFill>
                  <a:schemeClr val="tx1"/>
                </a:solidFill>
                <a:latin typeface="Times New Roman"/>
                <a:ea typeface="+mn-ea"/>
                <a:cs typeface="Times New Roman"/>
              </a:rPr>
              <a:t>language</a:t>
            </a:r>
            <a:r>
              <a:rPr lang="fr-FR" sz="1000" b="0" kern="1200" dirty="0" smtClean="0">
                <a:solidFill>
                  <a:schemeClr val="tx1"/>
                </a:solidFill>
                <a:latin typeface="Times New Roman"/>
                <a:ea typeface="+mn-ea"/>
                <a:cs typeface="Times New Roman"/>
              </a:rPr>
              <a:t> for NETCONF</a:t>
            </a:r>
          </a:p>
          <a:p>
            <a:pPr algn="l"/>
            <a:r>
              <a:rPr lang="fr-FR" sz="1000" b="0" kern="1200" baseline="0" dirty="0" smtClean="0">
                <a:solidFill>
                  <a:schemeClr val="tx1"/>
                </a:solidFill>
                <a:latin typeface="Times New Roman"/>
                <a:ea typeface="+mn-ea"/>
                <a:cs typeface="Times New Roman"/>
              </a:rPr>
              <a:t> d</a:t>
            </a:r>
            <a:r>
              <a:rPr lang="fr-FR" sz="1000" b="0" u="none" kern="1200" dirty="0" smtClean="0">
                <a:solidFill>
                  <a:schemeClr val="tx1"/>
                </a:solidFill>
                <a:latin typeface="Times New Roman"/>
                <a:ea typeface="+mn-ea"/>
                <a:cs typeface="Times New Roman"/>
              </a:rPr>
              <a:t>raft-ietf-netmod-yang-07</a:t>
            </a:r>
          </a:p>
          <a:p>
            <a:pPr algn="l"/>
            <a:r>
              <a:rPr lang="en-US" sz="1000" b="0" u="none" kern="1200" dirty="0" smtClean="0">
                <a:solidFill>
                  <a:schemeClr val="tx1"/>
                </a:solidFill>
                <a:latin typeface="Times New Roman"/>
                <a:ea typeface="+mn-ea"/>
                <a:cs typeface="Times New Roman"/>
              </a:rPr>
              <a:t>Network Working Group,</a:t>
            </a:r>
            <a:r>
              <a:rPr lang="en-US" sz="1000" b="0" u="none" kern="1200" baseline="0" dirty="0" smtClean="0">
                <a:solidFill>
                  <a:schemeClr val="tx1"/>
                </a:solidFill>
                <a:latin typeface="Times New Roman"/>
                <a:ea typeface="+mn-ea"/>
                <a:cs typeface="Times New Roman"/>
              </a:rPr>
              <a:t> </a:t>
            </a:r>
            <a:r>
              <a:rPr lang="en-US" sz="1000" b="0" u="none" kern="1200" dirty="0" smtClean="0">
                <a:solidFill>
                  <a:schemeClr val="tx1"/>
                </a:solidFill>
                <a:latin typeface="Times New Roman"/>
                <a:ea typeface="+mn-ea"/>
                <a:cs typeface="Times New Roman"/>
              </a:rPr>
              <a:t>Internet-Draft, 13 July 2009</a:t>
            </a:r>
          </a:p>
          <a:p>
            <a:pPr algn="l"/>
            <a:endParaRPr lang="en-US" sz="1000" b="0" u="none" kern="1200" dirty="0" smtClean="0">
              <a:solidFill>
                <a:schemeClr val="tx1"/>
              </a:solidFill>
              <a:latin typeface="Times New Roman"/>
              <a:ea typeface="+mn-ea"/>
              <a:cs typeface="Times New Roman"/>
            </a:endParaRPr>
          </a:p>
          <a:p>
            <a:pPr algn="l"/>
            <a:r>
              <a:rPr lang="en-US" sz="1000" b="0" u="none" kern="1200" dirty="0" smtClean="0">
                <a:solidFill>
                  <a:schemeClr val="tx1"/>
                </a:solidFill>
                <a:latin typeface="Times New Roman"/>
                <a:ea typeface="+mn-ea"/>
                <a:cs typeface="Times New Roman"/>
              </a:rPr>
              <a:t>[3] </a:t>
            </a:r>
            <a:r>
              <a:rPr lang="en-US" sz="1000" b="0" u="none" kern="1200" dirty="0" err="1" smtClean="0">
                <a:solidFill>
                  <a:schemeClr val="tx1"/>
                </a:solidFill>
                <a:latin typeface="Times New Roman"/>
                <a:ea typeface="+mn-ea"/>
                <a:cs typeface="Times New Roman"/>
              </a:rPr>
              <a:t>Huiyang</a:t>
            </a:r>
            <a:r>
              <a:rPr lang="en-US" sz="1000" b="0" u="none" kern="1200" dirty="0" smtClean="0">
                <a:solidFill>
                  <a:schemeClr val="tx1"/>
                </a:solidFill>
                <a:latin typeface="Times New Roman"/>
                <a:ea typeface="+mn-ea"/>
                <a:cs typeface="Times New Roman"/>
              </a:rPr>
              <a:t> Cui; Bin Zhang; </a:t>
            </a:r>
            <a:r>
              <a:rPr lang="en-US" sz="1000" b="0" u="none" kern="1200" dirty="0" err="1" smtClean="0">
                <a:solidFill>
                  <a:schemeClr val="tx1"/>
                </a:solidFill>
                <a:latin typeface="Times New Roman"/>
                <a:ea typeface="+mn-ea"/>
                <a:cs typeface="Times New Roman"/>
              </a:rPr>
              <a:t>Guohui</a:t>
            </a:r>
            <a:r>
              <a:rPr lang="en-US" sz="1000" b="0" u="none" kern="1200" dirty="0" smtClean="0">
                <a:solidFill>
                  <a:schemeClr val="tx1"/>
                </a:solidFill>
                <a:latin typeface="Times New Roman"/>
                <a:ea typeface="+mn-ea"/>
                <a:cs typeface="Times New Roman"/>
              </a:rPr>
              <a:t> Li; </a:t>
            </a:r>
            <a:r>
              <a:rPr lang="en-US" sz="1000" b="0" u="none" kern="1200" dirty="0" err="1" smtClean="0">
                <a:solidFill>
                  <a:schemeClr val="tx1"/>
                </a:solidFill>
                <a:latin typeface="Times New Roman"/>
                <a:ea typeface="+mn-ea"/>
                <a:cs typeface="Times New Roman"/>
              </a:rPr>
              <a:t>Xuesong</a:t>
            </a:r>
            <a:r>
              <a:rPr lang="en-US" sz="1000" b="0" u="none" kern="1200" dirty="0" smtClean="0">
                <a:solidFill>
                  <a:schemeClr val="tx1"/>
                </a:solidFill>
                <a:latin typeface="Times New Roman"/>
                <a:ea typeface="+mn-ea"/>
                <a:cs typeface="Times New Roman"/>
              </a:rPr>
              <a:t> </a:t>
            </a:r>
            <a:r>
              <a:rPr lang="en-US" sz="1000" b="0" u="none" kern="1200" dirty="0" err="1" smtClean="0">
                <a:solidFill>
                  <a:schemeClr val="tx1"/>
                </a:solidFill>
                <a:latin typeface="Times New Roman"/>
                <a:ea typeface="+mn-ea"/>
                <a:cs typeface="Times New Roman"/>
              </a:rPr>
              <a:t>Gao</a:t>
            </a:r>
            <a:r>
              <a:rPr lang="en-US" sz="1000" b="0" u="none" kern="1200" dirty="0" smtClean="0">
                <a:solidFill>
                  <a:schemeClr val="tx1"/>
                </a:solidFill>
                <a:latin typeface="Times New Roman"/>
                <a:ea typeface="+mn-ea"/>
                <a:cs typeface="Times New Roman"/>
              </a:rPr>
              <a:t>; Yan Li</a:t>
            </a:r>
          </a:p>
          <a:p>
            <a:pPr algn="l"/>
            <a:r>
              <a:rPr lang="en-US" sz="1000" b="0" u="none" kern="1200" dirty="0" smtClean="0">
                <a:solidFill>
                  <a:schemeClr val="tx1"/>
                </a:solidFill>
                <a:latin typeface="Times New Roman"/>
                <a:ea typeface="+mn-ea"/>
                <a:cs typeface="Times New Roman"/>
              </a:rPr>
              <a:t>Contrast Analysis of </a:t>
            </a:r>
            <a:r>
              <a:rPr lang="fr-FR" sz="1000" b="0" u="none" kern="1200" dirty="0" smtClean="0">
                <a:solidFill>
                  <a:schemeClr val="tx1"/>
                </a:solidFill>
                <a:latin typeface="Times New Roman"/>
                <a:ea typeface="+mn-ea"/>
                <a:cs typeface="Times New Roman"/>
              </a:rPr>
              <a:t>NETCONF</a:t>
            </a:r>
            <a:r>
              <a:rPr lang="en-US" sz="1000" b="0" u="none" kern="1200" dirty="0" smtClean="0">
                <a:solidFill>
                  <a:schemeClr val="tx1"/>
                </a:solidFill>
                <a:latin typeface="Times New Roman"/>
                <a:ea typeface="+mn-ea"/>
                <a:cs typeface="Times New Roman"/>
              </a:rPr>
              <a:t> Modeling </a:t>
            </a:r>
            <a:r>
              <a:rPr lang="en-US" sz="1000" b="0" i="0" u="none" kern="1200" dirty="0" smtClean="0">
                <a:solidFill>
                  <a:schemeClr val="tx1"/>
                </a:solidFill>
                <a:latin typeface="Times New Roman"/>
                <a:ea typeface="+mn-ea"/>
                <a:cs typeface="Times New Roman"/>
              </a:rPr>
              <a:t>Languages: XML Schema, Relax NG and YANG</a:t>
            </a:r>
            <a:endParaRPr lang="en-US" sz="1000" b="0" i="0" u="none" strike="noStrike" kern="1200" cap="none" baseline="0" noProof="0" dirty="0" smtClean="0">
              <a:solidFill>
                <a:schemeClr val="tx1"/>
              </a:solidFill>
              <a:latin typeface="Times New Roman"/>
              <a:ea typeface="+mn-ea"/>
              <a:cs typeface="Times New Roman"/>
            </a:endParaRPr>
          </a:p>
          <a:p>
            <a:pPr algn="l"/>
            <a:r>
              <a:rPr lang="en-US" sz="1000" b="0" i="0" u="none" strike="noStrike" kern="1200" cap="none" baseline="0" noProof="0" dirty="0" smtClean="0">
                <a:solidFill>
                  <a:schemeClr val="tx1"/>
                </a:solidFill>
                <a:latin typeface="Times New Roman"/>
                <a:ea typeface="+mn-ea"/>
                <a:cs typeface="Times New Roman"/>
              </a:rPr>
              <a:t>International Conference on Communication Software and Network, 2009, ICCSN’09, 27-28 Feb 2009 Page(s):322 - 326 </a:t>
            </a:r>
          </a:p>
          <a:p>
            <a:pPr algn="just"/>
            <a:endParaRPr lang="en-US" sz="800" b="0" i="0" u="none" baseline="0" noProof="0" dirty="0" smtClean="0">
              <a:solidFill>
                <a:schemeClr val="tx1"/>
              </a:solidFill>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800" b="0" i="0" u="none" kern="1200" dirty="0" smtClean="0">
                <a:solidFill>
                  <a:schemeClr val="tx1"/>
                </a:solidFill>
                <a:latin typeface="Times New Roman"/>
                <a:ea typeface="+mn-ea"/>
                <a:cs typeface="Times New Roman"/>
              </a:rPr>
              <a:t>[4] </a:t>
            </a:r>
            <a:r>
              <a:rPr lang="en-US" sz="800" b="0" i="0" u="none" kern="1200" dirty="0" err="1" smtClean="0">
                <a:solidFill>
                  <a:schemeClr val="tx1"/>
                </a:solidFill>
                <a:latin typeface="Times New Roman"/>
                <a:ea typeface="+mn-ea"/>
                <a:cs typeface="Times New Roman"/>
              </a:rPr>
              <a:t>Hui</a:t>
            </a:r>
            <a:r>
              <a:rPr lang="en-US" sz="800" b="0" i="0" u="none" kern="1200" dirty="0" smtClean="0">
                <a:solidFill>
                  <a:schemeClr val="tx1"/>
                </a:solidFill>
                <a:latin typeface="Times New Roman"/>
                <a:ea typeface="+mn-ea"/>
                <a:cs typeface="Times New Roman"/>
              </a:rPr>
              <a:t> </a:t>
            </a:r>
            <a:r>
              <a:rPr lang="en-US" sz="800" b="0" i="0" u="none" kern="1200" dirty="0" err="1" smtClean="0">
                <a:solidFill>
                  <a:schemeClr val="tx1"/>
                </a:solidFill>
                <a:latin typeface="Times New Roman"/>
                <a:ea typeface="+mn-ea"/>
                <a:cs typeface="Times New Roman"/>
              </a:rPr>
              <a:t>Xu</a:t>
            </a:r>
            <a:r>
              <a:rPr lang="en-US" sz="800" b="0" i="0" u="none" kern="1200" dirty="0" smtClean="0">
                <a:solidFill>
                  <a:schemeClr val="tx1"/>
                </a:solidFill>
                <a:latin typeface="Times New Roman"/>
                <a:ea typeface="+mn-ea"/>
                <a:cs typeface="Times New Roman"/>
              </a:rPr>
              <a:t>; </a:t>
            </a:r>
            <a:r>
              <a:rPr lang="en-US" sz="800" b="0" i="0" u="none" kern="1200" dirty="0" err="1" smtClean="0">
                <a:solidFill>
                  <a:schemeClr val="tx1"/>
                </a:solidFill>
                <a:latin typeface="Times New Roman"/>
                <a:ea typeface="+mn-ea"/>
                <a:cs typeface="Times New Roman"/>
              </a:rPr>
              <a:t>Debao</a:t>
            </a:r>
            <a:r>
              <a:rPr lang="en-US" sz="800" b="0" i="0" u="none" kern="1200" dirty="0" smtClean="0">
                <a:solidFill>
                  <a:schemeClr val="tx1"/>
                </a:solidFill>
                <a:latin typeface="Times New Roman"/>
                <a:ea typeface="+mn-ea"/>
                <a:cs typeface="Times New Roman"/>
              </a:rPr>
              <a:t> Xiao</a:t>
            </a:r>
            <a:endParaRPr lang="en-US" sz="800" b="0" i="0" u="none" baseline="0" noProof="0" dirty="0" smtClean="0">
              <a:solidFill>
                <a:schemeClr val="tx1"/>
              </a:solidFill>
              <a:latin typeface="Times New Roman"/>
              <a:cs typeface="Times New Roman"/>
            </a:endParaRPr>
          </a:p>
          <a:p>
            <a:pPr algn="l"/>
            <a:r>
              <a:rPr lang="en-US" sz="1000" b="0" i="0" u="none" kern="1200" dirty="0" smtClean="0">
                <a:solidFill>
                  <a:schemeClr val="tx1"/>
                </a:solidFill>
                <a:latin typeface="Times New Roman"/>
                <a:ea typeface="+mn-ea"/>
                <a:cs typeface="Times New Roman"/>
              </a:rPr>
              <a:t>Data modeling for </a:t>
            </a:r>
            <a:r>
              <a:rPr lang="fr-FR" sz="1000" b="0" i="0" u="none" kern="1200" dirty="0" smtClean="0">
                <a:solidFill>
                  <a:schemeClr val="tx1"/>
                </a:solidFill>
                <a:latin typeface="Times New Roman"/>
                <a:ea typeface="+mn-ea"/>
                <a:cs typeface="Times New Roman"/>
              </a:rPr>
              <a:t>NETCONF</a:t>
            </a:r>
            <a:r>
              <a:rPr lang="en-US" sz="1000" b="0" i="0" u="none" kern="1200" dirty="0" smtClean="0">
                <a:solidFill>
                  <a:schemeClr val="tx1"/>
                </a:solidFill>
                <a:latin typeface="Times New Roman"/>
                <a:ea typeface="+mn-ea"/>
                <a:cs typeface="Times New Roman"/>
              </a:rPr>
              <a:t>-based network management: XML schema or YANG</a:t>
            </a:r>
            <a:endParaRPr lang="en-US" sz="1000" b="0" i="0" u="none" strike="noStrike" kern="1200" cap="none" baseline="0" noProof="0" dirty="0" smtClean="0">
              <a:solidFill>
                <a:schemeClr val="tx1"/>
              </a:solidFill>
              <a:latin typeface="Times New Roman"/>
              <a:ea typeface="+mn-ea"/>
              <a:cs typeface="Times New Roman"/>
            </a:endParaRPr>
          </a:p>
          <a:p>
            <a:pPr algn="l"/>
            <a:r>
              <a:rPr lang="en-US" sz="1000" b="0" i="0" u="none" strike="noStrike" kern="1200" cap="none" baseline="0" noProof="0" dirty="0" smtClean="0">
                <a:solidFill>
                  <a:schemeClr val="tx1"/>
                </a:solidFill>
                <a:latin typeface="Times New Roman"/>
                <a:ea typeface="+mn-ea"/>
                <a:cs typeface="Times New Roman"/>
              </a:rPr>
              <a:t>11</a:t>
            </a:r>
            <a:r>
              <a:rPr lang="en-US" sz="1000" b="0" i="0" u="none" strike="noStrike" kern="1200" cap="none" baseline="30000" noProof="0" dirty="0" smtClean="0">
                <a:solidFill>
                  <a:schemeClr val="tx1"/>
                </a:solidFill>
                <a:latin typeface="Times New Roman"/>
                <a:ea typeface="+mn-ea"/>
                <a:cs typeface="Times New Roman"/>
              </a:rPr>
              <a:t>th</a:t>
            </a:r>
            <a:r>
              <a:rPr lang="en-US" sz="1000" b="0" i="0" u="none" strike="noStrike" kern="1200" cap="none" baseline="0" noProof="0" dirty="0" smtClean="0">
                <a:solidFill>
                  <a:schemeClr val="tx1"/>
                </a:solidFill>
                <a:latin typeface="Times New Roman"/>
                <a:ea typeface="+mn-ea"/>
                <a:cs typeface="Times New Roman"/>
              </a:rPr>
              <a:t> IEEE International Conference on Communication Technology, 2008, ICCT 2008, 10-12 Nov 2008 Page(s):561 – 564</a:t>
            </a:r>
          </a:p>
          <a:p>
            <a:pPr algn="l"/>
            <a:endParaRPr lang="en-US" sz="1000" b="0" u="none" kern="1200" dirty="0" smtClean="0">
              <a:solidFill>
                <a:schemeClr val="tx1"/>
              </a:solidFill>
              <a:latin typeface="Times New Roman"/>
              <a:ea typeface="+mn-ea"/>
              <a:cs typeface="Times New Roman"/>
            </a:endParaRPr>
          </a:p>
          <a:p>
            <a:pPr algn="l"/>
            <a:r>
              <a:rPr lang="fr-FR" sz="1000" kern="1200" dirty="0" smtClean="0">
                <a:solidFill>
                  <a:schemeClr val="tx1"/>
                </a:solidFill>
                <a:latin typeface="Times New Roman"/>
                <a:ea typeface="+mn-ea"/>
                <a:cs typeface="Times New Roman"/>
              </a:rPr>
              <a:t>[5] J. </a:t>
            </a:r>
            <a:r>
              <a:rPr lang="fr-FR" sz="1000" kern="1200" dirty="0" err="1" smtClean="0">
                <a:solidFill>
                  <a:schemeClr val="tx1"/>
                </a:solidFill>
                <a:latin typeface="Times New Roman"/>
                <a:ea typeface="+mn-ea"/>
                <a:cs typeface="Times New Roman"/>
              </a:rPr>
              <a:t>Schoenwaelder</a:t>
            </a:r>
            <a:endParaRPr lang="fr-FR" sz="1000" kern="1200" dirty="0" smtClean="0">
              <a:solidFill>
                <a:schemeClr val="tx1"/>
              </a:solidFill>
              <a:latin typeface="Times New Roman"/>
              <a:ea typeface="+mn-ea"/>
              <a:cs typeface="Times New Roman"/>
            </a:endParaRPr>
          </a:p>
          <a:p>
            <a:pPr algn="l"/>
            <a:r>
              <a:rPr lang="fr-FR" sz="1000" kern="1200" dirty="0" smtClean="0">
                <a:solidFill>
                  <a:schemeClr val="tx1"/>
                </a:solidFill>
                <a:latin typeface="Times New Roman"/>
                <a:ea typeface="+mn-ea"/>
                <a:cs typeface="Times New Roman"/>
              </a:rPr>
              <a:t>Common YANG Data Types</a:t>
            </a:r>
          </a:p>
          <a:p>
            <a:pPr algn="l"/>
            <a:r>
              <a:rPr lang="fr-FR" sz="1000" kern="1200" dirty="0" smtClean="0">
                <a:solidFill>
                  <a:schemeClr val="tx1"/>
                </a:solidFill>
                <a:latin typeface="Times New Roman"/>
                <a:ea typeface="+mn-ea"/>
                <a:cs typeface="Times New Roman"/>
              </a:rPr>
              <a:t>draft-ietf-netmod-yang-types-03</a:t>
            </a:r>
            <a:endParaRPr lang="fr-FR" sz="1000" b="0" u="none" kern="1200" dirty="0" smtClean="0">
              <a:solidFill>
                <a:schemeClr val="tx1"/>
              </a:solidFill>
              <a:latin typeface="Times New Roman"/>
              <a:ea typeface="+mn-ea"/>
              <a:cs typeface="Times New Roman"/>
            </a:endParaRPr>
          </a:p>
          <a:p>
            <a:pPr algn="l"/>
            <a:r>
              <a:rPr lang="en-US" sz="1000" b="0" u="none" kern="1200" dirty="0" smtClean="0">
                <a:solidFill>
                  <a:schemeClr val="tx1"/>
                </a:solidFill>
                <a:latin typeface="Times New Roman"/>
                <a:ea typeface="+mn-ea"/>
                <a:cs typeface="Times New Roman"/>
              </a:rPr>
              <a:t>Network Working Group,</a:t>
            </a:r>
            <a:r>
              <a:rPr lang="en-US" sz="1000" b="0" u="none" kern="1200" baseline="0" dirty="0" smtClean="0">
                <a:solidFill>
                  <a:schemeClr val="tx1"/>
                </a:solidFill>
                <a:latin typeface="Times New Roman"/>
                <a:ea typeface="+mn-ea"/>
                <a:cs typeface="Times New Roman"/>
              </a:rPr>
              <a:t> </a:t>
            </a:r>
            <a:r>
              <a:rPr lang="en-US" sz="1000" b="0" u="none" kern="1200" dirty="0" smtClean="0">
                <a:solidFill>
                  <a:schemeClr val="tx1"/>
                </a:solidFill>
                <a:latin typeface="Times New Roman"/>
                <a:ea typeface="+mn-ea"/>
                <a:cs typeface="Times New Roman"/>
              </a:rPr>
              <a:t>Internet-Draft, 13 Mai</a:t>
            </a:r>
            <a:r>
              <a:rPr lang="en-US" sz="1000" b="0" u="none" kern="1200" baseline="0" dirty="0" smtClean="0">
                <a:solidFill>
                  <a:schemeClr val="tx1"/>
                </a:solidFill>
                <a:latin typeface="Times New Roman"/>
                <a:ea typeface="+mn-ea"/>
                <a:cs typeface="Times New Roman"/>
              </a:rPr>
              <a:t> </a:t>
            </a:r>
            <a:r>
              <a:rPr lang="en-US" sz="1000" b="0" u="none" kern="1200" dirty="0" smtClean="0">
                <a:solidFill>
                  <a:schemeClr val="tx1"/>
                </a:solidFill>
                <a:latin typeface="Times New Roman"/>
                <a:ea typeface="+mn-ea"/>
                <a:cs typeface="Times New Roman"/>
              </a:rPr>
              <a:t>2009</a:t>
            </a:r>
          </a:p>
          <a:p>
            <a:pPr algn="l"/>
            <a:endParaRPr lang="en-US" sz="1000" b="0" u="none" kern="1200" dirty="0" smtClean="0">
              <a:solidFill>
                <a:schemeClr val="tx1"/>
              </a:solidFill>
              <a:latin typeface="Times New Roman"/>
              <a:ea typeface="+mn-ea"/>
              <a:cs typeface="Times New Roman"/>
            </a:endParaRPr>
          </a:p>
          <a:p>
            <a:pPr algn="l"/>
            <a:r>
              <a:rPr lang="en-US" sz="1000" b="0" u="none" kern="1200" dirty="0" smtClean="0">
                <a:solidFill>
                  <a:schemeClr val="tx1"/>
                </a:solidFill>
                <a:latin typeface="Times New Roman"/>
                <a:ea typeface="+mn-ea"/>
                <a:cs typeface="Times New Roman"/>
              </a:rPr>
              <a:t>V. </a:t>
            </a:r>
            <a:r>
              <a:rPr lang="en-US" sz="1000" b="0" u="none" kern="1200" dirty="0" err="1" smtClean="0">
                <a:solidFill>
                  <a:schemeClr val="tx1"/>
                </a:solidFill>
                <a:latin typeface="Times New Roman"/>
                <a:ea typeface="+mn-ea"/>
                <a:cs typeface="Times New Roman"/>
              </a:rPr>
              <a:t>Cridlig</a:t>
            </a:r>
            <a:r>
              <a:rPr lang="en-US" sz="1000" b="0" u="none" kern="1200" dirty="0" smtClean="0">
                <a:solidFill>
                  <a:schemeClr val="tx1"/>
                </a:solidFill>
                <a:latin typeface="Times New Roman"/>
                <a:ea typeface="+mn-ea"/>
                <a:cs typeface="Times New Roman"/>
              </a:rPr>
              <a:t>;</a:t>
            </a:r>
            <a:r>
              <a:rPr lang="en-US" sz="1000" b="0" u="none" kern="1200" baseline="0" dirty="0" smtClean="0">
                <a:solidFill>
                  <a:schemeClr val="tx1"/>
                </a:solidFill>
                <a:latin typeface="Times New Roman"/>
                <a:ea typeface="+mn-ea"/>
                <a:cs typeface="Times New Roman"/>
              </a:rPr>
              <a:t> R. State</a:t>
            </a:r>
          </a:p>
          <a:p>
            <a:pPr algn="l"/>
            <a:r>
              <a:rPr lang="en-US" sz="1000" b="0" u="none" kern="1200" baseline="0" dirty="0" err="1" smtClean="0">
                <a:solidFill>
                  <a:schemeClr val="tx1"/>
                </a:solidFill>
                <a:latin typeface="Times New Roman"/>
                <a:ea typeface="+mn-ea"/>
                <a:cs typeface="Times New Roman"/>
              </a:rPr>
              <a:t>YencaP</a:t>
            </a:r>
            <a:r>
              <a:rPr lang="en-US" sz="1000" b="0" u="none" kern="1200" baseline="0" dirty="0" smtClean="0">
                <a:solidFill>
                  <a:schemeClr val="tx1"/>
                </a:solidFill>
                <a:latin typeface="Times New Roman"/>
                <a:ea typeface="+mn-ea"/>
                <a:cs typeface="Times New Roman"/>
              </a:rPr>
              <a:t> Documentation</a:t>
            </a:r>
          </a:p>
          <a:p>
            <a:pPr algn="l"/>
            <a:r>
              <a:rPr lang="en-US" sz="1000" b="0" u="none" kern="1200" baseline="0" dirty="0" smtClean="0">
                <a:solidFill>
                  <a:schemeClr val="tx1"/>
                </a:solidFill>
                <a:latin typeface="Times New Roman"/>
                <a:ea typeface="+mn-ea"/>
                <a:cs typeface="Times New Roman"/>
              </a:rPr>
              <a:t>Technical Report, 2005, 25 Pages,</a:t>
            </a:r>
            <a:r>
              <a:rPr lang="fr-FR" sz="1200" kern="1200" dirty="0" smtClean="0">
                <a:solidFill>
                  <a:schemeClr val="tx1"/>
                </a:solidFill>
                <a:latin typeface="+mn-lt"/>
                <a:ea typeface="+mn-ea"/>
                <a:cs typeface="+mn-cs"/>
              </a:rPr>
              <a:t>http://hal.inria.fr/inria-00000804/fr</a:t>
            </a:r>
            <a:endParaRPr lang="en-US" sz="1000" b="0" u="none" kern="1200" dirty="0" smtClean="0">
              <a:solidFill>
                <a:schemeClr val="tx1"/>
              </a:solidFill>
              <a:latin typeface="Times New Roman"/>
              <a:ea typeface="+mn-ea"/>
              <a:cs typeface="Times New Roman"/>
            </a:endParaRPr>
          </a:p>
          <a:p>
            <a:pPr algn="l"/>
            <a:endParaRPr lang="en-US" sz="1200" b="0" u="none" kern="1200" dirty="0" smtClean="0">
              <a:solidFill>
                <a:schemeClr val="tx1"/>
              </a:solidFill>
              <a:latin typeface="Times New Roman"/>
              <a:ea typeface="+mn-ea"/>
              <a:cs typeface="Times New Roman"/>
            </a:endParaRPr>
          </a:p>
          <a:p>
            <a:pPr algn="l"/>
            <a:endParaRPr lang="en-US" sz="1200" b="0" u="none" kern="1200" dirty="0" smtClean="0">
              <a:solidFill>
                <a:schemeClr val="tx1"/>
              </a:solidFill>
              <a:latin typeface="Times New Roman"/>
              <a:ea typeface="+mn-ea"/>
              <a:cs typeface="Times New Roman"/>
            </a:endParaRPr>
          </a:p>
          <a:p>
            <a:pPr algn="l"/>
            <a:endParaRPr lang="en-US" sz="1200" b="0" i="0" u="none" strike="noStrike" kern="1200" cap="none" baseline="0" noProof="0" dirty="0" smtClean="0">
              <a:solidFill>
                <a:schemeClr val="tx1"/>
              </a:solidFill>
              <a:latin typeface="Times New Roman"/>
              <a:ea typeface="+mn-ea"/>
              <a:cs typeface="Times New Roman"/>
            </a:endParaRPr>
          </a:p>
          <a:p>
            <a:pPr algn="l"/>
            <a:endParaRPr lang="en-US" sz="1200" b="0" i="0" u="none" kern="1200" dirty="0" smtClean="0">
              <a:solidFill>
                <a:schemeClr val="tx1"/>
              </a:solidFill>
              <a:latin typeface="Times New Roman"/>
              <a:ea typeface="+mn-ea"/>
              <a:cs typeface="Times New Roman"/>
            </a:endParaRPr>
          </a:p>
          <a:p>
            <a:pPr algn="just"/>
            <a:endParaRPr lang="fr-FR" sz="1200" b="0" i="0" u="none" kern="1200" baseline="0" noProof="0" dirty="0" smtClean="0">
              <a:solidFill>
                <a:schemeClr val="tx1"/>
              </a:solidFill>
              <a:latin typeface="Times New Roman"/>
              <a:ea typeface="+mn-ea"/>
              <a:cs typeface="Times New Roman"/>
            </a:endParaRPr>
          </a:p>
          <a:p>
            <a:pPr algn="just"/>
            <a:endParaRPr lang="en-US" sz="1000" b="0" i="0" u="none" baseline="0" noProof="0" dirty="0" smtClean="0">
              <a:solidFill>
                <a:schemeClr val="tx1"/>
              </a:solidFill>
              <a:latin typeface="Times New Roman"/>
              <a:cs typeface="Times New Roman"/>
            </a:endParaRPr>
          </a:p>
          <a:p>
            <a:pPr algn="just"/>
            <a:endParaRPr lang="en-US" sz="1000" baseline="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is gaining importance as the size and the complexity of network resources is growing. In the Internet context,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that are mainly setting</a:t>
            </a:r>
            <a:r>
              <a:rPr lang="en-US" sz="1000" baseline="0" noProof="0" dirty="0" smtClean="0">
                <a:latin typeface="Times New Roman"/>
                <a:cs typeface="Times New Roman"/>
              </a:rPr>
              <a:t> configuration </a:t>
            </a:r>
            <a:r>
              <a:rPr lang="en-US" sz="1000" baseline="0" noProof="0" dirty="0" smtClean="0">
                <a:latin typeface="Times New Roman"/>
                <a:cs typeface="Times New Roman"/>
              </a:rPr>
              <a:t>data values to </a:t>
            </a:r>
            <a:r>
              <a:rPr lang="en-US" sz="1000" baseline="0" noProof="0" dirty="0" smtClean="0">
                <a:latin typeface="Times New Roman"/>
                <a:cs typeface="Times New Roman"/>
              </a:rPr>
              <a:t>devices </a:t>
            </a:r>
            <a:r>
              <a:rPr lang="en-US" sz="1000" baseline="0" noProof="0" dirty="0" smtClean="0">
                <a:latin typeface="Times New Roman"/>
                <a:cs typeface="Times New Roman"/>
              </a:rPr>
              <a:t>or getting the value of these data from them.</a:t>
            </a:r>
            <a:r>
              <a:rPr lang="en-US" sz="1000" baseline="0" noProof="0" dirty="0" smtClean="0">
                <a:latin typeface="Times New Roman"/>
                <a:cs typeface="Times New Roman"/>
              </a:rPr>
              <a:t> Values are </a:t>
            </a:r>
            <a:r>
              <a:rPr lang="en-US" sz="1000" baseline="0" noProof="0" dirty="0" err="1" smtClean="0">
                <a:latin typeface="Times New Roman"/>
                <a:cs typeface="Times New Roman"/>
              </a:rPr>
              <a:t>tansmitted</a:t>
            </a:r>
            <a:r>
              <a:rPr lang="en-US" sz="1000" baseline="0" noProof="0" dirty="0" smtClean="0">
                <a:latin typeface="Times New Roman"/>
                <a:cs typeface="Times New Roman"/>
              </a:rPr>
              <a:t> in a XML document. The standardization body </a:t>
            </a:r>
            <a:r>
              <a:rPr lang="en-US" sz="1000" baseline="0" noProof="0" dirty="0" smtClean="0">
                <a:latin typeface="Times New Roman"/>
                <a:cs typeface="Times New Roman"/>
              </a:rPr>
              <a:t>admits this should be improved by a data model that will gives semantic to these</a:t>
            </a:r>
            <a:r>
              <a:rPr lang="en-US" sz="1000" baseline="0" noProof="0" dirty="0" smtClean="0">
                <a:latin typeface="Times New Roman"/>
                <a:cs typeface="Times New Roman"/>
              </a:rPr>
              <a:t> data values and </a:t>
            </a:r>
            <a:r>
              <a:rPr lang="en-US" sz="1000" baseline="0" noProof="0" dirty="0" smtClean="0">
                <a:latin typeface="Times New Roman"/>
                <a:cs typeface="Times New Roman"/>
              </a:rPr>
              <a:t>should be used as a contract between device vendor and application </a:t>
            </a:r>
            <a:r>
              <a:rPr lang="en-US" sz="1000" baseline="0" noProof="0" dirty="0" smtClean="0">
                <a:latin typeface="Times New Roman"/>
                <a:cs typeface="Times New Roman"/>
              </a:rPr>
              <a:t>developer. </a:t>
            </a: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that proposes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the SMI in the SNMP context because it is a data modeling language and because data</a:t>
            </a:r>
            <a:r>
              <a:rPr lang="en-US" sz="1000" baseline="0" noProof="0" dirty="0" smtClean="0">
                <a:latin typeface="Times New Roman"/>
                <a:cs typeface="Times New Roman"/>
              </a:rPr>
              <a:t> values are </a:t>
            </a:r>
            <a:r>
              <a:rPr lang="en-US" sz="1000" baseline="0" noProof="0" dirty="0" smtClean="0">
                <a:latin typeface="Times New Roman"/>
                <a:cs typeface="Times New Roman"/>
              </a:rPr>
              <a:t>distributed and accessible by a protocol. With</a:t>
            </a:r>
            <a:r>
              <a:rPr lang="en-US" sz="1000" baseline="0" noProof="0" dirty="0" smtClean="0">
                <a:latin typeface="Times New Roman"/>
                <a:cs typeface="Times New Roman"/>
              </a:rPr>
              <a:t> YANG one </a:t>
            </a:r>
            <a:r>
              <a:rPr lang="en-US" sz="1000" baseline="0" noProof="0" dirty="0" smtClean="0">
                <a:latin typeface="Times New Roman"/>
                <a:cs typeface="Times New Roman"/>
              </a:rPr>
              <a:t>can specify complex but human-readable configuration of any network device. YANG seems to be a more better data model language than XML Schema or Relax NG [3,4].</a:t>
            </a:r>
            <a:r>
              <a:rPr lang="en-US" sz="1000" baseline="0" noProof="0" dirty="0" smtClean="0">
                <a:latin typeface="Times New Roman"/>
                <a:cs typeface="Times New Roman"/>
              </a:rPr>
              <a:t> On </a:t>
            </a:r>
            <a:r>
              <a:rPr lang="en-US" sz="1000" baseline="0" noProof="0" dirty="0" smtClean="0">
                <a:latin typeface="Times New Roman"/>
                <a:cs typeface="Times New Roman"/>
              </a:rPr>
              <a:t>the server </a:t>
            </a:r>
            <a:r>
              <a:rPr lang="en-US" sz="1000" baseline="0" noProof="0" dirty="0" smtClean="0">
                <a:latin typeface="Times New Roman"/>
                <a:cs typeface="Times New Roman"/>
              </a:rPr>
              <a:t>side, any </a:t>
            </a:r>
            <a:r>
              <a:rPr lang="en-US" sz="1000" baseline="0" noProof="0" dirty="0" smtClean="0">
                <a:latin typeface="Times New Roman"/>
                <a:cs typeface="Times New Roman"/>
              </a:rPr>
              <a:t>vendor can use such specifications to build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that will maintain an implementation of YANG specifications. On the </a:t>
            </a:r>
            <a:r>
              <a:rPr lang="fr-FR" sz="1000" baseline="0" noProof="0" dirty="0" smtClean="0">
                <a:latin typeface="Times New Roman"/>
                <a:cs typeface="Times New Roman"/>
              </a:rPr>
              <a:t>client</a:t>
            </a:r>
            <a:r>
              <a:rPr lang="fr-FR" sz="1000" baseline="0" noProof="0" dirty="0" smtClean="0">
                <a:latin typeface="Times New Roman"/>
                <a:cs typeface="Times New Roman"/>
              </a:rPr>
              <a:t> </a:t>
            </a:r>
            <a:r>
              <a:rPr lang="en-US" sz="1000" baseline="0" noProof="0" dirty="0" smtClean="0">
                <a:latin typeface="Times New Roman"/>
                <a:cs typeface="Times New Roman"/>
              </a:rPr>
              <a:t>side</a:t>
            </a:r>
            <a:r>
              <a:rPr lang="fr-FR" sz="1000" baseline="0" noProof="0" dirty="0" smtClean="0">
                <a:latin typeface="Times New Roman"/>
                <a:cs typeface="Times New Roman"/>
              </a:rPr>
              <a:t>, </a:t>
            </a:r>
            <a:r>
              <a:rPr lang="en-US" sz="1000" baseline="0" noProof="0" dirty="0" smtClean="0">
                <a:latin typeface="Times New Roman"/>
                <a:cs typeface="Times New Roman"/>
              </a:rPr>
              <a:t>configuration applications need data values to process for example policy enforcement, testing or browsing configurations. YANG data model specifications are a formal contract between devices' vendors and configuration application </a:t>
            </a:r>
            <a:r>
              <a:rPr lang="en-US" sz="1000" baseline="0" noProof="0" dirty="0" smtClean="0">
                <a:latin typeface="Times New Roman"/>
                <a:cs typeface="Times New Roman"/>
              </a:rPr>
              <a:t>and </a:t>
            </a:r>
            <a:r>
              <a:rPr lang="en-US" sz="1000" baseline="0" noProof="0" dirty="0" smtClean="0">
                <a:latin typeface="Times New Roman"/>
                <a:cs typeface="Times New Roman"/>
              </a:rPr>
              <a:t>our goal</a:t>
            </a:r>
            <a:r>
              <a:rPr lang="en-US" sz="1000" baseline="0" noProof="0" dirty="0" smtClean="0">
                <a:latin typeface="Times New Roman"/>
                <a:cs typeface="Times New Roman"/>
              </a:rPr>
              <a:t> is to </a:t>
            </a:r>
            <a:r>
              <a:rPr lang="en-US" sz="1000" baseline="0" noProof="0" dirty="0" smtClean="0">
                <a:latin typeface="Times New Roman"/>
                <a:cs typeface="Times New Roman"/>
              </a:rPr>
              <a:t>provide tools </a:t>
            </a:r>
            <a:r>
              <a:rPr lang="en-US" sz="1000" baseline="0" noProof="0" dirty="0" smtClean="0">
                <a:latin typeface="Times New Roman"/>
                <a:cs typeface="Times New Roman"/>
              </a:rPr>
              <a:t>helping users </a:t>
            </a:r>
            <a:r>
              <a:rPr lang="en-US" sz="1000" baseline="0" noProof="0" dirty="0" smtClean="0">
                <a:latin typeface="Times New Roman"/>
                <a:cs typeface="Times New Roman"/>
              </a:rPr>
              <a:t>to ensure that the contract is well respected.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subject of this paper is to show what is needed to build a YANG</a:t>
            </a:r>
            <a:r>
              <a:rPr lang="en-US" sz="1000" baseline="0" noProof="0" dirty="0" smtClean="0">
                <a:latin typeface="Times New Roman"/>
                <a:cs typeface="Times New Roman"/>
              </a:rPr>
              <a:t> application that access to YANG data values and </a:t>
            </a:r>
            <a:r>
              <a:rPr lang="en-US" sz="1000" baseline="0" noProof="0" dirty="0" smtClean="0">
                <a:latin typeface="Times New Roman"/>
                <a:cs typeface="Times New Roman"/>
              </a:rPr>
              <a:t>how we implement it. First we shortly describe the YANG language focusing on major concepts.</a:t>
            </a:r>
            <a:r>
              <a:rPr lang="en-US" sz="1000" baseline="0" noProof="0" dirty="0" smtClean="0">
                <a:latin typeface="Times New Roman"/>
                <a:cs typeface="Times New Roman"/>
              </a:rPr>
              <a:t> Secondly we </a:t>
            </a:r>
            <a:r>
              <a:rPr lang="en-US" sz="1000" baseline="0" noProof="0" dirty="0" smtClean="0">
                <a:latin typeface="Times New Roman"/>
                <a:cs typeface="Times New Roman"/>
              </a:rPr>
              <a:t>present a parser for YANG specification : </a:t>
            </a:r>
            <a:r>
              <a:rPr lang="en-US" sz="1000" baseline="0" noProof="0" dirty="0" err="1" smtClean="0">
                <a:latin typeface="Times New Roman"/>
                <a:cs typeface="Times New Roman"/>
              </a:rPr>
              <a:t>jYang</a:t>
            </a:r>
            <a:r>
              <a:rPr lang="en-US" sz="1000" baseline="0" noProof="0" dirty="0" smtClean="0">
                <a:latin typeface="Times New Roman"/>
                <a:cs typeface="Times New Roman"/>
              </a:rPr>
              <a:t> that is an open source proposal we provide to the community.</a:t>
            </a:r>
            <a:r>
              <a:rPr lang="en-US" sz="1000" baseline="0" noProof="0" dirty="0" smtClean="0">
                <a:latin typeface="Times New Roman"/>
                <a:cs typeface="Times New Roman"/>
              </a:rPr>
              <a:t> The </a:t>
            </a:r>
            <a:r>
              <a:rPr lang="en-US" sz="1000" baseline="0" noProof="0" dirty="0" smtClean="0">
                <a:latin typeface="Times New Roman"/>
                <a:cs typeface="Times New Roman"/>
              </a:rPr>
              <a:t>third part shows how we integrate YANG within the</a:t>
            </a:r>
            <a:r>
              <a:rPr lang="en-US" sz="1000" baseline="0" noProof="0" dirty="0" smtClean="0">
                <a:latin typeface="Times New Roman"/>
                <a:cs typeface="Times New Roman"/>
              </a:rPr>
              <a:t>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a:t>
            </a:r>
            <a:r>
              <a:rPr lang="en-US" sz="1000" baseline="0" noProof="0" dirty="0" smtClean="0">
                <a:latin typeface="Times New Roman"/>
                <a:cs typeface="Times New Roman"/>
              </a:rPr>
              <a:t>Finally we show the YANG browsing application and its functionalities to get and edit configuration data.</a:t>
            </a:r>
          </a:p>
          <a:p>
            <a:pPr algn="just"/>
            <a:endParaRPr lang="en-US" sz="100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figure. </a:t>
            </a:r>
          </a:p>
          <a:p>
            <a:pPr algn="just"/>
            <a:endParaRPr lang="en-US" sz="1200" noProof="0" dirty="0" smtClean="0">
              <a:latin typeface="Times New Roman"/>
              <a:cs typeface="Times New Roman"/>
            </a:endParaRPr>
          </a:p>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20</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pPr algn="just"/>
            <a:r>
              <a:rPr lang="en-US" sz="1000" baseline="0" dirty="0" smtClean="0">
                <a:latin typeface="Times New Roman"/>
                <a:cs typeface="Times New Roman"/>
              </a:rPr>
              <a:t>Data model configuration are grouped into YANG modules or submodules. A module is a set of data types specification around a given subject</a:t>
            </a:r>
            <a:r>
              <a:rPr lang="en-US" sz="1000" baseline="0" dirty="0" smtClean="0">
                <a:latin typeface="Times New Roman"/>
                <a:cs typeface="Times New Roman"/>
              </a:rPr>
              <a:t> like the configuration </a:t>
            </a:r>
            <a:r>
              <a:rPr lang="en-US" sz="1000" baseline="0" dirty="0" smtClean="0">
                <a:latin typeface="Times New Roman"/>
                <a:cs typeface="Times New Roman"/>
              </a:rPr>
              <a:t>of network interfaces or configuration of a network protocol parameters. Modules are the most large unit of granularity and a network device should announce which YANG modules it implements</a:t>
            </a:r>
            <a:r>
              <a:rPr lang="en-US" sz="1000" baseline="0" dirty="0" smtClean="0">
                <a:latin typeface="Times New Roman"/>
                <a:cs typeface="Times New Roman"/>
              </a:rPr>
              <a:t>. A module defines a name space (line 2) of all its data types to ensure an unique naming. Modules </a:t>
            </a:r>
            <a:r>
              <a:rPr lang="en-US" sz="1000" baseline="0" dirty="0" smtClean="0">
                <a:latin typeface="Times New Roman"/>
                <a:cs typeface="Times New Roman"/>
              </a:rPr>
              <a:t>can references each other (without cycle) in order to improve the reusability of YANG specification as</a:t>
            </a:r>
            <a:r>
              <a:rPr lang="en-US" sz="1000" baseline="0" dirty="0" smtClean="0">
                <a:latin typeface="Times New Roman"/>
                <a:cs typeface="Times New Roman"/>
              </a:rPr>
              <a:t> shown in </a:t>
            </a:r>
            <a:r>
              <a:rPr lang="en-US" sz="1000" baseline="0" dirty="0" smtClean="0">
                <a:latin typeface="Times New Roman"/>
                <a:cs typeface="Times New Roman"/>
              </a:rPr>
              <a:t>the figure at the line 3 of our network module example. The “</a:t>
            </a:r>
            <a:r>
              <a:rPr lang="en-US" sz="1000" baseline="0" dirty="0" err="1" smtClean="0">
                <a:latin typeface="Times New Roman"/>
                <a:cs typeface="Times New Roman"/>
              </a:rPr>
              <a:t>ietf</a:t>
            </a:r>
            <a:r>
              <a:rPr lang="en-US" sz="1000" baseline="0" dirty="0" smtClean="0">
                <a:latin typeface="Times New Roman"/>
                <a:cs typeface="Times New Roman"/>
              </a:rPr>
              <a:t>-yang-types” reference is a YANG module [5] with useful types that are more intended to be used by other modules than to be announced as configuration matter by devices.</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often in data model language there</a:t>
            </a:r>
            <a:r>
              <a:rPr lang="en-US" sz="1000" baseline="0" dirty="0" smtClean="0">
                <a:latin typeface="Times New Roman"/>
                <a:cs typeface="Times New Roman"/>
              </a:rPr>
              <a:t> are some </a:t>
            </a:r>
            <a:r>
              <a:rPr lang="en-US" sz="1000" baseline="0" dirty="0" smtClean="0">
                <a:latin typeface="Times New Roman"/>
                <a:cs typeface="Times New Roman"/>
              </a:rPr>
              <a:t>build-in types as string, </a:t>
            </a:r>
            <a:r>
              <a:rPr lang="en-US" sz="1000" baseline="0" dirty="0" err="1" smtClean="0">
                <a:latin typeface="Times New Roman"/>
                <a:cs typeface="Times New Roman"/>
              </a:rPr>
              <a:t>boolean</a:t>
            </a:r>
            <a:r>
              <a:rPr lang="en-US" sz="1000" baseline="0" dirty="0" smtClean="0">
                <a:latin typeface="Times New Roman"/>
                <a:cs typeface="Times New Roman"/>
              </a:rPr>
              <a:t>,</a:t>
            </a:r>
            <a:r>
              <a:rPr lang="en-US" sz="1000" baseline="0" dirty="0" smtClean="0">
                <a:latin typeface="Times New Roman"/>
                <a:cs typeface="Times New Roman"/>
              </a:rPr>
              <a:t> signed </a:t>
            </a:r>
            <a:r>
              <a:rPr lang="en-US" sz="1000" baseline="0" dirty="0" smtClean="0">
                <a:latin typeface="Times New Roman"/>
                <a:cs typeface="Times New Roman"/>
              </a:rPr>
              <a:t>or</a:t>
            </a:r>
            <a:r>
              <a:rPr lang="en-US" sz="1000" baseline="0" dirty="0" smtClean="0">
                <a:latin typeface="Times New Roman"/>
                <a:cs typeface="Times New Roman"/>
              </a:rPr>
              <a:t> unsigned integer on </a:t>
            </a:r>
            <a:r>
              <a:rPr lang="en-US" sz="1000" baseline="0" dirty="0" smtClean="0">
                <a:latin typeface="Times New Roman"/>
                <a:cs typeface="Times New Roman"/>
              </a:rPr>
              <a:t>several</a:t>
            </a:r>
            <a:r>
              <a:rPr lang="en-US" sz="1000" baseline="0" dirty="0" smtClean="0">
                <a:latin typeface="Times New Roman"/>
                <a:cs typeface="Times New Roman"/>
              </a:rPr>
              <a:t> size (</a:t>
            </a:r>
            <a:r>
              <a:rPr lang="en-US" sz="1000" baseline="0" dirty="0" smtClean="0">
                <a:latin typeface="Times New Roman"/>
                <a:cs typeface="Times New Roman"/>
              </a:rPr>
              <a:t>8, 16, 32 bits) and so on. These basic types can be used to</a:t>
            </a:r>
            <a:r>
              <a:rPr lang="en-US" sz="1000" baseline="0" dirty="0" smtClean="0">
                <a:latin typeface="Times New Roman"/>
                <a:cs typeface="Times New Roman"/>
              </a:rPr>
              <a:t> model </a:t>
            </a:r>
            <a:r>
              <a:rPr lang="en-US" sz="1000" baseline="0" dirty="0" smtClean="0">
                <a:latin typeface="Times New Roman"/>
                <a:cs typeface="Times New Roman"/>
              </a:rPr>
              <a:t>or to create other types with a “</a:t>
            </a:r>
            <a:r>
              <a:rPr lang="en-US" sz="1000" baseline="0" dirty="0" err="1" smtClean="0">
                <a:latin typeface="Times New Roman"/>
                <a:cs typeface="Times New Roman"/>
              </a:rPr>
              <a:t>typedef</a:t>
            </a:r>
            <a:r>
              <a:rPr lang="en-US" sz="1000" baseline="0" dirty="0" smtClean="0">
                <a:latin typeface="Times New Roman"/>
                <a:cs typeface="Times New Roman"/>
              </a:rPr>
              <a:t> “ statement (line 4) that allow a more precise semantic or to add some constraints as</a:t>
            </a:r>
            <a:r>
              <a:rPr lang="en-US" sz="1000" baseline="0" dirty="0" smtClean="0">
                <a:latin typeface="Times New Roman"/>
                <a:cs typeface="Times New Roman"/>
              </a:rPr>
              <a:t> shown at </a:t>
            </a:r>
            <a:r>
              <a:rPr lang="en-US" sz="1000" baseline="0" dirty="0" smtClean="0">
                <a:latin typeface="Times New Roman"/>
                <a:cs typeface="Times New Roman"/>
              </a:rPr>
              <a:t>line 6 where the length of a string is limited. An other construct that improve reusability is the “grouping” statement (line 8) that allows the definition of data model in order to use them more than one times at separate places in the current module </a:t>
            </a:r>
            <a:r>
              <a:rPr lang="en-US" sz="1000" baseline="0" dirty="0" smtClean="0">
                <a:latin typeface="Times New Roman"/>
                <a:cs typeface="Times New Roman"/>
              </a:rPr>
              <a:t>(seen </a:t>
            </a:r>
            <a:r>
              <a:rPr lang="en-US" sz="1000" baseline="0" dirty="0" smtClean="0">
                <a:latin typeface="Times New Roman"/>
                <a:cs typeface="Times New Roman"/>
              </a:rPr>
              <a:t>line 21) or by other </a:t>
            </a:r>
            <a:r>
              <a:rPr lang="en-US" sz="1000" baseline="0" dirty="0" smtClean="0">
                <a:latin typeface="Times New Roman"/>
                <a:cs typeface="Times New Roman"/>
              </a:rPr>
              <a:t>modules. </a:t>
            </a:r>
            <a:r>
              <a:rPr lang="en-US" sz="1000" baseline="0" dirty="0" smtClean="0">
                <a:latin typeface="Times New Roman"/>
                <a:cs typeface="Times New Roman"/>
              </a:rPr>
              <a:t>It can be compared to a C macro definition.</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Data model are mainly expressed with the following statements that are called </a:t>
            </a:r>
            <a:r>
              <a:rPr lang="en-US" sz="1000" baseline="0" dirty="0" err="1" smtClean="0">
                <a:latin typeface="Times New Roman"/>
                <a:cs typeface="Times New Roman"/>
              </a:rPr>
              <a:t>datadef</a:t>
            </a:r>
            <a:r>
              <a:rPr lang="en-US" sz="1000" baseline="0" dirty="0" smtClean="0">
                <a:latin typeface="Times New Roman"/>
                <a:cs typeface="Times New Roman"/>
              </a:rPr>
              <a:t> statement:</a:t>
            </a:r>
          </a:p>
          <a:p>
            <a:pPr lvl="1" algn="just">
              <a:buFont typeface="Arial"/>
              <a:buChar char="•"/>
            </a:pPr>
            <a:r>
              <a:rPr lang="en-US" sz="1000" baseline="0" dirty="0" smtClean="0">
                <a:latin typeface="Times New Roman"/>
                <a:cs typeface="Times New Roman"/>
              </a:rPr>
              <a:t> Leaf : a value of one type.</a:t>
            </a:r>
          </a:p>
          <a:p>
            <a:pPr lvl="1" algn="just">
              <a:buFont typeface="Arial"/>
              <a:buChar char="•"/>
            </a:pPr>
            <a:r>
              <a:rPr lang="en-US" sz="1000" baseline="0" dirty="0" smtClean="0">
                <a:latin typeface="Times New Roman"/>
                <a:cs typeface="Times New Roman"/>
              </a:rPr>
              <a:t> Container : a set of values.</a:t>
            </a:r>
          </a:p>
          <a:p>
            <a:pPr lvl="1" algn="just">
              <a:buFont typeface="Arial"/>
              <a:buChar char="•"/>
            </a:pPr>
            <a:r>
              <a:rPr lang="en-US" sz="1000" baseline="0" dirty="0" smtClean="0">
                <a:latin typeface="Times New Roman"/>
                <a:cs typeface="Times New Roman"/>
              </a:rPr>
              <a:t> List : a set of </a:t>
            </a:r>
            <a:r>
              <a:rPr lang="en-US" sz="1000" baseline="0" dirty="0" err="1" smtClean="0">
                <a:latin typeface="Times New Roman"/>
                <a:cs typeface="Times New Roman"/>
              </a:rPr>
              <a:t>datadefs</a:t>
            </a:r>
            <a:r>
              <a:rPr lang="en-US" sz="1000" baseline="0" dirty="0" smtClean="0">
                <a:latin typeface="Times New Roman"/>
                <a:cs typeface="Times New Roman"/>
              </a:rPr>
              <a:t>, called an entry. An instance is a set of entry values and one </a:t>
            </a:r>
            <a:r>
              <a:rPr lang="en-US" sz="1000" baseline="0" dirty="0" smtClean="0">
                <a:latin typeface="Times New Roman"/>
                <a:cs typeface="Times New Roman"/>
              </a:rPr>
              <a:t>value (a column) should be </a:t>
            </a:r>
            <a:r>
              <a:rPr lang="en-US" sz="1000" baseline="0" dirty="0" smtClean="0">
                <a:latin typeface="Times New Roman"/>
                <a:cs typeface="Times New Roman"/>
              </a:rPr>
              <a:t>the key of the list (that is the value that distinguish each line).</a:t>
            </a:r>
          </a:p>
          <a:p>
            <a:pPr lvl="1" algn="just">
              <a:buFont typeface="Arial"/>
              <a:buChar char="•"/>
            </a:pPr>
            <a:r>
              <a:rPr lang="en-US" sz="1000" baseline="0" dirty="0" smtClean="0">
                <a:latin typeface="Times New Roman"/>
                <a:cs typeface="Times New Roman"/>
              </a:rPr>
              <a:t> Leaf-list : a list of values of the same type.</a:t>
            </a:r>
          </a:p>
          <a:p>
            <a:pPr lvl="1" algn="just">
              <a:buFont typeface="Arial"/>
              <a:buChar char="•"/>
            </a:pPr>
            <a:r>
              <a:rPr lang="en-US" sz="1000" baseline="0" dirty="0" smtClean="0">
                <a:latin typeface="Times New Roman"/>
                <a:cs typeface="Times New Roman"/>
              </a:rPr>
              <a:t> Choice ; an alternative of different cases of </a:t>
            </a:r>
            <a:r>
              <a:rPr lang="en-US" sz="1000" baseline="0" dirty="0" err="1" smtClean="0">
                <a:latin typeface="Times New Roman"/>
                <a:cs typeface="Times New Roman"/>
              </a:rPr>
              <a:t>datadefs</a:t>
            </a:r>
            <a:r>
              <a:rPr lang="en-US" sz="1000" baseline="0" dirty="0" smtClean="0">
                <a:latin typeface="Times New Roman"/>
                <a:cs typeface="Times New Roman"/>
              </a:rPr>
              <a:t>.</a:t>
            </a:r>
          </a:p>
          <a:p>
            <a:pPr algn="just">
              <a:buFont typeface="Arial"/>
              <a:buNone/>
            </a:pPr>
            <a:r>
              <a:rPr lang="en-US" sz="1000" baseline="0" dirty="0" smtClean="0">
                <a:latin typeface="Times New Roman"/>
                <a:cs typeface="Times New Roman"/>
              </a:rPr>
              <a:t>The example shows two containers (lines 9 and 14) a list (line 15) and a choice (line 20).</a:t>
            </a:r>
          </a:p>
          <a:p>
            <a:pPr algn="just">
              <a:buFont typeface="Arial"/>
              <a:buNone/>
            </a:pPr>
            <a:endParaRPr lang="en-US" sz="1000" baseline="0" dirty="0" smtClean="0">
              <a:latin typeface="Times New Roman"/>
              <a:cs typeface="Times New Roman"/>
            </a:endParaRPr>
          </a:p>
          <a:p>
            <a:pPr algn="just"/>
            <a:r>
              <a:rPr lang="en-US" sz="1000" baseline="0" dirty="0" smtClean="0">
                <a:latin typeface="Times New Roman"/>
                <a:cs typeface="Times New Roman"/>
              </a:rPr>
              <a:t>The A</a:t>
            </a:r>
            <a:r>
              <a:rPr lang="en-US" sz="1000" baseline="0" dirty="0" smtClean="0">
                <a:latin typeface="Times New Roman"/>
                <a:cs typeface="Times New Roman"/>
              </a:rPr>
              <a:t>PI we propose</a:t>
            </a:r>
            <a:r>
              <a:rPr lang="en-US" sz="1000" baseline="0" dirty="0" smtClean="0">
                <a:latin typeface="Times New Roman"/>
                <a:cs typeface="Times New Roman"/>
              </a:rPr>
              <a:t> reflects YANG statements of </a:t>
            </a:r>
            <a:r>
              <a:rPr lang="en-US" sz="1000" baseline="0" dirty="0" smtClean="0">
                <a:latin typeface="Times New Roman"/>
                <a:cs typeface="Times New Roman"/>
              </a:rPr>
              <a:t>data model. For each YANG statement we have a</a:t>
            </a:r>
            <a:r>
              <a:rPr lang="en-US" sz="1000" baseline="0" dirty="0" smtClean="0">
                <a:latin typeface="Times New Roman"/>
                <a:cs typeface="Times New Roman"/>
              </a:rPr>
              <a:t> corresponding java class (seen class diagram on the figure). A YANG module is </a:t>
            </a:r>
            <a:r>
              <a:rPr lang="en-US" sz="1000" baseline="0" dirty="0" smtClean="0">
                <a:latin typeface="Times New Roman"/>
                <a:cs typeface="Times New Roman"/>
              </a:rPr>
              <a:t>represented as a tree of java instances (what the standard call the schema tree). The figure shows the java classes organization for the network module given for example. Each java object have </a:t>
            </a:r>
            <a:r>
              <a:rPr lang="en-US" sz="1000" baseline="0" dirty="0" smtClean="0">
                <a:latin typeface="Times New Roman"/>
                <a:cs typeface="Times New Roman"/>
              </a:rPr>
              <a:t>getters methods to follow the tree of instances. </a:t>
            </a:r>
            <a:r>
              <a:rPr lang="en-US" sz="1000" baseline="0" dirty="0" smtClean="0">
                <a:latin typeface="Times New Roman"/>
                <a:cs typeface="Times New Roman"/>
              </a:rPr>
              <a:t>About hundred of java classes</a:t>
            </a:r>
            <a:r>
              <a:rPr lang="en-US" sz="1000" baseline="0" dirty="0" smtClean="0">
                <a:latin typeface="Times New Roman"/>
                <a:cs typeface="Times New Roman"/>
              </a:rPr>
              <a:t> have been needed </a:t>
            </a:r>
            <a:r>
              <a:rPr lang="en-US" sz="1000" baseline="0" dirty="0" smtClean="0">
                <a:latin typeface="Times New Roman"/>
                <a:cs typeface="Times New Roman"/>
              </a:rPr>
              <a:t>to represent any YANG specification.</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YANG</a:t>
            </a:r>
            <a:r>
              <a:rPr lang="en-US" sz="1000" baseline="0" dirty="0" smtClean="0">
                <a:latin typeface="Times New Roman"/>
                <a:cs typeface="Times New Roman"/>
              </a:rPr>
              <a:t> language. </a:t>
            </a:r>
            <a:r>
              <a:rPr lang="en-US" sz="1000" baseline="0" dirty="0" smtClean="0">
                <a:latin typeface="Times New Roman"/>
                <a:cs typeface="Times New Roman"/>
              </a:rPr>
              <a:t>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 </a:t>
            </a:r>
            <a:r>
              <a:rPr lang="en-US" sz="1000" baseline="0" dirty="0" err="1" smtClean="0">
                <a:latin typeface="Times New Roman"/>
                <a:cs typeface="Times New Roman"/>
              </a:rPr>
              <a:t>jYang</a:t>
            </a:r>
            <a:r>
              <a:rPr lang="en-US" sz="1000" baseline="0" dirty="0" smtClean="0">
                <a:latin typeface="Times New Roman"/>
                <a:cs typeface="Times New Roman"/>
              </a:rPr>
              <a:t> compilation</a:t>
            </a:r>
            <a:r>
              <a:rPr lang="en-US" sz="1000" baseline="0" dirty="0" smtClean="0">
                <a:latin typeface="Times New Roman"/>
                <a:cs typeface="Times New Roman"/>
              </a:rPr>
              <a:t> starts </a:t>
            </a:r>
            <a:r>
              <a:rPr lang="en-US" sz="1000" baseline="0" dirty="0" smtClean="0">
                <a:latin typeface="Times New Roman"/>
                <a:cs typeface="Times New Roman"/>
              </a:rPr>
              <a:t>with one </a:t>
            </a:r>
            <a:r>
              <a:rPr lang="en-US" sz="1000" baseline="0" dirty="0" smtClean="0">
                <a:latin typeface="Times New Roman"/>
                <a:cs typeface="Times New Roman"/>
              </a:rPr>
              <a:t>or </a:t>
            </a:r>
            <a:r>
              <a:rPr lang="en-US" sz="1000" baseline="0" dirty="0" smtClean="0">
                <a:latin typeface="Times New Roman"/>
                <a:cs typeface="Times New Roman"/>
              </a:rPr>
              <a:t>more YANG files references that will be read by the </a:t>
            </a:r>
            <a:r>
              <a:rPr lang="en-US" sz="1000" baseline="0" dirty="0" smtClean="0">
                <a:latin typeface="Times New Roman"/>
                <a:cs typeface="Times New Roman"/>
              </a:rPr>
              <a:t>parser. </a:t>
            </a:r>
            <a:r>
              <a:rPr lang="en-US" sz="1000" baseline="0" dirty="0" smtClean="0">
                <a:latin typeface="Times New Roman"/>
                <a:cs typeface="Times New Roman"/>
              </a:rPr>
              <a:t>All import and include</a:t>
            </a:r>
            <a:r>
              <a:rPr lang="en-US" sz="1000" baseline="0" dirty="0" smtClean="0">
                <a:latin typeface="Times New Roman"/>
                <a:cs typeface="Times New Roman"/>
              </a:rPr>
              <a:t>  (a sort of import) statements </a:t>
            </a:r>
            <a:r>
              <a:rPr lang="en-US" sz="1000" baseline="0" dirty="0" smtClean="0">
                <a:latin typeface="Times New Roman"/>
                <a:cs typeface="Times New Roman"/>
              </a:rPr>
              <a:t>are</a:t>
            </a:r>
            <a:r>
              <a:rPr lang="en-US" sz="1000" baseline="0" dirty="0" smtClean="0">
                <a:latin typeface="Times New Roman"/>
                <a:cs typeface="Times New Roman"/>
              </a:rPr>
              <a:t> followed </a:t>
            </a:r>
            <a:r>
              <a:rPr lang="en-US" sz="1000" baseline="0" dirty="0" smtClean="0">
                <a:latin typeface="Times New Roman"/>
                <a:cs typeface="Times New Roman"/>
              </a:rPr>
              <a:t>without parsing twice the same file. So for example if one just give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a:t>
            </a:r>
            <a:r>
              <a:rPr lang="en-US" sz="1000" baseline="0" dirty="0" smtClean="0">
                <a:latin typeface="Times New Roman"/>
                <a:cs typeface="Times New Roman"/>
              </a:rPr>
              <a:t> is one </a:t>
            </a:r>
            <a:r>
              <a:rPr lang="en-US" sz="1000" baseline="0" dirty="0" smtClean="0">
                <a:latin typeface="Times New Roman"/>
                <a:cs typeface="Times New Roman"/>
              </a:rPr>
              <a:t>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a:t>
            </a:r>
            <a:r>
              <a:rPr lang="en-US" sz="1000" baseline="0" dirty="0" smtClean="0">
                <a:latin typeface="Times New Roman"/>
                <a:cs typeface="Times New Roman"/>
              </a:rPr>
              <a:t> the java objects tree </a:t>
            </a:r>
            <a:r>
              <a:rPr lang="en-US" sz="1000" baseline="0" dirty="0" smtClean="0">
                <a:latin typeface="Times New Roman"/>
                <a:cs typeface="Times New Roman"/>
              </a:rPr>
              <a:t>we show in the</a:t>
            </a:r>
            <a:r>
              <a:rPr lang="en-US" sz="1000" baseline="0" dirty="0" smtClean="0">
                <a:latin typeface="Times New Roman"/>
                <a:cs typeface="Times New Roman"/>
              </a:rPr>
              <a:t> previous figure</a:t>
            </a:r>
            <a:r>
              <a:rPr lang="en-US" sz="1000" baseline="0" dirty="0" smtClean="0">
                <a:latin typeface="Times New Roman"/>
                <a:cs typeface="Times New Roman"/>
              </a:rPr>
              <a:t>.</a:t>
            </a:r>
            <a:r>
              <a:rPr lang="en-US" sz="1000" baseline="0" dirty="0" smtClean="0">
                <a:latin typeface="Times New Roman"/>
                <a:cs typeface="Times New Roman"/>
              </a:rPr>
              <a:t> An other output can be a </a:t>
            </a:r>
            <a:r>
              <a:rPr lang="en-US" sz="1000" baseline="0" dirty="0" smtClean="0">
                <a:latin typeface="Times New Roman"/>
                <a:cs typeface="Times New Roman"/>
              </a:rPr>
              <a:t>list of </a:t>
            </a:r>
            <a:r>
              <a:rPr lang="en-US" sz="1000" baseline="0" dirty="0" smtClean="0">
                <a:latin typeface="Times New Roman"/>
                <a:cs typeface="Times New Roman"/>
              </a:rPr>
              <a:t>errors encountered during the parsing. Full lexical and syntax checking are done and part of semantic is covered. YANG allows data modeler to express some constraints as range number or string pattern that can be checked when sub typing is used or when default values are set. Other constraints that can be expressed on the data value level are not checked. For example there one can specify conditional presence of data depending on other data value (or hosting device capabilities).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 other</a:t>
            </a:r>
            <a:r>
              <a:rPr lang="en-US" sz="1000" baseline="0" dirty="0" smtClean="0">
                <a:latin typeface="Times New Roman"/>
                <a:cs typeface="Times New Roman"/>
              </a:rPr>
              <a:t> useful output </a:t>
            </a:r>
            <a:r>
              <a:rPr lang="en-US" sz="1000" baseline="0" dirty="0" smtClean="0">
                <a:latin typeface="Times New Roman"/>
                <a:cs typeface="Times New Roman"/>
              </a:rPr>
              <a:t>of </a:t>
            </a:r>
            <a:r>
              <a:rPr lang="en-US" sz="1000" baseline="0" dirty="0" err="1" smtClean="0">
                <a:latin typeface="Times New Roman"/>
                <a:cs typeface="Times New Roman"/>
              </a:rPr>
              <a:t>jYang</a:t>
            </a:r>
            <a:r>
              <a:rPr lang="en-US" sz="1000" baseline="0" dirty="0" smtClean="0">
                <a:latin typeface="Times New Roman"/>
                <a:cs typeface="Times New Roman"/>
              </a:rPr>
              <a:t> is the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tree of java objects</a:t>
            </a:r>
            <a:r>
              <a:rPr lang="en-US" sz="1000" baseline="0" dirty="0" smtClean="0">
                <a:latin typeface="Times New Roman"/>
                <a:cs typeface="Times New Roman"/>
              </a:rPr>
              <a:t> where </a:t>
            </a:r>
            <a:r>
              <a:rPr lang="en-US" sz="1000" baseline="0" dirty="0" smtClean="0">
                <a:latin typeface="Times New Roman"/>
                <a:cs typeface="Times New Roman"/>
              </a:rPr>
              <a:t>each node contains a reference to a </a:t>
            </a:r>
            <a:r>
              <a:rPr lang="en-US" sz="1000" baseline="0" dirty="0" smtClean="0">
                <a:latin typeface="Times New Roman"/>
                <a:cs typeface="Times New Roman"/>
              </a:rPr>
              <a:t>YANG statement. </a:t>
            </a:r>
            <a:r>
              <a:rPr lang="en-US" sz="1000" baseline="0" dirty="0" smtClean="0">
                <a:latin typeface="Times New Roman"/>
                <a:cs typeface="Times New Roman"/>
              </a:rPr>
              <a:t>This </a:t>
            </a:r>
            <a:r>
              <a:rPr lang="en-US" sz="1000" baseline="0" dirty="0" smtClean="0">
                <a:latin typeface="Times New Roman"/>
                <a:cs typeface="Times New Roman"/>
              </a:rPr>
              <a:t>tree also </a:t>
            </a:r>
            <a:r>
              <a:rPr lang="en-US" sz="1000" baseline="0" dirty="0" smtClean="0">
                <a:latin typeface="Times New Roman"/>
                <a:cs typeface="Times New Roman"/>
              </a:rPr>
              <a:t>represents</a:t>
            </a:r>
            <a:r>
              <a:rPr lang="en-US" sz="1000" baseline="0" dirty="0" smtClean="0">
                <a:latin typeface="Times New Roman"/>
                <a:cs typeface="Times New Roman"/>
              </a:rPr>
              <a:t> YANG </a:t>
            </a:r>
            <a:r>
              <a:rPr lang="en-US" sz="1000" baseline="0" dirty="0" smtClean="0">
                <a:latin typeface="Times New Roman"/>
                <a:cs typeface="Times New Roman"/>
              </a:rPr>
              <a:t>specification</a:t>
            </a:r>
            <a:r>
              <a:rPr lang="en-US" sz="1000" baseline="0" dirty="0" smtClean="0">
                <a:latin typeface="Times New Roman"/>
                <a:cs typeface="Times New Roman"/>
              </a:rPr>
              <a:t> but where </a:t>
            </a:r>
            <a:r>
              <a:rPr lang="en-US" sz="1000" baseline="0" dirty="0" err="1" smtClean="0">
                <a:latin typeface="Times New Roman"/>
                <a:cs typeface="Times New Roman"/>
              </a:rPr>
              <a:t>typedef</a:t>
            </a:r>
            <a:r>
              <a:rPr lang="en-US" sz="1000" baseline="0" dirty="0" smtClean="0">
                <a:latin typeface="Times New Roman"/>
                <a:cs typeface="Times New Roman"/>
              </a:rPr>
              <a:t> </a:t>
            </a:r>
            <a:r>
              <a:rPr lang="en-US" sz="1000" baseline="0" dirty="0" smtClean="0">
                <a:latin typeface="Times New Roman"/>
                <a:cs typeface="Times New Roman"/>
              </a:rPr>
              <a:t>and grouping</a:t>
            </a:r>
            <a:r>
              <a:rPr lang="en-US" sz="1000" baseline="0" dirty="0" smtClean="0">
                <a:latin typeface="Times New Roman"/>
                <a:cs typeface="Times New Roman"/>
              </a:rPr>
              <a:t> are </a:t>
            </a:r>
            <a:r>
              <a:rPr lang="en-US" sz="1000" baseline="0" dirty="0" smtClean="0">
                <a:latin typeface="Times New Roman"/>
                <a:cs typeface="Times New Roman"/>
              </a:rPr>
              <a:t>copied at places where they are used.</a:t>
            </a:r>
            <a:r>
              <a:rPr lang="en-US" sz="1000" baseline="0" dirty="0" smtClean="0">
                <a:latin typeface="Times New Roman"/>
                <a:cs typeface="Times New Roman"/>
              </a:rPr>
              <a:t> </a:t>
            </a:r>
            <a:r>
              <a:rPr lang="en-US" sz="1000" baseline="0" dirty="0" err="1" smtClean="0">
                <a:latin typeface="Times New Roman"/>
                <a:cs typeface="Times New Roman"/>
              </a:rPr>
              <a:t>YangTreeNode</a:t>
            </a:r>
            <a:r>
              <a:rPr lang="en-US" sz="1000" baseline="0" dirty="0" smtClean="0">
                <a:latin typeface="Times New Roman"/>
                <a:cs typeface="Times New Roman"/>
              </a:rPr>
              <a:t> is an intermediary representation of YANG specifications between static data model and data values on the wire. Its goal is to alleviate the work of any backend that focus on NETCONF data values. As example on </a:t>
            </a:r>
            <a:r>
              <a:rPr lang="en-US" sz="1000" baseline="0" dirty="0" smtClean="0">
                <a:latin typeface="Times New Roman"/>
                <a:cs typeface="Times New Roman"/>
              </a:rPr>
              <a:t>the figure</a:t>
            </a:r>
            <a:r>
              <a:rPr lang="en-US" sz="1000" baseline="0" dirty="0" smtClean="0">
                <a:latin typeface="Times New Roman"/>
                <a:cs typeface="Times New Roman"/>
              </a:rPr>
              <a:t> the </a:t>
            </a:r>
            <a:r>
              <a:rPr lang="en-US" sz="1000" baseline="0" dirty="0" smtClean="0">
                <a:latin typeface="Times New Roman"/>
                <a:cs typeface="Times New Roman"/>
              </a:rPr>
              <a:t>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two times in the module </a:t>
            </a:r>
            <a:r>
              <a:rPr lang="en-US" sz="1000" i="1" baseline="0" dirty="0" smtClean="0">
                <a:latin typeface="Times New Roman"/>
                <a:cs typeface="Times New Roman"/>
              </a:rPr>
              <a:t>a </a:t>
            </a:r>
            <a:r>
              <a:rPr lang="en-US" sz="1000" i="0" baseline="0" dirty="0" smtClean="0">
                <a:latin typeface="Times New Roman"/>
                <a:cs typeface="Times New Roman"/>
              </a:rPr>
              <a:t>so the </a:t>
            </a:r>
            <a:r>
              <a:rPr lang="en-US" sz="1000" i="0" baseline="0" dirty="0" err="1" smtClean="0">
                <a:latin typeface="Times New Roman"/>
                <a:cs typeface="Times New Roman"/>
              </a:rPr>
              <a:t>YangTreeNode</a:t>
            </a:r>
            <a:r>
              <a:rPr lang="en-US" sz="1000" i="0" baseline="0" dirty="0" smtClean="0">
                <a:latin typeface="Times New Roman"/>
                <a:cs typeface="Times New Roman"/>
              </a:rPr>
              <a:t>  from </a:t>
            </a:r>
            <a:r>
              <a:rPr lang="en-US" sz="1000" i="1" baseline="0" dirty="0" smtClean="0">
                <a:latin typeface="Times New Roman"/>
                <a:cs typeface="Times New Roman"/>
              </a:rPr>
              <a:t>a</a:t>
            </a:r>
            <a:r>
              <a:rPr lang="en-US" sz="1000" i="0" baseline="0" dirty="0" smtClean="0">
                <a:latin typeface="Times New Roman"/>
                <a:cs typeface="Times New Roman"/>
              </a:rPr>
              <a:t> that we note </a:t>
            </a:r>
            <a:r>
              <a:rPr lang="en-US" sz="1000" i="1" baseline="0" dirty="0" smtClean="0">
                <a:latin typeface="Times New Roman"/>
                <a:cs typeface="Times New Roman"/>
              </a:rPr>
              <a:t>a’</a:t>
            </a:r>
            <a:r>
              <a:rPr lang="en-US" sz="1000" i="0" baseline="0" dirty="0" smtClean="0">
                <a:latin typeface="Times New Roman"/>
                <a:cs typeface="Times New Roman"/>
              </a:rPr>
              <a:t>, contains two </a:t>
            </a:r>
            <a:r>
              <a:rPr lang="en-US" sz="1000" i="0" baseline="0" dirty="0" err="1" smtClean="0">
                <a:latin typeface="Times New Roman"/>
                <a:cs typeface="Times New Roman"/>
              </a:rPr>
              <a:t>YangTreeNode</a:t>
            </a:r>
            <a:r>
              <a:rPr lang="en-US" sz="1000" i="0" baseline="0" dirty="0" smtClean="0">
                <a:latin typeface="Times New Roman"/>
                <a:cs typeface="Times New Roman"/>
              </a:rPr>
              <a:t> </a:t>
            </a:r>
            <a:r>
              <a:rPr lang="en-US" sz="1000" i="1" baseline="0" dirty="0" err="1" smtClean="0">
                <a:latin typeface="Times New Roman"/>
                <a:cs typeface="Times New Roman"/>
              </a:rPr>
              <a:t>b</a:t>
            </a:r>
            <a:r>
              <a:rPr lang="en-US" sz="1000" i="1" baseline="0" dirty="0" smtClean="0">
                <a:latin typeface="Times New Roman"/>
                <a:cs typeface="Times New Roman"/>
              </a:rPr>
              <a:t>’</a:t>
            </a:r>
            <a:r>
              <a:rPr lang="en-US" sz="1000" i="0" baseline="0" dirty="0" smtClean="0">
                <a:latin typeface="Times New Roman"/>
                <a:cs typeface="Times New Roman"/>
              </a:rPr>
              <a:t> from </a:t>
            </a:r>
            <a:r>
              <a:rPr lang="en-US" sz="1000" i="1" baseline="0" dirty="0" err="1" smtClean="0">
                <a:latin typeface="Times New Roman"/>
                <a:cs typeface="Times New Roman"/>
              </a:rPr>
              <a:t>b</a:t>
            </a:r>
            <a:r>
              <a:rPr lang="en-US" sz="1000" i="0" baseline="0" dirty="0" smtClean="0">
                <a:latin typeface="Times New Roman"/>
                <a:cs typeface="Times New Roman"/>
              </a:rPr>
              <a:t> (we do not show </a:t>
            </a:r>
            <a:r>
              <a:rPr lang="en-US" sz="1000" i="1" baseline="0" dirty="0" smtClean="0">
                <a:latin typeface="Times New Roman"/>
                <a:cs typeface="Times New Roman"/>
              </a:rPr>
              <a:t>sa1’ </a:t>
            </a:r>
            <a:r>
              <a:rPr lang="en-US" sz="1000" i="0" baseline="0" dirty="0" smtClean="0">
                <a:latin typeface="Times New Roman"/>
                <a:cs typeface="Times New Roman"/>
              </a:rPr>
              <a:t>for readability of </a:t>
            </a:r>
            <a:r>
              <a:rPr lang="fr-FR" sz="1000" i="0" baseline="0" dirty="0" smtClean="0">
                <a:latin typeface="Times New Roman"/>
                <a:cs typeface="Times New Roman"/>
              </a:rPr>
              <a:t>the</a:t>
            </a:r>
            <a:r>
              <a:rPr lang="en-US" sz="1000" i="0" baseline="0" dirty="0" smtClean="0">
                <a:latin typeface="Times New Roman"/>
                <a:cs typeface="Times New Roman"/>
              </a:rPr>
              <a:t> picture)</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The </a:t>
            </a:r>
            <a:r>
              <a:rPr lang="en-US" sz="1000" baseline="0" dirty="0" err="1" smtClean="0">
                <a:latin typeface="Times New Roman"/>
                <a:cs typeface="Times New Roman"/>
              </a:rPr>
              <a:t>YangTreeNode</a:t>
            </a:r>
            <a:r>
              <a:rPr lang="en-US" sz="1000" baseline="0" dirty="0" smtClean="0">
                <a:latin typeface="Times New Roman"/>
                <a:cs typeface="Times New Roman"/>
              </a:rPr>
              <a:t> will be used to match XML data of </a:t>
            </a:r>
            <a:r>
              <a:rPr lang="fr-FR" sz="1000" baseline="0" dirty="0" smtClean="0">
                <a:latin typeface="Times New Roman"/>
                <a:cs typeface="Times New Roman"/>
              </a:rPr>
              <a:t>NETCONF</a:t>
            </a:r>
            <a:r>
              <a:rPr lang="en-US" sz="1000" baseline="0" dirty="0" smtClean="0">
                <a:latin typeface="Times New Roman"/>
                <a:cs typeface="Times New Roman"/>
              </a:rPr>
              <a:t> operation to </a:t>
            </a:r>
            <a:r>
              <a:rPr lang="en-US" sz="1000" baseline="0" dirty="0" smtClean="0">
                <a:latin typeface="Times New Roman"/>
                <a:cs typeface="Times New Roman"/>
              </a:rPr>
              <a:t>produce what </a:t>
            </a:r>
            <a:r>
              <a:rPr lang="en-US" sz="1000" baseline="0" dirty="0" smtClean="0">
                <a:latin typeface="Times New Roman"/>
                <a:cs typeface="Times New Roman"/>
              </a:rPr>
              <a:t>the standard</a:t>
            </a:r>
            <a:r>
              <a:rPr lang="en-US" sz="1000" baseline="0" dirty="0" smtClean="0">
                <a:latin typeface="Times New Roman"/>
                <a:cs typeface="Times New Roman"/>
              </a:rPr>
              <a:t> call the data tree. </a:t>
            </a:r>
            <a:r>
              <a:rPr lang="en-US" sz="1000" baseline="0" dirty="0" smtClean="0">
                <a:latin typeface="Times New Roman"/>
                <a:cs typeface="Times New Roman"/>
              </a:rPr>
              <a:t>The </a:t>
            </a:r>
            <a:r>
              <a:rPr lang="en-US" sz="1000" baseline="0" dirty="0" smtClean="0">
                <a:latin typeface="Times New Roman"/>
                <a:cs typeface="Times New Roman"/>
              </a:rPr>
              <a:t>figure </a:t>
            </a:r>
            <a:r>
              <a:rPr lang="en-US" sz="1000" baseline="0" dirty="0" smtClean="0">
                <a:latin typeface="Times New Roman"/>
                <a:cs typeface="Times New Roman"/>
              </a:rPr>
              <a:t>suggest that the data tree</a:t>
            </a:r>
            <a:r>
              <a:rPr lang="en-US" sz="1000" baseline="0" dirty="0" smtClean="0">
                <a:latin typeface="Times New Roman"/>
                <a:cs typeface="Times New Roman"/>
              </a:rPr>
              <a:t> has more nodes than </a:t>
            </a:r>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and that these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can be the case when a YANG </a:t>
            </a:r>
            <a:r>
              <a:rPr lang="en-US" sz="1000" baseline="0" dirty="0" smtClean="0">
                <a:latin typeface="Times New Roman"/>
                <a:cs typeface="Times New Roman"/>
              </a:rPr>
              <a:t>list (or leaf-</a:t>
            </a:r>
            <a:r>
              <a:rPr lang="en-US" sz="1000" baseline="0" dirty="0" smtClean="0">
                <a:latin typeface="Times New Roman"/>
                <a:cs typeface="Times New Roman"/>
              </a:rPr>
              <a:t>list) is defined because the </a:t>
            </a:r>
            <a:r>
              <a:rPr lang="en-US" sz="1000" baseline="0" dirty="0" smtClean="0">
                <a:latin typeface="Times New Roman"/>
                <a:cs typeface="Times New Roman"/>
              </a:rPr>
              <a:t>data tree will contain each entry of the list (or each value of a leaf list). At the opposite if a specification is made with plenty of choice </a:t>
            </a:r>
            <a:r>
              <a:rPr lang="en-US" sz="1000" baseline="0" dirty="0" smtClean="0">
                <a:latin typeface="Times New Roman"/>
                <a:cs typeface="Times New Roman"/>
              </a:rPr>
              <a:t>statements </a:t>
            </a:r>
            <a:r>
              <a:rPr lang="en-US" sz="1000" baseline="0" dirty="0" smtClean="0">
                <a:latin typeface="Times New Roman"/>
                <a:cs typeface="Times New Roman"/>
              </a:rPr>
              <a:t>then the data tree will</a:t>
            </a:r>
            <a:r>
              <a:rPr lang="en-US" sz="1000" baseline="0" dirty="0" smtClean="0">
                <a:latin typeface="Times New Roman"/>
                <a:cs typeface="Times New Roman"/>
              </a:rPr>
              <a:t> only show one </a:t>
            </a:r>
            <a:r>
              <a:rPr lang="en-US" sz="1000" baseline="0" dirty="0" smtClean="0">
                <a:latin typeface="Times New Roman"/>
                <a:cs typeface="Times New Roman"/>
              </a:rPr>
              <a:t>of the cases from the </a:t>
            </a:r>
            <a:r>
              <a:rPr lang="fr-FR" sz="1000" baseline="0" dirty="0" smtClean="0">
                <a:latin typeface="Times New Roman"/>
                <a:cs typeface="Times New Roman"/>
              </a:rPr>
              <a:t>NETCONF</a:t>
            </a:r>
            <a:r>
              <a:rPr lang="en-US" sz="1000" baseline="0" dirty="0" smtClean="0">
                <a:latin typeface="Times New Roman"/>
                <a:cs typeface="Times New Roman"/>
              </a:rPr>
              <a:t> </a:t>
            </a:r>
            <a:r>
              <a:rPr lang="en-US" sz="1000" baseline="0" dirty="0" smtClean="0">
                <a:latin typeface="Times New Roman"/>
                <a:cs typeface="Times New Roman"/>
              </a:rPr>
              <a:t>data values.</a:t>
            </a:r>
            <a:endParaRPr lang="en-US" sz="1000" baseline="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implementation of the server side of </a:t>
            </a:r>
            <a:r>
              <a:rPr lang="fr-FR" sz="1000" baseline="0" dirty="0" smtClean="0">
                <a:latin typeface="Times New Roman"/>
                <a:cs typeface="Times New Roman"/>
              </a:rPr>
              <a:t>NETCONF.</a:t>
            </a:r>
            <a:r>
              <a:rPr lang="en-US" sz="1000" baseline="0" dirty="0" smtClean="0">
                <a:latin typeface="Times New Roman"/>
                <a:cs typeface="Times New Roman"/>
              </a:rPr>
              <a:t> It is an </a:t>
            </a:r>
            <a:r>
              <a:rPr lang="en-US" sz="1000" baseline="0" dirty="0" smtClean="0">
                <a:latin typeface="Times New Roman"/>
                <a:cs typeface="Times New Roman"/>
              </a:rPr>
              <a:t>open</a:t>
            </a:r>
            <a:r>
              <a:rPr lang="en-US" sz="1000" baseline="0" dirty="0" smtClean="0">
                <a:latin typeface="Times New Roman"/>
                <a:cs typeface="Times New Roman"/>
              </a:rPr>
              <a:t> source software </a:t>
            </a:r>
            <a:r>
              <a:rPr lang="en-US" sz="1000" baseline="0" dirty="0" smtClean="0">
                <a:latin typeface="Times New Roman"/>
                <a:cs typeface="Times New Roman"/>
              </a:rPr>
              <a:t>initially created</a:t>
            </a:r>
            <a:r>
              <a:rPr lang="en-US" sz="1000" baseline="0" dirty="0" smtClean="0">
                <a:latin typeface="Times New Roman"/>
                <a:cs typeface="Times New Roman"/>
              </a:rPr>
              <a:t> by our </a:t>
            </a:r>
            <a:r>
              <a:rPr lang="en-US" sz="1000" baseline="0" dirty="0" smtClean="0">
                <a:latin typeface="Times New Roman"/>
                <a:cs typeface="Times New Roman"/>
              </a:rPr>
              <a:t>research team. Its architecture in on top of an SSH layer to ensure security, session and connection-oriented</a:t>
            </a:r>
            <a:r>
              <a:rPr lang="en-US" sz="1000" baseline="0" dirty="0" smtClean="0">
                <a:latin typeface="Times New Roman"/>
                <a:cs typeface="Times New Roman"/>
              </a:rPr>
              <a:t> communication as stated by </a:t>
            </a:r>
            <a:r>
              <a:rPr lang="en-US" sz="1000" baseline="0" dirty="0" smtClean="0">
                <a:latin typeface="Times New Roman"/>
                <a:cs typeface="Times New Roman"/>
              </a:rPr>
              <a:t>the standard.</a:t>
            </a:r>
            <a:r>
              <a:rPr lang="en-US" sz="1000" baseline="0" dirty="0" smtClean="0">
                <a:latin typeface="Times New Roman"/>
                <a:cs typeface="Times New Roman"/>
              </a:rPr>
              <a:t> The RPC layer implements the RPC </a:t>
            </a:r>
            <a:r>
              <a:rPr lang="en-US" sz="1000" baseline="0" dirty="0" smtClean="0">
                <a:latin typeface="Times New Roman"/>
                <a:cs typeface="Times New Roman"/>
              </a:rPr>
              <a:t>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a:t>
            </a:r>
            <a:r>
              <a:rPr lang="en-US" sz="1000" baseline="0" dirty="0" smtClean="0">
                <a:latin typeface="Times New Roman"/>
                <a:cs typeface="Times New Roman"/>
              </a:rPr>
              <a:t> that carries basic </a:t>
            </a:r>
            <a:r>
              <a:rPr lang="en-US" sz="1000" baseline="0" dirty="0" smtClean="0">
                <a:latin typeface="Times New Roman"/>
                <a:cs typeface="Times New Roman"/>
              </a:rPr>
              <a:t>operations of</a:t>
            </a:r>
            <a:r>
              <a:rPr lang="en-US" sz="1000" baseline="0" dirty="0" smtClean="0">
                <a:latin typeface="Times New Roman"/>
                <a:cs typeface="Times New Roman"/>
              </a:rPr>
              <a:t> the </a:t>
            </a:r>
            <a:r>
              <a:rPr lang="fr-FR" sz="1000" baseline="0" dirty="0" smtClean="0">
                <a:latin typeface="Times New Roman"/>
                <a:cs typeface="Times New Roman"/>
              </a:rPr>
              <a:t>NETCONF</a:t>
            </a:r>
            <a:r>
              <a:rPr lang="en-US" sz="1000" baseline="0" dirty="0" smtClean="0">
                <a:latin typeface="Times New Roman"/>
                <a:cs typeface="Times New Roman"/>
              </a:rPr>
              <a:t> operation layer as </a:t>
            </a:r>
            <a:r>
              <a:rPr lang="en-US" sz="1000" baseline="0" dirty="0" smtClean="0">
                <a:latin typeface="Times New Roman"/>
                <a:cs typeface="Times New Roman"/>
              </a:rPr>
              <a:t>&lt;get&gt;,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a:t>
            </a:r>
            <a:r>
              <a:rPr lang="en-US" sz="1000" baseline="0" dirty="0" smtClean="0">
                <a:latin typeface="Times New Roman"/>
                <a:cs typeface="Times New Roman"/>
              </a:rPr>
              <a:t> Manager layer entity </a:t>
            </a:r>
            <a:r>
              <a:rPr lang="en-US" sz="1000" baseline="0" dirty="0" smtClean="0">
                <a:latin typeface="Times New Roman"/>
                <a:cs typeface="Times New Roman"/>
              </a:rPr>
              <a:t>is responsible</a:t>
            </a:r>
            <a:r>
              <a:rPr lang="en-US" sz="1000" baseline="0" dirty="0" smtClean="0">
                <a:latin typeface="Times New Roman"/>
                <a:cs typeface="Times New Roman"/>
              </a:rPr>
              <a:t> of maintaining </a:t>
            </a:r>
            <a:r>
              <a:rPr lang="en-US" sz="1000" baseline="0" dirty="0" smtClean="0">
                <a:latin typeface="Times New Roman"/>
                <a:cs typeface="Times New Roman"/>
              </a:rPr>
              <a:t>a virtual database of configuration (and state) data and</a:t>
            </a:r>
            <a:r>
              <a:rPr lang="en-US" sz="1000" baseline="0" dirty="0" smtClean="0">
                <a:latin typeface="Times New Roman"/>
                <a:cs typeface="Times New Roman"/>
              </a:rPr>
              <a:t> provides a read / write access to these data (state data being read-</a:t>
            </a:r>
            <a:r>
              <a:rPr lang="en-US" sz="1000" baseline="0" dirty="0" err="1" smtClean="0">
                <a:latin typeface="Times New Roman"/>
                <a:cs typeface="Times New Roman"/>
              </a:rPr>
              <a:t>olny</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a:t>
            </a:r>
            <a:r>
              <a:rPr lang="en-US" sz="1000" baseline="0" dirty="0" smtClean="0">
                <a:latin typeface="Times New Roman"/>
                <a:cs typeface="Times New Roman"/>
              </a:rPr>
              <a:t>Manager </a:t>
            </a:r>
            <a:r>
              <a:rPr lang="en-US" sz="1000" baseline="0" dirty="0" smtClean="0">
                <a:latin typeface="Times New Roman"/>
                <a:cs typeface="Times New Roman"/>
              </a:rPr>
              <a:t>looks for modules</a:t>
            </a:r>
            <a:r>
              <a:rPr lang="en-US" sz="1000" baseline="0" dirty="0" smtClean="0">
                <a:latin typeface="Times New Roman"/>
                <a:cs typeface="Times New Roman"/>
              </a:rPr>
              <a:t> in </a:t>
            </a:r>
            <a:r>
              <a:rPr lang="en-US" sz="1000" baseline="0" dirty="0" smtClean="0">
                <a:latin typeface="Times New Roman"/>
                <a:cs typeface="Times New Roman"/>
              </a:rPr>
              <a:t>a text configuration file and</a:t>
            </a:r>
            <a:r>
              <a:rPr lang="en-US" sz="1000" baseline="0" dirty="0" smtClean="0">
                <a:latin typeface="Times New Roman"/>
                <a:cs typeface="Times New Roman"/>
              </a:rPr>
              <a:t> dynamically load them. </a:t>
            </a:r>
            <a:r>
              <a:rPr lang="en-US" sz="1000" baseline="0" dirty="0" smtClean="0">
                <a:latin typeface="Times New Roman"/>
                <a:cs typeface="Times New Roman"/>
              </a:rPr>
              <a:t>A module is a piece of code that access to specific configuration and state information with </a:t>
            </a:r>
            <a:r>
              <a:rPr lang="en-US" sz="1000" baseline="0" dirty="0" smtClean="0">
                <a:latin typeface="Times New Roman"/>
                <a:cs typeface="Times New Roman"/>
              </a:rPr>
              <a:t>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as RIP or OLSR... When a module is</a:t>
            </a:r>
            <a:r>
              <a:rPr lang="en-US" sz="1000" baseline="0" dirty="0" smtClean="0">
                <a:latin typeface="Times New Roman"/>
                <a:cs typeface="Times New Roman"/>
              </a:rPr>
              <a:t> loaded it </a:t>
            </a:r>
            <a:r>
              <a:rPr lang="en-US" sz="1000" baseline="0" dirty="0" smtClean="0">
                <a:latin typeface="Times New Roman"/>
                <a:cs typeface="Times New Roman"/>
              </a:rPr>
              <a:t>must provides the location of its data by giving a</a:t>
            </a:r>
            <a:r>
              <a:rPr lang="en-US" sz="1000" baseline="0" dirty="0" smtClean="0">
                <a:latin typeface="Times New Roman"/>
                <a:cs typeface="Times New Roman"/>
              </a:rPr>
              <a:t> path from </a:t>
            </a:r>
            <a:r>
              <a:rPr lang="en-US" sz="1000" baseline="0" dirty="0" smtClean="0">
                <a:latin typeface="Times New Roman"/>
                <a:cs typeface="Times New Roman"/>
              </a:rPr>
              <a:t>the global root</a:t>
            </a:r>
            <a:r>
              <a:rPr lang="en-US" sz="1000" baseline="0" dirty="0" smtClean="0">
                <a:latin typeface="Times New Roman"/>
                <a:cs typeface="Times New Roman"/>
              </a:rPr>
              <a:t>  (the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This path is expressed with the </a:t>
            </a:r>
            <a:r>
              <a:rPr lang="en-US" sz="1000" baseline="0" dirty="0" err="1" smtClean="0">
                <a:latin typeface="Times New Roman"/>
                <a:cs typeface="Times New Roman"/>
              </a:rPr>
              <a:t>Xpath</a:t>
            </a:r>
            <a:r>
              <a:rPr lang="en-US" sz="1000" baseline="0" dirty="0" smtClean="0">
                <a:latin typeface="Times New Roman"/>
                <a:cs typeface="Times New Roman"/>
              </a:rPr>
              <a:t> notation. For </a:t>
            </a:r>
            <a:r>
              <a:rPr lang="en-US" sz="1000" baseline="0" dirty="0" smtClean="0">
                <a:latin typeface="Times New Roman"/>
                <a:cs typeface="Times New Roman"/>
              </a:rPr>
              <a:t>example, the interfaces module is localized with the “</a:t>
            </a:r>
            <a:r>
              <a:rPr lang="en-US" sz="1000" baseline="0" dirty="0" smtClean="0">
                <a:latin typeface="Times New Roman"/>
                <a:cs typeface="Times New Roman"/>
              </a:rPr>
              <a:t>/</a:t>
            </a:r>
            <a:r>
              <a:rPr lang="fr-FR" sz="1000" baseline="0" dirty="0" err="1" smtClean="0">
                <a:latin typeface="Times New Roman"/>
                <a:cs typeface="Times New Roman"/>
              </a:rPr>
              <a:t>netconf</a:t>
            </a:r>
            <a:r>
              <a:rPr lang="en-US" sz="1000" baseline="0" dirty="0" smtClean="0">
                <a:latin typeface="Times New Roman"/>
                <a:cs typeface="Times New Roman"/>
              </a:rPr>
              <a:t>/</a:t>
            </a:r>
            <a:r>
              <a:rPr lang="en-US" sz="1000" baseline="0" dirty="0" smtClean="0">
                <a:latin typeface="Times New Roman"/>
                <a:cs typeface="Times New Roman"/>
              </a:rPr>
              <a:t>network/interfaces” expression</a:t>
            </a:r>
            <a:r>
              <a:rPr lang="en-US" sz="1000" baseline="0" dirty="0" smtClean="0">
                <a:latin typeface="Times New Roman"/>
                <a:cs typeface="Times New Roman"/>
              </a:rPr>
              <a:t> and  it maintains data </a:t>
            </a:r>
            <a:r>
              <a:rPr lang="en-US" sz="1000" baseline="0" dirty="0" smtClean="0">
                <a:latin typeface="Times New Roman"/>
                <a:cs typeface="Times New Roman"/>
              </a:rPr>
              <a:t>under the &lt;</a:t>
            </a:r>
            <a:r>
              <a:rPr lang="en-US" sz="1000" baseline="0" dirty="0" smtClean="0">
                <a:latin typeface="Times New Roman"/>
                <a:cs typeface="Times New Roman"/>
              </a:rPr>
              <a:t>interfaces&gt; </a:t>
            </a:r>
            <a:r>
              <a:rPr lang="en-US" sz="1000" baseline="0" dirty="0" smtClean="0">
                <a:latin typeface="Times New Roman"/>
                <a:cs typeface="Times New Roman"/>
              </a:rPr>
              <a:t>node. So a part of the global Data Store is managed by the Data Store Manager (the grey light on the figure) and the rest is distributed among </a:t>
            </a:r>
            <a:r>
              <a:rPr lang="en-US" sz="1000" baseline="0" dirty="0" smtClean="0">
                <a:latin typeface="Times New Roman"/>
                <a:cs typeface="Times New Roman"/>
              </a:rPr>
              <a:t>modules (dark grey sub trees). </a:t>
            </a:r>
            <a:r>
              <a:rPr lang="en-US" sz="1000" baseline="0" dirty="0" smtClean="0">
                <a:latin typeface="Times New Roman"/>
                <a:cs typeface="Times New Roman"/>
              </a:rPr>
              <a:t>This facilitate</a:t>
            </a:r>
            <a:r>
              <a:rPr lang="en-US" sz="1000" baseline="0" dirty="0" smtClean="0">
                <a:latin typeface="Times New Roman"/>
                <a:cs typeface="Times New Roman"/>
              </a:rPr>
              <a:t>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a:t>
            </a:r>
            <a:r>
              <a:rPr lang="en-US" sz="1000" baseline="0" dirty="0" smtClean="0">
                <a:latin typeface="Times New Roman"/>
                <a:cs typeface="Times New Roman"/>
              </a:rPr>
              <a:t> is open to </a:t>
            </a:r>
            <a:r>
              <a:rPr lang="en-US" sz="1000" baseline="0" dirty="0" smtClean="0">
                <a:latin typeface="Times New Roman"/>
                <a:cs typeface="Times New Roman"/>
              </a:rPr>
              <a:t>any</a:t>
            </a:r>
            <a:r>
              <a:rPr lang="en-US" sz="1000" baseline="0" dirty="0" smtClean="0">
                <a:latin typeface="Times New Roman"/>
                <a:cs typeface="Times New Roman"/>
              </a:rPr>
              <a:t> extends through a </a:t>
            </a:r>
            <a:r>
              <a:rPr lang="en-US" sz="1000" baseline="0" dirty="0" smtClean="0">
                <a:latin typeface="Times New Roman"/>
                <a:cs typeface="Times New Roman"/>
              </a:rPr>
              <a:t>&lt;parameters&gt; markup that contains &lt;parameter&gt; items with name and value attributes.</a:t>
            </a:r>
            <a:r>
              <a:rPr lang="en-US" sz="1000" baseline="0" dirty="0" smtClean="0">
                <a:latin typeface="Times New Roman"/>
                <a:cs typeface="Times New Roman"/>
              </a:rPr>
              <a:t> The </a:t>
            </a:r>
            <a:r>
              <a:rPr lang="en-US" sz="1000" baseline="0" dirty="0" smtClean="0">
                <a:latin typeface="Times New Roman"/>
                <a:cs typeface="Times New Roman"/>
              </a:rPr>
              <a:t>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a:t>
            </a:r>
            <a:r>
              <a:rPr lang="en-US" sz="1000" baseline="0" dirty="0" smtClean="0">
                <a:latin typeface="Times New Roman"/>
                <a:cs typeface="Times New Roman"/>
              </a:rPr>
              <a:t> made by adding </a:t>
            </a:r>
            <a:r>
              <a:rPr lang="en-US" sz="1000" baseline="0" dirty="0" smtClean="0">
                <a:latin typeface="Times New Roman"/>
                <a:cs typeface="Times New Roman"/>
              </a:rPr>
              <a:t>a parameter</a:t>
            </a:r>
            <a:r>
              <a:rPr lang="en-US" sz="1000" baseline="0" dirty="0" smtClean="0">
                <a:latin typeface="Times New Roman"/>
                <a:cs typeface="Times New Roman"/>
              </a:rPr>
              <a:t> with the “yang” name attribute and the module name as value attribute.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a:t>
            </a:r>
            <a:r>
              <a:rPr lang="en-US" sz="1000" baseline="0" dirty="0" smtClean="0">
                <a:latin typeface="Times New Roman"/>
                <a:cs typeface="Times New Roman"/>
              </a:rPr>
              <a:t>One can see on the example</a:t>
            </a:r>
            <a:r>
              <a:rPr lang="en-US" sz="1000" baseline="0" dirty="0" smtClean="0">
                <a:latin typeface="Times New Roman"/>
                <a:cs typeface="Times New Roman"/>
              </a:rPr>
              <a:t> that there </a:t>
            </a:r>
            <a:r>
              <a:rPr lang="en-US" sz="1000" baseline="0" dirty="0" smtClean="0">
                <a:latin typeface="Times New Roman"/>
                <a:cs typeface="Times New Roman"/>
              </a:rPr>
              <a:t>is a &lt;namespace&gt; </a:t>
            </a:r>
            <a:r>
              <a:rPr lang="en-US" sz="1000" baseline="0" dirty="0" smtClean="0">
                <a:latin typeface="Times New Roman"/>
                <a:cs typeface="Times New Roman"/>
              </a:rPr>
              <a:t>markup before the module parameters list. This name space </a:t>
            </a:r>
            <a:r>
              <a:rPr lang="en-US" sz="1000" baseline="0" dirty="0" smtClean="0">
                <a:latin typeface="Times New Roman"/>
                <a:cs typeface="Times New Roman"/>
              </a:rPr>
              <a:t>is</a:t>
            </a:r>
            <a:r>
              <a:rPr lang="en-US" sz="1000" baseline="0" dirty="0" smtClean="0">
                <a:latin typeface="Times New Roman"/>
                <a:cs typeface="Times New Roman"/>
              </a:rPr>
              <a:t>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It must </a:t>
            </a:r>
            <a:r>
              <a:rPr lang="en-US" sz="1000" baseline="0" dirty="0" smtClean="0">
                <a:latin typeface="Times New Roman"/>
                <a:cs typeface="Times New Roman"/>
              </a:rPr>
              <a:t>be the same as the</a:t>
            </a:r>
            <a:r>
              <a:rPr lang="en-US" sz="1000" baseline="0" dirty="0" smtClean="0">
                <a:latin typeface="Times New Roman"/>
                <a:cs typeface="Times New Roman"/>
              </a:rPr>
              <a:t> one defined </a:t>
            </a:r>
            <a:r>
              <a:rPr lang="en-US" sz="1000" baseline="0" dirty="0" smtClean="0">
                <a:latin typeface="Times New Roman"/>
                <a:cs typeface="Times New Roman"/>
              </a:rPr>
              <a:t>in the YANG module</a:t>
            </a:r>
            <a:r>
              <a:rPr lang="en-US" sz="1000" baseline="0" dirty="0" smtClean="0">
                <a:latin typeface="Times New Roman"/>
                <a:cs typeface="Times New Roman"/>
              </a:rPr>
              <a:t> and can be easily extracted from the </a:t>
            </a:r>
            <a:r>
              <a:rPr lang="en-US" sz="1000" baseline="0" dirty="0" err="1" smtClean="0">
                <a:latin typeface="Times New Roman"/>
                <a:cs typeface="Times New Roman"/>
              </a:rPr>
              <a:t>YangTreeNode</a:t>
            </a:r>
            <a:r>
              <a:rPr lang="en-US" sz="1000" baseline="0" dirty="0" smtClean="0">
                <a:latin typeface="Times New Roman"/>
                <a:cs typeface="Times New Roman"/>
              </a:rPr>
              <a:t>.</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Manager is an open source</a:t>
            </a:r>
            <a:r>
              <a:rPr lang="en-US" sz="1000" baseline="0" noProof="0" dirty="0" smtClean="0">
                <a:latin typeface="Times New Roman"/>
                <a:cs typeface="Times New Roman"/>
              </a:rPr>
              <a:t> for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application that can send queries and receive responses with any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(more specific modules, as a role base access capabilities, are only usable with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agent).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different</a:t>
            </a:r>
            <a:r>
              <a:rPr lang="en-US" sz="1000" baseline="0" noProof="0" dirty="0" smtClean="0">
                <a:latin typeface="Times New Roman"/>
                <a:cs typeface="Times New Roman"/>
              </a:rPr>
              <a:t> servers at one time. </a:t>
            </a:r>
            <a:r>
              <a:rPr lang="en-US" sz="1000" baseline="0" noProof="0" dirty="0" smtClean="0">
                <a:latin typeface="Times New Roman"/>
                <a:cs typeface="Times New Roman"/>
              </a:rPr>
              <a:t>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t>
            </a:r>
            <a:r>
              <a:rPr lang="en-US" sz="1000" baseline="0" noProof="0" dirty="0" smtClean="0">
                <a:latin typeface="Times New Roman"/>
                <a:cs typeface="Times New Roman"/>
              </a:rPr>
              <a:t>an user </a:t>
            </a:r>
            <a:r>
              <a:rPr lang="en-US" sz="1000" baseline="0" noProof="0" dirty="0" smtClean="0">
                <a:latin typeface="Times New Roman"/>
                <a:cs typeface="Times New Roman"/>
              </a:rPr>
              <a:t>open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sessions </a:t>
            </a:r>
            <a:r>
              <a:rPr lang="en-US" sz="1000" baseline="0" noProof="0" dirty="0" smtClean="0">
                <a:latin typeface="Times New Roman"/>
                <a:cs typeface="Times New Roman"/>
              </a:rPr>
              <a:t>even if two</a:t>
            </a:r>
            <a:r>
              <a:rPr lang="en-US" sz="1000" baseline="0" noProof="0" dirty="0" smtClean="0">
                <a:latin typeface="Times New Roman"/>
                <a:cs typeface="Times New Roman"/>
              </a:rPr>
              <a:t> users </a:t>
            </a:r>
            <a:r>
              <a:rPr lang="en-US" sz="1000" baseline="0" noProof="0" dirty="0" smtClean="0">
                <a:latin typeface="Times New Roman"/>
                <a:cs typeface="Times New Roman"/>
              </a:rPr>
              <a:t>are accessing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and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r>
              <a:rPr lang="en-US" sz="1000" baseline="0" noProof="0" dirty="0" smtClean="0">
                <a:latin typeface="Times New Roman"/>
                <a:cs typeface="Times New Roman"/>
              </a:rPr>
              <a:t> is called the </a:t>
            </a:r>
            <a:r>
              <a:rPr lang="en-US" sz="1000" baseline="0" noProof="0" dirty="0" smtClean="0">
                <a:latin typeface="Times New Roman"/>
                <a:cs typeface="Times New Roman"/>
              </a:rPr>
              <a:t>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a:t>
            </a:r>
            <a:r>
              <a:rPr lang="en-US" sz="1000" baseline="0" noProof="0" dirty="0" smtClean="0">
                <a:latin typeface="Times New Roman"/>
                <a:cs typeface="Times New Roman"/>
              </a:rPr>
              <a:t> it is said </a:t>
            </a:r>
            <a:r>
              <a:rPr lang="en-US" sz="1000" baseline="0" noProof="0" dirty="0" smtClean="0">
                <a:latin typeface="Times New Roman"/>
                <a:cs typeface="Times New Roman"/>
              </a:rPr>
              <a:t>in the previous figure we</a:t>
            </a:r>
            <a:r>
              <a:rPr lang="en-US" sz="1000" baseline="0" noProof="0" dirty="0" smtClean="0">
                <a:latin typeface="Times New Roman"/>
                <a:cs typeface="Times New Roman"/>
              </a:rPr>
              <a:t> have </a:t>
            </a:r>
            <a:r>
              <a:rPr lang="en-US" sz="1000" baseline="0" noProof="0" dirty="0" smtClean="0">
                <a:latin typeface="Times New Roman"/>
                <a:cs typeface="Times New Roman"/>
              </a:rPr>
              <a:t>to slightly extends</a:t>
            </a:r>
            <a:r>
              <a:rPr lang="en-US" sz="1000" baseline="0" noProof="0" dirty="0" smtClean="0">
                <a:latin typeface="Times New Roman"/>
                <a:cs typeface="Times New Roman"/>
              </a:rPr>
              <a:t>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it announces which </a:t>
            </a:r>
            <a:r>
              <a:rPr lang="en-US" sz="1000" baseline="0" noProof="0" dirty="0" smtClean="0">
                <a:latin typeface="Times New Roman"/>
                <a:cs typeface="Times New Roman"/>
              </a:rPr>
              <a:t>YANG modules it implements (and which version and </a:t>
            </a:r>
            <a:r>
              <a:rPr lang="en-US" sz="1000" baseline="0" noProof="0" dirty="0" smtClean="0">
                <a:latin typeface="Times New Roman"/>
                <a:cs typeface="Times New Roman"/>
              </a:rPr>
              <a:t>revision) </a:t>
            </a:r>
            <a:r>
              <a:rPr lang="en-US" sz="1000" baseline="0" noProof="0" dirty="0" smtClean="0">
                <a:latin typeface="Times New Roman"/>
                <a:cs typeface="Times New Roman"/>
              </a:rPr>
              <a:t>as a </a:t>
            </a:r>
            <a:r>
              <a:rPr lang="en-US" sz="1000" baseline="0" noProof="0" dirty="0" smtClean="0">
                <a:latin typeface="+mn-lt"/>
                <a:cs typeface="Times New Roman"/>
              </a:rPr>
              <a:t>capability</a:t>
            </a:r>
            <a:r>
              <a:rPr lang="en-US" sz="1000" baseline="0" noProof="0" dirty="0" smtClean="0">
                <a:latin typeface="Times New Roman"/>
                <a:cs typeface="Times New Roman"/>
              </a:rPr>
              <a:t> in its standard </a:t>
            </a:r>
            <a:r>
              <a:rPr lang="en-US" sz="1000" baseline="0" noProof="0" dirty="0" smtClean="0">
                <a:latin typeface="+mn-lt"/>
                <a:cs typeface="Calibri"/>
              </a:rPr>
              <a:t>hello </a:t>
            </a:r>
            <a:r>
              <a:rPr lang="en-US" sz="1000" baseline="0" noProof="0" dirty="0" smtClean="0">
                <a:latin typeface="Times New Roman"/>
                <a:cs typeface="Times New Roman"/>
              </a:rPr>
              <a:t>message. On </a:t>
            </a:r>
            <a:r>
              <a:rPr lang="en-US" sz="1000" baseline="0" noProof="0" dirty="0" smtClean="0">
                <a:latin typeface="Times New Roman"/>
                <a:cs typeface="Times New Roman"/>
              </a:rPr>
              <a:t>the client side a YANG loader will be used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such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a:t>
            </a:r>
            <a:r>
              <a:rPr lang="en-US" sz="1000" baseline="0" noProof="0" dirty="0" smtClean="0">
                <a:latin typeface="Times New Roman"/>
                <a:cs typeface="Times New Roman"/>
              </a:rPr>
              <a:t> servers that </a:t>
            </a:r>
            <a:r>
              <a:rPr lang="en-US" sz="1000" baseline="0" noProof="0" dirty="0" smtClean="0">
                <a:latin typeface="Times New Roman"/>
                <a:cs typeface="Times New Roman"/>
              </a:rPr>
              <a:t>are YANG enable or not.</a:t>
            </a:r>
            <a:r>
              <a:rPr lang="en-US" sz="1000" baseline="0" noProof="0" dirty="0" smtClean="0">
                <a:latin typeface="Times New Roman"/>
                <a:cs typeface="Times New Roman"/>
              </a:rPr>
              <a:t> The YANG </a:t>
            </a:r>
            <a:r>
              <a:rPr lang="en-US" sz="1000" baseline="0" noProof="0" dirty="0" smtClean="0">
                <a:latin typeface="Times New Roman"/>
                <a:cs typeface="Times New Roman"/>
              </a:rPr>
              <a:t>loader </a:t>
            </a:r>
            <a:r>
              <a:rPr lang="en-US" sz="1000" baseline="0" noProof="0" dirty="0" smtClean="0">
                <a:latin typeface="Times New Roman"/>
                <a:cs typeface="Times New Roman"/>
              </a:rPr>
              <a:t>gets </a:t>
            </a:r>
            <a:r>
              <a:rPr lang="en-US" sz="1000" baseline="0" noProof="0" dirty="0" smtClean="0">
                <a:latin typeface="Times New Roman"/>
                <a:cs typeface="Times New Roman"/>
              </a:rPr>
              <a:t>the specifications from an external repository and build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a:t>
            </a:r>
            <a:r>
              <a:rPr lang="en-US" sz="1000" baseline="0" noProof="0" dirty="0" smtClean="0">
                <a:latin typeface="Times New Roman"/>
                <a:cs typeface="Times New Roman"/>
              </a:rPr>
              <a:t> a </a:t>
            </a:r>
            <a:r>
              <a:rPr lang="en-US" sz="1000" baseline="0" noProof="0" dirty="0" smtClean="0">
                <a:latin typeface="Times New Roman"/>
                <a:cs typeface="Times New Roman"/>
              </a:rPr>
              <a:t>java program that </a:t>
            </a:r>
            <a:r>
              <a:rPr lang="en-US" sz="1000" baseline="0" noProof="0" dirty="0" smtClean="0">
                <a:latin typeface="Times New Roman"/>
                <a:cs typeface="Times New Roman"/>
              </a:rPr>
              <a:t>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a:t>
            </a:r>
            <a:r>
              <a:rPr lang="en-US" sz="1000" baseline="0" noProof="0" dirty="0" smtClean="0">
                <a:latin typeface="Times New Roman"/>
                <a:cs typeface="Times New Roman"/>
              </a:rPr>
              <a:t>dynamically parse YANG specifications. We do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so must be able to dynamically load and parse </a:t>
            </a:r>
            <a:r>
              <a:rPr lang="en-US" sz="1000" baseline="0" noProof="0" dirty="0" smtClean="0">
                <a:latin typeface="Times New Roman"/>
                <a:cs typeface="Times New Roman"/>
              </a:rPr>
              <a:t>any </a:t>
            </a:r>
            <a:r>
              <a:rPr lang="en-US" sz="1000" baseline="0" noProof="0" dirty="0" smtClean="0">
                <a:latin typeface="Times New Roman"/>
                <a:cs typeface="Times New Roman"/>
              </a:rPr>
              <a:t>YANG specification</a:t>
            </a:r>
            <a:r>
              <a:rPr lang="en-US" sz="1000" baseline="0" noProof="0" dirty="0" smtClean="0">
                <a:latin typeface="Times New Roman"/>
                <a:cs typeface="Times New Roman"/>
              </a:rPr>
              <a:t>. There </a:t>
            </a:r>
            <a:r>
              <a:rPr lang="en-US" sz="1000" baseline="0" noProof="0" dirty="0" smtClean="0">
                <a:latin typeface="Times New Roman"/>
                <a:cs typeface="Times New Roman"/>
              </a:rPr>
              <a:t>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a:t>
            </a:r>
            <a:r>
              <a:rPr lang="en-US" sz="1000" baseline="0" noProof="0" dirty="0" smtClean="0">
                <a:latin typeface="Times New Roman"/>
                <a:cs typeface="Times New Roman"/>
              </a:rPr>
              <a:t>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a:t>
            </a:r>
            <a:r>
              <a:rPr lang="en-US" sz="1000" baseline="0" noProof="0" dirty="0" smtClean="0">
                <a:latin typeface="Times New Roman"/>
                <a:cs typeface="Times New Roman"/>
              </a:rPr>
              <a:t>,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from several </a:t>
            </a:r>
            <a:r>
              <a:rPr lang="en-US" sz="1000" baseline="0" noProof="0" dirty="0" smtClean="0">
                <a:latin typeface="Times New Roman"/>
                <a:cs typeface="Times New Roman"/>
              </a:rPr>
              <a:t>YANG modules. The YANG specification repository is </a:t>
            </a:r>
            <a:r>
              <a:rPr lang="en-US" sz="1000" baseline="0" noProof="0" dirty="0" smtClean="0">
                <a:latin typeface="Times New Roman"/>
                <a:cs typeface="Times New Roman"/>
              </a:rPr>
              <a:t>shown </a:t>
            </a:r>
            <a:r>
              <a:rPr lang="en-US" sz="1000" baseline="0" noProof="0" dirty="0" smtClean="0">
                <a:latin typeface="Times New Roman"/>
                <a:cs typeface="Times New Roman"/>
              </a:rPr>
              <a:t>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a:t>
            </a:r>
            <a:r>
              <a:rPr lang="en-US" sz="1000" baseline="0" noProof="0" dirty="0" err="1" smtClean="0">
                <a:latin typeface="Times New Roman"/>
                <a:cs typeface="Times New Roman"/>
              </a:rPr>
              <a:t>openned</a:t>
            </a:r>
            <a:r>
              <a:rPr lang="en-US" sz="1000" baseline="0" noProof="0" dirty="0" smtClean="0">
                <a:latin typeface="Times New Roman"/>
                <a:cs typeface="Times New Roman"/>
              </a:rPr>
              <a:t> </a:t>
            </a:r>
            <a:r>
              <a:rPr lang="en-US" sz="1000" baseline="0" noProof="0" dirty="0" smtClean="0">
                <a:latin typeface="Times New Roman"/>
                <a:cs typeface="Times New Roman"/>
              </a:rPr>
              <a:t>the</a:t>
            </a:r>
            <a:r>
              <a:rPr lang="en-US" sz="1000" baseline="0" noProof="0" dirty="0" smtClean="0">
                <a:latin typeface="Times New Roman"/>
                <a:cs typeface="Times New Roman"/>
              </a:rPr>
              <a:t> user </a:t>
            </a:r>
            <a:r>
              <a:rPr lang="en-US" sz="1000" baseline="0" noProof="0" dirty="0" smtClean="0">
                <a:latin typeface="Times New Roman"/>
                <a:cs typeface="Times New Roman"/>
              </a:rPr>
              <a:t>can ask for the configuration of a YANG enable </a:t>
            </a:r>
            <a:r>
              <a:rPr lang="en-US" sz="1000" baseline="0" noProof="0" dirty="0" smtClean="0">
                <a:latin typeface="Times New Roman"/>
                <a:cs typeface="Times New Roman"/>
              </a:rPr>
              <a:t>device. In doing so </a:t>
            </a:r>
            <a:r>
              <a:rPr lang="en-US" sz="1000" baseline="0" noProof="0" dirty="0" smtClean="0">
                <a:latin typeface="Times New Roman"/>
                <a:cs typeface="Times New Roman"/>
              </a:rPr>
              <a:t>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a:t>
            </a:r>
            <a:r>
              <a:rPr lang="en-US" sz="1000" baseline="0" noProof="0" dirty="0" smtClean="0">
                <a:latin typeface="Times New Roman"/>
                <a:cs typeface="Times New Roman"/>
              </a:rPr>
              <a:t> server only</a:t>
            </a:r>
            <a:r>
              <a:rPr lang="en-US" sz="1000" baseline="0" noProof="0" dirty="0" smtClean="0">
                <a:latin typeface="Times New Roman"/>
                <a:cs typeface="Times New Roman"/>
              </a:rPr>
              <a:t>. The applet will be loaded by the web</a:t>
            </a:r>
            <a:r>
              <a:rPr lang="en-US" sz="1000" baseline="0" noProof="0" dirty="0" smtClean="0">
                <a:latin typeface="Times New Roman"/>
                <a:cs typeface="Times New Roman"/>
              </a:rPr>
              <a:t> interface </a:t>
            </a:r>
            <a:r>
              <a:rPr lang="en-US" sz="1000" baseline="0" noProof="0" dirty="0" smtClean="0">
                <a:latin typeface="Times New Roman"/>
                <a:cs typeface="Times New Roman"/>
              </a:rPr>
              <a:t>to provide</a:t>
            </a:r>
            <a:r>
              <a:rPr lang="en-US" sz="1000" baseline="0" noProof="0" dirty="0" smtClean="0">
                <a:latin typeface="Times New Roman"/>
                <a:cs typeface="Times New Roman"/>
              </a:rPr>
              <a:t> the </a:t>
            </a:r>
            <a:r>
              <a:rPr lang="en-US" sz="1000" baseline="0" noProof="0" dirty="0" smtClean="0">
                <a:latin typeface="Times New Roman"/>
                <a:cs typeface="Times New Roman"/>
              </a:rPr>
              <a:t>user</a:t>
            </a:r>
            <a:r>
              <a:rPr lang="en-US" sz="1000" baseline="0" noProof="0" dirty="0" smtClean="0">
                <a:latin typeface="Times New Roman"/>
                <a:cs typeface="Times New Roman"/>
              </a:rPr>
              <a:t> with a </a:t>
            </a:r>
            <a:r>
              <a:rPr lang="en-US" sz="1000" baseline="0" noProof="0" dirty="0" smtClean="0">
                <a:latin typeface="Times New Roman"/>
                <a:cs typeface="Times New Roman"/>
              </a:rPr>
              <a:t>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a:t>
            </a:r>
            <a:r>
              <a:rPr lang="en-US" sz="1000" dirty="0" smtClean="0">
                <a:latin typeface="Times New Roman"/>
                <a:cs typeface="Times New Roman"/>
              </a:rPr>
              <a:t>shows </a:t>
            </a:r>
            <a:r>
              <a:rPr lang="en-US" sz="1000" dirty="0" smtClean="0">
                <a:latin typeface="Times New Roman"/>
                <a:cs typeface="Times New Roman"/>
              </a:rPr>
              <a:t>the applet part of the web</a:t>
            </a:r>
            <a:r>
              <a:rPr lang="en-US" sz="1000" baseline="0" dirty="0" smtClean="0">
                <a:latin typeface="Times New Roman"/>
                <a:cs typeface="Times New Roman"/>
              </a:rPr>
              <a:t> interface the</a:t>
            </a:r>
            <a:r>
              <a:rPr lang="en-US" sz="1000" baseline="0" dirty="0" smtClean="0">
                <a:latin typeface="Times New Roman"/>
                <a:cs typeface="Times New Roman"/>
              </a:rPr>
              <a:t> user </a:t>
            </a:r>
            <a:r>
              <a:rPr lang="en-US" sz="1000" baseline="0" dirty="0" smtClean="0">
                <a:latin typeface="Times New Roman"/>
                <a:cs typeface="Times New Roman"/>
              </a:rPr>
              <a:t>will have when asking for the configuration of a device. This first view can be used as a YANG specification browser that looks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 well with YANG because it defines a schema tree. Specific icons are used to distinct </a:t>
            </a:r>
            <a:r>
              <a:rPr lang="en-US" sz="1000" baseline="0" dirty="0" smtClean="0">
                <a:latin typeface="Times New Roman"/>
                <a:cs typeface="Times New Roman"/>
              </a:rPr>
              <a:t>nodes, </a:t>
            </a:r>
            <a:r>
              <a:rPr lang="en-US" sz="1000" baseline="0" dirty="0" smtClean="0">
                <a:latin typeface="Times New Roman"/>
                <a:cs typeface="Times New Roman"/>
              </a:rPr>
              <a:t>here </a:t>
            </a:r>
            <a:r>
              <a:rPr lang="fr-FR" sz="1000" baseline="0" dirty="0" smtClean="0">
                <a:latin typeface="Times New Roman"/>
                <a:cs typeface="Times New Roman"/>
              </a:rPr>
              <a:t>NETCONF</a:t>
            </a:r>
            <a:r>
              <a:rPr lang="en-US" sz="1000" baseline="0" dirty="0" smtClean="0">
                <a:latin typeface="Times New Roman"/>
                <a:cs typeface="Times New Roman"/>
              </a:rPr>
              <a:t>, network and interfaces are all YANG container,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leaf. A YANG list can have some key inside its leaf as is the “name” leaf referenced inside brackets in the “interface” list and by a little star on its leaf icon. When selecting a leaf in this tree then the lower part of the applet shows</a:t>
            </a:r>
            <a:r>
              <a:rPr lang="en-US" sz="1000" baseline="0" dirty="0" smtClean="0">
                <a:latin typeface="Times New Roman"/>
                <a:cs typeface="Times New Roman"/>
              </a:rPr>
              <a:t> details </a:t>
            </a:r>
            <a:r>
              <a:rPr lang="en-US" sz="1000" baseline="0" dirty="0" smtClean="0">
                <a:latin typeface="Times New Roman"/>
                <a:cs typeface="Times New Roman"/>
              </a:rPr>
              <a:t>of the YANG specification, as the type of a leaf and constraints</a:t>
            </a:r>
            <a:r>
              <a:rPr lang="en-US" sz="1000" baseline="0" dirty="0" smtClean="0">
                <a:latin typeface="Times New Roman"/>
                <a:cs typeface="Times New Roman"/>
              </a:rPr>
              <a:t> such </a:t>
            </a:r>
            <a:r>
              <a:rPr lang="en-US" sz="1000" baseline="0" dirty="0" smtClean="0">
                <a:latin typeface="Times New Roman"/>
                <a:cs typeface="Times New Roman"/>
              </a:rPr>
              <a:t>default </a:t>
            </a:r>
            <a:r>
              <a:rPr lang="en-US" sz="1000" baseline="0" dirty="0" smtClean="0">
                <a:latin typeface="Times New Roman"/>
                <a:cs typeface="Times New Roman"/>
              </a:rPr>
              <a:t>value or range intervals. </a:t>
            </a:r>
            <a:r>
              <a:rPr lang="en-US" sz="1000" baseline="0" dirty="0" smtClean="0">
                <a:latin typeface="Times New Roman"/>
                <a:cs typeface="Times New Roman"/>
              </a:rPr>
              <a:t>A leaf type is always at least</a:t>
            </a:r>
            <a:r>
              <a:rPr lang="en-US" sz="1000" baseline="0" dirty="0" smtClean="0">
                <a:latin typeface="Times New Roman"/>
                <a:cs typeface="Times New Roman"/>
              </a:rPr>
              <a:t> of a built</a:t>
            </a:r>
            <a:r>
              <a:rPr lang="en-US" sz="1000" baseline="0" dirty="0" smtClean="0">
                <a:latin typeface="Times New Roman"/>
                <a:cs typeface="Times New Roman"/>
              </a:rPr>
              <a:t>-in types (as string, int8,…) and can be</a:t>
            </a:r>
            <a:r>
              <a:rPr lang="en-US" sz="1000" baseline="0" dirty="0" smtClean="0">
                <a:latin typeface="Times New Roman"/>
                <a:cs typeface="Times New Roman"/>
              </a:rPr>
              <a:t> refined by </a:t>
            </a:r>
            <a:r>
              <a:rPr lang="en-US" sz="1000" baseline="0" dirty="0" smtClean="0">
                <a:latin typeface="Times New Roman"/>
                <a:cs typeface="Times New Roman"/>
              </a:rPr>
              <a:t>other type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a:t>
            </a:r>
            <a:r>
              <a:rPr lang="en-US" sz="1000" baseline="0" dirty="0" smtClean="0">
                <a:latin typeface="Times New Roman"/>
                <a:cs typeface="Times New Roman"/>
              </a:rPr>
              <a:t> then only the built-in type is displayed.</a:t>
            </a:r>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there is a </a:t>
            </a:r>
            <a:r>
              <a:rPr lang="en-US" sz="1000" baseline="0" dirty="0" smtClean="0">
                <a:latin typeface="Times New Roman"/>
                <a:cs typeface="Times New Roman"/>
              </a:rPr>
              <a:t>“</a:t>
            </a:r>
            <a:r>
              <a:rPr lang="fr-FR" sz="1000" baseline="0" dirty="0" err="1" smtClean="0">
                <a:latin typeface="Times New Roman"/>
                <a:cs typeface="Times New Roman"/>
              </a:rPr>
              <a:t>netconf</a:t>
            </a:r>
            <a:r>
              <a:rPr lang="en-US" sz="1000" baseline="0" dirty="0" smtClean="0">
                <a:latin typeface="Times New Roman"/>
                <a:cs typeface="Times New Roman"/>
              </a:rPr>
              <a:t>” </a:t>
            </a:r>
            <a:r>
              <a:rPr lang="en-US" sz="1000" baseline="0" dirty="0" smtClean="0">
                <a:latin typeface="Times New Roman"/>
                <a:cs typeface="Times New Roman"/>
              </a:rPr>
              <a:t>container while there is </a:t>
            </a:r>
            <a:r>
              <a:rPr lang="en-US" sz="1000" baseline="0" dirty="0" smtClean="0">
                <a:latin typeface="Times New Roman"/>
                <a:cs typeface="Times New Roman"/>
              </a:rPr>
              <a:t>no </a:t>
            </a:r>
            <a:r>
              <a:rPr lang="en-US" sz="1000" baseline="0" dirty="0" smtClean="0">
                <a:latin typeface="Times New Roman"/>
                <a:cs typeface="Times New Roman"/>
              </a:rPr>
              <a:t>YANG module called </a:t>
            </a:r>
            <a:r>
              <a:rPr lang="en-US" sz="1000" baseline="0" dirty="0" smtClean="0">
                <a:latin typeface="Times New Roman"/>
                <a:cs typeface="Times New Roman"/>
              </a:rPr>
              <a:t>“</a:t>
            </a:r>
            <a:r>
              <a:rPr lang="fr-FR" sz="1000" baseline="0" dirty="0" err="1" smtClean="0">
                <a:latin typeface="Times New Roman"/>
                <a:cs typeface="Times New Roman"/>
              </a:rPr>
              <a:t>netconf</a:t>
            </a:r>
            <a:r>
              <a:rPr lang="en-US" sz="1000" baseline="0" dirty="0" smtClean="0">
                <a:latin typeface="Times New Roman"/>
                <a:cs typeface="Times New Roman"/>
              </a:rPr>
              <a:t>”</a:t>
            </a:r>
            <a:r>
              <a:rPr lang="en-US" sz="1000" baseline="0" dirty="0" smtClean="0">
                <a:latin typeface="Times New Roman"/>
                <a:cs typeface="Times New Roman"/>
              </a:rPr>
              <a:t>.</a:t>
            </a:r>
            <a:r>
              <a:rPr lang="en-US" sz="1000" baseline="0" dirty="0" smtClean="0">
                <a:latin typeface="Times New Roman"/>
                <a:cs typeface="Times New Roman"/>
              </a:rPr>
              <a:t> The </a:t>
            </a:r>
            <a:r>
              <a:rPr lang="en-US" sz="1000" baseline="0" dirty="0" smtClean="0">
                <a:latin typeface="Times New Roman"/>
                <a:cs typeface="Times New Roman"/>
              </a:rPr>
              <a:t>YANG loader has created a virtual container called </a:t>
            </a:r>
            <a:r>
              <a:rPr lang="en-US" sz="1000" baseline="0" dirty="0" smtClean="0">
                <a:latin typeface="Times New Roman"/>
                <a:cs typeface="Times New Roman"/>
              </a:rPr>
              <a:t>“</a:t>
            </a:r>
            <a:r>
              <a:rPr lang="fr-FR" sz="1000" baseline="0" dirty="0" err="1" smtClean="0">
                <a:latin typeface="Times New Roman"/>
                <a:cs typeface="Times New Roman"/>
              </a:rPr>
              <a:t>netconf</a:t>
            </a:r>
            <a:r>
              <a:rPr lang="en-US" sz="1000" baseline="0" dirty="0" smtClean="0">
                <a:latin typeface="Times New Roman"/>
                <a:cs typeface="Times New Roman"/>
              </a:rPr>
              <a:t>” </a:t>
            </a:r>
            <a:r>
              <a:rPr lang="en-US" sz="1000" baseline="0" dirty="0" smtClean="0">
                <a:latin typeface="Times New Roman"/>
                <a:cs typeface="Times New Roman"/>
              </a:rPr>
              <a:t>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 previous figure 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pop-up when the right button is pressed on a YANG data type. When one of</a:t>
            </a:r>
            <a:r>
              <a:rPr lang="en-US" sz="1000" baseline="0" noProof="0" dirty="0" smtClean="0">
                <a:latin typeface="Times New Roman"/>
                <a:cs typeface="Times New Roman"/>
              </a:rPr>
              <a:t>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is </a:t>
            </a:r>
            <a:r>
              <a:rPr lang="en-US" sz="1000" baseline="0" noProof="0" dirty="0" smtClean="0">
                <a:latin typeface="Times New Roman"/>
                <a:cs typeface="Times New Roman"/>
              </a:rPr>
              <a:t>chosen, the </a:t>
            </a:r>
            <a:r>
              <a:rPr lang="en-US" sz="1000" baseline="0" noProof="0" dirty="0" smtClean="0">
                <a:latin typeface="Times New Roman"/>
                <a:cs typeface="Times New Roman"/>
              </a:rPr>
              <a:t>request is build from</a:t>
            </a:r>
            <a:r>
              <a:rPr lang="en-US" sz="1000" baseline="0" noProof="0" dirty="0" smtClean="0">
                <a:latin typeface="Times New Roman"/>
                <a:cs typeface="Times New Roman"/>
              </a:rPr>
              <a:t>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a:t>
            </a:r>
            <a:r>
              <a:rPr lang="en-US" sz="1000" baseline="0" noProof="0" dirty="0" err="1" smtClean="0">
                <a:latin typeface="Times New Roman"/>
                <a:cs typeface="Times New Roman"/>
              </a:rPr>
              <a:t>containert</a:t>
            </a:r>
            <a:r>
              <a:rPr lang="en-US" sz="1000" baseline="0" noProof="0" dirty="0" smtClean="0">
                <a:latin typeface="Times New Roman"/>
                <a:cs typeface="Times New Roman"/>
              </a:rPr>
              <a:t>) to the tree </a:t>
            </a:r>
            <a:r>
              <a:rPr lang="en-US" sz="1000" baseline="0" noProof="0" dirty="0" smtClean="0">
                <a:latin typeface="Times New Roman"/>
                <a:cs typeface="Times New Roman"/>
              </a:rPr>
              <a:t>position of the selected </a:t>
            </a:r>
            <a:r>
              <a:rPr lang="en-US" sz="1000" baseline="0" noProof="0" dirty="0" smtClean="0">
                <a:latin typeface="Times New Roman"/>
                <a:cs typeface="Times New Roman"/>
              </a:rPr>
              <a:t>node. The resulting XML document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done to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Note </a:t>
            </a:r>
            <a:r>
              <a:rPr lang="en-US" sz="1000" baseline="0" noProof="0" dirty="0" smtClean="0">
                <a:latin typeface="Times New Roman"/>
                <a:cs typeface="Times New Roman"/>
              </a:rPr>
              <a:t>that the key of the list is added to the request while it is not explicitly </a:t>
            </a:r>
            <a:r>
              <a:rPr lang="en-US" sz="1000" baseline="0" noProof="0" dirty="0" smtClean="0">
                <a:latin typeface="Times New Roman"/>
                <a:cs typeface="Times New Roman"/>
              </a:rPr>
              <a:t>asked. This is an optimization because subsequent requests on list (and especially on list entry) will likely need the key. </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this latter add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a:t>
            </a:r>
            <a:r>
              <a:rPr lang="en-US" sz="1000" baseline="0" noProof="0" dirty="0" smtClean="0">
                <a:latin typeface="Times New Roman"/>
                <a:cs typeface="Times New Roman"/>
              </a:rPr>
              <a:t> XML document </a:t>
            </a:r>
            <a:r>
              <a:rPr lang="en-US" sz="1000" baseline="0" noProof="0" dirty="0" smtClean="0">
                <a:latin typeface="Times New Roman"/>
                <a:cs typeface="Times New Roman"/>
              </a:rPr>
              <a:t>received and send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So the reply is send by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figure shows</a:t>
            </a:r>
            <a:r>
              <a:rPr lang="en-US" sz="1000" baseline="0" noProof="0" dirty="0" smtClean="0">
                <a:latin typeface="Times New Roman"/>
                <a:cs typeface="Times New Roman"/>
              </a:rPr>
              <a:t> the response on the right part of the management applet. </a:t>
            </a:r>
            <a:r>
              <a:rPr lang="en-US" sz="1000" baseline="0" noProof="0" dirty="0" smtClean="0">
                <a:latin typeface="Times New Roman"/>
                <a:cs typeface="Times New Roman"/>
              </a:rPr>
              <a:t>The request is synchronous because even if one request contains several data (as</a:t>
            </a:r>
            <a:r>
              <a:rPr lang="en-US" sz="1000" baseline="0" noProof="0" dirty="0" smtClean="0">
                <a:latin typeface="Times New Roman"/>
                <a:cs typeface="Times New Roman"/>
              </a:rPr>
              <a:t> can be a </a:t>
            </a:r>
            <a:r>
              <a:rPr lang="en-US" sz="1000" baseline="0" noProof="0" dirty="0" smtClean="0">
                <a:latin typeface="Times New Roman"/>
                <a:cs typeface="Times New Roman"/>
              </a:rPr>
              <a:t>request on a </a:t>
            </a:r>
            <a:r>
              <a:rPr lang="en-US" sz="1000" baseline="0" noProof="0" dirty="0" smtClean="0">
                <a:latin typeface="Times New Roman"/>
                <a:cs typeface="Times New Roman"/>
              </a:rPr>
              <a:t>list) </a:t>
            </a:r>
            <a:r>
              <a:rPr lang="en-US" sz="1000" baseline="0" noProof="0" dirty="0" smtClean="0">
                <a:latin typeface="Times New Roman"/>
                <a:cs typeface="Times New Roman"/>
              </a:rPr>
              <a:t>all of them are returned by one response. Note we have made our protocol synchronous on top of HTTP with several asynchronous requests. We plan allowing multiple selection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an access to the</a:t>
            </a:r>
            <a:r>
              <a:rPr lang="en-US" sz="1000" baseline="0" noProof="0" dirty="0" smtClean="0">
                <a:latin typeface="Times New Roman"/>
                <a:cs typeface="Times New Roman"/>
              </a:rPr>
              <a:t>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Data Store in one request.</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000" noProof="0" dirty="0" smtClean="0">
                <a:latin typeface="Times New Roman"/>
                <a:cs typeface="Times New Roman"/>
              </a:rPr>
              <a:t>The</a:t>
            </a:r>
            <a:r>
              <a:rPr lang="en-US" sz="1000" baseline="0" noProof="0" dirty="0" smtClean="0">
                <a:latin typeface="Times New Roman"/>
                <a:cs typeface="Times New Roman"/>
              </a:rPr>
              <a:t>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on leaf value is easy by simply select the leaf node and select the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menu. A list is edited at the entry level that is one or more values must to be edited before the line can be added to the list. </a:t>
            </a:r>
            <a:r>
              <a:rPr lang="en-US" sz="1000" baseline="0" noProof="0" smtClean="0">
                <a:latin typeface="Times New Roman"/>
                <a:cs typeface="Times New Roman"/>
              </a:rPr>
              <a:t>For editing </a:t>
            </a:r>
            <a:r>
              <a:rPr lang="en-US" sz="1000" baseline="0" noProof="0" dirty="0" smtClean="0">
                <a:latin typeface="Times New Roman"/>
                <a:cs typeface="Times New Roman"/>
              </a:rPr>
              <a:t>a choice statement, the interface allows to select which case is edited by filling all its values.</a:t>
            </a: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31/08/09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659F3D-3525-E94A-AEAA-F60706E9BB40}" type="datetimeFigureOut">
              <a:rPr lang="fr-FR" smtClean="0"/>
              <a:pPr/>
              <a:t>31/08/09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BB659F3D-3525-E94A-AEAA-F60706E9BB40}" type="datetimeFigureOut">
              <a:rPr lang="fr-FR" smtClean="0"/>
              <a:pPr/>
              <a:t>31/08/09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659F3D-3525-E94A-AEAA-F60706E9BB40}" type="datetimeFigureOut">
              <a:rPr lang="fr-FR" smtClean="0"/>
              <a:pPr/>
              <a:t>31/08/09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31/08/09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31/08/09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6.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7.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8.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9.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YANG-based</a:t>
            </a:r>
            <a:r>
              <a:rPr lang="fr-FR" dirty="0" smtClean="0"/>
              <a:t>  Configuration application</a:t>
            </a:r>
            <a:endParaRPr lang="fr-FR" dirty="0"/>
          </a:p>
        </p:txBody>
      </p:sp>
      <p:sp>
        <p:nvSpPr>
          <p:cNvPr id="3" name="Sous-titre 2"/>
          <p:cNvSpPr>
            <a:spLocks noGrp="1"/>
          </p:cNvSpPr>
          <p:nvPr>
            <p:ph type="subTitle" idx="1"/>
          </p:nvPr>
        </p:nvSpPr>
        <p:spPr/>
        <p:txBody>
          <a:bodyPr/>
          <a:lstStyle/>
          <a:p>
            <a:r>
              <a:rPr lang="fr-FR" dirty="0" smtClean="0"/>
              <a:t>Sous titre</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Conclusions and future </a:t>
            </a:r>
            <a:r>
              <a:rPr lang="fr-FR" dirty="0" err="1" smtClean="0"/>
              <a:t>works</a:t>
            </a:r>
            <a:endParaRPr lang="fr-FR" dirty="0"/>
          </a:p>
        </p:txBody>
      </p:sp>
      <p:sp>
        <p:nvSpPr>
          <p:cNvPr id="3" name="Espace réservé du contenu 2"/>
          <p:cNvSpPr>
            <a:spLocks noGrp="1"/>
          </p:cNvSpPr>
          <p:nvPr>
            <p:ph idx="1"/>
          </p:nvPr>
        </p:nvSpPr>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smtClean="0"/>
              <a:t>Network </a:t>
            </a:r>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Server</a:t>
            </a:r>
            <a:endParaRPr lang="fr-FR" dirty="0"/>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Router</a:t>
            </a:r>
            <a:endParaRPr lang="fr-FR" dirty="0"/>
          </a:p>
        </p:txBody>
      </p:sp>
      <p:sp>
        <p:nvSpPr>
          <p:cNvPr id="70" name="Carré corné 69"/>
          <p:cNvSpPr/>
          <p:nvPr/>
        </p:nvSpPr>
        <p:spPr>
          <a:xfrm>
            <a:off x="7929321" y="473128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Server</a:t>
            </a:r>
            <a:endParaRPr lang="fr-FR" dirty="0"/>
          </a:p>
        </p:txBody>
      </p:sp>
      <p:sp>
        <p:nvSpPr>
          <p:cNvPr id="71" name="Carré corné 70"/>
          <p:cNvSpPr/>
          <p:nvPr/>
        </p:nvSpPr>
        <p:spPr>
          <a:xfrm>
            <a:off x="457200" y="41400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 Server</a:t>
            </a:r>
            <a:endParaRPr lang="fr-FR" dirty="0"/>
          </a:p>
        </p:txBody>
      </p:sp>
      <p:sp>
        <p:nvSpPr>
          <p:cNvPr id="72" name="Carré corné 71"/>
          <p:cNvSpPr/>
          <p:nvPr/>
        </p:nvSpPr>
        <p:spPr>
          <a:xfrm>
            <a:off x="542834" y="520247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Router</a:t>
            </a:r>
            <a:endParaRPr lang="fr-FR" dirty="0"/>
          </a:p>
        </p:txBody>
      </p:sp>
      <p:sp>
        <p:nvSpPr>
          <p:cNvPr id="73" name="Carré corné 72"/>
          <p:cNvSpPr/>
          <p:nvPr/>
        </p:nvSpPr>
        <p:spPr>
          <a:xfrm>
            <a:off x="304800" y="215677"/>
            <a:ext cx="933268" cy="61085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t>Data Model</a:t>
            </a:r>
            <a:endParaRPr lang="fr-FR" sz="1200" dirty="0"/>
          </a:p>
        </p:txBody>
      </p:sp>
      <p:sp>
        <p:nvSpPr>
          <p:cNvPr id="74" name="ZoneTexte 73"/>
          <p:cNvSpPr txBox="1"/>
          <p:nvPr/>
        </p:nvSpPr>
        <p:spPr>
          <a:xfrm>
            <a:off x="1238068" y="272534"/>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515600" y="1981200"/>
            <a:ext cx="1108747" cy="276999"/>
          </a:xfrm>
          <a:prstGeom prst="rect">
            <a:avLst/>
          </a:prstGeom>
          <a:noFill/>
        </p:spPr>
        <p:txBody>
          <a:bodyPr wrap="none" rtlCol="0">
            <a:spAutoFit/>
          </a:bodyPr>
          <a:lstStyle/>
          <a:p>
            <a:r>
              <a:rPr lang="fr-FR" sz="1200" dirty="0" smtClean="0"/>
              <a:t>NETCONF</a:t>
            </a:r>
            <a:r>
              <a:rPr lang="en-US" sz="1200" dirty="0" smtClean="0"/>
              <a:t> Data</a:t>
            </a:r>
            <a:endParaRPr lang="en-US" sz="1200" dirty="0"/>
          </a:p>
        </p:txBody>
      </p:sp>
      <p:sp>
        <p:nvSpPr>
          <p:cNvPr id="47" name="ZoneTexte 46"/>
          <p:cNvSpPr txBox="1"/>
          <p:nvPr/>
        </p:nvSpPr>
        <p:spPr>
          <a:xfrm>
            <a:off x="9928547" y="2895600"/>
            <a:ext cx="3391599" cy="2492990"/>
          </a:xfrm>
          <a:prstGeom prst="rect">
            <a:avLst/>
          </a:prstGeom>
          <a:noFill/>
        </p:spPr>
        <p:txBody>
          <a:bodyPr wrap="none" rtlCol="0">
            <a:spAutoFit/>
          </a:bodyPr>
          <a:lstStyle/>
          <a:p>
            <a:r>
              <a:rPr lang="en-US" sz="1200" dirty="0" smtClean="0"/>
              <a:t>&lt;</a:t>
            </a:r>
            <a:r>
              <a:rPr lang="fr-FR" sz="1200" dirty="0" smtClean="0"/>
              <a:t>NETCONF</a:t>
            </a:r>
            <a:r>
              <a:rPr lang="en-US" sz="1200" dirty="0" smtClean="0"/>
              <a:t>&gt;</a:t>
            </a:r>
          </a:p>
          <a:p>
            <a:pPr lvl="1"/>
            <a:r>
              <a:rPr lang="en-US" sz="1200" dirty="0" smtClean="0"/>
              <a:t>&lt;network&gt;</a:t>
            </a:r>
          </a:p>
          <a:p>
            <a:pPr lvl="1"/>
            <a:r>
              <a:rPr lang="en-US" sz="1200" dirty="0" smtClean="0"/>
              <a:t>	&lt;interfaces&gt;</a:t>
            </a:r>
          </a:p>
          <a:p>
            <a:pPr lvl="1"/>
            <a:r>
              <a:rPr lang="en-US" sz="1200" dirty="0" smtClean="0"/>
              <a:t>		&lt;interface&gt;</a:t>
            </a:r>
          </a:p>
          <a:p>
            <a:pPr lvl="1"/>
            <a:r>
              <a:rPr lang="en-US" sz="1200" dirty="0" smtClean="0"/>
              <a:t>			&lt;name&gt;eth0&lt;/name&gt;</a:t>
            </a:r>
          </a:p>
          <a:p>
            <a:pPr lvl="1"/>
            <a:r>
              <a:rPr lang="en-US" sz="1200" dirty="0" smtClean="0"/>
              <a:t>			&lt;</a:t>
            </a:r>
            <a:r>
              <a:rPr lang="en-US" sz="1200" dirty="0" err="1" smtClean="0"/>
              <a:t>mtu</a:t>
            </a:r>
            <a:r>
              <a:rPr lang="en-US" sz="1200" dirty="0" smtClean="0"/>
              <a:t>&gt;1500&lt;/</a:t>
            </a:r>
            <a:r>
              <a:rPr lang="en-US" sz="1200" dirty="0" err="1" smtClean="0"/>
              <a:t>mtu</a:t>
            </a:r>
            <a:r>
              <a:rPr lang="en-US" sz="1200" dirty="0" smtClean="0"/>
              <a:t>&gt;</a:t>
            </a:r>
          </a:p>
          <a:p>
            <a:pPr lvl="1"/>
            <a:r>
              <a:rPr lang="en-US" sz="1200" dirty="0" smtClean="0"/>
              <a:t>			…</a:t>
            </a:r>
          </a:p>
          <a:p>
            <a:pPr lvl="1"/>
            <a:r>
              <a:rPr lang="en-US" sz="1200" dirty="0" smtClean="0"/>
              <a:t>		&lt;/interface&gt;</a:t>
            </a:r>
          </a:p>
          <a:p>
            <a:pPr lvl="1"/>
            <a:r>
              <a:rPr lang="en-US" sz="1200" dirty="0" smtClean="0"/>
              <a:t>	&lt;/interfaces&gt;</a:t>
            </a:r>
          </a:p>
          <a:p>
            <a:pPr lvl="1"/>
            <a:r>
              <a:rPr lang="en-US" sz="1200" dirty="0" smtClean="0"/>
              <a:t>…</a:t>
            </a:r>
          </a:p>
          <a:p>
            <a:pPr lvl="1"/>
            <a:r>
              <a:rPr lang="en-US" sz="1200" dirty="0" smtClean="0"/>
              <a:t>&lt;/network&gt;</a:t>
            </a:r>
          </a:p>
          <a:p>
            <a:pPr lvl="1"/>
            <a:r>
              <a:rPr lang="en-US" sz="1200" dirty="0" smtClean="0"/>
              <a:t>…</a:t>
            </a:r>
          </a:p>
          <a:p>
            <a:r>
              <a:rPr lang="en-US" sz="1200" dirty="0" smtClean="0"/>
              <a:t>&lt;/</a:t>
            </a:r>
            <a:r>
              <a:rPr lang="fr-FR" sz="1200" dirty="0" smtClean="0"/>
              <a:t>NETCONF</a:t>
            </a:r>
            <a:r>
              <a:rPr lang="en-US" sz="1200" dirty="0" smtClean="0"/>
              <a:t>&gt;</a:t>
            </a:r>
          </a:p>
        </p:txBody>
      </p:sp>
      <p:sp>
        <p:nvSpPr>
          <p:cNvPr id="7" name="Carré corné 6"/>
          <p:cNvSpPr/>
          <p:nvPr/>
        </p:nvSpPr>
        <p:spPr>
          <a:xfrm>
            <a:off x="41664" y="65470"/>
            <a:ext cx="4225536" cy="6691051"/>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1000" dirty="0" smtClean="0">
                <a:solidFill>
                  <a:schemeClr val="tx1"/>
                </a:solidFill>
              </a:rPr>
              <a:t>(1)</a:t>
            </a:r>
            <a:r>
              <a:rPr lang="fr-FR" sz="1400" dirty="0" smtClean="0">
                <a:solidFill>
                  <a:schemeClr val="tx1"/>
                </a:solidFill>
              </a:rPr>
              <a:t> module network {</a:t>
            </a:r>
          </a:p>
          <a:p>
            <a:r>
              <a:rPr lang="fr-FR" sz="1400" dirty="0" smtClean="0">
                <a:solidFill>
                  <a:schemeClr val="tx1"/>
                </a:solidFill>
              </a:rPr>
              <a:t> </a:t>
            </a:r>
          </a:p>
          <a:p>
            <a:r>
              <a:rPr lang="fr-FR" sz="1000" dirty="0" smtClean="0">
                <a:solidFill>
                  <a:schemeClr val="tx1"/>
                </a:solidFill>
              </a:rPr>
              <a:t>(2) </a:t>
            </a:r>
            <a:r>
              <a:rPr lang="fr-FR" sz="1400" dirty="0" smtClean="0">
                <a:solidFill>
                  <a:schemeClr val="tx1"/>
                </a:solidFill>
              </a:rPr>
              <a:t>	</a:t>
            </a:r>
            <a:r>
              <a:rPr lang="fr-FR" sz="1400" dirty="0" err="1" smtClean="0">
                <a:solidFill>
                  <a:schemeClr val="tx1"/>
                </a:solidFill>
              </a:rPr>
              <a:t>namespace</a:t>
            </a:r>
            <a:r>
              <a:rPr lang="fr-FR" sz="1400" dirty="0" smtClean="0">
                <a:solidFill>
                  <a:schemeClr val="tx1"/>
                </a:solidFill>
              </a:rPr>
              <a:t> « </a:t>
            </a:r>
            <a:r>
              <a:rPr lang="fr-FR" sz="1400" dirty="0" err="1" smtClean="0">
                <a:solidFill>
                  <a:schemeClr val="tx1"/>
                </a:solidFill>
              </a:rPr>
              <a:t>loria:madynes:yang:if</a:t>
            </a:r>
            <a:r>
              <a:rPr lang="fr-FR" sz="1400" dirty="0" smtClean="0">
                <a:solidFill>
                  <a:schemeClr val="tx1"/>
                </a:solidFill>
              </a:rPr>
              <a:t> »;</a:t>
            </a:r>
          </a:p>
          <a:p>
            <a:r>
              <a:rPr lang="fr-FR" sz="1400" dirty="0" smtClean="0">
                <a:solidFill>
                  <a:schemeClr val="tx1"/>
                </a:solidFill>
              </a:rPr>
              <a:t> </a:t>
            </a:r>
          </a:p>
          <a:p>
            <a:r>
              <a:rPr lang="fr-FR" sz="1000" dirty="0" smtClean="0">
                <a:solidFill>
                  <a:schemeClr val="tx1"/>
                </a:solidFill>
              </a:rPr>
              <a:t>(3) </a:t>
            </a:r>
            <a:r>
              <a:rPr lang="fr-FR" sz="1400" dirty="0" smtClean="0">
                <a:solidFill>
                  <a:schemeClr val="tx1"/>
                </a:solidFill>
              </a:rPr>
              <a:t>	import </a:t>
            </a:r>
            <a:r>
              <a:rPr lang="fr-FR" sz="1400" dirty="0" err="1" smtClean="0">
                <a:solidFill>
                  <a:schemeClr val="tx1"/>
                </a:solidFill>
              </a:rPr>
              <a:t>ietf-yang-types</a:t>
            </a:r>
            <a:r>
              <a:rPr lang="fr-FR" sz="1400" dirty="0" smtClean="0">
                <a:solidFill>
                  <a:schemeClr val="tx1"/>
                </a:solidFill>
              </a:rPr>
              <a:t> { </a:t>
            </a:r>
            <a:r>
              <a:rPr lang="fr-FR" sz="1400" dirty="0" err="1" smtClean="0">
                <a:solidFill>
                  <a:schemeClr val="tx1"/>
                </a:solidFill>
              </a:rPr>
              <a:t>prefix</a:t>
            </a:r>
            <a:r>
              <a:rPr lang="fr-FR" sz="1400" dirty="0" smtClean="0">
                <a:solidFill>
                  <a:schemeClr val="tx1"/>
                </a:solidFill>
              </a:rPr>
              <a:t> </a:t>
            </a:r>
            <a:r>
              <a:rPr lang="fr-FR" sz="1400" dirty="0" err="1" smtClean="0">
                <a:solidFill>
                  <a:schemeClr val="tx1"/>
                </a:solidFill>
              </a:rPr>
              <a:t>yt</a:t>
            </a:r>
            <a:r>
              <a:rPr lang="fr-FR" sz="1400" dirty="0" smtClean="0">
                <a:solidFill>
                  <a:schemeClr val="tx1"/>
                </a:solidFill>
              </a:rPr>
              <a:t>;}</a:t>
            </a:r>
          </a:p>
          <a:p>
            <a:endParaRPr lang="fr-FR" sz="1400" dirty="0" smtClean="0">
              <a:solidFill>
                <a:schemeClr val="tx1"/>
              </a:solidFill>
            </a:endParaRPr>
          </a:p>
          <a:p>
            <a:r>
              <a:rPr lang="fr-FR" sz="1000" dirty="0" smtClean="0">
                <a:solidFill>
                  <a:schemeClr val="tx1"/>
                </a:solidFill>
              </a:rPr>
              <a:t>(4) </a:t>
            </a:r>
            <a:r>
              <a:rPr lang="fr-FR" sz="1400" dirty="0" smtClean="0">
                <a:solidFill>
                  <a:schemeClr val="tx1"/>
                </a:solidFill>
              </a:rPr>
              <a:t>	</a:t>
            </a:r>
            <a:r>
              <a:rPr lang="fr-FR" sz="1400" dirty="0" err="1" smtClean="0">
                <a:solidFill>
                  <a:schemeClr val="tx1"/>
                </a:solidFill>
              </a:rPr>
              <a:t>typedef</a:t>
            </a:r>
            <a:r>
              <a:rPr lang="fr-FR" sz="1400" dirty="0" smtClean="0">
                <a:solidFill>
                  <a:schemeClr val="tx1"/>
                </a:solidFill>
              </a:rPr>
              <a:t> </a:t>
            </a:r>
            <a:r>
              <a:rPr lang="fr-FR" sz="1400" dirty="0" err="1" smtClean="0">
                <a:solidFill>
                  <a:schemeClr val="tx1"/>
                </a:solidFill>
              </a:rPr>
              <a:t>ifName</a:t>
            </a:r>
            <a:r>
              <a:rPr lang="fr-FR" sz="1400" dirty="0" smtClean="0">
                <a:solidFill>
                  <a:schemeClr val="tx1"/>
                </a:solidFill>
              </a:rPr>
              <a:t> { </a:t>
            </a:r>
          </a:p>
          <a:p>
            <a:r>
              <a:rPr lang="fr-FR" sz="1000" dirty="0" smtClean="0">
                <a:solidFill>
                  <a:schemeClr val="tx1"/>
                </a:solidFill>
              </a:rPr>
              <a:t>(5) </a:t>
            </a:r>
            <a:r>
              <a:rPr lang="fr-FR" sz="1400" dirty="0" smtClean="0">
                <a:solidFill>
                  <a:schemeClr val="tx1"/>
                </a:solidFill>
              </a:rPr>
              <a:t>		type string;</a:t>
            </a:r>
          </a:p>
          <a:p>
            <a:r>
              <a:rPr lang="fr-FR" sz="1000" dirty="0" smtClean="0">
                <a:solidFill>
                  <a:schemeClr val="tx1"/>
                </a:solidFill>
              </a:rPr>
              <a:t>(6)</a:t>
            </a:r>
            <a:r>
              <a:rPr lang="fr-FR" sz="1400" dirty="0" smtClean="0">
                <a:solidFill>
                  <a:schemeClr val="tx1"/>
                </a:solidFill>
              </a:rPr>
              <a:t> 		</a:t>
            </a:r>
            <a:r>
              <a:rPr lang="fr-FR" sz="1400" dirty="0" err="1" smtClean="0">
                <a:solidFill>
                  <a:schemeClr val="tx1"/>
                </a:solidFill>
              </a:rPr>
              <a:t>length</a:t>
            </a:r>
            <a:r>
              <a:rPr lang="fr-FR" sz="1400" dirty="0" smtClean="0">
                <a:solidFill>
                  <a:schemeClr val="tx1"/>
                </a:solidFill>
              </a:rPr>
              <a:t> 3-8;</a:t>
            </a:r>
          </a:p>
          <a:p>
            <a:r>
              <a:rPr lang="fr-FR" sz="1000" dirty="0" smtClean="0">
                <a:solidFill>
                  <a:schemeClr val="tx1"/>
                </a:solidFill>
              </a:rPr>
              <a:t>(7)</a:t>
            </a:r>
            <a:r>
              <a:rPr lang="fr-FR" sz="1400" dirty="0" smtClean="0">
                <a:solidFill>
                  <a:schemeClr val="tx1"/>
                </a:solidFill>
              </a:rPr>
              <a:t> 	}</a:t>
            </a:r>
          </a:p>
          <a:p>
            <a:r>
              <a:rPr lang="fr-FR" sz="1000" dirty="0" smtClean="0">
                <a:solidFill>
                  <a:schemeClr val="tx1"/>
                </a:solidFill>
              </a:rPr>
              <a:t>(8) </a:t>
            </a:r>
            <a:r>
              <a:rPr lang="fr-FR" sz="1400" dirty="0" smtClean="0">
                <a:solidFill>
                  <a:schemeClr val="tx1"/>
                </a:solidFill>
              </a:rPr>
              <a:t>	</a:t>
            </a:r>
            <a:r>
              <a:rPr lang="fr-FR" sz="1400" dirty="0" err="1" smtClean="0">
                <a:solidFill>
                  <a:schemeClr val="tx1"/>
                </a:solidFill>
              </a:rPr>
              <a:t>grouping</a:t>
            </a:r>
            <a:r>
              <a:rPr lang="fr-FR" sz="1400" dirty="0" smtClean="0">
                <a:solidFill>
                  <a:schemeClr val="tx1"/>
                </a:solidFill>
              </a:rPr>
              <a:t> v4add {</a:t>
            </a:r>
          </a:p>
          <a:p>
            <a:r>
              <a:rPr lang="fr-FR" sz="1000" dirty="0" smtClean="0">
                <a:solidFill>
                  <a:schemeClr val="tx1"/>
                </a:solidFill>
              </a:rPr>
              <a:t>(9) </a:t>
            </a:r>
            <a:r>
              <a:rPr lang="fr-FR" sz="1400" dirty="0" smtClean="0">
                <a:solidFill>
                  <a:schemeClr val="tx1"/>
                </a:solidFill>
              </a:rPr>
              <a:t>		container v4 {</a:t>
            </a:r>
          </a:p>
          <a:p>
            <a:r>
              <a:rPr lang="fr-FR" sz="1000" dirty="0" smtClean="0">
                <a:solidFill>
                  <a:schemeClr val="tx1"/>
                </a:solidFill>
              </a:rPr>
              <a:t>(10)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ip</a:t>
            </a:r>
            <a:r>
              <a:rPr lang="fr-FR" sz="1400" dirty="0" smtClean="0">
                <a:solidFill>
                  <a:schemeClr val="tx1"/>
                </a:solidFill>
              </a:rPr>
              <a:t> { type </a:t>
            </a:r>
            <a:r>
              <a:rPr lang="fr-FR" sz="1400" dirty="0" err="1" smtClean="0">
                <a:solidFill>
                  <a:schemeClr val="tx1"/>
                </a:solidFill>
              </a:rPr>
              <a:t>ip</a:t>
            </a:r>
            <a:r>
              <a:rPr lang="fr-FR" sz="1400" dirty="0" smtClean="0">
                <a:solidFill>
                  <a:schemeClr val="tx1"/>
                </a:solidFill>
              </a:rPr>
              <a:t>;}</a:t>
            </a:r>
          </a:p>
          <a:p>
            <a:r>
              <a:rPr lang="fr-FR" sz="1000" dirty="0" smtClean="0">
                <a:solidFill>
                  <a:schemeClr val="tx1"/>
                </a:solidFill>
              </a:rPr>
              <a:t>(11)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mask</a:t>
            </a:r>
            <a:r>
              <a:rPr lang="fr-FR" sz="1400" dirty="0" smtClean="0">
                <a:solidFill>
                  <a:schemeClr val="tx1"/>
                </a:solidFill>
              </a:rPr>
              <a:t> {type m;</a:t>
            </a:r>
          </a:p>
          <a:p>
            <a:r>
              <a:rPr lang="fr-FR" sz="1000" dirty="0" smtClean="0">
                <a:solidFill>
                  <a:schemeClr val="tx1"/>
                </a:solidFill>
              </a:rPr>
              <a:t>(12) </a:t>
            </a:r>
            <a:r>
              <a:rPr lang="fr-FR" sz="1400" dirty="0" smtClean="0">
                <a:solidFill>
                  <a:schemeClr val="tx1"/>
                </a:solidFill>
              </a:rPr>
              <a:t>		}</a:t>
            </a:r>
          </a:p>
          <a:p>
            <a:r>
              <a:rPr lang="fr-FR" sz="1000" dirty="0" smtClean="0">
                <a:solidFill>
                  <a:schemeClr val="tx1"/>
                </a:solidFill>
              </a:rPr>
              <a:t>(13) </a:t>
            </a:r>
            <a:r>
              <a:rPr lang="fr-FR" sz="1400" dirty="0" smtClean="0">
                <a:solidFill>
                  <a:schemeClr val="tx1"/>
                </a:solidFill>
              </a:rPr>
              <a:t>	}</a:t>
            </a:r>
          </a:p>
          <a:p>
            <a:r>
              <a:rPr lang="fr-FR" sz="1000" dirty="0" smtClean="0">
                <a:solidFill>
                  <a:schemeClr val="tx1"/>
                </a:solidFill>
              </a:rPr>
              <a:t>(14) </a:t>
            </a:r>
            <a:r>
              <a:rPr lang="fr-FR" sz="1400" dirty="0" smtClean="0">
                <a:solidFill>
                  <a:schemeClr val="tx1"/>
                </a:solidFill>
              </a:rPr>
              <a:t>	container interfaces {</a:t>
            </a:r>
          </a:p>
          <a:p>
            <a:endParaRPr lang="fr-FR" sz="1400" dirty="0" smtClean="0">
              <a:solidFill>
                <a:schemeClr val="tx1"/>
              </a:solidFill>
            </a:endParaRPr>
          </a:p>
          <a:p>
            <a:r>
              <a:rPr lang="fr-FR" sz="1000" dirty="0" smtClean="0">
                <a:solidFill>
                  <a:schemeClr val="tx1"/>
                </a:solidFill>
              </a:rPr>
              <a:t>(15) </a:t>
            </a:r>
            <a:r>
              <a:rPr lang="fr-FR" sz="1400" dirty="0" smtClean="0">
                <a:solidFill>
                  <a:schemeClr val="tx1"/>
                </a:solidFill>
              </a:rPr>
              <a:t>		</a:t>
            </a:r>
            <a:r>
              <a:rPr lang="fr-FR" sz="1400" dirty="0" err="1" smtClean="0">
                <a:solidFill>
                  <a:schemeClr val="tx1"/>
                </a:solidFill>
              </a:rPr>
              <a:t>list</a:t>
            </a:r>
            <a:r>
              <a:rPr lang="fr-FR" sz="1400" dirty="0" smtClean="0">
                <a:solidFill>
                  <a:schemeClr val="tx1"/>
                </a:solidFill>
              </a:rPr>
              <a:t> interface {</a:t>
            </a:r>
          </a:p>
          <a:p>
            <a:r>
              <a:rPr lang="fr-FR" sz="1000" dirty="0" smtClean="0">
                <a:solidFill>
                  <a:schemeClr val="tx1"/>
                </a:solidFill>
              </a:rPr>
              <a:t>(16) 	</a:t>
            </a:r>
            <a:r>
              <a:rPr lang="fr-FR" sz="1400" dirty="0" smtClean="0">
                <a:solidFill>
                  <a:schemeClr val="tx1"/>
                </a:solidFill>
              </a:rPr>
              <a:t>		</a:t>
            </a:r>
            <a:r>
              <a:rPr lang="fr-FR" sz="1400" dirty="0" err="1" smtClean="0">
                <a:solidFill>
                  <a:schemeClr val="tx1"/>
                </a:solidFill>
              </a:rPr>
              <a:t>key</a:t>
            </a:r>
            <a:r>
              <a:rPr lang="fr-FR" sz="1400" dirty="0" smtClean="0">
                <a:solidFill>
                  <a:schemeClr val="tx1"/>
                </a:solidFill>
              </a:rPr>
              <a:t> </a:t>
            </a:r>
            <a:r>
              <a:rPr lang="fr-FR" sz="1400" dirty="0" err="1" smtClean="0">
                <a:solidFill>
                  <a:schemeClr val="tx1"/>
                </a:solidFill>
              </a:rPr>
              <a:t>name</a:t>
            </a:r>
            <a:endParaRPr lang="fr-FR" sz="1400" dirty="0" smtClean="0">
              <a:solidFill>
                <a:schemeClr val="tx1"/>
              </a:solidFill>
            </a:endParaRPr>
          </a:p>
          <a:p>
            <a:r>
              <a:rPr lang="fr-FR" sz="1000" dirty="0" smtClean="0">
                <a:solidFill>
                  <a:schemeClr val="tx1"/>
                </a:solidFill>
              </a:rPr>
              <a:t>(17)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name</a:t>
            </a:r>
            <a:r>
              <a:rPr lang="fr-FR" sz="1400" dirty="0" smtClean="0">
                <a:solidFill>
                  <a:schemeClr val="tx1"/>
                </a:solidFill>
              </a:rPr>
              <a:t> { type </a:t>
            </a:r>
            <a:r>
              <a:rPr lang="fr-FR" sz="1400" dirty="0" err="1" smtClean="0">
                <a:solidFill>
                  <a:schemeClr val="tx1"/>
                </a:solidFill>
              </a:rPr>
              <a:t>ifName</a:t>
            </a:r>
            <a:r>
              <a:rPr lang="fr-FR" sz="1400" dirty="0" smtClean="0">
                <a:solidFill>
                  <a:schemeClr val="tx1"/>
                </a:solidFill>
              </a:rPr>
              <a:t>};</a:t>
            </a:r>
          </a:p>
          <a:p>
            <a:r>
              <a:rPr lang="fr-FR" sz="1000" dirty="0" smtClean="0">
                <a:solidFill>
                  <a:schemeClr val="tx1"/>
                </a:solidFill>
              </a:rPr>
              <a:t>(18)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mac { type </a:t>
            </a:r>
            <a:r>
              <a:rPr lang="fr-FR" sz="1400" dirty="0" err="1" smtClean="0">
                <a:solidFill>
                  <a:schemeClr val="tx1"/>
                </a:solidFill>
              </a:rPr>
              <a:t>yt:mac-address</a:t>
            </a:r>
            <a:r>
              <a:rPr lang="fr-FR" sz="1400" dirty="0" smtClean="0">
                <a:solidFill>
                  <a:schemeClr val="tx1"/>
                </a:solidFill>
              </a:rPr>
              <a:t>;}</a:t>
            </a:r>
          </a:p>
          <a:p>
            <a:r>
              <a:rPr lang="fr-FR" sz="1000" dirty="0" smtClean="0">
                <a:solidFill>
                  <a:schemeClr val="tx1"/>
                </a:solidFill>
              </a:rPr>
              <a:t>(19)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mtu</a:t>
            </a:r>
            <a:r>
              <a:rPr lang="fr-FR" sz="1400" dirty="0" smtClean="0">
                <a:solidFill>
                  <a:schemeClr val="tx1"/>
                </a:solidFill>
              </a:rPr>
              <a:t> { type uint32};</a:t>
            </a:r>
          </a:p>
          <a:p>
            <a:r>
              <a:rPr lang="fr-FR" sz="1000" dirty="0" smtClean="0">
                <a:solidFill>
                  <a:schemeClr val="tx1"/>
                </a:solidFill>
              </a:rPr>
              <a:t>(20) </a:t>
            </a:r>
            <a:r>
              <a:rPr lang="fr-FR" sz="1400" dirty="0" smtClean="0">
                <a:solidFill>
                  <a:schemeClr val="tx1"/>
                </a:solidFill>
              </a:rPr>
              <a:t>			</a:t>
            </a:r>
            <a:r>
              <a:rPr lang="fr-FR" sz="1400" dirty="0" err="1" smtClean="0">
                <a:solidFill>
                  <a:schemeClr val="tx1"/>
                </a:solidFill>
              </a:rPr>
              <a:t>choice</a:t>
            </a:r>
            <a:r>
              <a:rPr lang="fr-FR" sz="1400" dirty="0" smtClean="0">
                <a:solidFill>
                  <a:schemeClr val="tx1"/>
                </a:solidFill>
              </a:rPr>
              <a:t> </a:t>
            </a:r>
            <a:r>
              <a:rPr lang="fr-FR" sz="1400" dirty="0" err="1" smtClean="0">
                <a:solidFill>
                  <a:schemeClr val="tx1"/>
                </a:solidFill>
              </a:rPr>
              <a:t>ad-type</a:t>
            </a:r>
            <a:r>
              <a:rPr lang="fr-FR" sz="1400" dirty="0" smtClean="0">
                <a:solidFill>
                  <a:schemeClr val="tx1"/>
                </a:solidFill>
              </a:rPr>
              <a:t> {</a:t>
            </a:r>
          </a:p>
          <a:p>
            <a:r>
              <a:rPr lang="fr-FR" sz="1000" dirty="0" smtClean="0">
                <a:solidFill>
                  <a:schemeClr val="tx1"/>
                </a:solidFill>
              </a:rPr>
              <a:t>(21) </a:t>
            </a:r>
            <a:r>
              <a:rPr lang="fr-FR" sz="1400" dirty="0" smtClean="0">
                <a:solidFill>
                  <a:schemeClr val="tx1"/>
                </a:solidFill>
              </a:rPr>
              <a:t>				case v4 uses v4add;</a:t>
            </a:r>
          </a:p>
          <a:p>
            <a:r>
              <a:rPr lang="fr-FR" sz="1000" dirty="0" smtClean="0">
                <a:solidFill>
                  <a:schemeClr val="tx1"/>
                </a:solidFill>
              </a:rPr>
              <a:t>(22) </a:t>
            </a:r>
            <a:r>
              <a:rPr lang="fr-FR" sz="1400" dirty="0" smtClean="0">
                <a:solidFill>
                  <a:schemeClr val="tx1"/>
                </a:solidFill>
              </a:rPr>
              <a:t>				case v6 uses v6add;</a:t>
            </a:r>
          </a:p>
          <a:p>
            <a:r>
              <a:rPr lang="fr-FR" sz="1000" dirty="0" smtClean="0">
                <a:solidFill>
                  <a:schemeClr val="tx1"/>
                </a:solidFill>
              </a:rPr>
              <a:t>(23) </a:t>
            </a:r>
            <a:r>
              <a:rPr lang="fr-FR" sz="1400" dirty="0" smtClean="0">
                <a:solidFill>
                  <a:schemeClr val="tx1"/>
                </a:solidFill>
              </a:rPr>
              <a:t>			}</a:t>
            </a:r>
          </a:p>
          <a:p>
            <a:r>
              <a:rPr lang="fr-FR" sz="1000" dirty="0" smtClean="0">
                <a:solidFill>
                  <a:schemeClr val="tx1"/>
                </a:solidFill>
              </a:rPr>
              <a:t>(24) </a:t>
            </a:r>
            <a:r>
              <a:rPr lang="fr-FR" sz="1400" dirty="0" smtClean="0">
                <a:solidFill>
                  <a:schemeClr val="tx1"/>
                </a:solidFill>
              </a:rPr>
              <a:t>		}</a:t>
            </a:r>
          </a:p>
          <a:p>
            <a:r>
              <a:rPr lang="fr-FR" sz="1000" dirty="0" smtClean="0">
                <a:solidFill>
                  <a:schemeClr val="tx1"/>
                </a:solidFill>
              </a:rPr>
              <a:t>(25) </a:t>
            </a:r>
            <a:r>
              <a:rPr lang="fr-FR" sz="1400" dirty="0" smtClean="0">
                <a:solidFill>
                  <a:schemeClr val="tx1"/>
                </a:solidFill>
              </a:rPr>
              <a:t>	}</a:t>
            </a:r>
          </a:p>
          <a:p>
            <a:r>
              <a:rPr lang="fr-FR" sz="1000" dirty="0" smtClean="0">
                <a:solidFill>
                  <a:schemeClr val="tx1"/>
                </a:solidFill>
              </a:rPr>
              <a:t>(26) </a:t>
            </a:r>
            <a:r>
              <a:rPr lang="fr-FR" sz="1400" dirty="0" smtClean="0">
                <a:solidFill>
                  <a:schemeClr val="tx1"/>
                </a:solidFill>
              </a:rPr>
              <a:t>}</a:t>
            </a:r>
          </a:p>
          <a:p>
            <a:endParaRPr lang="fr-FR" sz="1400" dirty="0">
              <a:solidFill>
                <a:schemeClr val="tx1"/>
              </a:solidFill>
            </a:endParaRPr>
          </a:p>
        </p:txBody>
      </p:sp>
      <p:sp>
        <p:nvSpPr>
          <p:cNvPr id="8" name="Rectangle 7"/>
          <p:cNvSpPr/>
          <p:nvPr/>
        </p:nvSpPr>
        <p:spPr>
          <a:xfrm>
            <a:off x="4320185" y="1523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module</a:t>
            </a:r>
            <a:endParaRPr lang="fr-FR" sz="1400" dirty="0"/>
          </a:p>
        </p:txBody>
      </p:sp>
      <p:sp>
        <p:nvSpPr>
          <p:cNvPr id="9" name="Rectangle 8"/>
          <p:cNvSpPr/>
          <p:nvPr/>
        </p:nvSpPr>
        <p:spPr>
          <a:xfrm>
            <a:off x="7696200" y="5524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header</a:t>
            </a:r>
            <a:endParaRPr lang="fr-FR" sz="1400" dirty="0"/>
          </a:p>
        </p:txBody>
      </p:sp>
      <p:sp>
        <p:nvSpPr>
          <p:cNvPr id="10" name="Rectangle 9"/>
          <p:cNvSpPr/>
          <p:nvPr/>
        </p:nvSpPr>
        <p:spPr>
          <a:xfrm>
            <a:off x="8663608" y="1324749"/>
            <a:ext cx="1128092"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namespace</a:t>
            </a:r>
            <a:endParaRPr lang="fr-FR" sz="1400" dirty="0"/>
          </a:p>
        </p:txBody>
      </p:sp>
      <p:sp>
        <p:nvSpPr>
          <p:cNvPr id="11" name="Rectangle 10"/>
          <p:cNvSpPr/>
          <p:nvPr/>
        </p:nvSpPr>
        <p:spPr>
          <a:xfrm>
            <a:off x="8686800" y="1724799"/>
            <a:ext cx="1104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import</a:t>
            </a:r>
            <a:endParaRPr lang="fr-FR" sz="1400" dirty="0"/>
          </a:p>
        </p:txBody>
      </p:sp>
      <p:sp>
        <p:nvSpPr>
          <p:cNvPr id="12" name="Rectangle 11"/>
          <p:cNvSpPr/>
          <p:nvPr/>
        </p:nvSpPr>
        <p:spPr>
          <a:xfrm>
            <a:off x="5467350" y="9628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typedef</a:t>
            </a:r>
            <a:endParaRPr lang="fr-FR" sz="1400" dirty="0"/>
          </a:p>
        </p:txBody>
      </p:sp>
      <p:sp>
        <p:nvSpPr>
          <p:cNvPr id="13" name="Rectangle 12"/>
          <p:cNvSpPr/>
          <p:nvPr/>
        </p:nvSpPr>
        <p:spPr>
          <a:xfrm>
            <a:off x="5467350" y="14580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grouping</a:t>
            </a:r>
            <a:endParaRPr lang="fr-FR" sz="1400" dirty="0"/>
          </a:p>
        </p:txBody>
      </p:sp>
      <p:sp>
        <p:nvSpPr>
          <p:cNvPr id="14" name="Rectangle 13"/>
          <p:cNvSpPr/>
          <p:nvPr/>
        </p:nvSpPr>
        <p:spPr>
          <a:xfrm>
            <a:off x="6527198" y="20574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16" name="Rectangle 15"/>
          <p:cNvSpPr/>
          <p:nvPr/>
        </p:nvSpPr>
        <p:spPr>
          <a:xfrm>
            <a:off x="8013098" y="25336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17" name="Losange 16"/>
          <p:cNvSpPr/>
          <p:nvPr/>
        </p:nvSpPr>
        <p:spPr>
          <a:xfrm flipH="1">
            <a:off x="4956622" y="4190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19" name="Forme 18"/>
          <p:cNvCxnSpPr>
            <a:stCxn id="17" idx="2"/>
            <a:endCxn id="9" idx="1"/>
          </p:cNvCxnSpPr>
          <p:nvPr/>
        </p:nvCxnSpPr>
        <p:spPr>
          <a:xfrm rot="16200000" flipH="1">
            <a:off x="6379667" y="-630734"/>
            <a:ext cx="1" cy="263306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176590" y="824300"/>
            <a:ext cx="258417" cy="1385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24" name="Connecteur en angle 23"/>
          <p:cNvCxnSpPr>
            <a:stCxn id="9" idx="2"/>
            <a:endCxn id="20" idx="0"/>
          </p:cNvCxnSpPr>
          <p:nvPr/>
        </p:nvCxnSpPr>
        <p:spPr>
          <a:xfrm rot="5400000">
            <a:off x="8369900" y="755050"/>
            <a:ext cx="5150" cy="13335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37054" y="1031544"/>
            <a:ext cx="495299" cy="35780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48625" y="1219973"/>
            <a:ext cx="895349" cy="38100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070248" y="3067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46" name="Losange 45"/>
          <p:cNvSpPr/>
          <p:nvPr/>
        </p:nvSpPr>
        <p:spPr>
          <a:xfrm flipH="1">
            <a:off x="6054424" y="17247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sp>
        <p:nvSpPr>
          <p:cNvPr id="49" name="Losange 48"/>
          <p:cNvSpPr/>
          <p:nvPr/>
        </p:nvSpPr>
        <p:spPr>
          <a:xfrm flipH="1">
            <a:off x="7136798" y="23241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nvGrpSpPr>
          <p:cNvPr id="79" name="Grouper 78"/>
          <p:cNvGrpSpPr/>
          <p:nvPr/>
        </p:nvGrpSpPr>
        <p:grpSpPr>
          <a:xfrm>
            <a:off x="5417987" y="2933700"/>
            <a:ext cx="1485900" cy="533400"/>
            <a:chOff x="5417987" y="2933700"/>
            <a:chExt cx="1485900" cy="533400"/>
          </a:xfrm>
        </p:grpSpPr>
        <p:sp>
          <p:nvSpPr>
            <p:cNvPr id="15" name="Rectangle 14"/>
            <p:cNvSpPr/>
            <p:nvPr/>
          </p:nvSpPr>
          <p:spPr>
            <a:xfrm>
              <a:off x="5417987" y="29337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50" name="Losange 49"/>
            <p:cNvSpPr/>
            <p:nvPr/>
          </p:nvSpPr>
          <p:spPr>
            <a:xfrm flipH="1">
              <a:off x="6054424" y="32004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sp>
        <p:nvSpPr>
          <p:cNvPr id="52" name="Rectangle 51"/>
          <p:cNvSpPr/>
          <p:nvPr/>
        </p:nvSpPr>
        <p:spPr>
          <a:xfrm>
            <a:off x="7270148" y="39979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3" name="Rectangle 52"/>
          <p:cNvSpPr/>
          <p:nvPr/>
        </p:nvSpPr>
        <p:spPr>
          <a:xfrm>
            <a:off x="7270148" y="439799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4" name="Rectangle 53"/>
          <p:cNvSpPr/>
          <p:nvPr/>
        </p:nvSpPr>
        <p:spPr>
          <a:xfrm>
            <a:off x="7261526" y="47980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8" name="Rectangle 57"/>
          <p:cNvSpPr/>
          <p:nvPr/>
        </p:nvSpPr>
        <p:spPr>
          <a:xfrm>
            <a:off x="8305800" y="62103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sp>
        <p:nvSpPr>
          <p:cNvPr id="60" name="Rectangle 59"/>
          <p:cNvSpPr/>
          <p:nvPr/>
        </p:nvSpPr>
        <p:spPr>
          <a:xfrm>
            <a:off x="6500360" y="6496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cxnSp>
        <p:nvCxnSpPr>
          <p:cNvPr id="62" name="Forme 61"/>
          <p:cNvCxnSpPr>
            <a:stCxn id="46" idx="2"/>
            <a:endCxn id="14" idx="1"/>
          </p:cNvCxnSpPr>
          <p:nvPr/>
        </p:nvCxnSpPr>
        <p:spPr>
          <a:xfrm rot="16200000" flipH="1">
            <a:off x="6244442" y="1907993"/>
            <a:ext cx="199251" cy="36626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590104" y="2244006"/>
            <a:ext cx="76200" cy="76978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351979" y="2482131"/>
            <a:ext cx="609600" cy="8269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49936" y="1698998"/>
            <a:ext cx="2381251" cy="35485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060067" y="688866"/>
            <a:ext cx="410351"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12417" y="936516"/>
            <a:ext cx="905650"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99013" y="3629024"/>
            <a:ext cx="323850" cy="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88" name="Grouper 87"/>
          <p:cNvGrpSpPr/>
          <p:nvPr/>
        </p:nvGrpSpPr>
        <p:grpSpPr>
          <a:xfrm>
            <a:off x="5417988" y="3790950"/>
            <a:ext cx="1485900" cy="533400"/>
            <a:chOff x="5417988" y="3790950"/>
            <a:chExt cx="1485900" cy="533400"/>
          </a:xfrm>
        </p:grpSpPr>
        <p:sp>
          <p:nvSpPr>
            <p:cNvPr id="51" name="Rectangle 50"/>
            <p:cNvSpPr/>
            <p:nvPr/>
          </p:nvSpPr>
          <p:spPr>
            <a:xfrm>
              <a:off x="5417988" y="37909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list</a:t>
              </a:r>
              <a:endParaRPr lang="fr-FR" sz="1400" dirty="0"/>
            </a:p>
          </p:txBody>
        </p:sp>
        <p:sp>
          <p:nvSpPr>
            <p:cNvPr id="87" name="Losange 86"/>
            <p:cNvSpPr/>
            <p:nvPr/>
          </p:nvSpPr>
          <p:spPr>
            <a:xfrm flipH="1">
              <a:off x="6054424" y="40576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90" name="Forme 89"/>
          <p:cNvCxnSpPr>
            <a:stCxn id="87" idx="2"/>
            <a:endCxn id="52" idx="1"/>
          </p:cNvCxnSpPr>
          <p:nvPr/>
        </p:nvCxnSpPr>
        <p:spPr>
          <a:xfrm rot="5400000" flipH="1" flipV="1">
            <a:off x="6619012" y="3673214"/>
            <a:ext cx="193060" cy="1109211"/>
          </a:xfrm>
          <a:prstGeom prst="bentConnector4">
            <a:avLst>
              <a:gd name="adj1" fmla="val -118409"/>
              <a:gd name="adj2" fmla="val 54801"/>
            </a:avLst>
          </a:prstGeom>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12047" y="3873239"/>
            <a:ext cx="206990" cy="110921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07711" y="4077575"/>
            <a:ext cx="607040" cy="110058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62168" y="4723119"/>
            <a:ext cx="797540" cy="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98" name="Grouper 97"/>
          <p:cNvGrpSpPr/>
          <p:nvPr/>
        </p:nvGrpSpPr>
        <p:grpSpPr>
          <a:xfrm>
            <a:off x="5417989" y="5121890"/>
            <a:ext cx="1485900" cy="533400"/>
            <a:chOff x="7261526" y="5255240"/>
            <a:chExt cx="1485900" cy="533400"/>
          </a:xfrm>
        </p:grpSpPr>
        <p:sp>
          <p:nvSpPr>
            <p:cNvPr id="55" name="Rectangle 54"/>
            <p:cNvSpPr/>
            <p:nvPr/>
          </p:nvSpPr>
          <p:spPr>
            <a:xfrm>
              <a:off x="7261526" y="52552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choice</a:t>
              </a:r>
              <a:endParaRPr lang="fr-FR" sz="1400" dirty="0"/>
            </a:p>
          </p:txBody>
        </p:sp>
        <p:sp>
          <p:nvSpPr>
            <p:cNvPr id="97" name="Losange 96"/>
            <p:cNvSpPr/>
            <p:nvPr/>
          </p:nvSpPr>
          <p:spPr>
            <a:xfrm flipH="1">
              <a:off x="7906585" y="552194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2" name="Grouper 101"/>
          <p:cNvGrpSpPr/>
          <p:nvPr/>
        </p:nvGrpSpPr>
        <p:grpSpPr>
          <a:xfrm>
            <a:off x="7483174" y="5388590"/>
            <a:ext cx="1485900" cy="552450"/>
            <a:chOff x="8176590" y="5924550"/>
            <a:chExt cx="1485900" cy="552450"/>
          </a:xfrm>
        </p:grpSpPr>
        <p:sp>
          <p:nvSpPr>
            <p:cNvPr id="57" name="Rectangle 56"/>
            <p:cNvSpPr/>
            <p:nvPr/>
          </p:nvSpPr>
          <p:spPr>
            <a:xfrm>
              <a:off x="8176590"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99" name="Losange 98"/>
            <p:cNvSpPr/>
            <p:nvPr/>
          </p:nvSpPr>
          <p:spPr>
            <a:xfrm flipH="1">
              <a:off x="8756048" y="62103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1" name="Grouper 100"/>
          <p:cNvGrpSpPr/>
          <p:nvPr/>
        </p:nvGrpSpPr>
        <p:grpSpPr>
          <a:xfrm>
            <a:off x="4781550" y="6165971"/>
            <a:ext cx="1485900" cy="571500"/>
            <a:chOff x="5775626" y="5924550"/>
            <a:chExt cx="1485900" cy="571500"/>
          </a:xfrm>
        </p:grpSpPr>
        <p:sp>
          <p:nvSpPr>
            <p:cNvPr id="59" name="Rectangle 58"/>
            <p:cNvSpPr/>
            <p:nvPr/>
          </p:nvSpPr>
          <p:spPr>
            <a:xfrm>
              <a:off x="5775626"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100" name="Losange 99"/>
            <p:cNvSpPr/>
            <p:nvPr/>
          </p:nvSpPr>
          <p:spPr>
            <a:xfrm flipH="1">
              <a:off x="6314172" y="62293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105" name="Forme 104"/>
          <p:cNvCxnSpPr>
            <a:stCxn id="97" idx="2"/>
            <a:endCxn id="57" idx="1"/>
          </p:cNvCxnSpPr>
          <p:nvPr/>
        </p:nvCxnSpPr>
        <p:spPr>
          <a:xfrm rot="5400000" flipH="1" flipV="1">
            <a:off x="6759692" y="4931808"/>
            <a:ext cx="133350" cy="1313613"/>
          </a:xfrm>
          <a:prstGeom prst="bentConnector4">
            <a:avLst>
              <a:gd name="adj1" fmla="val -171429"/>
              <a:gd name="adj2" fmla="val 54054"/>
            </a:avLst>
          </a:prstGeom>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91691" y="5588100"/>
            <a:ext cx="510681" cy="64506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74317" y="5635867"/>
            <a:ext cx="269260" cy="8796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3122" y="6604121"/>
            <a:ext cx="967238" cy="2527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smtClean="0"/>
              <a:t>a</a:t>
            </a:r>
            <a:endParaRPr lang="en-US" sz="1200" dirty="0"/>
          </a:p>
        </p:txBody>
      </p:sp>
      <p:sp>
        <p:nvSpPr>
          <p:cNvPr id="6" name="Carré corné 5"/>
          <p:cNvSpPr/>
          <p:nvPr/>
        </p:nvSpPr>
        <p:spPr>
          <a:xfrm>
            <a:off x="304800" y="5582095"/>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err="1" smtClean="0"/>
              <a:t>b</a:t>
            </a:r>
            <a:endParaRPr lang="en-US" sz="1200" dirty="0"/>
          </a:p>
        </p:txBody>
      </p:sp>
      <p:cxnSp>
        <p:nvCxnSpPr>
          <p:cNvPr id="8" name="Connecteur en arc 7"/>
          <p:cNvCxnSpPr>
            <a:stCxn id="6" idx="3"/>
            <a:endCxn id="5" idx="2"/>
          </p:cNvCxnSpPr>
          <p:nvPr/>
        </p:nvCxnSpPr>
        <p:spPr>
          <a:xfrm flipV="1">
            <a:off x="990600" y="5302177"/>
            <a:ext cx="528876" cy="59368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sub-module</a:t>
            </a:r>
          </a:p>
          <a:p>
            <a:pPr algn="ctr"/>
            <a:r>
              <a:rPr lang="en-US" sz="1200" dirty="0" smtClean="0"/>
              <a:t>sa1</a:t>
            </a:r>
            <a:endParaRPr lang="en-US" sz="1200" dirty="0"/>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jYang</a:t>
            </a:r>
            <a:endParaRPr lang="en-US" sz="1600" dirty="0"/>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errors</a:t>
            </a:r>
            <a:endParaRPr lang="en-US" sz="1600" dirty="0"/>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a:stCxn id="25" idx="0"/>
          </p:cNvCxnSpPr>
          <p:nvPr/>
        </p:nvCxnSpPr>
        <p:spPr>
          <a:xfrm rot="5400000" flipH="1" flipV="1">
            <a:off x="466675" y="1304871"/>
            <a:ext cx="2819398" cy="97165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450628" y="1748406"/>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NETCONF</a:t>
            </a:r>
            <a:endParaRPr lang="en-US" sz="1400" dirty="0"/>
          </a:p>
        </p:txBody>
      </p:sp>
      <p:sp>
        <p:nvSpPr>
          <p:cNvPr id="161" name="Rectangle 160"/>
          <p:cNvSpPr/>
          <p:nvPr/>
        </p:nvSpPr>
        <p:spPr>
          <a:xfrm>
            <a:off x="8579516" y="5582095"/>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NETCONF</a:t>
            </a:r>
            <a:endParaRPr lang="en-US" sz="1400" dirty="0"/>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276575" y="6297920"/>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0" name="Grouper 499"/>
          <p:cNvGrpSpPr/>
          <p:nvPr/>
        </p:nvGrpSpPr>
        <p:grpSpPr>
          <a:xfrm>
            <a:off x="5756292" y="1652872"/>
            <a:ext cx="115750" cy="125220"/>
            <a:chOff x="5698417" y="914682"/>
            <a:chExt cx="115750" cy="125220"/>
          </a:xfrm>
        </p:grpSpPr>
        <p:sp>
          <p:nvSpPr>
            <p:cNvPr id="501" name="Rectangle 5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2" name="Ellipse 5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3" name="Grouper 502"/>
          <p:cNvGrpSpPr/>
          <p:nvPr/>
        </p:nvGrpSpPr>
        <p:grpSpPr>
          <a:xfrm>
            <a:off x="6535375" y="1652874"/>
            <a:ext cx="115750" cy="125220"/>
            <a:chOff x="5698417" y="914682"/>
            <a:chExt cx="115750" cy="125220"/>
          </a:xfrm>
        </p:grpSpPr>
        <p:sp>
          <p:nvSpPr>
            <p:cNvPr id="504" name="Rectangle 5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5" name="Ellipse 50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06" name="Connecteur droit 505"/>
          <p:cNvCxnSpPr>
            <a:stCxn id="367" idx="2"/>
            <a:endCxn id="501" idx="0"/>
          </p:cNvCxnSpPr>
          <p:nvPr/>
        </p:nvCxnSpPr>
        <p:spPr>
          <a:xfrm rot="5400000">
            <a:off x="5813495" y="1457648"/>
            <a:ext cx="195897" cy="19455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9" name="Connecteur droit 508"/>
          <p:cNvCxnSpPr>
            <a:stCxn id="389" idx="2"/>
            <a:endCxn id="504" idx="0"/>
          </p:cNvCxnSpPr>
          <p:nvPr/>
        </p:nvCxnSpPr>
        <p:spPr>
          <a:xfrm rot="5400000">
            <a:off x="6543472" y="1506754"/>
            <a:ext cx="195899" cy="9634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ZoneTexte 9"/>
          <p:cNvSpPr txBox="1"/>
          <p:nvPr/>
        </p:nvSpPr>
        <p:spPr>
          <a:xfrm>
            <a:off x="1687397" y="208002"/>
            <a:ext cx="2706803" cy="369332"/>
          </a:xfrm>
          <a:prstGeom prst="rect">
            <a:avLst/>
          </a:prstGeom>
          <a:noFill/>
        </p:spPr>
        <p:txBody>
          <a:bodyPr wrap="none" rtlCol="0">
            <a:spAutoFit/>
          </a:bodyPr>
          <a:lstStyle/>
          <a:p>
            <a:r>
              <a:rPr lang="en-US" dirty="0" err="1" smtClean="0"/>
              <a:t>YencaP</a:t>
            </a:r>
            <a:r>
              <a:rPr lang="en-US" dirty="0" smtClean="0"/>
              <a:t> : a </a:t>
            </a:r>
            <a:r>
              <a:rPr lang="fr-FR" dirty="0" smtClean="0"/>
              <a:t>NETCONF</a:t>
            </a:r>
            <a:r>
              <a:rPr lang="en-US" dirty="0" smtClean="0"/>
              <a:t> server</a:t>
            </a:r>
            <a:endParaRPr lang="en-US" dirty="0"/>
          </a:p>
        </p:txBody>
      </p:sp>
      <p:sp>
        <p:nvSpPr>
          <p:cNvPr id="11" name="Rectangle 10"/>
          <p:cNvSpPr/>
          <p:nvPr/>
        </p:nvSpPr>
        <p:spPr>
          <a:xfrm>
            <a:off x="863600" y="3821668"/>
            <a:ext cx="4800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SSH</a:t>
            </a:r>
            <a:endParaRPr lang="en-US" dirty="0"/>
          </a:p>
        </p:txBody>
      </p:sp>
      <p:sp>
        <p:nvSpPr>
          <p:cNvPr id="12" name="Rectangle 11"/>
          <p:cNvSpPr/>
          <p:nvPr/>
        </p:nvSpPr>
        <p:spPr>
          <a:xfrm>
            <a:off x="863600" y="2450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r>
              <a:rPr lang="en-US" dirty="0" smtClean="0"/>
              <a:t> Operation</a:t>
            </a:r>
            <a:endParaRPr lang="en-US" dirty="0"/>
          </a:p>
        </p:txBody>
      </p:sp>
      <p:sp>
        <p:nvSpPr>
          <p:cNvPr id="14" name="Rectangle 13"/>
          <p:cNvSpPr/>
          <p:nvPr/>
        </p:nvSpPr>
        <p:spPr>
          <a:xfrm>
            <a:off x="863600" y="1688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Store Manager</a:t>
            </a:r>
            <a:endParaRPr lang="en-US" dirty="0"/>
          </a:p>
        </p:txBody>
      </p:sp>
      <p:sp>
        <p:nvSpPr>
          <p:cNvPr id="15" name="Rectangle 14"/>
          <p:cNvSpPr/>
          <p:nvPr/>
        </p:nvSpPr>
        <p:spPr>
          <a:xfrm>
            <a:off x="86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6" name="Rectangle 15"/>
          <p:cNvSpPr/>
          <p:nvPr/>
        </p:nvSpPr>
        <p:spPr>
          <a:xfrm>
            <a:off x="213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7" name="Rectangle 16"/>
          <p:cNvSpPr/>
          <p:nvPr/>
        </p:nvSpPr>
        <p:spPr>
          <a:xfrm>
            <a:off x="340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8" name="Rectangle 17"/>
          <p:cNvSpPr/>
          <p:nvPr/>
        </p:nvSpPr>
        <p:spPr>
          <a:xfrm>
            <a:off x="467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116568"/>
            <a:ext cx="3251200" cy="1817132"/>
          </a:xfrm>
          <a:prstGeom prst="curvedConnector3">
            <a:avLst>
              <a:gd name="adj1" fmla="val 1210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116568"/>
            <a:ext cx="3759200" cy="2693432"/>
          </a:xfrm>
          <a:prstGeom prst="curvedConnector4">
            <a:avLst>
              <a:gd name="adj1" fmla="val 45946"/>
              <a:gd name="adj2" fmla="val 108487"/>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313180" cy="369332"/>
          </a:xfrm>
          <a:prstGeom prst="rect">
            <a:avLst/>
          </a:prstGeom>
          <a:noFill/>
        </p:spPr>
        <p:txBody>
          <a:bodyPr wrap="none" rtlCol="0">
            <a:spAutoFit/>
          </a:bodyPr>
          <a:lstStyle/>
          <a:p>
            <a:r>
              <a:rPr lang="en-US" dirty="0" smtClean="0"/>
              <a:t>&lt;</a:t>
            </a:r>
            <a:r>
              <a:rPr lang="fr-FR" dirty="0" smtClean="0"/>
              <a:t>NETCONF</a:t>
            </a:r>
            <a:r>
              <a:rPr lang="en-US" dirty="0" smtClean="0"/>
              <a:t>&gt;</a:t>
            </a:r>
            <a:endParaRPr lang="en-US" dirty="0"/>
          </a:p>
        </p:txBody>
      </p:sp>
      <p:sp>
        <p:nvSpPr>
          <p:cNvPr id="34" name="Rectangle 33"/>
          <p:cNvSpPr/>
          <p:nvPr/>
        </p:nvSpPr>
        <p:spPr>
          <a:xfrm>
            <a:off x="863600" y="31358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r>
              <a:rPr lang="en-US" dirty="0" smtClean="0"/>
              <a:t> RPC</a:t>
            </a:r>
            <a:endParaRPr lang="en-US" dirty="0"/>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&gt;/NETCONF/network/interfaces&lt;/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u="sng"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871592" y="348734"/>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a:t>
            </a:r>
            <a:r>
              <a:rPr lang="en-US" dirty="0" smtClean="0"/>
              <a:t>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228600" y="6145768"/>
            <a:ext cx="2743209" cy="461665"/>
          </a:xfrm>
          <a:prstGeom prst="rect">
            <a:avLst/>
          </a:prstGeom>
          <a:noFill/>
        </p:spPr>
        <p:txBody>
          <a:bodyPr wrap="none" rtlCol="0">
            <a:spAutoFit/>
          </a:bodyPr>
          <a:lstStyle/>
          <a:p>
            <a:r>
              <a:rPr lang="en-US" sz="2400" b="1" dirty="0" smtClean="0"/>
              <a:t>ENSUITE framework</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get-mtu.png"/>
          <p:cNvPicPr>
            <a:picLocks noChangeAspect="1"/>
          </p:cNvPicPr>
          <p:nvPr/>
        </p:nvPicPr>
        <p:blipFill>
          <a:blip r:embed="rId3"/>
          <a:srcRect l="30000" t="20462" r="39257" b="48704"/>
          <a:stretch>
            <a:fillRect/>
          </a:stretch>
        </p:blipFill>
        <p:spPr>
          <a:xfrm>
            <a:off x="0" y="0"/>
            <a:ext cx="5105400" cy="3200400"/>
          </a:xfrm>
          <a:prstGeom prst="rect">
            <a:avLst/>
          </a:prstGeom>
        </p:spPr>
      </p:pic>
      <p:sp>
        <p:nvSpPr>
          <p:cNvPr id="5" name="ZoneTexte 4"/>
          <p:cNvSpPr txBox="1"/>
          <p:nvPr/>
        </p:nvSpPr>
        <p:spPr>
          <a:xfrm>
            <a:off x="5638800" y="734199"/>
            <a:ext cx="2734969"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a:t>
            </a:r>
            <a:r>
              <a:rPr lang="fr-FR" sz="1200" dirty="0" err="1" smtClean="0"/>
              <a:t>madynes:loria:yang</a:t>
            </a:r>
            <a:r>
              <a:rPr lang="fr-FR" sz="1200" dirty="0" smtClean="0"/>
              <a:t>»&gt;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smtClean="0"/>
              <a: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57800" y="2895600"/>
            <a:ext cx="2971800" cy="647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4"/>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8" name="Rectangle 17"/>
          <p:cNvSpPr/>
          <p:nvPr/>
        </p:nvSpPr>
        <p:spPr>
          <a:xfrm>
            <a:off x="0" y="0"/>
            <a:ext cx="5105400" cy="3200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830997"/>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440069" y="87868"/>
            <a:ext cx="2352552" cy="646331"/>
          </a:xfrm>
          <a:prstGeom prst="rect">
            <a:avLst/>
          </a:prstGeom>
          <a:noFill/>
        </p:spPr>
        <p:txBody>
          <a:bodyPr wrap="none" rtlCol="0">
            <a:spAutoFit/>
          </a:bodyPr>
          <a:lstStyle/>
          <a:p>
            <a:r>
              <a:rPr lang="fr-FR" dirty="0" smtClean="0"/>
              <a:t>POST</a:t>
            </a:r>
          </a:p>
          <a:p>
            <a:r>
              <a:rPr lang="fr-FR" dirty="0" smtClean="0"/>
              <a:t>   </a:t>
            </a:r>
            <a:r>
              <a:rPr lang="fr-FR" dirty="0" err="1" smtClean="0"/>
              <a:t>operation</a:t>
            </a:r>
            <a:r>
              <a:rPr lang="fr-FR" dirty="0" smtClean="0"/>
              <a:t> : </a:t>
            </a:r>
            <a:r>
              <a:rPr lang="fr-FR" dirty="0" err="1" smtClean="0"/>
              <a:t>get-config</a:t>
            </a:r>
            <a:r>
              <a:rPr lang="fr-FR" dirty="0" smtClean="0"/>
              <a:t> </a:t>
            </a:r>
            <a:endParaRPr lang="fr-FR"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14340</TotalTime>
  <Words>5458</Words>
  <Application>Microsoft Macintosh PowerPoint</Application>
  <PresentationFormat>Format A4 (210 x 297 mm)</PresentationFormat>
  <Paragraphs>514</Paragraphs>
  <Slides>20</Slides>
  <Notes>20</Notes>
  <HiddenSlides>0</HiddenSlides>
  <MMClips>0</MMClips>
  <ScaleCrop>false</ScaleCrop>
  <HeadingPairs>
    <vt:vector size="4" baseType="variant">
      <vt:variant>
        <vt:lpstr>Modèle de conception</vt:lpstr>
      </vt:variant>
      <vt:variant>
        <vt:i4>1</vt:i4>
      </vt:variant>
      <vt:variant>
        <vt:lpstr>Titres des diapositives</vt:lpstr>
      </vt:variant>
      <vt:variant>
        <vt:i4>20</vt:i4>
      </vt:variant>
    </vt:vector>
  </HeadingPairs>
  <TitlesOfParts>
    <vt:vector size="21" baseType="lpstr">
      <vt:lpstr>Thème Office</vt:lpstr>
      <vt:lpstr>YANG-based  Configuration application</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159</cp:revision>
  <cp:lastPrinted>2009-08-25T13:58:31Z</cp:lastPrinted>
  <dcterms:created xsi:type="dcterms:W3CDTF">2009-08-31T14:15:16Z</dcterms:created>
  <dcterms:modified xsi:type="dcterms:W3CDTF">2009-09-01T18:16:26Z</dcterms:modified>
</cp:coreProperties>
</file>