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p:restoredLeft sz="15620"/>
    <p:restoredTop sz="36944" autoAdjust="0"/>
  </p:normalViewPr>
  <p:slideViewPr>
    <p:cSldViewPr snapToObjects="1">
      <p:cViewPr varScale="1">
        <p:scale>
          <a:sx n="44" d="100"/>
          <a:sy n="44" d="100"/>
        </p:scale>
        <p:origin x="-2912" y="-11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24/12/09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24/12/09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to guarantee proper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configuration navigation and edition application that works with YANG-enabled devices.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a:t>
            </a:r>
            <a:r>
              <a:rPr lang="en-US" sz="1000" baseline="0" noProof="0" dirty="0" smtClean="0">
                <a:latin typeface="Times New Roman"/>
                <a:cs typeface="Times New Roman"/>
              </a:rPr>
              <a:t> data model, </a:t>
            </a:r>
            <a:r>
              <a:rPr lang="en-US" sz="1000" baseline="0" noProof="0" dirty="0" smtClean="0">
                <a:latin typeface="Times New Roman"/>
                <a:cs typeface="Times New Roman"/>
              </a:rPr>
              <a:t>or build generic parts, to ensure the server maintains a valid Data Store compliant </a:t>
            </a:r>
            <a:r>
              <a:rPr lang="en-US" sz="1000" baseline="0" noProof="0" smtClean="0">
                <a:latin typeface="Times New Roman"/>
                <a:cs typeface="Times New Roman"/>
              </a:rPr>
              <a:t>with </a:t>
            </a:r>
            <a:r>
              <a:rPr lang="en-US" sz="1000" baseline="0" noProof="0" smtClean="0">
                <a:latin typeface="Times New Roman"/>
                <a:cs typeface="Times New Roman"/>
              </a:rPr>
              <a:t>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importance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inside XML document.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When the data exchanged are XML formatted, it is usual to describe the hierarchy by XML Schema or Relax NG [5,6]. Even if these schema languages are powerful, standardization body choose to define by itself a language that it can control the evolutions and that is enough descriptive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by device vendor and application developer.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3 shows a YANG module called network. A module must first defines its name space (line 2)</a:t>
            </a:r>
            <a:r>
              <a:rPr lang="en-US" sz="1000" b="0" i="0" baseline="0" dirty="0" smtClean="0">
                <a:latin typeface="Times New Roman"/>
                <a:cs typeface="Times New Roman"/>
              </a:rPr>
              <a:t> that must be unique among all YANG models. </a:t>
            </a:r>
            <a:r>
              <a:rPr lang="en-US" sz="1000" b="0" i="0" baseline="0" dirty="0" smtClean="0">
                <a:latin typeface="Times New Roman"/>
                <a:cs typeface="Times New Roman"/>
              </a:rPr>
              <a:t>If needed, a module can import</a:t>
            </a:r>
            <a:r>
              <a:rPr lang="en-US" sz="1000" b="0" i="0" baseline="0" dirty="0" smtClean="0">
                <a:latin typeface="Times New Roman"/>
                <a:cs typeface="Times New Roman"/>
              </a:rPr>
              <a:t> other YANG models (</a:t>
            </a:r>
            <a:r>
              <a:rPr lang="en-US" sz="1000" b="0" i="0" baseline="0" dirty="0" smtClean="0">
                <a:latin typeface="Times New Roman"/>
                <a:cs typeface="Times New Roman"/>
              </a:rPr>
              <a:t>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Not shown in the figure</a:t>
            </a:r>
            <a:r>
              <a:rPr lang="en-US" sz="1000" b="0" i="0" baseline="0" dirty="0" smtClean="0">
                <a:latin typeface="Times New Roman"/>
                <a:cs typeface="Times New Roman"/>
              </a:rPr>
              <a:t>, a module can be split in several </a:t>
            </a:r>
            <a:r>
              <a:rPr lang="en-US" sz="1000" b="0" i="0" baseline="0" dirty="0" err="1" smtClean="0">
                <a:latin typeface="Times New Roman"/>
                <a:cs typeface="Times New Roman"/>
              </a:rPr>
              <a:t>submodules</a:t>
            </a:r>
            <a:r>
              <a:rPr lang="en-US" sz="1000" b="0" i="0" baseline="0" dirty="0" smtClean="0">
                <a:latin typeface="Times New Roman"/>
                <a:cs typeface="Times New Roman"/>
              </a:rPr>
              <a:t> if it </a:t>
            </a:r>
            <a:r>
              <a:rPr lang="en-US" sz="1000" b="0" i="0" baseline="0" dirty="0" smtClean="0">
                <a:latin typeface="Times New Roman"/>
                <a:cs typeface="Times New Roman"/>
              </a:rPr>
              <a:t>seems to be too</a:t>
            </a:r>
            <a:r>
              <a:rPr lang="en-US" sz="1000" b="0" i="0" baseline="0" dirty="0" smtClean="0">
                <a:latin typeface="Times New Roman"/>
                <a:cs typeface="Times New Roman"/>
              </a:rPr>
              <a:t> much complex </a:t>
            </a:r>
            <a:r>
              <a:rPr lang="en-US" sz="1000" b="0" i="0" baseline="0" dirty="0" smtClean="0">
                <a:latin typeface="Times New Roman"/>
                <a:cs typeface="Times New Roman"/>
              </a:rPr>
              <a:t>or</a:t>
            </a:r>
            <a:r>
              <a:rPr lang="en-US" sz="1000" b="0" i="0" baseline="0" dirty="0" smtClean="0">
                <a:latin typeface="Times New Roman"/>
                <a:cs typeface="Times New Roman"/>
              </a:rPr>
              <a:t> contains a </a:t>
            </a:r>
            <a:r>
              <a:rPr lang="en-US" sz="1000" b="0" i="0" baseline="0" dirty="0" smtClean="0">
                <a:latin typeface="Times New Roman"/>
                <a:cs typeface="Times New Roman"/>
              </a:rPr>
              <a:t>mix of contrastive </a:t>
            </a:r>
            <a:r>
              <a:rPr lang="en-US" sz="1000" b="0" i="0" baseline="0" dirty="0" smtClean="0">
                <a:latin typeface="Times New Roman"/>
                <a:cs typeface="Times New Roman"/>
              </a:rPr>
              <a:t>configuration data. </a:t>
            </a:r>
            <a:endParaRPr lang="en-US" sz="1000" b="0" i="0" baseline="0" dirty="0" smtClean="0">
              <a:latin typeface="Times New Roman"/>
              <a:cs typeface="Times New Roman"/>
            </a:endParaRP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a:t>
            </a:r>
            <a:r>
              <a:rPr lang="en-US" sz="1000" b="0" i="0" baseline="0" dirty="0" smtClean="0">
                <a:latin typeface="Times New Roman"/>
                <a:cs typeface="Times New Roman"/>
              </a:rPr>
              <a:t>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a:t>
            </a:r>
            <a:r>
              <a:rPr lang="en-US" sz="1000" b="0" i="0" baseline="0" dirty="0" smtClean="0">
                <a:latin typeface="Times New Roman"/>
                <a:cs typeface="Times New Roman"/>
              </a:rPr>
              <a:t>).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a:t>
            </a:r>
            <a:r>
              <a:rPr lang="en-US" sz="1000" b="0" i="0" baseline="0" dirty="0" smtClean="0">
                <a:latin typeface="Times New Roman"/>
                <a:cs typeface="Times New Roman"/>
              </a:rPr>
              <a:t>constraints</a:t>
            </a:r>
            <a:r>
              <a:rPr lang="en-US" sz="1000" b="0" i="0" baseline="0" dirty="0" smtClean="0">
                <a:latin typeface="Times New Roman"/>
                <a:cs typeface="Times New Roman"/>
              </a:rPr>
              <a:t> on its base type as </a:t>
            </a:r>
            <a:r>
              <a:rPr lang="en-US" sz="1000" b="0" i="0" baseline="0" dirty="0" smtClean="0">
                <a:latin typeface="Times New Roman"/>
                <a:cs typeface="Times New Roman"/>
              </a:rPr>
              <a:t>the length of a string</a:t>
            </a:r>
            <a:r>
              <a:rPr lang="en-US" sz="1000" b="0" i="0" baseline="0" dirty="0" smtClean="0">
                <a:latin typeface="Times New Roman"/>
                <a:cs typeface="Times New Roman"/>
              </a:rPr>
              <a:t> (line 6). </a:t>
            </a:r>
            <a:r>
              <a:rPr lang="en-US" sz="1000" b="0" i="0" baseline="0" dirty="0" smtClean="0">
                <a:latin typeface="Times New Roman"/>
                <a:cs typeface="Times New Roman"/>
              </a:rPr>
              <a:t>Another construct that improves reusability is the “grouping” statement (line 8) that can be </a:t>
            </a:r>
            <a:r>
              <a:rPr lang="en-US" sz="1000" b="0" i="0" baseline="0" dirty="0" smtClean="0">
                <a:latin typeface="Times New Roman"/>
                <a:cs typeface="Times New Roman"/>
              </a:rPr>
              <a:t>used, with an “use” statement </a:t>
            </a:r>
            <a:r>
              <a:rPr lang="en-US" sz="1000" b="0" i="0" baseline="0" dirty="0" smtClean="0">
                <a:latin typeface="Times New Roman"/>
                <a:cs typeface="Times New Roman"/>
              </a:rPr>
              <a:t>at separate places</a:t>
            </a:r>
            <a:r>
              <a:rPr lang="en-US" sz="1000" b="0" i="0" baseline="0" dirty="0" smtClean="0">
                <a:latin typeface="Times New Roman"/>
                <a:cs typeface="Times New Roman"/>
              </a:rPr>
              <a:t> (</a:t>
            </a:r>
            <a:r>
              <a:rPr lang="en-US" sz="1000" b="0" i="0" baseline="0" dirty="0" smtClean="0">
                <a:latin typeface="Times New Roman"/>
                <a:cs typeface="Times New Roman"/>
              </a:rPr>
              <a:t>line </a:t>
            </a:r>
            <a:r>
              <a:rPr lang="en-US" sz="1000" b="0" i="0" baseline="0" dirty="0" smtClean="0">
                <a:latin typeface="Times New Roman"/>
                <a:cs typeface="Times New Roman"/>
              </a:rPr>
              <a:t>21 for example)</a:t>
            </a:r>
            <a:r>
              <a:rPr lang="en-US" sz="1000" b="0" i="0" baseline="0" dirty="0" smtClean="0">
                <a:latin typeface="Times New Roman"/>
                <a:cs typeface="Times New Roman"/>
              </a:rPr>
              <a:t>.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a:t>
            </a:r>
            <a:r>
              <a:rPr lang="en-US" sz="1000" b="0" i="0" baseline="0" dirty="0" smtClean="0">
                <a:latin typeface="Times New Roman"/>
                <a:cs typeface="Times New Roman"/>
              </a:rPr>
              <a:t> </a:t>
            </a:r>
            <a:r>
              <a:rPr lang="en-US" sz="1000" b="0" i="0" baseline="0" dirty="0" err="1" smtClean="0">
                <a:latin typeface="Times New Roman"/>
                <a:cs typeface="Times New Roman"/>
              </a:rPr>
              <a:t>datadefs</a:t>
            </a:r>
            <a:r>
              <a:rPr lang="en-US" sz="1000" b="0" i="0" baseline="0" dirty="0" smtClean="0">
                <a:latin typeface="Times New Roman"/>
                <a:cs typeface="Times New Roman"/>
              </a:rPr>
              <a:t>.</a:t>
            </a:r>
            <a:endParaRPr lang="en-US" sz="1000" b="0" i="0" baseline="0" dirty="0" smtClean="0">
              <a:latin typeface="Times New Roman"/>
              <a:cs typeface="Times New Roman"/>
            </a:endParaRPr>
          </a:p>
          <a:p>
            <a:pPr lvl="1" algn="just">
              <a:buFont typeface="Arial"/>
              <a:buChar char="•"/>
            </a:pPr>
            <a:r>
              <a:rPr lang="en-US" sz="1000" b="0" i="0" baseline="0" dirty="0" smtClean="0">
                <a:latin typeface="Times New Roman"/>
                <a:cs typeface="Times New Roman"/>
              </a:rPr>
              <a:t> List : an ordered set of</a:t>
            </a:r>
            <a:r>
              <a:rPr lang="en-US" sz="1000" b="0" i="0" baseline="0" dirty="0" smtClean="0">
                <a:latin typeface="Times New Roman"/>
                <a:cs typeface="Times New Roman"/>
              </a:rPr>
              <a:t>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must </a:t>
            </a:r>
            <a:r>
              <a:rPr lang="fr-FR" sz="1000" b="0" i="0" baseline="0" dirty="0" err="1" smtClean="0">
                <a:latin typeface="Times New Roman"/>
                <a:cs typeface="Times New Roman"/>
              </a:rPr>
              <a:t>be</a:t>
            </a:r>
            <a:r>
              <a:rPr lang="fr-FR" sz="1000" b="0" i="0" baseline="0" dirty="0" smtClean="0">
                <a:latin typeface="Times New Roman"/>
                <a:cs typeface="Times New Roman"/>
              </a:rPr>
              <a:t> </a:t>
            </a:r>
            <a:r>
              <a:rPr lang="fr-FR" sz="1000" b="0" i="0" baseline="0" dirty="0" err="1" smtClean="0">
                <a:latin typeface="Times New Roman"/>
                <a:cs typeface="Times New Roman"/>
              </a:rPr>
              <a:t>defined</a:t>
            </a:r>
            <a:r>
              <a:rPr lang="fr-FR" sz="1000" b="0" i="0" baseline="0" dirty="0" smtClean="0">
                <a:latin typeface="Times New Roman"/>
                <a:cs typeface="Times New Roman"/>
              </a:rPr>
              <a:t> as </a:t>
            </a:r>
            <a:r>
              <a:rPr lang="fr-FR" sz="1000" b="0" i="0" baseline="0" dirty="0" err="1" smtClean="0">
                <a:latin typeface="Times New Roman"/>
                <a:cs typeface="Times New Roman"/>
              </a:rPr>
              <a:t>list</a:t>
            </a:r>
            <a:r>
              <a:rPr lang="fr-FR" sz="1000" b="0" i="0" baseline="0" dirty="0" smtClean="0">
                <a:latin typeface="Times New Roman"/>
                <a:cs typeface="Times New Roman"/>
              </a:rPr>
              <a:t> </a:t>
            </a:r>
            <a:r>
              <a:rPr lang="fr-FR" sz="1000" b="0" i="0" baseline="0" dirty="0" err="1" smtClean="0">
                <a:latin typeface="Times New Roman"/>
                <a:cs typeface="Times New Roman"/>
              </a:rPr>
              <a:t>key</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a:t>
            </a:r>
            <a:r>
              <a:rPr lang="en-US" sz="1000" b="0" i="0" baseline="0" dirty="0" smtClean="0">
                <a:latin typeface="Times New Roman"/>
                <a:cs typeface="Times New Roman"/>
              </a:rPr>
              <a:t> hierarchy. </a:t>
            </a:r>
            <a:r>
              <a:rPr lang="en-US" sz="1000" b="0" i="0" baseline="0" dirty="0" smtClean="0">
                <a:latin typeface="Times New Roman"/>
                <a:cs typeface="Times New Roman"/>
              </a:rPr>
              <a:t>For each YANG statement we have a corresponding java class (see class diagram on the</a:t>
            </a:r>
            <a:r>
              <a:rPr lang="en-US" sz="1000" b="0" i="0" baseline="0" dirty="0" smtClean="0">
                <a:latin typeface="Times New Roman"/>
                <a:cs typeface="Times New Roman"/>
              </a:rPr>
              <a:t> right part of the figure 3).  Each </a:t>
            </a:r>
            <a:r>
              <a:rPr lang="en-US" sz="1000" b="0" i="0" baseline="0" dirty="0" smtClean="0">
                <a:latin typeface="Times New Roman"/>
                <a:cs typeface="Times New Roman"/>
              </a:rPr>
              <a:t>java object have getters methods to follow the tree of instances. About hundred</a:t>
            </a:r>
            <a:r>
              <a:rPr lang="en-US" sz="1000" b="0" i="0" baseline="0" dirty="0" smtClean="0">
                <a:latin typeface="Times New Roman"/>
                <a:cs typeface="Times New Roman"/>
              </a:rPr>
              <a:t> java </a:t>
            </a:r>
            <a:r>
              <a:rPr lang="en-US" sz="1000" b="0" i="0" baseline="0" dirty="0" smtClean="0">
                <a:latin typeface="Times New Roman"/>
                <a:cs typeface="Times New Roman"/>
              </a:rPr>
              <a:t>classes</a:t>
            </a:r>
            <a:r>
              <a:rPr lang="en-US" sz="1000" b="0" i="0" baseline="0" dirty="0" smtClean="0">
                <a:latin typeface="Times New Roman"/>
                <a:cs typeface="Times New Roman"/>
              </a:rPr>
              <a:t> were necessaries to </a:t>
            </a:r>
            <a:r>
              <a:rPr lang="en-US" sz="1000" b="0" i="0" baseline="0" dirty="0" smtClean="0">
                <a:latin typeface="Times New Roman"/>
                <a:cs typeface="Times New Roman"/>
              </a:rPr>
              <a:t>represent any YANG</a:t>
            </a:r>
            <a:r>
              <a:rPr lang="en-US" sz="1000" b="0" i="0" baseline="0" dirty="0" smtClean="0">
                <a:latin typeface="Times New Roman"/>
                <a:cs typeface="Times New Roman"/>
              </a:rPr>
              <a:t> model.</a:t>
            </a:r>
            <a:endParaRPr lang="en-US" sz="1000" b="0" i="0" baseline="0" dirty="0" smtClean="0">
              <a:latin typeface="Times New Roman"/>
              <a:cs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parsing of one YANG data model generate other ones when a module imports or includes other module or </a:t>
            </a:r>
            <a:r>
              <a:rPr lang="en-US" sz="1000" baseline="0" dirty="0" err="1" smtClean="0">
                <a:latin typeface="Times New Roman"/>
                <a:cs typeface="Times New Roman"/>
              </a:rPr>
              <a:t>submodule</a:t>
            </a:r>
            <a:r>
              <a:rPr lang="en-US" sz="1000" baseline="0" dirty="0" smtClean="0">
                <a:latin typeface="Times New Roman"/>
                <a:cs typeface="Times New Roman"/>
              </a:rPr>
              <a:t>. On the example in the figure 4, the module </a:t>
            </a:r>
            <a:r>
              <a:rPr lang="en-US" sz="1000" b="0" i="1" baseline="0" dirty="0" smtClean="0">
                <a:latin typeface="Times New Roman"/>
                <a:cs typeface="Times New Roman"/>
              </a:rPr>
              <a:t>a</a:t>
            </a:r>
            <a:r>
              <a:rPr lang="en-US" sz="1000" baseline="0" dirty="0" smtClean="0">
                <a:latin typeface="Times New Roman"/>
                <a:cs typeface="Times New Roman"/>
              </a:rPr>
              <a:t> imports the module </a:t>
            </a:r>
            <a:r>
              <a:rPr lang="en-US" sz="1000" b="0" i="1" baseline="0" dirty="0" err="1" smtClean="0">
                <a:latin typeface="Times New Roman"/>
                <a:cs typeface="Times New Roman"/>
              </a:rPr>
              <a:t>b</a:t>
            </a:r>
            <a:r>
              <a:rPr lang="en-US" sz="1000" baseline="0" dirty="0" smtClean="0">
                <a:latin typeface="Times New Roman"/>
                <a:cs typeface="Times New Roman"/>
              </a:rPr>
              <a:t> and include the </a:t>
            </a:r>
            <a:r>
              <a:rPr lang="en-US" sz="1000" baseline="0" dirty="0" err="1" smtClean="0">
                <a:latin typeface="Times New Roman"/>
                <a:cs typeface="Times New Roman"/>
              </a:rPr>
              <a:t>submodule</a:t>
            </a:r>
            <a:r>
              <a:rPr lang="en-US" sz="1000" baseline="0" dirty="0" smtClean="0">
                <a:latin typeface="Times New Roman"/>
                <a:cs typeface="Times New Roman"/>
              </a:rPr>
              <a:t> </a:t>
            </a:r>
            <a:r>
              <a:rPr lang="en-US" sz="1000" b="0" i="1" baseline="0" dirty="0" smtClean="0">
                <a:latin typeface="Times New Roman"/>
                <a:cs typeface="Times New Roman"/>
              </a:rPr>
              <a:t>sa1</a:t>
            </a:r>
            <a:r>
              <a:rPr lang="en-US" sz="1000" baseline="0" dirty="0" smtClean="0">
                <a:latin typeface="Times New Roman"/>
                <a:cs typeface="Times New Roman"/>
              </a:rPr>
              <a:t>. Either the parsing finish with error listing or it produces  a java representation of the YANG data model.</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or key indexing specification that can be checked at parsing time. Also when range number or string pattern defined for a type are modified by a new type (with the </a:t>
            </a:r>
            <a:r>
              <a:rPr lang="en-US" sz="1000" baseline="0" dirty="0" err="1" smtClean="0">
                <a:latin typeface="Times New Roman"/>
                <a:cs typeface="Times New Roman"/>
              </a:rPr>
              <a:t>typedef</a:t>
            </a:r>
            <a:r>
              <a:rPr lang="en-US" sz="1000" baseline="0" dirty="0" smtClean="0">
                <a:latin typeface="Times New Roman"/>
                <a:cs typeface="Times New Roman"/>
              </a:rPr>
              <a:t> statement). YANG allows dynamic constraints on the data value, as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are encountered the YANG data model is represented by what we call a </a:t>
            </a:r>
            <a:r>
              <a:rPr lang="en-US" sz="1000" baseline="0" dirty="0" err="1" smtClean="0">
                <a:latin typeface="Times New Roman"/>
                <a:cs typeface="Times New Roman"/>
              </a:rPr>
              <a:t>YangTreeNode</a:t>
            </a:r>
            <a:r>
              <a:rPr lang="en-US" sz="1000" baseline="0" dirty="0" smtClean="0">
                <a:latin typeface="Times New Roman"/>
                <a:cs typeface="Times New Roman"/>
              </a:rPr>
              <a:t>. This tree, build from java instances of classes shown in the figure 3, is an interpretation of YANG data model where only YANG statement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upper part of the figure 4, 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we call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But this is not the true for type definition because a type is not a value but is used inside a statement.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a:t>
            </a:r>
            <a:r>
              <a:rPr lang="en-US" sz="1000" baseline="0" dirty="0" smtClean="0">
                <a:latin typeface="Times New Roman"/>
                <a:cs typeface="Times New Roman"/>
              </a:rPr>
              <a:t> match the YANG </a:t>
            </a:r>
            <a:r>
              <a:rPr lang="en-US" sz="1000" baseline="0" dirty="0" smtClean="0">
                <a:latin typeface="Times New Roman"/>
                <a:cs typeface="Times New Roman"/>
              </a:rPr>
              <a:t>data tree</a:t>
            </a:r>
            <a:r>
              <a:rPr lang="en-US" sz="1000" baseline="0" dirty="0" smtClean="0">
                <a:latin typeface="Times New Roman"/>
                <a:cs typeface="Times New Roman"/>
              </a:rPr>
              <a:t> with raw NETCONF XML data. The YANG data tree is the hierarchy of all configuration data values in a NETCONF server. The matching process take place in the configuration manager when receiving NETCONF responses. Note the right part of the figure </a:t>
            </a:r>
            <a:r>
              <a:rPr lang="en-US" sz="1000" baseline="0" dirty="0" smtClean="0">
                <a:latin typeface="Times New Roman"/>
                <a:cs typeface="Times New Roman"/>
              </a:rPr>
              <a:t>4</a:t>
            </a:r>
            <a:r>
              <a:rPr lang="en-US" sz="1000" baseline="0" dirty="0" smtClean="0">
                <a:latin typeface="Times New Roman"/>
                <a:cs typeface="Times New Roman"/>
              </a:rPr>
              <a:t> shows that the YANG </a:t>
            </a:r>
            <a:r>
              <a:rPr lang="en-US" sz="1000" baseline="0" dirty="0" smtClean="0">
                <a:latin typeface="Times New Roman"/>
                <a:cs typeface="Times New Roman"/>
              </a:rPr>
              <a:t>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a:t>
            </a:r>
            <a:r>
              <a:rPr lang="en-US" sz="1000" baseline="0" dirty="0" smtClean="0">
                <a:latin typeface="Times New Roman"/>
                <a:cs typeface="Times New Roman"/>
              </a:rPr>
              <a:t> these extra </a:t>
            </a:r>
            <a:r>
              <a:rPr lang="en-US" sz="1000" baseline="0" dirty="0" smtClean="0">
                <a:latin typeface="Times New Roman"/>
                <a:cs typeface="Times New Roman"/>
              </a:rPr>
              <a:t>nodes have a common pattern. </a:t>
            </a:r>
            <a:r>
              <a:rPr lang="fr-FR" sz="1000" baseline="0" dirty="0" smtClean="0">
                <a:latin typeface="Times New Roman"/>
                <a:cs typeface="Times New Roman"/>
              </a:rPr>
              <a:t>T</a:t>
            </a:r>
            <a:r>
              <a:rPr lang="en-US" sz="1000" baseline="0" dirty="0" smtClean="0">
                <a:latin typeface="Times New Roman"/>
                <a:cs typeface="Times New Roman"/>
              </a:rPr>
              <a:t>his</a:t>
            </a:r>
            <a:r>
              <a:rPr lang="en-US" sz="1000" baseline="0" dirty="0" smtClean="0">
                <a:latin typeface="Times New Roman"/>
                <a:cs typeface="Times New Roman"/>
              </a:rPr>
              <a:t> is </a:t>
            </a:r>
            <a:r>
              <a:rPr lang="en-US" sz="1000" baseline="0" dirty="0" smtClean="0">
                <a:latin typeface="Times New Roman"/>
                <a:cs typeface="Times New Roman"/>
              </a:rPr>
              <a:t>the case when a YANG list (or leaf-list) is defined</a:t>
            </a:r>
            <a:r>
              <a:rPr lang="en-US" sz="1000" baseline="0" dirty="0" smtClean="0">
                <a:latin typeface="Times New Roman"/>
                <a:cs typeface="Times New Roman"/>
              </a:rPr>
              <a:t> and when the YANG data </a:t>
            </a:r>
            <a:r>
              <a:rPr lang="en-US" sz="1000" baseline="0" dirty="0" smtClean="0">
                <a:latin typeface="Times New Roman"/>
                <a:cs typeface="Times New Roman"/>
              </a:rPr>
              <a:t>tree</a:t>
            </a:r>
            <a:r>
              <a:rPr lang="en-US" sz="1000" baseline="0" dirty="0" smtClean="0">
                <a:latin typeface="Times New Roman"/>
                <a:cs typeface="Times New Roman"/>
              </a:rPr>
              <a:t> has several entries (</a:t>
            </a:r>
            <a:r>
              <a:rPr lang="en-US" sz="1000" baseline="0" dirty="0" smtClean="0">
                <a:latin typeface="Times New Roman"/>
                <a:cs typeface="Times New Roman"/>
              </a:rPr>
              <a:t>or</a:t>
            </a:r>
            <a:r>
              <a:rPr lang="en-US" sz="1000" baseline="0" dirty="0" smtClean="0">
                <a:latin typeface="Times New Roman"/>
                <a:cs typeface="Times New Roman"/>
              </a:rPr>
              <a:t> values)</a:t>
            </a:r>
            <a:r>
              <a:rPr lang="en-US" sz="1000" baseline="0" dirty="0" smtClean="0">
                <a:latin typeface="Times New Roman"/>
                <a:cs typeface="Times New Roman"/>
              </a:rPr>
              <a:t>. At the </a:t>
            </a:r>
            <a:r>
              <a:rPr lang="en-US" sz="1000" baseline="0" dirty="0" smtClean="0">
                <a:latin typeface="Times New Roman"/>
                <a:cs typeface="Times New Roman"/>
              </a:rPr>
              <a:t>opposite some data could be optional depending of the device itself, or when YANG data model has choice statements, </a:t>
            </a:r>
            <a:r>
              <a:rPr lang="en-US" sz="1000" baseline="0" dirty="0" smtClean="0">
                <a:latin typeface="Times New Roman"/>
                <a:cs typeface="Times New Roman"/>
              </a:rPr>
              <a:t>then the</a:t>
            </a:r>
            <a:r>
              <a:rPr lang="en-US" sz="1000" baseline="0" dirty="0" smtClean="0">
                <a:latin typeface="Times New Roman"/>
                <a:cs typeface="Times New Roman"/>
              </a:rPr>
              <a:t> YANG data </a:t>
            </a:r>
            <a:r>
              <a:rPr lang="en-US" sz="1000" baseline="0" dirty="0" smtClean="0">
                <a:latin typeface="Times New Roman"/>
                <a:cs typeface="Times New Roman"/>
              </a:rPr>
              <a:t>tree will only</a:t>
            </a:r>
            <a:r>
              <a:rPr lang="en-US" sz="1000" baseline="0" dirty="0" smtClean="0">
                <a:latin typeface="Times New Roman"/>
                <a:cs typeface="Times New Roman"/>
              </a:rPr>
              <a:t> have one case instantiated. </a:t>
            </a:r>
            <a:endParaRPr lang="en-US" sz="100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a:t>
            </a:r>
            <a:r>
              <a:rPr lang="en-US" sz="1000" baseline="0" dirty="0" smtClean="0">
                <a:latin typeface="Times New Roman"/>
                <a:cs typeface="Times New Roman"/>
              </a:rPr>
              <a:t> open source implementation </a:t>
            </a:r>
            <a:r>
              <a:rPr lang="en-US" sz="1000" baseline="0" dirty="0" smtClean="0">
                <a:latin typeface="Times New Roman"/>
                <a:cs typeface="Times New Roman"/>
              </a:rPr>
              <a:t>of the</a:t>
            </a:r>
            <a:r>
              <a:rPr lang="en-US" sz="1000" baseline="0" dirty="0" smtClean="0">
                <a:latin typeface="Times New Roman"/>
                <a:cs typeface="Times New Roman"/>
              </a:rPr>
              <a:t>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a:t>
            </a:r>
            <a:r>
              <a:rPr lang="en-US" sz="1000" baseline="0" dirty="0" smtClean="0">
                <a:latin typeface="Times New Roman"/>
                <a:cs typeface="Times New Roman"/>
              </a:rPr>
              <a:t>is</a:t>
            </a:r>
            <a:r>
              <a:rPr lang="en-US" sz="1000" baseline="0" dirty="0" smtClean="0">
                <a:latin typeface="Times New Roman"/>
                <a:cs typeface="Times New Roman"/>
              </a:rPr>
              <a:t> an </a:t>
            </a:r>
            <a:r>
              <a:rPr lang="en-US" sz="1000" baseline="0" dirty="0" smtClean="0">
                <a:latin typeface="Times New Roman"/>
                <a:cs typeface="Times New Roman"/>
              </a:rPr>
              <a:t>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a:t>
            </a:r>
            <a:r>
              <a:rPr lang="en-US" sz="1000" baseline="0" dirty="0" smtClean="0">
                <a:latin typeface="Times New Roman"/>
                <a:cs typeface="Times New Roman"/>
              </a:rPr>
              <a:t>the upper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a:t>
            </a:r>
            <a:r>
              <a:rPr lang="en-US" sz="1000" baseline="0" dirty="0" smtClean="0">
                <a:latin typeface="Times New Roman"/>
                <a:cs typeface="Times New Roman"/>
              </a:rPr>
              <a:t>-only). The Data Store, illustrated in the figure 5, can be see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a:t>
            </a:r>
            <a:r>
              <a:rPr lang="en-US" sz="1000" baseline="0" dirty="0" smtClean="0">
                <a:latin typeface="Times New Roman"/>
                <a:cs typeface="Times New Roman"/>
              </a:rPr>
              <a:t>Data Store Manager looks</a:t>
            </a:r>
            <a:r>
              <a:rPr lang="en-US" sz="1000" baseline="0" dirty="0" smtClean="0">
                <a:latin typeface="Times New Roman"/>
                <a:cs typeface="Times New Roman"/>
              </a:rPr>
              <a:t> for </a:t>
            </a:r>
            <a:r>
              <a:rPr lang="en-US" sz="1000" baseline="0" dirty="0" smtClean="0">
                <a:latin typeface="Times New Roman"/>
                <a:cs typeface="Times New Roman"/>
              </a:rPr>
              <a:t>modules</a:t>
            </a:r>
            <a:r>
              <a:rPr lang="en-US" sz="1000" baseline="0" dirty="0" smtClean="0">
                <a:latin typeface="Times New Roman"/>
                <a:cs typeface="Times New Roman"/>
              </a:rPr>
              <a:t> through a local configuration </a:t>
            </a:r>
            <a:r>
              <a:rPr lang="en-US" sz="1000" baseline="0" dirty="0" smtClean="0">
                <a:latin typeface="Times New Roman"/>
                <a:cs typeface="Times New Roman"/>
              </a:rPr>
              <a:t>file and dynamically loads them. A module is</a:t>
            </a:r>
            <a:r>
              <a:rPr lang="en-US" sz="1000" baseline="0" dirty="0" smtClean="0">
                <a:latin typeface="Times New Roman"/>
                <a:cs typeface="Times New Roman"/>
              </a:rPr>
              <a:t> a </a:t>
            </a:r>
            <a:r>
              <a:rPr lang="en-US" sz="1000" baseline="0" dirty="0" smtClean="0">
                <a:latin typeface="Times New Roman"/>
                <a:cs typeface="Times New Roman"/>
              </a:rPr>
              <a:t>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a:t>
            </a:r>
            <a:r>
              <a:rPr lang="en-US" sz="1000" baseline="0" dirty="0" smtClean="0">
                <a:latin typeface="Times New Roman"/>
                <a:cs typeface="Times New Roman"/>
              </a:rPr>
              <a:t>operations</a:t>
            </a:r>
            <a:r>
              <a:rPr lang="en-US" sz="1000" baseline="0" dirty="0" smtClean="0">
                <a:latin typeface="Times New Roman"/>
                <a:cs typeface="Times New Roman"/>
              </a:rPr>
              <a:t>. For example there are modules for network interfaces, system, protocols like RIP or OLSR...</a:t>
            </a:r>
            <a:r>
              <a:rPr lang="en-US" sz="1000" baseline="0" dirty="0" smtClean="0">
                <a:latin typeface="Times New Roman"/>
                <a:cs typeface="Times New Roman"/>
              </a:rPr>
              <a:t> </a:t>
            </a:r>
            <a:r>
              <a:rPr lang="fr-FR" sz="1200" kern="1200" baseline="0" dirty="0" err="1" smtClean="0">
                <a:solidFill>
                  <a:schemeClr val="tx1"/>
                </a:solidFill>
                <a:latin typeface="+mn-lt"/>
                <a:ea typeface="+mn-ea"/>
                <a:cs typeface="+mn-cs"/>
              </a:rPr>
              <a:t>A</a:t>
            </a:r>
            <a:r>
              <a:rPr lang="fr-FR" sz="1200" kern="1200" dirty="0" err="1" smtClean="0">
                <a:solidFill>
                  <a:schemeClr val="tx1"/>
                </a:solidFill>
                <a:latin typeface="+mn-lt"/>
                <a:ea typeface="+mn-ea"/>
                <a:cs typeface="+mn-cs"/>
              </a:rPr>
              <a:t>lthough</a:t>
            </a:r>
            <a:r>
              <a:rPr lang="fr-FR" sz="1200" kern="1200" dirty="0" smtClean="0">
                <a:solidFill>
                  <a:schemeClr val="tx1"/>
                </a:solidFill>
                <a:latin typeface="+mn-lt"/>
                <a:ea typeface="+mn-ea"/>
                <a:cs typeface="+mn-cs"/>
              </a:rPr>
              <a:t> </a:t>
            </a:r>
            <a:r>
              <a:rPr lang="en-US" sz="1000" baseline="0" dirty="0" err="1" smtClean="0">
                <a:latin typeface="Times New Roman"/>
                <a:cs typeface="Times New Roman"/>
              </a:rPr>
              <a:t>YencaP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figure 5. The </a:t>
            </a:r>
            <a:r>
              <a:rPr lang="en-US" sz="1000" baseline="0" dirty="0" smtClean="0">
                <a:latin typeface="Times New Roman"/>
                <a:cs typeface="Times New Roman"/>
              </a:rPr>
              <a:t>location of</a:t>
            </a:r>
            <a:r>
              <a:rPr lang="en-US" sz="1000" baseline="0" dirty="0" smtClean="0">
                <a:latin typeface="Times New Roman"/>
                <a:cs typeface="Times New Roman"/>
              </a:rPr>
              <a:t> data </a:t>
            </a:r>
            <a:r>
              <a:rPr lang="en-US" sz="1000" baseline="0" dirty="0" err="1" smtClean="0">
                <a:latin typeface="Times New Roman"/>
                <a:cs typeface="Times New Roman"/>
              </a:rPr>
              <a:t>mocule</a:t>
            </a:r>
            <a:r>
              <a:rPr lang="en-US" sz="1000" baseline="0" dirty="0" smtClean="0">
                <a:latin typeface="Times New Roman"/>
                <a:cs typeface="Times New Roman"/>
              </a:rPr>
              <a:t> in the Data Store </a:t>
            </a:r>
            <a:r>
              <a:rPr lang="en-US" sz="1000" baseline="0" dirty="0" smtClean="0">
                <a:latin typeface="Times New Roman"/>
                <a:cs typeface="Times New Roman"/>
              </a:rPr>
              <a:t>by giving a </a:t>
            </a:r>
            <a:r>
              <a:rPr lang="en-US" sz="1000" baseline="0" dirty="0" smtClean="0">
                <a:latin typeface="Times New Roman"/>
                <a:cs typeface="Times New Roman"/>
              </a:rPr>
              <a:t>path (an </a:t>
            </a:r>
            <a:r>
              <a:rPr lang="en-US" sz="1000" baseline="0" dirty="0" err="1" smtClean="0">
                <a:latin typeface="Times New Roman"/>
                <a:cs typeface="Times New Roman"/>
              </a:rPr>
              <a:t>Xpath</a:t>
            </a:r>
            <a:r>
              <a:rPr lang="en-US" sz="1000" baseline="0" dirty="0" smtClean="0">
                <a:latin typeface="Times New Roman"/>
                <a:cs typeface="Times New Roman"/>
              </a:rPr>
              <a:t> expression) </a:t>
            </a:r>
            <a:r>
              <a:rPr lang="en-US" sz="1000" baseline="0" dirty="0" smtClean="0">
                <a:latin typeface="Times New Roman"/>
                <a:cs typeface="Times New Roman"/>
              </a:rPr>
              <a:t>from the</a:t>
            </a:r>
            <a:r>
              <a:rPr lang="en-US" sz="1000" baseline="0" dirty="0" smtClean="0">
                <a:latin typeface="Times New Roman"/>
                <a:cs typeface="Times New Roman"/>
              </a:rPr>
              <a:t> root  </a:t>
            </a:r>
            <a:r>
              <a:rPr lang="en-US" sz="1000" baseline="0" dirty="0" smtClean="0">
                <a:latin typeface="Times New Roman"/>
                <a:cs typeface="Times New Roman"/>
              </a:rPr>
              <a:t>&lt;</a:t>
            </a:r>
            <a:r>
              <a:rPr lang="en-US" sz="1000" baseline="0" dirty="0" err="1" smtClean="0">
                <a:latin typeface="Times New Roman"/>
                <a:cs typeface="Times New Roman"/>
              </a:rPr>
              <a:t>netconf</a:t>
            </a:r>
            <a:r>
              <a:rPr lang="en-US" sz="1000" baseline="0" dirty="0" smtClean="0">
                <a:latin typeface="Times New Roman"/>
                <a:cs typeface="Times New Roman"/>
              </a:rPr>
              <a:t>&gt; </a:t>
            </a:r>
            <a:r>
              <a:rPr lang="en-US" sz="1000" baseline="0" dirty="0" smtClean="0">
                <a:latin typeface="Times New Roman"/>
                <a:cs typeface="Times New Roman"/>
              </a:rPr>
              <a:t>node </a:t>
            </a:r>
            <a:r>
              <a:rPr lang="en-US" sz="1000" baseline="0" dirty="0" smtClean="0">
                <a:latin typeface="Times New Roman"/>
                <a:cs typeface="Times New Roman"/>
              </a:rPr>
              <a:t>to the root node of the </a:t>
            </a:r>
            <a:r>
              <a:rPr lang="en-US" sz="1000" baseline="0" dirty="0" smtClean="0">
                <a:latin typeface="Times New Roman"/>
                <a:cs typeface="Times New Roman"/>
              </a:rPr>
              <a:t>module. </a:t>
            </a:r>
            <a:r>
              <a:rPr lang="en-US" sz="1000" baseline="0" dirty="0" smtClean="0">
                <a:latin typeface="Times New Roman"/>
                <a:cs typeface="Times New Roman"/>
              </a:rPr>
              <a:t>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a:t>
            </a:r>
            <a:r>
              <a:rPr lang="en-US" sz="1000" baseline="0" dirty="0" smtClean="0">
                <a:latin typeface="Times New Roman"/>
                <a:cs typeface="Times New Roman"/>
              </a:rPr>
              <a:t> one part </a:t>
            </a:r>
            <a:r>
              <a:rPr lang="en-US" sz="1000" baseline="0" dirty="0" smtClean="0">
                <a:latin typeface="Times New Roman"/>
                <a:cs typeface="Times New Roman"/>
              </a:rPr>
              <a:t>of the</a:t>
            </a:r>
            <a:r>
              <a:rPr lang="en-US" sz="1000" baseline="0" dirty="0" smtClean="0">
                <a:latin typeface="Times New Roman"/>
                <a:cs typeface="Times New Roman"/>
              </a:rPr>
              <a:t> Data </a:t>
            </a:r>
            <a:r>
              <a:rPr lang="en-US" sz="1000" baseline="0" dirty="0" smtClean="0">
                <a:latin typeface="Times New Roman"/>
                <a:cs typeface="Times New Roman"/>
              </a:rPr>
              <a:t>Store is managed by the Data Store Manager (light grey on</a:t>
            </a:r>
            <a:r>
              <a:rPr lang="en-US" sz="1000" baseline="0" dirty="0" smtClean="0">
                <a:latin typeface="Times New Roman"/>
                <a:cs typeface="Times New Roman"/>
              </a:rPr>
              <a:t> </a:t>
            </a:r>
            <a:r>
              <a:rPr lang="fr-FR" sz="1000" baseline="0" dirty="0" smtClean="0">
                <a:latin typeface="Times New Roman"/>
                <a:cs typeface="Times New Roman"/>
              </a:rPr>
              <a:t>figure </a:t>
            </a:r>
            <a:r>
              <a:rPr lang="en-US" sz="1000" baseline="0" dirty="0" smtClean="0">
                <a:latin typeface="Times New Roman"/>
                <a:cs typeface="Times New Roman"/>
              </a:rPr>
              <a:t>5</a:t>
            </a:r>
            <a:r>
              <a:rPr lang="en-US" sz="1000" baseline="0" dirty="0" smtClean="0">
                <a:latin typeface="Times New Roman"/>
                <a:cs typeface="Times New Roman"/>
              </a:rPr>
              <a:t>) and the</a:t>
            </a:r>
            <a:r>
              <a:rPr lang="en-US" sz="1000" baseline="0" dirty="0" smtClean="0">
                <a:latin typeface="Times New Roman"/>
                <a:cs typeface="Times New Roman"/>
              </a:rPr>
              <a:t> other parts are managed by the </a:t>
            </a:r>
            <a:r>
              <a:rPr lang="en-US" sz="1000" baseline="0" dirty="0" smtClean="0">
                <a:latin typeface="Times New Roman"/>
                <a:cs typeface="Times New Roman"/>
              </a:rPr>
              <a:t>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a:t>
            </a:r>
            <a:r>
              <a:rPr lang="en-US" sz="1000" baseline="0" dirty="0" smtClean="0">
                <a:latin typeface="Times New Roman"/>
                <a:cs typeface="Times New Roman"/>
              </a:rPr>
              <a:t> extensible through </a:t>
            </a:r>
            <a:r>
              <a:rPr lang="en-US" sz="1000" baseline="0" dirty="0" smtClean="0">
                <a:latin typeface="Times New Roman"/>
                <a:cs typeface="Times New Roman"/>
              </a:rPr>
              <a:t>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a:t>
            </a:r>
            <a:r>
              <a:rPr lang="en-US" sz="1000" baseline="0" dirty="0" smtClean="0">
                <a:latin typeface="Times New Roman"/>
                <a:cs typeface="Times New Roman"/>
              </a:rPr>
              <a:t> through the addition of a </a:t>
            </a:r>
            <a:r>
              <a:rPr lang="en-US" sz="1000" baseline="0" dirty="0" smtClean="0">
                <a:latin typeface="Times New Roman"/>
                <a:cs typeface="Times New Roman"/>
              </a:rPr>
              <a:t>parameter with the “yang” name attribute and the module name as value </a:t>
            </a:r>
            <a:r>
              <a:rPr lang="en-US" sz="1000" baseline="0" dirty="0" smtClean="0">
                <a:latin typeface="Times New Roman"/>
                <a:cs typeface="Times New Roman"/>
              </a:rPr>
              <a:t>attribute (interface in the example). </a:t>
            </a:r>
            <a:r>
              <a:rPr lang="en-US" sz="1000" baseline="0" dirty="0" smtClean="0">
                <a:latin typeface="Times New Roman"/>
                <a:cs typeface="Times New Roman"/>
              </a:rPr>
              <a:t>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a:t>
            </a:r>
            <a:r>
              <a:rPr lang="en-US" sz="1000" baseline="0" dirty="0" smtClean="0">
                <a:latin typeface="Times New Roman"/>
                <a:cs typeface="Times New Roman"/>
              </a:rPr>
              <a:t> figure that </a:t>
            </a:r>
            <a:r>
              <a:rPr lang="en-US" sz="1000" baseline="0" dirty="0" smtClean="0">
                <a:latin typeface="Times New Roman"/>
                <a:cs typeface="Times New Roman"/>
              </a:rPr>
              <a:t>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a:t>
            </a:r>
            <a:r>
              <a:rPr lang="en-US" sz="1000" baseline="0" dirty="0" smtClean="0">
                <a:latin typeface="Times New Roman"/>
                <a:cs typeface="Times New Roman"/>
              </a:rPr>
              <a:t> We choose that It </a:t>
            </a:r>
            <a:r>
              <a:rPr lang="en-US" sz="1000" baseline="0" dirty="0" smtClean="0">
                <a:latin typeface="Times New Roman"/>
                <a:cs typeface="Times New Roman"/>
              </a:rPr>
              <a:t>must be the same as the one defined in the</a:t>
            </a:r>
            <a:r>
              <a:rPr lang="en-US" sz="1000" baseline="0" dirty="0" smtClean="0">
                <a:latin typeface="Times New Roman"/>
                <a:cs typeface="Times New Roman"/>
              </a:rPr>
              <a:t> corresponding YANG module.</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a:t>
            </a:r>
            <a:r>
              <a:rPr lang="en-US" sz="1000" baseline="0" noProof="0" dirty="0" smtClean="0">
                <a:latin typeface="Times New Roman"/>
                <a:cs typeface="Times New Roman"/>
              </a:rPr>
              <a:t>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t>
            </a:r>
            <a:r>
              <a:rPr lang="en-US" sz="1000" baseline="0" noProof="0" dirty="0" smtClean="0">
                <a:latin typeface="Times New Roman"/>
                <a:cs typeface="Times New Roman"/>
              </a:rPr>
              <a:t>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a:t>
            </a:r>
            <a:r>
              <a:rPr lang="en-US" sz="1000" baseline="0" noProof="0" dirty="0" smtClean="0">
                <a:latin typeface="Times New Roman"/>
                <a:cs typeface="Times New Roman"/>
              </a:rPr>
              <a:t>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a:t>
            </a:r>
            <a:r>
              <a:rPr lang="en-US" sz="1000" baseline="0" noProof="0" dirty="0" smtClean="0">
                <a:latin typeface="Times New Roman"/>
                <a:cs typeface="Times New Roman"/>
              </a:rPr>
              <a:t>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a:t>
            </a:r>
            <a:r>
              <a:rPr lang="en-US" sz="1000" baseline="0" noProof="0" dirty="0" smtClean="0">
                <a:latin typeface="Times New Roman"/>
                <a:cs typeface="Times New Roman"/>
              </a:rPr>
              <a:t> several servers </a:t>
            </a:r>
            <a:r>
              <a:rPr lang="en-US" sz="1000" baseline="0" noProof="0" dirty="0" smtClean="0">
                <a:latin typeface="Times New Roman"/>
                <a:cs typeface="Times New Roman"/>
              </a:rPr>
              <a:t>at one time. Each</a:t>
            </a:r>
            <a:r>
              <a:rPr lang="en-US" sz="1000" baseline="0" noProof="0" dirty="0" smtClean="0">
                <a:latin typeface="Times New Roman"/>
                <a:cs typeface="Times New Roman"/>
              </a:rPr>
              <a:t> session is </a:t>
            </a:r>
            <a:r>
              <a:rPr lang="en-US" sz="1000" baseline="0" noProof="0" dirty="0" smtClean="0">
                <a:latin typeface="Times New Roman"/>
                <a:cs typeface="Times New Roman"/>
              </a:rPr>
              <a:t>initialized</a:t>
            </a:r>
            <a:r>
              <a:rPr lang="en-US" sz="1000" baseline="0" noProof="0" dirty="0" smtClean="0">
                <a:latin typeface="Times New Roman"/>
                <a:cs typeface="Times New Roman"/>
              </a:rPr>
              <a:t> by the </a:t>
            </a:r>
            <a:r>
              <a:rPr lang="en-US" sz="1000" baseline="0" noProof="0" dirty="0" smtClean="0">
                <a:latin typeface="Times New Roman"/>
                <a:cs typeface="Times New Roman"/>
              </a:rPr>
              <a:t>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t>
            </a:r>
            <a:r>
              <a:rPr lang="en-US" sz="1000" baseline="0" noProof="0" dirty="0" smtClean="0">
                <a:latin typeface="Times New Roman"/>
                <a:cs typeface="Times New Roman"/>
              </a:rPr>
              <a:t>an </a:t>
            </a:r>
            <a:r>
              <a:rPr lang="en-US" sz="1000" baseline="0" noProof="0" dirty="0" smtClean="0">
                <a:latin typeface="Times New Roman"/>
                <a:cs typeface="Times New Roman"/>
              </a:rPr>
              <a:t>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sessions. </a:t>
            </a:r>
            <a:r>
              <a:rPr lang="en-US" sz="1000" baseline="0" noProof="0" dirty="0" smtClean="0">
                <a:latin typeface="Times New Roman"/>
                <a:cs typeface="Times New Roman"/>
              </a:rPr>
              <a:t>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a:t>
            </a:r>
            <a:r>
              <a:rPr lang="en-US" sz="1000" baseline="0" noProof="0" dirty="0" smtClean="0">
                <a:latin typeface="Times New Roman"/>
                <a:cs typeface="Times New Roman"/>
              </a:rPr>
              <a:t>YANG modules it implements</a:t>
            </a:r>
            <a:r>
              <a:rPr lang="en-US" sz="1000" baseline="0" noProof="0" dirty="0" smtClean="0">
                <a:latin typeface="Times New Roman"/>
                <a:cs typeface="Times New Roman"/>
              </a:rPr>
              <a:t> as a capability in its standard hello message (</a:t>
            </a:r>
            <a:r>
              <a:rPr lang="en-US" sz="1000" baseline="0" noProof="0" dirty="0" smtClean="0">
                <a:latin typeface="Times New Roman"/>
                <a:cs typeface="Times New Roman"/>
              </a:rPr>
              <a:t>together with version and revision information</a:t>
            </a:r>
            <a:r>
              <a:rPr lang="en-US" sz="1000" baseline="0" noProof="0" dirty="0" smtClean="0">
                <a:latin typeface="Times New Roman"/>
                <a:cs typeface="Times New Roman"/>
              </a:rPr>
              <a:t>). This was easily realized with the information in the configuration file we show figure 5. </a:t>
            </a:r>
            <a:r>
              <a:rPr lang="en-US" sz="1000" baseline="0" noProof="0" dirty="0" smtClean="0">
                <a:latin typeface="Times New Roman"/>
                <a:cs typeface="Times New Roman"/>
              </a:rPr>
              <a:t>On the</a:t>
            </a:r>
            <a:r>
              <a:rPr lang="en-US" sz="1000" baseline="0" noProof="0" dirty="0" smtClean="0">
                <a:latin typeface="Times New Roman"/>
                <a:cs typeface="Times New Roman"/>
              </a:rPr>
              <a:t>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a:t>
            </a:r>
            <a:r>
              <a:rPr lang="en-US" sz="1000" baseline="0" noProof="0" dirty="0" smtClean="0">
                <a:latin typeface="Times New Roman"/>
                <a:cs typeface="Times New Roman"/>
              </a:rPr>
              <a:t>, a YANG loader will be used</a:t>
            </a:r>
            <a:r>
              <a:rPr lang="en-US" sz="1000" baseline="0" noProof="0" dirty="0" smtClean="0">
                <a:latin typeface="Times New Roman"/>
                <a:cs typeface="Times New Roman"/>
              </a:rPr>
              <a:t> when </a:t>
            </a:r>
            <a:r>
              <a:rPr lang="en-US" sz="1000" baseline="0" noProof="0" dirty="0" smtClean="0">
                <a:latin typeface="Times New Roman"/>
                <a:cs typeface="Times New Roman"/>
              </a:rPr>
              <a:t>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a:t>
            </a:r>
            <a:r>
              <a:rPr lang="en-US" sz="1000" baseline="0" noProof="0" dirty="0" smtClean="0">
                <a:latin typeface="Times New Roman"/>
                <a:cs typeface="Times New Roman"/>
              </a:rPr>
              <a:t> data model. </a:t>
            </a:r>
            <a:r>
              <a:rPr lang="en-US" sz="1000" baseline="0" noProof="0" dirty="0" smtClean="0">
                <a:latin typeface="Times New Roman"/>
                <a:cs typeface="Times New Roman"/>
              </a:rPr>
              <a:t>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a:t>
            </a:r>
            <a:r>
              <a:rPr lang="en-US" sz="1000" baseline="0" noProof="0" dirty="0" smtClean="0">
                <a:latin typeface="Times New Roman"/>
                <a:cs typeface="Times New Roman"/>
              </a:rPr>
              <a:t> model. It is </a:t>
            </a:r>
            <a:r>
              <a:rPr lang="en-US" sz="1000" baseline="0" noProof="0" dirty="0" smtClean="0">
                <a:latin typeface="Times New Roman"/>
                <a:cs typeface="Times New Roman"/>
              </a:rPr>
              <a:t>also</a:t>
            </a:r>
            <a:r>
              <a:rPr lang="en-US" sz="1000" baseline="0" noProof="0" dirty="0" smtClean="0">
                <a:latin typeface="Times New Roman"/>
                <a:cs typeface="Times New Roman"/>
              </a:rPr>
              <a:t>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a:t>
            </a:r>
            <a:r>
              <a:rPr lang="en-US" sz="1000" baseline="0" noProof="0" dirty="0" smtClean="0">
                <a:latin typeface="Times New Roman"/>
                <a:cs typeface="Times New Roman"/>
              </a:rPr>
              <a:t>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a:t>
            </a:r>
            <a:r>
              <a:rPr lang="en-US" sz="1000" baseline="0" noProof="0" dirty="0" smtClean="0">
                <a:latin typeface="Times New Roman"/>
                <a:cs typeface="Times New Roman"/>
              </a:rPr>
              <a:t>only (left part of the figure 6). </a:t>
            </a:r>
            <a:r>
              <a:rPr lang="en-US" sz="1000" baseline="0" noProof="0" dirty="0" smtClean="0">
                <a:latin typeface="Times New Roman"/>
                <a:cs typeface="Times New Roman"/>
              </a:rPr>
              <a:t>The applet will be loaded by the web interface to provide the user with a graphical interface representing the configuration</a:t>
            </a:r>
            <a:r>
              <a:rPr lang="en-US" sz="1000" baseline="0" noProof="0" dirty="0" smtClean="0">
                <a:latin typeface="Times New Roman"/>
                <a:cs typeface="Times New Roman"/>
              </a:rPr>
              <a:t>.</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a:t>
            </a:r>
            <a:r>
              <a:rPr lang="en-US" sz="1000" dirty="0" smtClean="0">
                <a:latin typeface="Times New Roman"/>
                <a:cs typeface="Times New Roman"/>
              </a:rPr>
              <a:t>shows the applet part of the web</a:t>
            </a:r>
            <a:r>
              <a:rPr lang="en-US" sz="1000" baseline="0" dirty="0" smtClean="0">
                <a:latin typeface="Times New Roman"/>
                <a:cs typeface="Times New Roman"/>
              </a:rPr>
              <a:t> </a:t>
            </a:r>
            <a:r>
              <a:rPr lang="en-US" sz="1000" baseline="0" dirty="0" smtClean="0">
                <a:latin typeface="Times New Roman"/>
                <a:cs typeface="Times New Roman"/>
              </a:rPr>
              <a:t>interface displayed when a </a:t>
            </a:r>
            <a:r>
              <a:rPr lang="en-US" sz="1000" baseline="0" dirty="0" smtClean="0">
                <a:latin typeface="Times New Roman"/>
                <a:cs typeface="Times New Roman"/>
              </a:rPr>
              <a:t>user</a:t>
            </a:r>
            <a:r>
              <a:rPr lang="en-US" sz="1000" baseline="0" dirty="0" smtClean="0">
                <a:latin typeface="Times New Roman"/>
                <a:cs typeface="Times New Roman"/>
              </a:rPr>
              <a:t> is connected </a:t>
            </a:r>
            <a:r>
              <a:rPr lang="en-US" sz="1000" baseline="0" dirty="0" smtClean="0">
                <a:latin typeface="Times New Roman"/>
                <a:cs typeface="Times New Roman"/>
              </a:rPr>
              <a:t>for the configuration of a device. This first view can be used as a </a:t>
            </a:r>
            <a:r>
              <a:rPr lang="en-US" sz="1000" baseline="0" dirty="0" smtClean="0">
                <a:latin typeface="Times New Roman"/>
                <a:cs typeface="Times New Roman"/>
              </a:rPr>
              <a:t>YANG specification browser looking like </a:t>
            </a:r>
            <a:r>
              <a:rPr lang="en-US" sz="1000" baseline="0" dirty="0" smtClean="0">
                <a:latin typeface="Times New Roman"/>
                <a:cs typeface="Times New Roman"/>
              </a:rPr>
              <a:t>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a:t>
            </a:r>
            <a:r>
              <a:rPr lang="en-US" sz="1000" baseline="0" dirty="0" smtClean="0">
                <a:latin typeface="Times New Roman"/>
                <a:cs typeface="Times New Roman"/>
              </a:rPr>
              <a:t> Specific </a:t>
            </a:r>
            <a:r>
              <a:rPr lang="en-US" sz="1000" baseline="0" dirty="0" smtClean="0">
                <a:latin typeface="Times New Roman"/>
                <a:cs typeface="Times New Roman"/>
              </a:rPr>
              <a:t>icons are used to distinct</a:t>
            </a:r>
            <a:r>
              <a:rPr lang="en-US" sz="1000" baseline="0" dirty="0" smtClean="0">
                <a:latin typeface="Times New Roman"/>
                <a:cs typeface="Times New Roman"/>
              </a:rPr>
              <a: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a:t>
            </a:r>
            <a:r>
              <a:rPr lang="en-US" sz="1000" baseline="0" dirty="0" smtClean="0">
                <a:latin typeface="Times New Roman"/>
                <a:cs typeface="Times New Roman"/>
              </a:rPr>
              <a:t>selecting a</a:t>
            </a:r>
            <a:r>
              <a:rPr lang="en-US" sz="1000" baseline="0" dirty="0" smtClean="0">
                <a:latin typeface="Times New Roman"/>
                <a:cs typeface="Times New Roman"/>
              </a:rPr>
              <a:t> node, </a:t>
            </a:r>
            <a:r>
              <a:rPr lang="en-US" sz="1000" baseline="0" dirty="0" smtClean="0">
                <a:latin typeface="Times New Roman"/>
                <a:cs typeface="Times New Roman"/>
              </a:rPr>
              <a:t>the lower part of the applet shows details of</a:t>
            </a:r>
            <a:r>
              <a:rPr lang="en-US" sz="1000" baseline="0" dirty="0" smtClean="0">
                <a:latin typeface="Times New Roman"/>
                <a:cs typeface="Times New Roman"/>
              </a:rPr>
              <a:t> its YANG </a:t>
            </a:r>
            <a:r>
              <a:rPr lang="en-US" sz="1000" baseline="0" dirty="0" smtClean="0">
                <a:latin typeface="Times New Roman"/>
                <a:cs typeface="Times New Roman"/>
              </a:rPr>
              <a:t>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a:t>
            </a:r>
            <a:r>
              <a:rPr lang="en-US" sz="1000" baseline="0" dirty="0" smtClean="0">
                <a:latin typeface="Times New Roman"/>
                <a:cs typeface="Times New Roman"/>
              </a:rPr>
              <a:t> the </a:t>
            </a:r>
            <a:r>
              <a:rPr lang="en-US" sz="1000" baseline="0" dirty="0" smtClean="0">
                <a:latin typeface="Times New Roman"/>
                <a:cs typeface="Times New Roman"/>
              </a:rPr>
              <a:t>built-in type is displayed</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a:t>
            </a:r>
            <a:r>
              <a:rPr lang="en-US" sz="1000" baseline="0" noProof="0" dirty="0" smtClean="0">
                <a:latin typeface="Times New Roman"/>
                <a:cs typeface="Times New Roman"/>
              </a:rPr>
              <a:t>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a:t>
            </a:r>
            <a:r>
              <a:rPr lang="en-US" sz="1000" baseline="0" noProof="0" dirty="0" smtClean="0">
                <a:latin typeface="Times New Roman"/>
                <a:cs typeface="Times New Roman"/>
              </a:rPr>
              <a:t> node. </a:t>
            </a:r>
            <a:r>
              <a:rPr lang="en-US" sz="1000" baseline="0" noProof="0" dirty="0" smtClean="0">
                <a:latin typeface="Times New Roman"/>
                <a:cs typeface="Times New Roman"/>
              </a:rPr>
              <a:t>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a:t>
            </a:r>
            <a:r>
              <a:rPr lang="en-US" sz="1000" baseline="0" noProof="0" dirty="0" smtClean="0">
                <a:latin typeface="Times New Roman"/>
                <a:cs typeface="Times New Roman"/>
              </a:rPr>
              <a:t> At this step, the applet is vertically separated to show result of request on the right. The </a:t>
            </a:r>
            <a:r>
              <a:rPr lang="en-US" sz="1000" baseline="0" noProof="0" dirty="0" smtClean="0">
                <a:latin typeface="Times New Roman"/>
                <a:cs typeface="Times New Roman"/>
              </a:rPr>
              <a:t>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a:t>
            </a:r>
            <a:r>
              <a:rPr lang="en-US" sz="1000" baseline="0" noProof="0" dirty="0" smtClean="0">
                <a:latin typeface="Times New Roman"/>
                <a:cs typeface="Times New Roman"/>
              </a:rPr>
              <a:t>that the key of the list is added to the request while it is not explicitly asked. This is an optimization because subsequent requests on lists (and especially on list entries) will likely need the key. </a:t>
            </a:r>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a:t>
            </a:r>
            <a:r>
              <a:rPr lang="en-US" sz="1000" baseline="0" noProof="0" dirty="0" smtClean="0">
                <a:latin typeface="Times New Roman"/>
                <a:cs typeface="Times New Roman"/>
              </a:rPr>
              <a:t>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a:t>
            </a:r>
            <a:r>
              <a:rPr lang="en-US" sz="1000" baseline="0" noProof="0" dirty="0" smtClean="0">
                <a:latin typeface="Times New Roman"/>
                <a:cs typeface="Times New Roman"/>
              </a:rPr>
              <a:t> and sends </a:t>
            </a:r>
            <a:r>
              <a:rPr lang="en-US" sz="1000" baseline="0" noProof="0" dirty="0" smtClean="0">
                <a:latin typeface="Times New Roman"/>
                <a:cs typeface="Times New Roman"/>
              </a:rPr>
              <a:t>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a:t>
            </a:r>
            <a:r>
              <a:rPr lang="en-US" sz="1000" baseline="0" noProof="0" dirty="0" smtClean="0">
                <a:latin typeface="Times New Roman"/>
                <a:cs typeface="Times New Roman"/>
              </a:rPr>
              <a:t>. </a:t>
            </a:r>
            <a:r>
              <a:rPr lang="en-US" sz="1000" baseline="0" noProof="0" dirty="0" smtClean="0">
                <a:latin typeface="Times New Roman"/>
                <a:cs typeface="Times New Roman"/>
              </a:rPr>
              <a:t>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dirty="0" smtClean="0">
                <a:latin typeface="Times New Roman"/>
                <a:cs typeface="Times New Roman"/>
              </a:rPr>
              <a:t>slide</a:t>
            </a:r>
            <a:r>
              <a:rPr lang="en-US" sz="1000" baseline="0" noProof="0" dirty="0" smtClean="0">
                <a:latin typeface="Times New Roman"/>
                <a:cs typeface="Times New Roman"/>
              </a:rPr>
              <a:t> 8 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a:t>
            </a:r>
            <a:r>
              <a:rPr lang="en-US" sz="1000" baseline="0" noProof="0" dirty="0" smtClean="0">
                <a:latin typeface="Times New Roman"/>
                <a:cs typeface="Times New Roman"/>
              </a:rPr>
              <a:t>depicts some functionalities</a:t>
            </a:r>
            <a:r>
              <a:rPr lang="en-US" sz="1000" baseline="0" noProof="0" dirty="0" smtClean="0">
                <a:latin typeface="Times New Roman"/>
                <a:cs typeface="Times New Roman"/>
              </a:rPr>
              <a:t>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smtClean="0">
                <a:latin typeface="Times New Roman"/>
                <a:cs typeface="Times New Roman"/>
              </a:rPr>
              <a:t>(a)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a:t>
            </a:r>
            <a:r>
              <a:rPr lang="en-US" sz="1000" baseline="0" noProof="0" dirty="0" smtClean="0">
                <a:latin typeface="Times New Roman"/>
                <a:cs typeface="Times New Roman"/>
              </a:rPr>
              <a: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smtClean="0">
                <a:latin typeface="Times New Roman"/>
                <a:cs typeface="Times New Roman"/>
              </a:rPr>
              <a:t>(</a:t>
            </a:r>
            <a:r>
              <a:rPr lang="en-US" sz="1000" baseline="0" noProof="0" dirty="0" err="1" smtClean="0">
                <a:latin typeface="Times New Roman"/>
                <a:cs typeface="Times New Roman"/>
              </a:rPr>
              <a:t>b</a:t>
            </a:r>
            <a:r>
              <a:rPr lang="en-US" sz="1000" baseline="0" noProof="0" dirty="0" smtClean="0">
                <a:latin typeface="Times New Roman"/>
                <a:cs typeface="Times New Roman"/>
              </a:rPr>
              <a:t>)</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t>
            </a:r>
            <a:r>
              <a:rPr lang="en-US" sz="1000" baseline="0" noProof="0" dirty="0" smtClean="0">
                <a:latin typeface="Times New Roman"/>
                <a:cs typeface="Times New Roman"/>
              </a:rPr>
              <a:t>a container, its components are listed with a warning until a correct value is given.</a:t>
            </a:r>
            <a:r>
              <a:rPr lang="en-US" sz="1000" baseline="0" noProof="0" dirty="0" smtClean="0">
                <a:latin typeface="Times New Roman"/>
                <a:cs typeface="Times New Roman"/>
              </a:rPr>
              <a:t>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smtClean="0">
                <a:latin typeface="Times New Roman"/>
                <a:cs typeface="Times New Roman"/>
              </a:rPr>
              <a:t>(</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a:t>
            </a:r>
            <a:r>
              <a:rPr lang="en-US" sz="1000" baseline="0" noProof="0" dirty="0" smtClean="0">
                <a:latin typeface="Times New Roman"/>
                <a:cs typeface="Times New Roman"/>
              </a:rPr>
              <a: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smtClean="0">
                <a:latin typeface="Times New Roman"/>
                <a:cs typeface="Times New Roman"/>
              </a:rPr>
              <a:t>(</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24/12/09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24/12/09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24/12/09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24/12/09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24/12/09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24/12/09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24/12/09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24/12/09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85000" lnSpcReduction="20000"/>
          </a:bodyPr>
          <a:lstStyle/>
          <a:p>
            <a:r>
              <a:rPr lang="fr-FR" dirty="0" smtClean="0"/>
              <a:t>A Yang </a:t>
            </a:r>
            <a:r>
              <a:rPr lang="fr-FR" dirty="0" err="1" smtClean="0"/>
              <a:t>Parser</a:t>
            </a:r>
            <a:r>
              <a:rPr lang="fr-FR" dirty="0" smtClean="0"/>
              <a:t> and Browser </a:t>
            </a:r>
            <a:r>
              <a:rPr lang="fr-FR" dirty="0" err="1" smtClean="0"/>
              <a:t>implementation</a:t>
            </a:r>
            <a:endParaRPr lang="fr-FR" dirty="0" smtClean="0"/>
          </a:p>
          <a:p>
            <a:r>
              <a:rPr lang="fr-FR" dirty="0" smtClean="0"/>
              <a:t>E. Nataf, O. </a:t>
            </a:r>
            <a:r>
              <a:rPr lang="fr-FR" dirty="0" err="1" smtClean="0"/>
              <a:t>Festor</a:t>
            </a:r>
            <a:endParaRPr lang="fr-FR" dirty="0" smtClean="0"/>
          </a:p>
          <a:p>
            <a:r>
              <a:rPr lang="fr-FR" dirty="0" smtClean="0"/>
              <a:t>Nancy </a:t>
            </a:r>
            <a:r>
              <a:rPr lang="fr-FR" dirty="0" err="1" smtClean="0"/>
              <a:t>University</a:t>
            </a:r>
            <a:r>
              <a:rPr lang="fr-FR" dirty="0" smtClean="0"/>
              <a:t>, </a:t>
            </a:r>
            <a:r>
              <a:rPr lang="fr-FR" dirty="0" err="1" smtClean="0"/>
              <a:t>Madynes</a:t>
            </a:r>
            <a:r>
              <a:rPr lang="fr-FR" dirty="0" smtClean="0"/>
              <a:t> – INRIA </a:t>
            </a:r>
            <a:r>
              <a:rPr lang="fr-FR" dirty="0" err="1" smtClean="0"/>
              <a:t>project</a:t>
            </a:r>
            <a:endParaRPr lang="fr-FR" dirty="0" smtClean="0"/>
          </a:p>
          <a:p>
            <a:r>
              <a:rPr lang="fr-FR" dirty="0" err="1" smtClean="0"/>
              <a:t>Loria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a:t>
            </a:r>
            <a:r>
              <a:rPr lang="fr-FR" dirty="0" err="1" smtClean="0">
                <a:solidFill>
                  <a:schemeClr val="tx1"/>
                </a:solidFill>
              </a:rPr>
              <a:t>Ref:Host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a:stCxn id="25" idx="0"/>
            <a:endCxn id="292" idx="0"/>
          </p:cNvCxnSpPr>
          <p:nvPr/>
        </p:nvCxnSpPr>
        <p:spPr>
          <a:xfrm rot="5400000" flipH="1" flipV="1">
            <a:off x="2386639" y="-454851"/>
            <a:ext cx="2659156" cy="4651343"/>
          </a:xfrm>
          <a:prstGeom prst="curvedConnector3">
            <a:avLst>
              <a:gd name="adj1" fmla="val 108597"/>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1"/>
            <a:endCxn id="29" idx="2"/>
          </p:cNvCxnSpPr>
          <p:nvPr/>
        </p:nvCxnSpPr>
        <p:spPr>
          <a:xfrm rot="10800000" flipH="1">
            <a:off x="742846" y="2146825"/>
            <a:ext cx="52730" cy="1432334"/>
          </a:xfrm>
          <a:prstGeom prst="curvedConnector4">
            <a:avLst>
              <a:gd name="adj1" fmla="val -433529"/>
              <a:gd name="adj2" fmla="val 6119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9832" cy="369332"/>
          </a:xfrm>
          <a:prstGeom prst="rect">
            <a:avLst/>
          </a:prstGeom>
          <a:noFill/>
        </p:spPr>
        <p:txBody>
          <a:bodyPr wrap="none" rtlCol="0">
            <a:spAutoFit/>
          </a:bodyPr>
          <a:lstStyle/>
          <a:p>
            <a:r>
              <a:rPr lang="en-US" i="1" dirty="0" smtClean="0"/>
              <a:t>a</a:t>
            </a:r>
            <a:endParaRPr lang="en-US" i="1" dirty="0"/>
          </a:p>
        </p:txBody>
      </p:sp>
      <p:sp>
        <p:nvSpPr>
          <p:cNvPr id="264" name="ZoneTexte 263"/>
          <p:cNvSpPr txBox="1"/>
          <p:nvPr/>
        </p:nvSpPr>
        <p:spPr>
          <a:xfrm>
            <a:off x="7221005" y="1459937"/>
            <a:ext cx="475022" cy="369332"/>
          </a:xfrm>
          <a:prstGeom prst="rect">
            <a:avLst/>
          </a:prstGeom>
          <a:noFill/>
        </p:spPr>
        <p:txBody>
          <a:bodyPr wrap="none" rtlCol="0">
            <a:spAutoFit/>
          </a:bodyPr>
          <a:lstStyle/>
          <a:p>
            <a:r>
              <a:rPr lang="fr-FR" i="1" dirty="0" smtClean="0"/>
              <a:t>b</a:t>
            </a:r>
            <a:r>
              <a:rPr lang="en-US" i="1" dirty="0" smtClean="0"/>
              <a:t>’’</a:t>
            </a:r>
            <a:endParaRPr lang="en-US" i="1" dirty="0"/>
          </a:p>
        </p:txBody>
      </p:sp>
      <p:sp>
        <p:nvSpPr>
          <p:cNvPr id="265" name="ZoneTexte 264"/>
          <p:cNvSpPr txBox="1"/>
          <p:nvPr/>
        </p:nvSpPr>
        <p:spPr>
          <a:xfrm>
            <a:off x="5450628" y="1748406"/>
            <a:ext cx="417427" cy="369332"/>
          </a:xfrm>
          <a:prstGeom prst="rect">
            <a:avLst/>
          </a:prstGeom>
          <a:noFill/>
        </p:spPr>
        <p:txBody>
          <a:bodyPr wrap="none" rtlCol="0">
            <a:spAutoFit/>
          </a:bodyPr>
          <a:lstStyle/>
          <a:p>
            <a:r>
              <a:rPr lang="en-US" i="1" dirty="0" err="1" smtClean="0"/>
              <a:t>b</a:t>
            </a:r>
            <a:r>
              <a:rPr lang="en-US" i="1" dirty="0" smtClean="0"/>
              <a:t>’</a:t>
            </a:r>
            <a:endParaRPr lang="en-US" i="1"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207885" y="6297920"/>
            <a:ext cx="1830361" cy="369332"/>
          </a:xfrm>
          <a:prstGeom prst="rect">
            <a:avLst/>
          </a:prstGeom>
          <a:noFill/>
        </p:spPr>
        <p:txBody>
          <a:bodyPr wrap="none" rtlCol="0">
            <a:spAutoFit/>
          </a:bodyPr>
          <a:lstStyle/>
          <a:p>
            <a:r>
              <a:rPr lang="fr-FR" dirty="0" smtClean="0"/>
              <a:t>I</a:t>
            </a:r>
            <a:r>
              <a:rPr lang="fr-FR" dirty="0" err="1" smtClean="0"/>
              <a:t>mported</a:t>
            </a:r>
            <a:r>
              <a:rPr lang="fr-FR" dirty="0" smtClean="0"/>
              <a:t> module</a:t>
            </a:r>
            <a:endParaRPr lang="fr-FR" dirty="0"/>
          </a:p>
        </p:txBody>
      </p:sp>
      <p:sp>
        <p:nvSpPr>
          <p:cNvPr id="338" name="ZoneTexte 337"/>
          <p:cNvSpPr txBox="1"/>
          <p:nvPr/>
        </p:nvSpPr>
        <p:spPr>
          <a:xfrm>
            <a:off x="2328212" y="6352144"/>
            <a:ext cx="1762058" cy="369332"/>
          </a:xfrm>
          <a:prstGeom prst="rect">
            <a:avLst/>
          </a:prstGeom>
          <a:noFill/>
        </p:spPr>
        <p:txBody>
          <a:bodyPr wrap="none" rtlCol="0">
            <a:spAutoFit/>
          </a:bodyPr>
          <a:lstStyle/>
          <a:p>
            <a:r>
              <a:rPr lang="fr-FR" dirty="0" smtClean="0"/>
              <a:t>I</a:t>
            </a:r>
            <a:r>
              <a:rPr lang="fr-FR" dirty="0" err="1" smtClean="0"/>
              <a:t>ncluded</a:t>
            </a:r>
            <a:r>
              <a:rPr lang="fr-FR" dirty="0" smtClean="0"/>
              <a:t> module</a:t>
            </a:r>
            <a:endParaRPr lang="fr-FR" dirty="0"/>
          </a:p>
        </p:txBody>
      </p:sp>
      <p:cxnSp>
        <p:nvCxnSpPr>
          <p:cNvPr id="342" name="Forme 341"/>
          <p:cNvCxnSpPr>
            <a:stCxn id="49" idx="4"/>
            <a:endCxn id="105" idx="1"/>
          </p:cNvCxnSpPr>
          <p:nvPr/>
        </p:nvCxnSpPr>
        <p:spPr>
          <a:xfrm rot="5400000" flipH="1" flipV="1">
            <a:off x="3604742" y="898479"/>
            <a:ext cx="843827" cy="1025230"/>
          </a:xfrm>
          <a:prstGeom prst="curvedConnector5">
            <a:avLst>
              <a:gd name="adj1" fmla="val -27091"/>
              <a:gd name="adj2" fmla="val 51314"/>
              <a:gd name="adj3" fmla="val 12709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43" name="Forme 342"/>
          <p:cNvCxnSpPr>
            <a:stCxn id="63" idx="4"/>
            <a:endCxn id="105" idx="1"/>
          </p:cNvCxnSpPr>
          <p:nvPr/>
        </p:nvCxnSpPr>
        <p:spPr>
          <a:xfrm rot="5400000" flipH="1" flipV="1">
            <a:off x="3928873" y="1222050"/>
            <a:ext cx="843268" cy="377528"/>
          </a:xfrm>
          <a:prstGeom prst="curvedConnector5">
            <a:avLst>
              <a:gd name="adj1" fmla="val -27109"/>
              <a:gd name="adj2" fmla="val 53568"/>
              <a:gd name="adj3" fmla="val 127109"/>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smtClean="0"/>
              <a:t>/</a:t>
            </a:r>
            <a:r>
              <a:rPr lang="fr-FR" sz="1200" dirty="0" err="1" smtClean="0"/>
              <a:t>netconf</a:t>
            </a:r>
            <a:r>
              <a:rPr lang="fr-FR" sz="1200" dirty="0" smtClean="0"/>
              <a:t>/</a:t>
            </a:r>
            <a:r>
              <a:rPr lang="fr-FR" sz="1200" dirty="0" smtClean="0"/>
              <a:t>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28167</TotalTime>
  <Words>5453</Words>
  <Application>Microsoft Macintosh PowerPoint</Application>
  <PresentationFormat>Format A4 (210 x 297 mm)</PresentationFormat>
  <Paragraphs>526</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234</cp:revision>
  <cp:lastPrinted>2009-12-30T22:41:07Z</cp:lastPrinted>
  <dcterms:created xsi:type="dcterms:W3CDTF">2009-12-24T13:01:49Z</dcterms:created>
  <dcterms:modified xsi:type="dcterms:W3CDTF">2009-12-31T11:19:27Z</dcterms:modified>
</cp:coreProperties>
</file>