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6727" autoAdjust="0"/>
  </p:normalViewPr>
  <p:slideViewPr>
    <p:cSldViewPr snapToObjects="1">
      <p:cViewPr varScale="1">
        <p:scale>
          <a:sx n="129" d="100"/>
          <a:sy n="129" d="100"/>
        </p:scale>
        <p:origin x="-528" y="-1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5/01/10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5/01/10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to you an implementation of the Yang language.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is a data modeling language used to model configuration data and we propose a Yang view of these data both at the client and server side of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defines which operations can be done but did not describe configuration data. Such data are XML data inside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PDU that is itself XML data.</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data model describes configuration and state data for each network devices as router 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Yang model it implements, as these two servers announce they implement an Host module and the wireless router announce a Router model. Host 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I’ll use a simple example to describe the Yang language.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Yang data model is a set of hierarchical data type definitions and a Yang module is a Yang data model related to specific configuration. For example, here is the network module.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Yang data model defines several data identifiers, a unique namespace identifier must be first defined for the module. We further use this namespace to build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requests.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module can import other Yang modules with the import statement. This mean that any data type of the imported module can be used in the current module. The prefix avoids identifier conflict with local one when using imported definitions.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language defines some basic data types, as string or integers and one can defines other types by the </a:t>
            </a:r>
            <a:r>
              <a:rPr lang="en-US" sz="1200" kern="1200" dirty="0" err="1" smtClean="0">
                <a:solidFill>
                  <a:schemeClr val="tx1"/>
                </a:solidFill>
                <a:latin typeface="+mn-lt"/>
                <a:ea typeface="+mn-ea"/>
                <a:cs typeface="+mn-cs"/>
              </a:rPr>
              <a:t>typedef</a:t>
            </a:r>
            <a:r>
              <a:rPr lang="en-US" sz="1200" kern="1200" dirty="0" smtClean="0">
                <a:solidFill>
                  <a:schemeClr val="tx1"/>
                </a:solidFill>
                <a:latin typeface="+mn-lt"/>
                <a:ea typeface="+mn-ea"/>
                <a:cs typeface="+mn-cs"/>
              </a:rPr>
              <a:t> statement. </a:t>
            </a:r>
            <a:endParaRPr lang="en-GB" sz="1200" kern="1200" dirty="0" smtClean="0">
              <a:solidFill>
                <a:schemeClr val="tx1"/>
              </a:solidFill>
              <a:latin typeface="+mn-lt"/>
              <a:ea typeface="+mn-ea"/>
              <a:cs typeface="+mn-cs"/>
            </a:endParaRPr>
          </a:p>
          <a:p>
            <a:pPr algn="just"/>
            <a:endParaRPr lang="en-US" sz="1000" b="0" i="0" baseline="0" dirty="0" smtClean="0">
              <a:latin typeface="Times New Roman"/>
              <a:cs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endParaRPr lang="en-US" sz="100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is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upper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read-only). The Data Store, illustrated in the figure 5, can be see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a:t>
            </a:r>
            <a:r>
              <a:rPr lang="fr-FR" sz="1200" kern="1200" baseline="0" dirty="0" err="1" smtClean="0">
                <a:solidFill>
                  <a:schemeClr val="tx1"/>
                </a:solidFill>
                <a:latin typeface="+mn-lt"/>
                <a:ea typeface="+mn-ea"/>
                <a:cs typeface="+mn-cs"/>
              </a:rPr>
              <a:t>A</a:t>
            </a:r>
            <a:r>
              <a:rPr lang="fr-FR" sz="1200" kern="1200" dirty="0" err="1" smtClean="0">
                <a:solidFill>
                  <a:schemeClr val="tx1"/>
                </a:solidFill>
                <a:latin typeface="+mn-lt"/>
                <a:ea typeface="+mn-ea"/>
                <a:cs typeface="+mn-cs"/>
              </a:rPr>
              <a:t>lthough</a:t>
            </a:r>
            <a:r>
              <a:rPr lang="fr-FR" sz="1200" kern="1200" dirty="0" smtClean="0">
                <a:solidFill>
                  <a:schemeClr val="tx1"/>
                </a:solidFill>
                <a:latin typeface="+mn-lt"/>
                <a:ea typeface="+mn-ea"/>
                <a:cs typeface="+mn-cs"/>
              </a:rPr>
              <a:t> </a:t>
            </a:r>
            <a:r>
              <a:rPr lang="en-US" sz="1000" baseline="0" dirty="0" err="1" smtClean="0">
                <a:latin typeface="Times New Roman"/>
                <a:cs typeface="Times New Roman"/>
              </a:rPr>
              <a:t>YencaP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figure 5. The location of data </a:t>
            </a:r>
            <a:r>
              <a:rPr lang="en-US" sz="1000" baseline="0" dirty="0" err="1" smtClean="0">
                <a:latin typeface="Times New Roman"/>
                <a:cs typeface="Times New Roman"/>
              </a:rPr>
              <a:t>mocule</a:t>
            </a:r>
            <a:r>
              <a:rPr lang="en-US" sz="1000" baseline="0" dirty="0" smtClean="0">
                <a:latin typeface="Times New Roman"/>
                <a:cs typeface="Times New Roman"/>
              </a:rPr>
              <a:t> in the Data Store 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one part of the Data Store is managed by the Data Store Manager (light grey on </a:t>
            </a:r>
            <a:r>
              <a:rPr lang="fr-FR" sz="1000" baseline="0" dirty="0" smtClean="0">
                <a:latin typeface="Times New Roman"/>
                <a:cs typeface="Times New Roman"/>
              </a:rPr>
              <a:t>figure </a:t>
            </a:r>
            <a:r>
              <a:rPr lang="en-US" sz="1000" baseline="0" dirty="0" smtClean="0">
                <a:latin typeface="Times New Roman"/>
                <a:cs typeface="Times New Roman"/>
              </a:rPr>
              <a:t>5) and the other parts are managed by the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extensible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through the addition of a parameter with the “yang” name attribute and the module name as value attribute (interface in the example).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figure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 It must be the same as the one defined in the corresponding YANG module.</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5/01/10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5/01/10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5/01/10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5/01/10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a:t>
            </a:r>
            <a:r>
              <a:rPr lang="en-US" dirty="0" smtClean="0"/>
              <a:t>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r>
              <a:rPr lang="fr-FR" dirty="0" smtClean="0">
                <a:solidFill>
                  <a:schemeClr val="tx1"/>
                </a:solidFill>
              </a:rPr>
              <a:t>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a:t>
            </a:r>
            <a:r>
              <a:rPr lang="fr-FR" sz="800" dirty="0" smtClean="0">
                <a:solidFill>
                  <a:schemeClr val="tx1"/>
                </a:solidFill>
              </a:rPr>
              <a:t> 		</a:t>
            </a:r>
            <a:r>
              <a:rPr lang="fr-FR" sz="1100" dirty="0" smtClean="0">
                <a:solidFill>
                  <a:schemeClr val="tx1"/>
                </a:solidFill>
              </a:rPr>
              <a:t>namespace </a:t>
            </a:r>
            <a:endParaRPr lang="fr-FR" sz="1100" dirty="0" smtClean="0">
              <a:solidFill>
                <a:schemeClr val="tx1"/>
              </a:solidFill>
            </a:endParaRP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a:t>
            </a:r>
            <a:r>
              <a:rPr lang="en-US" sz="2400" i="1" dirty="0" smtClean="0"/>
              <a:t> Data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grpSp>
        <p:nvGrpSpPr>
          <p:cNvPr id="387" name="Grouper 386"/>
          <p:cNvGrpSpPr/>
          <p:nvPr/>
        </p:nvGrpSpPr>
        <p:grpSpPr>
          <a:xfrm>
            <a:off x="3209241" y="1018333"/>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4413812" y="97687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grpSp>
        <p:nvGrpSpPr>
          <p:cNvPr id="386" name="Grouper 385"/>
          <p:cNvGrpSpPr/>
          <p:nvPr/>
        </p:nvGrpSpPr>
        <p:grpSpPr>
          <a:xfrm>
            <a:off x="2347570" y="1342188"/>
            <a:ext cx="795257" cy="967635"/>
            <a:chOff x="2347570" y="1342188"/>
            <a:chExt cx="795257" cy="967635"/>
          </a:xfrm>
        </p:grpSpPr>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gr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066395"/>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814167" y="3066395"/>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8159190" y="1606880"/>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32015" y="6356351"/>
            <a:ext cx="2917686" cy="369332"/>
          </a:xfrm>
          <a:prstGeom prst="rect">
            <a:avLst/>
          </a:prstGeom>
          <a:noFill/>
        </p:spPr>
        <p:txBody>
          <a:bodyPr wrap="none" rtlCol="0">
            <a:spAutoFit/>
          </a:bodyPr>
          <a:lstStyle/>
          <a:p>
            <a:r>
              <a:rPr lang="fr-FR" dirty="0" err="1" smtClean="0"/>
              <a:t>Imported</a:t>
            </a:r>
            <a:r>
              <a:rPr lang="fr-FR" dirty="0" smtClean="0"/>
              <a:t> / </a:t>
            </a:r>
            <a:r>
              <a:rPr lang="fr-FR" dirty="0" err="1" smtClean="0"/>
              <a:t>included</a:t>
            </a:r>
            <a:r>
              <a:rPr lang="fr-FR" dirty="0" smtClean="0"/>
              <a:t> modules</a:t>
            </a:r>
            <a:endParaRPr lang="fr-FR" dirty="0"/>
          </a:p>
        </p:txBody>
      </p:sp>
      <p:sp>
        <p:nvSpPr>
          <p:cNvPr id="376" name="Forme libre 375"/>
          <p:cNvSpPr/>
          <p:nvPr/>
        </p:nvSpPr>
        <p:spPr>
          <a:xfrm>
            <a:off x="1412388" y="4012123"/>
            <a:ext cx="83081" cy="557899"/>
          </a:xfrm>
          <a:custGeom>
            <a:avLst/>
            <a:gdLst>
              <a:gd name="connsiteX0" fmla="*/ 83081 w 83081"/>
              <a:gd name="connsiteY0" fmla="*/ 557899 h 557899"/>
              <a:gd name="connsiteX1" fmla="*/ 0 w 83081"/>
              <a:gd name="connsiteY1" fmla="*/ 0 h 557899"/>
            </a:gdLst>
            <a:ahLst/>
            <a:cxnLst>
              <a:cxn ang="0">
                <a:pos x="connsiteX0" y="connsiteY0"/>
              </a:cxn>
              <a:cxn ang="0">
                <a:pos x="connsiteX1" y="connsiteY1"/>
              </a:cxn>
            </a:cxnLst>
            <a:rect l="l" t="t" r="r" b="b"/>
            <a:pathLst>
              <a:path w="83081" h="557899">
                <a:moveTo>
                  <a:pt x="83081" y="557899"/>
                </a:moveTo>
                <a:lnTo>
                  <a:pt x="0" y="0"/>
                </a:ln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78" name="Forme libre 377"/>
          <p:cNvSpPr/>
          <p:nvPr/>
        </p:nvSpPr>
        <p:spPr>
          <a:xfrm>
            <a:off x="423321" y="4023993"/>
            <a:ext cx="822903" cy="1495644"/>
          </a:xfrm>
          <a:custGeom>
            <a:avLst/>
            <a:gdLst>
              <a:gd name="connsiteX0" fmla="*/ 87038 w 822903"/>
              <a:gd name="connsiteY0" fmla="*/ 1495644 h 1495644"/>
              <a:gd name="connsiteX1" fmla="*/ 122644 w 822903"/>
              <a:gd name="connsiteY1" fmla="*/ 534158 h 1495644"/>
              <a:gd name="connsiteX2" fmla="*/ 822903 w 822903"/>
              <a:gd name="connsiteY2" fmla="*/ 0 h 1495644"/>
            </a:gdLst>
            <a:ahLst/>
            <a:cxnLst>
              <a:cxn ang="0">
                <a:pos x="connsiteX0" y="connsiteY0"/>
              </a:cxn>
              <a:cxn ang="0">
                <a:pos x="connsiteX1" y="connsiteY1"/>
              </a:cxn>
              <a:cxn ang="0">
                <a:pos x="connsiteX2" y="connsiteY2"/>
              </a:cxn>
            </a:cxnLst>
            <a:rect l="l" t="t" r="r" b="b"/>
            <a:pathLst>
              <a:path w="822903" h="1495644">
                <a:moveTo>
                  <a:pt x="87038" y="1495644"/>
                </a:moveTo>
                <a:cubicBezTo>
                  <a:pt x="43519" y="1139538"/>
                  <a:pt x="0" y="783432"/>
                  <a:pt x="122644" y="534158"/>
                </a:cubicBezTo>
                <a:cubicBezTo>
                  <a:pt x="245288" y="284884"/>
                  <a:pt x="822903" y="0"/>
                  <a:pt x="822903" y="0"/>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79" name="Forme libre 378"/>
          <p:cNvSpPr/>
          <p:nvPr/>
        </p:nvSpPr>
        <p:spPr>
          <a:xfrm>
            <a:off x="1661632" y="4000253"/>
            <a:ext cx="844663" cy="1543124"/>
          </a:xfrm>
          <a:custGeom>
            <a:avLst/>
            <a:gdLst>
              <a:gd name="connsiteX0" fmla="*/ 723997 w 844663"/>
              <a:gd name="connsiteY0" fmla="*/ 1543124 h 1543124"/>
              <a:gd name="connsiteX1" fmla="*/ 723997 w 844663"/>
              <a:gd name="connsiteY1" fmla="*/ 439197 h 1543124"/>
              <a:gd name="connsiteX2" fmla="*/ 0 w 844663"/>
              <a:gd name="connsiteY2" fmla="*/ 0 h 1543124"/>
            </a:gdLst>
            <a:ahLst/>
            <a:cxnLst>
              <a:cxn ang="0">
                <a:pos x="connsiteX0" y="connsiteY0"/>
              </a:cxn>
              <a:cxn ang="0">
                <a:pos x="connsiteX1" y="connsiteY1"/>
              </a:cxn>
              <a:cxn ang="0">
                <a:pos x="connsiteX2" y="connsiteY2"/>
              </a:cxn>
            </a:cxnLst>
            <a:rect l="l" t="t" r="r" b="b"/>
            <a:pathLst>
              <a:path w="844663" h="1543124">
                <a:moveTo>
                  <a:pt x="723997" y="1543124"/>
                </a:moveTo>
                <a:cubicBezTo>
                  <a:pt x="784330" y="1119754"/>
                  <a:pt x="844663" y="696384"/>
                  <a:pt x="723997" y="439197"/>
                </a:cubicBezTo>
                <a:cubicBezTo>
                  <a:pt x="603331" y="182010"/>
                  <a:pt x="0" y="0"/>
                  <a:pt x="0" y="0"/>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81" name="Forme libre 380"/>
          <p:cNvSpPr/>
          <p:nvPr/>
        </p:nvSpPr>
        <p:spPr>
          <a:xfrm>
            <a:off x="714106" y="2279076"/>
            <a:ext cx="354086" cy="985225"/>
          </a:xfrm>
          <a:custGeom>
            <a:avLst/>
            <a:gdLst>
              <a:gd name="connsiteX0" fmla="*/ 354086 w 354086"/>
              <a:gd name="connsiteY0" fmla="*/ 985225 h 985225"/>
              <a:gd name="connsiteX1" fmla="*/ 57366 w 354086"/>
              <a:gd name="connsiteY1" fmla="*/ 498548 h 985225"/>
              <a:gd name="connsiteX2" fmla="*/ 9891 w 354086"/>
              <a:gd name="connsiteY2" fmla="*/ 0 h 985225"/>
            </a:gdLst>
            <a:ahLst/>
            <a:cxnLst>
              <a:cxn ang="0">
                <a:pos x="connsiteX0" y="connsiteY0"/>
              </a:cxn>
              <a:cxn ang="0">
                <a:pos x="connsiteX1" y="connsiteY1"/>
              </a:cxn>
              <a:cxn ang="0">
                <a:pos x="connsiteX2" y="connsiteY2"/>
              </a:cxn>
            </a:cxnLst>
            <a:rect l="l" t="t" r="r" b="b"/>
            <a:pathLst>
              <a:path w="354086" h="985225">
                <a:moveTo>
                  <a:pt x="354086" y="985225"/>
                </a:moveTo>
                <a:cubicBezTo>
                  <a:pt x="234409" y="823988"/>
                  <a:pt x="114732" y="662752"/>
                  <a:pt x="57366" y="498548"/>
                </a:cubicBezTo>
                <a:cubicBezTo>
                  <a:pt x="0" y="334344"/>
                  <a:pt x="9891" y="0"/>
                  <a:pt x="9891" y="0"/>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82" name="Forme libre 381"/>
          <p:cNvSpPr/>
          <p:nvPr/>
        </p:nvSpPr>
        <p:spPr>
          <a:xfrm>
            <a:off x="1550857" y="267080"/>
            <a:ext cx="1902965" cy="3020962"/>
          </a:xfrm>
          <a:custGeom>
            <a:avLst/>
            <a:gdLst>
              <a:gd name="connsiteX0" fmla="*/ 134513 w 1902965"/>
              <a:gd name="connsiteY0" fmla="*/ 3020962 h 3020962"/>
              <a:gd name="connsiteX1" fmla="*/ 205726 w 1902965"/>
              <a:gd name="connsiteY1" fmla="*/ 1287914 h 3020962"/>
              <a:gd name="connsiteX2" fmla="*/ 1368869 w 1902965"/>
              <a:gd name="connsiteY2" fmla="*/ 160247 h 3020962"/>
              <a:gd name="connsiteX3" fmla="*/ 1902965 w 1902965"/>
              <a:gd name="connsiteY3" fmla="*/ 326429 h 3020962"/>
            </a:gdLst>
            <a:ahLst/>
            <a:cxnLst>
              <a:cxn ang="0">
                <a:pos x="connsiteX0" y="connsiteY0"/>
              </a:cxn>
              <a:cxn ang="0">
                <a:pos x="connsiteX1" y="connsiteY1"/>
              </a:cxn>
              <a:cxn ang="0">
                <a:pos x="connsiteX2" y="connsiteY2"/>
              </a:cxn>
              <a:cxn ang="0">
                <a:pos x="connsiteX3" y="connsiteY3"/>
              </a:cxn>
            </a:cxnLst>
            <a:rect l="l" t="t" r="r" b="b"/>
            <a:pathLst>
              <a:path w="1902965" h="3020962">
                <a:moveTo>
                  <a:pt x="134513" y="3020962"/>
                </a:moveTo>
                <a:cubicBezTo>
                  <a:pt x="67256" y="2392831"/>
                  <a:pt x="0" y="1764700"/>
                  <a:pt x="205726" y="1287914"/>
                </a:cubicBezTo>
                <a:cubicBezTo>
                  <a:pt x="411452" y="811128"/>
                  <a:pt x="1085996" y="320494"/>
                  <a:pt x="1368869" y="160247"/>
                </a:cubicBezTo>
                <a:cubicBezTo>
                  <a:pt x="1651742" y="0"/>
                  <a:pt x="1902965" y="326429"/>
                  <a:pt x="1902965" y="326429"/>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491" name="Grouper 490"/>
          <p:cNvGrpSpPr/>
          <p:nvPr/>
        </p:nvGrpSpPr>
        <p:grpSpPr>
          <a:xfrm>
            <a:off x="3209241" y="1014595"/>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4413812" y="98118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4428443" y="97687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70815" y="4084434"/>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86841" y="4124685"/>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3437841" y="1828710"/>
            <a:ext cx="746306" cy="1243758"/>
            <a:chOff x="3437841" y="1828710"/>
            <a:chExt cx="746306" cy="1243758"/>
          </a:xfrm>
        </p:grpSpPr>
        <p:sp>
          <p:nvSpPr>
            <p:cNvPr id="693" name="ZoneTexte 692"/>
            <p:cNvSpPr txBox="1"/>
            <p:nvPr/>
          </p:nvSpPr>
          <p:spPr>
            <a:xfrm>
              <a:off x="3437841" y="2703136"/>
              <a:ext cx="746306" cy="369332"/>
            </a:xfrm>
            <a:prstGeom prst="rect">
              <a:avLst/>
            </a:prstGeom>
            <a:noFill/>
            <a:ln>
              <a:solidFill>
                <a:schemeClr val="tx1"/>
              </a:solidFill>
            </a:ln>
          </p:spPr>
          <p:txBody>
            <a:bodyPr wrap="none" rtlCol="0">
              <a:spAutoFit/>
            </a:bodyPr>
            <a:lstStyle/>
            <a:p>
              <a:r>
                <a:rPr lang="fr-FR" dirty="0" smtClean="0"/>
                <a:t>u</a:t>
              </a:r>
              <a:r>
                <a:rPr lang="fr-FR" dirty="0" smtClean="0"/>
                <a:t>se b;</a:t>
              </a:r>
              <a:endParaRPr lang="fr-FR" dirty="0"/>
            </a:p>
          </p:txBody>
        </p:sp>
        <p:cxnSp>
          <p:nvCxnSpPr>
            <p:cNvPr id="695" name="Connecteur droit avec flèche 694"/>
            <p:cNvCxnSpPr>
              <a:stCxn id="461" idx="4"/>
            </p:cNvCxnSpPr>
            <p:nvPr/>
          </p:nvCxnSpPr>
          <p:spPr>
            <a:xfrm rot="16200000" flipH="1">
              <a:off x="3134258" y="2209052"/>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3610230" y="2151623"/>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wipe(down)">
                                      <p:cBhvr>
                                        <p:cTn id="7" dur="500"/>
                                        <p:tgtEl>
                                          <p:spTgt spid="3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
                                        </p:tgtEl>
                                        <p:attrNameLst>
                                          <p:attrName>style.visibility</p:attrName>
                                        </p:attrNameLst>
                                      </p:cBhvr>
                                      <p:to>
                                        <p:strVal val="visible"/>
                                      </p:to>
                                    </p:set>
                                    <p:animEffect transition="in" filter="wipe(down)">
                                      <p:cBhvr>
                                        <p:cTn id="12" dur="500"/>
                                        <p:tgtEl>
                                          <p:spTgt spid="37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9"/>
                                        </p:tgtEl>
                                        <p:attrNameLst>
                                          <p:attrName>style.visibility</p:attrName>
                                        </p:attrNameLst>
                                      </p:cBhvr>
                                      <p:to>
                                        <p:strVal val="visible"/>
                                      </p:to>
                                    </p:set>
                                    <p:animEffect transition="in" filter="wipe(down)">
                                      <p:cBhvr>
                                        <p:cTn id="15" dur="500"/>
                                        <p:tgtEl>
                                          <p:spTgt spid="37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81"/>
                                        </p:tgtEl>
                                        <p:attrNameLst>
                                          <p:attrName>style.visibility</p:attrName>
                                        </p:attrNameLst>
                                      </p:cBhvr>
                                      <p:to>
                                        <p:strVal val="visible"/>
                                      </p:to>
                                    </p:set>
                                    <p:animEffect transition="in" filter="wipe(down)">
                                      <p:cBhvr>
                                        <p:cTn id="20" dur="500"/>
                                        <p:tgtEl>
                                          <p:spTgt spid="381"/>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1000"/>
                                        <p:tgtEl>
                                          <p:spTgt spid="29"/>
                                        </p:tgtEl>
                                      </p:cBhvr>
                                    </p:animEffect>
                                    <p:set>
                                      <p:cBhvr>
                                        <p:cTn id="29" dur="1" fill="hold">
                                          <p:stCondLst>
                                            <p:cond delay="999"/>
                                          </p:stCondLst>
                                        </p:cTn>
                                        <p:tgtEl>
                                          <p:spTgt spid="2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1000"/>
                                        <p:tgtEl>
                                          <p:spTgt spid="381"/>
                                        </p:tgtEl>
                                      </p:cBhvr>
                                    </p:animEffect>
                                    <p:set>
                                      <p:cBhvr>
                                        <p:cTn id="32" dur="1" fill="hold">
                                          <p:stCondLst>
                                            <p:cond delay="999"/>
                                          </p:stCondLst>
                                        </p:cTn>
                                        <p:tgtEl>
                                          <p:spTgt spid="381"/>
                                        </p:tgtEl>
                                        <p:attrNameLst>
                                          <p:attrName>style.visibility</p:attrName>
                                        </p:attrNameLst>
                                      </p:cBhvr>
                                      <p:to>
                                        <p:strVal val="hidden"/>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382"/>
                                        </p:tgtEl>
                                        <p:attrNameLst>
                                          <p:attrName>style.visibility</p:attrName>
                                        </p:attrNameLst>
                                      </p:cBhvr>
                                      <p:to>
                                        <p:strVal val="visible"/>
                                      </p:to>
                                    </p:set>
                                    <p:animEffect transition="in" filter="wipe(down)">
                                      <p:cBhvr>
                                        <p:cTn id="36" dur="500"/>
                                        <p:tgtEl>
                                          <p:spTgt spid="382"/>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87"/>
                                        </p:tgtEl>
                                        <p:attrNameLst>
                                          <p:attrName>style.visibility</p:attrName>
                                        </p:attrNameLst>
                                      </p:cBhvr>
                                      <p:to>
                                        <p:strVal val="visible"/>
                                      </p:to>
                                    </p:set>
                                    <p:animEffect transition="in" filter="wipe(up)">
                                      <p:cBhvr>
                                        <p:cTn id="40" dur="500"/>
                                        <p:tgtEl>
                                          <p:spTgt spid="387"/>
                                        </p:tgtEl>
                                      </p:cBhvr>
                                    </p:animEffect>
                                  </p:childTnLst>
                                </p:cTn>
                              </p:par>
                              <p:par>
                                <p:cTn id="41" presetID="22" presetClass="entr" presetSubtype="1" fill="hold" nodeType="withEffect">
                                  <p:stCondLst>
                                    <p:cond delay="0"/>
                                  </p:stCondLst>
                                  <p:childTnLst>
                                    <p:set>
                                      <p:cBhvr>
                                        <p:cTn id="42" dur="1" fill="hold">
                                          <p:stCondLst>
                                            <p:cond delay="0"/>
                                          </p:stCondLst>
                                        </p:cTn>
                                        <p:tgtEl>
                                          <p:spTgt spid="391"/>
                                        </p:tgtEl>
                                        <p:attrNameLst>
                                          <p:attrName>style.visibility</p:attrName>
                                        </p:attrNameLst>
                                      </p:cBhvr>
                                      <p:to>
                                        <p:strVal val="visible"/>
                                      </p:to>
                                    </p:set>
                                    <p:animEffect transition="in" filter="wipe(up)">
                                      <p:cBhvr>
                                        <p:cTn id="43" dur="500"/>
                                        <p:tgtEl>
                                          <p:spTgt spid="391"/>
                                        </p:tgtEl>
                                      </p:cBhvr>
                                    </p:animEffect>
                                  </p:childTnLst>
                                </p:cTn>
                              </p:par>
                              <p:par>
                                <p:cTn id="44" presetID="22" presetClass="entr" presetSubtype="1" fill="hold" nodeType="withEffect">
                                  <p:stCondLst>
                                    <p:cond delay="0"/>
                                  </p:stCondLst>
                                  <p:childTnLst>
                                    <p:set>
                                      <p:cBhvr>
                                        <p:cTn id="45" dur="1" fill="hold">
                                          <p:stCondLst>
                                            <p:cond delay="0"/>
                                          </p:stCondLst>
                                        </p:cTn>
                                        <p:tgtEl>
                                          <p:spTgt spid="386"/>
                                        </p:tgtEl>
                                        <p:attrNameLst>
                                          <p:attrName>style.visibility</p:attrName>
                                        </p:attrNameLst>
                                      </p:cBhvr>
                                      <p:to>
                                        <p:strVal val="visible"/>
                                      </p:to>
                                    </p:set>
                                    <p:animEffect transition="in" filter="wipe(up)">
                                      <p:cBhvr>
                                        <p:cTn id="46" dur="500"/>
                                        <p:tgtEl>
                                          <p:spTgt spid="38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99"/>
                                        </p:tgtEl>
                                        <p:attrNameLst>
                                          <p:attrName>style.visibility</p:attrName>
                                        </p:attrNameLst>
                                      </p:cBhvr>
                                      <p:to>
                                        <p:strVal val="visible"/>
                                      </p:to>
                                    </p:set>
                                    <p:animEffect transition="in" filter="wipe(up)">
                                      <p:cBhvr>
                                        <p:cTn id="51" dur="500"/>
                                        <p:tgtEl>
                                          <p:spTgt spid="69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699"/>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491"/>
                                        </p:tgtEl>
                                        <p:attrNameLst>
                                          <p:attrName>style.visibility</p:attrName>
                                        </p:attrNameLst>
                                      </p:cBhvr>
                                      <p:to>
                                        <p:strVal val="visible"/>
                                      </p:to>
                                    </p:set>
                                  </p:childTnLst>
                                </p:cTn>
                              </p:par>
                              <p:par>
                                <p:cTn id="58" presetID="0" presetClass="path" presetSubtype="0" accel="50000" decel="50000" fill="hold" nodeType="withEffect">
                                  <p:stCondLst>
                                    <p:cond delay="0"/>
                                  </p:stCondLst>
                                  <p:childTnLst>
                                    <p:animMotion origin="layout" path="M -0.00096 -0.00532 C 0.04645 -0.08214 0.09595 -0.1652 0.13744 -0.17191 C 0.17892 -0.17862 0.22505 -0.07242 0.24812 -0.04627 " pathEditMode="relative" rAng="0" ptsTypes="aaA">
                                      <p:cBhvr>
                                        <p:cTn id="59" dur="2000" fill="hold"/>
                                        <p:tgtEl>
                                          <p:spTgt spid="491"/>
                                        </p:tgtEl>
                                        <p:attrNameLst>
                                          <p:attrName>ppt_x</p:attrName>
                                          <p:attrName>ppt_y</p:attrName>
                                        </p:attrNameLst>
                                      </p:cBhvr>
                                      <p:rCtr x="124" y="-87"/>
                                    </p:animMotion>
                                  </p:childTnLst>
                                </p:cTn>
                              </p:par>
                              <p:par>
                                <p:cTn id="60" presetID="22" presetClass="entr" presetSubtype="1" fill="hold" nodeType="withEffect">
                                  <p:stCondLst>
                                    <p:cond delay="0"/>
                                  </p:stCondLst>
                                  <p:childTnLst>
                                    <p:set>
                                      <p:cBhvr>
                                        <p:cTn id="61" dur="1" fill="hold">
                                          <p:stCondLst>
                                            <p:cond delay="0"/>
                                          </p:stCondLst>
                                        </p:cTn>
                                        <p:tgtEl>
                                          <p:spTgt spid="523"/>
                                        </p:tgtEl>
                                        <p:attrNameLst>
                                          <p:attrName>style.visibility</p:attrName>
                                        </p:attrNameLst>
                                      </p:cBhvr>
                                      <p:to>
                                        <p:strVal val="visible"/>
                                      </p:to>
                                    </p:set>
                                    <p:animEffect transition="in" filter="wipe(up)">
                                      <p:cBhvr>
                                        <p:cTn id="62" dur="500"/>
                                        <p:tgtEl>
                                          <p:spTgt spid="523"/>
                                        </p:tgtEl>
                                      </p:cBhvr>
                                    </p:animEffect>
                                  </p:childTnLst>
                                </p:cTn>
                              </p:par>
                              <p:par>
                                <p:cTn id="63" presetID="1" presetClass="entr" presetSubtype="0" fill="hold" nodeType="withEffect">
                                  <p:stCondLst>
                                    <p:cond delay="0"/>
                                  </p:stCondLst>
                                  <p:childTnLst>
                                    <p:set>
                                      <p:cBhvr>
                                        <p:cTn id="64" dur="1" fill="hold">
                                          <p:stCondLst>
                                            <p:cond delay="0"/>
                                          </p:stCondLst>
                                        </p:cTn>
                                        <p:tgtEl>
                                          <p:spTgt spid="523"/>
                                        </p:tgtEl>
                                        <p:attrNameLst>
                                          <p:attrName>style.visibility</p:attrName>
                                        </p:attrNameLst>
                                      </p:cBhvr>
                                      <p:to>
                                        <p:strVal val="visible"/>
                                      </p:to>
                                    </p:set>
                                  </p:childTnLst>
                                </p:cTn>
                              </p:par>
                              <p:par>
                                <p:cTn id="65"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66" dur="2000" fill="hold"/>
                                        <p:tgtEl>
                                          <p:spTgt spid="523"/>
                                        </p:tgtEl>
                                        <p:attrNameLst>
                                          <p:attrName>ppt_x</p:attrName>
                                          <p:attrName>ppt_y</p:attrName>
                                        </p:attrNameLst>
                                      </p:cBhvr>
                                    </p:animMotion>
                                  </p:childTnLst>
                                </p:cTn>
                              </p:par>
                              <p:par>
                                <p:cTn id="67" presetID="22" presetClass="entr" presetSubtype="1" fill="hold" nodeType="withEffect">
                                  <p:stCondLst>
                                    <p:cond delay="0"/>
                                  </p:stCondLst>
                                  <p:childTnLst>
                                    <p:set>
                                      <p:cBhvr>
                                        <p:cTn id="68" dur="1" fill="hold">
                                          <p:stCondLst>
                                            <p:cond delay="0"/>
                                          </p:stCondLst>
                                        </p:cTn>
                                        <p:tgtEl>
                                          <p:spTgt spid="537"/>
                                        </p:tgtEl>
                                        <p:attrNameLst>
                                          <p:attrName>style.visibility</p:attrName>
                                        </p:attrNameLst>
                                      </p:cBhvr>
                                      <p:to>
                                        <p:strVal val="visible"/>
                                      </p:to>
                                    </p:set>
                                    <p:animEffect transition="in" filter="wipe(up)">
                                      <p:cBhvr>
                                        <p:cTn id="69" dur="500"/>
                                        <p:tgtEl>
                                          <p:spTgt spid="537"/>
                                        </p:tgtEl>
                                      </p:cBhvr>
                                    </p:animEffect>
                                  </p:childTnLst>
                                </p:cTn>
                              </p:par>
                              <p:par>
                                <p:cTn id="70" presetID="1" presetClass="entr" presetSubtype="0" fill="hold" nodeType="withEffect">
                                  <p:stCondLst>
                                    <p:cond delay="0"/>
                                  </p:stCondLst>
                                  <p:childTnLst>
                                    <p:set>
                                      <p:cBhvr>
                                        <p:cTn id="71" dur="1" fill="hold">
                                          <p:stCondLst>
                                            <p:cond delay="0"/>
                                          </p:stCondLst>
                                        </p:cTn>
                                        <p:tgtEl>
                                          <p:spTgt spid="537"/>
                                        </p:tgtEl>
                                        <p:attrNameLst>
                                          <p:attrName>style.visibility</p:attrName>
                                        </p:attrNameLst>
                                      </p:cBhvr>
                                      <p:to>
                                        <p:strVal val="visible"/>
                                      </p:to>
                                    </p:set>
                                  </p:childTnLst>
                                </p:cTn>
                              </p:par>
                              <p:par>
                                <p:cTn id="72" presetID="0" presetClass="path" presetSubtype="0" accel="50000" decel="50000" fill="hold" nodeType="withEffect">
                                  <p:stCondLst>
                                    <p:cond delay="0"/>
                                  </p:stCondLst>
                                  <p:childTnLst>
                                    <p:animMotion origin="layout" path="M -4.97357E-6 2.82277E-7 C 0.05126 0.09995 0.10428 0.2006 0.1384 0.21101 C 0.17252 0.22142 0.1911 0.09301 0.20503 0.06201 " pathEditMode="relative" rAng="0" ptsTypes="aaA">
                                      <p:cBhvr>
                                        <p:cTn id="73" dur="2000" fill="hold"/>
                                        <p:tgtEl>
                                          <p:spTgt spid="537"/>
                                        </p:tgtEl>
                                        <p:attrNameLst>
                                          <p:attrName>ppt_x</p:attrName>
                                          <p:attrName>ppt_y</p:attrName>
                                        </p:attrNameLst>
                                      </p:cBhvr>
                                      <p:rCtr x="103" y="111"/>
                                    </p:animMotion>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80"/>
                                        </p:tgtEl>
                                        <p:attrNameLst>
                                          <p:attrName>style.visibility</p:attrName>
                                        </p:attrNameLst>
                                      </p:cBhvr>
                                      <p:to>
                                        <p:strVal val="visible"/>
                                      </p:to>
                                    </p:set>
                                    <p:animEffect transition="in" filter="wipe(down)">
                                      <p:cBhvr>
                                        <p:cTn id="77" dur="500"/>
                                        <p:tgtEl>
                                          <p:spTgt spid="18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692"/>
                                        </p:tgtEl>
                                        <p:attrNameLst>
                                          <p:attrName>style.visibility</p:attrName>
                                        </p:attrNameLst>
                                      </p:cBhvr>
                                      <p:to>
                                        <p:strVal val="visible"/>
                                      </p:to>
                                    </p:set>
                                    <p:animEffect transition="in" filter="dissolve">
                                      <p:cBhvr>
                                        <p:cTn id="82" dur="500"/>
                                        <p:tgtEl>
                                          <p:spTgt spid="69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2" accel="50000" decel="50000" fill="hold" nodeType="clickEffect">
                                  <p:stCondLst>
                                    <p:cond delay="0"/>
                                  </p:stCondLst>
                                  <p:childTnLst>
                                    <p:set>
                                      <p:cBhvr>
                                        <p:cTn id="86" dur="1" fill="hold">
                                          <p:stCondLst>
                                            <p:cond delay="0"/>
                                          </p:stCondLst>
                                        </p:cTn>
                                        <p:tgtEl>
                                          <p:spTgt spid="551"/>
                                        </p:tgtEl>
                                        <p:attrNameLst>
                                          <p:attrName>style.visibility</p:attrName>
                                        </p:attrNameLst>
                                      </p:cBhvr>
                                      <p:to>
                                        <p:strVal val="visible"/>
                                      </p:to>
                                    </p:set>
                                    <p:anim calcmode="lin" valueType="num">
                                      <p:cBhvr additive="base">
                                        <p:cTn id="87" dur="500" fill="hold"/>
                                        <p:tgtEl>
                                          <p:spTgt spid="551"/>
                                        </p:tgtEl>
                                        <p:attrNameLst>
                                          <p:attrName>ppt_x</p:attrName>
                                        </p:attrNameLst>
                                      </p:cBhvr>
                                      <p:tavLst>
                                        <p:tav tm="0">
                                          <p:val>
                                            <p:strVal val="1+#ppt_w/2"/>
                                          </p:val>
                                        </p:tav>
                                        <p:tav tm="100000">
                                          <p:val>
                                            <p:strVal val="#ppt_x"/>
                                          </p:val>
                                        </p:tav>
                                      </p:tavLst>
                                    </p:anim>
                                    <p:anim calcmode="lin" valueType="num">
                                      <p:cBhvr additive="base">
                                        <p:cTn id="88"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635"/>
                                        </p:tgtEl>
                                        <p:attrNameLst>
                                          <p:attrName>style.visibility</p:attrName>
                                        </p:attrNameLst>
                                      </p:cBhvr>
                                      <p:to>
                                        <p:strVal val="visible"/>
                                      </p:to>
                                    </p:set>
                                    <p:animEffect transition="in" filter="dissolve">
                                      <p:cBhvr>
                                        <p:cTn id="93" dur="500"/>
                                        <p:tgtEl>
                                          <p:spTgt spid="635"/>
                                        </p:tgtEl>
                                      </p:cBhvr>
                                    </p:animEffect>
                                  </p:childTnLst>
                                </p:cTn>
                              </p:par>
                              <p:par>
                                <p:cTn id="94" presetID="10" presetClass="exit" presetSubtype="0" fill="hold" nodeType="withEffect">
                                  <p:stCondLst>
                                    <p:cond delay="0"/>
                                  </p:stCondLst>
                                  <p:childTnLst>
                                    <p:animEffect transition="out" filter="fade">
                                      <p:cBhvr>
                                        <p:cTn id="95" dur="1000"/>
                                        <p:tgtEl>
                                          <p:spTgt spid="692"/>
                                        </p:tgtEl>
                                      </p:cBhvr>
                                    </p:animEffect>
                                    <p:set>
                                      <p:cBhvr>
                                        <p:cTn id="96" dur="1" fill="hold">
                                          <p:stCondLst>
                                            <p:cond delay="999"/>
                                          </p:stCondLst>
                                        </p:cTn>
                                        <p:tgtEl>
                                          <p:spTgt spid="692"/>
                                        </p:tgtEl>
                                        <p:attrNameLst>
                                          <p:attrName>style.visibility</p:attrName>
                                        </p:attrNameLst>
                                      </p:cBhvr>
                                      <p:to>
                                        <p:strVal val="hidden"/>
                                      </p:to>
                                    </p:set>
                                  </p:childTnLst>
                                </p:cTn>
                              </p:par>
                              <p:par>
                                <p:cTn id="97" presetID="9" presetClass="entr" presetSubtype="0" fill="hold" nodeType="withEffect">
                                  <p:stCondLst>
                                    <p:cond delay="0"/>
                                  </p:stCondLst>
                                  <p:childTnLst>
                                    <p:set>
                                      <p:cBhvr>
                                        <p:cTn id="98" dur="1" fill="hold">
                                          <p:stCondLst>
                                            <p:cond delay="0"/>
                                          </p:stCondLst>
                                        </p:cTn>
                                        <p:tgtEl>
                                          <p:spTgt spid="552"/>
                                        </p:tgtEl>
                                        <p:attrNameLst>
                                          <p:attrName>style.visibility</p:attrName>
                                        </p:attrNameLst>
                                      </p:cBhvr>
                                      <p:to>
                                        <p:strVal val="visible"/>
                                      </p:to>
                                    </p:set>
                                    <p:animEffect transition="in" filter="dissolve">
                                      <p:cBhvr>
                                        <p:cTn id="99" dur="5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80" grpId="0"/>
      <p:bldP spid="376" grpId="0" animBg="1"/>
      <p:bldP spid="378" grpId="0" animBg="1"/>
      <p:bldP spid="379" grpId="0" animBg="1"/>
      <p:bldP spid="381" grpId="0" animBg="1"/>
      <p:bldP spid="381" grpId="1" animBg="1"/>
      <p:bldP spid="382"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32643</TotalTime>
  <Words>4474</Words>
  <Application>Microsoft Macintosh PowerPoint</Application>
  <PresentationFormat>Format A4 (210 x 297 mm)</PresentationFormat>
  <Paragraphs>510</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247</cp:revision>
  <cp:lastPrinted>2009-12-30T22:41:07Z</cp:lastPrinted>
  <dcterms:created xsi:type="dcterms:W3CDTF">2010-01-05T08:26:04Z</dcterms:created>
  <dcterms:modified xsi:type="dcterms:W3CDTF">2010-01-08T11:01:22Z</dcterms:modified>
</cp:coreProperties>
</file>