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3"/>
  </p:notesMasterIdLst>
  <p:handoutMasterIdLst>
    <p:handoutMasterId r:id="rId24"/>
  </p:handoutMasterIdLst>
  <p:sldIdLst>
    <p:sldId id="265" r:id="rId2"/>
    <p:sldId id="266" r:id="rId3"/>
    <p:sldId id="267" r:id="rId4"/>
    <p:sldId id="272" r:id="rId5"/>
    <p:sldId id="271" r:id="rId6"/>
    <p:sldId id="257" r:id="rId7"/>
    <p:sldId id="269" r:id="rId8"/>
    <p:sldId id="275" r:id="rId9"/>
    <p:sldId id="278" r:id="rId10"/>
    <p:sldId id="279" r:id="rId11"/>
    <p:sldId id="280" r:id="rId12"/>
    <p:sldId id="270" r:id="rId13"/>
    <p:sldId id="274" r:id="rId14"/>
    <p:sldId id="256" r:id="rId15"/>
    <p:sldId id="258" r:id="rId16"/>
    <p:sldId id="259" r:id="rId17"/>
    <p:sldId id="260" r:id="rId18"/>
    <p:sldId id="261" r:id="rId19"/>
    <p:sldId id="262" r:id="rId20"/>
    <p:sldId id="263" r:id="rId21"/>
    <p:sldId id="268" r:id="rId22"/>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68335" autoAdjust="0"/>
  </p:normalViewPr>
  <p:slideViewPr>
    <p:cSldViewPr snapToObjects="1">
      <p:cViewPr varScale="1">
        <p:scale>
          <a:sx n="111" d="100"/>
          <a:sy n="111" d="100"/>
        </p:scale>
        <p:origin x="-3152" y="-12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viewProps" Target="viewProps.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heme" Target="theme/theme1.xml"/><Relationship Id="rId26" Type="http://schemas.openxmlformats.org/officeDocument/2006/relationships/presProps" Target="presProps.xml"/><Relationship Id="rId11" Type="http://schemas.openxmlformats.org/officeDocument/2006/relationships/slide" Target="slides/slide10.xml"/><Relationship Id="rId29"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t>2/09/09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t>2/09/09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Networks resources</a:t>
            </a:r>
            <a:r>
              <a:rPr lang="en-US" sz="1000" baseline="0" noProof="0" dirty="0" smtClean="0">
                <a:latin typeface="Times New Roman"/>
                <a:cs typeface="Times New Roman"/>
              </a:rPr>
              <a:t> are </a:t>
            </a:r>
            <a:r>
              <a:rPr lang="en-US" sz="1000" baseline="0" noProof="0" dirty="0" smtClean="0">
                <a:latin typeface="Times New Roman"/>
                <a:cs typeface="Times New Roman"/>
              </a:rPr>
              <a:t>of</a:t>
            </a:r>
            <a:r>
              <a:rPr lang="en-US" sz="1000" baseline="0" noProof="0" dirty="0" smtClean="0">
                <a:latin typeface="Times New Roman"/>
                <a:cs typeface="Times New Roman"/>
              </a:rPr>
              <a:t> increasing </a:t>
            </a:r>
            <a:r>
              <a:rPr lang="en-US" sz="1000" baseline="0" noProof="0" dirty="0" smtClean="0">
                <a:latin typeface="Times New Roman"/>
                <a:cs typeface="Times New Roman"/>
              </a:rPr>
              <a:t>complexity and have to be properly configured to</a:t>
            </a:r>
            <a:r>
              <a:rPr lang="en-US" sz="1000" baseline="0" noProof="0" dirty="0" smtClean="0">
                <a:latin typeface="Times New Roman"/>
                <a:cs typeface="Times New Roman"/>
              </a:rPr>
              <a:t> guarantee proper operation</a:t>
            </a:r>
            <a:r>
              <a:rPr lang="en-US" sz="1000" baseline="0" noProof="0" dirty="0" smtClean="0">
                <a:latin typeface="Times New Roman"/>
                <a:cs typeface="Times New Roman"/>
              </a:rPr>
              <a:t>.</a:t>
            </a:r>
            <a:r>
              <a:rPr lang="en-US" sz="1000" baseline="0" noProof="0" dirty="0" smtClean="0">
                <a:latin typeface="Times New Roman"/>
                <a:cs typeface="Times New Roman"/>
              </a:rPr>
              <a:t> Within the IETF, current efforts are focused on both a protocol and a data model definition for configuration management. The NETCONF </a:t>
            </a:r>
            <a:r>
              <a:rPr lang="en-US" sz="1000" baseline="0" noProof="0" dirty="0" smtClean="0">
                <a:latin typeface="Times New Roman"/>
                <a:cs typeface="Times New Roman"/>
              </a:rPr>
              <a:t>protocol describes</a:t>
            </a:r>
            <a:r>
              <a:rPr lang="en-US" sz="1000" baseline="0" noProof="0" dirty="0" smtClean="0">
                <a:latin typeface="Times New Roman"/>
                <a:cs typeface="Times New Roman"/>
              </a:rPr>
              <a:t> the communication </a:t>
            </a:r>
            <a:r>
              <a:rPr lang="en-US" sz="1000" baseline="0" noProof="0" dirty="0" smtClean="0">
                <a:latin typeface="Times New Roman"/>
                <a:cs typeface="Times New Roman"/>
              </a:rPr>
              <a:t>between network </a:t>
            </a:r>
            <a:r>
              <a:rPr lang="en-US" sz="1000" baseline="0" noProof="0" dirty="0" smtClean="0">
                <a:latin typeface="Times New Roman"/>
                <a:cs typeface="Times New Roman"/>
              </a:rPr>
              <a:t>devices </a:t>
            </a:r>
            <a:r>
              <a:rPr lang="en-US" sz="1000" baseline="0" noProof="0" dirty="0" smtClean="0">
                <a:latin typeface="Times New Roman"/>
                <a:cs typeface="Times New Roman"/>
              </a:rPr>
              <a:t>to be configured </a:t>
            </a:r>
            <a:r>
              <a:rPr lang="en-US" sz="1000" baseline="0" noProof="0" dirty="0" smtClean="0">
                <a:latin typeface="Times New Roman"/>
                <a:cs typeface="Times New Roman"/>
              </a:rPr>
              <a:t>and remote configuration applications.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does not </a:t>
            </a:r>
            <a:r>
              <a:rPr lang="en-US" sz="1000" baseline="0" noProof="0" dirty="0" smtClean="0">
                <a:latin typeface="Times New Roman"/>
                <a:cs typeface="Times New Roman"/>
              </a:rPr>
              <a:t>describe </a:t>
            </a:r>
            <a:r>
              <a:rPr lang="en-US" sz="1000" baseline="0" noProof="0" dirty="0" smtClean="0">
                <a:latin typeface="Times New Roman"/>
                <a:cs typeface="Times New Roman"/>
              </a:rPr>
              <a:t>how configuration data</a:t>
            </a:r>
            <a:r>
              <a:rPr lang="en-US" sz="1000" baseline="0" noProof="0" dirty="0" smtClean="0">
                <a:latin typeface="Times New Roman"/>
                <a:cs typeface="Times New Roman"/>
              </a:rPr>
              <a:t> is presented. This is addressed by the </a:t>
            </a:r>
            <a:r>
              <a:rPr lang="en-US" sz="1000" baseline="0" noProof="0" dirty="0" smtClean="0">
                <a:latin typeface="Times New Roman"/>
                <a:cs typeface="Times New Roman"/>
              </a:rPr>
              <a:t>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a:t>
            </a:r>
            <a:r>
              <a:rPr lang="en-US" sz="1000" baseline="0" noProof="0" dirty="0" smtClean="0">
                <a:latin typeface="Times New Roman"/>
                <a:cs typeface="Times New Roman"/>
              </a:rPr>
              <a:t>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We present in this paper the result of the integration of YANG and NETCONF in the open source ENSUITE framework. We illustrate this integration through a YANG-based configuration navigation and edition tool.</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000" dirty="0" smtClean="0">
              <a:latin typeface="Times New Roman"/>
              <a:cs typeface="Times New Roman"/>
            </a:endParaRPr>
          </a:p>
          <a:p>
            <a:pPr algn="just"/>
            <a:r>
              <a:rPr lang="en-US" sz="1000" noProof="0" dirty="0" smtClean="0">
                <a:latin typeface="Times New Roman"/>
                <a:cs typeface="Times New Roman"/>
              </a:rPr>
              <a:t>We provide two contributions to the network</a:t>
            </a:r>
            <a:r>
              <a:rPr lang="en-US" sz="1000" baseline="0" noProof="0" dirty="0" smtClean="0">
                <a:latin typeface="Times New Roman"/>
                <a:cs typeface="Times New Roman"/>
              </a:rPr>
              <a:t> configuration domain. The first one is a YANG parser and semantic checker close to actual version of the draft definition of YANG. The second contribution is that now, the ENSUITE framework is YANG enabled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specifications, or build generic parts, to ensure the server maintains a valid Data Store compliant with YANG . The server has to be able to send notifications especially those defined in YANG and also have to be able to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user do not make mistakes in its configuration operations and can notify user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gaining importance as the size and the complexity of network resources is growing. In the Internet context,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network devices. This protocol is tailored to configuration operation</a:t>
            </a:r>
            <a:r>
              <a:rPr lang="en-US" sz="1000" baseline="0" noProof="0" dirty="0" smtClean="0">
                <a:latin typeface="Times New Roman"/>
                <a:cs typeface="Times New Roman"/>
              </a:rPr>
              <a:t>  i.e. setting and/or getting configuration </a:t>
            </a:r>
            <a:r>
              <a:rPr lang="en-US" sz="1000" baseline="0" noProof="0" dirty="0" smtClean="0">
                <a:latin typeface="Times New Roman"/>
                <a:cs typeface="Times New Roman"/>
              </a:rPr>
              <a:t>data values </a:t>
            </a:r>
            <a:r>
              <a:rPr lang="en-US" sz="1000" baseline="0" noProof="0" dirty="0" smtClean="0">
                <a:latin typeface="Times New Roman"/>
                <a:cs typeface="Times New Roman"/>
              </a:rPr>
              <a:t>to/from devices. </a:t>
            </a:r>
            <a:r>
              <a:rPr lang="en-US" sz="1000" baseline="0" noProof="0" dirty="0" smtClean="0">
                <a:latin typeface="Times New Roman"/>
                <a:cs typeface="Times New Roman"/>
              </a:rPr>
              <a:t>Values are </a:t>
            </a:r>
            <a:r>
              <a:rPr lang="en-US" sz="1000" baseline="0" noProof="0" dirty="0" err="1" smtClean="0">
                <a:latin typeface="Times New Roman"/>
                <a:cs typeface="Times New Roman"/>
              </a:rPr>
              <a:t>tansmitted</a:t>
            </a:r>
            <a:r>
              <a:rPr lang="en-US" sz="1000" baseline="0" noProof="0" dirty="0" smtClean="0">
                <a:latin typeface="Times New Roman"/>
                <a:cs typeface="Times New Roman"/>
              </a:rPr>
              <a:t> in a XML document. The standardization body admits this should be improved by a data model that will </a:t>
            </a:r>
            <a:r>
              <a:rPr lang="en-US" sz="1000" baseline="0" noProof="0" dirty="0" smtClean="0">
                <a:latin typeface="Times New Roman"/>
                <a:cs typeface="Times New Roman"/>
              </a:rPr>
              <a:t>give </a:t>
            </a:r>
            <a:r>
              <a:rPr lang="en-US" sz="1000" baseline="0" noProof="0" dirty="0" smtClean="0">
                <a:latin typeface="Times New Roman"/>
                <a:cs typeface="Times New Roman"/>
              </a:rPr>
              <a:t>semantic to these data values and should be used as a contract between device </a:t>
            </a:r>
            <a:r>
              <a:rPr lang="en-US" sz="1000" baseline="0" noProof="0" dirty="0" smtClean="0">
                <a:latin typeface="Times New Roman"/>
                <a:cs typeface="Times New Roman"/>
              </a:rPr>
              <a:t>vendors </a:t>
            </a:r>
            <a:r>
              <a:rPr lang="en-US" sz="1000" baseline="0" noProof="0" dirty="0" smtClean="0">
                <a:latin typeface="Times New Roman"/>
                <a:cs typeface="Times New Roman"/>
              </a:rPr>
              <a:t>and application </a:t>
            </a:r>
            <a:r>
              <a:rPr lang="en-US" sz="1000" baseline="0" noProof="0" dirty="0" smtClean="0">
                <a:latin typeface="Times New Roman"/>
                <a:cs typeface="Times New Roman"/>
              </a:rPr>
              <a:t>developers. </a:t>
            </a: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a:t>
            </a:r>
            <a:r>
              <a:rPr lang="en-US" sz="1000" baseline="0" noProof="0" dirty="0" smtClean="0">
                <a:latin typeface="Times New Roman"/>
                <a:cs typeface="Times New Roman"/>
              </a:rPr>
              <a:t> proposed by </a:t>
            </a:r>
            <a:r>
              <a:rPr lang="en-US" sz="1000" baseline="0" noProof="0" dirty="0" smtClean="0">
                <a:latin typeface="Times New Roman"/>
                <a:cs typeface="Times New Roman"/>
              </a:rPr>
              <a:t>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a:t>
            </a:r>
            <a:r>
              <a:rPr lang="en-US" sz="1000" baseline="0" noProof="0" dirty="0" smtClean="0">
                <a:latin typeface="Times New Roman"/>
                <a:cs typeface="Times New Roman"/>
              </a:rPr>
              <a:t> SMI [3] </a:t>
            </a:r>
            <a:r>
              <a:rPr lang="en-US" sz="1000" baseline="0" noProof="0" dirty="0" smtClean="0">
                <a:latin typeface="Times New Roman"/>
                <a:cs typeface="Times New Roman"/>
              </a:rPr>
              <a:t>in the </a:t>
            </a:r>
            <a:r>
              <a:rPr lang="en-US" sz="1000" baseline="0" noProof="0" dirty="0" smtClean="0">
                <a:latin typeface="Times New Roman"/>
                <a:cs typeface="Times New Roman"/>
              </a:rPr>
              <a:t>SNMP [4] framework because </a:t>
            </a:r>
            <a:r>
              <a:rPr lang="en-US" sz="1000" baseline="0" noProof="0" dirty="0" smtClean="0">
                <a:latin typeface="Times New Roman"/>
                <a:cs typeface="Times New Roman"/>
              </a:rPr>
              <a:t>it is a data modeling language and because data values are distributed and accessible by a protocol. With YANG one can specify complex but human-readable configuration of any network device. YANG</a:t>
            </a:r>
            <a:r>
              <a:rPr lang="en-US" sz="1000" baseline="0" noProof="0" dirty="0" smtClean="0">
                <a:latin typeface="Times New Roman"/>
                <a:cs typeface="Times New Roman"/>
              </a:rPr>
              <a:t> is presented as a </a:t>
            </a:r>
            <a:r>
              <a:rPr lang="en-US" sz="1000" baseline="0" noProof="0" dirty="0" smtClean="0">
                <a:latin typeface="Times New Roman"/>
                <a:cs typeface="Times New Roman"/>
              </a:rPr>
              <a:t>better data </a:t>
            </a:r>
            <a:r>
              <a:rPr lang="en-US" sz="1000" baseline="0" noProof="0" dirty="0" smtClean="0">
                <a:latin typeface="Times New Roman"/>
                <a:cs typeface="Times New Roman"/>
              </a:rPr>
              <a:t>modeling </a:t>
            </a:r>
            <a:r>
              <a:rPr lang="en-US" sz="1000" baseline="0" noProof="0" dirty="0" smtClean="0">
                <a:latin typeface="Times New Roman"/>
                <a:cs typeface="Times New Roman"/>
              </a:rPr>
              <a:t>language than XML Schema or Relax NG </a:t>
            </a:r>
            <a:r>
              <a:rPr lang="en-US" sz="1000" baseline="0" noProof="0" dirty="0" smtClean="0">
                <a:latin typeface="Times New Roman"/>
                <a:cs typeface="Times New Roman"/>
              </a:rPr>
              <a:t>[5,6]</a:t>
            </a:r>
            <a:r>
              <a:rPr lang="en-US" sz="1000" baseline="0" noProof="0" dirty="0" smtClean="0">
                <a:latin typeface="Times New Roman"/>
                <a:cs typeface="Times New Roman"/>
              </a:rPr>
              <a:t>. On the server side, any vendor can use such specifications to build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that will maintain</a:t>
            </a:r>
            <a:r>
              <a:rPr lang="en-US" sz="1000" baseline="0" noProof="0" dirty="0" smtClean="0">
                <a:latin typeface="Times New Roman"/>
                <a:cs typeface="Times New Roman"/>
              </a:rPr>
              <a:t> the local configuration objects that map YANG specifications. </a:t>
            </a:r>
            <a:r>
              <a:rPr lang="en-US" sz="1000" baseline="0" noProof="0" dirty="0" smtClean="0">
                <a:latin typeface="Times New Roman"/>
                <a:cs typeface="Times New Roman"/>
              </a:rPr>
              <a:t>On the </a:t>
            </a:r>
            <a:r>
              <a:rPr lang="fr-FR" sz="1000" baseline="0" noProof="0" dirty="0" smtClean="0">
                <a:latin typeface="Times New Roman"/>
                <a:cs typeface="Times New Roman"/>
              </a:rPr>
              <a:t>client </a:t>
            </a:r>
            <a:r>
              <a:rPr lang="en-US" sz="1000" baseline="0" noProof="0" dirty="0" smtClean="0">
                <a:latin typeface="Times New Roman"/>
                <a:cs typeface="Times New Roman"/>
              </a:rPr>
              <a:t>side</a:t>
            </a:r>
            <a:r>
              <a:rPr lang="fr-FR" sz="1000" baseline="0" noProof="0" dirty="0" smtClean="0">
                <a:latin typeface="Times New Roman"/>
                <a:cs typeface="Times New Roman"/>
              </a:rPr>
              <a:t>, </a:t>
            </a:r>
            <a:r>
              <a:rPr lang="en-US" sz="1000" baseline="0" noProof="0" dirty="0" smtClean="0">
                <a:latin typeface="Times New Roman"/>
                <a:cs typeface="Times New Roman"/>
              </a:rPr>
              <a:t>configuration applications need data values </a:t>
            </a:r>
            <a:r>
              <a:rPr lang="en-US" sz="1000" baseline="0" noProof="0" dirty="0" smtClean="0">
                <a:latin typeface="Times New Roman"/>
                <a:cs typeface="Times New Roman"/>
              </a:rPr>
              <a:t>to operate testing </a:t>
            </a:r>
            <a:r>
              <a:rPr lang="en-US" sz="1000" baseline="0" noProof="0" dirty="0" smtClean="0">
                <a:latin typeface="Times New Roman"/>
                <a:cs typeface="Times New Roman"/>
              </a:rPr>
              <a:t>or browsing configurations. YANG data model specifications are a formal contract between devices' vendors and configuration application and our goal is to provide tools helping users to ensure that the contract is</a:t>
            </a:r>
            <a:r>
              <a:rPr lang="en-US" sz="1000" baseline="0" noProof="0" dirty="0" smtClean="0">
                <a:latin typeface="Times New Roman"/>
                <a:cs typeface="Times New Roman"/>
              </a:rPr>
              <a:t> respected</a:t>
            </a:r>
            <a:r>
              <a:rPr lang="en-US" sz="1000" baseline="0" noProof="0" dirty="0" smtClean="0">
                <a:latin typeface="Times New Roman"/>
                <a:cs typeface="Times New Roman"/>
              </a:rPr>
              <a:t>.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subject of this paper is to</a:t>
            </a:r>
            <a:r>
              <a:rPr lang="en-US" sz="1000" baseline="0" noProof="0" dirty="0" smtClean="0">
                <a:latin typeface="Times New Roman"/>
                <a:cs typeface="Times New Roman"/>
              </a:rPr>
              <a:t> demonstrate the feasibility of an End-to-End YANG-aware management framework and to describe how it can be implemented in an open source framework. </a:t>
            </a:r>
            <a:r>
              <a:rPr lang="en-US" sz="1000" baseline="0" noProof="0" dirty="0" smtClean="0">
                <a:latin typeface="Times New Roman"/>
                <a:cs typeface="Times New Roman"/>
              </a:rPr>
              <a:t>First we</a:t>
            </a:r>
            <a:r>
              <a:rPr lang="en-US" sz="1000" baseline="0" noProof="0" dirty="0" smtClean="0">
                <a:latin typeface="Times New Roman"/>
                <a:cs typeface="Times New Roman"/>
              </a:rPr>
              <a:t> describe </a:t>
            </a:r>
            <a:r>
              <a:rPr lang="en-US" sz="1000" baseline="0" noProof="0" dirty="0" smtClean="0">
                <a:latin typeface="Times New Roman"/>
                <a:cs typeface="Times New Roman"/>
              </a:rPr>
              <a:t>the YANG language focusing on major concepts. Secondly we 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an </a:t>
            </a:r>
            <a:r>
              <a:rPr lang="en-US" sz="1000" baseline="0" noProof="0" dirty="0" smtClean="0">
                <a:latin typeface="Times New Roman"/>
                <a:cs typeface="Times New Roman"/>
              </a:rPr>
              <a:t>open source proposal we provide to the community. The third part shows how </a:t>
            </a:r>
            <a:r>
              <a:rPr lang="en-US" sz="1000" baseline="0" noProof="0" dirty="0" smtClean="0">
                <a:latin typeface="Times New Roman"/>
                <a:cs typeface="Times New Roman"/>
              </a:rPr>
              <a:t>we did </a:t>
            </a:r>
            <a:r>
              <a:rPr lang="en-US" sz="1000" baseline="0" noProof="0" dirty="0" smtClean="0">
                <a:latin typeface="Times New Roman"/>
                <a:cs typeface="Times New Roman"/>
              </a:rPr>
              <a:t>integrate YANG within the used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Finally we show the YANG browsing application and its functionalities to get and edit configuration data.</a:t>
            </a: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figure.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0" i="0" baseline="0" dirty="0" smtClean="0">
                <a:latin typeface="Times New Roman"/>
                <a:cs typeface="Times New Roman"/>
              </a:rPr>
              <a:t>Data </a:t>
            </a:r>
            <a:r>
              <a:rPr lang="en-US" sz="1000" b="0" i="0" baseline="0" dirty="0" smtClean="0">
                <a:latin typeface="Times New Roman"/>
                <a:cs typeface="Times New Roman"/>
              </a:rPr>
              <a:t>model configurations </a:t>
            </a:r>
            <a:r>
              <a:rPr lang="en-US" sz="1000" b="0" i="0" baseline="0" dirty="0" smtClean="0">
                <a:latin typeface="Times New Roman"/>
                <a:cs typeface="Times New Roman"/>
              </a:rPr>
              <a:t>are grouped into YANG modules or submodules. A module is a set of data types </a:t>
            </a:r>
            <a:r>
              <a:rPr lang="en-US" sz="1000" b="0" i="0" baseline="0" dirty="0" smtClean="0">
                <a:latin typeface="Times New Roman"/>
                <a:cs typeface="Times New Roman"/>
              </a:rPr>
              <a:t>specifications </a:t>
            </a:r>
            <a:r>
              <a:rPr lang="en-US" sz="1000" b="0" i="0" baseline="0" dirty="0" smtClean="0">
                <a:latin typeface="Times New Roman"/>
                <a:cs typeface="Times New Roman"/>
              </a:rPr>
              <a:t>around a given subject like the configuration of network interfaces or</a:t>
            </a:r>
            <a:r>
              <a:rPr lang="en-US" sz="1000" b="0" i="0" baseline="0" dirty="0" smtClean="0">
                <a:latin typeface="Times New Roman"/>
                <a:cs typeface="Times New Roman"/>
              </a:rPr>
              <a:t> the configuration </a:t>
            </a:r>
            <a:r>
              <a:rPr lang="en-US" sz="1000" b="0" i="0" baseline="0" dirty="0" smtClean="0">
                <a:latin typeface="Times New Roman"/>
                <a:cs typeface="Times New Roman"/>
              </a:rPr>
              <a:t>of a network protocol parameters. Modules are the</a:t>
            </a:r>
            <a:r>
              <a:rPr lang="en-US" sz="1000" b="0" i="0" baseline="0" dirty="0" smtClean="0">
                <a:latin typeface="Times New Roman"/>
                <a:cs typeface="Times New Roman"/>
              </a:rPr>
              <a:t> largest </a:t>
            </a:r>
            <a:r>
              <a:rPr lang="en-US" sz="1000" b="0" i="0" baseline="0" dirty="0" smtClean="0">
                <a:latin typeface="Times New Roman"/>
                <a:cs typeface="Times New Roman"/>
              </a:rPr>
              <a:t>unit of granularity and a network device should announce which YANG modules it implements. A module defines a name space (line 2) of all its data types to ensure</a:t>
            </a:r>
            <a:r>
              <a:rPr lang="en-US" sz="1000" b="0" i="0" baseline="0" dirty="0" smtClean="0">
                <a:latin typeface="Times New Roman"/>
                <a:cs typeface="Times New Roman"/>
              </a:rPr>
              <a:t> unique </a:t>
            </a:r>
            <a:r>
              <a:rPr lang="en-US" sz="1000" b="0" i="0" baseline="0" dirty="0" smtClean="0">
                <a:latin typeface="Times New Roman"/>
                <a:cs typeface="Times New Roman"/>
              </a:rPr>
              <a:t>naming. Modules can </a:t>
            </a:r>
            <a:r>
              <a:rPr lang="en-US" sz="1000" b="0" i="0" baseline="0" dirty="0" smtClean="0">
                <a:latin typeface="Times New Roman"/>
                <a:cs typeface="Times New Roman"/>
              </a:rPr>
              <a:t>reference </a:t>
            </a:r>
            <a:r>
              <a:rPr lang="en-US" sz="1000" b="0" i="0" baseline="0" dirty="0" smtClean="0">
                <a:latin typeface="Times New Roman"/>
                <a:cs typeface="Times New Roman"/>
              </a:rPr>
              <a:t>each other (without cycle) in order to improve the reusability of YANG </a:t>
            </a:r>
            <a:r>
              <a:rPr lang="en-US" sz="1000" b="0" i="0" baseline="0" dirty="0" smtClean="0">
                <a:latin typeface="Times New Roman"/>
                <a:cs typeface="Times New Roman"/>
              </a:rPr>
              <a:t>specifications </a:t>
            </a:r>
            <a:r>
              <a:rPr lang="en-US" sz="1000" b="0" i="0" baseline="0" dirty="0" smtClean="0">
                <a:latin typeface="Times New Roman"/>
                <a:cs typeface="Times New Roman"/>
              </a:rPr>
              <a:t>as shown</a:t>
            </a:r>
            <a:r>
              <a:rPr lang="en-US" sz="1000" b="0" i="0" baseline="0" dirty="0" smtClean="0">
                <a:latin typeface="Times New Roman"/>
                <a:cs typeface="Times New Roman"/>
              </a:rPr>
              <a:t> line </a:t>
            </a:r>
            <a:r>
              <a:rPr lang="en-US" sz="1000" b="0" i="0" baseline="0" dirty="0" smtClean="0">
                <a:latin typeface="Times New Roman"/>
                <a:cs typeface="Times New Roman"/>
              </a:rPr>
              <a:t>3 of our network module example. The “</a:t>
            </a:r>
            <a:r>
              <a:rPr lang="en-US" sz="1000" b="0" i="0" baseline="0" dirty="0" err="1" smtClean="0">
                <a:latin typeface="Times New Roman"/>
                <a:cs typeface="Times New Roman"/>
              </a:rPr>
              <a:t>ietf</a:t>
            </a:r>
            <a:r>
              <a:rPr lang="en-US" sz="1000" b="0" i="0" baseline="0" dirty="0" smtClean="0">
                <a:latin typeface="Times New Roman"/>
                <a:cs typeface="Times New Roman"/>
              </a:rPr>
              <a:t>-yang-types” reference is a YANG module </a:t>
            </a:r>
            <a:r>
              <a:rPr lang="en-US" sz="1000" b="0" i="0" baseline="0" dirty="0" smtClean="0">
                <a:latin typeface="Times New Roman"/>
                <a:cs typeface="Times New Roman"/>
              </a:rPr>
              <a:t>[7] </a:t>
            </a:r>
            <a:r>
              <a:rPr lang="en-US" sz="1000" b="0" i="0" baseline="0" dirty="0" smtClean="0">
                <a:latin typeface="Times New Roman"/>
                <a:cs typeface="Times New Roman"/>
              </a:rPr>
              <a:t>with useful types</a:t>
            </a:r>
            <a:r>
              <a:rPr lang="en-US" sz="1000" b="0" i="0" baseline="0" dirty="0" smtClean="0">
                <a:latin typeface="Times New Roman"/>
                <a:cs typeface="Times New Roman"/>
              </a:rPr>
              <a:t> intended </a:t>
            </a:r>
            <a:r>
              <a:rPr lang="en-US" sz="1000" b="0" i="0" baseline="0" dirty="0" smtClean="0">
                <a:latin typeface="Times New Roman"/>
                <a:cs typeface="Times New Roman"/>
              </a:rPr>
              <a:t>to be used by other </a:t>
            </a:r>
            <a:r>
              <a:rPr lang="en-US" sz="1000" b="0" i="0" baseline="0" dirty="0" smtClean="0">
                <a:latin typeface="Times New Roman"/>
                <a:cs typeface="Times New Roman"/>
              </a:rPr>
              <a:t>modules. </a:t>
            </a:r>
            <a:endParaRPr lang="en-US" sz="1000" b="0" i="0" baseline="0" dirty="0" smtClean="0">
              <a:latin typeface="Times New Roman"/>
              <a:cs typeface="Times New Roman"/>
            </a:endParaRP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As often in data model </a:t>
            </a:r>
            <a:r>
              <a:rPr lang="en-US" sz="1000" b="0" i="0" baseline="0" dirty="0" smtClean="0">
                <a:latin typeface="Times New Roman"/>
                <a:cs typeface="Times New Roman"/>
              </a:rPr>
              <a:t>languages </a:t>
            </a:r>
            <a:r>
              <a:rPr lang="en-US" sz="1000" b="0" i="0" baseline="0" dirty="0" smtClean="0">
                <a:latin typeface="Times New Roman"/>
                <a:cs typeface="Times New Roman"/>
              </a:rPr>
              <a:t>there are some build-in types</a:t>
            </a:r>
            <a:r>
              <a:rPr lang="en-US" sz="1000" b="0" i="0" baseline="0" dirty="0" smtClean="0">
                <a:latin typeface="Times New Roman"/>
                <a:cs typeface="Times New Roman"/>
              </a:rPr>
              <a:t> such as </a:t>
            </a:r>
            <a:r>
              <a:rPr lang="en-US" sz="1000" b="0" i="0" baseline="0" dirty="0" smtClean="0">
                <a:latin typeface="Times New Roman"/>
                <a:cs typeface="Times New Roman"/>
              </a:rPr>
              <a:t>string, </a:t>
            </a:r>
            <a:r>
              <a:rPr lang="en-US" sz="1000" b="0" i="0" baseline="0" dirty="0" err="1" smtClean="0">
                <a:latin typeface="Times New Roman"/>
                <a:cs typeface="Times New Roman"/>
              </a:rPr>
              <a:t>boolean</a:t>
            </a:r>
            <a:r>
              <a:rPr lang="en-US" sz="1000" b="0" i="0" baseline="0" dirty="0" smtClean="0">
                <a:latin typeface="Times New Roman"/>
                <a:cs typeface="Times New Roman"/>
              </a:rPr>
              <a:t>, signed or unsigned integer on several </a:t>
            </a:r>
            <a:r>
              <a:rPr lang="en-US" sz="1000" b="0" i="0" baseline="0" dirty="0" smtClean="0">
                <a:latin typeface="Times New Roman"/>
                <a:cs typeface="Times New Roman"/>
              </a:rPr>
              <a:t>sizes </a:t>
            </a:r>
            <a:r>
              <a:rPr lang="en-US" sz="1000" b="0" i="0" baseline="0" dirty="0" smtClean="0">
                <a:latin typeface="Times New Roman"/>
                <a:cs typeface="Times New Roman"/>
              </a:rPr>
              <a:t>(8, 16, 32 </a:t>
            </a:r>
            <a:r>
              <a:rPr lang="en-US" sz="1000" b="0" i="0" baseline="0" dirty="0" smtClean="0">
                <a:latin typeface="Times New Roman"/>
                <a:cs typeface="Times New Roman"/>
              </a:rPr>
              <a:t>bits). </a:t>
            </a:r>
            <a:r>
              <a:rPr lang="en-US" sz="1000" b="0" i="0" baseline="0" dirty="0" smtClean="0">
                <a:latin typeface="Times New Roman"/>
                <a:cs typeface="Times New Roman"/>
              </a:rPr>
              <a:t>These basic types can be used to model or to create other types with a “</a:t>
            </a:r>
            <a:r>
              <a:rPr lang="en-US" sz="1000" b="0" i="0" baseline="0" dirty="0" err="1" smtClean="0">
                <a:latin typeface="Times New Roman"/>
                <a:cs typeface="Times New Roman"/>
              </a:rPr>
              <a:t>typedef</a:t>
            </a:r>
            <a:r>
              <a:rPr lang="en-US" sz="1000" b="0" i="0" baseline="0" dirty="0" smtClean="0">
                <a:latin typeface="Times New Roman"/>
                <a:cs typeface="Times New Roman"/>
              </a:rPr>
              <a:t> “ statement (line 4) that allow a more precise semantic or to add some constraints as shown at line 6 where the length of a string is limited. </a:t>
            </a:r>
            <a:r>
              <a:rPr lang="en-US" sz="1000" b="0" i="0" baseline="0" dirty="0" smtClean="0">
                <a:latin typeface="Times New Roman"/>
                <a:cs typeface="Times New Roman"/>
              </a:rPr>
              <a:t>Another </a:t>
            </a:r>
            <a:r>
              <a:rPr lang="en-US" sz="1000" b="0" i="0" baseline="0" dirty="0" smtClean="0">
                <a:latin typeface="Times New Roman"/>
                <a:cs typeface="Times New Roman"/>
              </a:rPr>
              <a:t>construct that </a:t>
            </a:r>
            <a:r>
              <a:rPr lang="en-US" sz="1000" b="0" i="0" baseline="0" dirty="0" smtClean="0">
                <a:latin typeface="Times New Roman"/>
                <a:cs typeface="Times New Roman"/>
              </a:rPr>
              <a:t>improves </a:t>
            </a:r>
            <a:r>
              <a:rPr lang="en-US" sz="1000" b="0" i="0" baseline="0" dirty="0" smtClean="0">
                <a:latin typeface="Times New Roman"/>
                <a:cs typeface="Times New Roman"/>
              </a:rPr>
              <a:t>reusability is the “grouping” statement (line 8) that allows the definition of data model in order to use them more than one times at separate places in the current module (seen line 21) or by other modules. It can be compared to a C macro definition.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Data </a:t>
            </a:r>
            <a:r>
              <a:rPr lang="en-US" sz="1000" b="0" i="0" baseline="0" dirty="0" smtClean="0">
                <a:latin typeface="Times New Roman"/>
                <a:cs typeface="Times New Roman"/>
              </a:rPr>
              <a:t>models </a:t>
            </a:r>
            <a:r>
              <a:rPr lang="en-US" sz="1000" b="0" i="0" baseline="0" dirty="0" smtClean="0">
                <a:latin typeface="Times New Roman"/>
                <a:cs typeface="Times New Roman"/>
              </a:rPr>
              <a:t>are mainly expressed with the following statements that are called </a:t>
            </a:r>
            <a:r>
              <a:rPr lang="en-US" sz="1000" b="0" i="0" baseline="0" dirty="0" err="1" smtClean="0">
                <a:latin typeface="Times New Roman"/>
                <a:cs typeface="Times New Roman"/>
              </a:rPr>
              <a:t>datadef</a:t>
            </a:r>
            <a:r>
              <a:rPr lang="en-US" sz="1000" b="0" i="0" baseline="0" dirty="0" smtClean="0">
                <a:latin typeface="Times New Roman"/>
                <a:cs typeface="Times New Roman"/>
              </a:rPr>
              <a:t> statement:</a:t>
            </a:r>
          </a:p>
          <a:p>
            <a:pPr lvl="1" algn="just">
              <a:buFont typeface="Arial"/>
              <a:buChar char="•"/>
            </a:pPr>
            <a:r>
              <a:rPr lang="en-US" sz="1000" b="0" i="0" baseline="0" dirty="0" smtClean="0">
                <a:latin typeface="Times New Roman"/>
                <a:cs typeface="Times New Roman"/>
              </a:rPr>
              <a:t> Leaf : a value of one type.</a:t>
            </a:r>
          </a:p>
          <a:p>
            <a:pPr lvl="1" algn="just">
              <a:buFont typeface="Arial"/>
              <a:buChar char="•"/>
            </a:pPr>
            <a:r>
              <a:rPr lang="en-US" sz="1000" b="0" i="0" baseline="0" dirty="0" smtClean="0">
                <a:latin typeface="Times New Roman"/>
                <a:cs typeface="Times New Roman"/>
              </a:rPr>
              <a:t> Container : a set of values.</a:t>
            </a:r>
          </a:p>
          <a:p>
            <a:pPr lvl="1" algn="just">
              <a:buFont typeface="Arial"/>
              <a:buChar char="•"/>
            </a:pPr>
            <a:r>
              <a:rPr lang="en-US" sz="1000" b="0" i="0" baseline="0" dirty="0" smtClean="0">
                <a:latin typeface="Times New Roman"/>
                <a:cs typeface="Times New Roman"/>
              </a:rPr>
              <a:t> List : a set of </a:t>
            </a:r>
            <a:r>
              <a:rPr lang="en-US" sz="1000" b="0" i="0" baseline="0" dirty="0" err="1" smtClean="0">
                <a:latin typeface="Times New Roman"/>
                <a:cs typeface="Times New Roman"/>
              </a:rPr>
              <a:t>datadefs</a:t>
            </a:r>
            <a:r>
              <a:rPr lang="en-US" sz="1000" b="0" i="0" baseline="0" dirty="0" smtClean="0">
                <a:latin typeface="Times New Roman"/>
                <a:cs typeface="Times New Roman"/>
              </a:rPr>
              <a:t>, called an entry. An instance is a set of entry values and one value (a column) should be the key of the list (that is the value that distinguish each line).</a:t>
            </a:r>
          </a:p>
          <a:p>
            <a:pPr lvl="1" algn="just">
              <a:buFont typeface="Arial"/>
              <a:buChar char="•"/>
            </a:pPr>
            <a:r>
              <a:rPr lang="en-US" sz="1000" b="0" i="0" baseline="0" dirty="0" smtClean="0">
                <a:latin typeface="Times New Roman"/>
                <a:cs typeface="Times New Roman"/>
              </a:rPr>
              <a:t> Leaf-list : a list of values of the same type.</a:t>
            </a:r>
          </a:p>
          <a:p>
            <a:pPr lvl="1" algn="just">
              <a:buFont typeface="Arial"/>
              <a:buChar char="•"/>
            </a:pPr>
            <a:r>
              <a:rPr lang="en-US" sz="1000" b="0" i="0" baseline="0" dirty="0" smtClean="0">
                <a:latin typeface="Times New Roman"/>
                <a:cs typeface="Times New Roman"/>
              </a:rPr>
              <a:t> Choice ; an alternative of different cases of </a:t>
            </a:r>
            <a:r>
              <a:rPr lang="en-US" sz="1000" b="0" i="0" baseline="0" dirty="0" err="1" smtClean="0">
                <a:latin typeface="Times New Roman"/>
                <a:cs typeface="Times New Roman"/>
              </a:rPr>
              <a:t>datadefs</a:t>
            </a:r>
            <a:r>
              <a:rPr lang="en-US" sz="1000" b="0" i="0" baseline="0" dirty="0" smtClean="0">
                <a:latin typeface="Times New Roman"/>
                <a:cs typeface="Times New Roman"/>
              </a:rPr>
              <a:t>.</a:t>
            </a:r>
          </a:p>
          <a:p>
            <a:pPr algn="just">
              <a:buFont typeface="Arial"/>
              <a:buNone/>
            </a:pPr>
            <a:r>
              <a:rPr lang="en-US" sz="1000" b="0" i="0" baseline="0" dirty="0" smtClean="0">
                <a:latin typeface="Times New Roman"/>
                <a:cs typeface="Times New Roman"/>
              </a:rPr>
              <a:t>The example shows two containers (lines 9 and 14) a list (line 15) and a choice (line 20).</a:t>
            </a:r>
          </a:p>
          <a:p>
            <a:pPr algn="just">
              <a:buFont typeface="Arial"/>
              <a:buNone/>
            </a:pPr>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API we propose reflects YANG statements of data model. For each YANG statement we have a corresponding java class (seen class diagram on the </a:t>
            </a:r>
            <a:r>
              <a:rPr lang="en-US" sz="1000" b="0" i="0" baseline="0" dirty="0" smtClean="0">
                <a:latin typeface="Times New Roman"/>
                <a:cs typeface="Times New Roman"/>
              </a:rPr>
              <a:t>figure 3)</a:t>
            </a:r>
            <a:r>
              <a:rPr lang="en-US" sz="1000" b="0" i="0" baseline="0" dirty="0" smtClean="0">
                <a:latin typeface="Times New Roman"/>
                <a:cs typeface="Times New Roman"/>
              </a:rPr>
              <a:t>. A YANG module is represented as a tree of java instances (what the standard call the schema tree). The </a:t>
            </a:r>
            <a:r>
              <a:rPr lang="en-US" sz="1000" b="0" i="0" baseline="0" dirty="0" smtClean="0">
                <a:latin typeface="Times New Roman"/>
                <a:cs typeface="Times New Roman"/>
              </a:rPr>
              <a:t>figure 3 </a:t>
            </a:r>
            <a:r>
              <a:rPr lang="en-US" sz="1000" b="0" i="0" baseline="0" dirty="0" smtClean="0">
                <a:latin typeface="Times New Roman"/>
                <a:cs typeface="Times New Roman"/>
              </a:rPr>
              <a:t>shows the java classes organization for the network module given for example. Each java object have getters methods to follow the tree of instances. About hundred of java classes have been needed to represent any YANG specification.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a:t>
            </a:r>
            <a:r>
              <a:rPr lang="en-US" sz="1000" baseline="0" dirty="0" smtClean="0">
                <a:latin typeface="Times New Roman"/>
                <a:cs typeface="Times New Roman"/>
              </a:rPr>
              <a:t>for the </a:t>
            </a:r>
            <a:r>
              <a:rPr lang="en-US" sz="1000" baseline="0" dirty="0" smtClean="0">
                <a:latin typeface="Times New Roman"/>
                <a:cs typeface="Times New Roman"/>
              </a:rPr>
              <a:t>YANG language.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 starts with one or more YANG files references that will be</a:t>
            </a:r>
            <a:r>
              <a:rPr lang="en-US" sz="1000" baseline="0" dirty="0" smtClean="0">
                <a:latin typeface="Times New Roman"/>
                <a:cs typeface="Times New Roman"/>
              </a:rPr>
              <a:t> loaded by </a:t>
            </a:r>
            <a:r>
              <a:rPr lang="en-US" sz="1000" baseline="0" dirty="0" smtClean="0">
                <a:latin typeface="Times New Roman"/>
                <a:cs typeface="Times New Roman"/>
              </a:rPr>
              <a:t>the parser. All import and include  (a sort of import) statements are followed without parsing twice the same file. So for example if one just give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is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the java objects tree we show in the</a:t>
            </a:r>
            <a:r>
              <a:rPr lang="en-US" sz="1000" baseline="0" dirty="0" smtClean="0">
                <a:latin typeface="Times New Roman"/>
                <a:cs typeface="Times New Roman"/>
              </a:rPr>
              <a:t> figure 3. </a:t>
            </a:r>
            <a:r>
              <a:rPr lang="en-US" sz="1000" baseline="0" dirty="0" smtClean="0">
                <a:latin typeface="Times New Roman"/>
                <a:cs typeface="Times New Roman"/>
              </a:rPr>
              <a:t>An other output can be a list of errors encountered during the parsing. Full lexical and syntax checking are done and part of semantic is covered. YANG allows data </a:t>
            </a:r>
            <a:r>
              <a:rPr lang="en-US" sz="1000" baseline="0" dirty="0" smtClean="0">
                <a:latin typeface="Times New Roman"/>
                <a:cs typeface="Times New Roman"/>
              </a:rPr>
              <a:t>modelers </a:t>
            </a:r>
            <a:r>
              <a:rPr lang="en-US" sz="1000" baseline="0" dirty="0" smtClean="0">
                <a:latin typeface="Times New Roman"/>
                <a:cs typeface="Times New Roman"/>
              </a:rPr>
              <a:t>to express some constraints</a:t>
            </a:r>
            <a:r>
              <a:rPr lang="en-US" sz="1000" baseline="0" dirty="0" smtClean="0">
                <a:latin typeface="Times New Roman"/>
                <a:cs typeface="Times New Roman"/>
              </a:rPr>
              <a:t> like </a:t>
            </a:r>
            <a:r>
              <a:rPr lang="en-US" sz="1000" baseline="0" dirty="0" smtClean="0">
                <a:latin typeface="Times New Roman"/>
                <a:cs typeface="Times New Roman"/>
              </a:rPr>
              <a:t>range number or string </a:t>
            </a:r>
            <a:r>
              <a:rPr lang="en-US" sz="1000" baseline="0" dirty="0" smtClean="0">
                <a:latin typeface="Times New Roman"/>
                <a:cs typeface="Times New Roman"/>
              </a:rPr>
              <a:t>pattern. The constraints are </a:t>
            </a:r>
            <a:r>
              <a:rPr lang="en-US" sz="1000" baseline="0" dirty="0" smtClean="0">
                <a:latin typeface="Times New Roman"/>
                <a:cs typeface="Times New Roman"/>
              </a:rPr>
              <a:t>checked when sub typing is used or when default values are set. Other constraints that can be expressed on the data value level are not checked. For example</a:t>
            </a:r>
            <a:r>
              <a:rPr lang="en-US" sz="1000" baseline="0" dirty="0" smtClean="0">
                <a:latin typeface="Times New Roman"/>
                <a:cs typeface="Times New Roman"/>
              </a:rPr>
              <a:t> one </a:t>
            </a:r>
            <a:r>
              <a:rPr lang="en-US" sz="1000" baseline="0" dirty="0" smtClean="0">
                <a:latin typeface="Times New Roman"/>
                <a:cs typeface="Times New Roman"/>
              </a:rPr>
              <a:t>can specify conditional presence of data depending on other data </a:t>
            </a:r>
            <a:r>
              <a:rPr lang="en-US" sz="1000" baseline="0" dirty="0" smtClean="0">
                <a:latin typeface="Times New Roman"/>
                <a:cs typeface="Times New Roman"/>
              </a:rPr>
              <a:t>values </a:t>
            </a:r>
            <a:r>
              <a:rPr lang="en-US" sz="1000" baseline="0" dirty="0" smtClean="0">
                <a:latin typeface="Times New Roman"/>
                <a:cs typeface="Times New Roman"/>
              </a:rPr>
              <a:t>(or hosting device capabilities).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Another </a:t>
            </a:r>
            <a:r>
              <a:rPr lang="en-US" sz="1000" baseline="0" dirty="0" smtClean="0">
                <a:latin typeface="Times New Roman"/>
                <a:cs typeface="Times New Roman"/>
              </a:rPr>
              <a:t>useful output of </a:t>
            </a:r>
            <a:r>
              <a:rPr lang="en-US" sz="1000" baseline="0" dirty="0" err="1" smtClean="0">
                <a:latin typeface="Times New Roman"/>
                <a:cs typeface="Times New Roman"/>
              </a:rPr>
              <a:t>jYang</a:t>
            </a:r>
            <a:r>
              <a:rPr lang="en-US" sz="1000" baseline="0" dirty="0" smtClean="0">
                <a:latin typeface="Times New Roman"/>
                <a:cs typeface="Times New Roman"/>
              </a:rPr>
              <a:t> is the </a:t>
            </a:r>
            <a:r>
              <a:rPr lang="en-US" sz="1000" baseline="0" dirty="0" err="1" smtClean="0">
                <a:latin typeface="Times New Roman"/>
                <a:cs typeface="Times New Roman"/>
              </a:rPr>
              <a:t>YangTreeNode</a:t>
            </a:r>
            <a:r>
              <a:rPr lang="en-US" sz="1000" baseline="0" dirty="0" smtClean="0">
                <a:latin typeface="Times New Roman"/>
                <a:cs typeface="Times New Roman"/>
              </a:rPr>
              <a:t> that is also a</a:t>
            </a:r>
            <a:r>
              <a:rPr lang="en-US" sz="1000" baseline="0" dirty="0" smtClean="0">
                <a:latin typeface="Times New Roman"/>
                <a:cs typeface="Times New Roman"/>
              </a:rPr>
              <a:t> java objects tree where </a:t>
            </a:r>
            <a:r>
              <a:rPr lang="en-US" sz="1000" baseline="0" dirty="0" smtClean="0">
                <a:latin typeface="Times New Roman"/>
                <a:cs typeface="Times New Roman"/>
              </a:rPr>
              <a:t>each node contains a reference to a YANG statement. This tree</a:t>
            </a:r>
            <a:r>
              <a:rPr lang="en-US" sz="1000" baseline="0" dirty="0" smtClean="0">
                <a:latin typeface="Times New Roman"/>
                <a:cs typeface="Times New Roman"/>
              </a:rPr>
              <a:t> represents </a:t>
            </a:r>
            <a:r>
              <a:rPr lang="en-US" sz="1000" baseline="0" dirty="0" smtClean="0">
                <a:latin typeface="Times New Roman"/>
                <a:cs typeface="Times New Roman"/>
              </a:rPr>
              <a:t>YANG specification but where </a:t>
            </a:r>
            <a:r>
              <a:rPr lang="en-US" sz="1000" baseline="0" dirty="0" err="1" smtClean="0">
                <a:latin typeface="Times New Roman"/>
                <a:cs typeface="Times New Roman"/>
              </a:rPr>
              <a:t>typedef</a:t>
            </a:r>
            <a:r>
              <a:rPr lang="en-US" sz="1000" baseline="0" dirty="0" smtClean="0">
                <a:latin typeface="Times New Roman"/>
                <a:cs typeface="Times New Roman"/>
              </a:rPr>
              <a:t> and grouping are copied at places where they are used. </a:t>
            </a:r>
            <a:r>
              <a:rPr lang="en-US" sz="1000" baseline="0" dirty="0" err="1" smtClean="0">
                <a:latin typeface="Times New Roman"/>
                <a:cs typeface="Times New Roman"/>
              </a:rPr>
              <a:t>YangTreeNode</a:t>
            </a:r>
            <a:r>
              <a:rPr lang="en-US" sz="1000" baseline="0" dirty="0" smtClean="0">
                <a:latin typeface="Times New Roman"/>
                <a:cs typeface="Times New Roman"/>
              </a:rPr>
              <a:t> is an intermediary representation of YANG specifications between static data model and data values on the wire. Its goal is to alleviate the work of any backend that </a:t>
            </a:r>
            <a:r>
              <a:rPr lang="en-US" sz="1000" baseline="0" dirty="0" smtClean="0">
                <a:latin typeface="Times New Roman"/>
                <a:cs typeface="Times New Roman"/>
              </a:rPr>
              <a:t>focuses </a:t>
            </a:r>
            <a:r>
              <a:rPr lang="en-US" sz="1000" baseline="0" dirty="0" smtClean="0">
                <a:latin typeface="Times New Roman"/>
                <a:cs typeface="Times New Roman"/>
              </a:rPr>
              <a:t>on NETCONF data values. As example on the </a:t>
            </a:r>
            <a:r>
              <a:rPr lang="en-US" sz="1000" baseline="0" dirty="0" smtClean="0">
                <a:latin typeface="Times New Roman"/>
                <a:cs typeface="Times New Roman"/>
              </a:rPr>
              <a:t>figure 4 </a:t>
            </a:r>
            <a:r>
              <a:rPr lang="en-US" sz="1000" baseline="0" dirty="0" smtClean="0">
                <a:latin typeface="Times New Roman"/>
                <a:cs typeface="Times New Roman"/>
              </a:rPr>
              <a:t>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 </a:t>
            </a:r>
            <a:r>
              <a:rPr lang="en-US" sz="1000" i="0" baseline="0" dirty="0" smtClean="0">
                <a:latin typeface="Times New Roman"/>
                <a:cs typeface="Times New Roman"/>
              </a:rPr>
              <a:t>so the </a:t>
            </a:r>
            <a:r>
              <a:rPr lang="en-US" sz="1000" i="0" baseline="0" dirty="0" err="1" smtClean="0">
                <a:latin typeface="Times New Roman"/>
                <a:cs typeface="Times New Roman"/>
              </a:rPr>
              <a:t>YangTreeNode</a:t>
            </a:r>
            <a:r>
              <a:rPr lang="en-US" sz="1000" i="0" baseline="0" dirty="0" smtClean="0">
                <a:latin typeface="Times New Roman"/>
                <a:cs typeface="Times New Roman"/>
              </a:rPr>
              <a:t>  from </a:t>
            </a:r>
            <a:r>
              <a:rPr lang="en-US" sz="1000" i="1" baseline="0" dirty="0" smtClean="0">
                <a:latin typeface="Times New Roman"/>
                <a:cs typeface="Times New Roman"/>
              </a:rPr>
              <a:t>a</a:t>
            </a:r>
            <a:r>
              <a:rPr lang="en-US" sz="1000" i="0" baseline="0" dirty="0" smtClean="0">
                <a:latin typeface="Times New Roman"/>
                <a:cs typeface="Times New Roman"/>
              </a:rPr>
              <a:t> that we note </a:t>
            </a:r>
            <a:r>
              <a:rPr lang="en-US" sz="1000" i="1" baseline="0" dirty="0" smtClean="0">
                <a:latin typeface="Times New Roman"/>
                <a:cs typeface="Times New Roman"/>
              </a:rPr>
              <a:t>a’</a:t>
            </a:r>
            <a:r>
              <a:rPr lang="en-US" sz="1000" i="0" baseline="0" dirty="0" smtClean="0">
                <a:latin typeface="Times New Roman"/>
                <a:cs typeface="Times New Roman"/>
              </a:rPr>
              <a:t>, contains two </a:t>
            </a:r>
            <a:r>
              <a:rPr lang="en-US" sz="1000" i="0" baseline="0" dirty="0" err="1" smtClean="0">
                <a:latin typeface="Times New Roman"/>
                <a:cs typeface="Times New Roman"/>
              </a:rPr>
              <a:t>YangTreeNode</a:t>
            </a:r>
            <a:r>
              <a:rPr lang="en-US" sz="1000" i="0" baseline="0" dirty="0" smtClean="0">
                <a:latin typeface="Times New Roman"/>
                <a:cs typeface="Times New Roman"/>
              </a:rPr>
              <a:t> </a:t>
            </a:r>
            <a:r>
              <a:rPr lang="en-US" sz="1000" i="1" baseline="0" dirty="0" err="1" smtClean="0">
                <a:latin typeface="Times New Roman"/>
                <a:cs typeface="Times New Roman"/>
              </a:rPr>
              <a:t>b</a:t>
            </a:r>
            <a:r>
              <a:rPr lang="en-US" sz="1000" i="1" baseline="0" dirty="0" smtClean="0">
                <a:latin typeface="Times New Roman"/>
                <a:cs typeface="Times New Roman"/>
              </a:rPr>
              <a:t>’</a:t>
            </a:r>
            <a:r>
              <a:rPr lang="en-US" sz="1000" i="0" baseline="0" dirty="0" smtClean="0">
                <a:latin typeface="Times New Roman"/>
                <a:cs typeface="Times New Roman"/>
              </a:rPr>
              <a:t> from </a:t>
            </a:r>
            <a:r>
              <a:rPr lang="en-US" sz="1000" i="1" baseline="0" dirty="0" err="1" smtClean="0">
                <a:latin typeface="Times New Roman"/>
                <a:cs typeface="Times New Roman"/>
              </a:rPr>
              <a:t>b</a:t>
            </a:r>
            <a:r>
              <a:rPr lang="en-US" sz="1000" i="0" baseline="0" dirty="0" smtClean="0">
                <a:latin typeface="Times New Roman"/>
                <a:cs typeface="Times New Roman"/>
              </a:rPr>
              <a:t> (we do not show </a:t>
            </a:r>
            <a:r>
              <a:rPr lang="en-US" sz="1000" i="1" baseline="0" dirty="0" smtClean="0">
                <a:latin typeface="Times New Roman"/>
                <a:cs typeface="Times New Roman"/>
              </a:rPr>
              <a:t>sa1’ </a:t>
            </a:r>
            <a:r>
              <a:rPr lang="en-US" sz="1000" i="0" baseline="0" dirty="0" smtClean="0">
                <a:latin typeface="Times New Roman"/>
                <a:cs typeface="Times New Roman"/>
              </a:rPr>
              <a:t>for readability of </a:t>
            </a:r>
            <a:r>
              <a:rPr lang="fr-FR" sz="1000" i="0" baseline="0" dirty="0" smtClean="0">
                <a:latin typeface="Times New Roman"/>
                <a:cs typeface="Times New Roman"/>
              </a:rPr>
              <a:t>the</a:t>
            </a:r>
            <a:r>
              <a:rPr lang="en-US" sz="1000" i="0" baseline="0" dirty="0" smtClean="0">
                <a:latin typeface="Times New Roman"/>
                <a:cs typeface="Times New Roman"/>
              </a:rPr>
              <a:t> picture)</a:t>
            </a:r>
            <a:r>
              <a:rPr lang="en-US" sz="1000" baseline="0" dirty="0" smtClean="0">
                <a:latin typeface="Times New Roman"/>
                <a:cs typeface="Times New Roman"/>
              </a:rPr>
              <a:t>.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is </a:t>
            </a:r>
            <a:r>
              <a:rPr lang="en-US" sz="1000" baseline="0" dirty="0" smtClean="0">
                <a:latin typeface="Times New Roman"/>
                <a:cs typeface="Times New Roman"/>
              </a:rPr>
              <a:t>used to</a:t>
            </a:r>
            <a:r>
              <a:rPr lang="en-US" sz="1000" baseline="0" dirty="0" smtClean="0">
                <a:latin typeface="Times New Roman"/>
                <a:cs typeface="Times New Roman"/>
              </a:rPr>
              <a:t> produce the YANG standard data tree from XML </a:t>
            </a:r>
            <a:r>
              <a:rPr lang="en-US" sz="1000" baseline="0" dirty="0" smtClean="0">
                <a:latin typeface="Times New Roman"/>
                <a:cs typeface="Times New Roman"/>
              </a:rPr>
              <a:t>data of </a:t>
            </a:r>
            <a:r>
              <a:rPr lang="fr-FR" sz="1000" baseline="0" dirty="0" smtClean="0">
                <a:latin typeface="Times New Roman"/>
                <a:cs typeface="Times New Roman"/>
              </a:rPr>
              <a:t>NETCONF</a:t>
            </a:r>
            <a:r>
              <a:rPr lang="en-US" sz="1000" baseline="0" dirty="0" smtClean="0">
                <a:latin typeface="Times New Roman"/>
                <a:cs typeface="Times New Roman"/>
              </a:rPr>
              <a:t> </a:t>
            </a:r>
            <a:r>
              <a:rPr lang="en-US" sz="1000" baseline="0" dirty="0" smtClean="0">
                <a:latin typeface="Times New Roman"/>
                <a:cs typeface="Times New Roman"/>
              </a:rPr>
              <a:t>operations </a:t>
            </a:r>
            <a:r>
              <a:rPr lang="en-US" sz="1000" baseline="0" dirty="0" smtClean="0">
                <a:latin typeface="Times New Roman"/>
                <a:cs typeface="Times New Roman"/>
              </a:rPr>
              <a:t>to</a:t>
            </a:r>
            <a:r>
              <a:rPr lang="en-US" sz="1000" baseline="0" dirty="0" smtClean="0">
                <a:latin typeface="Times New Roman"/>
                <a:cs typeface="Times New Roman"/>
              </a:rPr>
              <a:t> what </a:t>
            </a:r>
            <a:r>
              <a:rPr lang="en-US" sz="1000" baseline="0" dirty="0" smtClean="0">
                <a:latin typeface="Times New Roman"/>
                <a:cs typeface="Times New Roman"/>
              </a:rPr>
              <a:t>the standard call </a:t>
            </a:r>
            <a:r>
              <a:rPr lang="en-US" sz="1000" baseline="0" dirty="0" smtClean="0">
                <a:latin typeface="Times New Roman"/>
                <a:cs typeface="Times New Roman"/>
              </a:rPr>
              <a:t>the. </a:t>
            </a:r>
            <a:r>
              <a:rPr lang="en-US" sz="1000" baseline="0" dirty="0" smtClean="0">
                <a:latin typeface="Times New Roman"/>
                <a:cs typeface="Times New Roman"/>
              </a:rPr>
              <a:t>The figure</a:t>
            </a:r>
            <a:r>
              <a:rPr lang="en-US" sz="1000" baseline="0" dirty="0" smtClean="0">
                <a:latin typeface="Times New Roman"/>
                <a:cs typeface="Times New Roman"/>
              </a:rPr>
              <a:t> 4 suggests </a:t>
            </a:r>
            <a:r>
              <a:rPr lang="en-US" sz="1000" baseline="0" dirty="0" smtClean="0">
                <a:latin typeface="Times New Roman"/>
                <a:cs typeface="Times New Roman"/>
              </a:rPr>
              <a:t>that the data tree has more nodes than the </a:t>
            </a:r>
            <a:r>
              <a:rPr lang="en-US" sz="1000" baseline="0" dirty="0" err="1" smtClean="0">
                <a:latin typeface="Times New Roman"/>
                <a:cs typeface="Times New Roman"/>
              </a:rPr>
              <a:t>YangTreeNode</a:t>
            </a:r>
            <a:r>
              <a:rPr lang="en-US" sz="1000" baseline="0" dirty="0" smtClean="0">
                <a:latin typeface="Times New Roman"/>
                <a:cs typeface="Times New Roman"/>
              </a:rPr>
              <a:t> and that these nodes have a common pattern. </a:t>
            </a:r>
            <a:r>
              <a:rPr lang="fr-FR" sz="1000" baseline="0" dirty="0" smtClean="0">
                <a:latin typeface="Times New Roman"/>
                <a:cs typeface="Times New Roman"/>
              </a:rPr>
              <a:t>T</a:t>
            </a:r>
            <a:r>
              <a:rPr lang="en-US" sz="1000" baseline="0" dirty="0" smtClean="0">
                <a:latin typeface="Times New Roman"/>
                <a:cs typeface="Times New Roman"/>
              </a:rPr>
              <a:t>his can be the case when a YANG list (or leaf-list) is defined because the data tree will contain each entry of the list (or each value of a leaf list). At the opposite if a specification is made with plenty of choice statements then the data tree will only show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 values.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dirty="0" smtClean="0">
                <a:latin typeface="Times New Roman"/>
                <a:cs typeface="Times New Roman"/>
              </a:rPr>
              <a:t> [8]</a:t>
            </a:r>
            <a:r>
              <a:rPr lang="en-US" sz="1000" baseline="0" dirty="0" smtClean="0">
                <a:latin typeface="Times New Roman"/>
                <a:cs typeface="Times New Roman"/>
              </a:rPr>
              <a:t> </a:t>
            </a:r>
            <a:r>
              <a:rPr lang="en-US" sz="1000" baseline="0" dirty="0" smtClean="0">
                <a:latin typeface="Times New Roman"/>
                <a:cs typeface="Times New Roman"/>
              </a:rPr>
              <a:t>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It is an open source software initially created by our research team. </a:t>
            </a:r>
            <a:r>
              <a:rPr lang="en-US" sz="1000" baseline="0" dirty="0" smtClean="0">
                <a:latin typeface="Times New Roman"/>
                <a:cs typeface="Times New Roman"/>
              </a:rPr>
              <a:t>It is build on </a:t>
            </a:r>
            <a:r>
              <a:rPr lang="en-US" sz="1000" baseline="0" dirty="0" smtClean="0">
                <a:latin typeface="Times New Roman"/>
                <a:cs typeface="Times New Roman"/>
              </a:rPr>
              <a:t>top of an SSH layer to ensure security, session and connection-oriented communication as stated by the standard. The RPC layer implements the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that carries basic operations of the </a:t>
            </a:r>
            <a:r>
              <a:rPr lang="fr-FR" sz="1000" baseline="0" dirty="0" smtClean="0">
                <a:latin typeface="Times New Roman"/>
                <a:cs typeface="Times New Roman"/>
              </a:rPr>
              <a:t>NETCONF</a:t>
            </a:r>
            <a:r>
              <a:rPr lang="en-US" sz="1000" baseline="0" dirty="0" smtClean="0">
                <a:latin typeface="Times New Roman"/>
                <a:cs typeface="Times New Roman"/>
              </a:rPr>
              <a:t> operation layer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layer entity is responsible</a:t>
            </a:r>
            <a:r>
              <a:rPr lang="en-US" sz="1000" baseline="0" dirty="0" smtClean="0">
                <a:latin typeface="Times New Roman"/>
                <a:cs typeface="Times New Roman"/>
              </a:rPr>
              <a:t> for maintaining </a:t>
            </a:r>
            <a:r>
              <a:rPr lang="en-US" sz="1000" baseline="0" dirty="0" smtClean="0">
                <a:latin typeface="Times New Roman"/>
                <a:cs typeface="Times New Roman"/>
              </a:rPr>
              <a:t>a virtual database of configuration (and state) data and provides a read / write access to these data (state data being read-</a:t>
            </a:r>
            <a:r>
              <a:rPr lang="en-US" sz="1000" baseline="0" dirty="0" err="1" smtClean="0">
                <a:latin typeface="Times New Roman"/>
                <a:cs typeface="Times New Roman"/>
              </a:rPr>
              <a:t>olny</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in a text configuration file and dynamically load them. A module is a piece of code that </a:t>
            </a:r>
            <a:r>
              <a:rPr lang="en-US" sz="1000" baseline="0" dirty="0" smtClean="0">
                <a:latin typeface="Times New Roman"/>
                <a:cs typeface="Times New Roman"/>
              </a:rPr>
              <a:t>accesses </a:t>
            </a:r>
            <a:r>
              <a:rPr lang="en-US" sz="1000" baseline="0" dirty="0" smtClean="0">
                <a:latin typeface="Times New Roman"/>
                <a:cs typeface="Times New Roman"/>
              </a:rPr>
              <a:t>to specific configuration and state information with an interface compliant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a:t>
            </a:r>
            <a:r>
              <a:rPr lang="en-US" sz="1000" baseline="0" dirty="0" smtClean="0">
                <a:latin typeface="Times New Roman"/>
                <a:cs typeface="Times New Roman"/>
              </a:rPr>
              <a:t> like RIP </a:t>
            </a:r>
            <a:r>
              <a:rPr lang="en-US" sz="1000" baseline="0" dirty="0" smtClean="0">
                <a:latin typeface="Times New Roman"/>
                <a:cs typeface="Times New Roman"/>
              </a:rPr>
              <a:t>or OLSR... When a module is loaded it must </a:t>
            </a:r>
            <a:r>
              <a:rPr lang="en-US" sz="1000" baseline="0" dirty="0" smtClean="0">
                <a:latin typeface="Times New Roman"/>
                <a:cs typeface="Times New Roman"/>
              </a:rPr>
              <a:t>provide </a:t>
            </a:r>
            <a:r>
              <a:rPr lang="en-US" sz="1000" baseline="0" dirty="0" smtClean="0">
                <a:latin typeface="Times New Roman"/>
                <a:cs typeface="Times New Roman"/>
              </a:rPr>
              <a:t>the location of its data by giving a path from the global root  (the &lt;</a:t>
            </a:r>
            <a:r>
              <a:rPr lang="en-US" sz="1000" baseline="0" dirty="0" err="1" smtClean="0">
                <a:latin typeface="Times New Roman"/>
                <a:cs typeface="Times New Roman"/>
              </a:rPr>
              <a:t>netconf</a:t>
            </a:r>
            <a:r>
              <a:rPr lang="en-US" sz="1000" baseline="0" dirty="0" smtClean="0">
                <a:latin typeface="Times New Roman"/>
                <a:cs typeface="Times New Roman"/>
              </a:rPr>
              <a:t>&gt; node) to the root node of the module. This path is expressed with the </a:t>
            </a:r>
            <a:r>
              <a:rPr lang="en-US" sz="1000" baseline="0" dirty="0" err="1" smtClean="0">
                <a:latin typeface="Times New Roman"/>
                <a:cs typeface="Times New Roman"/>
              </a:rPr>
              <a:t>Xpath</a:t>
            </a:r>
            <a:r>
              <a:rPr lang="en-US" sz="1000" baseline="0" dirty="0" smtClean="0">
                <a:latin typeface="Times New Roman"/>
                <a:cs typeface="Times New Roman"/>
              </a:rPr>
              <a:t> notation. For example, the interfaces module is localized with the “/</a:t>
            </a:r>
            <a:r>
              <a:rPr lang="fr-FR" sz="1000" baseline="0" dirty="0" err="1" smtClean="0">
                <a:latin typeface="Times New Roman"/>
                <a:cs typeface="Times New Roman"/>
              </a:rPr>
              <a:t>netconf</a:t>
            </a:r>
            <a:r>
              <a:rPr lang="en-US" sz="1000" baseline="0" dirty="0" smtClean="0">
                <a:latin typeface="Times New Roman"/>
                <a:cs typeface="Times New Roman"/>
              </a:rPr>
              <a:t>/network/interfaces” expression and  it maintains data under the &lt;interfaces&gt; node. So a part of the global Data Store is managed by the Data Store Manager (the grey light on the </a:t>
            </a:r>
            <a:r>
              <a:rPr lang="en-US" sz="1000" baseline="0" dirty="0" smtClean="0">
                <a:latin typeface="Times New Roman"/>
                <a:cs typeface="Times New Roman"/>
              </a:rPr>
              <a:t>figure 5) </a:t>
            </a:r>
            <a:r>
              <a:rPr lang="en-US" sz="1000" baseline="0" dirty="0" smtClean="0">
                <a:latin typeface="Times New Roman"/>
                <a:cs typeface="Times New Roman"/>
              </a:rPr>
              <a:t>and the rest is distributed among modules (dark grey sub trees). This </a:t>
            </a:r>
            <a:r>
              <a:rPr lang="en-US" sz="1000" baseline="0" dirty="0" smtClean="0">
                <a:latin typeface="Times New Roman"/>
                <a:cs typeface="Times New Roman"/>
              </a:rPr>
              <a:t>facilitates </a:t>
            </a:r>
            <a:r>
              <a:rPr lang="en-US" sz="1000" baseline="0" dirty="0" smtClean="0">
                <a:latin typeface="Times New Roman"/>
                <a:cs typeface="Times New Roman"/>
              </a:rPr>
              <a:t>modularity of the server without increasing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is open to any extends through a &lt;parameters&gt; markup that contains &lt;parameter&gt; items with name and value attributes.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made by adding a parameter with the “yang” name attribute and the module name as value attribute. For each module inside the </a:t>
            </a:r>
            <a:r>
              <a:rPr lang="en-US" sz="1000" baseline="0" dirty="0" err="1" smtClean="0">
                <a:latin typeface="Times New Roman"/>
                <a:cs typeface="Times New Roman"/>
              </a:rPr>
              <a:t>YencaP</a:t>
            </a:r>
            <a:r>
              <a:rPr lang="en-US" sz="1000" baseline="0" dirty="0" smtClean="0">
                <a:latin typeface="Times New Roman"/>
                <a:cs typeface="Times New Roman"/>
              </a:rPr>
              <a:t> server there is one and only one YANG module. One can see on the example that there is a &lt;namespace&gt; markup before the module parameters list. This name space is needed </a:t>
            </a:r>
            <a:r>
              <a:rPr lang="en-US" sz="1000" baseline="0" noProof="0" dirty="0" smtClean="0">
                <a:latin typeface="Times New Roman"/>
                <a:cs typeface="Times New Roman"/>
              </a:rPr>
              <a:t>inside </a:t>
            </a:r>
            <a:r>
              <a:rPr lang="fr-FR" sz="1000" baseline="0" dirty="0" smtClean="0">
                <a:latin typeface="Times New Roman"/>
                <a:cs typeface="Times New Roman"/>
              </a:rPr>
              <a:t>NETCONF</a:t>
            </a:r>
            <a:r>
              <a:rPr lang="en-US" sz="1000" baseline="0" dirty="0" smtClean="0">
                <a:latin typeface="Times New Roman"/>
                <a:cs typeface="Times New Roman"/>
              </a:rPr>
              <a:t> requests to distinguish its XML naming. It must be the same as the one defined in the YANG module and can be easily extracted from the </a:t>
            </a:r>
            <a:r>
              <a:rPr lang="en-US" sz="1000" baseline="0" dirty="0" err="1" smtClean="0">
                <a:latin typeface="Times New Roman"/>
                <a:cs typeface="Times New Roman"/>
              </a:rPr>
              <a:t>YangTreeNode</a:t>
            </a:r>
            <a:r>
              <a:rPr lang="en-US" sz="1000" baseline="0" dirty="0" smtClean="0">
                <a:latin typeface="Times New Roman"/>
                <a:cs typeface="Times New Roman"/>
              </a:rPr>
              <a:t>.</a:t>
            </a:r>
            <a:endParaRPr lang="en-US" sz="1000" dirty="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a:t>
            </a:r>
            <a:r>
              <a:rPr lang="en-US" sz="1000" baseline="0" noProof="0" dirty="0" smtClean="0">
                <a:latin typeface="Times New Roman"/>
                <a:cs typeface="Times New Roman"/>
              </a:rPr>
              <a:t>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a:t>
            </a:r>
            <a:r>
              <a:rPr lang="en-US" sz="1000" baseline="0" noProof="0" dirty="0" smtClean="0">
                <a:latin typeface="Times New Roman"/>
                <a:cs typeface="Times New Roman"/>
              </a:rPr>
              <a:t>server. </a:t>
            </a:r>
            <a:r>
              <a:rPr lang="en-US" sz="1000" baseline="0" noProof="0" dirty="0" smtClean="0">
                <a:latin typeface="Times New Roman"/>
                <a:cs typeface="Times New Roman"/>
              </a:rPr>
              <a:t>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servers at one time.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t>
            </a:r>
            <a:r>
              <a:rPr lang="en-US" sz="1000" baseline="0" noProof="0" dirty="0" smtClean="0">
                <a:latin typeface="Times New Roman"/>
                <a:cs typeface="Times New Roman"/>
              </a:rPr>
              <a:t>a </a:t>
            </a:r>
            <a:r>
              <a:rPr lang="en-US" sz="1000" baseline="0" noProof="0" dirty="0" smtClean="0">
                <a:latin typeface="Times New Roman"/>
                <a:cs typeface="Times New Roman"/>
              </a:rPr>
              <a:t>user </a:t>
            </a:r>
            <a:r>
              <a:rPr lang="en-US" sz="1000" baseline="0" noProof="0" dirty="0" smtClean="0">
                <a:latin typeface="Times New Roman"/>
                <a:cs typeface="Times New Roman"/>
              </a:rPr>
              <a:t>opens a </a:t>
            </a:r>
            <a:r>
              <a:rPr lang="en-US" sz="1000" baseline="0" noProof="0" dirty="0" smtClean="0">
                <a:latin typeface="Times New Roman"/>
                <a:cs typeface="Times New Roman"/>
              </a:rPr>
              <a:t>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even if two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a:t>
            </a: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a:t>
            </a:r>
            <a:r>
              <a:rPr lang="en-US" sz="1000" baseline="0" noProof="0" dirty="0" smtClean="0">
                <a:latin typeface="Times New Roman"/>
                <a:cs typeface="Times New Roman"/>
              </a:rPr>
              <a:t>Manager) forms </a:t>
            </a:r>
            <a:r>
              <a:rPr lang="en-US" sz="1000" baseline="0" noProof="0" dirty="0" smtClean="0">
                <a:latin typeface="Times New Roman"/>
                <a:cs typeface="Times New Roman"/>
              </a:rPr>
              <a:t>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a:t>
            </a:r>
            <a:r>
              <a:rPr lang="en-US" sz="1000" baseline="0" noProof="0" dirty="0" smtClean="0">
                <a:latin typeface="Times New Roman"/>
                <a:cs typeface="Times New Roman"/>
              </a:rPr>
              <a:t> shown in </a:t>
            </a:r>
            <a:r>
              <a:rPr lang="en-US" sz="1000" baseline="0" noProof="0" dirty="0" smtClean="0">
                <a:latin typeface="Times New Roman"/>
                <a:cs typeface="Times New Roman"/>
              </a:rPr>
              <a:t>the</a:t>
            </a:r>
            <a:r>
              <a:rPr lang="en-US" sz="1000" baseline="0" noProof="0" dirty="0" smtClean="0">
                <a:latin typeface="Times New Roman"/>
                <a:cs typeface="Times New Roman"/>
              </a:rPr>
              <a:t> figure 5 </a:t>
            </a:r>
            <a:r>
              <a:rPr lang="en-US" sz="1000" baseline="0" noProof="0" dirty="0" smtClean="0">
                <a:latin typeface="Times New Roman"/>
                <a:cs typeface="Times New Roman"/>
              </a:rPr>
              <a:t>we</a:t>
            </a:r>
            <a:r>
              <a:rPr lang="en-US" sz="1000" baseline="0" noProof="0" dirty="0" smtClean="0">
                <a:latin typeface="Times New Roman"/>
                <a:cs typeface="Times New Roman"/>
              </a:rPr>
              <a:t> had to </a:t>
            </a:r>
            <a:r>
              <a:rPr lang="en-US" sz="1000" baseline="0" noProof="0" dirty="0" smtClean="0">
                <a:latin typeface="Times New Roman"/>
                <a:cs typeface="Times New Roman"/>
              </a:rPr>
              <a:t>slightly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a:t>
            </a:r>
            <a:r>
              <a:rPr lang="en-US" sz="1000" baseline="0" noProof="0" dirty="0" smtClean="0">
                <a:latin typeface="Times New Roman"/>
                <a:cs typeface="Times New Roman"/>
              </a:rPr>
              <a:t> announce </a:t>
            </a:r>
            <a:r>
              <a:rPr lang="en-US" sz="1000" baseline="0" noProof="0" dirty="0" smtClean="0">
                <a:latin typeface="Times New Roman"/>
                <a:cs typeface="Times New Roman"/>
              </a:rPr>
              <a:t>which YANG modules it implements (and which version and revision) as a capability in its standard hello message.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a:t>
            </a:r>
            <a:r>
              <a:rPr lang="en-US" sz="1000" baseline="0" noProof="0" dirty="0" smtClean="0">
                <a:latin typeface="Times New Roman"/>
                <a:cs typeface="Times New Roman"/>
              </a:rPr>
              <a:t>enabled </a:t>
            </a:r>
            <a:r>
              <a:rPr lang="en-US" sz="1000" baseline="0" noProof="0" dirty="0" smtClean="0">
                <a:latin typeface="Times New Roman"/>
                <a:cs typeface="Times New Roman"/>
              </a:rPr>
              <a:t>or not. The YANG loader gets the specifications from an external repository and </a:t>
            </a:r>
            <a:r>
              <a:rPr lang="en-US" sz="1000" baseline="0" noProof="0" dirty="0" smtClean="0">
                <a:latin typeface="Times New Roman"/>
                <a:cs typeface="Times New Roman"/>
              </a:rPr>
              <a:t>builds </a:t>
            </a:r>
            <a:r>
              <a:rPr lang="en-US" sz="1000" baseline="0" noProof="0" dirty="0" smtClean="0">
                <a:latin typeface="Times New Roman"/>
                <a:cs typeface="Times New Roman"/>
              </a:rPr>
              <a:t>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a:t>
            </a:r>
            <a:r>
              <a:rPr lang="en-US" sz="1000" baseline="0" noProof="0" dirty="0" smtClean="0">
                <a:latin typeface="Times New Roman"/>
                <a:cs typeface="Times New Roman"/>
              </a:rPr>
              <a:t>loader is </a:t>
            </a:r>
            <a:r>
              <a:rPr lang="en-US" sz="1000" baseline="0" noProof="0" dirty="0" smtClean="0">
                <a:latin typeface="Times New Roman"/>
                <a:cs typeface="Times New Roman"/>
              </a:rPr>
              <a:t>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specifications. We</a:t>
            </a:r>
            <a:r>
              <a:rPr lang="en-US" sz="1000" baseline="0" noProof="0" dirty="0" smtClean="0">
                <a:latin typeface="Times New Roman"/>
                <a:cs typeface="Times New Roman"/>
              </a:rPr>
              <a:t> took this </a:t>
            </a:r>
            <a:r>
              <a:rPr lang="en-US" sz="1000" baseline="0" noProof="0" dirty="0" smtClean="0">
                <a:latin typeface="Times New Roman"/>
                <a:cs typeface="Times New Roman"/>
              </a:rPr>
              <a:t>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so must be able to dynamically load and parse any YANG specification.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from several YANG modules.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a:t>
            </a:r>
            <a:r>
              <a:rPr lang="en-US" sz="1000" baseline="0" noProof="0" dirty="0" smtClean="0">
                <a:latin typeface="Times New Roman"/>
                <a:cs typeface="Times New Roman"/>
              </a:rPr>
              <a:t> opened </a:t>
            </a:r>
            <a:r>
              <a:rPr lang="en-US" sz="1000" baseline="0" noProof="0" dirty="0" smtClean="0">
                <a:latin typeface="Times New Roman"/>
                <a:cs typeface="Times New Roman"/>
              </a:rPr>
              <a:t>the user can ask for the configuration of a YANG enable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a:t>
            </a:r>
            <a:r>
              <a:rPr lang="en-US" sz="1000" dirty="0" smtClean="0">
                <a:latin typeface="Times New Roman"/>
                <a:cs typeface="Times New Roman"/>
              </a:rPr>
              <a:t> 7 shows </a:t>
            </a:r>
            <a:r>
              <a:rPr lang="en-US" sz="1000" dirty="0" smtClean="0">
                <a:latin typeface="Times New Roman"/>
                <a:cs typeface="Times New Roman"/>
              </a:rPr>
              <a:t>the applet part of the web</a:t>
            </a:r>
            <a:r>
              <a:rPr lang="en-US" sz="1000" baseline="0" dirty="0" smtClean="0">
                <a:latin typeface="Times New Roman"/>
                <a:cs typeface="Times New Roman"/>
              </a:rPr>
              <a:t> interface the user will have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a:t>
            </a:r>
            <a:r>
              <a:rPr lang="en-US" sz="1000" baseline="0" dirty="0" smtClean="0">
                <a:latin typeface="Times New Roman"/>
                <a:cs typeface="Times New Roman"/>
              </a:rPr>
              <a:t>matches </a:t>
            </a:r>
            <a:r>
              <a:rPr lang="en-US" sz="1000" baseline="0" dirty="0" smtClean="0">
                <a:latin typeface="Times New Roman"/>
                <a:cs typeface="Times New Roman"/>
              </a:rPr>
              <a:t>well with YANG because it defines a schema tree. Specific icons are used to distinct nodes,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a:t>
            </a:r>
            <a:r>
              <a:rPr lang="en-US" sz="1000" baseline="0" dirty="0" smtClean="0">
                <a:latin typeface="Times New Roman"/>
                <a:cs typeface="Times New Roman"/>
              </a:rPr>
              <a:t>containers, </a:t>
            </a:r>
            <a:r>
              <a:rPr lang="en-US" sz="1000" baseline="0" dirty="0" smtClean="0">
                <a:latin typeface="Times New Roman"/>
                <a:cs typeface="Times New Roman"/>
              </a:rPr>
              <a:t>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 can have some key inside its leaf as is the “name” leaf referenced inside brackets in the “interface” list and by a little star on its leaf icon. When selecting a leaf in this </a:t>
            </a:r>
            <a:r>
              <a:rPr lang="en-US" sz="1000" baseline="0" dirty="0" smtClean="0">
                <a:latin typeface="Times New Roman"/>
                <a:cs typeface="Times New Roman"/>
              </a:rPr>
              <a:t>tree, the </a:t>
            </a:r>
            <a:r>
              <a:rPr lang="en-US" sz="1000" baseline="0" dirty="0" smtClean="0">
                <a:latin typeface="Times New Roman"/>
                <a:cs typeface="Times New Roman"/>
              </a:rPr>
              <a:t>lower part of the applet shows details of the YANG specification, as the type of a leaf and constraints such default value or range intervals. A leaf type is always at least of a built-in types (as string, int8,…) and can be refined by 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only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err="1" smtClean="0">
                <a:latin typeface="Times New Roman"/>
                <a:cs typeface="Times New Roman"/>
              </a:rPr>
              <a:t>netconf</a:t>
            </a:r>
            <a:r>
              <a:rPr lang="en-US" sz="1000" baseline="0" dirty="0" smtClean="0">
                <a:latin typeface="Times New Roman"/>
                <a:cs typeface="Times New Roman"/>
              </a:rPr>
              <a:t>” container while there is no YANG module called “</a:t>
            </a:r>
            <a:r>
              <a:rPr lang="fr-FR" sz="1000" baseline="0" dirty="0" err="1" smtClean="0">
                <a:latin typeface="Times New Roman"/>
                <a:cs typeface="Times New Roman"/>
              </a:rPr>
              <a:t>netconf</a:t>
            </a:r>
            <a:r>
              <a:rPr lang="en-US" sz="1000" baseline="0" dirty="0" smtClean="0">
                <a:latin typeface="Times New Roman"/>
                <a:cs typeface="Times New Roman"/>
              </a:rPr>
              <a:t>”. The YANG loader has created a virtual container called “</a:t>
            </a:r>
            <a:r>
              <a:rPr lang="fr-FR"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a:t>
            </a:r>
            <a:r>
              <a:rPr lang="en-US" sz="1000" baseline="0" noProof="0" dirty="0" smtClean="0">
                <a:latin typeface="Times New Roman"/>
                <a:cs typeface="Times New Roman"/>
              </a:rPr>
              <a:t> figure 7 </a:t>
            </a:r>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a:t>
            </a:r>
            <a:r>
              <a:rPr lang="en-US" sz="1000" baseline="0" noProof="0" dirty="0" smtClean="0">
                <a:latin typeface="Times New Roman"/>
                <a:cs typeface="Times New Roman"/>
              </a:rPr>
              <a:t>pops-</a:t>
            </a:r>
            <a:r>
              <a:rPr lang="en-US" sz="1000" baseline="0" noProof="0" dirty="0" smtClean="0">
                <a:latin typeface="Times New Roman"/>
                <a:cs typeface="Times New Roman"/>
              </a:rPr>
              <a:t>up when the right button is pressed on a YANG data type.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is chosen, the request is build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a:t>
            </a:r>
            <a:r>
              <a:rPr lang="en-US" sz="1000" baseline="0" noProof="0" dirty="0" smtClean="0">
                <a:latin typeface="Times New Roman"/>
                <a:cs typeface="Times New Roman"/>
              </a:rPr>
              <a:t>container) </a:t>
            </a:r>
            <a:r>
              <a:rPr lang="en-US" sz="1000" baseline="0" noProof="0" dirty="0" smtClean="0">
                <a:latin typeface="Times New Roman"/>
                <a:cs typeface="Times New Roman"/>
              </a:rPr>
              <a:t>to the tree position of the selected node. The resulting XML document is </a:t>
            </a:r>
            <a:r>
              <a:rPr lang="en-US" sz="1000" baseline="0" noProof="0" dirty="0" smtClean="0">
                <a:latin typeface="Times New Roman"/>
                <a:cs typeface="Times New Roman"/>
              </a:rPr>
              <a:t>sent </a:t>
            </a:r>
            <a:r>
              <a:rPr lang="en-US" sz="1000" baseline="0" noProof="0" dirty="0" smtClean="0">
                <a:latin typeface="Times New Roman"/>
                <a:cs typeface="Times New Roman"/>
              </a:rPr>
              <a:t>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done</a:t>
            </a:r>
            <a:r>
              <a:rPr lang="en-US" sz="1000" baseline="0" noProof="0" dirty="0" smtClean="0">
                <a:latin typeface="Times New Roman"/>
                <a:cs typeface="Times New Roman"/>
              </a:rPr>
              <a:t> on the </a:t>
            </a:r>
            <a:r>
              <a:rPr lang="en-US" sz="1000" baseline="0" noProof="0" dirty="0" smtClean="0">
                <a:latin typeface="Times New Roman"/>
                <a:cs typeface="Times New Roman"/>
              </a:rPr>
              <a:t>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Note that the key of the list is added to the request while it is not explicitly asked. This is an optimization because subsequent requests on list (and especially on list entry) will likely need the key. </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this latter add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send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en-US" sz="1000" baseline="0" noProof="0" dirty="0" smtClean="0">
                <a:latin typeface="Times New Roman"/>
                <a:cs typeface="Times New Roman"/>
              </a:rPr>
              <a:t>figure 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a:t>
            </a:r>
            <a:r>
              <a:rPr lang="en-US" sz="1000" baseline="0" noProof="0" dirty="0" smtClean="0">
                <a:latin typeface="Times New Roman"/>
                <a:cs typeface="Times New Roman"/>
              </a:rPr>
              <a:t> to allow multiple selections </a:t>
            </a:r>
            <a:r>
              <a:rPr lang="en-US" sz="1000" baseline="0" noProof="0" dirty="0" smtClean="0">
                <a:latin typeface="Times New Roman"/>
                <a:cs typeface="Times New Roman"/>
              </a:rPr>
              <a:t>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a:t>
            </a:r>
            <a:r>
              <a:rPr lang="en-US" sz="1000" baseline="0" noProof="0" dirty="0" smtClean="0">
                <a:latin typeface="Times New Roman"/>
                <a:cs typeface="Times New Roman"/>
              </a:rPr>
              <a:t> access </a:t>
            </a:r>
            <a:r>
              <a:rPr lang="en-US" sz="1000" baseline="0" noProof="0" dirty="0" smtClean="0">
                <a:latin typeface="Times New Roman"/>
                <a:cs typeface="Times New Roman"/>
              </a:rPr>
              <a:t>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figure 9 depicts some functionalities of the Yang Browsing client. The 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The part (</a:t>
            </a:r>
            <a:r>
              <a:rPr lang="en-US" sz="1000" baseline="0" noProof="0" dirty="0" err="1" smtClean="0">
                <a:latin typeface="Times New Roman"/>
                <a:cs typeface="Times New Roman"/>
              </a:rPr>
              <a:t>b</a:t>
            </a:r>
            <a:r>
              <a:rPr lang="en-US" sz="1000" baseline="0" noProof="0" dirty="0" smtClean="0">
                <a:latin typeface="Times New Roman"/>
                <a:cs typeface="Times New Roman"/>
              </a:rPr>
              <a:t>) shows that when editing a container, its components are listed with a warning until a correct value is given. The 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For such a case a list is edited entry by entry (that we call a list occurrence) and one can see an empty list entry ready to be filled. Note that a red mark is on the “login” leaf because it is the key of the list and so its value must be set. The 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t>2/09/09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t>2/09/09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t>2/09/09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t>2/09/09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t>2/09/09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t>2/09/09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t>2/09/09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t>2/09/09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t>2/09/09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t>2/09/09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t>2/09/09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t>2/09/09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1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a:t>
            </a:r>
            <a:r>
              <a:rPr lang="fr-FR" dirty="0" err="1" smtClean="0"/>
              <a:t>-end</a:t>
            </a:r>
            <a:r>
              <a:rPr lang="fr-FR" dirty="0" smtClean="0"/>
              <a:t> </a:t>
            </a:r>
            <a:r>
              <a:rPr lang="fr-FR" dirty="0" err="1" smtClean="0"/>
              <a:t>YANG</a:t>
            </a:r>
            <a:r>
              <a:rPr lang="fr-FR" dirty="0" err="1" smtClean="0"/>
              <a:t>-based</a:t>
            </a:r>
            <a:r>
              <a:rPr lang="fr-FR" dirty="0" smtClean="0"/>
              <a:t>  Configuration</a:t>
            </a:r>
            <a:r>
              <a:rPr lang="fr-FR" dirty="0" smtClean="0"/>
              <a:t> Management</a:t>
            </a:r>
            <a:endParaRPr lang="fr-FR" dirty="0"/>
          </a:p>
        </p:txBody>
      </p:sp>
      <p:sp>
        <p:nvSpPr>
          <p:cNvPr id="3" name="Sous-titre 2"/>
          <p:cNvSpPr>
            <a:spLocks noGrp="1"/>
          </p:cNvSpPr>
          <p:nvPr>
            <p:ph type="subTitle" idx="1"/>
          </p:nvPr>
        </p:nvSpPr>
        <p:spPr/>
        <p:txBody>
          <a:bodyPr/>
          <a:lstStyle/>
          <a:p>
            <a:r>
              <a:rPr lang="fr-FR" dirty="0" err="1" smtClean="0"/>
              <a:t>Unified</a:t>
            </a:r>
            <a:r>
              <a:rPr lang="fr-FR" dirty="0" smtClean="0"/>
              <a:t> Data and Model</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a:t>
            </a:r>
            <a:r>
              <a:rPr lang="fr-FR" sz="1400" dirty="0" smtClean="0">
                <a:latin typeface="Arial"/>
                <a:cs typeface="Arial"/>
              </a:rPr>
              <a:t>Protocol, </a:t>
            </a:r>
            <a:r>
              <a:rPr lang="en-US" sz="1400" dirty="0" smtClean="0">
                <a:latin typeface="Arial"/>
                <a:cs typeface="Arial"/>
              </a:rPr>
              <a:t>RFC 4741, December </a:t>
            </a:r>
            <a:r>
              <a:rPr lang="en-US" sz="1400" dirty="0" smtClean="0">
                <a:latin typeface="Arial"/>
                <a:cs typeface="Arial"/>
              </a:rPr>
              <a:t>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a:t>
            </a:r>
            <a:r>
              <a:rPr lang="fr-FR" sz="1400" dirty="0" smtClean="0">
                <a:latin typeface="Arial"/>
                <a:cs typeface="Arial"/>
              </a:rPr>
              <a:t>07, </a:t>
            </a:r>
            <a:r>
              <a:rPr lang="en-US" sz="1400" dirty="0" smtClean="0">
                <a:latin typeface="Arial"/>
                <a:cs typeface="Arial"/>
              </a:rPr>
              <a:t>Network </a:t>
            </a:r>
            <a:r>
              <a:rPr lang="en-US" sz="1400" dirty="0" smtClean="0">
                <a:latin typeface="Arial"/>
                <a:cs typeface="Arial"/>
              </a:rPr>
              <a:t>Working Group, Internet-Draft, 13 July </a:t>
            </a:r>
            <a:r>
              <a:rPr lang="en-US" sz="1400" dirty="0" smtClean="0">
                <a:latin typeface="Arial"/>
                <a:cs typeface="Arial"/>
              </a:rPr>
              <a:t>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a:t>
            </a:r>
            <a:r>
              <a:rPr lang="fr-FR" sz="1400" dirty="0" smtClean="0">
                <a:latin typeface="Arial"/>
                <a:cs typeface="Arial"/>
              </a:rPr>
              <a:t>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a:t>
            </a:r>
            <a:r>
              <a:rPr lang="fr-FR" sz="1400" dirty="0" smtClean="0">
                <a:latin typeface="Arial"/>
                <a:cs typeface="Arial"/>
              </a:rPr>
              <a:t> </a:t>
            </a:r>
          </a:p>
          <a:p>
            <a:r>
              <a:rPr lang="fr-FR" sz="1400" dirty="0" smtClean="0">
                <a:latin typeface="Arial"/>
                <a:cs typeface="Arial"/>
              </a:rPr>
              <a:t>Structure </a:t>
            </a:r>
            <a:r>
              <a:rPr lang="fr-FR" sz="1400" dirty="0" smtClean="0">
                <a:latin typeface="Arial"/>
                <a:cs typeface="Arial"/>
              </a:rPr>
              <a:t>of Management Information Version 2 (SMIv2</a:t>
            </a:r>
            <a:r>
              <a:rPr lang="fr-FR" sz="1400" dirty="0" smtClean="0">
                <a:latin typeface="Arial"/>
                <a:cs typeface="Arial"/>
              </a:rPr>
              <a:t>), RFC 2578, April </a:t>
            </a:r>
            <a:r>
              <a:rPr lang="fr-FR" sz="1400" dirty="0" smtClean="0">
                <a:latin typeface="Arial"/>
                <a:cs typeface="Arial"/>
              </a:rPr>
              <a:t>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a:t>
            </a:r>
            <a:r>
              <a:rPr lang="fr-FR" sz="1400" dirty="0" smtClean="0">
                <a:latin typeface="Arial"/>
                <a:cs typeface="Arial"/>
              </a:rPr>
              <a:t> </a:t>
            </a:r>
          </a:p>
          <a:p>
            <a:r>
              <a:rPr lang="fr-FR" sz="1400" dirty="0" smtClean="0">
                <a:latin typeface="Arial"/>
                <a:cs typeface="Arial"/>
              </a:rPr>
              <a:t>Simple </a:t>
            </a:r>
            <a:r>
              <a:rPr lang="fr-FR" sz="1400" dirty="0" smtClean="0">
                <a:latin typeface="Arial"/>
                <a:cs typeface="Arial"/>
              </a:rPr>
              <a:t>Network     Management </a:t>
            </a:r>
            <a:r>
              <a:rPr lang="fr-FR" sz="1400" dirty="0" smtClean="0">
                <a:latin typeface="Arial"/>
                <a:cs typeface="Arial"/>
              </a:rPr>
              <a:t>Protocol, </a:t>
            </a:r>
            <a:r>
              <a:rPr lang="fr-FR" sz="1400" dirty="0" smtClean="0">
                <a:latin typeface="Arial"/>
                <a:cs typeface="Arial"/>
              </a:rPr>
              <a:t>RFC 1157, May 1990</a:t>
            </a:r>
            <a:r>
              <a:rPr lang="fr-FR" sz="1400" dirty="0" smtClean="0">
                <a:latin typeface="Arial"/>
                <a:cs typeface="Arial"/>
              </a:rPr>
              <a:t>.</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a:t>
            </a:r>
            <a:r>
              <a:rPr lang="fr-FR" sz="1400" dirty="0" smtClean="0">
                <a:latin typeface="Arial"/>
                <a:cs typeface="Arial"/>
              </a:rPr>
              <a:t>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a:t>
            </a:r>
            <a:r>
              <a:rPr lang="fr-FR" sz="1400" dirty="0" smtClean="0">
                <a:latin typeface="Arial"/>
                <a:cs typeface="Arial"/>
              </a:rPr>
              <a:t>03, </a:t>
            </a:r>
            <a:r>
              <a:rPr lang="en-US" sz="1400" dirty="0" smtClean="0">
                <a:latin typeface="Arial"/>
                <a:cs typeface="Arial"/>
              </a:rPr>
              <a:t>Network </a:t>
            </a:r>
            <a:r>
              <a:rPr lang="en-US" sz="1400" dirty="0" smtClean="0">
                <a:latin typeface="Arial"/>
                <a:cs typeface="Arial"/>
              </a:rPr>
              <a:t>Working Group, Internet-Draft, 13 Mai 2009</a:t>
            </a:r>
          </a:p>
          <a:p>
            <a:endParaRPr lang="en-US" sz="1400" dirty="0" smtClean="0">
              <a:latin typeface="Arial"/>
              <a:cs typeface="Arial"/>
            </a:endParaRPr>
          </a:p>
          <a:p>
            <a:r>
              <a:rPr lang="en-US" sz="1400" dirty="0" smtClean="0">
                <a:latin typeface="Arial"/>
                <a:cs typeface="Arial"/>
              </a:rPr>
              <a:t>[8] V</a:t>
            </a:r>
            <a:r>
              <a:rPr lang="en-US" sz="1400" dirty="0" smtClean="0">
                <a:latin typeface="Arial"/>
                <a:cs typeface="Arial"/>
              </a:rPr>
              <a:t>.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a:t>
            </a:r>
            <a:r>
              <a:rPr lang="fr-FR" sz="1400" dirty="0" smtClean="0">
                <a:latin typeface="Arial"/>
                <a:cs typeface="Arial"/>
              </a:rPr>
              <a:t>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smtClean="0"/>
              <a:t>Network </a:t>
            </a:r>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Server</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Server</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3952683"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4885951"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a:t>
            </a:r>
            <a:r>
              <a:rPr lang="fr-FR" sz="2400" i="1" dirty="0" smtClean="0"/>
              <a:t>C</a:t>
            </a:r>
            <a:r>
              <a:rPr lang="fr-FR" sz="2400" i="1" dirty="0" smtClean="0"/>
              <a:t>onfiguration </a:t>
            </a:r>
            <a:r>
              <a:rPr lang="fr-FR" sz="2400" i="1" dirty="0" smtClean="0"/>
              <a:t>M</a:t>
            </a:r>
            <a:r>
              <a:rPr lang="fr-FR" sz="2400" i="1" dirty="0" smtClean="0"/>
              <a:t>anagement</a:t>
            </a:r>
            <a:endParaRPr lang="fr-FR" sz="2400"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endParaRPr lang="fr-FR" sz="1100" dirty="0" smtClean="0">
              <a:solidFill>
                <a:schemeClr val="tx1"/>
              </a:solidFill>
            </a:endParaRPr>
          </a:p>
          <a:p>
            <a:pPr marL="228600" indent="-228600"/>
            <a:r>
              <a:rPr lang="fr-FR" sz="800" dirty="0" smtClean="0">
                <a:solidFill>
                  <a:schemeClr val="tx1"/>
                </a:solidFill>
              </a:rPr>
              <a:t>(2) </a:t>
            </a:r>
            <a:r>
              <a:rPr lang="fr-FR" sz="1100" dirty="0" err="1" smtClean="0">
                <a:solidFill>
                  <a:schemeClr val="tx1"/>
                </a:solidFill>
              </a:rPr>
              <a:t>namespace</a:t>
            </a:r>
            <a:r>
              <a:rPr lang="fr-FR" sz="1100" dirty="0" smtClean="0">
                <a:solidFill>
                  <a:schemeClr val="tx1"/>
                </a:solidFill>
              </a:rPr>
              <a:t> </a:t>
            </a:r>
          </a:p>
          <a:p>
            <a:pPr marL="228600" indent="-228600"/>
            <a:r>
              <a:rPr lang="fr-FR" sz="1100" dirty="0" smtClean="0">
                <a:solidFill>
                  <a:schemeClr val="tx1"/>
                </a:solidFill>
              </a:rPr>
              <a:t>           «</a:t>
            </a:r>
            <a:r>
              <a:rPr lang="fr-FR" sz="1100" dirty="0" smtClean="0">
                <a:solidFill>
                  <a:srgbClr val="000000"/>
                </a:solidFill>
              </a:rPr>
              <a:t> </a:t>
            </a:r>
            <a:r>
              <a:rPr lang="fr-FR" sz="1100" dirty="0" smtClean="0">
                <a:solidFill>
                  <a:srgbClr val="000000"/>
                </a:solidFill>
              </a:rPr>
              <a:t>urn:loria:madynes:ensuite:yencap:1.0:module:Interfaces:</a:t>
            </a:r>
            <a:r>
              <a:rPr lang="fr-FR" sz="1100" dirty="0" smtClean="0">
                <a:solidFill>
                  <a:srgbClr val="000000"/>
                </a:solidFill>
              </a:rPr>
              <a:t>1.0</a:t>
            </a:r>
            <a:r>
              <a:rPr lang="fr-FR" sz="1100" dirty="0" smtClean="0">
                <a:solidFill>
                  <a:schemeClr val="tx1"/>
                </a:solidFill>
              </a:rPr>
              <a:t> </a:t>
            </a:r>
            <a:r>
              <a:rPr lang="fr-FR" sz="1100" dirty="0" smtClean="0">
                <a:solidFill>
                  <a:schemeClr val="tx1"/>
                </a:solidFill>
              </a:rPr>
              <a:t>»;</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a:t>
            </a:r>
            <a:r>
              <a:rPr lang="fr-FR" sz="1100" dirty="0" err="1" smtClean="0">
                <a:solidFill>
                  <a:schemeClr val="tx1"/>
                </a:solidFill>
              </a:rPr>
              <a:t>ip</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m;</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8" name="Rectangle 7"/>
          <p:cNvSpPr/>
          <p:nvPr/>
        </p:nvSpPr>
        <p:spPr>
          <a:xfrm>
            <a:off x="4457944" y="1771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module</a:t>
            </a:r>
            <a:endParaRPr lang="fr-FR" sz="1200" dirty="0">
              <a:solidFill>
                <a:srgbClr val="000000"/>
              </a:solidFill>
            </a:endParaRPr>
          </a:p>
        </p:txBody>
      </p:sp>
      <p:sp>
        <p:nvSpPr>
          <p:cNvPr id="9" name="Rectangle 8"/>
          <p:cNvSpPr/>
          <p:nvPr/>
        </p:nvSpPr>
        <p:spPr>
          <a:xfrm>
            <a:off x="7833959" y="5771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header</a:t>
            </a:r>
            <a:endParaRPr lang="fr-FR" sz="1200" dirty="0">
              <a:solidFill>
                <a:srgbClr val="000000"/>
              </a:solidFill>
            </a:endParaRPr>
          </a:p>
        </p:txBody>
      </p:sp>
      <p:sp>
        <p:nvSpPr>
          <p:cNvPr id="10" name="Rectangle 9"/>
          <p:cNvSpPr/>
          <p:nvPr/>
        </p:nvSpPr>
        <p:spPr>
          <a:xfrm>
            <a:off x="8768194" y="1349475"/>
            <a:ext cx="918920"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namespace</a:t>
            </a:r>
            <a:endParaRPr lang="fr-FR" sz="1200" dirty="0">
              <a:solidFill>
                <a:srgbClr val="000000"/>
              </a:solidFill>
            </a:endParaRPr>
          </a:p>
        </p:txBody>
      </p:sp>
      <p:sp>
        <p:nvSpPr>
          <p:cNvPr id="11" name="Rectangle 10"/>
          <p:cNvSpPr/>
          <p:nvPr/>
        </p:nvSpPr>
        <p:spPr>
          <a:xfrm>
            <a:off x="8789236" y="1749525"/>
            <a:ext cx="900028"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import</a:t>
            </a:r>
            <a:endParaRPr lang="fr-FR" sz="1200" dirty="0">
              <a:solidFill>
                <a:srgbClr val="000000"/>
              </a:solidFill>
            </a:endParaRPr>
          </a:p>
        </p:txBody>
      </p:sp>
      <p:sp>
        <p:nvSpPr>
          <p:cNvPr id="12" name="Rectangle 11"/>
          <p:cNvSpPr/>
          <p:nvPr/>
        </p:nvSpPr>
        <p:spPr>
          <a:xfrm>
            <a:off x="5605109" y="9875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typedef</a:t>
            </a:r>
            <a:endParaRPr lang="fr-FR" sz="1200" dirty="0">
              <a:solidFill>
                <a:srgbClr val="000000"/>
              </a:solidFill>
            </a:endParaRPr>
          </a:p>
        </p:txBody>
      </p:sp>
      <p:sp>
        <p:nvSpPr>
          <p:cNvPr id="13" name="Rectangle 12"/>
          <p:cNvSpPr/>
          <p:nvPr/>
        </p:nvSpPr>
        <p:spPr>
          <a:xfrm>
            <a:off x="5605109" y="1482825"/>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grouping</a:t>
            </a:r>
            <a:endParaRPr lang="fr-FR" sz="1200" dirty="0">
              <a:solidFill>
                <a:srgbClr val="000000"/>
              </a:solidFill>
            </a:endParaRPr>
          </a:p>
        </p:txBody>
      </p:sp>
      <p:sp>
        <p:nvSpPr>
          <p:cNvPr id="14" name="Rectangle 13"/>
          <p:cNvSpPr/>
          <p:nvPr/>
        </p:nvSpPr>
        <p:spPr>
          <a:xfrm>
            <a:off x="6664957" y="20821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16" name="Rectangle 15"/>
          <p:cNvSpPr/>
          <p:nvPr/>
        </p:nvSpPr>
        <p:spPr>
          <a:xfrm>
            <a:off x="8150857" y="25583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17" name="Losange 16"/>
          <p:cNvSpPr/>
          <p:nvPr/>
        </p:nvSpPr>
        <p:spPr>
          <a:xfrm flipH="1">
            <a:off x="4976372" y="4438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19" name="Forme 18"/>
          <p:cNvCxnSpPr>
            <a:stCxn id="17" idx="2"/>
            <a:endCxn id="9" idx="1"/>
          </p:cNvCxnSpPr>
          <p:nvPr/>
        </p:nvCxnSpPr>
        <p:spPr>
          <a:xfrm rot="16200000" flipH="1">
            <a:off x="6436184" y="-711976"/>
            <a:ext cx="24727" cy="277082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200548" y="837140"/>
            <a:ext cx="210502" cy="112820"/>
          </a:xfrm>
          <a:prstGeom prst="triangl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cxnSp>
        <p:nvCxnSpPr>
          <p:cNvPr id="24" name="Connecteur en angle 23"/>
          <p:cNvCxnSpPr>
            <a:stCxn id="9" idx="2"/>
            <a:endCxn id="20" idx="0"/>
          </p:cNvCxnSpPr>
          <p:nvPr/>
        </p:nvCxnSpPr>
        <p:spPr>
          <a:xfrm rot="5400000">
            <a:off x="8351117" y="749107"/>
            <a:ext cx="42716" cy="13335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82927" y="972831"/>
            <a:ext cx="508139" cy="462395"/>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93423" y="1162335"/>
            <a:ext cx="908189" cy="483437"/>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208007" y="3091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46" name="Losange 45"/>
          <p:cNvSpPr/>
          <p:nvPr/>
        </p:nvSpPr>
        <p:spPr>
          <a:xfrm flipH="1">
            <a:off x="6074174" y="1749525"/>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sp>
        <p:nvSpPr>
          <p:cNvPr id="49" name="Losange 48"/>
          <p:cNvSpPr/>
          <p:nvPr/>
        </p:nvSpPr>
        <p:spPr>
          <a:xfrm flipH="1">
            <a:off x="7156548" y="2348826"/>
            <a:ext cx="173526" cy="217248"/>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nvGrpSpPr>
          <p:cNvPr id="63" name="Grouper 62"/>
          <p:cNvGrpSpPr/>
          <p:nvPr/>
        </p:nvGrpSpPr>
        <p:grpSpPr>
          <a:xfrm>
            <a:off x="5555746" y="2983152"/>
            <a:ext cx="1210382" cy="434496"/>
            <a:chOff x="5417987" y="2933700"/>
            <a:chExt cx="1485900" cy="533400"/>
          </a:xfrm>
        </p:grpSpPr>
        <p:sp>
          <p:nvSpPr>
            <p:cNvPr id="15" name="Rectangle 14"/>
            <p:cNvSpPr/>
            <p:nvPr/>
          </p:nvSpPr>
          <p:spPr>
            <a:xfrm>
              <a:off x="5417987" y="293370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container</a:t>
              </a:r>
              <a:endParaRPr lang="fr-FR" sz="1200" dirty="0">
                <a:solidFill>
                  <a:srgbClr val="000000"/>
                </a:solidFill>
              </a:endParaRPr>
            </a:p>
          </p:txBody>
        </p:sp>
        <p:sp>
          <p:nvSpPr>
            <p:cNvPr id="50" name="Losange 49"/>
            <p:cNvSpPr/>
            <p:nvPr/>
          </p:nvSpPr>
          <p:spPr>
            <a:xfrm flipH="1">
              <a:off x="6054424" y="320040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sp>
        <p:nvSpPr>
          <p:cNvPr id="52" name="Rectangle 51"/>
          <p:cNvSpPr/>
          <p:nvPr/>
        </p:nvSpPr>
        <p:spPr>
          <a:xfrm>
            <a:off x="7407907" y="40226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3" name="Rectangle 52"/>
          <p:cNvSpPr/>
          <p:nvPr/>
        </p:nvSpPr>
        <p:spPr>
          <a:xfrm>
            <a:off x="7407907" y="442271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4" name="Rectangle 53"/>
          <p:cNvSpPr/>
          <p:nvPr/>
        </p:nvSpPr>
        <p:spPr>
          <a:xfrm>
            <a:off x="7399285" y="482276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leaf</a:t>
            </a:r>
            <a:endParaRPr lang="fr-FR" sz="1200" dirty="0">
              <a:solidFill>
                <a:srgbClr val="000000"/>
              </a:solidFill>
            </a:endParaRPr>
          </a:p>
        </p:txBody>
      </p:sp>
      <p:sp>
        <p:nvSpPr>
          <p:cNvPr id="58" name="Rectangle 57"/>
          <p:cNvSpPr/>
          <p:nvPr/>
        </p:nvSpPr>
        <p:spPr>
          <a:xfrm>
            <a:off x="8443559" y="623502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sp>
        <p:nvSpPr>
          <p:cNvPr id="60" name="Rectangle 59"/>
          <p:cNvSpPr/>
          <p:nvPr/>
        </p:nvSpPr>
        <p:spPr>
          <a:xfrm>
            <a:off x="6638119" y="6520776"/>
            <a:ext cx="1210382" cy="21724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uses</a:t>
            </a:r>
            <a:endParaRPr lang="fr-FR" sz="1200" dirty="0">
              <a:solidFill>
                <a:srgbClr val="000000"/>
              </a:solidFill>
            </a:endParaRPr>
          </a:p>
        </p:txBody>
      </p:sp>
      <p:cxnSp>
        <p:nvCxnSpPr>
          <p:cNvPr id="62" name="Forme 61"/>
          <p:cNvCxnSpPr>
            <a:stCxn id="46" idx="2"/>
            <a:endCxn id="14" idx="1"/>
          </p:cNvCxnSpPr>
          <p:nvPr/>
        </p:nvCxnSpPr>
        <p:spPr>
          <a:xfrm rot="16200000" flipH="1">
            <a:off x="6300959" y="1826751"/>
            <a:ext cx="223977" cy="50402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646621" y="2162764"/>
            <a:ext cx="100926" cy="90754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408496" y="2400889"/>
            <a:ext cx="634326" cy="964696"/>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94089" y="1630118"/>
            <a:ext cx="2430703" cy="492611"/>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116584" y="607624"/>
            <a:ext cx="435077"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68934" y="855274"/>
            <a:ext cx="930376" cy="541974"/>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49561" y="3629024"/>
            <a:ext cx="422754" cy="1"/>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5" name="Grouper 64"/>
          <p:cNvGrpSpPr/>
          <p:nvPr/>
        </p:nvGrpSpPr>
        <p:grpSpPr>
          <a:xfrm>
            <a:off x="5555747" y="3840402"/>
            <a:ext cx="1210382" cy="434496"/>
            <a:chOff x="5417988" y="3790950"/>
            <a:chExt cx="1485900" cy="533400"/>
          </a:xfrm>
        </p:grpSpPr>
        <p:sp>
          <p:nvSpPr>
            <p:cNvPr id="51" name="Rectangle 50"/>
            <p:cNvSpPr/>
            <p:nvPr/>
          </p:nvSpPr>
          <p:spPr>
            <a:xfrm>
              <a:off x="5417988" y="379095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list</a:t>
              </a:r>
              <a:endParaRPr lang="fr-FR" sz="1200" dirty="0">
                <a:solidFill>
                  <a:srgbClr val="000000"/>
                </a:solidFill>
              </a:endParaRPr>
            </a:p>
          </p:txBody>
        </p:sp>
        <p:sp>
          <p:nvSpPr>
            <p:cNvPr id="87" name="Losange 86"/>
            <p:cNvSpPr/>
            <p:nvPr/>
          </p:nvSpPr>
          <p:spPr>
            <a:xfrm flipH="1">
              <a:off x="6054424" y="405765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90" name="Forme 89"/>
          <p:cNvCxnSpPr>
            <a:stCxn id="87" idx="2"/>
            <a:endCxn id="52" idx="1"/>
          </p:cNvCxnSpPr>
          <p:nvPr/>
        </p:nvCxnSpPr>
        <p:spPr>
          <a:xfrm rot="5400000" flipH="1" flipV="1">
            <a:off x="6712618" y="3579609"/>
            <a:ext cx="143608" cy="1246970"/>
          </a:xfrm>
          <a:prstGeom prst="bentConnector4">
            <a:avLst>
              <a:gd name="adj1" fmla="val -159183"/>
              <a:gd name="adj2" fmla="val 53479"/>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56201" y="3779634"/>
            <a:ext cx="256442" cy="1246970"/>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51865" y="3983970"/>
            <a:ext cx="656492" cy="1238348"/>
          </a:xfrm>
          <a:prstGeom prst="bentConnector2">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12716" y="4723119"/>
            <a:ext cx="896444" cy="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67" name="Grouper 66"/>
          <p:cNvGrpSpPr/>
          <p:nvPr/>
        </p:nvGrpSpPr>
        <p:grpSpPr>
          <a:xfrm>
            <a:off x="5555748" y="5171342"/>
            <a:ext cx="1210382" cy="434496"/>
            <a:chOff x="5417989" y="5121890"/>
            <a:chExt cx="1485900" cy="533400"/>
          </a:xfrm>
        </p:grpSpPr>
        <p:sp>
          <p:nvSpPr>
            <p:cNvPr id="55" name="Rectangle 54"/>
            <p:cNvSpPr/>
            <p:nvPr/>
          </p:nvSpPr>
          <p:spPr>
            <a:xfrm>
              <a:off x="5417989" y="51218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rPr>
                <a:t>choice</a:t>
              </a:r>
              <a:endParaRPr lang="fr-FR" sz="1200" dirty="0">
                <a:solidFill>
                  <a:srgbClr val="000000"/>
                </a:solidFill>
              </a:endParaRPr>
            </a:p>
          </p:txBody>
        </p:sp>
        <p:sp>
          <p:nvSpPr>
            <p:cNvPr id="97" name="Losange 96"/>
            <p:cNvSpPr/>
            <p:nvPr/>
          </p:nvSpPr>
          <p:spPr>
            <a:xfrm flipH="1">
              <a:off x="6063048" y="538859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69" name="Grouper 68"/>
          <p:cNvGrpSpPr/>
          <p:nvPr/>
        </p:nvGrpSpPr>
        <p:grpSpPr>
          <a:xfrm>
            <a:off x="7620933" y="5439808"/>
            <a:ext cx="1210382" cy="450014"/>
            <a:chOff x="7483174" y="5388590"/>
            <a:chExt cx="1485900" cy="552450"/>
          </a:xfrm>
        </p:grpSpPr>
        <p:sp>
          <p:nvSpPr>
            <p:cNvPr id="57" name="Rectangle 56"/>
            <p:cNvSpPr/>
            <p:nvPr/>
          </p:nvSpPr>
          <p:spPr>
            <a:xfrm>
              <a:off x="7483174" y="5388590"/>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99" name="Losange 98"/>
            <p:cNvSpPr/>
            <p:nvPr/>
          </p:nvSpPr>
          <p:spPr>
            <a:xfrm flipH="1">
              <a:off x="8062632" y="5674340"/>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grpSp>
        <p:nvGrpSpPr>
          <p:cNvPr id="71" name="Grouper 70"/>
          <p:cNvGrpSpPr/>
          <p:nvPr/>
        </p:nvGrpSpPr>
        <p:grpSpPr>
          <a:xfrm>
            <a:off x="4919308" y="6218955"/>
            <a:ext cx="1210384" cy="465532"/>
            <a:chOff x="4781550" y="6165971"/>
            <a:chExt cx="1485900" cy="571500"/>
          </a:xfrm>
        </p:grpSpPr>
        <p:sp>
          <p:nvSpPr>
            <p:cNvPr id="59" name="Rectangle 58"/>
            <p:cNvSpPr/>
            <p:nvPr/>
          </p:nvSpPr>
          <p:spPr>
            <a:xfrm>
              <a:off x="4781550" y="6165971"/>
              <a:ext cx="1485900" cy="2667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rPr>
                <a:t>case</a:t>
              </a:r>
              <a:endParaRPr lang="fr-FR" sz="1200" dirty="0">
                <a:solidFill>
                  <a:srgbClr val="000000"/>
                </a:solidFill>
              </a:endParaRPr>
            </a:p>
          </p:txBody>
        </p:sp>
        <p:sp>
          <p:nvSpPr>
            <p:cNvPr id="100" name="Losange 99"/>
            <p:cNvSpPr/>
            <p:nvPr/>
          </p:nvSpPr>
          <p:spPr>
            <a:xfrm flipH="1">
              <a:off x="5320096" y="6470771"/>
              <a:ext cx="213026" cy="266700"/>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solidFill>
                  <a:srgbClr val="000000"/>
                </a:solidFill>
              </a:endParaRPr>
            </a:p>
          </p:txBody>
        </p:sp>
      </p:grpSp>
      <p:cxnSp>
        <p:nvCxnSpPr>
          <p:cNvPr id="105" name="Forme 104"/>
          <p:cNvCxnSpPr>
            <a:stCxn id="97" idx="2"/>
            <a:endCxn id="57" idx="1"/>
          </p:cNvCxnSpPr>
          <p:nvPr/>
        </p:nvCxnSpPr>
        <p:spPr>
          <a:xfrm rot="5400000" flipH="1" flipV="1">
            <a:off x="6865744" y="4850649"/>
            <a:ext cx="57406" cy="1452971"/>
          </a:xfrm>
          <a:prstGeom prst="bentConnector4">
            <a:avLst>
              <a:gd name="adj1" fmla="val -398216"/>
              <a:gd name="adj2" fmla="val 52986"/>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39673" y="5590665"/>
            <a:ext cx="613117" cy="643462"/>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41628" y="5627904"/>
            <a:ext cx="345204" cy="86904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1524" y="6575863"/>
            <a:ext cx="1106595" cy="53537"/>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1" name="Espace réservé du numéro de diapositive 60"/>
          <p:cNvSpPr>
            <a:spLocks noGrp="1"/>
          </p:cNvSpPr>
          <p:nvPr>
            <p:ph type="sldNum" sz="quarter" idx="12"/>
          </p:nvPr>
        </p:nvSpPr>
        <p:spPr>
          <a:xfrm>
            <a:off x="7313592" y="6390203"/>
            <a:ext cx="1882816" cy="297422"/>
          </a:xfrm>
        </p:spPr>
        <p:txBody>
          <a:bodyPr/>
          <a:lstStyle/>
          <a:p>
            <a:fld id="{339A7AB0-D0CE-A343-B5B6-64AAD55F6591}" type="slidenum">
              <a:rPr lang="fr-FR" sz="1100" smtClean="0"/>
              <a:pPr/>
              <a:t>3</a:t>
            </a:fld>
            <a:endParaRPr lang="fr-FR" sz="1100"/>
          </a:p>
        </p:txBody>
      </p:sp>
      <p:sp>
        <p:nvSpPr>
          <p:cNvPr id="72" name="ZoneTexte 71"/>
          <p:cNvSpPr txBox="1"/>
          <p:nvPr/>
        </p:nvSpPr>
        <p:spPr>
          <a:xfrm>
            <a:off x="433414" y="163540"/>
            <a:ext cx="2210974"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Modeling</a:t>
            </a:r>
            <a:endParaRPr 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 name="Carré corné 4"/>
          <p:cNvSpPr/>
          <p:nvPr/>
        </p:nvSpPr>
        <p:spPr>
          <a:xfrm>
            <a:off x="1176576" y="4674648"/>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smtClean="0">
                <a:solidFill>
                  <a:srgbClr val="000000"/>
                </a:solidFill>
              </a:rPr>
              <a:t>a</a:t>
            </a:r>
            <a:endParaRPr lang="en-US" sz="1200" dirty="0">
              <a:solidFill>
                <a:srgbClr val="000000"/>
              </a:solidFill>
            </a:endParaRPr>
          </a:p>
        </p:txBody>
      </p:sp>
      <p:sp>
        <p:nvSpPr>
          <p:cNvPr id="6" name="Carré corné 5"/>
          <p:cNvSpPr/>
          <p:nvPr/>
        </p:nvSpPr>
        <p:spPr>
          <a:xfrm>
            <a:off x="304800" y="5582095"/>
            <a:ext cx="685800" cy="627529"/>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module</a:t>
            </a:r>
          </a:p>
          <a:p>
            <a:pPr algn="ctr"/>
            <a:r>
              <a:rPr lang="en-US" sz="1200" dirty="0" err="1" smtClean="0">
                <a:solidFill>
                  <a:srgbClr val="000000"/>
                </a:solidFill>
              </a:rPr>
              <a:t>b</a:t>
            </a:r>
            <a:endParaRPr lang="en-US" sz="1200" dirty="0">
              <a:solidFill>
                <a:srgbClr val="000000"/>
              </a:solidFill>
            </a:endParaRPr>
          </a:p>
        </p:txBody>
      </p:sp>
      <p:cxnSp>
        <p:nvCxnSpPr>
          <p:cNvPr id="8" name="Connecteur en arc 7"/>
          <p:cNvCxnSpPr>
            <a:stCxn id="6" idx="3"/>
            <a:endCxn id="5" idx="2"/>
          </p:cNvCxnSpPr>
          <p:nvPr/>
        </p:nvCxnSpPr>
        <p:spPr>
          <a:xfrm flipV="1">
            <a:off x="990600" y="5302177"/>
            <a:ext cx="528876" cy="593683"/>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YANG sub-module</a:t>
            </a:r>
          </a:p>
          <a:p>
            <a:pPr algn="ctr"/>
            <a:r>
              <a:rPr lang="en-US" sz="1200" dirty="0" smtClean="0">
                <a:solidFill>
                  <a:srgbClr val="000000"/>
                </a:solidFill>
              </a:rPr>
              <a:t>sa1</a:t>
            </a:r>
            <a:endParaRPr lang="en-US" sz="1200" dirty="0">
              <a:solidFill>
                <a:srgbClr val="000000"/>
              </a:solidFill>
            </a:endParaRPr>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rgbClr val="000000"/>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rgbClr val="000000"/>
                </a:solidFill>
              </a:rPr>
              <a:t>jYang</a:t>
            </a:r>
            <a:endParaRPr lang="en-US" sz="1600" dirty="0">
              <a:solidFill>
                <a:srgbClr val="000000"/>
              </a:solidFill>
            </a:endParaRPr>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errors</a:t>
            </a:r>
            <a:endParaRPr lang="en-US" sz="1600" dirty="0">
              <a:solidFill>
                <a:srgbClr val="000000"/>
              </a:solidFill>
            </a:endParaRPr>
          </a:p>
        </p:txBody>
      </p:sp>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Connecteur en arc 70"/>
          <p:cNvCxnSpPr/>
          <p:nvPr/>
        </p:nvCxnSpPr>
        <p:spPr>
          <a:xfrm rot="5400000" flipH="1" flipV="1">
            <a:off x="1342211" y="803363"/>
            <a:ext cx="2182065" cy="2161595"/>
          </a:xfrm>
          <a:prstGeom prst="curvedConnector3">
            <a:avLst>
              <a:gd name="adj1" fmla="val 10208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cxnSp>
        <p:nvCxnSpPr>
          <p:cNvPr id="189" name="Connecteur droit 188"/>
          <p:cNvCxnSpPr>
            <a:stCxn id="292" idx="2"/>
            <a:endCxn id="330" idx="0"/>
          </p:cNvCxnSpPr>
          <p:nvPr/>
        </p:nvCxnSpPr>
        <p:spPr>
          <a:xfrm rot="16200000" flipH="1">
            <a:off x="5948563" y="759787"/>
            <a:ext cx="269231" cy="8257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292" idx="2"/>
            <a:endCxn id="337" idx="0"/>
          </p:cNvCxnSpPr>
          <p:nvPr/>
        </p:nvCxnSpPr>
        <p:spPr>
          <a:xfrm rot="16200000" flipH="1">
            <a:off x="6016554" y="691796"/>
            <a:ext cx="269232" cy="21856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4" name="Connecteur droit 193"/>
          <p:cNvCxnSpPr>
            <a:stCxn id="330" idx="2"/>
            <a:endCxn id="367" idx="0"/>
          </p:cNvCxnSpPr>
          <p:nvPr/>
        </p:nvCxnSpPr>
        <p:spPr>
          <a:xfrm rot="5400000">
            <a:off x="5931172" y="1138459"/>
            <a:ext cx="270842" cy="11575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330" idx="2"/>
            <a:endCxn id="377" idx="0"/>
          </p:cNvCxnSpPr>
          <p:nvPr/>
        </p:nvCxnSpPr>
        <p:spPr>
          <a:xfrm rot="16200000" flipH="1">
            <a:off x="6014794" y="1170586"/>
            <a:ext cx="270842" cy="5149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330" idx="2"/>
            <a:endCxn id="380" idx="0"/>
          </p:cNvCxnSpPr>
          <p:nvPr/>
        </p:nvCxnSpPr>
        <p:spPr>
          <a:xfrm rot="16200000" flipH="1">
            <a:off x="6087364" y="1098016"/>
            <a:ext cx="270842" cy="19663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8" name="Connecteur droit 197"/>
          <p:cNvCxnSpPr>
            <a:stCxn id="292" idx="2"/>
            <a:endCxn id="349" idx="0"/>
          </p:cNvCxnSpPr>
          <p:nvPr/>
        </p:nvCxnSpPr>
        <p:spPr>
          <a:xfrm rot="16200000" flipH="1">
            <a:off x="6089888" y="618462"/>
            <a:ext cx="269230" cy="365229"/>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Connecteur droit 200"/>
          <p:cNvCxnSpPr>
            <a:stCxn id="349" idx="2"/>
            <a:endCxn id="383" idx="0"/>
          </p:cNvCxnSpPr>
          <p:nvPr/>
        </p:nvCxnSpPr>
        <p:spPr>
          <a:xfrm rot="16200000" flipH="1">
            <a:off x="6319684" y="1148345"/>
            <a:ext cx="270843" cy="9597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349" idx="2"/>
            <a:endCxn id="389" idx="0"/>
          </p:cNvCxnSpPr>
          <p:nvPr/>
        </p:nvCxnSpPr>
        <p:spPr>
          <a:xfrm rot="16200000" flipH="1">
            <a:off x="6412933" y="1055096"/>
            <a:ext cx="270843" cy="28247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6" name="Connecteur droit 235"/>
          <p:cNvCxnSpPr>
            <a:stCxn id="389" idx="2"/>
            <a:endCxn id="401" idx="0"/>
          </p:cNvCxnSpPr>
          <p:nvPr/>
        </p:nvCxnSpPr>
        <p:spPr>
          <a:xfrm rot="16200000" flipH="1">
            <a:off x="6629742" y="1516824"/>
            <a:ext cx="195898"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9" name="Connecteur droit 238"/>
          <p:cNvCxnSpPr>
            <a:stCxn id="401" idx="2"/>
            <a:endCxn id="467" idx="0"/>
          </p:cNvCxnSpPr>
          <p:nvPr/>
        </p:nvCxnSpPr>
        <p:spPr>
          <a:xfrm rot="5400000">
            <a:off x="6548508" y="1848428"/>
            <a:ext cx="287618" cy="146948"/>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401" idx="2"/>
            <a:endCxn id="473" idx="0"/>
          </p:cNvCxnSpPr>
          <p:nvPr/>
        </p:nvCxnSpPr>
        <p:spPr>
          <a:xfrm rot="16200000" flipH="1">
            <a:off x="6707349" y="1836535"/>
            <a:ext cx="287618" cy="1707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2" name="Connecteur droit 241"/>
          <p:cNvCxnSpPr>
            <a:stCxn id="389" idx="2"/>
            <a:endCxn id="404" idx="0"/>
          </p:cNvCxnSpPr>
          <p:nvPr/>
        </p:nvCxnSpPr>
        <p:spPr>
          <a:xfrm rot="16200000" flipH="1">
            <a:off x="6753205" y="1393361"/>
            <a:ext cx="195898" cy="323126"/>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4" name="Connecteur droit 243"/>
          <p:cNvCxnSpPr>
            <a:stCxn id="404" idx="2"/>
            <a:endCxn id="479" idx="0"/>
          </p:cNvCxnSpPr>
          <p:nvPr/>
        </p:nvCxnSpPr>
        <p:spPr>
          <a:xfrm rot="16200000" flipH="1">
            <a:off x="6902975" y="1887835"/>
            <a:ext cx="287618" cy="6813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0" name="Connecteur droit 249"/>
          <p:cNvCxnSpPr>
            <a:stCxn id="367" idx="2"/>
            <a:endCxn id="395" idx="0"/>
          </p:cNvCxnSpPr>
          <p:nvPr/>
        </p:nvCxnSpPr>
        <p:spPr>
          <a:xfrm rot="5400000">
            <a:off x="5903802" y="1547957"/>
            <a:ext cx="195898" cy="1393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3" name="Connecteur droit 252"/>
          <p:cNvCxnSpPr>
            <a:stCxn id="395" idx="2"/>
            <a:endCxn id="476" idx="0"/>
          </p:cNvCxnSpPr>
          <p:nvPr/>
        </p:nvCxnSpPr>
        <p:spPr>
          <a:xfrm rot="5400000">
            <a:off x="5838892" y="1909820"/>
            <a:ext cx="287618" cy="24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395" idx="2"/>
            <a:endCxn id="470" idx="0"/>
          </p:cNvCxnSpPr>
          <p:nvPr/>
        </p:nvCxnSpPr>
        <p:spPr>
          <a:xfrm rot="16200000" flipH="1">
            <a:off x="5993696" y="1779180"/>
            <a:ext cx="287618" cy="285444"/>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Connecteur droit 255"/>
          <p:cNvCxnSpPr>
            <a:stCxn id="367" idx="2"/>
            <a:endCxn id="398" idx="0"/>
          </p:cNvCxnSpPr>
          <p:nvPr/>
        </p:nvCxnSpPr>
        <p:spPr>
          <a:xfrm rot="16200000" flipH="1">
            <a:off x="6079754" y="1385939"/>
            <a:ext cx="195898" cy="33797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8" name="Connecteur droit 257"/>
          <p:cNvCxnSpPr>
            <a:stCxn id="398" idx="2"/>
            <a:endCxn id="464" idx="0"/>
          </p:cNvCxnSpPr>
          <p:nvPr/>
        </p:nvCxnSpPr>
        <p:spPr>
          <a:xfrm rot="16200000" flipH="1">
            <a:off x="6247961" y="1876819"/>
            <a:ext cx="287618" cy="90165"/>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450628" y="1748406"/>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79516" y="5582095"/>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grpSp>
        <p:nvGrpSpPr>
          <p:cNvPr id="344" name="Grouper 343"/>
          <p:cNvGrpSpPr/>
          <p:nvPr/>
        </p:nvGrpSpPr>
        <p:grpSpPr>
          <a:xfrm>
            <a:off x="5984014" y="541242"/>
            <a:ext cx="115750" cy="125220"/>
            <a:chOff x="5984014" y="541242"/>
            <a:chExt cx="115750" cy="125220"/>
          </a:xfrm>
        </p:grpSpPr>
        <p:sp>
          <p:nvSpPr>
            <p:cNvPr id="182" name="Ellipse 181"/>
            <p:cNvSpPr/>
            <p:nvPr/>
          </p:nvSpPr>
          <p:spPr>
            <a:xfrm>
              <a:off x="6003789" y="56183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5984014" y="54124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5" name="Grouper 344"/>
          <p:cNvGrpSpPr/>
          <p:nvPr/>
        </p:nvGrpSpPr>
        <p:grpSpPr>
          <a:xfrm>
            <a:off x="6066593" y="935693"/>
            <a:ext cx="115750" cy="125220"/>
            <a:chOff x="6066593" y="935693"/>
            <a:chExt cx="115750" cy="125220"/>
          </a:xfrm>
        </p:grpSpPr>
        <p:sp>
          <p:nvSpPr>
            <p:cNvPr id="185" name="Ellipse 184"/>
            <p:cNvSpPr/>
            <p:nvPr/>
          </p:nvSpPr>
          <p:spPr>
            <a:xfrm>
              <a:off x="6086368" y="95628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6066593" y="935693"/>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6" name="Grouper 345"/>
          <p:cNvGrpSpPr/>
          <p:nvPr/>
        </p:nvGrpSpPr>
        <p:grpSpPr>
          <a:xfrm>
            <a:off x="6202577" y="935694"/>
            <a:ext cx="115750" cy="125220"/>
            <a:chOff x="6202577" y="935694"/>
            <a:chExt cx="115750" cy="125220"/>
          </a:xfrm>
        </p:grpSpPr>
        <p:sp>
          <p:nvSpPr>
            <p:cNvPr id="186" name="Ellipse 185"/>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Rectangle 336"/>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47" name="Grouper 346"/>
          <p:cNvGrpSpPr/>
          <p:nvPr/>
        </p:nvGrpSpPr>
        <p:grpSpPr>
          <a:xfrm>
            <a:off x="6349243" y="935692"/>
            <a:ext cx="115750" cy="125220"/>
            <a:chOff x="6202577" y="935694"/>
            <a:chExt cx="115750" cy="125220"/>
          </a:xfrm>
        </p:grpSpPr>
        <p:sp>
          <p:nvSpPr>
            <p:cNvPr id="348" name="Ellipse 347"/>
            <p:cNvSpPr/>
            <p:nvPr/>
          </p:nvSpPr>
          <p:spPr>
            <a:xfrm>
              <a:off x="6222352" y="95628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6202577" y="935694"/>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69" name="Grouper 368"/>
          <p:cNvGrpSpPr/>
          <p:nvPr/>
        </p:nvGrpSpPr>
        <p:grpSpPr>
          <a:xfrm>
            <a:off x="5950843" y="1331755"/>
            <a:ext cx="115750" cy="125220"/>
            <a:chOff x="5698417" y="914682"/>
            <a:chExt cx="115750" cy="125220"/>
          </a:xfrm>
        </p:grpSpPr>
        <p:sp>
          <p:nvSpPr>
            <p:cNvPr id="367" name="Rectangle 3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68" name="Ellipse 3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7" name="Rectangle 376"/>
          <p:cNvSpPr/>
          <p:nvPr/>
        </p:nvSpPr>
        <p:spPr>
          <a:xfrm>
            <a:off x="611808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80" name="Rectangle 379"/>
          <p:cNvSpPr/>
          <p:nvPr/>
        </p:nvSpPr>
        <p:spPr>
          <a:xfrm>
            <a:off x="626322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b="1"/>
          </a:p>
        </p:txBody>
      </p:sp>
      <p:sp>
        <p:nvSpPr>
          <p:cNvPr id="383" name="Rectangle 382"/>
          <p:cNvSpPr/>
          <p:nvPr/>
        </p:nvSpPr>
        <p:spPr>
          <a:xfrm>
            <a:off x="6445218" y="1331755"/>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88" name="Grouper 387"/>
          <p:cNvGrpSpPr/>
          <p:nvPr/>
        </p:nvGrpSpPr>
        <p:grpSpPr>
          <a:xfrm>
            <a:off x="6631716" y="1331755"/>
            <a:ext cx="115750" cy="125220"/>
            <a:chOff x="5698417" y="914682"/>
            <a:chExt cx="115750" cy="125220"/>
          </a:xfrm>
        </p:grpSpPr>
        <p:sp>
          <p:nvSpPr>
            <p:cNvPr id="389" name="Rectangle 38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0" name="Ellipse 38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4" name="Grouper 393"/>
          <p:cNvGrpSpPr/>
          <p:nvPr/>
        </p:nvGrpSpPr>
        <p:grpSpPr>
          <a:xfrm>
            <a:off x="5936908" y="1652873"/>
            <a:ext cx="115750" cy="125220"/>
            <a:chOff x="5698417" y="914682"/>
            <a:chExt cx="115750" cy="125220"/>
          </a:xfrm>
        </p:grpSpPr>
        <p:sp>
          <p:nvSpPr>
            <p:cNvPr id="395" name="Rectangle 394"/>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6" name="Ellipse 395"/>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7" name="Grouper 396"/>
          <p:cNvGrpSpPr/>
          <p:nvPr/>
        </p:nvGrpSpPr>
        <p:grpSpPr>
          <a:xfrm>
            <a:off x="6288813" y="1652873"/>
            <a:ext cx="115750" cy="125220"/>
            <a:chOff x="5698417" y="914682"/>
            <a:chExt cx="115750" cy="125220"/>
          </a:xfrm>
        </p:grpSpPr>
        <p:sp>
          <p:nvSpPr>
            <p:cNvPr id="398" name="Rectangle 397"/>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9" name="Ellipse 398"/>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0" name="Grouper 399"/>
          <p:cNvGrpSpPr/>
          <p:nvPr/>
        </p:nvGrpSpPr>
        <p:grpSpPr>
          <a:xfrm>
            <a:off x="6707916" y="1652873"/>
            <a:ext cx="115750" cy="125220"/>
            <a:chOff x="5698417" y="914682"/>
            <a:chExt cx="115750" cy="125220"/>
          </a:xfrm>
        </p:grpSpPr>
        <p:sp>
          <p:nvSpPr>
            <p:cNvPr id="401" name="Rectangle 4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02" name="Ellipse 4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3" name="Grouper 402"/>
          <p:cNvGrpSpPr/>
          <p:nvPr/>
        </p:nvGrpSpPr>
        <p:grpSpPr>
          <a:xfrm>
            <a:off x="6954842" y="1652873"/>
            <a:ext cx="115750" cy="125220"/>
            <a:chOff x="5698417" y="914682"/>
            <a:chExt cx="115750" cy="125220"/>
          </a:xfrm>
        </p:grpSpPr>
        <p:sp>
          <p:nvSpPr>
            <p:cNvPr id="404" name="Rectangle 4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44" name="Ellipse 44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er 462"/>
          <p:cNvGrpSpPr/>
          <p:nvPr/>
        </p:nvGrpSpPr>
        <p:grpSpPr>
          <a:xfrm>
            <a:off x="6378978" y="2065711"/>
            <a:ext cx="115750" cy="125220"/>
            <a:chOff x="5698417" y="914682"/>
            <a:chExt cx="115750" cy="125220"/>
          </a:xfrm>
        </p:grpSpPr>
        <p:sp>
          <p:nvSpPr>
            <p:cNvPr id="464" name="Rectangle 46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5" name="Ellipse 46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6" name="Grouper 465"/>
          <p:cNvGrpSpPr/>
          <p:nvPr/>
        </p:nvGrpSpPr>
        <p:grpSpPr>
          <a:xfrm>
            <a:off x="6560968" y="2065711"/>
            <a:ext cx="115750" cy="125220"/>
            <a:chOff x="5698417" y="914682"/>
            <a:chExt cx="115750" cy="125220"/>
          </a:xfrm>
        </p:grpSpPr>
        <p:sp>
          <p:nvSpPr>
            <p:cNvPr id="467" name="Rectangle 466"/>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8" name="Ellipse 467"/>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9" name="Grouper 468"/>
          <p:cNvGrpSpPr/>
          <p:nvPr/>
        </p:nvGrpSpPr>
        <p:grpSpPr>
          <a:xfrm>
            <a:off x="6222352" y="2065711"/>
            <a:ext cx="115750" cy="125220"/>
            <a:chOff x="5698417" y="914682"/>
            <a:chExt cx="115750" cy="125220"/>
          </a:xfrm>
        </p:grpSpPr>
        <p:sp>
          <p:nvSpPr>
            <p:cNvPr id="470" name="Rectangle 469"/>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1" name="Ellipse 470"/>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2" name="Grouper 471"/>
          <p:cNvGrpSpPr/>
          <p:nvPr/>
        </p:nvGrpSpPr>
        <p:grpSpPr>
          <a:xfrm>
            <a:off x="6878650" y="2065711"/>
            <a:ext cx="115750" cy="125220"/>
            <a:chOff x="5698417" y="914682"/>
            <a:chExt cx="115750" cy="125220"/>
          </a:xfrm>
        </p:grpSpPr>
        <p:sp>
          <p:nvSpPr>
            <p:cNvPr id="473" name="Rectangle 472"/>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4" name="Ellipse 473"/>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5" name="Grouper 474"/>
          <p:cNvGrpSpPr/>
          <p:nvPr/>
        </p:nvGrpSpPr>
        <p:grpSpPr>
          <a:xfrm>
            <a:off x="5912743" y="2065711"/>
            <a:ext cx="115750" cy="125220"/>
            <a:chOff x="5698417" y="914682"/>
            <a:chExt cx="115750" cy="125220"/>
          </a:xfrm>
        </p:grpSpPr>
        <p:sp>
          <p:nvSpPr>
            <p:cNvPr id="476" name="Rectangle 475"/>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77" name="Ellipse 476"/>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8" name="Grouper 477"/>
          <p:cNvGrpSpPr/>
          <p:nvPr/>
        </p:nvGrpSpPr>
        <p:grpSpPr>
          <a:xfrm>
            <a:off x="7022976" y="2065711"/>
            <a:ext cx="115750" cy="125220"/>
            <a:chOff x="5698417" y="914682"/>
            <a:chExt cx="115750" cy="125220"/>
          </a:xfrm>
        </p:grpSpPr>
        <p:sp>
          <p:nvSpPr>
            <p:cNvPr id="479" name="Rectangle 478"/>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0" name="Ellipse 479"/>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7" name="Ellipse 496"/>
          <p:cNvSpPr/>
          <p:nvPr/>
        </p:nvSpPr>
        <p:spPr>
          <a:xfrm>
            <a:off x="613786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Ellipse 497"/>
          <p:cNvSpPr/>
          <p:nvPr/>
        </p:nvSpPr>
        <p:spPr>
          <a:xfrm>
            <a:off x="6280227"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Ellipse 498"/>
          <p:cNvSpPr/>
          <p:nvPr/>
        </p:nvSpPr>
        <p:spPr>
          <a:xfrm>
            <a:off x="6464993" y="135234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00" name="Grouper 499"/>
          <p:cNvGrpSpPr/>
          <p:nvPr/>
        </p:nvGrpSpPr>
        <p:grpSpPr>
          <a:xfrm>
            <a:off x="5756292" y="1652872"/>
            <a:ext cx="115750" cy="125220"/>
            <a:chOff x="5698417" y="914682"/>
            <a:chExt cx="115750" cy="125220"/>
          </a:xfrm>
        </p:grpSpPr>
        <p:sp>
          <p:nvSpPr>
            <p:cNvPr id="501" name="Rectangle 500"/>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2" name="Ellipse 501"/>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er 502"/>
          <p:cNvGrpSpPr/>
          <p:nvPr/>
        </p:nvGrpSpPr>
        <p:grpSpPr>
          <a:xfrm>
            <a:off x="6535375" y="1652874"/>
            <a:ext cx="115750" cy="125220"/>
            <a:chOff x="5698417" y="914682"/>
            <a:chExt cx="115750" cy="125220"/>
          </a:xfrm>
        </p:grpSpPr>
        <p:sp>
          <p:nvSpPr>
            <p:cNvPr id="504" name="Rectangle 503"/>
            <p:cNvSpPr/>
            <p:nvPr/>
          </p:nvSpPr>
          <p:spPr>
            <a:xfrm>
              <a:off x="5698417" y="914682"/>
              <a:ext cx="115750" cy="12522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05" name="Ellipse 504"/>
            <p:cNvSpPr/>
            <p:nvPr/>
          </p:nvSpPr>
          <p:spPr>
            <a:xfrm>
              <a:off x="5718192" y="93527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06" name="Connecteur droit 505"/>
          <p:cNvCxnSpPr>
            <a:stCxn id="367" idx="2"/>
            <a:endCxn id="501" idx="0"/>
          </p:cNvCxnSpPr>
          <p:nvPr/>
        </p:nvCxnSpPr>
        <p:spPr>
          <a:xfrm rot="5400000">
            <a:off x="5813495" y="1457648"/>
            <a:ext cx="195897" cy="19455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9" name="Connecteur droit 508"/>
          <p:cNvCxnSpPr>
            <a:stCxn id="389" idx="2"/>
            <a:endCxn id="504" idx="0"/>
          </p:cNvCxnSpPr>
          <p:nvPr/>
        </p:nvCxnSpPr>
        <p:spPr>
          <a:xfrm rot="5400000">
            <a:off x="6543472" y="1506754"/>
            <a:ext cx="195899" cy="9634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4</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441966"/>
            <a:ext cx="3759200" cy="2368034"/>
          </a:xfrm>
          <a:prstGeom prst="curvedConnector4">
            <a:avLst>
              <a:gd name="adj1" fmla="val 45946"/>
              <a:gd name="adj2" fmla="val 10965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569660"/>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5</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6</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t>
            </a:r>
            <a:r>
              <a:rPr lang="en-US" sz="2400" i="1" dirty="0" smtClean="0"/>
              <a:t>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7</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a:t>
            </a:r>
            <a:r>
              <a:rPr lang="fr-FR" sz="1200" dirty="0" smtClean="0"/>
              <a:t>«urn:loria:madynes:ensuite:yencap:1.0:module:Interfaces:1.0»</a:t>
            </a:r>
            <a:r>
              <a:rPr lang="fr-FR" sz="1200" dirty="0" smtClean="0"/>
              <a:t>&gt;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endParaRPr lang="fr-FR" sz="1200" dirty="0" smtClean="0"/>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smtClean="0"/>
              <a: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14817</TotalTime>
  <Words>5486</Words>
  <Application>Microsoft Macintosh PowerPoint</Application>
  <PresentationFormat>Format A4 (210 x 297 mm)</PresentationFormat>
  <Paragraphs>509</Paragraphs>
  <Slides>21</Slides>
  <Notes>21</Notes>
  <HiddenSlides>0</HiddenSlides>
  <MMClips>0</MMClips>
  <ScaleCrop>false</ScaleCrop>
  <HeadingPairs>
    <vt:vector size="4" baseType="variant">
      <vt:variant>
        <vt:lpstr>Modèle de conception</vt:lpstr>
      </vt:variant>
      <vt:variant>
        <vt:i4>1</vt:i4>
      </vt:variant>
      <vt:variant>
        <vt:lpstr>Titres des diapositives</vt:lpstr>
      </vt:variant>
      <vt:variant>
        <vt:i4>21</vt:i4>
      </vt:variant>
    </vt:vector>
  </HeadingPairs>
  <TitlesOfParts>
    <vt:vector size="22"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187</cp:revision>
  <cp:lastPrinted>2009-09-02T15:28:06Z</cp:lastPrinted>
  <dcterms:created xsi:type="dcterms:W3CDTF">2009-09-02T07:36:51Z</dcterms:created>
  <dcterms:modified xsi:type="dcterms:W3CDTF">2009-09-02T15:34:12Z</dcterms:modified>
</cp:coreProperties>
</file>