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diagrams/drawing2.xml" ContentType="application/vnd.ms-office.drawingml.diagramDrawing+xml"/>
  <Override PartName="/ppt/slides/slide2.xml" ContentType="application/vnd.openxmlformats-officedocument.presentationml.slide+xml"/>
  <Override PartName="/ppt/diagrams/colors1.xml" ContentType="application/vnd.openxmlformats-officedocument.drawingml.diagramColors+xml"/>
  <Override PartName="/ppt/notesSlides/notesSlide11.xml" ContentType="application/vnd.openxmlformats-officedocument.presentationml.notesSlide+xml"/>
  <Override PartName="/ppt/notesSlides/notesSlide9.xml" ContentType="application/vnd.openxmlformats-officedocument.presentationml.notesSlide+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ags/tag3.xml" ContentType="application/vnd.openxmlformats-officedocument.presentationml.tags+xml"/>
  <Override PartName="/ppt/diagrams/layout2.xml" ContentType="application/vnd.openxmlformats-officedocument.drawingml.diagram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diagrams/data1.xml" ContentType="application/vnd.openxmlformats-officedocument.drawingml.diagramData+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slideLayouts/slideLayout6.xml" ContentType="application/vnd.openxmlformats-officedocument.presentationml.slideLayout+xml"/>
  <Override PartName="/ppt/diagrams/quickStyle2.xml" ContentType="application/vnd.openxmlformats-officedocument.drawingml.diagramStyle+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diagrams/drawing1.xml" ContentType="application/vnd.ms-office.drawingml.diagramDrawing+xml"/>
  <Override PartName="/ppt/tags/tag1.xml" ContentType="application/vnd.openxmlformats-officedocument.presentationml.tags+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diagrams/data2.xml" ContentType="application/vnd.openxmlformats-officedocument.drawingml.diagramData+xml"/>
  <Override PartName="/ppt/tags/tag2.xml" ContentType="application/vnd.openxmlformats-officedocument.presentationml.tag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8"/>
  </p:notesMasterIdLst>
  <p:handoutMasterIdLst>
    <p:handoutMasterId r:id="rId19"/>
  </p:handoutMasterIdLst>
  <p:sldIdLst>
    <p:sldId id="265" r:id="rId2"/>
    <p:sldId id="286" r:id="rId3"/>
    <p:sldId id="266" r:id="rId4"/>
    <p:sldId id="282" r:id="rId5"/>
    <p:sldId id="267" r:id="rId6"/>
    <p:sldId id="272" r:id="rId7"/>
    <p:sldId id="287" r:id="rId8"/>
    <p:sldId id="271" r:id="rId9"/>
    <p:sldId id="257" r:id="rId10"/>
    <p:sldId id="275" r:id="rId11"/>
    <p:sldId id="278" r:id="rId12"/>
    <p:sldId id="279" r:id="rId13"/>
    <p:sldId id="283" r:id="rId14"/>
    <p:sldId id="284" r:id="rId15"/>
    <p:sldId id="269" r:id="rId16"/>
    <p:sldId id="285" r:id="rId17"/>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98426" autoAdjust="0"/>
  </p:normalViewPr>
  <p:slideViewPr>
    <p:cSldViewPr snapToObjects="1">
      <p:cViewPr varScale="1">
        <p:scale>
          <a:sx n="119" d="100"/>
          <a:sy n="119" d="100"/>
        </p:scale>
        <p:origin x="-112" y="-184"/>
      </p:cViewPr>
      <p:guideLst>
        <p:guide orient="horz" pos="2160"/>
        <p:guide pos="3120"/>
      </p:guideLst>
    </p:cSldViewPr>
  </p:slid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printerSettings" Target="printerSettings/printerSettings1.bin"/><Relationship Id="rId4" Type="http://schemas.openxmlformats.org/officeDocument/2006/relationships/slide" Target="slides/slide3.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24"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slide" Target="slides/slide16.xml"/><Relationship Id="rId19" Type="http://schemas.openxmlformats.org/officeDocument/2006/relationships/handoutMaster" Target="handoutMasters/handoutMaster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13/04/10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13/04/10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 going to present</a:t>
            </a:r>
            <a:r>
              <a:rPr lang="en-US" sz="1200" kern="1200" baseline="0" dirty="0" smtClean="0">
                <a:solidFill>
                  <a:schemeClr val="tx1"/>
                </a:solidFill>
                <a:latin typeface="+mn-lt"/>
                <a:ea typeface="+mn-ea"/>
                <a:cs typeface="+mn-cs"/>
              </a:rPr>
              <a:t> you results of our research on configuration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 used to describe configuration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presentation we propose a Yang implementation of these data both at the client and server side of a configuration management protocol.</a:t>
            </a: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The first view for the manager is the static one where one can browse yang module. If we want to see or edit configuration data there is a contextual mouse menu.</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In this example I choose to get the value of the MTU values of all my network interfaces.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With the tree, the applet can produce well formed XML request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by the Http POST service.</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that receives this request has to build a real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request and forward it to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response is processed in the other way that is from an XML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response to an Http response that contains the data tree.</a:t>
            </a:r>
          </a:p>
          <a:p>
            <a:pPr algn="just"/>
            <a:endParaRPr lang="en-US" sz="1000" baseline="0" noProof="0" smtClean="0">
              <a:latin typeface="Times New Roman"/>
              <a:cs typeface="Times New Roman"/>
            </a:endParaRPr>
          </a:p>
          <a:p>
            <a:pPr algn="just"/>
            <a:r>
              <a:rPr lang="en-US" sz="1000" baseline="0" noProof="0" smtClean="0">
                <a:latin typeface="Times New Roman"/>
                <a:cs typeface="Times New Roman"/>
              </a:rPr>
              <a:t>Finally</a:t>
            </a:r>
            <a:r>
              <a:rPr lang="en-US" sz="1000" baseline="0" noProof="0" dirty="0" smtClean="0">
                <a:latin typeface="Times New Roman"/>
                <a:cs typeface="Times New Roman"/>
              </a:rPr>
              <a:t>, the applet do the matching of data tree to Yang data tree and shows it.</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contributions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to ensure the server maintains a valid Data Store compliant with YANG.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Up to now a Yang schema tree contains configuration of one device and we are interested to have a top Yang schema tree on several devices and so be able to specify configuration constraints among theses devices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The </a:t>
            </a:r>
            <a:r>
              <a:rPr lang="fr-FR" dirty="0" err="1" smtClean="0"/>
              <a:t>outline</a:t>
            </a:r>
            <a:r>
              <a:rPr lang="fr-FR" baseline="0" dirty="0" smtClean="0"/>
              <a:t> of </a:t>
            </a:r>
            <a:r>
              <a:rPr lang="fr-FR" baseline="0" dirty="0" err="1" smtClean="0"/>
              <a:t>my</a:t>
            </a:r>
            <a:r>
              <a:rPr lang="fr-FR" baseline="0" dirty="0" smtClean="0"/>
              <a:t> </a:t>
            </a:r>
            <a:r>
              <a:rPr lang="fr-FR" baseline="0" dirty="0" err="1" smtClean="0"/>
              <a:t>presentation</a:t>
            </a:r>
            <a:r>
              <a:rPr lang="fr-FR" baseline="0" dirty="0" smtClean="0"/>
              <a:t> </a:t>
            </a:r>
            <a:r>
              <a:rPr lang="fr-FR" baseline="0" dirty="0" err="1" smtClean="0"/>
              <a:t>is</a:t>
            </a:r>
            <a:r>
              <a:rPr lang="fr-FR" baseline="0" dirty="0" smtClean="0"/>
              <a:t> the </a:t>
            </a:r>
            <a:r>
              <a:rPr lang="fr-FR" baseline="0" dirty="0" err="1" smtClean="0"/>
              <a:t>following</a:t>
            </a:r>
            <a:endParaRPr lang="fr-FR" baseline="0" dirty="0" smtClean="0"/>
          </a:p>
          <a:p>
            <a:endParaRPr lang="fr-FR" baseline="0" dirty="0" smtClean="0"/>
          </a:p>
          <a:p>
            <a:r>
              <a:rPr lang="fr-FR" baseline="0" dirty="0" err="1" smtClean="0"/>
              <a:t>I’ll</a:t>
            </a:r>
            <a:r>
              <a:rPr lang="fr-FR" baseline="0" dirty="0" smtClean="0"/>
              <a:t> talk about the IETF </a:t>
            </a:r>
            <a:r>
              <a:rPr lang="fr-FR" baseline="0" dirty="0" err="1" smtClean="0"/>
              <a:t>standardization</a:t>
            </a:r>
            <a:r>
              <a:rPr lang="fr-FR" baseline="0" dirty="0" smtClean="0"/>
              <a:t> for the configuration management, </a:t>
            </a:r>
            <a:r>
              <a:rPr lang="fr-FR" baseline="0" dirty="0" err="1" smtClean="0"/>
              <a:t>that</a:t>
            </a:r>
            <a:r>
              <a:rPr lang="fr-FR" baseline="0" dirty="0" smtClean="0"/>
              <a:t> </a:t>
            </a:r>
            <a:r>
              <a:rPr lang="fr-FR" baseline="0" dirty="0" err="1" smtClean="0"/>
              <a:t>is</a:t>
            </a:r>
            <a:r>
              <a:rPr lang="fr-FR" baseline="0" dirty="0" smtClean="0"/>
              <a:t> the NETCONF </a:t>
            </a:r>
            <a:r>
              <a:rPr lang="fr-FR" baseline="0" dirty="0" err="1" smtClean="0"/>
              <a:t>protocol</a:t>
            </a:r>
            <a:r>
              <a:rPr lang="fr-FR" baseline="0" dirty="0" smtClean="0"/>
              <a:t> and the Yang data </a:t>
            </a:r>
            <a:r>
              <a:rPr lang="fr-FR" baseline="0" dirty="0" err="1" smtClean="0"/>
              <a:t>modelling</a:t>
            </a:r>
            <a:r>
              <a:rPr lang="fr-FR" baseline="0" dirty="0" smtClean="0"/>
              <a:t> </a:t>
            </a:r>
            <a:r>
              <a:rPr lang="fr-FR" baseline="0" dirty="0" err="1" smtClean="0"/>
              <a:t>language</a:t>
            </a:r>
            <a:r>
              <a:rPr lang="fr-FR" baseline="0" dirty="0" smtClean="0"/>
              <a:t> </a:t>
            </a:r>
            <a:r>
              <a:rPr lang="fr-FR" baseline="0" dirty="0" err="1" smtClean="0"/>
              <a:t>from</a:t>
            </a:r>
            <a:r>
              <a:rPr lang="fr-FR" baseline="0" dirty="0" smtClean="0"/>
              <a:t> the </a:t>
            </a:r>
            <a:r>
              <a:rPr lang="fr-FR" baseline="0" dirty="0" err="1" smtClean="0"/>
              <a:t>netconf</a:t>
            </a:r>
            <a:r>
              <a:rPr lang="fr-FR" baseline="0" dirty="0" smtClean="0"/>
              <a:t> and </a:t>
            </a:r>
            <a:r>
              <a:rPr lang="fr-FR" baseline="0" dirty="0" err="1" smtClean="0"/>
              <a:t>netmod</a:t>
            </a:r>
            <a:r>
              <a:rPr lang="fr-FR" baseline="0" dirty="0" smtClean="0"/>
              <a:t> </a:t>
            </a:r>
            <a:r>
              <a:rPr lang="fr-FR" baseline="0" dirty="0" err="1" smtClean="0"/>
              <a:t>working</a:t>
            </a:r>
            <a:r>
              <a:rPr lang="fr-FR" baseline="0" dirty="0" smtClean="0"/>
              <a:t> groups.</a:t>
            </a:r>
          </a:p>
          <a:p>
            <a:endParaRPr lang="fr-FR" dirty="0" smtClean="0"/>
          </a:p>
          <a:p>
            <a:r>
              <a:rPr lang="fr-FR" dirty="0" err="1" smtClean="0"/>
              <a:t>After</a:t>
            </a:r>
            <a:r>
              <a:rPr lang="fr-FR" dirty="0" smtClean="0"/>
              <a:t> </a:t>
            </a:r>
            <a:r>
              <a:rPr lang="fr-FR" dirty="0" err="1" smtClean="0"/>
              <a:t>that</a:t>
            </a:r>
            <a:r>
              <a:rPr lang="fr-FR" dirty="0" smtClean="0"/>
              <a:t>,</a:t>
            </a:r>
            <a:r>
              <a:rPr lang="fr-FR" baseline="0" dirty="0" smtClean="0"/>
              <a:t> </a:t>
            </a:r>
            <a:r>
              <a:rPr lang="fr-FR" dirty="0" smtClean="0"/>
              <a:t>I ‘</a:t>
            </a:r>
            <a:r>
              <a:rPr lang="fr-FR" dirty="0" err="1" smtClean="0"/>
              <a:t>ll</a:t>
            </a:r>
            <a:r>
              <a:rPr lang="fr-FR" dirty="0" smtClean="0"/>
              <a:t> </a:t>
            </a:r>
            <a:r>
              <a:rPr lang="fr-FR" dirty="0" err="1" smtClean="0"/>
              <a:t>present</a:t>
            </a:r>
            <a:r>
              <a:rPr lang="fr-FR" dirty="0" smtClean="0"/>
              <a:t> </a:t>
            </a:r>
            <a:r>
              <a:rPr lang="fr-FR" dirty="0" err="1" smtClean="0"/>
              <a:t>our</a:t>
            </a:r>
            <a:r>
              <a:rPr lang="fr-FR" dirty="0" smtClean="0"/>
              <a:t> contribution </a:t>
            </a:r>
            <a:r>
              <a:rPr lang="fr-FR" dirty="0" err="1" smtClean="0"/>
              <a:t>that</a:t>
            </a:r>
            <a:r>
              <a:rPr lang="fr-FR" baseline="0" dirty="0" smtClean="0"/>
              <a:t> are </a:t>
            </a:r>
            <a:r>
              <a:rPr lang="fr-FR" baseline="0" dirty="0" err="1" smtClean="0"/>
              <a:t>j</a:t>
            </a:r>
            <a:r>
              <a:rPr lang="fr-FR" dirty="0" err="1" smtClean="0"/>
              <a:t>Yang</a:t>
            </a:r>
            <a:r>
              <a:rPr lang="fr-FR" dirty="0" smtClean="0"/>
              <a:t> a Yang compiler, </a:t>
            </a:r>
            <a:r>
              <a:rPr lang="fr-FR" dirty="0" err="1" smtClean="0"/>
              <a:t>that</a:t>
            </a:r>
            <a:r>
              <a:rPr lang="fr-FR" baseline="0" dirty="0" smtClean="0"/>
              <a:t> </a:t>
            </a:r>
            <a:r>
              <a:rPr lang="fr-FR" dirty="0" err="1" smtClean="0"/>
              <a:t>reads</a:t>
            </a:r>
            <a:r>
              <a:rPr lang="fr-FR" dirty="0" smtClean="0"/>
              <a:t> and </a:t>
            </a:r>
            <a:r>
              <a:rPr lang="fr-FR" dirty="0" err="1" smtClean="0"/>
              <a:t>checks</a:t>
            </a:r>
            <a:r>
              <a:rPr lang="fr-FR" dirty="0" smtClean="0"/>
              <a:t> the </a:t>
            </a:r>
            <a:r>
              <a:rPr lang="fr-FR" dirty="0" err="1" smtClean="0"/>
              <a:t>validity</a:t>
            </a:r>
            <a:r>
              <a:rPr lang="fr-FR" baseline="0" dirty="0" smtClean="0"/>
              <a:t> of Yang data </a:t>
            </a:r>
            <a:r>
              <a:rPr lang="fr-FR" baseline="0" dirty="0" err="1" smtClean="0"/>
              <a:t>models</a:t>
            </a:r>
            <a:r>
              <a:rPr lang="fr-FR" baseline="0" dirty="0" smtClean="0"/>
              <a:t> and the ENSUITE </a:t>
            </a:r>
            <a:r>
              <a:rPr lang="fr-FR" baseline="0" dirty="0" err="1" smtClean="0"/>
              <a:t>framework</a:t>
            </a:r>
            <a:r>
              <a:rPr lang="fr-FR" baseline="0" dirty="0" smtClean="0"/>
              <a:t> </a:t>
            </a:r>
            <a:r>
              <a:rPr lang="fr-FR" baseline="0" dirty="0" err="1" smtClean="0"/>
              <a:t>that</a:t>
            </a:r>
            <a:r>
              <a:rPr lang="fr-FR" baseline="0" dirty="0" smtClean="0"/>
              <a:t> </a:t>
            </a:r>
            <a:r>
              <a:rPr lang="fr-FR" baseline="0" dirty="0" err="1" smtClean="0"/>
              <a:t>implements</a:t>
            </a:r>
            <a:r>
              <a:rPr lang="fr-FR" baseline="0" dirty="0" smtClean="0"/>
              <a:t> client and server </a:t>
            </a:r>
            <a:r>
              <a:rPr lang="fr-FR" baseline="0" dirty="0" err="1" smtClean="0"/>
              <a:t>side</a:t>
            </a:r>
            <a:r>
              <a:rPr lang="fr-FR" baseline="0" dirty="0" smtClean="0"/>
              <a:t> of the NETCONF </a:t>
            </a:r>
            <a:r>
              <a:rPr lang="fr-FR" baseline="0" dirty="0" err="1" smtClean="0"/>
              <a:t>protocol</a:t>
            </a:r>
            <a:r>
              <a:rPr lang="fr-FR" baseline="0" dirty="0" smtClean="0"/>
              <a:t>.</a:t>
            </a:r>
          </a:p>
          <a:p>
            <a:endParaRPr lang="fr-FR" baseline="0" dirty="0" smtClean="0"/>
          </a:p>
          <a:p>
            <a:r>
              <a:rPr lang="fr-FR" baseline="0" dirty="0" smtClean="0"/>
              <a:t>I </a:t>
            </a:r>
            <a:r>
              <a:rPr lang="fr-FR" baseline="0" dirty="0" err="1" smtClean="0"/>
              <a:t>will</a:t>
            </a:r>
            <a:r>
              <a:rPr lang="fr-FR" baseline="0" dirty="0" smtClean="0"/>
              <a:t> show </a:t>
            </a:r>
            <a:r>
              <a:rPr lang="fr-FR" baseline="0" dirty="0" err="1" smtClean="0"/>
              <a:t>you</a:t>
            </a:r>
            <a:r>
              <a:rPr lang="fr-FR" baseline="0" dirty="0" smtClean="0"/>
              <a:t> how </a:t>
            </a:r>
            <a:r>
              <a:rPr lang="fr-FR" baseline="0" dirty="0" err="1" smtClean="0"/>
              <a:t>we</a:t>
            </a:r>
            <a:r>
              <a:rPr lang="fr-FR" baseline="0" dirty="0" smtClean="0"/>
              <a:t> have </a:t>
            </a:r>
            <a:r>
              <a:rPr lang="fr-FR" baseline="0" dirty="0" err="1" smtClean="0"/>
              <a:t>add</a:t>
            </a:r>
            <a:r>
              <a:rPr lang="fr-FR" baseline="0" dirty="0" smtClean="0"/>
              <a:t> a Yang layer on top of the NETCONF layer </a:t>
            </a:r>
          </a:p>
          <a:p>
            <a:endParaRPr lang="fr-FR" baseline="0" dirty="0" smtClean="0"/>
          </a:p>
          <a:p>
            <a:r>
              <a:rPr lang="fr-FR" baseline="0" dirty="0" err="1" smtClean="0"/>
              <a:t>Finally</a:t>
            </a:r>
            <a:r>
              <a:rPr lang="fr-FR" baseline="0" dirty="0" smtClean="0"/>
              <a:t> </a:t>
            </a:r>
            <a:r>
              <a:rPr lang="fr-FR" baseline="0" dirty="0" err="1" smtClean="0"/>
              <a:t>We</a:t>
            </a:r>
            <a:r>
              <a:rPr lang="fr-FR" baseline="0" dirty="0" smtClean="0"/>
              <a:t> </a:t>
            </a:r>
            <a:r>
              <a:rPr lang="fr-FR" baseline="0" dirty="0" err="1" smtClean="0"/>
              <a:t>will</a:t>
            </a:r>
            <a:r>
              <a:rPr lang="fr-FR" baseline="0" dirty="0" smtClean="0"/>
              <a:t> have a look on a </a:t>
            </a:r>
            <a:r>
              <a:rPr lang="fr-FR" baseline="0" dirty="0" err="1" smtClean="0"/>
              <a:t>graphical</a:t>
            </a:r>
            <a:r>
              <a:rPr lang="fr-FR" baseline="0" dirty="0" smtClean="0"/>
              <a:t> user interface </a:t>
            </a:r>
            <a:r>
              <a:rPr lang="fr-FR" baseline="0" dirty="0" err="1" smtClean="0"/>
              <a:t>we</a:t>
            </a:r>
            <a:r>
              <a:rPr lang="fr-FR" baseline="0" dirty="0" smtClean="0"/>
              <a:t> </a:t>
            </a:r>
            <a:r>
              <a:rPr lang="fr-FR" baseline="0" dirty="0" err="1" smtClean="0"/>
              <a:t>build</a:t>
            </a:r>
            <a:r>
              <a:rPr lang="fr-FR" baseline="0" dirty="0" smtClean="0"/>
              <a:t> on to of </a:t>
            </a:r>
            <a:r>
              <a:rPr lang="fr-FR" baseline="0" dirty="0" err="1" smtClean="0"/>
              <a:t>this</a:t>
            </a:r>
            <a:r>
              <a:rPr lang="fr-FR" baseline="0" dirty="0" smtClean="0"/>
              <a:t> in </a:t>
            </a:r>
            <a:r>
              <a:rPr lang="fr-FR" baseline="0" dirty="0" err="1" smtClean="0"/>
              <a:t>order</a:t>
            </a:r>
            <a:r>
              <a:rPr lang="fr-FR" baseline="0" dirty="0" smtClean="0"/>
              <a:t> to </a:t>
            </a:r>
            <a:r>
              <a:rPr lang="fr-FR" baseline="0" dirty="0" err="1" smtClean="0"/>
              <a:t>read</a:t>
            </a:r>
            <a:r>
              <a:rPr lang="fr-FR" baseline="0" dirty="0" smtClean="0"/>
              <a:t> and </a:t>
            </a:r>
            <a:r>
              <a:rPr lang="fr-FR" baseline="0" dirty="0" err="1" smtClean="0"/>
              <a:t>write</a:t>
            </a:r>
            <a:r>
              <a:rPr lang="fr-FR" baseline="0" dirty="0" smtClean="0"/>
              <a:t> configuration data on real network </a:t>
            </a:r>
            <a:r>
              <a:rPr lang="fr-FR" baseline="0" dirty="0" err="1" smtClean="0"/>
              <a:t>devices</a:t>
            </a:r>
            <a:r>
              <a:rPr lang="fr-FR" baseline="0" dirty="0" smtClean="0"/>
              <a:t>.</a:t>
            </a:r>
          </a:p>
          <a:p>
            <a:endParaRPr lang="fr-FR" baseline="0" dirty="0" smtClean="0"/>
          </a:p>
          <a:p>
            <a:r>
              <a:rPr lang="fr-FR" baseline="0" dirty="0" smtClean="0"/>
              <a:t>The last point </a:t>
            </a:r>
            <a:r>
              <a:rPr lang="fr-FR" baseline="0" dirty="0" err="1" smtClean="0"/>
              <a:t>is</a:t>
            </a:r>
            <a:r>
              <a:rPr lang="fr-FR" baseline="0" dirty="0" smtClean="0"/>
              <a:t> about futurs </a:t>
            </a:r>
            <a:r>
              <a:rPr lang="fr-FR" baseline="0" dirty="0" err="1" smtClean="0"/>
              <a:t>work</a:t>
            </a:r>
            <a:r>
              <a:rPr lang="fr-FR" baseline="0" dirty="0" smtClean="0"/>
              <a:t> </a:t>
            </a:r>
            <a:r>
              <a:rPr lang="fr-FR" baseline="0" dirty="0" err="1" smtClean="0"/>
              <a:t>we</a:t>
            </a:r>
            <a:r>
              <a:rPr lang="fr-FR" baseline="0" dirty="0" smtClean="0"/>
              <a:t> plan to do.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t>
            </a:r>
          </a:p>
          <a:p>
            <a:r>
              <a:rPr lang="en-US" baseline="0" noProof="0" dirty="0" smtClean="0"/>
              <a:t>A </a:t>
            </a:r>
            <a:r>
              <a:rPr lang="en-US" baseline="0" noProof="0" dirty="0" smtClean="0"/>
              <a:t>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DSDL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p>
          <a:p>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endParaRPr lang="en-US" sz="1000" b="0" i="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It</a:t>
            </a:r>
            <a:r>
              <a:rPr lang="fr-FR" baseline="0" dirty="0" smtClean="0"/>
              <a:t> </a:t>
            </a:r>
            <a:r>
              <a:rPr lang="fr-FR" baseline="0" dirty="0" err="1" smtClean="0"/>
              <a:t>is</a:t>
            </a:r>
            <a:r>
              <a:rPr lang="fr-FR" baseline="0" dirty="0" smtClean="0"/>
              <a:t> </a:t>
            </a:r>
            <a:r>
              <a:rPr lang="fr-FR" baseline="0" dirty="0" err="1" smtClean="0"/>
              <a:t>fair</a:t>
            </a:r>
            <a:r>
              <a:rPr lang="fr-FR" baseline="0" dirty="0" smtClean="0"/>
              <a:t> to mention </a:t>
            </a:r>
            <a:r>
              <a:rPr lang="fr-FR" baseline="0" dirty="0" err="1" smtClean="0"/>
              <a:t>other</a:t>
            </a:r>
            <a:r>
              <a:rPr lang="fr-FR" baseline="0" dirty="0" smtClean="0"/>
              <a:t> open source </a:t>
            </a:r>
            <a:r>
              <a:rPr lang="fr-FR" baseline="0" dirty="0" err="1" smtClean="0"/>
              <a:t>projects</a:t>
            </a:r>
            <a:r>
              <a:rPr lang="fr-FR" baseline="0" dirty="0" smtClean="0"/>
              <a:t> on YANG</a:t>
            </a:r>
          </a:p>
          <a:p>
            <a:endParaRPr lang="fr-FR" baseline="0" dirty="0" smtClean="0"/>
          </a:p>
          <a:p>
            <a:r>
              <a:rPr lang="fr-FR" baseline="0" dirty="0" err="1" smtClean="0"/>
              <a:t>Pyang</a:t>
            </a:r>
            <a:r>
              <a:rPr lang="fr-FR" baseline="0" dirty="0" smtClean="0"/>
              <a:t> </a:t>
            </a:r>
            <a:r>
              <a:rPr lang="fr-FR" baseline="0" dirty="0" err="1" smtClean="0"/>
              <a:t>reads</a:t>
            </a:r>
            <a:r>
              <a:rPr lang="fr-FR" baseline="0" dirty="0" smtClean="0"/>
              <a:t> and </a:t>
            </a:r>
            <a:r>
              <a:rPr lang="fr-FR" baseline="0" dirty="0" err="1" smtClean="0"/>
              <a:t>checks</a:t>
            </a:r>
            <a:r>
              <a:rPr lang="fr-FR" baseline="0" dirty="0" smtClean="0"/>
              <a:t> </a:t>
            </a:r>
            <a:r>
              <a:rPr lang="fr-FR" baseline="0" dirty="0" err="1" smtClean="0"/>
              <a:t>validity</a:t>
            </a:r>
            <a:r>
              <a:rPr lang="fr-FR" baseline="0" dirty="0" smtClean="0"/>
              <a:t> of YANG modules and </a:t>
            </a:r>
            <a:r>
              <a:rPr lang="fr-FR" baseline="0" dirty="0" err="1" smtClean="0"/>
              <a:t>can</a:t>
            </a:r>
            <a:r>
              <a:rPr lang="fr-FR" baseline="0" dirty="0" smtClean="0"/>
              <a:t> translate </a:t>
            </a:r>
            <a:r>
              <a:rPr lang="fr-FR" baseline="0" dirty="0" err="1" smtClean="0"/>
              <a:t>them</a:t>
            </a:r>
            <a:r>
              <a:rPr lang="fr-FR" baseline="0" dirty="0" smtClean="0"/>
              <a:t> in </a:t>
            </a:r>
            <a:r>
              <a:rPr lang="fr-FR" baseline="0" dirty="0" err="1" smtClean="0"/>
              <a:t>other</a:t>
            </a:r>
            <a:r>
              <a:rPr lang="fr-FR" baseline="0" dirty="0" smtClean="0"/>
              <a:t> </a:t>
            </a:r>
            <a:r>
              <a:rPr lang="fr-FR" baseline="0" dirty="0" err="1" smtClean="0"/>
              <a:t>languages</a:t>
            </a:r>
            <a:r>
              <a:rPr lang="fr-FR" baseline="0" dirty="0" smtClean="0"/>
              <a:t> as XSDL. It </a:t>
            </a:r>
            <a:r>
              <a:rPr lang="fr-FR" baseline="0" dirty="0" err="1" smtClean="0"/>
              <a:t>is</a:t>
            </a:r>
            <a:r>
              <a:rPr lang="fr-FR" baseline="0" dirty="0" smtClean="0"/>
              <a:t> </a:t>
            </a:r>
            <a:r>
              <a:rPr lang="fr-FR" baseline="0" dirty="0" err="1" smtClean="0"/>
              <a:t>written</a:t>
            </a:r>
            <a:r>
              <a:rPr lang="fr-FR" baseline="0" dirty="0" smtClean="0"/>
              <a:t> in python and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downloaded</a:t>
            </a:r>
            <a:r>
              <a:rPr lang="fr-FR" baseline="0" dirty="0" smtClean="0"/>
              <a:t> </a:t>
            </a:r>
            <a:r>
              <a:rPr lang="fr-FR" baseline="0" dirty="0" err="1" smtClean="0"/>
              <a:t>at</a:t>
            </a:r>
            <a:r>
              <a:rPr lang="fr-FR" baseline="0" dirty="0" smtClean="0"/>
              <a:t> </a:t>
            </a:r>
            <a:r>
              <a:rPr lang="fr-FR" baseline="0" dirty="0" err="1" smtClean="0"/>
              <a:t>this</a:t>
            </a:r>
            <a:r>
              <a:rPr lang="fr-FR" baseline="0" dirty="0" smtClean="0"/>
              <a:t> </a:t>
            </a:r>
            <a:r>
              <a:rPr lang="fr-FR" baseline="0" dirty="0" err="1" smtClean="0"/>
              <a:t>address</a:t>
            </a:r>
            <a:r>
              <a:rPr lang="fr-FR" baseline="0" dirty="0" smtClean="0"/>
              <a:t>.</a:t>
            </a:r>
          </a:p>
          <a:p>
            <a:endParaRPr lang="fr-FR" baseline="0" dirty="0" smtClean="0"/>
          </a:p>
          <a:p>
            <a:r>
              <a:rPr lang="fr-FR" baseline="0" dirty="0" smtClean="0"/>
              <a:t>The </a:t>
            </a:r>
            <a:r>
              <a:rPr lang="fr-FR" baseline="0" dirty="0" err="1" smtClean="0"/>
              <a:t>libsmi</a:t>
            </a:r>
            <a:r>
              <a:rPr lang="fr-FR" baseline="0" dirty="0" smtClean="0"/>
              <a:t> </a:t>
            </a:r>
            <a:r>
              <a:rPr lang="fr-FR" baseline="0" dirty="0" err="1" smtClean="0"/>
              <a:t>is</a:t>
            </a:r>
            <a:r>
              <a:rPr lang="fr-FR" baseline="0" dirty="0" smtClean="0"/>
              <a:t> a C </a:t>
            </a:r>
            <a:r>
              <a:rPr lang="fr-FR" baseline="0" dirty="0" err="1" smtClean="0"/>
              <a:t>library</a:t>
            </a:r>
            <a:r>
              <a:rPr lang="fr-FR" baseline="0" dirty="0" smtClean="0"/>
              <a:t> </a:t>
            </a:r>
            <a:r>
              <a:rPr lang="fr-FR" baseline="0" dirty="0" err="1" smtClean="0"/>
              <a:t>that</a:t>
            </a:r>
            <a:r>
              <a:rPr lang="fr-FR" baseline="0" dirty="0" smtClean="0"/>
              <a:t> </a:t>
            </a:r>
            <a:r>
              <a:rPr lang="fr-FR" baseline="0" dirty="0" err="1" smtClean="0"/>
              <a:t>reads</a:t>
            </a:r>
            <a:r>
              <a:rPr lang="fr-FR" baseline="0" dirty="0" smtClean="0"/>
              <a:t> and translates SNMP modules </a:t>
            </a:r>
            <a:r>
              <a:rPr lang="fr-FR" baseline="0" dirty="0" err="1" smtClean="0"/>
              <a:t>written</a:t>
            </a:r>
            <a:r>
              <a:rPr lang="fr-FR" baseline="0" dirty="0" smtClean="0"/>
              <a:t> </a:t>
            </a:r>
            <a:r>
              <a:rPr lang="fr-FR" baseline="0" dirty="0" err="1" smtClean="0"/>
              <a:t>with</a:t>
            </a:r>
            <a:r>
              <a:rPr lang="fr-FR" baseline="0" dirty="0" smtClean="0"/>
              <a:t> the Structure of Management Information (a </a:t>
            </a:r>
            <a:r>
              <a:rPr lang="fr-FR" baseline="0" dirty="0" err="1" smtClean="0"/>
              <a:t>subset</a:t>
            </a:r>
            <a:r>
              <a:rPr lang="fr-FR" baseline="0" dirty="0" smtClean="0"/>
              <a:t> of ASN.1) to YANG modules</a:t>
            </a:r>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aseline="0" dirty="0" smtClean="0">
                <a:latin typeface="Times New Roman"/>
                <a:cs typeface="Times New Roman"/>
              </a:rPr>
              <a:t>I will talk now about the ENSUITE framework.</a:t>
            </a:r>
          </a:p>
          <a:p>
            <a:pPr algn="just"/>
            <a:r>
              <a:rPr lang="en-US" sz="1000" baseline="0" dirty="0" smtClean="0">
                <a:latin typeface="Times New Roman"/>
                <a:cs typeface="Times New Roman"/>
              </a:rPr>
              <a:t>First is </a:t>
            </a:r>
            <a:r>
              <a:rPr lang="en-US" sz="1000" baseline="0" dirty="0" err="1" smtClean="0">
                <a:latin typeface="Times New Roman"/>
                <a:cs typeface="Times New Roman"/>
              </a:rPr>
              <a:t>YencaP</a:t>
            </a:r>
            <a:r>
              <a:rPr lang="en-US" sz="1000" baseline="0" dirty="0" smtClean="0">
                <a:latin typeface="Times New Roman"/>
                <a:cs typeface="Times New Roman"/>
              </a:rPr>
              <a:t> that implements the server side of the NETCONF protocol.</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Data Store Manager gives access to configuration data that is a virtual XML Data tree.</a:t>
            </a:r>
          </a:p>
          <a:p>
            <a:pPr algn="just"/>
            <a:r>
              <a:rPr lang="en-US" sz="1000" baseline="0" dirty="0" smtClean="0">
                <a:latin typeface="Times New Roman"/>
                <a:cs typeface="Times New Roman"/>
              </a:rPr>
              <a:t>Parts of this tree are implemented by separate modules.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 file like this places configuration data in the tree save to an </a:t>
            </a:r>
            <a:r>
              <a:rPr lang="en-US" sz="1000" baseline="0" dirty="0" err="1" smtClean="0">
                <a:latin typeface="Times New Roman"/>
                <a:cs typeface="Times New Roman"/>
              </a:rPr>
              <a:t>xpath</a:t>
            </a:r>
            <a:r>
              <a:rPr lang="en-US" sz="1000" baseline="0" dirty="0" smtClean="0">
                <a:latin typeface="Times New Roman"/>
                <a:cs typeface="Times New Roman"/>
              </a:rPr>
              <a:t> expression </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After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let see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we have build and called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At the bootstrap, the manager is just a secure web server with a list of known managed devices.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an human manager is identified and connected, it receives the list of devices and can choose one device.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After that,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is created in the Manager and a </a:t>
            </a:r>
            <a:r>
              <a:rPr lang="en-US" sz="1000" baseline="0" noProof="0" dirty="0" err="1" smtClean="0">
                <a:latin typeface="Times New Roman"/>
                <a:cs typeface="Times New Roman"/>
              </a:rPr>
              <a:t>ssh</a:t>
            </a:r>
            <a:r>
              <a:rPr lang="en-US" sz="1000" baseline="0" noProof="0" dirty="0" smtClean="0">
                <a:latin typeface="Times New Roman"/>
                <a:cs typeface="Times New Roman"/>
              </a:rPr>
              <a:t> session is initialized with the device. </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seen in the previous slide, yang module references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configuration file are send 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hello message.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detecting that Yang capability,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calls the Yang loader to find and parse the given yang modules.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no file is found or worst if errors are found in the module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can continue with a XML based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correct file is found then the loader generates the expanded Yang schema tree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to the web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are working with java and http we choose to package the tree in a java applet.</a:t>
            </a:r>
          </a:p>
          <a:p>
            <a:pPr algn="just">
              <a:buFont typeface="Arial"/>
              <a:buNone/>
            </a:pPr>
            <a:r>
              <a:rPr lang="en-US" sz="1000" baseline="0" noProof="0" dirty="0" smtClean="0">
                <a:latin typeface="Times New Roman"/>
                <a:cs typeface="Times New Roman"/>
              </a:rPr>
              <a:t> </a:t>
            </a:r>
            <a:endParaRPr lang="en-US" sz="1000" noProof="0" dirty="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13/04/10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13/04/10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13/04/10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13/04/10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13/04/10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13/04/10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13/04/10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13/04/10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13/04/10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13/04/10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13/04/10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13/04/10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5"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image" Target="../media/image17.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slide4.xml"/></Relationships>
</file>

<file path=ppt/slides/_rels/slide15.xml.rels><?xml version="1.0" encoding="UTF-8" standalone="yes"?>
<Relationships xmlns="http://schemas.openxmlformats.org/package/2006/relationships"><Relationship Id="rId4" Type="http://schemas.openxmlformats.org/officeDocument/2006/relationships/slide" Target="slide6.xm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5" Type="http://schemas.openxmlformats.org/officeDocument/2006/relationships/image" Target="../media/image7.jpeg"/></Relationships>
</file>

<file path=ppt/slides/_rels/slide16.xml.rels><?xml version="1.0" encoding="UTF-8" standalone="yes"?>
<Relationships xmlns="http://schemas.openxmlformats.org/package/2006/relationships"><Relationship Id="rId4" Type="http://schemas.openxmlformats.org/officeDocument/2006/relationships/slide" Target="slide6.xm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5"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slide1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 Id="rId7" Type="http://schemas.openxmlformats.org/officeDocument/2006/relationships/image" Target="../media/image11.png"/><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4" Type="http://schemas.openxmlformats.org/officeDocument/2006/relationships/diagramColors" Target="../diagrams/colors2.xml"/><Relationship Id="rId4" Type="http://schemas.openxmlformats.org/officeDocument/2006/relationships/image" Target="../media/image4.png"/><Relationship Id="rId7" Type="http://schemas.openxmlformats.org/officeDocument/2006/relationships/diagramLayout" Target="../diagrams/layout1.xml"/><Relationship Id="rId11" Type="http://schemas.openxmlformats.org/officeDocument/2006/relationships/diagramData" Target="../diagrams/data2.xml"/><Relationship Id="rId1" Type="http://schemas.openxmlformats.org/officeDocument/2006/relationships/tags" Target="../tags/tag3.xml"/><Relationship Id="rId6" Type="http://schemas.openxmlformats.org/officeDocument/2006/relationships/diagramData" Target="../diagrams/data1.xml"/><Relationship Id="rId16" Type="http://schemas.openxmlformats.org/officeDocument/2006/relationships/slide" Target="slide15.xml"/><Relationship Id="rId8" Type="http://schemas.openxmlformats.org/officeDocument/2006/relationships/diagramQuickStyle" Target="../diagrams/quickStyle1.xml"/><Relationship Id="rId13" Type="http://schemas.openxmlformats.org/officeDocument/2006/relationships/diagramQuickStyle" Target="../diagrams/quickStyle2.xml"/><Relationship Id="rId10" Type="http://schemas.microsoft.com/office/2007/relationships/diagramDrawing" Target="../diagrams/drawing1.xml"/><Relationship Id="rId5" Type="http://schemas.openxmlformats.org/officeDocument/2006/relationships/image" Target="../media/image5.png"/><Relationship Id="rId15" Type="http://schemas.microsoft.com/office/2007/relationships/diagramDrawing" Target="../diagrams/drawing2.xml"/><Relationship Id="rId12" Type="http://schemas.openxmlformats.org/officeDocument/2006/relationships/diagramLayout" Target="../diagrams/layout2.xml"/><Relationship Id="rId17" Type="http://schemas.openxmlformats.org/officeDocument/2006/relationships/image" Target="../media/image7.jpeg"/><Relationship Id="rId2" Type="http://schemas.openxmlformats.org/officeDocument/2006/relationships/slideLayout" Target="../slideLayouts/slideLayout2.xml"/><Relationship Id="rId9" Type="http://schemas.openxmlformats.org/officeDocument/2006/relationships/diagramColors" Target="../diagrams/colors1.xml"/><Relationship Id="rId3" Type="http://schemas.openxmlformats.org/officeDocument/2006/relationships/notesSlide" Target="../notesSlides/notesSlide6.xml"/><Relationship Id="rId18" Type="http://schemas.openxmlformats.org/officeDocument/2006/relationships/slide" Target="slide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a:xfrm>
            <a:off x="1295400" y="3886200"/>
            <a:ext cx="7315200" cy="1752600"/>
          </a:xfrm>
        </p:spPr>
        <p:txBody>
          <a:bodyPr>
            <a:normAutofit fontScale="70000" lnSpcReduction="20000"/>
          </a:bodyPr>
          <a:lstStyle/>
          <a:p>
            <a:r>
              <a:rPr lang="en-GB" dirty="0" smtClean="0"/>
              <a:t>A Yang Parser and Browser implementation on IETF -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 name="Forme 7"/>
          <p:cNvCxnSpPr/>
          <p:nvPr/>
        </p:nvCxnSpPr>
        <p:spPr>
          <a:xfrm>
            <a:off x="5277763" y="2910409"/>
            <a:ext cx="3134062"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5178647"/>
            <a:ext cx="6172200" cy="1069753"/>
          </a:xfrm>
          <a:prstGeom prst="bentConnector3">
            <a:avLst>
              <a:gd name="adj1" fmla="val 9996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5178647"/>
            <a:ext cx="6659225" cy="773875"/>
          </a:xfrm>
          <a:prstGeom prst="bentConnector3">
            <a:avLst>
              <a:gd name="adj1" fmla="val 9663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5288339"/>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grpSp>
        <p:nvGrpSpPr>
          <p:cNvPr id="27" name="Grouper 26"/>
          <p:cNvGrpSpPr/>
          <p:nvPr/>
        </p:nvGrpSpPr>
        <p:grpSpPr>
          <a:xfrm>
            <a:off x="5228769" y="318700"/>
            <a:ext cx="4677231" cy="2539157"/>
            <a:chOff x="5228769" y="318700"/>
            <a:chExt cx="4677231" cy="2539157"/>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gr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flipV="1">
            <a:off x="5301066" y="3075835"/>
            <a:ext cx="3110760"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10</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Rectangle 21"/>
          <p:cNvSpPr/>
          <p:nvPr/>
        </p:nvSpPr>
        <p:spPr>
          <a:xfrm>
            <a:off x="3657600" y="458890"/>
            <a:ext cx="1592873" cy="13699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0" name="Grouper 29"/>
          <p:cNvGrpSpPr/>
          <p:nvPr/>
        </p:nvGrpSpPr>
        <p:grpSpPr>
          <a:xfrm>
            <a:off x="8411825" y="2504001"/>
            <a:ext cx="998875" cy="2674646"/>
            <a:chOff x="3801724" y="838200"/>
            <a:chExt cx="2077413" cy="5562600"/>
          </a:xfrm>
        </p:grpSpPr>
        <p:sp>
          <p:nvSpPr>
            <p:cNvPr id="31" name="Cube 30"/>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err="1" smtClean="0">
                  <a:solidFill>
                    <a:schemeClr val="tx1"/>
                  </a:solidFill>
                </a:rPr>
                <a:t>jYang</a:t>
              </a:r>
              <a:endParaRPr lang="fr-FR" sz="800" dirty="0" smtClean="0">
                <a:solidFill>
                  <a:schemeClr val="tx1"/>
                </a:solidFill>
              </a:endParaRPr>
            </a:p>
          </p:txBody>
        </p:sp>
        <p:sp>
          <p:nvSpPr>
            <p:cNvPr id="32" name="Cube 31"/>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NETCONF</a:t>
              </a:r>
            </a:p>
          </p:txBody>
        </p:sp>
        <p:sp>
          <p:nvSpPr>
            <p:cNvPr id="35" name="Cube 34"/>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HTTPS</a:t>
              </a:r>
              <a:endParaRPr lang="fr-FR" sz="800" dirty="0">
                <a:solidFill>
                  <a:schemeClr val="tx1"/>
                </a:solidFill>
              </a:endParaRPr>
            </a:p>
          </p:txBody>
        </p:sp>
        <p:sp>
          <p:nvSpPr>
            <p:cNvPr id="36" name="Rectangle à coins arrondis 35"/>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a:p>
          </p:txBody>
        </p:sp>
        <p:cxnSp>
          <p:nvCxnSpPr>
            <p:cNvPr id="37" name="Connecteur droit avec flèche 36"/>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Connecteur droit avec flèche 37"/>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Ellipse 38"/>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800" dirty="0" err="1" smtClean="0">
                  <a:solidFill>
                    <a:schemeClr val="tx1"/>
                  </a:solidFill>
                </a:rPr>
                <a:t>Tree</a:t>
              </a:r>
              <a:endParaRPr lang="fr-FR" sz="800" dirty="0">
                <a:solidFill>
                  <a:schemeClr val="tx1"/>
                </a:solidFill>
              </a:endParaRPr>
            </a:p>
          </p:txBody>
        </p:sp>
        <p:sp>
          <p:nvSpPr>
            <p:cNvPr id="40" name="Parchemin vertical 39"/>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dirty="0">
                <a:solidFill>
                  <a:schemeClr val="tx1"/>
                </a:solidFill>
              </a:endParaRPr>
            </a:p>
          </p:txBody>
        </p:sp>
      </p:grpSp>
      <p:sp>
        <p:nvSpPr>
          <p:cNvPr id="26" name="ZoneTexte 25"/>
          <p:cNvSpPr txBox="1"/>
          <p:nvPr/>
        </p:nvSpPr>
        <p:spPr>
          <a:xfrm rot="19222076">
            <a:off x="6646669" y="2710934"/>
            <a:ext cx="781922" cy="369332"/>
          </a:xfrm>
          <a:prstGeom prst="rect">
            <a:avLst/>
          </a:prstGeom>
          <a:noFill/>
        </p:spPr>
        <p:txBody>
          <a:bodyPr wrap="none" rtlCol="0">
            <a:spAutoFit/>
          </a:bodyPr>
          <a:lstStyle/>
          <a:p>
            <a:r>
              <a:rPr lang="fr-FR" dirty="0" smtClean="0"/>
              <a:t>HTTPS</a:t>
            </a:r>
            <a:endParaRPr lang="fr-FR" dirty="0"/>
          </a:p>
        </p:txBody>
      </p:sp>
      <p:sp>
        <p:nvSpPr>
          <p:cNvPr id="49" name="ZoneTexte 48"/>
          <p:cNvSpPr txBox="1"/>
          <p:nvPr/>
        </p:nvSpPr>
        <p:spPr>
          <a:xfrm>
            <a:off x="8169627" y="1950003"/>
            <a:ext cx="1736373" cy="369332"/>
          </a:xfrm>
          <a:prstGeom prst="rect">
            <a:avLst/>
          </a:prstGeom>
          <a:noFill/>
        </p:spPr>
        <p:txBody>
          <a:bodyPr wrap="none" rtlCol="0">
            <a:spAutoFit/>
          </a:bodyPr>
          <a:lstStyle/>
          <a:p>
            <a:r>
              <a:rPr lang="fr-FR" dirty="0" err="1" smtClean="0"/>
              <a:t>YencaP</a:t>
            </a:r>
            <a:r>
              <a:rPr lang="fr-FR" dirty="0" smtClean="0"/>
              <a:t> Manager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2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22" presetClass="exit" presetSubtype="1" fill="hold" grpId="0" nodeType="afterEffect">
                                  <p:stCondLst>
                                    <p:cond delay="0"/>
                                  </p:stCondLst>
                                  <p:childTnLst>
                                    <p:animEffect transition="out" filter="wipe(up)">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8" grpId="0"/>
      <p:bldP spid="22" grpId="0" animBg="1"/>
      <p:bldP spid="26"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normAutofit fontScale="92500" lnSpcReduction="10000"/>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p>
          <a:p>
            <a:r>
              <a:rPr lang="fr-FR" dirty="0" err="1" smtClean="0"/>
              <a:t>Distributed</a:t>
            </a:r>
            <a:r>
              <a:rPr lang="fr-FR" dirty="0" smtClean="0"/>
              <a:t> Data </a:t>
            </a:r>
            <a:r>
              <a:rPr lang="fr-FR" dirty="0" err="1" smtClean="0"/>
              <a:t>Tree</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13</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14</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type string;</a:t>
            </a:r>
          </a:p>
          <a:p>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p>
          <a:p>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   </a:t>
            </a:r>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type string;</a:t>
            </a:r>
          </a:p>
          <a:p>
            <a:r>
              <a:rPr lang="fr-FR" sz="800" dirty="0" smtClean="0"/>
              <a:t>           	</a:t>
            </a:r>
            <a:r>
              <a:rPr lang="fr-FR" sz="800" dirty="0" err="1" smtClean="0"/>
              <a:t>min-element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
        <p:nvSpPr>
          <p:cNvPr id="7" name="Bouton d'action : Précédent 6">
            <a:hlinkClick r:id="rId3" action="ppaction://hlinksldjump" highlightClick="1"/>
          </p:cNvPr>
          <p:cNvSpPr/>
          <p:nvPr/>
        </p:nvSpPr>
        <p:spPr>
          <a:xfrm>
            <a:off x="8991600" y="5791200"/>
            <a:ext cx="419100" cy="304800"/>
          </a:xfrm>
          <a:prstGeom prst="actionButtonBackPrevious">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Image 6" descr="YangBrowsing.png"/>
          <p:cNvPicPr>
            <a:picLocks noChangeAspect="1"/>
          </p:cNvPicPr>
          <p:nvPr/>
        </p:nvPicPr>
        <p:blipFill>
          <a:blip r:embed="rId3"/>
          <a:stretch>
            <a:fillRect/>
          </a:stretch>
        </p:blipFill>
        <p:spPr>
          <a:xfrm>
            <a:off x="1150812" y="0"/>
            <a:ext cx="7604375"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15</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
        <p:nvSpPr>
          <p:cNvPr id="6" name="Bouton d'action : Précédent 5">
            <a:hlinkClick r:id="rId4" action="ppaction://hlinksldjump" highlightClick="1"/>
          </p:cNvPr>
          <p:cNvSpPr/>
          <p:nvPr/>
        </p:nvSpPr>
        <p:spPr>
          <a:xfrm>
            <a:off x="9144000" y="5867400"/>
            <a:ext cx="445283"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16</a:t>
            </a:fld>
            <a:endParaRPr lang="fr-FR"/>
          </a:p>
        </p:txBody>
      </p:sp>
      <p:pic>
        <p:nvPicPr>
          <p:cNvPr id="5" name="Image 4" descr="YangDataBrowsing.png"/>
          <p:cNvPicPr>
            <a:picLocks noChangeAspect="1"/>
          </p:cNvPicPr>
          <p:nvPr/>
        </p:nvPicPr>
        <p:blipFill>
          <a:blip r:embed="rId3"/>
          <a:stretch>
            <a:fillRect/>
          </a:stretch>
        </p:blipFill>
        <p:spPr>
          <a:xfrm>
            <a:off x="469900" y="1047750"/>
            <a:ext cx="8966200" cy="4762500"/>
          </a:xfrm>
          <a:prstGeom prst="rect">
            <a:avLst/>
          </a:prstGeom>
        </p:spPr>
      </p:pic>
      <p:sp>
        <p:nvSpPr>
          <p:cNvPr id="6" name="Bouton d'action : Précédent 5">
            <a:hlinkClick r:id="rId4" action="ppaction://hlinksldjump" highlightClick="1"/>
          </p:cNvPr>
          <p:cNvSpPr/>
          <p:nvPr/>
        </p:nvSpPr>
        <p:spPr>
          <a:xfrm>
            <a:off x="9017000" y="5975351"/>
            <a:ext cx="419100"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Outline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IETF Configuration management</a:t>
            </a:r>
          </a:p>
          <a:p>
            <a:pPr lvl="1"/>
            <a:r>
              <a:rPr lang="fr-FR" dirty="0" smtClean="0"/>
              <a:t>NETCONF and Yang (</a:t>
            </a:r>
            <a:r>
              <a:rPr lang="fr-FR" dirty="0" err="1" smtClean="0"/>
              <a:t>netconf</a:t>
            </a:r>
            <a:r>
              <a:rPr lang="fr-FR" dirty="0" smtClean="0"/>
              <a:t> and </a:t>
            </a:r>
            <a:r>
              <a:rPr lang="fr-FR" dirty="0" err="1" smtClean="0"/>
              <a:t>netmod</a:t>
            </a:r>
            <a:r>
              <a:rPr lang="fr-FR" dirty="0" smtClean="0"/>
              <a:t> WG) </a:t>
            </a:r>
          </a:p>
          <a:p>
            <a:r>
              <a:rPr lang="fr-FR" dirty="0" err="1" smtClean="0"/>
              <a:t>jYang</a:t>
            </a:r>
            <a:endParaRPr lang="fr-FR" dirty="0" smtClean="0"/>
          </a:p>
          <a:p>
            <a:pPr lvl="1"/>
            <a:r>
              <a:rPr lang="fr-FR" dirty="0" smtClean="0"/>
              <a:t>Yang data model </a:t>
            </a:r>
            <a:r>
              <a:rPr lang="fr-FR" dirty="0" err="1" smtClean="0"/>
              <a:t>parser</a:t>
            </a:r>
            <a:endParaRPr lang="fr-FR" dirty="0" smtClean="0"/>
          </a:p>
          <a:p>
            <a:r>
              <a:rPr lang="fr-FR" dirty="0" smtClean="0"/>
              <a:t>ENSUITE </a:t>
            </a:r>
            <a:r>
              <a:rPr lang="fr-FR" dirty="0" err="1" smtClean="0"/>
              <a:t>framework</a:t>
            </a:r>
            <a:endParaRPr lang="fr-FR" dirty="0" smtClean="0"/>
          </a:p>
          <a:p>
            <a:pPr lvl="1"/>
            <a:r>
              <a:rPr lang="fr-FR" dirty="0" smtClean="0"/>
              <a:t>NETCONF client/server</a:t>
            </a:r>
          </a:p>
          <a:p>
            <a:r>
              <a:rPr lang="fr-FR" dirty="0" smtClean="0"/>
              <a:t>Yang browser</a:t>
            </a:r>
          </a:p>
          <a:p>
            <a:pPr lvl="1"/>
            <a:r>
              <a:rPr lang="fr-FR" dirty="0" smtClean="0"/>
              <a:t>Read/</a:t>
            </a:r>
            <a:r>
              <a:rPr lang="fr-FR" dirty="0" err="1" smtClean="0"/>
              <a:t>write</a:t>
            </a:r>
            <a:r>
              <a:rPr lang="fr-FR" dirty="0" smtClean="0"/>
              <a:t> configuration</a:t>
            </a:r>
          </a:p>
          <a:p>
            <a:r>
              <a:rPr lang="fr-FR" dirty="0" smtClean="0"/>
              <a:t>Futurs </a:t>
            </a:r>
            <a:r>
              <a:rPr lang="fr-FR" dirty="0" err="1" smtClean="0"/>
              <a:t>works</a:t>
            </a:r>
            <a:endParaRPr lang="fr-FR" dirty="0" smtClean="0"/>
          </a:p>
          <a:p>
            <a:endParaRPr lang="fr-FR"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2</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4"/>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5"/>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5"/>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6"/>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6"/>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6"/>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3</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1200329"/>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p>
          <a:p>
            <a:r>
              <a:rPr lang="fr-FR" dirty="0" smtClean="0"/>
              <a: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931525" y="4490388"/>
              <a:ext cx="385352" cy="19811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and why</a:t>
            </a:r>
            <a:endParaRPr lang="en-US" dirty="0"/>
          </a:p>
        </p:txBody>
      </p:sp>
      <p:sp>
        <p:nvSpPr>
          <p:cNvPr id="3" name="Espace réservé du contenu 2"/>
          <p:cNvSpPr>
            <a:spLocks noGrp="1"/>
          </p:cNvSpPr>
          <p:nvPr>
            <p:ph idx="1"/>
          </p:nvPr>
        </p:nvSpPr>
        <p:spPr/>
        <p:txBody>
          <a:bodyPr>
            <a:normAutofit fontScale="92500" lnSpcReduction="20000"/>
          </a:bodyPr>
          <a:lstStyle/>
          <a:p>
            <a:r>
              <a:rPr lang="en-US" dirty="0" smtClean="0"/>
              <a:t>Models XML data (as XSDL)</a:t>
            </a:r>
          </a:p>
          <a:p>
            <a:pPr lvl="1"/>
            <a:r>
              <a:rPr lang="en-US" dirty="0" smtClean="0"/>
              <a:t>Yang -&gt; DSDL</a:t>
            </a:r>
          </a:p>
          <a:p>
            <a:pPr lvl="1"/>
            <a:r>
              <a:rPr lang="en-US" dirty="0" smtClean="0"/>
              <a:t>Human friendly</a:t>
            </a:r>
          </a:p>
          <a:p>
            <a:r>
              <a:rPr lang="en-US" dirty="0" smtClean="0"/>
              <a:t>IETF</a:t>
            </a:r>
          </a:p>
          <a:p>
            <a:pPr lvl="1"/>
            <a:r>
              <a:rPr lang="en-US" dirty="0" smtClean="0"/>
              <a:t>Yang is (will be) a RFC</a:t>
            </a:r>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endParaRPr lang="en-US" dirty="0" smtClean="0"/>
          </a:p>
          <a:p>
            <a:r>
              <a:rPr lang="en-US" dirty="0" err="1" smtClean="0"/>
              <a:t>url</a:t>
            </a:r>
            <a:r>
              <a:rPr lang="en-US" dirty="0" smtClean="0"/>
              <a:t> </a:t>
            </a:r>
            <a:r>
              <a:rPr lang="en-US" dirty="0" smtClean="0"/>
              <a:t>:</a:t>
            </a:r>
            <a:r>
              <a:rPr lang="en-US" dirty="0" smtClean="0"/>
              <a:t> </a:t>
            </a:r>
          </a:p>
          <a:p>
            <a:pPr lvl="1"/>
            <a:r>
              <a:rPr lang="fr-FR" sz="2400" i="1" dirty="0" smtClean="0"/>
              <a:t>http://www.ietf.org/id/draft-ietf-netmod-yang-11.txt</a:t>
            </a:r>
            <a:endParaRPr lang="en-US" sz="2400" i="1" dirty="0" smtClean="0"/>
          </a:p>
          <a:p>
            <a:pPr lvl="1"/>
            <a:r>
              <a:rPr lang="fr-FR" sz="2400" i="1" dirty="0" err="1" smtClean="0"/>
              <a:t>www</a:t>
            </a:r>
            <a:r>
              <a:rPr lang="fr-FR" sz="2400" i="1" dirty="0" err="1" smtClean="0"/>
              <a:t>.netconfcentral.com</a:t>
            </a:r>
            <a:r>
              <a:rPr lang="fr-FR" sz="2400" i="1" dirty="0" smtClean="0"/>
              <a:t>, </a:t>
            </a:r>
            <a:r>
              <a:rPr lang="fr-FR" sz="2400" i="1" dirty="0" err="1" smtClean="0"/>
              <a:t>www.yang-central.org</a:t>
            </a:r>
            <a:endParaRPr lang="en-US" sz="24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4</a:t>
            </a:fld>
            <a:endParaRPr lang="fr-FR"/>
          </a:p>
        </p:txBody>
      </p:sp>
      <p:sp>
        <p:nvSpPr>
          <p:cNvPr id="5" name="Bouton d'action : Suivant 4">
            <a:hlinkClick r:id="rId3" action="ppaction://hlinksldjump" highlightClick="1"/>
          </p:cNvPr>
          <p:cNvSpPr/>
          <p:nvPr/>
        </p:nvSpPr>
        <p:spPr>
          <a:xfrm>
            <a:off x="3886200" y="2667000"/>
            <a:ext cx="457200" cy="350836"/>
          </a:xfrm>
          <a:prstGeom prst="actionButtonForwardNext">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c_v4 uses v4add;</a:t>
            </a:r>
          </a:p>
          <a:p>
            <a:r>
              <a:rPr lang="fr-FR" sz="800" dirty="0" smtClean="0">
                <a:solidFill>
                  <a:schemeClr val="tx1"/>
                </a:solidFill>
              </a:rPr>
              <a:t>(22) </a:t>
            </a:r>
            <a:r>
              <a:rPr lang="fr-FR" sz="1100" dirty="0" smtClean="0">
                <a:solidFill>
                  <a:schemeClr val="tx1"/>
                </a:solidFill>
              </a:rPr>
              <a:t>				case c_v6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4"/>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5"/>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5"/>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49120" cy="6046266"/>
            <a:chOff x="5124608" y="625205"/>
            <a:chExt cx="4349120"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83672" cy="6046266"/>
              <a:chOff x="5190056" y="625205"/>
              <a:chExt cx="4283672"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endCxn id="85" idx="0"/>
              </p:cNvCxnSpPr>
              <p:nvPr/>
            </p:nvCxnSpPr>
            <p:spPr>
              <a:xfrm>
                <a:off x="5689006" y="4544912"/>
                <a:ext cx="2734507" cy="738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4"/>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6"/>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5"/>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5"/>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5"/>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7"/>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8"/>
              <a:stretch>
                <a:fillRect/>
              </a:stretch>
            </p:blipFill>
            <p:spPr>
              <a:xfrm>
                <a:off x="7601012" y="6302139"/>
                <a:ext cx="330200" cy="330200"/>
              </a:xfrm>
              <a:prstGeom prst="rect">
                <a:avLst/>
              </a:prstGeom>
            </p:spPr>
          </p:pic>
          <p:sp>
            <p:nvSpPr>
              <p:cNvPr id="102" name="ZoneTexte 101"/>
              <p:cNvSpPr txBox="1"/>
              <p:nvPr/>
            </p:nvSpPr>
            <p:spPr>
              <a:xfrm>
                <a:off x="7904354" y="6302139"/>
                <a:ext cx="620683" cy="369332"/>
              </a:xfrm>
              <a:prstGeom prst="rect">
                <a:avLst/>
              </a:prstGeom>
              <a:noFill/>
            </p:spPr>
            <p:txBody>
              <a:bodyPr wrap="none" rtlCol="0">
                <a:spAutoFit/>
              </a:bodyPr>
              <a:lstStyle/>
              <a:p>
                <a:r>
                  <a:rPr lang="fr-FR" dirty="0" smtClean="0"/>
                  <a:t>c_v4</a:t>
                </a:r>
                <a:endParaRPr lang="fr-FR" dirty="0"/>
              </a:p>
            </p:txBody>
          </p:sp>
          <p:pic>
            <p:nvPicPr>
              <p:cNvPr id="103" name="Image 102" descr="case.png"/>
              <p:cNvPicPr>
                <a:picLocks noChangeAspect="1"/>
              </p:cNvPicPr>
              <p:nvPr/>
            </p:nvPicPr>
            <p:blipFill>
              <a:blip r:embed="rId8"/>
              <a:stretch>
                <a:fillRect/>
              </a:stretch>
            </p:blipFill>
            <p:spPr>
              <a:xfrm>
                <a:off x="8525037" y="6263007"/>
                <a:ext cx="330200" cy="330200"/>
              </a:xfrm>
              <a:prstGeom prst="rect">
                <a:avLst/>
              </a:prstGeom>
            </p:spPr>
          </p:pic>
          <p:sp>
            <p:nvSpPr>
              <p:cNvPr id="104" name="ZoneTexte 103"/>
              <p:cNvSpPr txBox="1"/>
              <p:nvPr/>
            </p:nvSpPr>
            <p:spPr>
              <a:xfrm>
                <a:off x="8855237" y="6263007"/>
                <a:ext cx="618491" cy="369332"/>
              </a:xfrm>
              <a:prstGeom prst="rect">
                <a:avLst/>
              </a:prstGeom>
              <a:noFill/>
            </p:spPr>
            <p:txBody>
              <a:bodyPr wrap="none" rtlCol="0">
                <a:spAutoFit/>
              </a:bodyPr>
              <a:lstStyle/>
              <a:p>
                <a:r>
                  <a:rPr lang="fr-FR" dirty="0" smtClean="0"/>
                  <a:t>c_v6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691136" cy="369332"/>
            </a:xfrm>
            <a:prstGeom prst="rect">
              <a:avLst/>
            </a:prstGeom>
            <a:noFill/>
          </p:spPr>
          <p:txBody>
            <a:bodyPr wrap="none" rtlCol="0">
              <a:spAutoFit/>
            </a:bodyPr>
            <a:lstStyle/>
            <a:p>
              <a:r>
                <a:rPr lang="fr-FR" dirty="0" smtClean="0"/>
                <a:t>YANG </a:t>
              </a:r>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57"/>
                                        </p:tgtEl>
                                        <p:attrNameLst>
                                          <p:attrName>style.visibility</p:attrName>
                                        </p:attrNameLst>
                                      </p:cBhvr>
                                      <p:to>
                                        <p:strVal val="visible"/>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2000"/>
                                        <p:tgtEl>
                                          <p:spTgt spid="16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5"/>
                                        </p:tgtEl>
                                        <p:attrNameLst>
                                          <p:attrName>style.visibility</p:attrName>
                                        </p:attrNameLst>
                                      </p:cBhvr>
                                      <p:to>
                                        <p:strVal val="visible"/>
                                      </p:to>
                                    </p:set>
                                    <p:animEffect transition="in" filter="fade">
                                      <p:cBhvr>
                                        <p:cTn id="33"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4" y="4642236"/>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4"/>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5"/>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6</a:t>
            </a:fld>
            <a:endParaRPr lang="fr-FR"/>
          </a:p>
        </p:txBody>
      </p:sp>
      <p:sp>
        <p:nvSpPr>
          <p:cNvPr id="328" name="ZoneTexte 327"/>
          <p:cNvSpPr txBox="1"/>
          <p:nvPr/>
        </p:nvSpPr>
        <p:spPr>
          <a:xfrm>
            <a:off x="304800" y="331463"/>
            <a:ext cx="302297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 a YANG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4" y="4647117"/>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53724" y="4655128"/>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1" r:lo="rId12" r:qs="rId13" r:cs="rId14"/>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
        <p:nvSpPr>
          <p:cNvPr id="392" name="Bouton d'action : Suivant 391">
            <a:hlinkClick r:id="rId16" action="ppaction://hlinksldjump" highlightClick="1"/>
          </p:cNvPr>
          <p:cNvSpPr/>
          <p:nvPr/>
        </p:nvSpPr>
        <p:spPr>
          <a:xfrm>
            <a:off x="4770300" y="2270225"/>
            <a:ext cx="250412" cy="309719"/>
          </a:xfrm>
          <a:prstGeom prst="actionButtonForwardNext">
            <a:avLst/>
          </a:prstGeom>
          <a:blipFill rotWithShape="1">
            <a:blip r:embed="rId17"/>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4" name="Bouton d'action : Suivant 393">
            <a:hlinkClick r:id="rId18" action="ppaction://hlinksldjump" highlightClick="1"/>
          </p:cNvPr>
          <p:cNvSpPr/>
          <p:nvPr/>
        </p:nvSpPr>
        <p:spPr>
          <a:xfrm>
            <a:off x="4136618" y="2479627"/>
            <a:ext cx="228029" cy="251300"/>
          </a:xfrm>
          <a:prstGeom prst="actionButtonForwardNext">
            <a:avLst/>
          </a:prstGeom>
          <a:blipFill rotWithShape="1">
            <a:blip r:embed="rId17"/>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5" name="ZoneTexte 394"/>
          <p:cNvSpPr txBox="1"/>
          <p:nvPr/>
        </p:nvSpPr>
        <p:spPr>
          <a:xfrm>
            <a:off x="3421021" y="6352144"/>
            <a:ext cx="2928055" cy="369332"/>
          </a:xfrm>
          <a:prstGeom prst="rect">
            <a:avLst/>
          </a:prstGeom>
          <a:noFill/>
        </p:spPr>
        <p:txBody>
          <a:bodyPr wrap="none" rtlCol="0">
            <a:spAutoFit/>
          </a:bodyPr>
          <a:lstStyle/>
          <a:p>
            <a:r>
              <a:rPr lang="fr-FR" dirty="0" err="1" smtClean="0"/>
              <a:t>Expanded</a:t>
            </a:r>
            <a:r>
              <a:rPr lang="fr-FR" dirty="0" smtClean="0"/>
              <a:t> YANG </a:t>
            </a:r>
            <a:r>
              <a:rPr lang="fr-FR" dirty="0" err="1" smtClean="0"/>
              <a:t>Schema</a:t>
            </a:r>
            <a:r>
              <a:rPr lang="fr-FR" dirty="0" smtClean="0"/>
              <a:t> </a:t>
            </a:r>
            <a:r>
              <a:rPr lang="fr-FR" dirty="0" err="1" smtClean="0"/>
              <a:t>Tree</a:t>
            </a:r>
            <a:endParaRPr lang="fr-FR" dirty="0"/>
          </a:p>
        </p:txBody>
      </p:sp>
      <p:grpSp>
        <p:nvGrpSpPr>
          <p:cNvPr id="517" name="Grouper 516"/>
          <p:cNvGrpSpPr/>
          <p:nvPr/>
        </p:nvGrpSpPr>
        <p:grpSpPr>
          <a:xfrm>
            <a:off x="3842153" y="4367619"/>
            <a:ext cx="1412972" cy="2069504"/>
            <a:chOff x="6223385" y="4589374"/>
            <a:chExt cx="1412972" cy="2069504"/>
          </a:xfrm>
        </p:grpSpPr>
        <p:grpSp>
          <p:nvGrpSpPr>
            <p:cNvPr id="396" name="Grouper 395"/>
            <p:cNvGrpSpPr/>
            <p:nvPr/>
          </p:nvGrpSpPr>
          <p:grpSpPr>
            <a:xfrm>
              <a:off x="6223385" y="4589374"/>
              <a:ext cx="1044036" cy="814674"/>
              <a:chOff x="3423210" y="2631534"/>
              <a:chExt cx="1044036" cy="814674"/>
            </a:xfrm>
          </p:grpSpPr>
          <p:sp>
            <p:nvSpPr>
              <p:cNvPr id="397" name="ZoneTexte 396"/>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8" name="Grouper 383"/>
              <p:cNvGrpSpPr/>
              <p:nvPr/>
            </p:nvGrpSpPr>
            <p:grpSpPr>
              <a:xfrm>
                <a:off x="3423210" y="2631534"/>
                <a:ext cx="990602" cy="814674"/>
                <a:chOff x="3209241" y="1018333"/>
                <a:chExt cx="990602" cy="814674"/>
              </a:xfrm>
            </p:grpSpPr>
            <p:sp>
              <p:nvSpPr>
                <p:cNvPr id="399" name="Ellipse 398"/>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0" name="Ellipse 399"/>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Ellipse 400"/>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Ellipse 401"/>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Ellipse 402"/>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4" name="Connecteur droit 403"/>
                <p:cNvCxnSpPr>
                  <a:stCxn id="399" idx="4"/>
                  <a:endCxn id="400"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4" name="Connecteur droit 443"/>
                <p:cNvCxnSpPr>
                  <a:stCxn id="399" idx="4"/>
                  <a:endCxn id="401"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5" name="Connecteur droit 444"/>
                <p:cNvCxnSpPr>
                  <a:stCxn id="399" idx="4"/>
                  <a:endCxn id="402"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5" name="Connecteur droit 464"/>
                <p:cNvCxnSpPr>
                  <a:stCxn id="399" idx="4"/>
                  <a:endCxn id="403"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6" name="Ellipse 465"/>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Ellipse 466"/>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8" name="Ellipse 467"/>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9" name="Connecteur droit 468"/>
                <p:cNvCxnSpPr>
                  <a:stCxn id="402" idx="4"/>
                  <a:endCxn id="466"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0" name="Connecteur droit 469"/>
                <p:cNvCxnSpPr>
                  <a:stCxn id="402" idx="4"/>
                  <a:endCxn id="467"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1" name="Connecteur droit 470"/>
                <p:cNvCxnSpPr>
                  <a:stCxn id="402" idx="4"/>
                  <a:endCxn id="468"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2" name="Ellipse 471"/>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3" name="Connecteur droit 472"/>
                <p:cNvCxnSpPr>
                  <a:stCxn id="399" idx="4"/>
                  <a:endCxn id="472"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4" name="Ellipse 473"/>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5" name="Ellipse 474"/>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6" name="Connecteur droit 475"/>
                <p:cNvCxnSpPr>
                  <a:stCxn id="472" idx="4"/>
                  <a:endCxn id="474"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7" name="Connecteur droit 476"/>
                <p:cNvCxnSpPr>
                  <a:stCxn id="472" idx="4"/>
                  <a:endCxn id="475"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478" name="Grouper 477"/>
            <p:cNvGrpSpPr/>
            <p:nvPr/>
          </p:nvGrpSpPr>
          <p:grpSpPr>
            <a:xfrm>
              <a:off x="6356999" y="5319447"/>
              <a:ext cx="609602" cy="1328638"/>
              <a:chOff x="4413812" y="976872"/>
              <a:chExt cx="609602" cy="1328638"/>
            </a:xfrm>
          </p:grpSpPr>
          <p:grpSp>
            <p:nvGrpSpPr>
              <p:cNvPr id="479" name="Grouper 384"/>
              <p:cNvGrpSpPr/>
              <p:nvPr/>
            </p:nvGrpSpPr>
            <p:grpSpPr>
              <a:xfrm>
                <a:off x="4490012" y="976872"/>
                <a:ext cx="533402" cy="814674"/>
                <a:chOff x="4490012" y="976872"/>
                <a:chExt cx="533402" cy="814674"/>
              </a:xfrm>
            </p:grpSpPr>
            <p:sp>
              <p:nvSpPr>
                <p:cNvPr id="492" name="Ellipse 491"/>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3" name="Ellipse 492"/>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4" name="Connecteur droit 493"/>
                <p:cNvCxnSpPr>
                  <a:stCxn id="492" idx="4"/>
                  <a:endCxn id="493"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5" name="Ellipse 494"/>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6" name="Ellipse 49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7" name="Connecteur droit 496"/>
                <p:cNvCxnSpPr>
                  <a:stCxn id="493" idx="4"/>
                  <a:endCxn id="495"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8" name="Connecteur droit 497"/>
                <p:cNvCxnSpPr>
                  <a:stCxn id="493" idx="4"/>
                  <a:endCxn id="49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9" name="Ellipse 498"/>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0" name="Connecteur droit 499"/>
                <p:cNvCxnSpPr>
                  <a:stCxn id="492" idx="4"/>
                  <a:endCxn id="499"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1" name="Ellipse 500"/>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2" name="Connecteur droit 501"/>
                <p:cNvCxnSpPr>
                  <a:stCxn id="499" idx="4"/>
                  <a:endCxn id="501"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80" name="ZoneTexte 479"/>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03" name="Grouper 502"/>
            <p:cNvGrpSpPr/>
            <p:nvPr/>
          </p:nvGrpSpPr>
          <p:grpSpPr>
            <a:xfrm>
              <a:off x="7026755" y="5330240"/>
              <a:ext cx="609602" cy="1328638"/>
              <a:chOff x="4413812" y="976872"/>
              <a:chExt cx="609602" cy="1328638"/>
            </a:xfrm>
          </p:grpSpPr>
          <p:grpSp>
            <p:nvGrpSpPr>
              <p:cNvPr id="504" name="Grouper 384"/>
              <p:cNvGrpSpPr/>
              <p:nvPr/>
            </p:nvGrpSpPr>
            <p:grpSpPr>
              <a:xfrm>
                <a:off x="4490012" y="976872"/>
                <a:ext cx="533402" cy="814674"/>
                <a:chOff x="4490012" y="976872"/>
                <a:chExt cx="533402" cy="814674"/>
              </a:xfrm>
            </p:grpSpPr>
            <p:sp>
              <p:nvSpPr>
                <p:cNvPr id="506" name="Ellipse 50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Ellipse 50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8" name="Connecteur droit 507"/>
                <p:cNvCxnSpPr>
                  <a:stCxn id="506" idx="4"/>
                  <a:endCxn id="50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9" name="Ellipse 50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0" name="Ellipse 50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1" name="Connecteur droit 510"/>
                <p:cNvCxnSpPr>
                  <a:stCxn id="507" idx="4"/>
                  <a:endCxn id="50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2" name="Connecteur droit 511"/>
                <p:cNvCxnSpPr>
                  <a:stCxn id="507" idx="4"/>
                  <a:endCxn id="51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3" name="Ellipse 512"/>
                <p:cNvSpPr/>
                <p:nvPr/>
              </p:nvSpPr>
              <p:spPr>
                <a:xfrm>
                  <a:off x="4909113" y="1300167"/>
                  <a:ext cx="76200" cy="84042"/>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4" name="Connecteur droit 513"/>
                <p:cNvCxnSpPr>
                  <a:stCxn id="506" idx="4"/>
                  <a:endCxn id="513" idx="0"/>
                </p:cNvCxnSpPr>
                <p:nvPr/>
              </p:nvCxnSpPr>
              <p:spPr>
                <a:xfrm rot="16200000" flipH="1">
                  <a:off x="4637086" y="990039"/>
                  <a:ext cx="239253"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5" name="Ellipse 514"/>
                <p:cNvSpPr/>
                <p:nvPr/>
              </p:nvSpPr>
              <p:spPr>
                <a:xfrm>
                  <a:off x="4947214" y="1665483"/>
                  <a:ext cx="76200" cy="84042"/>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6" name="Connecteur droit 515"/>
                <p:cNvCxnSpPr>
                  <a:stCxn id="513" idx="4"/>
                  <a:endCxn id="515" idx="0"/>
                </p:cNvCxnSpPr>
                <p:nvPr/>
              </p:nvCxnSpPr>
              <p:spPr>
                <a:xfrm rot="16200000" flipH="1">
                  <a:off x="4825626" y="1505795"/>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05" name="ZoneTexte 504"/>
              <p:cNvSpPr txBox="1"/>
              <p:nvPr/>
            </p:nvSpPr>
            <p:spPr>
              <a:xfrm>
                <a:off x="4413812" y="1936178"/>
                <a:ext cx="342900" cy="369332"/>
              </a:xfrm>
              <a:prstGeom prst="rect">
                <a:avLst/>
              </a:prstGeom>
              <a:noFill/>
            </p:spPr>
            <p:txBody>
              <a:bodyPr wrap="square" rtlCol="0">
                <a:spAutoFit/>
              </a:bodyPr>
              <a:lstStyle/>
              <a:p>
                <a:endParaRPr lang="en-US" i="1" dirty="0"/>
              </a:p>
            </p:txBody>
          </p:sp>
        </p:grpSp>
      </p:grpSp>
      <p:sp>
        <p:nvSpPr>
          <p:cNvPr id="518" name="ZoneTexte 517"/>
          <p:cNvSpPr txBox="1"/>
          <p:nvPr/>
        </p:nvSpPr>
        <p:spPr>
          <a:xfrm>
            <a:off x="7026755" y="2025104"/>
            <a:ext cx="1053782" cy="369332"/>
          </a:xfrm>
          <a:prstGeom prst="rect">
            <a:avLst/>
          </a:prstGeom>
          <a:noFill/>
        </p:spPr>
        <p:txBody>
          <a:bodyPr wrap="none" rtlCol="0">
            <a:spAutoFit/>
          </a:bodyPr>
          <a:lstStyle/>
          <a:p>
            <a:r>
              <a:rPr lang="fr-FR" dirty="0" err="1" smtClean="0"/>
              <a:t>matching</a:t>
            </a:r>
            <a:endParaRPr lang="fr-FR" dirty="0"/>
          </a:p>
        </p:txBody>
      </p:sp>
      <p:sp>
        <p:nvSpPr>
          <p:cNvPr id="519" name="ZoneTexte 518"/>
          <p:cNvSpPr txBox="1"/>
          <p:nvPr/>
        </p:nvSpPr>
        <p:spPr>
          <a:xfrm>
            <a:off x="6987285" y="6286392"/>
            <a:ext cx="2647292" cy="369332"/>
          </a:xfrm>
          <a:prstGeom prst="rect">
            <a:avLst/>
          </a:prstGeom>
          <a:noFill/>
        </p:spPr>
        <p:txBody>
          <a:bodyPr wrap="none" rtlCol="0">
            <a:spAutoFit/>
          </a:bodyPr>
          <a:lstStyle/>
          <a:p>
            <a:r>
              <a:rPr lang="fr-FR" dirty="0" smtClean="0"/>
              <a:t>http://</a:t>
            </a:r>
            <a:r>
              <a:rPr lang="fr-FR" dirty="0" err="1" smtClean="0"/>
              <a:t>jyang.gforge.inria.fr</a:t>
            </a:r>
            <a:endParaRPr lang="fr-FR" dirty="0"/>
          </a:p>
        </p:txBody>
      </p:sp>
      <p:grpSp>
        <p:nvGrpSpPr>
          <p:cNvPr id="694" name="Grouper 693"/>
          <p:cNvGrpSpPr/>
          <p:nvPr/>
        </p:nvGrpSpPr>
        <p:grpSpPr>
          <a:xfrm>
            <a:off x="868556" y="5414283"/>
            <a:ext cx="1560489" cy="794166"/>
            <a:chOff x="868556" y="5414283"/>
            <a:chExt cx="1560489" cy="794166"/>
          </a:xfrm>
        </p:grpSpPr>
        <p:cxnSp>
          <p:nvCxnSpPr>
            <p:cNvPr id="553" name="Connecteur droit avec flèche 552"/>
            <p:cNvCxnSpPr>
              <a:stCxn id="49" idx="4"/>
            </p:cNvCxnSpPr>
            <p:nvPr/>
          </p:nvCxnSpPr>
          <p:spPr>
            <a:xfrm rot="5400000">
              <a:off x="1304944" y="5404739"/>
              <a:ext cx="466856" cy="4859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0" name="Connecteur droit avec flèche 579"/>
            <p:cNvCxnSpPr/>
            <p:nvPr/>
          </p:nvCxnSpPr>
          <p:spPr>
            <a:xfrm rot="5400000">
              <a:off x="2155030" y="5637794"/>
              <a:ext cx="454898" cy="93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7" name="ZoneTexte 636"/>
            <p:cNvSpPr txBox="1"/>
            <p:nvPr/>
          </p:nvSpPr>
          <p:spPr>
            <a:xfrm>
              <a:off x="868556" y="5839117"/>
              <a:ext cx="836587" cy="369332"/>
            </a:xfrm>
            <a:prstGeom prst="rect">
              <a:avLst/>
            </a:prstGeom>
            <a:noFill/>
          </p:spPr>
          <p:txBody>
            <a:bodyPr wrap="none" rtlCol="0">
              <a:spAutoFit/>
            </a:bodyPr>
            <a:lstStyle/>
            <a:p>
              <a:r>
                <a:rPr lang="fr-FR" dirty="0" smtClean="0"/>
                <a:t>u</a:t>
              </a:r>
              <a:r>
                <a:rPr lang="fr-FR" dirty="0" smtClean="0"/>
                <a:t>ses b;</a:t>
              </a:r>
              <a:endParaRPr lang="fr-FR" dirty="0"/>
            </a:p>
          </p:txBody>
        </p:sp>
      </p:grpSp>
      <p:sp>
        <p:nvSpPr>
          <p:cNvPr id="638" name="ZoneTexte 637"/>
          <p:cNvSpPr txBox="1"/>
          <p:nvPr/>
        </p:nvSpPr>
        <p:spPr>
          <a:xfrm>
            <a:off x="1858351" y="5883125"/>
            <a:ext cx="836587" cy="369332"/>
          </a:xfrm>
          <a:prstGeom prst="rect">
            <a:avLst/>
          </a:prstGeom>
          <a:noFill/>
        </p:spPr>
        <p:txBody>
          <a:bodyPr wrap="none" rtlCol="0">
            <a:spAutoFit/>
          </a:bodyPr>
          <a:lstStyle/>
          <a:p>
            <a:r>
              <a:rPr lang="fr-FR" dirty="0" smtClean="0"/>
              <a:t>u</a:t>
            </a:r>
            <a:r>
              <a:rPr lang="fr-FR" dirty="0" smtClean="0"/>
              <a:t>ses b;</a:t>
            </a:r>
            <a:endParaRPr lang="fr-FR" dirty="0"/>
          </a:p>
        </p:txBody>
      </p:sp>
      <p:sp>
        <p:nvSpPr>
          <p:cNvPr id="691" name="ZoneTexte 690"/>
          <p:cNvSpPr txBox="1"/>
          <p:nvPr/>
        </p:nvSpPr>
        <p:spPr>
          <a:xfrm>
            <a:off x="1743243" y="5894686"/>
            <a:ext cx="1153531" cy="923330"/>
          </a:xfrm>
          <a:prstGeom prst="rect">
            <a:avLst/>
          </a:prstGeom>
          <a:noFill/>
        </p:spPr>
        <p:txBody>
          <a:bodyPr wrap="none" rtlCol="0">
            <a:spAutoFit/>
          </a:bodyPr>
          <a:lstStyle/>
          <a:p>
            <a:r>
              <a:rPr lang="fr-FR" dirty="0" smtClean="0"/>
              <a:t>u</a:t>
            </a:r>
            <a:r>
              <a:rPr lang="fr-FR" dirty="0" smtClean="0"/>
              <a:t>ses b {</a:t>
            </a:r>
          </a:p>
          <a:p>
            <a:r>
              <a:rPr lang="fr-FR" dirty="0" smtClean="0"/>
              <a:t>    </a:t>
            </a:r>
            <a:r>
              <a:rPr lang="fr-FR" dirty="0" err="1" smtClean="0"/>
              <a:t>refine</a:t>
            </a:r>
            <a:r>
              <a:rPr lang="fr-FR" dirty="0" smtClean="0"/>
              <a:t> …</a:t>
            </a:r>
          </a:p>
          <a:p>
            <a:r>
              <a:rPr lang="fr-FR" dirty="0" smtClean="0"/>
              <a:t>}</a:t>
            </a:r>
            <a:endParaRPr lang="fr-F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nodeType="withEffect">
                                  <p:stCondLst>
                                    <p:cond delay="0"/>
                                  </p:stCondLst>
                                  <p:childTnLst>
                                    <p:set>
                                      <p:cBhvr>
                                        <p:cTn id="9" dur="1" fill="hold">
                                          <p:stCondLst>
                                            <p:cond delay="0"/>
                                          </p:stCondLst>
                                        </p:cTn>
                                        <p:tgtEl>
                                          <p:spTgt spid="391"/>
                                        </p:tgtEl>
                                        <p:attrNameLst>
                                          <p:attrName>style.visibility</p:attrName>
                                        </p:attrNameLst>
                                      </p:cBhvr>
                                      <p:to>
                                        <p:strVal val="visible"/>
                                      </p:to>
                                    </p:set>
                                    <p:animEffect transition="in" filter="wipe(up)">
                                      <p:cBhvr>
                                        <p:cTn id="10" dur="500"/>
                                        <p:tgtEl>
                                          <p:spTgt spid="39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56"/>
                                        </p:tgtEl>
                                        <p:attrNameLst>
                                          <p:attrName>style.visibility</p:attrName>
                                        </p:attrNameLst>
                                      </p:cBhvr>
                                      <p:to>
                                        <p:strVal val="visible"/>
                                      </p:to>
                                    </p:set>
                                    <p:animEffect transition="in" filter="wipe(up)">
                                      <p:cBhvr>
                                        <p:cTn id="13" dur="500"/>
                                        <p:tgtEl>
                                          <p:spTgt spid="45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4"/>
                                        </p:tgtEl>
                                        <p:attrNameLst>
                                          <p:attrName>style.visibility</p:attrName>
                                        </p:attrNameLst>
                                      </p:cBhvr>
                                      <p:to>
                                        <p:strVal val="visible"/>
                                      </p:to>
                                    </p:set>
                                    <p:animEffect transition="in" filter="wipe(up)">
                                      <p:cBhvr>
                                        <p:cTn id="18" dur="500"/>
                                        <p:tgtEl>
                                          <p:spTgt spid="694"/>
                                        </p:tgtEl>
                                      </p:cBhvr>
                                    </p:animEffect>
                                  </p:childTnLst>
                                </p:cTn>
                              </p:par>
                              <p:par>
                                <p:cTn id="19" presetID="22" presetClass="entr" presetSubtype="1" fill="hold" nodeType="withEffect">
                                  <p:stCondLst>
                                    <p:cond delay="0"/>
                                  </p:stCondLst>
                                  <p:childTnLst>
                                    <p:set>
                                      <p:cBhvr>
                                        <p:cTn id="20" dur="1" fill="hold">
                                          <p:stCondLst>
                                            <p:cond delay="0"/>
                                          </p:stCondLst>
                                        </p:cTn>
                                        <p:tgtEl>
                                          <p:spTgt spid="523"/>
                                        </p:tgtEl>
                                        <p:attrNameLst>
                                          <p:attrName>style.visibility</p:attrName>
                                        </p:attrNameLst>
                                      </p:cBhvr>
                                      <p:to>
                                        <p:strVal val="visible"/>
                                      </p:to>
                                    </p:set>
                                    <p:animEffect transition="in" filter="wipe(up)">
                                      <p:cBhvr>
                                        <p:cTn id="21" dur="500"/>
                                        <p:tgtEl>
                                          <p:spTgt spid="52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38"/>
                                        </p:tgtEl>
                                        <p:attrNameLst>
                                          <p:attrName>style.visibility</p:attrName>
                                        </p:attrNameLst>
                                      </p:cBhvr>
                                      <p:to>
                                        <p:strVal val="visible"/>
                                      </p:to>
                                    </p:set>
                                    <p:animEffect transition="in" filter="wipe(up)">
                                      <p:cBhvr>
                                        <p:cTn id="24" dur="500"/>
                                        <p:tgtEl>
                                          <p:spTgt spid="638"/>
                                        </p:tgtEl>
                                      </p:cBhvr>
                                    </p:animEffect>
                                  </p:childTnLst>
                                </p:cTn>
                              </p:par>
                              <p:par>
                                <p:cTn id="25" presetID="22" presetClass="entr" presetSubtype="1" fill="hold" nodeType="withEffect">
                                  <p:stCondLst>
                                    <p:cond delay="0"/>
                                  </p:stCondLst>
                                  <p:childTnLst>
                                    <p:set>
                                      <p:cBhvr>
                                        <p:cTn id="26" dur="1" fill="hold">
                                          <p:stCondLst>
                                            <p:cond delay="0"/>
                                          </p:stCondLst>
                                        </p:cTn>
                                        <p:tgtEl>
                                          <p:spTgt spid="537"/>
                                        </p:tgtEl>
                                        <p:attrNameLst>
                                          <p:attrName>style.visibility</p:attrName>
                                        </p:attrNameLst>
                                      </p:cBhvr>
                                      <p:to>
                                        <p:strVal val="visible"/>
                                      </p:to>
                                    </p:set>
                                    <p:animEffect transition="in" filter="wipe(up)">
                                      <p:cBhvr>
                                        <p:cTn id="27" dur="500"/>
                                        <p:tgtEl>
                                          <p:spTgt spid="53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91"/>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33" dur="2000" fill="hold"/>
                                        <p:tgtEl>
                                          <p:spTgt spid="491"/>
                                        </p:tgtEl>
                                        <p:attrNameLst>
                                          <p:attrName>ppt_x</p:attrName>
                                          <p:attrName>ppt_y</p:attrName>
                                        </p:attrNameLst>
                                      </p:cBhvr>
                                      <p:rCtr x="121" y="-86"/>
                                    </p:animMotion>
                                  </p:childTnLst>
                                </p:cTn>
                              </p:par>
                              <p:par>
                                <p:cTn id="34"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5" dur="2000" fill="hold"/>
                                        <p:tgtEl>
                                          <p:spTgt spid="523"/>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37" dur="2000" fill="hold"/>
                                        <p:tgtEl>
                                          <p:spTgt spid="537"/>
                                        </p:tgtEl>
                                        <p:attrNameLst>
                                          <p:attrName>ppt_x</p:attrName>
                                          <p:attrName>ppt_y</p:attrName>
                                        </p:attrNameLst>
                                      </p:cBhvr>
                                      <p:rCtr x="102" y="111"/>
                                    </p:animMotion>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95"/>
                                        </p:tgtEl>
                                        <p:attrNameLst>
                                          <p:attrName>style.visibility</p:attrName>
                                        </p:attrNameLst>
                                      </p:cBhvr>
                                      <p:to>
                                        <p:strVal val="visible"/>
                                      </p:to>
                                    </p:set>
                                    <p:animEffect transition="in" filter="fade">
                                      <p:cBhvr>
                                        <p:cTn id="41" dur="500"/>
                                        <p:tgtEl>
                                          <p:spTgt spid="39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638"/>
                                        </p:tgtEl>
                                      </p:cBhvr>
                                    </p:animEffect>
                                    <p:set>
                                      <p:cBhvr>
                                        <p:cTn id="46" dur="1" fill="hold">
                                          <p:stCondLst>
                                            <p:cond delay="499"/>
                                          </p:stCondLst>
                                        </p:cTn>
                                        <p:tgtEl>
                                          <p:spTgt spid="638"/>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691"/>
                                        </p:tgtEl>
                                        <p:attrNameLst>
                                          <p:attrName>style.visibility</p:attrName>
                                        </p:attrNameLst>
                                      </p:cBhvr>
                                      <p:to>
                                        <p:strVal val="visible"/>
                                      </p:to>
                                    </p:set>
                                    <p:animEffect transition="in" filter="fade">
                                      <p:cBhvr>
                                        <p:cTn id="50" dur="500"/>
                                        <p:tgtEl>
                                          <p:spTgt spid="69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52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9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63"/>
                                        </p:tgtEl>
                                        <p:attrNameLst>
                                          <p:attrName>style.visibility</p:attrName>
                                        </p:attrNameLst>
                                      </p:cBhvr>
                                      <p:to>
                                        <p:strVal val="visible"/>
                                      </p:to>
                                    </p:set>
                                    <p:animEffect transition="in" filter="fade">
                                      <p:cBhvr>
                                        <p:cTn id="65" dur="500"/>
                                        <p:tgtEl>
                                          <p:spTgt spid="463"/>
                                        </p:tgtEl>
                                      </p:cBhvr>
                                    </p:animEffect>
                                  </p:childTnLst>
                                </p:cTn>
                              </p:par>
                            </p:childTnLst>
                          </p:cTn>
                        </p:par>
                        <p:par>
                          <p:cTn id="66" fill="hold">
                            <p:stCondLst>
                              <p:cond delay="500"/>
                            </p:stCondLst>
                            <p:childTnLst>
                              <p:par>
                                <p:cTn id="67" presetID="9" presetClass="entr" presetSubtype="0" fill="hold" nodeType="afterEffect">
                                  <p:stCondLst>
                                    <p:cond delay="0"/>
                                  </p:stCondLst>
                                  <p:childTnLst>
                                    <p:set>
                                      <p:cBhvr>
                                        <p:cTn id="68" dur="1" fill="hold">
                                          <p:stCondLst>
                                            <p:cond delay="0"/>
                                          </p:stCondLst>
                                        </p:cTn>
                                        <p:tgtEl>
                                          <p:spTgt spid="692"/>
                                        </p:tgtEl>
                                        <p:attrNameLst>
                                          <p:attrName>style.visibility</p:attrName>
                                        </p:attrNameLst>
                                      </p:cBhvr>
                                      <p:to>
                                        <p:strVal val="visible"/>
                                      </p:to>
                                    </p:set>
                                    <p:animEffect transition="in" filter="dissolve">
                                      <p:cBhvr>
                                        <p:cTn id="69" dur="500"/>
                                        <p:tgtEl>
                                          <p:spTgt spid="692"/>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39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2" accel="50000" decel="50000" fill="hold" nodeType="clickEffect">
                                  <p:stCondLst>
                                    <p:cond delay="0"/>
                                  </p:stCondLst>
                                  <p:childTnLst>
                                    <p:set>
                                      <p:cBhvr>
                                        <p:cTn id="75" dur="1" fill="hold">
                                          <p:stCondLst>
                                            <p:cond delay="0"/>
                                          </p:stCondLst>
                                        </p:cTn>
                                        <p:tgtEl>
                                          <p:spTgt spid="551"/>
                                        </p:tgtEl>
                                        <p:attrNameLst>
                                          <p:attrName>style.visibility</p:attrName>
                                        </p:attrNameLst>
                                      </p:cBhvr>
                                      <p:to>
                                        <p:strVal val="visible"/>
                                      </p:to>
                                    </p:set>
                                    <p:anim calcmode="lin" valueType="num">
                                      <p:cBhvr additive="base">
                                        <p:cTn id="76" dur="500" fill="hold"/>
                                        <p:tgtEl>
                                          <p:spTgt spid="551"/>
                                        </p:tgtEl>
                                        <p:attrNameLst>
                                          <p:attrName>ppt_x</p:attrName>
                                        </p:attrNameLst>
                                      </p:cBhvr>
                                      <p:tavLst>
                                        <p:tav tm="0">
                                          <p:val>
                                            <p:strVal val="1+#ppt_w/2"/>
                                          </p:val>
                                        </p:tav>
                                        <p:tav tm="100000">
                                          <p:val>
                                            <p:strVal val="#ppt_x"/>
                                          </p:val>
                                        </p:tav>
                                      </p:tavLst>
                                    </p:anim>
                                    <p:anim calcmode="lin" valueType="num">
                                      <p:cBhvr additive="base">
                                        <p:cTn id="77" dur="500" fill="hold"/>
                                        <p:tgtEl>
                                          <p:spTgt spid="551"/>
                                        </p:tgtEl>
                                        <p:attrNameLst>
                                          <p:attrName>ppt_y</p:attrName>
                                        </p:attrNameLst>
                                      </p:cBhvr>
                                      <p:tavLst>
                                        <p:tav tm="0">
                                          <p:val>
                                            <p:strVal val="#ppt_y"/>
                                          </p:val>
                                        </p:tav>
                                        <p:tav tm="100000">
                                          <p:val>
                                            <p:strVal val="#ppt_y"/>
                                          </p:val>
                                        </p:tav>
                                      </p:tavLst>
                                    </p:anim>
                                  </p:childTnLst>
                                </p:cTn>
                              </p:par>
                              <p:par>
                                <p:cTn id="78" presetID="1" presetClass="exit" presetSubtype="0" fill="hold" grpId="1" nodeType="withEffect">
                                  <p:stCondLst>
                                    <p:cond delay="0"/>
                                  </p:stCondLst>
                                  <p:childTnLst>
                                    <p:set>
                                      <p:cBhvr>
                                        <p:cTn id="79" dur="1" fill="hold">
                                          <p:stCondLst>
                                            <p:cond delay="0"/>
                                          </p:stCondLst>
                                        </p:cTn>
                                        <p:tgtEl>
                                          <p:spTgt spid="39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1.8211E-6 -4.82535E-6 C 0.06637 -0.01781 0.13242 -0.02266 0.17025 -0.08535 C 0.20808 -0.14804 0.2153 -0.31598 0.22716 -0.37659 " pathEditMode="relative" rAng="0" ptsTypes="aaA">
                                      <p:cBhvr>
                                        <p:cTn id="83" dur="2000" fill="hold"/>
                                        <p:tgtEl>
                                          <p:spTgt spid="517"/>
                                        </p:tgtEl>
                                        <p:attrNameLst>
                                          <p:attrName>ppt_x</p:attrName>
                                          <p:attrName>ppt_y</p:attrName>
                                        </p:attrNameLst>
                                      </p:cBhvr>
                                      <p:rCtr x="113" y="-188"/>
                                    </p:animMotion>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518"/>
                                        </p:tgtEl>
                                        <p:attrNameLst>
                                          <p:attrName>style.visibility</p:attrName>
                                        </p:attrNameLst>
                                      </p:cBhvr>
                                      <p:to>
                                        <p:strVal val="visible"/>
                                      </p:to>
                                    </p:set>
                                    <p:animEffect transition="in" filter="fade">
                                      <p:cBhvr>
                                        <p:cTn id="87" dur="1000"/>
                                        <p:tgtEl>
                                          <p:spTgt spid="5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692"/>
                                        </p:tgtEl>
                                      </p:cBhvr>
                                    </p:animEffect>
                                    <p:set>
                                      <p:cBhvr>
                                        <p:cTn id="92" dur="1" fill="hold">
                                          <p:stCondLst>
                                            <p:cond delay="1999"/>
                                          </p:stCondLst>
                                        </p:cTn>
                                        <p:tgtEl>
                                          <p:spTgt spid="692"/>
                                        </p:tgtEl>
                                        <p:attrNameLst>
                                          <p:attrName>style.visibility</p:attrName>
                                        </p:attrNameLst>
                                      </p:cBhvr>
                                      <p:to>
                                        <p:strVal val="hidden"/>
                                      </p:to>
                                    </p:set>
                                  </p:childTnLst>
                                </p:cTn>
                              </p:par>
                              <p:par>
                                <p:cTn id="93" presetID="9" presetClass="entr" presetSubtype="0" fill="hold" nodeType="withEffect">
                                  <p:stCondLst>
                                    <p:cond delay="0"/>
                                  </p:stCondLst>
                                  <p:childTnLst>
                                    <p:set>
                                      <p:cBhvr>
                                        <p:cTn id="94" dur="1" fill="hold">
                                          <p:stCondLst>
                                            <p:cond delay="0"/>
                                          </p:stCondLst>
                                        </p:cTn>
                                        <p:tgtEl>
                                          <p:spTgt spid="552"/>
                                        </p:tgtEl>
                                        <p:attrNameLst>
                                          <p:attrName>style.visibility</p:attrName>
                                        </p:attrNameLst>
                                      </p:cBhvr>
                                      <p:to>
                                        <p:strVal val="visible"/>
                                      </p:to>
                                    </p:set>
                                    <p:animEffect transition="in" filter="dissolve">
                                      <p:cBhvr>
                                        <p:cTn id="95" dur="2000"/>
                                        <p:tgtEl>
                                          <p:spTgt spid="552"/>
                                        </p:tgtEl>
                                      </p:cBhvr>
                                    </p:animEffect>
                                  </p:childTnLst>
                                </p:cTn>
                              </p:par>
                              <p:par>
                                <p:cTn id="96" presetID="10" presetClass="exit" presetSubtype="0" fill="hold" nodeType="withEffect">
                                  <p:stCondLst>
                                    <p:cond delay="0"/>
                                  </p:stCondLst>
                                  <p:childTnLst>
                                    <p:animEffect transition="out" filter="fade">
                                      <p:cBhvr>
                                        <p:cTn id="97" dur="2000"/>
                                        <p:tgtEl>
                                          <p:spTgt spid="551"/>
                                        </p:tgtEl>
                                      </p:cBhvr>
                                    </p:animEffect>
                                    <p:set>
                                      <p:cBhvr>
                                        <p:cTn id="98" dur="1" fill="hold">
                                          <p:stCondLst>
                                            <p:cond delay="1999"/>
                                          </p:stCondLst>
                                        </p:cTn>
                                        <p:tgtEl>
                                          <p:spTgt spid="551"/>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000"/>
                                        <p:tgtEl>
                                          <p:spTgt spid="517"/>
                                        </p:tgtEl>
                                      </p:cBhvr>
                                    </p:animEffect>
                                    <p:set>
                                      <p:cBhvr>
                                        <p:cTn id="101" dur="1" fill="hold">
                                          <p:stCondLst>
                                            <p:cond delay="1999"/>
                                          </p:stCondLst>
                                        </p:cTn>
                                        <p:tgtEl>
                                          <p:spTgt spid="51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518"/>
                                        </p:tgtEl>
                                      </p:cBhvr>
                                    </p:animEffect>
                                    <p:set>
                                      <p:cBhvr>
                                        <p:cTn id="104" dur="1" fill="hold">
                                          <p:stCondLst>
                                            <p:cond delay="1999"/>
                                          </p:stCondLst>
                                        </p:cTn>
                                        <p:tgtEl>
                                          <p:spTgt spid="518"/>
                                        </p:tgtEl>
                                        <p:attrNameLst>
                                          <p:attrName>style.visibility</p:attrName>
                                        </p:attrNameLst>
                                      </p:cBhvr>
                                      <p:to>
                                        <p:strVal val="hidden"/>
                                      </p:to>
                                    </p:set>
                                  </p:childTnLst>
                                </p:cTn>
                              </p:par>
                              <p:par>
                                <p:cTn id="105" presetID="9" presetClass="entr" presetSubtype="0" fill="hold" nodeType="withEffect">
                                  <p:stCondLst>
                                    <p:cond delay="0"/>
                                  </p:stCondLst>
                                  <p:childTnLst>
                                    <p:set>
                                      <p:cBhvr>
                                        <p:cTn id="106" dur="1" fill="hold">
                                          <p:stCondLst>
                                            <p:cond delay="0"/>
                                          </p:stCondLst>
                                        </p:cTn>
                                        <p:tgtEl>
                                          <p:spTgt spid="635"/>
                                        </p:tgtEl>
                                        <p:attrNameLst>
                                          <p:attrName>style.visibility</p:attrName>
                                        </p:attrNameLst>
                                      </p:cBhvr>
                                      <p:to>
                                        <p:strVal val="visible"/>
                                      </p:to>
                                    </p:set>
                                    <p:animEffect transition="in" filter="dissolve">
                                      <p:cBhvr>
                                        <p:cTn id="107" dur="1000"/>
                                        <p:tgtEl>
                                          <p:spTgt spid="63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94"/>
                                        </p:tgtEl>
                                        <p:attrNameLst>
                                          <p:attrName>style.visibility</p:attrName>
                                        </p:attrNameLst>
                                      </p:cBhvr>
                                      <p:to>
                                        <p:strVal val="visible"/>
                                      </p:to>
                                    </p:set>
                                    <p:animEffect transition="in" filter="fade">
                                      <p:cBhvr>
                                        <p:cTn id="110" dur="2000"/>
                                        <p:tgtEl>
                                          <p:spTgt spid="394"/>
                                        </p:tgtEl>
                                      </p:cBhvr>
                                    </p:animEffect>
                                  </p:childTnLst>
                                </p:cTn>
                              </p:par>
                              <p:par>
                                <p:cTn id="111" presetID="10" presetClass="exit" presetSubtype="0" fill="hold" grpId="1" nodeType="withEffect">
                                  <p:stCondLst>
                                    <p:cond delay="0"/>
                                  </p:stCondLst>
                                  <p:childTnLst>
                                    <p:animEffect transition="out" filter="fade">
                                      <p:cBhvr>
                                        <p:cTn id="112" dur="1000"/>
                                        <p:tgtEl>
                                          <p:spTgt spid="463"/>
                                        </p:tgtEl>
                                      </p:cBhvr>
                                    </p:animEffect>
                                    <p:set>
                                      <p:cBhvr>
                                        <p:cTn id="113" dur="1" fill="hold">
                                          <p:stCondLst>
                                            <p:cond delay="999"/>
                                          </p:stCondLst>
                                        </p:cTn>
                                        <p:tgtEl>
                                          <p:spTgt spid="463"/>
                                        </p:tgtEl>
                                        <p:attrNameLst>
                                          <p:attrName>style.visibility</p:attrName>
                                        </p:attrNameLst>
                                      </p:cBhvr>
                                      <p:to>
                                        <p:strVal val="hidden"/>
                                      </p:to>
                                    </p:set>
                                  </p:childTnLst>
                                </p:cTn>
                              </p:par>
                              <p:par>
                                <p:cTn id="114" presetID="10" presetClass="entr" presetSubtype="0" fill="hold" grpId="0" nodeType="withEffect">
                                  <p:stCondLst>
                                    <p:cond delay="0"/>
                                  </p:stCondLst>
                                  <p:childTnLst>
                                    <p:set>
                                      <p:cBhvr>
                                        <p:cTn id="115" dur="1" fill="hold">
                                          <p:stCondLst>
                                            <p:cond delay="0"/>
                                          </p:stCondLst>
                                        </p:cTn>
                                        <p:tgtEl>
                                          <p:spTgt spid="464"/>
                                        </p:tgtEl>
                                        <p:attrNameLst>
                                          <p:attrName>style.visibility</p:attrName>
                                        </p:attrNameLst>
                                      </p:cBhvr>
                                      <p:to>
                                        <p:strVal val="visible"/>
                                      </p:to>
                                    </p:set>
                                    <p:animEffect transition="in" filter="fade">
                                      <p:cBhvr>
                                        <p:cTn id="116"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P spid="392" grpId="0" animBg="1"/>
      <p:bldP spid="392" grpId="1" animBg="1"/>
      <p:bldP spid="394" grpId="0" animBg="1"/>
      <p:bldP spid="395" grpId="0"/>
      <p:bldP spid="518" grpId="0"/>
      <p:bldP spid="518" grpId="1"/>
      <p:bldP spid="638" grpId="0"/>
      <p:bldP spid="638" grpId="1"/>
      <p:bldP spid="691"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Pyang</a:t>
            </a:r>
            <a:endParaRPr lang="fr-FR" dirty="0" smtClean="0"/>
          </a:p>
          <a:p>
            <a:pPr lvl="1"/>
            <a:r>
              <a:rPr lang="fr-FR" dirty="0" err="1" smtClean="0"/>
              <a:t>Validator</a:t>
            </a:r>
            <a:r>
              <a:rPr lang="fr-FR" dirty="0" smtClean="0"/>
              <a:t> &amp; </a:t>
            </a:r>
            <a:r>
              <a:rPr lang="fr-FR" dirty="0" err="1" smtClean="0"/>
              <a:t>converter</a:t>
            </a:r>
            <a:r>
              <a:rPr lang="fr-FR" dirty="0" smtClean="0"/>
              <a:t>	</a:t>
            </a:r>
          </a:p>
          <a:p>
            <a:pPr lvl="1"/>
            <a:r>
              <a:rPr lang="fr-FR" dirty="0" smtClean="0"/>
              <a:t>Python</a:t>
            </a:r>
          </a:p>
          <a:p>
            <a:pPr lvl="1"/>
            <a:r>
              <a:rPr lang="fr-FR" dirty="0" smtClean="0"/>
              <a:t>http:/</a:t>
            </a:r>
            <a:r>
              <a:rPr lang="fr-FR" dirty="0" smtClean="0"/>
              <a:t>/code</a:t>
            </a:r>
            <a:r>
              <a:rPr lang="fr-FR" dirty="0" smtClean="0"/>
              <a:t>.google.com/p/pyang</a:t>
            </a:r>
            <a:r>
              <a:rPr lang="fr-FR" dirty="0" smtClean="0"/>
              <a:t>/</a:t>
            </a:r>
          </a:p>
          <a:p>
            <a:r>
              <a:rPr lang="fr-FR" dirty="0" err="1" smtClean="0"/>
              <a:t>Libsmi</a:t>
            </a:r>
            <a:endParaRPr lang="fr-FR" dirty="0" smtClean="0"/>
          </a:p>
          <a:p>
            <a:pPr lvl="1"/>
            <a:r>
              <a:rPr lang="fr-FR" dirty="0" smtClean="0"/>
              <a:t>SMI/SMIv2 (SNMP)-&gt; YANG</a:t>
            </a:r>
          </a:p>
          <a:p>
            <a:pPr lvl="1"/>
            <a:r>
              <a:rPr lang="fr-FR" dirty="0" smtClean="0"/>
              <a:t>C</a:t>
            </a:r>
          </a:p>
          <a:p>
            <a:pPr lvl="1"/>
            <a:r>
              <a:rPr lang="fr-FR" dirty="0" smtClean="0"/>
              <a:t>http://</a:t>
            </a:r>
            <a:r>
              <a:rPr lang="fr-FR" dirty="0" err="1" smtClean="0"/>
              <a:t>www.ibr.cs.tu-bs.de/projects/libsmi</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304800" y="331463"/>
            <a:ext cx="266918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Other </a:t>
            </a:r>
            <a:r>
              <a:rPr lang="en-US" sz="2400" i="1" smtClean="0"/>
              <a:t>open sources</a:t>
            </a:r>
            <a:endParaRPr lang="en-US" sz="24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1183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Transport (SSH)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a:t>
            </a:r>
            <a:r>
              <a:rPr lang="en-US" dirty="0" smtClean="0">
                <a:solidFill>
                  <a:srgbClr val="000000"/>
                </a:solidFill>
              </a:rPr>
              <a:t>Operation (get, edit, copy…)</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599" y="1099066"/>
            <a:ext cx="1122893"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interface</a:t>
            </a:r>
          </a:p>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security</a:t>
            </a:r>
          </a:p>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policy</a:t>
            </a:r>
          </a:p>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log</a:t>
            </a:r>
          </a:p>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290693" y="4147066"/>
            <a:ext cx="1523223" cy="646331"/>
          </a:xfrm>
          <a:prstGeom prst="rect">
            <a:avLst/>
          </a:prstGeom>
          <a:noFill/>
        </p:spPr>
        <p:txBody>
          <a:bodyPr wrap="none" rtlCol="0">
            <a:spAutoFit/>
          </a:bodyPr>
          <a:lstStyle/>
          <a:p>
            <a:pPr algn="ctr"/>
            <a:r>
              <a:rPr lang="en-US" dirty="0" smtClean="0"/>
              <a:t>Data Store</a:t>
            </a:r>
          </a:p>
          <a:p>
            <a:pPr algn="ctr"/>
            <a:r>
              <a:rPr lang="en-US" dirty="0" smtClean="0"/>
              <a:t>XML Data tree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a:t>
            </a:r>
            <a:r>
              <a:rPr lang="en-US" dirty="0" smtClean="0">
                <a:solidFill>
                  <a:srgbClr val="000000"/>
                </a:solidFill>
              </a:rPr>
              <a:t>RPC (query/reply)</a:t>
            </a:r>
            <a:endParaRPr lang="en-US" dirty="0">
              <a:solidFill>
                <a:srgbClr val="000000"/>
              </a:solidFill>
            </a:endParaRPr>
          </a:p>
        </p:txBody>
      </p:sp>
      <p:sp>
        <p:nvSpPr>
          <p:cNvPr id="37" name="ZoneTexte 36"/>
          <p:cNvSpPr txBox="1"/>
          <p:nvPr/>
        </p:nvSpPr>
        <p:spPr>
          <a:xfrm>
            <a:off x="1253207" y="4800600"/>
            <a:ext cx="6840785" cy="83099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8</a:t>
            </a:fld>
            <a:endParaRPr lang="fr-FR"/>
          </a:p>
        </p:txBody>
      </p:sp>
      <p:sp>
        <p:nvSpPr>
          <p:cNvPr id="30" name="ZoneTexte 29"/>
          <p:cNvSpPr txBox="1"/>
          <p:nvPr/>
        </p:nvSpPr>
        <p:spPr>
          <a:xfrm>
            <a:off x="533400" y="100630"/>
            <a:ext cx="6755187"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a:t>
            </a:r>
            <a:r>
              <a:rPr lang="en-US" sz="2400" i="1" dirty="0" smtClean="0"/>
              <a:t> </a:t>
            </a:r>
            <a:r>
              <a:rPr lang="fr-FR" sz="2400" i="1" dirty="0" smtClean="0"/>
              <a:t>NETCONF</a:t>
            </a:r>
            <a:r>
              <a:rPr lang="en-US" sz="2400" i="1" dirty="0" smtClean="0"/>
              <a:t> server of the ENSUITE framework</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6990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1295337" y="5525354"/>
            <a:ext cx="4953000" cy="830997"/>
          </a:xfrm>
          <a:prstGeom prst="rect">
            <a:avLst/>
          </a:prstGeom>
        </p:spPr>
        <p:txBody>
          <a:bodyPr>
            <a:spAutoFit/>
          </a:bodyPr>
          <a:lstStyle/>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p:txBody>
      </p:sp>
      <p:sp>
        <p:nvSpPr>
          <p:cNvPr id="49" name="Rectangle 48"/>
          <p:cNvSpPr/>
          <p:nvPr/>
        </p:nvSpPr>
        <p:spPr>
          <a:xfrm>
            <a:off x="1295337" y="5631597"/>
            <a:ext cx="877163" cy="276999"/>
          </a:xfrm>
          <a:prstGeom prst="rect">
            <a:avLst/>
          </a:prstGeom>
        </p:spPr>
        <p:txBody>
          <a:bodyPr wrap="none">
            <a:spAutoFit/>
          </a:bodyPr>
          <a:lstStyle/>
          <a:p>
            <a:r>
              <a:rPr lang="fr-FR" sz="1200" dirty="0" smtClean="0"/>
              <a:t>&lt;/module&gt;</a:t>
            </a:r>
            <a:endParaRPr lang="fr-FR" sz="1200" dirty="0"/>
          </a:p>
        </p:txBody>
      </p:sp>
      <p:cxnSp>
        <p:nvCxnSpPr>
          <p:cNvPr id="57" name="Connecteur en arc 56"/>
          <p:cNvCxnSpPr>
            <a:stCxn id="14" idx="3"/>
            <a:endCxn id="22" idx="2"/>
          </p:cNvCxnSpPr>
          <p:nvPr/>
        </p:nvCxnSpPr>
        <p:spPr>
          <a:xfrm flipV="1">
            <a:off x="5664200" y="1022866"/>
            <a:ext cx="2184400" cy="1257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up)">
                                      <p:cBhvr>
                                        <p:cTn id="17" dur="500"/>
                                        <p:tgtEl>
                                          <p:spTgt spid="3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up)">
                                      <p:cBhvr>
                                        <p:cTn id="21" dur="500"/>
                                        <p:tgtEl>
                                          <p:spTgt spid="49"/>
                                        </p:tgtEl>
                                      </p:cBhvr>
                                    </p:animEffect>
                                  </p:childTnLst>
                                </p:cTn>
                              </p:par>
                              <p:par>
                                <p:cTn id="22" presetID="10" presetClass="exit" presetSubtype="0" fill="hold" nodeType="withEffect">
                                  <p:stCondLst>
                                    <p:cond delay="0"/>
                                  </p:stCondLst>
                                  <p:childTnLst>
                                    <p:animEffect transition="out" filter="fade">
                                      <p:cBhvr>
                                        <p:cTn id="23" dur="1000"/>
                                        <p:tgtEl>
                                          <p:spTgt spid="53"/>
                                        </p:tgtEl>
                                      </p:cBhvr>
                                    </p:animEffect>
                                    <p:set>
                                      <p:cBhvr>
                                        <p:cTn id="24" dur="1" fill="hold">
                                          <p:stCondLst>
                                            <p:cond delay="999"/>
                                          </p:stCondLst>
                                        </p:cTn>
                                        <p:tgtEl>
                                          <p:spTgt spid="5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1000"/>
                                        <p:tgtEl>
                                          <p:spTgt spid="57"/>
                                        </p:tgtEl>
                                      </p:cBhvr>
                                    </p:animEffect>
                                    <p:set>
                                      <p:cBhvr>
                                        <p:cTn id="27" dur="1" fill="hold">
                                          <p:stCondLst>
                                            <p:cond delay="999"/>
                                          </p:stCondLst>
                                        </p:cTn>
                                        <p:tgtEl>
                                          <p:spTgt spid="5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500"/>
                                        <p:tgtEl>
                                          <p:spTgt spid="51"/>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up)">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41"/>
                                        </p:tgtEl>
                                      </p:cBhvr>
                                    </p:animEffect>
                                    <p:set>
                                      <p:cBhvr>
                                        <p:cTn id="45" dur="1" fill="hold">
                                          <p:stCondLst>
                                            <p:cond delay="499"/>
                                          </p:stCondLst>
                                        </p:cTn>
                                        <p:tgtEl>
                                          <p:spTgt spid="41"/>
                                        </p:tgtEl>
                                        <p:attrNameLst>
                                          <p:attrName>style.visibility</p:attrName>
                                        </p:attrNameLst>
                                      </p:cBhvr>
                                      <p:to>
                                        <p:strVal val="hidden"/>
                                      </p:to>
                                    </p:se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00"/>
                                        <p:tgtEl>
                                          <p:spTgt spid="3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3.89227E-6 6.01434E-8 L 0.00192 0.11427 " pathEditMode="relative" rAng="0" ptsTypes="AA">
                                      <p:cBhvr>
                                        <p:cTn id="62" dur="1000" fill="hold"/>
                                        <p:tgtEl>
                                          <p:spTgt spid="49"/>
                                        </p:tgtEl>
                                        <p:attrNameLst>
                                          <p:attrName>ppt_x</p:attrName>
                                          <p:attrName>ppt_y</p:attrName>
                                        </p:attrNameLst>
                                      </p:cBhvr>
                                      <p:rCtr x="1" y="57"/>
                                    </p:animMotion>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6" grpId="0"/>
      <p:bldP spid="38" grpId="0"/>
      <p:bldP spid="39" grpId="0"/>
      <p:bldP spid="46" grpId="0"/>
      <p:bldP spid="49" grpId="0"/>
      <p:bldP spid="49" grpId="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Yang </a:t>
            </a:r>
            <a:r>
              <a:rPr lang="fr-FR" sz="1400" dirty="0" err="1" smtClean="0">
                <a:solidFill>
                  <a:schemeClr val="tx1"/>
                </a:solidFill>
              </a:rPr>
              <a:t>schema</a:t>
            </a:r>
            <a:endParaRPr lang="fr-FR" sz="1400" dirty="0" smtClean="0">
              <a:solidFill>
                <a:schemeClr val="tx1"/>
              </a:solidFill>
            </a:endParaRPr>
          </a:p>
          <a:p>
            <a:pPr algn="ctr">
              <a:lnSpc>
                <a:spcPts val="1380"/>
              </a:lnSpc>
            </a:pPr>
            <a:r>
              <a:rPr lang="fr-FR" sz="1400" dirty="0" err="1" smtClean="0">
                <a:solidFill>
                  <a:schemeClr val="tx1"/>
                </a:solidFill>
              </a:rPr>
              <a:t>Tree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853901" y="422416"/>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9</a:t>
            </a:fld>
            <a:endParaRPr lang="fr-FR"/>
          </a:p>
        </p:txBody>
      </p:sp>
      <p:sp>
        <p:nvSpPr>
          <p:cNvPr id="28" name="ZoneTexte 27"/>
          <p:cNvSpPr txBox="1"/>
          <p:nvPr/>
        </p:nvSpPr>
        <p:spPr>
          <a:xfrm>
            <a:off x="533400" y="100630"/>
            <a:ext cx="7985542"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a:t>
            </a:r>
            <a:r>
              <a:rPr lang="en-US" sz="2400" i="1" dirty="0" smtClean="0"/>
              <a:t>  </a:t>
            </a:r>
            <a:r>
              <a:rPr lang="fr-FR" sz="2400" i="1" dirty="0" smtClean="0"/>
              <a:t>NETCONF</a:t>
            </a:r>
            <a:r>
              <a:rPr lang="en-US" sz="2400" i="1" dirty="0" smtClean="0"/>
              <a:t> </a:t>
            </a:r>
            <a:r>
              <a:rPr lang="en-US" sz="2400" i="1" dirty="0" smtClean="0"/>
              <a:t>Client of the ENSUITE framework</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
        <p:nvSpPr>
          <p:cNvPr id="39" name="Flèche vers la droite 38"/>
          <p:cNvSpPr/>
          <p:nvPr/>
        </p:nvSpPr>
        <p:spPr>
          <a:xfrm rot="13876904">
            <a:off x="1428828" y="1942360"/>
            <a:ext cx="556268" cy="452348"/>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par>
                                <p:cTn id="44" presetID="22" presetClass="entr" presetSubtype="2"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par>
                          <p:cTn id="64" fill="hold">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71" dur="2000" fill="hold"/>
                                        <p:tgtEl>
                                          <p:spTgt spid="26"/>
                                        </p:tgtEl>
                                        <p:attrNameLst>
                                          <p:attrName>ppt_x</p:attrName>
                                          <p:attrName>ppt_y</p:attrName>
                                        </p:attrNameLst>
                                      </p:cBhvr>
                                      <p:rCtr x="-101" y="-215"/>
                                    </p:animMotion>
                                  </p:childTnLst>
                                </p:cTn>
                              </p:par>
                              <p:par>
                                <p:cTn id="72" presetID="10" presetClass="exit" presetSubtype="0" fill="hold" nodeType="withEffect">
                                  <p:stCondLst>
                                    <p:cond delay="0"/>
                                  </p:stCondLst>
                                  <p:childTnLst>
                                    <p:animEffect transition="out" filter="fade">
                                      <p:cBhvr>
                                        <p:cTn id="73" dur="2000"/>
                                        <p:tgtEl>
                                          <p:spTgt spid="33"/>
                                        </p:tgtEl>
                                      </p:cBhvr>
                                    </p:animEffect>
                                    <p:set>
                                      <p:cBhvr>
                                        <p:cTn id="74" dur="1" fill="hold">
                                          <p:stCondLst>
                                            <p:cond delay="1999"/>
                                          </p:stCondLst>
                                        </p:cTn>
                                        <p:tgtEl>
                                          <p:spTgt spid="3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xit" presetSubtype="10" fill="hold" grpId="2" nodeType="clickEffect">
                                  <p:stCondLst>
                                    <p:cond delay="0"/>
                                  </p:stCondLst>
                                  <p:childTnLst>
                                    <p:anim calcmode="lin" valueType="num">
                                      <p:cBhvr>
                                        <p:cTn id="83" dur="500"/>
                                        <p:tgtEl>
                                          <p:spTgt spid="26"/>
                                        </p:tgtEl>
                                        <p:attrNameLst>
                                          <p:attrName>ppt_w</p:attrName>
                                        </p:attrNameLst>
                                      </p:cBhvr>
                                      <p:tavLst>
                                        <p:tav tm="0">
                                          <p:val>
                                            <p:strVal val="ppt_w"/>
                                          </p:val>
                                        </p:tav>
                                        <p:tav tm="100000">
                                          <p:val>
                                            <p:fltVal val="0"/>
                                          </p:val>
                                        </p:tav>
                                      </p:tavLst>
                                    </p:anim>
                                    <p:anim calcmode="lin" valueType="num">
                                      <p:cBhvr>
                                        <p:cTn id="84" dur="500"/>
                                        <p:tgtEl>
                                          <p:spTgt spid="26"/>
                                        </p:tgtEl>
                                        <p:attrNameLst>
                                          <p:attrName>ppt_h</p:attrName>
                                        </p:attrNameLst>
                                      </p:cBhvr>
                                      <p:tavLst>
                                        <p:tav tm="0">
                                          <p:val>
                                            <p:strVal val="ppt_h"/>
                                          </p:val>
                                        </p:tav>
                                        <p:tav tm="100000">
                                          <p:val>
                                            <p:strVal val="ppt_h"/>
                                          </p:val>
                                        </p:tav>
                                      </p:tavLst>
                                    </p:anim>
                                    <p:set>
                                      <p:cBhvr>
                                        <p:cTn id="85" dur="1" fill="hold">
                                          <p:stCondLst>
                                            <p:cond delay="499"/>
                                          </p:stCondLst>
                                        </p:cTn>
                                        <p:tgtEl>
                                          <p:spTgt spid="26"/>
                                        </p:tgtEl>
                                        <p:attrNameLst>
                                          <p:attrName>style.visibility</p:attrName>
                                        </p:attrNameLst>
                                      </p:cBhvr>
                                      <p:to>
                                        <p:strVal val="hidden"/>
                                      </p:to>
                                    </p:set>
                                  </p:childTnLst>
                                </p:cTn>
                              </p:par>
                              <p:par>
                                <p:cTn id="86" presetID="17" presetClass="exit" presetSubtype="10" fill="hold" nodeType="withEffect">
                                  <p:stCondLst>
                                    <p:cond delay="0"/>
                                  </p:stCondLst>
                                  <p:childTnLst>
                                    <p:anim calcmode="lin" valueType="num">
                                      <p:cBhvr>
                                        <p:cTn id="87" dur="500"/>
                                        <p:tgtEl>
                                          <p:spTgt spid="34"/>
                                        </p:tgtEl>
                                        <p:attrNameLst>
                                          <p:attrName>ppt_w</p:attrName>
                                        </p:attrNameLst>
                                      </p:cBhvr>
                                      <p:tavLst>
                                        <p:tav tm="0">
                                          <p:val>
                                            <p:strVal val="ppt_w"/>
                                          </p:val>
                                        </p:tav>
                                        <p:tav tm="100000">
                                          <p:val>
                                            <p:fltVal val="0"/>
                                          </p:val>
                                        </p:tav>
                                      </p:tavLst>
                                    </p:anim>
                                    <p:anim calcmode="lin" valueType="num">
                                      <p:cBhvr>
                                        <p:cTn id="88" dur="500"/>
                                        <p:tgtEl>
                                          <p:spTgt spid="34"/>
                                        </p:tgtEl>
                                        <p:attrNameLst>
                                          <p:attrName>ppt_h</p:attrName>
                                        </p:attrNameLst>
                                      </p:cBhvr>
                                      <p:tavLst>
                                        <p:tav tm="0">
                                          <p:val>
                                            <p:strVal val="ppt_h"/>
                                          </p:val>
                                        </p:tav>
                                        <p:tav tm="100000">
                                          <p:val>
                                            <p:strVal val="ppt_h"/>
                                          </p:val>
                                        </p:tav>
                                      </p:tavLst>
                                    </p:anim>
                                    <p:set>
                                      <p:cBhvr>
                                        <p:cTn id="89" dur="1" fill="hold">
                                          <p:stCondLst>
                                            <p:cond delay="499"/>
                                          </p:stCondLst>
                                        </p:cTn>
                                        <p:tgtEl>
                                          <p:spTgt spid="34"/>
                                        </p:tgtEl>
                                        <p:attrNameLst>
                                          <p:attrName>style.visibility</p:attrName>
                                        </p:attrNameLst>
                                      </p:cBhvr>
                                      <p:to>
                                        <p:strVal val="hidden"/>
                                      </p:to>
                                    </p:set>
                                  </p:childTnLst>
                                </p:cTn>
                              </p:par>
                            </p:childTnLst>
                          </p:cTn>
                        </p:par>
                        <p:par>
                          <p:cTn id="90" fill="hold">
                            <p:stCondLst>
                              <p:cond delay="500"/>
                            </p:stCondLst>
                            <p:childTnLst>
                              <p:par>
                                <p:cTn id="91" presetID="10" presetClass="exit" presetSubtype="0" fill="hold" grpId="1" nodeType="afterEffect">
                                  <p:stCondLst>
                                    <p:cond delay="0"/>
                                  </p:stCondLst>
                                  <p:childTnLst>
                                    <p:animEffect transition="out" filter="fade">
                                      <p:cBhvr>
                                        <p:cTn id="92" dur="500"/>
                                        <p:tgtEl>
                                          <p:spTgt spid="42"/>
                                        </p:tgtEl>
                                      </p:cBhvr>
                                    </p:animEffect>
                                    <p:set>
                                      <p:cBhvr>
                                        <p:cTn id="93" dur="1" fill="hold">
                                          <p:stCondLst>
                                            <p:cond delay="499"/>
                                          </p:stCondLst>
                                        </p:cTn>
                                        <p:tgtEl>
                                          <p:spTgt spid="42"/>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P spid="39" grpId="0" animBg="1"/>
      <p:bldP spid="39" grpId="1" animBg="1"/>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1,6|8,3|9,4|8,7|12|8,1|8,4"/>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89,7|9,7|12,9"/>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78,7|6,9|7,2"/>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50664</TotalTime>
  <Words>3641</Words>
  <Application>Microsoft Macintosh PowerPoint</Application>
  <PresentationFormat>Format A4 (210 x 297 mm)</PresentationFormat>
  <Paragraphs>563</Paragraphs>
  <Slides>16</Slides>
  <Notes>16</Notes>
  <HiddenSlides>0</HiddenSlides>
  <MMClips>0</MMClips>
  <ScaleCrop>false</ScaleCrop>
  <HeadingPairs>
    <vt:vector size="4" baseType="variant">
      <vt:variant>
        <vt:lpstr>Modèle de conception</vt:lpstr>
      </vt:variant>
      <vt:variant>
        <vt:i4>1</vt:i4>
      </vt:variant>
      <vt:variant>
        <vt:lpstr>Titres des diapositives</vt:lpstr>
      </vt:variant>
      <vt:variant>
        <vt:i4>16</vt:i4>
      </vt:variant>
    </vt:vector>
  </HeadingPairs>
  <TitlesOfParts>
    <vt:vector size="17" baseType="lpstr">
      <vt:lpstr>Thème Office</vt:lpstr>
      <vt:lpstr>End-to-end YANG-based  Configuration Management</vt:lpstr>
      <vt:lpstr>Outline</vt:lpstr>
      <vt:lpstr>Diapositive 3</vt:lpstr>
      <vt:lpstr>YANG : What and why</vt:lpstr>
      <vt:lpstr>Diapositive 5</vt:lpstr>
      <vt:lpstr>Diapositive 6</vt:lpstr>
      <vt:lpstr>Diapositive 7</vt:lpstr>
      <vt:lpstr>Diapositive 8</vt:lpstr>
      <vt:lpstr>Diapositive 9</vt:lpstr>
      <vt:lpstr>Diapositive 10</vt:lpstr>
      <vt:lpstr>Diapositive 11</vt:lpstr>
      <vt:lpstr>Conclusions and future works</vt:lpstr>
      <vt:lpstr>Diapositive 13</vt:lpstr>
      <vt:lpstr>Diapositive 14</vt:lpstr>
      <vt:lpstr>Diapositive 15</vt:lpstr>
      <vt:lpstr>Diapositive 16</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329</cp:revision>
  <cp:lastPrinted>2010-04-07T14:25:36Z</cp:lastPrinted>
  <dcterms:created xsi:type="dcterms:W3CDTF">2010-04-13T13:52:30Z</dcterms:created>
  <dcterms:modified xsi:type="dcterms:W3CDTF">2010-04-14T08:33:33Z</dcterms:modified>
</cp:coreProperties>
</file>