
<file path=[Content_Types].xml><?xml version="1.0" encoding="utf-8"?>
<Types xmlns="http://schemas.openxmlformats.org/package/2006/content-types">
  <Override PartName="/ppt/diagrams/drawing2.xml" ContentType="application/vnd.ms-office.drawingml.diagramDrawing+xml"/>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diagrams/quickStyle1.xml" ContentType="application/vnd.openxmlformats-officedocument.drawingml.diagramStyle+xml"/>
  <Override PartName="/ppt/slideLayouts/slideLayout2.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diagrams/layout2.xml" ContentType="application/vnd.openxmlformats-officedocument.drawingml.diagramLayout+xml"/>
  <Override PartName="/ppt/diagrams/quickStyle2.xml" ContentType="application/vnd.openxmlformats-officedocument.drawingml.diagramStyl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diagrams/drawing1.xml" ContentType="application/vnd.ms-office.drawingml.diagramDrawing+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6"/>
  </p:notesMasterIdLst>
  <p:handoutMasterIdLst>
    <p:handoutMasterId r:id="rId17"/>
  </p:handoutMasterIdLst>
  <p:sldIdLst>
    <p:sldId id="265" r:id="rId2"/>
    <p:sldId id="266" r:id="rId3"/>
    <p:sldId id="282" r:id="rId4"/>
    <p:sldId id="267" r:id="rId5"/>
    <p:sldId id="272" r:id="rId6"/>
    <p:sldId id="271" r:id="rId7"/>
    <p:sldId id="257" r:id="rId8"/>
    <p:sldId id="275" r:id="rId9"/>
    <p:sldId id="278" r:id="rId10"/>
    <p:sldId id="279" r:id="rId11"/>
    <p:sldId id="283" r:id="rId12"/>
    <p:sldId id="284" r:id="rId13"/>
    <p:sldId id="269" r:id="rId14"/>
    <p:sldId id="285" r:id="rId15"/>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58568" autoAdjust="0"/>
  </p:normalViewPr>
  <p:slideViewPr>
    <p:cSldViewPr snapToObjects="1">
      <p:cViewPr varScale="1">
        <p:scale>
          <a:sx n="95" d="100"/>
          <a:sy n="95" d="100"/>
        </p:scale>
        <p:origin x="-3344" y="-112"/>
      </p:cViewPr>
      <p:guideLst>
        <p:guide orient="horz" pos="2160"/>
        <p:guide pos="3120"/>
      </p:guideLst>
    </p:cSldViewPr>
  </p:slideViewPr>
  <p:notesTextViewPr>
    <p:cViewPr>
      <p:scale>
        <a:sx n="150" d="100"/>
        <a:sy n="15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29/03/10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29/03/10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a:t>
            </a:r>
            <a:r>
              <a:rPr lang="en-US" sz="1200" kern="1200" dirty="0" smtClean="0">
                <a:solidFill>
                  <a:schemeClr val="tx1"/>
                </a:solidFill>
                <a:latin typeface="+mn-lt"/>
                <a:ea typeface="+mn-ea"/>
                <a:cs typeface="+mn-cs"/>
              </a:rPr>
              <a:t> to</a:t>
            </a:r>
            <a:r>
              <a:rPr lang="en-US" sz="1200" kern="1200" baseline="0" dirty="0" smtClean="0">
                <a:solidFill>
                  <a:schemeClr val="tx1"/>
                </a:solidFill>
                <a:latin typeface="+mn-lt"/>
                <a:ea typeface="+mn-ea"/>
                <a:cs typeface="+mn-cs"/>
              </a:rPr>
              <a:t> you some results of our research activity on configuration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configuration about which we work is the one defined by the ITEF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that is a set of configuration data that must be uploaded to network devices in order to function well.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Yang is a data modeling language</a:t>
            </a:r>
            <a:r>
              <a:rPr lang="en-US" sz="1200" kern="1200" baseline="0" dirty="0" smtClean="0">
                <a:solidFill>
                  <a:schemeClr val="tx1"/>
                </a:solidFill>
                <a:latin typeface="+mn-lt"/>
                <a:ea typeface="+mn-ea"/>
                <a:cs typeface="+mn-cs"/>
              </a:rPr>
              <a:t> proposed by the IETF to formally describe the structure, type and meaning of configuration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presentation we present a Yang parser and how we use it to provide a Yang view of configuration data both at the client and server side of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a:t>
            </a: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groups.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Based</a:t>
            </a:r>
            <a:r>
              <a:rPr lang="en-US" sz="1200" kern="1200" baseline="0" dirty="0" smtClean="0">
                <a:solidFill>
                  <a:schemeClr val="tx1"/>
                </a:solidFill>
                <a:latin typeface="+mn-lt"/>
                <a:ea typeface="+mn-ea"/>
                <a:cs typeface="+mn-cs"/>
              </a:rPr>
              <a:t> on RPC mechanism,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defines some operations to</a:t>
            </a:r>
            <a:r>
              <a:rPr lang="en-US" sz="1200" kern="1200" baseline="0" dirty="0" smtClean="0">
                <a:solidFill>
                  <a:schemeClr val="tx1"/>
                </a:solidFill>
                <a:latin typeface="+mn-lt"/>
                <a:ea typeface="+mn-ea"/>
                <a:cs typeface="+mn-cs"/>
              </a:rPr>
              <a:t> upload, download whole </a:t>
            </a:r>
            <a:r>
              <a:rPr lang="en-US" sz="1200" kern="1200" baseline="0" dirty="0" smtClean="0">
                <a:solidFill>
                  <a:schemeClr val="tx1"/>
                </a:solidFill>
                <a:latin typeface="+mn-lt"/>
                <a:ea typeface="+mn-ea"/>
                <a:cs typeface="+mn-cs"/>
              </a:rPr>
              <a:t>or part of configuration data in one request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They are other operations as copy or delete and new </a:t>
            </a:r>
            <a:r>
              <a:rPr lang="en-US" sz="1200" kern="1200" baseline="0" dirty="0" smtClean="0">
                <a:solidFill>
                  <a:schemeClr val="tx1"/>
                </a:solidFill>
                <a:latin typeface="+mn-lt"/>
                <a:ea typeface="+mn-ea"/>
                <a:cs typeface="+mn-cs"/>
              </a:rPr>
              <a:t>operations can be </a:t>
            </a:r>
            <a:r>
              <a:rPr lang="en-US" sz="1200" kern="1200" baseline="0" dirty="0" smtClean="0">
                <a:solidFill>
                  <a:schemeClr val="tx1"/>
                </a:solidFill>
                <a:latin typeface="+mn-lt"/>
                <a:ea typeface="+mn-ea"/>
                <a:cs typeface="+mn-cs"/>
              </a:rPr>
              <a:t>defined. There </a:t>
            </a:r>
            <a:r>
              <a:rPr lang="en-US" sz="1200" kern="1200" baseline="0" dirty="0" smtClean="0">
                <a:solidFill>
                  <a:schemeClr val="tx1"/>
                </a:solidFill>
                <a:latin typeface="+mn-lt"/>
                <a:ea typeface="+mn-ea"/>
                <a:cs typeface="+mn-cs"/>
              </a:rPr>
              <a:t>is also a notification operation from server to management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Configuration data are XML </a:t>
            </a:r>
            <a:r>
              <a:rPr lang="en-US" sz="1200" kern="1200" baseline="0" dirty="0" smtClean="0">
                <a:solidFill>
                  <a:schemeClr val="tx1"/>
                </a:solidFill>
                <a:latin typeface="+mn-lt"/>
                <a:ea typeface="+mn-ea"/>
                <a:cs typeface="+mn-cs"/>
              </a:rPr>
              <a:t>formatted </a:t>
            </a:r>
            <a:r>
              <a:rPr lang="en-US" sz="1200" kern="1200" baseline="0" dirty="0" smtClean="0">
                <a:solidFill>
                  <a:schemeClr val="tx1"/>
                </a:solidFill>
                <a:latin typeface="+mn-lt"/>
                <a:ea typeface="+mn-ea"/>
                <a:cs typeface="+mn-cs"/>
              </a:rPr>
              <a:t>and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standard </a:t>
            </a:r>
            <a:r>
              <a:rPr lang="en-US" sz="1200" kern="1200" baseline="0" dirty="0" smtClean="0">
                <a:solidFill>
                  <a:schemeClr val="tx1"/>
                </a:solidFill>
                <a:latin typeface="+mn-lt"/>
                <a:ea typeface="+mn-ea"/>
                <a:cs typeface="+mn-cs"/>
              </a:rPr>
              <a:t>acknowledges </a:t>
            </a:r>
            <a:r>
              <a:rPr lang="en-US" sz="1200" kern="1200" baseline="0" dirty="0" smtClean="0">
                <a:solidFill>
                  <a:schemeClr val="tx1"/>
                </a:solidFill>
                <a:latin typeface="+mn-lt"/>
                <a:ea typeface="+mn-ea"/>
                <a:cs typeface="+mn-cs"/>
              </a:rPr>
              <a:t>there is a need to describe structures and meaning of these data</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full standard context, each device has configuration data described by a formal document, one call data model and that is written with the Yang language. </a:t>
            </a:r>
          </a:p>
          <a:p>
            <a:r>
              <a:rPr lang="en-US" sz="1200" kern="1200" baseline="0" dirty="0" smtClean="0">
                <a:solidFill>
                  <a:schemeClr val="tx1"/>
                </a:solidFill>
                <a:latin typeface="+mn-lt"/>
                <a:ea typeface="+mn-ea"/>
                <a:cs typeface="+mn-cs"/>
              </a:rPr>
              <a:t>On the other side, a configuration management application should know which data models are implemented to match XML data as instances of these models.</a:t>
            </a: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State data are data that can not be uploaded but only downloaded.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Basically, Yang is used for describe XML data and is</a:t>
            </a:r>
            <a:r>
              <a:rPr lang="en-US" baseline="0" noProof="0" dirty="0" smtClean="0"/>
              <a:t> similar </a:t>
            </a:r>
            <a:r>
              <a:rPr lang="en-US" noProof="0" dirty="0" smtClean="0"/>
              <a:t>to XSDL.</a:t>
            </a:r>
            <a:r>
              <a:rPr lang="en-US" baseline="0" noProof="0" dirty="0" smtClean="0"/>
              <a:t> A mapping from Yang to DSDL is already defined in a draft proposition.</a:t>
            </a:r>
          </a:p>
          <a:p>
            <a:endParaRPr lang="en-US" baseline="0" noProof="0" dirty="0" smtClean="0"/>
          </a:p>
          <a:p>
            <a:r>
              <a:rPr lang="en-US" baseline="0" noProof="0" dirty="0" smtClean="0"/>
              <a:t>Benefit of using Yang is first its readability, as in this example that shows an XSD specification and the same with Yang.</a:t>
            </a:r>
          </a:p>
          <a:p>
            <a:r>
              <a:rPr lang="en-US" baseline="0" noProof="0" dirty="0" smtClean="0"/>
              <a:t>Yang is certainly less powerful than DSDL but it has sufficient features to model complex configuration data and is really more easy to learn.</a:t>
            </a:r>
          </a:p>
          <a:p>
            <a:r>
              <a:rPr lang="en-US" baseline="0" noProof="0" dirty="0" smtClean="0"/>
              <a:t> </a:t>
            </a:r>
          </a:p>
          <a:p>
            <a:r>
              <a:rPr lang="en-US" baseline="0" noProof="0" dirty="0" smtClean="0"/>
              <a:t>Other interest is the IETF standardization context. Yang will be a Request for comment and will not depend on other standardization bodies as W3C.</a:t>
            </a:r>
          </a:p>
          <a:p>
            <a:r>
              <a:rPr lang="en-US" baseline="0" noProof="0" dirty="0" smtClean="0"/>
              <a:t>In such context the next step will be the specification of several configuration published as standards that everyone will be able to use as it is the case for SNMP Management information base and the structure of management information. </a:t>
            </a:r>
          </a:p>
          <a:p>
            <a:endParaRPr lang="en-US" noProof="0" dirty="0" smtClean="0"/>
          </a:p>
          <a:p>
            <a:r>
              <a:rPr lang="en-US" noProof="0" dirty="0" smtClean="0"/>
              <a:t>Of course vendors of network devices will be able to design</a:t>
            </a:r>
            <a:r>
              <a:rPr lang="en-US" baseline="0" noProof="0" dirty="0" smtClean="0"/>
              <a:t> their proper configuration data models, specifics to their equipments or derived from existing standards. </a:t>
            </a:r>
          </a:p>
          <a:p>
            <a:r>
              <a:rPr lang="en-US" baseline="0" noProof="0" dirty="0" smtClean="0"/>
              <a:t>Yang facilitates reusability of existing data model, with several possibilities to extend or refine them.</a:t>
            </a:r>
          </a:p>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This is a basic example of Yang data modeling.</a:t>
            </a:r>
            <a:r>
              <a:rPr lang="en-US" sz="1000" b="0" i="0" baseline="0" dirty="0" smtClean="0">
                <a:latin typeface="Times New Roman"/>
                <a:cs typeface="Times New Roman"/>
              </a:rPr>
              <a:t>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Data model are organized in modules.</a:t>
            </a:r>
            <a:r>
              <a:rPr lang="en-US" sz="1000" b="0" i="0" baseline="0" dirty="0" smtClean="0">
                <a:latin typeface="Times New Roman"/>
                <a:cs typeface="Times New Roman"/>
              </a:rPr>
              <a:t> A </a:t>
            </a:r>
            <a:r>
              <a:rPr lang="en-US" sz="1000" b="0" i="0" baseline="0" dirty="0" smtClean="0">
                <a:latin typeface="Times New Roman"/>
                <a:cs typeface="Times New Roman"/>
              </a:rPr>
              <a:t>module should be a collection of data definition related to  a configuration subject, as this one on network configuration.</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We maps this as java classes tree.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some built-in types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a:t>
            </a:r>
          </a:p>
          <a:p>
            <a:pPr algn="just"/>
            <a:r>
              <a:rPr lang="en-US" sz="1000" b="0" i="0" baseline="0" dirty="0" smtClean="0">
                <a:latin typeface="Times New Roman"/>
                <a:cs typeface="Times New Roman"/>
              </a:rPr>
              <a:t>As example, this is the definition of a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derived from the built-in type string with a restricted number of chars.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Here one can see two basic data models : a container and a leaf as in a tree structure.</a:t>
            </a:r>
          </a:p>
          <a:p>
            <a:pPr algn="just"/>
            <a:r>
              <a:rPr lang="en-US" sz="1000" b="0" i="0" baseline="0" dirty="0" smtClean="0">
                <a:latin typeface="Times New Roman"/>
                <a:cs typeface="Times New Roman"/>
              </a:rPr>
              <a:t>There are also java classes for theses statements.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 Following is the data model for interfaces configuration : a container that contains a list of interface.</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An interface if defined by its name, </a:t>
            </a:r>
            <a:r>
              <a:rPr lang="en-US" sz="1000" b="0" i="0" baseline="0" dirty="0" err="1" smtClean="0">
                <a:latin typeface="Times New Roman"/>
                <a:cs typeface="Times New Roman"/>
              </a:rPr>
              <a:t>mac</a:t>
            </a:r>
            <a:r>
              <a:rPr lang="en-US" sz="1000" b="0" i="0" baseline="0" dirty="0" smtClean="0">
                <a:latin typeface="Times New Roman"/>
                <a:cs typeface="Times New Roman"/>
              </a:rPr>
              <a:t> address, </a:t>
            </a:r>
            <a:r>
              <a:rPr lang="en-US" sz="1000" b="0" i="0" baseline="0" dirty="0" err="1" smtClean="0">
                <a:latin typeface="Times New Roman"/>
                <a:cs typeface="Times New Roman"/>
              </a:rPr>
              <a:t>mtu</a:t>
            </a:r>
            <a:r>
              <a:rPr lang="en-US" sz="1000" b="0" i="0" baseline="0" dirty="0" smtClean="0">
                <a:latin typeface="Times New Roman"/>
                <a:cs typeface="Times New Roman"/>
              </a:rPr>
              <a:t> and its network address.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The list must be indexed by one or more of its leaf, here the name leaf that will be unique for each interface.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a choice construct when configuration needs it as in this example where an interface is either an ipv4 or 6 address.</a:t>
            </a:r>
          </a:p>
          <a:p>
            <a:pPr algn="just"/>
            <a:r>
              <a:rPr lang="en-US" sz="1000" b="0" i="0" baseline="0" dirty="0" smtClean="0">
                <a:latin typeface="Times New Roman"/>
                <a:cs typeface="Times New Roman"/>
              </a:rPr>
              <a:t>The uses statement refers to a grouping</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t>
            </a:r>
            <a:r>
              <a:rPr lang="en-US" sz="1000" baseline="0" dirty="0" smtClean="0">
                <a:latin typeface="Times New Roman"/>
                <a:cs typeface="Times New Roman"/>
              </a:rPr>
              <a:t>an open source </a:t>
            </a:r>
            <a:r>
              <a:rPr lang="en-US" sz="1000" baseline="0" dirty="0" smtClean="0">
                <a:latin typeface="Times New Roman"/>
                <a:cs typeface="Times New Roman"/>
              </a:rPr>
              <a:t>YANG </a:t>
            </a:r>
            <a:r>
              <a:rPr lang="en-US" sz="1000" baseline="0" dirty="0" smtClean="0">
                <a:latin typeface="Times New Roman"/>
                <a:cs typeface="Times New Roman"/>
              </a:rPr>
              <a:t>parser we call </a:t>
            </a:r>
            <a:r>
              <a:rPr lang="en-US" sz="1000" baseline="0" dirty="0" err="1" smtClean="0">
                <a:latin typeface="Times New Roman"/>
                <a:cs typeface="Times New Roman"/>
              </a:rPr>
              <a:t>jYang</a:t>
            </a:r>
            <a:r>
              <a:rPr lang="en-US" sz="1000" baseline="0" dirty="0" smtClean="0">
                <a:latin typeface="Times New Roman"/>
                <a:cs typeface="Times New Roman"/>
              </a:rPr>
              <a:t> because it’s a java code.</a:t>
            </a:r>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parser reads YANG modules and build their YANG schema </a:t>
            </a:r>
            <a:r>
              <a:rPr lang="en-US" sz="1000" baseline="0" dirty="0" smtClean="0">
                <a:latin typeface="Times New Roman"/>
                <a:cs typeface="Times New Roman"/>
              </a:rPr>
              <a:t>trees if no error is detected.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Some Yang schema nodes can have relationship each other, as for example If </a:t>
            </a:r>
            <a:r>
              <a:rPr lang="en-US" sz="1000" baseline="0" dirty="0" smtClean="0">
                <a:latin typeface="Times New Roman"/>
                <a:cs typeface="Times New Roman"/>
              </a:rPr>
              <a:t>we suppose two nodes in the module </a:t>
            </a:r>
            <a:r>
              <a:rPr lang="en-US" sz="1800" baseline="0" dirty="0" smtClean="0">
                <a:latin typeface="Times New Roman"/>
                <a:cs typeface="Times New Roman"/>
              </a:rPr>
              <a:t>a</a:t>
            </a:r>
            <a:r>
              <a:rPr lang="en-US" sz="1000" baseline="0" dirty="0" smtClean="0">
                <a:latin typeface="Times New Roman"/>
                <a:cs typeface="Times New Roman"/>
              </a:rPr>
              <a:t> are using a grouping called </a:t>
            </a:r>
            <a:r>
              <a:rPr lang="en-US" sz="1800" baseline="0" dirty="0" err="1" smtClean="0">
                <a:latin typeface="Times New Roman"/>
                <a:cs typeface="Times New Roman"/>
              </a:rPr>
              <a:t>b</a:t>
            </a:r>
            <a:r>
              <a:rPr lang="en-US" sz="1000" baseline="0" dirty="0" smtClean="0">
                <a:latin typeface="Times New Roman"/>
                <a:cs typeface="Times New Roman"/>
              </a:rPr>
              <a:t>, defined in the module </a:t>
            </a:r>
            <a:r>
              <a:rPr lang="en-US" sz="1800" baseline="0" dirty="0" err="1" smtClean="0">
                <a:latin typeface="Times New Roman"/>
                <a:cs typeface="Times New Roman"/>
              </a:rPr>
              <a:t>b</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So </a:t>
            </a:r>
            <a:r>
              <a:rPr lang="en-US" sz="1000" baseline="0" dirty="0" smtClean="0">
                <a:latin typeface="Times New Roman"/>
                <a:cs typeface="Times New Roman"/>
              </a:rPr>
              <a:t>we expand YANG schema tree with corresponding schema trees</a:t>
            </a:r>
            <a:r>
              <a:rPr lang="en-US" sz="1000" baseline="0" dirty="0" smtClean="0">
                <a:latin typeface="Times New Roman"/>
                <a:cs typeface="Times New Roman"/>
              </a:rPr>
              <a:t>. They must be copied because YANG allows to modify such sub trees.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tree is first used as a YANG specification browser. Manager can read YANG data model like browsing a file system.</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a:t>
            </a:r>
            <a:r>
              <a:rPr lang="en-US" sz="1000" baseline="0" dirty="0" smtClean="0">
                <a:latin typeface="Times New Roman"/>
                <a:cs typeface="Times New Roman"/>
              </a:rPr>
              <a:t> expanded YANG </a:t>
            </a:r>
            <a:r>
              <a:rPr lang="en-US" sz="1000" baseline="0" dirty="0" smtClean="0">
                <a:latin typeface="Times New Roman"/>
                <a:cs typeface="Times New Roman"/>
              </a:rPr>
              <a:t>schema tree is also used to find out the YANG data tree from XML Data of the NETCONF </a:t>
            </a:r>
            <a:r>
              <a:rPr lang="en-US" sz="1000" baseline="0" dirty="0" smtClean="0">
                <a:latin typeface="Times New Roman"/>
                <a:cs typeface="Times New Roman"/>
              </a:rPr>
              <a:t>protocol through a matching process.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data tree is now the interface between manager and the configuration of its managed devices.</a:t>
            </a: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smtClean="0">
                <a:latin typeface="Times New Roman"/>
                <a:cs typeface="Times New Roman"/>
              </a:rPr>
              <a:t>We propose an end to</a:t>
            </a:r>
            <a:r>
              <a:rPr lang="en-US" sz="1000" baseline="0" dirty="0" smtClean="0">
                <a:latin typeface="Times New Roman"/>
                <a:cs typeface="Times New Roman"/>
              </a:rPr>
              <a:t> end Yang based configuration management and I’ll begin with the server side of the </a:t>
            </a:r>
            <a:r>
              <a:rPr lang="en-US" sz="1000" baseline="0" dirty="0" err="1" smtClean="0">
                <a:latin typeface="Times New Roman"/>
                <a:cs typeface="Times New Roman"/>
              </a:rPr>
              <a:t>Netconf</a:t>
            </a:r>
            <a:r>
              <a:rPr lang="en-US" sz="1000" baseline="0" dirty="0" smtClean="0">
                <a:latin typeface="Times New Roman"/>
                <a:cs typeface="Times New Roman"/>
              </a:rPr>
              <a:t> protocol.</a:t>
            </a:r>
          </a:p>
          <a:p>
            <a:pPr algn="just"/>
            <a:endParaRPr lang="en-US" sz="1000" dirty="0" smtClean="0">
              <a:latin typeface="Times New Roman"/>
              <a:cs typeface="Times New Roman"/>
            </a:endParaRPr>
          </a:p>
          <a:p>
            <a:pPr algn="just"/>
            <a:r>
              <a:rPr lang="en-US" sz="1000" dirty="0" err="1" smtClean="0">
                <a:latin typeface="Times New Roman"/>
                <a:cs typeface="Times New Roman"/>
              </a:rPr>
              <a:t>YencaP</a:t>
            </a:r>
            <a:r>
              <a:rPr lang="en-US" sz="1000" baseline="0" dirty="0" smtClean="0">
                <a:latin typeface="Times New Roman"/>
                <a:cs typeface="Times New Roman"/>
              </a:rPr>
              <a:t> </a:t>
            </a:r>
            <a:r>
              <a:rPr lang="en-US" sz="1000" baseline="0" dirty="0" smtClean="0">
                <a:latin typeface="Times New Roman"/>
                <a:cs typeface="Times New Roman"/>
              </a:rPr>
              <a:t>is</a:t>
            </a:r>
            <a:r>
              <a:rPr lang="en-US" sz="1000" baseline="0" dirty="0" smtClean="0">
                <a:latin typeface="Times New Roman"/>
                <a:cs typeface="Times New Roman"/>
              </a:rPr>
              <a:t> our open </a:t>
            </a:r>
            <a:r>
              <a:rPr lang="en-US" sz="1000" baseline="0" dirty="0" smtClean="0">
                <a:latin typeface="Times New Roman"/>
                <a:cs typeface="Times New Roman"/>
              </a:rPr>
              <a:t>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a:t>
            </a:r>
            <a:r>
              <a:rPr lang="en-US" sz="1000" baseline="0" dirty="0" smtClean="0">
                <a:latin typeface="Times New Roman"/>
                <a:cs typeface="Times New Roman"/>
              </a:rPr>
              <a:t>side.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It </a:t>
            </a:r>
            <a:r>
              <a:rPr lang="en-US" sz="1000" baseline="0" dirty="0" smtClean="0">
                <a:latin typeface="Times New Roman"/>
                <a:cs typeface="Times New Roman"/>
              </a:rPr>
              <a:t>is conformant with the standard </a:t>
            </a:r>
            <a:r>
              <a:rPr lang="en-US" sz="1000" baseline="0" dirty="0" smtClean="0">
                <a:latin typeface="Times New Roman"/>
                <a:cs typeface="Times New Roman"/>
              </a:rPr>
              <a:t>architecture, that is : a secure </a:t>
            </a:r>
            <a:r>
              <a:rPr lang="en-US" sz="1000" baseline="0" dirty="0" smtClean="0">
                <a:latin typeface="Times New Roman"/>
                <a:cs typeface="Times New Roman"/>
              </a:rPr>
              <a:t>transport, remote procedure call and configuration oriented operation like </a:t>
            </a:r>
            <a:r>
              <a:rPr lang="en-US" sz="1000" baseline="0" dirty="0" smtClean="0">
                <a:latin typeface="Times New Roman"/>
                <a:cs typeface="Times New Roman"/>
              </a:rPr>
              <a:t>get-</a:t>
            </a:r>
            <a:r>
              <a:rPr lang="en-US" sz="1000" baseline="0" dirty="0" err="1" smtClean="0">
                <a:latin typeface="Times New Roman"/>
                <a:cs typeface="Times New Roman"/>
              </a:rPr>
              <a:t>config</a:t>
            </a:r>
            <a:r>
              <a:rPr lang="en-US" sz="1000" baseline="0" dirty="0" smtClean="0">
                <a:latin typeface="Times New Roman"/>
                <a:cs typeface="Times New Roman"/>
              </a:rPr>
              <a:t> </a:t>
            </a:r>
            <a:r>
              <a:rPr lang="en-US" sz="1000" baseline="0" dirty="0" smtClean="0">
                <a:latin typeface="Times New Roman"/>
                <a:cs typeface="Times New Roman"/>
              </a:rPr>
              <a:t>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Configuration</a:t>
            </a:r>
            <a:r>
              <a:rPr lang="en-US" sz="1000" baseline="0" dirty="0" smtClean="0">
                <a:latin typeface="Times New Roman"/>
                <a:cs typeface="Times New Roman"/>
              </a:rPr>
              <a:t> data is organized </a:t>
            </a:r>
            <a:r>
              <a:rPr lang="en-US" sz="1000" baseline="0" dirty="0" smtClean="0">
                <a:latin typeface="Times New Roman"/>
                <a:cs typeface="Times New Roman"/>
              </a:rPr>
              <a:t>by the Data Store </a:t>
            </a:r>
            <a:r>
              <a:rPr lang="en-US" sz="1000" baseline="0" dirty="0" smtClean="0">
                <a:latin typeface="Times New Roman"/>
                <a:cs typeface="Times New Roman"/>
              </a:rPr>
              <a:t>Manager as a virtual global XML data tree.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Each module is responsible of a sub tree and is placed by the data store manager with a configuration file where one specify the path of its root</a:t>
            </a:r>
          </a:p>
          <a:p>
            <a:pPr algn="just"/>
            <a:endParaRPr lang="en-US" sz="1000" baseline="0" noProof="0" dirty="0" smtClean="0">
              <a:latin typeface="Times New Roman"/>
              <a:cs typeface="Times New Roman"/>
            </a:endParaRPr>
          </a:p>
          <a:p>
            <a:pPr algn="just"/>
            <a:r>
              <a:rPr lang="en-US" sz="1200" kern="1200" noProof="0" dirty="0" smtClean="0">
                <a:solidFill>
                  <a:schemeClr val="tx1"/>
                </a:solidFill>
                <a:latin typeface="+mn-lt"/>
                <a:ea typeface="+mn-ea"/>
                <a:cs typeface="+mn-cs"/>
              </a:rPr>
              <a:t>Neither of the modules and the data store manager is aware of the existence of Yang and they only understand XML formatted data.</a:t>
            </a:r>
            <a:endParaRPr lang="en-US" sz="1000" baseline="0" dirty="0" smtClean="0">
              <a:latin typeface="Times New Roman"/>
              <a:cs typeface="Times New Roman"/>
            </a:endParaRPr>
          </a:p>
          <a:p>
            <a:pPr algn="just"/>
            <a:r>
              <a:rPr lang="en-US" sz="1000" baseline="0" dirty="0" smtClean="0">
                <a:latin typeface="Times New Roman"/>
                <a:cs typeface="Times New Roman"/>
              </a:rPr>
              <a:t>So we </a:t>
            </a:r>
            <a:r>
              <a:rPr lang="en-US" sz="1000" baseline="0" dirty="0" smtClean="0">
                <a:latin typeface="Times New Roman"/>
                <a:cs typeface="Times New Roman"/>
              </a:rPr>
              <a:t>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a:t>
            </a:r>
            <a:r>
              <a:rPr lang="en-US" sz="1000" baseline="0" dirty="0" smtClean="0">
                <a:latin typeface="Times New Roman"/>
                <a:cs typeface="Times New Roman"/>
              </a:rPr>
              <a:t> without change any internal XML data  in the core of the server.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Now each module has its Yang model and we extend the configuration file with parameters that list its Yang module and eventually a version number.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We had to do some reverse engineering from the XML flow of data to a Yang model of these data. It shows that our work can be useful with </a:t>
            </a:r>
            <a:r>
              <a:rPr lang="en-US" sz="1000" baseline="0" dirty="0" err="1" smtClean="0">
                <a:latin typeface="Times New Roman"/>
                <a:cs typeface="Times New Roman"/>
              </a:rPr>
              <a:t>Netconf</a:t>
            </a:r>
            <a:r>
              <a:rPr lang="en-US" sz="1000" baseline="0" dirty="0" smtClean="0">
                <a:latin typeface="Times New Roman"/>
                <a:cs typeface="Times New Roman"/>
              </a:rPr>
              <a:t> </a:t>
            </a:r>
            <a:r>
              <a:rPr lang="en-US" sz="1000" baseline="0" dirty="0" err="1" smtClean="0">
                <a:latin typeface="Times New Roman"/>
                <a:cs typeface="Times New Roman"/>
              </a:rPr>
              <a:t>serveur</a:t>
            </a:r>
            <a:r>
              <a:rPr lang="en-US" sz="1000" baseline="0" dirty="0" smtClean="0">
                <a:latin typeface="Times New Roman"/>
                <a:cs typeface="Times New Roman"/>
              </a:rPr>
              <a:t> that doesn’t understand Yang.</a:t>
            </a:r>
          </a:p>
          <a:p>
            <a:pPr algn="just"/>
            <a:r>
              <a:rPr lang="en-US" sz="1000" baseline="0" dirty="0" smtClean="0">
                <a:latin typeface="Times New Roman"/>
                <a:cs typeface="Times New Roman"/>
              </a:rPr>
              <a:t>A next step will be to add the server with an internal Yang view.  </a:t>
            </a:r>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After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let see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we have build and called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At the bootstrap, the manager is just a secure web server with a list of known managed devices.</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an human manager is identified and connected, it receives the list of devices and can choose one device.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After that,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is created in the Manager and a </a:t>
            </a:r>
            <a:r>
              <a:rPr lang="en-US" sz="1000" baseline="0" noProof="0" dirty="0" err="1" smtClean="0">
                <a:latin typeface="Times New Roman"/>
                <a:cs typeface="Times New Roman"/>
              </a:rPr>
              <a:t>ssh</a:t>
            </a:r>
            <a:r>
              <a:rPr lang="en-US" sz="1000" baseline="0" noProof="0" dirty="0" smtClean="0">
                <a:latin typeface="Times New Roman"/>
                <a:cs typeface="Times New Roman"/>
              </a:rPr>
              <a:t> session is initialized with the device. </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seen in the previous slide, yang module references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configuration file are send in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hello message.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detecting that Yang capability,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calls the Yang loader to find and parse the given yang modules.</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If no file is found or worst if errors are found in the module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can continue with a XML based interface.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If correct file is found then the loader generates the expanded Yang schema tree that is </a:t>
            </a:r>
            <a:r>
              <a:rPr lang="en-US" sz="1000" baseline="0" noProof="0" dirty="0" err="1" smtClean="0">
                <a:latin typeface="Times New Roman"/>
                <a:cs typeface="Times New Roman"/>
              </a:rPr>
              <a:t>sended</a:t>
            </a:r>
            <a:r>
              <a:rPr lang="en-US" sz="1000" baseline="0" noProof="0" dirty="0" smtClean="0">
                <a:latin typeface="Times New Roman"/>
                <a:cs typeface="Times New Roman"/>
              </a:rPr>
              <a:t> to the web interface.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are working with java and http we choose to package the tree in a java applet.</a:t>
            </a:r>
          </a:p>
          <a:p>
            <a:pPr algn="just">
              <a:buFont typeface="Arial"/>
              <a:buNone/>
            </a:pPr>
            <a:r>
              <a:rPr lang="en-US" sz="1000" baseline="0" noProof="0" dirty="0" smtClean="0">
                <a:latin typeface="Times New Roman"/>
                <a:cs typeface="Times New Roman"/>
              </a:rPr>
              <a:t> </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The first view for the manager is the static one where one can browse yang module. If we want to see or edit configuration data there is a contextual mouse menu.</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In this example I choose to get the value of the MTU values of all my network interfaces.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With the tree, the applet can produce well formed XML request that is </a:t>
            </a:r>
            <a:r>
              <a:rPr lang="en-US" sz="1000" baseline="0" noProof="0" dirty="0" err="1" smtClean="0">
                <a:latin typeface="Times New Roman"/>
                <a:cs typeface="Times New Roman"/>
              </a:rPr>
              <a:t>sended</a:t>
            </a:r>
            <a:r>
              <a:rPr lang="en-US" sz="1000" baseline="0" noProof="0" dirty="0" smtClean="0">
                <a:latin typeface="Times New Roman"/>
                <a:cs typeface="Times New Roman"/>
              </a:rPr>
              <a:t> by the Http POST service.</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that receives this request has to build a real </a:t>
            </a:r>
            <a:r>
              <a:rPr lang="en-US" sz="1000" baseline="0" noProof="0" dirty="0" err="1" smtClean="0">
                <a:latin typeface="Times New Roman"/>
                <a:cs typeface="Times New Roman"/>
              </a:rPr>
              <a:t>Netconf</a:t>
            </a:r>
            <a:r>
              <a:rPr lang="en-US" sz="1000" baseline="0" noProof="0" dirty="0" smtClean="0">
                <a:latin typeface="Times New Roman"/>
                <a:cs typeface="Times New Roman"/>
              </a:rPr>
              <a:t> request and forward it to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response is processed in the other way that is from an XML </a:t>
            </a:r>
            <a:r>
              <a:rPr lang="en-US" sz="1000" baseline="0" noProof="0" dirty="0" err="1" smtClean="0">
                <a:latin typeface="Times New Roman"/>
                <a:cs typeface="Times New Roman"/>
              </a:rPr>
              <a:t>netconf</a:t>
            </a:r>
            <a:r>
              <a:rPr lang="en-US" sz="1000" baseline="0" noProof="0" dirty="0" smtClean="0">
                <a:latin typeface="Times New Roman"/>
                <a:cs typeface="Times New Roman"/>
              </a:rPr>
              <a:t> response to an Http response that contains the data tree.</a:t>
            </a:r>
          </a:p>
          <a:p>
            <a:pPr algn="just"/>
            <a:endParaRPr lang="en-US" sz="1000" baseline="0" noProof="0" smtClean="0">
              <a:latin typeface="Times New Roman"/>
              <a:cs typeface="Times New Roman"/>
            </a:endParaRPr>
          </a:p>
          <a:p>
            <a:pPr algn="just"/>
            <a:r>
              <a:rPr lang="en-US" sz="1000" baseline="0" noProof="0" smtClean="0">
                <a:latin typeface="Times New Roman"/>
                <a:cs typeface="Times New Roman"/>
              </a:rPr>
              <a:t>Finally</a:t>
            </a:r>
            <a:r>
              <a:rPr lang="en-US" sz="1000" baseline="0" noProof="0" dirty="0" smtClean="0">
                <a:latin typeface="Times New Roman"/>
                <a:cs typeface="Times New Roman"/>
              </a:rPr>
              <a:t>, the applet do the matching of data tree to Yang data tree and shows it.</a:t>
            </a:r>
          </a:p>
          <a:p>
            <a:pPr algn="just"/>
            <a:endParaRPr lang="en-US" sz="1000" baseline="0" noProof="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29/03/10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29/03/10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29/03/10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29/03/10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xml"/><Relationship Id="rId3"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slide" Target="slide5.xml"/><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5" Type="http://schemas.openxmlformats.org/officeDocument/2006/relationships/slide" Target="slide13.xml"/><Relationship Id="rId16" Type="http://schemas.openxmlformats.org/officeDocument/2006/relationships/image" Target="../media/image7.jpeg"/><Relationship Id="rId17" Type="http://schemas.openxmlformats.org/officeDocument/2006/relationships/slide" Target="slide14.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a:xfrm>
            <a:off x="1295400" y="3886200"/>
            <a:ext cx="7315200" cy="1752600"/>
          </a:xfrm>
        </p:spPr>
        <p:txBody>
          <a:bodyPr>
            <a:normAutofit fontScale="70000" lnSpcReduction="20000"/>
          </a:bodyPr>
          <a:lstStyle/>
          <a:p>
            <a:r>
              <a:rPr lang="en-GB" dirty="0" smtClean="0"/>
              <a:t>A Yang Parser and Browser implementation on</a:t>
            </a:r>
            <a:r>
              <a:rPr lang="en-GB" dirty="0" smtClean="0"/>
              <a:t> IETF - NETCONF</a:t>
            </a:r>
            <a:endParaRPr lang="en-GB" dirty="0" smtClean="0"/>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a:t>
            </a:r>
            <a:r>
              <a:rPr lang="fr-FR" dirty="0" err="1" smtClean="0"/>
              <a:t>checking</a:t>
            </a:r>
            <a:endParaRPr lang="fr-FR" dirty="0" smtClean="0"/>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11</a:t>
            </a:fld>
            <a:endParaRPr lang="fr-FR"/>
          </a:p>
        </p:txBody>
      </p:sp>
      <p:sp>
        <p:nvSpPr>
          <p:cNvPr id="5" name="Rectangle 4"/>
          <p:cNvSpPr/>
          <p:nvPr/>
        </p:nvSpPr>
        <p:spPr>
          <a:xfrm>
            <a:off x="4762500" y="1524000"/>
            <a:ext cx="4648200" cy="3170099"/>
          </a:xfrm>
          <a:prstGeom prst="rect">
            <a:avLst/>
          </a:prstGeom>
        </p:spPr>
        <p:txBody>
          <a:bodyPr wrap="square">
            <a:spAutoFit/>
          </a:bodyPr>
          <a:lstStyle/>
          <a:p>
            <a:r>
              <a:rPr lang="fr-FR" sz="800" dirty="0" smtClean="0"/>
              <a:t>&lt;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include</a:t>
            </a:r>
            <a:r>
              <a:rPr lang="fr-FR" sz="800" dirty="0" smtClean="0"/>
              <a:t>" type="</a:t>
            </a:r>
            <a:r>
              <a:rPr lang="fr-FR" sz="800" dirty="0" err="1" smtClean="0"/>
              <a:t>tns:contextIDType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a:t>
            </a:r>
            <a:r>
              <a:rPr lang="fr-FR" sz="800" dirty="0" err="1" smtClean="0"/>
              <a:t>locality</a:t>
            </a:r>
            <a:r>
              <a:rPr lang="fr-FR" sz="800" dirty="0" smtClean="0"/>
              <a:t>"&gt;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value="medium"&gt;&lt;/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resource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="value"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a:t>
            </a:r>
            <a:r>
              <a:rPr lang="fr-FR" sz="800" dirty="0" err="1" smtClean="0"/>
              <a:t>name</a:t>
            </a:r>
            <a:r>
              <a:rPr lang="fr-FR" sz="800" dirty="0" smtClean="0"/>
              <a:t>" type="string"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="id" type="</a:t>
            </a:r>
            <a:r>
              <a:rPr lang="fr-FR" sz="800" dirty="0" err="1" smtClean="0"/>
              <a:t>tns:contextIDType</a:t>
            </a:r>
            <a:r>
              <a:rPr lang="fr-FR" sz="800" dirty="0" smtClean="0"/>
              <a:t>"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endParaRPr lang="fr-FR" sz="800" dirty="0"/>
          </a:p>
        </p:txBody>
      </p:sp>
      <p:sp>
        <p:nvSpPr>
          <p:cNvPr id="7" name="Rectangle 6"/>
          <p:cNvSpPr/>
          <p:nvPr/>
        </p:nvSpPr>
        <p:spPr>
          <a:xfrm>
            <a:off x="381000" y="0"/>
            <a:ext cx="4953000" cy="6863420"/>
          </a:xfrm>
          <a:prstGeom prst="rect">
            <a:avLst/>
          </a:prstGeom>
        </p:spPr>
        <p:txBody>
          <a:bodyPr>
            <a:spAutoFit/>
          </a:bodyPr>
          <a:lstStyle/>
          <a:p>
            <a:r>
              <a:rPr lang="fr-FR" sz="800" dirty="0" smtClean="0"/>
              <a:t>&lt;</a:t>
            </a:r>
            <a:r>
              <a:rPr lang="fr-FR" sz="800" dirty="0" err="1" smtClean="0"/>
              <a:t>simpleType</a:t>
            </a:r>
            <a:r>
              <a:rPr lang="fr-FR" sz="800" dirty="0" smtClean="0"/>
              <a:t> </a:t>
            </a:r>
            <a:r>
              <a:rPr lang="fr-FR" sz="800" dirty="0" err="1" smtClean="0"/>
              <a:t>name</a:t>
            </a:r>
            <a:r>
              <a:rPr lang="fr-FR" sz="800" dirty="0" smtClean="0"/>
              <a:t>="</a:t>
            </a:r>
            <a:r>
              <a:rPr lang="fr-FR" sz="800" dirty="0" err="1" smtClean="0"/>
              <a:t>contextIDType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definitionIDType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vetoIDType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r>
              <a:rPr lang="fr-FR" sz="800" dirty="0" smtClean="0"/>
              <a:t>    </a:t>
            </a:r>
          </a:p>
          <a:p>
            <a:r>
              <a:rPr lang="fr-FR" sz="800" dirty="0" smtClean="0"/>
              <a:t>    &lt;</a:t>
            </a:r>
            <a:r>
              <a:rPr lang="fr-FR" sz="800" dirty="0" err="1" smtClean="0"/>
              <a:t>complexType</a:t>
            </a:r>
            <a:r>
              <a:rPr lang="fr-FR" sz="800" dirty="0" smtClean="0"/>
              <a:t> </a:t>
            </a:r>
            <a:r>
              <a:rPr lang="fr-FR" sz="800" dirty="0" err="1" smtClean="0"/>
              <a:t>name</a:t>
            </a:r>
            <a:r>
              <a:rPr lang="fr-FR" sz="800" dirty="0" smtClean="0"/>
              <a:t>="</a:t>
            </a:r>
            <a:r>
              <a:rPr lang="fr-FR" sz="800" dirty="0" err="1" smtClean="0"/>
              <a:t>contextBlocComplexType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target</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uri</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="proto"&gt;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tcp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udp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sip</a:t>
            </a:r>
            <a:r>
              <a:rPr lang="fr-FR" sz="800" dirty="0" smtClean="0"/>
              <a:t>"&gt;</a:t>
            </a:r>
          </a:p>
          <a:p>
            <a:r>
              <a:rPr lang="fr-FR" sz="800" dirty="0" smtClean="0"/>
              <a:t>                                                &lt;/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address</a:t>
            </a:r>
            <a:r>
              <a:rPr lang="fr-FR" sz="800" dirty="0" smtClean="0"/>
              <a:t>"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="port"&gt;</a:t>
            </a:r>
          </a:p>
          <a:p>
            <a:r>
              <a:rPr lang="fr-FR" sz="800" dirty="0" smtClean="0"/>
              <a:t>                                        &lt;</a:t>
            </a:r>
            <a:r>
              <a:rPr lang="fr-FR" sz="800" dirty="0" err="1" smtClean="0"/>
              <a:t>simpleType</a:t>
            </a:r>
            <a:r>
              <a:rPr lang="fr-FR" sz="800" dirty="0" smtClean="0"/>
              <a:t>&gt;</a:t>
            </a:r>
          </a:p>
          <a:p>
            <a:r>
              <a:rPr lang="fr-FR" sz="800" dirty="0" smtClean="0"/>
              <a:t>                                            &lt;restriction base="</a:t>
            </a:r>
            <a:r>
              <a:rPr lang="fr-FR" sz="800" dirty="0" err="1" smtClean="0"/>
              <a:t>int</a:t>
            </a:r>
            <a:r>
              <a:rPr lang="fr-FR" sz="800" dirty="0" smtClean="0"/>
              <a:t>"&gt;</a:t>
            </a:r>
          </a:p>
          <a:p>
            <a:r>
              <a:rPr lang="fr-FR" sz="800" dirty="0" smtClean="0"/>
              <a:t>                                                &lt;</a:t>
            </a:r>
            <a:r>
              <a:rPr lang="fr-FR" sz="800" dirty="0" err="1" smtClean="0"/>
              <a:t>minInclusive</a:t>
            </a:r>
            <a:r>
              <a:rPr lang="fr-FR" sz="800" dirty="0" smtClean="0"/>
              <a:t> value="0"&gt;</a:t>
            </a:r>
          </a:p>
          <a:p>
            <a:r>
              <a:rPr lang="fr-FR" sz="800" dirty="0" smtClean="0"/>
              <a:t>                                                &lt;/</a:t>
            </a:r>
            <a:r>
              <a:rPr lang="fr-FR" sz="800" dirty="0" err="1" smtClean="0"/>
              <a:t>minInclusive</a:t>
            </a:r>
            <a:r>
              <a:rPr lang="fr-FR" sz="800" dirty="0" smtClean="0"/>
              <a:t>&gt;</a:t>
            </a:r>
          </a:p>
          <a:p>
            <a:r>
              <a:rPr lang="fr-FR" sz="800" dirty="0" smtClean="0"/>
              <a:t>                                                &lt;</a:t>
            </a:r>
            <a:r>
              <a:rPr lang="fr-FR" sz="800" dirty="0" err="1" smtClean="0"/>
              <a:t>maxInclusive</a:t>
            </a:r>
            <a:r>
              <a:rPr lang="fr-FR" sz="800" dirty="0" smtClean="0"/>
              <a:t> value="65535"&gt;</a:t>
            </a:r>
          </a:p>
          <a:p>
            <a:r>
              <a:rPr lang="fr-FR" sz="800" dirty="0" smtClean="0"/>
              <a:t>                                                &lt;/</a:t>
            </a:r>
            <a:r>
              <a:rPr lang="fr-FR" sz="800" dirty="0" err="1" smtClean="0"/>
              <a:t>maxInclusive</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="date" type="date"&gt;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="version"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endParaRPr lang="fr-FR" sz="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12</a:t>
            </a:fld>
            <a:endParaRPr lang="fr-FR"/>
          </a:p>
        </p:txBody>
      </p:sp>
      <p:sp>
        <p:nvSpPr>
          <p:cNvPr id="5" name="Rectangle 4"/>
          <p:cNvSpPr/>
          <p:nvPr/>
        </p:nvSpPr>
        <p:spPr>
          <a:xfrm>
            <a:off x="4267200" y="838200"/>
            <a:ext cx="4521200" cy="4770539"/>
          </a:xfrm>
          <a:prstGeom prst="rect">
            <a:avLst/>
          </a:prstGeom>
        </p:spPr>
        <p:txBody>
          <a:bodyPr wrap="square">
            <a:spAutoFit/>
          </a:bodyPr>
          <a:lstStyle/>
          <a:p>
            <a:endParaRPr lang="fr-FR" sz="800" dirty="0" smtClean="0"/>
          </a:p>
          <a:p>
            <a:endParaRPr lang="fr-FR" sz="800" dirty="0" smtClean="0"/>
          </a:p>
          <a:p>
            <a:r>
              <a:rPr lang="fr-FR" sz="800" dirty="0" err="1" smtClean="0"/>
              <a:t>list</a:t>
            </a:r>
            <a:r>
              <a:rPr lang="fr-FR" sz="800" dirty="0" smtClean="0"/>
              <a:t> </a:t>
            </a:r>
            <a:r>
              <a:rPr lang="fr-FR" sz="800" dirty="0" err="1" smtClean="0"/>
              <a:t>context</a:t>
            </a:r>
            <a:r>
              <a:rPr lang="fr-FR" sz="800" dirty="0" smtClean="0"/>
              <a:t> {</a:t>
            </a:r>
          </a:p>
          <a:p>
            <a:endParaRPr lang="fr-FR" sz="800" dirty="0" smtClean="0"/>
          </a:p>
          <a:p>
            <a:r>
              <a:rPr lang="fr-FR" sz="800" dirty="0" smtClean="0"/>
              <a:t>   description "A </a:t>
            </a:r>
            <a:r>
              <a:rPr lang="fr-FR" sz="800" dirty="0" err="1" smtClean="0"/>
              <a:t>list</a:t>
            </a:r>
            <a:r>
              <a:rPr lang="fr-FR" sz="800" dirty="0" smtClean="0"/>
              <a:t> of veto </a:t>
            </a:r>
            <a:r>
              <a:rPr lang="fr-FR" sz="800" dirty="0" err="1" smtClean="0"/>
              <a:t>context</a:t>
            </a:r>
            <a:r>
              <a:rPr lang="fr-FR" sz="800" dirty="0" smtClean="0"/>
              <a:t> blocs";</a:t>
            </a:r>
          </a:p>
          <a:p>
            <a:r>
              <a:rPr lang="fr-FR" sz="800" dirty="0" smtClean="0"/>
              <a:t> </a:t>
            </a:r>
          </a:p>
          <a:p>
            <a:r>
              <a:rPr lang="fr-FR" sz="800" dirty="0" smtClean="0"/>
              <a:t>   </a:t>
            </a:r>
            <a:r>
              <a:rPr lang="fr-FR" sz="800" dirty="0" err="1" smtClean="0"/>
              <a:t>key</a:t>
            </a:r>
            <a:r>
              <a:rPr lang="fr-FR" sz="800" dirty="0" smtClean="0"/>
              <a:t> id;</a:t>
            </a:r>
          </a:p>
          <a:p>
            <a:r>
              <a:rPr lang="fr-FR" sz="800" dirty="0" smtClean="0"/>
              <a:t>   </a:t>
            </a:r>
          </a:p>
          <a:p>
            <a:r>
              <a:rPr lang="fr-FR" sz="800" dirty="0" smtClean="0"/>
              <a:t>   </a:t>
            </a:r>
            <a:r>
              <a:rPr lang="fr-FR" sz="800" dirty="0" err="1" smtClean="0"/>
              <a:t>leaf</a:t>
            </a:r>
            <a:r>
              <a:rPr lang="fr-FR" sz="800" dirty="0" smtClean="0"/>
              <a:t> id { type </a:t>
            </a:r>
            <a:r>
              <a:rPr lang="fr-FR" sz="800" dirty="0" err="1" smtClean="0"/>
              <a:t>vetoIdType</a:t>
            </a:r>
            <a:r>
              <a:rPr lang="fr-FR" sz="800" dirty="0" smtClean="0"/>
              <a:t>; }</a:t>
            </a:r>
          </a:p>
          <a:p>
            <a:endParaRPr lang="fr-FR" sz="800" dirty="0" smtClean="0"/>
          </a:p>
          <a:p>
            <a:r>
              <a:rPr lang="fr-FR" sz="800" dirty="0" smtClean="0"/>
              <a:t>   </a:t>
            </a:r>
            <a:r>
              <a:rPr lang="fr-FR" sz="800" dirty="0" err="1" smtClean="0"/>
              <a:t>list</a:t>
            </a:r>
            <a:r>
              <a:rPr lang="fr-FR" sz="800" dirty="0" smtClean="0"/>
              <a:t> </a:t>
            </a:r>
            <a:r>
              <a:rPr lang="fr-FR" sz="800" dirty="0" err="1" smtClean="0"/>
              <a:t>target</a:t>
            </a:r>
            <a:r>
              <a:rPr lang="fr-FR" sz="800" dirty="0" smtClean="0"/>
              <a:t> {     </a:t>
            </a:r>
          </a:p>
          <a:p>
            <a:r>
              <a:rPr lang="fr-FR" sz="800" dirty="0" smtClean="0"/>
              <a:t>      </a:t>
            </a:r>
            <a:r>
              <a:rPr lang="fr-FR" sz="800" dirty="0" err="1" smtClean="0"/>
              <a:t>key</a:t>
            </a:r>
            <a:r>
              <a:rPr lang="fr-FR" sz="800" dirty="0" smtClean="0"/>
              <a:t> </a:t>
            </a:r>
            <a:r>
              <a:rPr lang="fr-FR" sz="800" dirty="0" err="1" smtClean="0"/>
              <a:t>uri/address</a:t>
            </a:r>
            <a:r>
              <a:rPr lang="fr-FR" sz="800" dirty="0" smtClean="0"/>
              <a:t>;</a:t>
            </a:r>
          </a:p>
          <a:p>
            <a:r>
              <a:rPr lang="fr-FR" sz="800" dirty="0" smtClean="0"/>
              <a:t>      </a:t>
            </a:r>
          </a:p>
          <a:p>
            <a:r>
              <a:rPr lang="fr-FR" sz="800" dirty="0" smtClean="0"/>
              <a:t>      container </a:t>
            </a:r>
            <a:r>
              <a:rPr lang="fr-FR" sz="800" dirty="0" err="1" smtClean="0"/>
              <a:t>uri</a:t>
            </a:r>
            <a:r>
              <a:rPr lang="fr-FR" sz="800" dirty="0" smtClean="0"/>
              <a:t> {</a:t>
            </a:r>
          </a:p>
          <a:p>
            <a:r>
              <a:rPr lang="fr-FR" sz="800" dirty="0" smtClean="0"/>
              <a:t>         	 </a:t>
            </a:r>
            <a:r>
              <a:rPr lang="fr-FR" sz="800" dirty="0" err="1" smtClean="0"/>
              <a:t>leaf</a:t>
            </a:r>
            <a:r>
              <a:rPr lang="fr-FR" sz="800" dirty="0" smtClean="0"/>
              <a:t> proto { type </a:t>
            </a:r>
            <a:r>
              <a:rPr lang="fr-FR" sz="800" dirty="0" err="1" smtClean="0"/>
              <a:t>vtProto</a:t>
            </a:r>
            <a:r>
              <a:rPr lang="fr-FR" sz="800" dirty="0" smtClean="0"/>
              <a:t>; }</a:t>
            </a:r>
          </a:p>
          <a:p>
            <a:r>
              <a:rPr lang="fr-FR" sz="800" dirty="0" smtClean="0"/>
              <a:t>        	  </a:t>
            </a:r>
            <a:r>
              <a:rPr lang="fr-FR" sz="800" dirty="0" err="1" smtClean="0"/>
              <a:t>leaf</a:t>
            </a:r>
            <a:r>
              <a:rPr lang="fr-FR" sz="800" dirty="0" smtClean="0"/>
              <a:t> </a:t>
            </a:r>
            <a:r>
              <a:rPr lang="fr-FR" sz="800" dirty="0" err="1" smtClean="0"/>
              <a:t>address</a:t>
            </a:r>
            <a:r>
              <a:rPr lang="fr-FR" sz="800" dirty="0" smtClean="0"/>
              <a:t> {</a:t>
            </a:r>
          </a:p>
          <a:p>
            <a:r>
              <a:rPr lang="fr-FR" sz="800" dirty="0" smtClean="0"/>
              <a:t>            		  type string;</a:t>
            </a:r>
          </a:p>
          <a:p>
            <a:r>
              <a:rPr lang="fr-FR" sz="800" dirty="0" smtClean="0"/>
              <a:t>           	 	  </a:t>
            </a:r>
            <a:r>
              <a:rPr lang="fr-FR" sz="800" dirty="0" err="1" smtClean="0"/>
              <a:t>mandatory</a:t>
            </a:r>
            <a:r>
              <a:rPr lang="fr-FR" sz="800" dirty="0" smtClean="0"/>
              <a:t> </a:t>
            </a:r>
            <a:r>
              <a:rPr lang="fr-FR" sz="800" dirty="0" err="1" smtClean="0"/>
              <a:t>true</a:t>
            </a:r>
            <a:r>
              <a:rPr lang="fr-FR" sz="800" dirty="0" smtClean="0"/>
              <a:t>;</a:t>
            </a:r>
          </a:p>
          <a:p>
            <a:r>
              <a:rPr lang="fr-FR" sz="800" dirty="0" smtClean="0"/>
              <a:t>        	  }</a:t>
            </a:r>
          </a:p>
          <a:p>
            <a:r>
              <a:rPr lang="fr-FR" sz="800" dirty="0" smtClean="0"/>
              <a:t>       	   </a:t>
            </a:r>
            <a:r>
              <a:rPr lang="fr-FR" sz="800" dirty="0" err="1" smtClean="0"/>
              <a:t>leaf</a:t>
            </a:r>
            <a:r>
              <a:rPr lang="fr-FR" sz="800" dirty="0" smtClean="0"/>
              <a:t> port { type </a:t>
            </a:r>
            <a:r>
              <a:rPr lang="fr-FR" sz="800" dirty="0" err="1" smtClean="0"/>
              <a:t>vtPort</a:t>
            </a:r>
            <a:r>
              <a:rPr lang="fr-FR" sz="800" dirty="0" smtClean="0"/>
              <a:t>; }</a:t>
            </a:r>
          </a:p>
          <a:p>
            <a:r>
              <a:rPr lang="fr-FR" sz="800" dirty="0" smtClean="0"/>
              <a:t>      }</a:t>
            </a:r>
          </a:p>
          <a:p>
            <a:r>
              <a:rPr lang="fr-FR" sz="800" dirty="0" smtClean="0"/>
              <a:t>      </a:t>
            </a:r>
            <a:r>
              <a:rPr lang="fr-FR" sz="800" dirty="0" err="1" smtClean="0"/>
              <a:t>leaf</a:t>
            </a:r>
            <a:r>
              <a:rPr lang="fr-FR" sz="800" dirty="0" smtClean="0"/>
              <a:t> date { type string; }</a:t>
            </a:r>
          </a:p>
          <a:p>
            <a:r>
              <a:rPr lang="fr-FR" sz="800" dirty="0" smtClean="0"/>
              <a:t>      </a:t>
            </a:r>
            <a:r>
              <a:rPr lang="fr-FR" sz="800" dirty="0" err="1" smtClean="0"/>
              <a:t>leaf</a:t>
            </a:r>
            <a:r>
              <a:rPr lang="fr-FR" sz="800" dirty="0" smtClean="0"/>
              <a:t> version { type string; }</a:t>
            </a:r>
          </a:p>
          <a:p>
            <a:r>
              <a:rPr lang="fr-FR" sz="800" dirty="0" smtClean="0"/>
              <a:t>   }</a:t>
            </a:r>
          </a:p>
          <a:p>
            <a:endParaRPr lang="fr-FR" sz="800" dirty="0" smtClean="0"/>
          </a:p>
          <a:p>
            <a:r>
              <a:rPr lang="fr-FR" sz="800" dirty="0" smtClean="0"/>
              <a:t>   </a:t>
            </a:r>
            <a:r>
              <a:rPr lang="fr-FR" sz="800" dirty="0" err="1" smtClean="0"/>
              <a:t>leaf-list</a:t>
            </a:r>
            <a:r>
              <a:rPr lang="fr-FR" sz="800" dirty="0" smtClean="0"/>
              <a:t> </a:t>
            </a:r>
            <a:r>
              <a:rPr lang="fr-FR" sz="800" dirty="0" err="1" smtClean="0"/>
              <a:t>include</a:t>
            </a:r>
            <a:r>
              <a:rPr lang="fr-FR" sz="800" dirty="0" smtClean="0"/>
              <a:t> { type </a:t>
            </a:r>
            <a:r>
              <a:rPr lang="fr-FR" sz="800" dirty="0" err="1" smtClean="0"/>
              <a:t>contextIdType</a:t>
            </a:r>
            <a:r>
              <a:rPr lang="fr-FR" sz="800" dirty="0" smtClean="0"/>
              <a:t>; }</a:t>
            </a:r>
          </a:p>
          <a:p>
            <a:r>
              <a:rPr lang="fr-FR" sz="800" dirty="0" smtClean="0"/>
              <a:t>   </a:t>
            </a:r>
            <a:r>
              <a:rPr lang="fr-FR" sz="800" dirty="0" err="1" smtClean="0"/>
              <a:t>leaf</a:t>
            </a:r>
            <a:r>
              <a:rPr lang="fr-FR" sz="800" dirty="0" smtClean="0"/>
              <a:t> </a:t>
            </a:r>
            <a:r>
              <a:rPr lang="fr-FR" sz="800" dirty="0" err="1" smtClean="0"/>
              <a:t>locality</a:t>
            </a:r>
            <a:r>
              <a:rPr lang="fr-FR" sz="800" dirty="0" smtClean="0"/>
              <a:t> { type </a:t>
            </a:r>
            <a:r>
              <a:rPr lang="fr-FR" sz="800" dirty="0" err="1" smtClean="0"/>
              <a:t>vtLocality</a:t>
            </a:r>
            <a:r>
              <a:rPr lang="fr-FR" sz="800" dirty="0" smtClean="0"/>
              <a:t>; }</a:t>
            </a:r>
          </a:p>
          <a:p>
            <a:r>
              <a:rPr lang="fr-FR" sz="800" dirty="0" smtClean="0"/>
              <a:t>   </a:t>
            </a:r>
            <a:r>
              <a:rPr lang="fr-FR" sz="800" dirty="0" err="1" smtClean="0"/>
              <a:t>list</a:t>
            </a:r>
            <a:r>
              <a:rPr lang="fr-FR" sz="800" dirty="0" smtClean="0"/>
              <a:t> </a:t>
            </a:r>
            <a:r>
              <a:rPr lang="fr-FR" sz="800" dirty="0" err="1" smtClean="0"/>
              <a:t>resource</a:t>
            </a:r>
            <a:r>
              <a:rPr lang="fr-FR" sz="800" dirty="0" smtClean="0"/>
              <a:t> {   </a:t>
            </a:r>
          </a:p>
          <a:p>
            <a:r>
              <a:rPr lang="fr-FR" sz="800" dirty="0" smtClean="0"/>
              <a:t>       </a:t>
            </a:r>
            <a:r>
              <a:rPr lang="fr-FR" sz="800" dirty="0" err="1" smtClean="0"/>
              <a:t>key</a:t>
            </a:r>
            <a:r>
              <a:rPr lang="fr-FR" sz="800" dirty="0" smtClean="0"/>
              <a:t> </a:t>
            </a:r>
            <a:r>
              <a:rPr lang="fr-FR" sz="800" dirty="0" err="1" smtClean="0"/>
              <a:t>name</a:t>
            </a:r>
            <a:r>
              <a:rPr lang="fr-FR" sz="800" dirty="0" smtClean="0"/>
              <a:t>;</a:t>
            </a:r>
          </a:p>
          <a:p>
            <a:r>
              <a:rPr lang="fr-FR" sz="800" dirty="0" smtClean="0"/>
              <a:t>   </a:t>
            </a:r>
          </a:p>
          <a:p>
            <a:r>
              <a:rPr lang="fr-FR" sz="800" dirty="0" smtClean="0"/>
              <a:t>       </a:t>
            </a:r>
            <a:r>
              <a:rPr lang="fr-FR" sz="800" dirty="0" err="1" smtClean="0"/>
              <a:t>leaf</a:t>
            </a:r>
            <a:r>
              <a:rPr lang="fr-FR" sz="800" dirty="0" smtClean="0"/>
              <a:t> </a:t>
            </a:r>
            <a:r>
              <a:rPr lang="fr-FR" sz="800" dirty="0" err="1" smtClean="0"/>
              <a:t>name</a:t>
            </a:r>
            <a:r>
              <a:rPr lang="fr-FR" sz="800" dirty="0" smtClean="0"/>
              <a:t> { type string; }</a:t>
            </a:r>
          </a:p>
          <a:p>
            <a:r>
              <a:rPr lang="fr-FR" sz="800" dirty="0" smtClean="0"/>
              <a:t>       </a:t>
            </a:r>
            <a:r>
              <a:rPr lang="fr-FR" sz="800" dirty="0" err="1" smtClean="0"/>
              <a:t>leaf-list</a:t>
            </a:r>
            <a:r>
              <a:rPr lang="fr-FR" sz="800" dirty="0" smtClean="0"/>
              <a:t> value { </a:t>
            </a:r>
          </a:p>
          <a:p>
            <a:r>
              <a:rPr lang="fr-FR" sz="800" dirty="0" smtClean="0"/>
              <a:t>           	type string;</a:t>
            </a:r>
          </a:p>
          <a:p>
            <a:r>
              <a:rPr lang="fr-FR" sz="800" dirty="0" smtClean="0"/>
              <a:t>           	</a:t>
            </a:r>
            <a:r>
              <a:rPr lang="fr-FR" sz="800" dirty="0" err="1" smtClean="0"/>
              <a:t>min-element</a:t>
            </a:r>
            <a:r>
              <a:rPr lang="fr-FR" sz="800" dirty="0" smtClean="0"/>
              <a:t> 1; </a:t>
            </a:r>
          </a:p>
          <a:p>
            <a:r>
              <a:rPr lang="fr-FR" sz="800" dirty="0" smtClean="0"/>
              <a:t>       }</a:t>
            </a:r>
          </a:p>
          <a:p>
            <a:r>
              <a:rPr lang="fr-FR" sz="800" dirty="0" smtClean="0"/>
              <a:t>   }</a:t>
            </a:r>
          </a:p>
          <a:p>
            <a:r>
              <a:rPr lang="fr-FR" sz="800" dirty="0" smtClean="0"/>
              <a:t>}</a:t>
            </a:r>
            <a:endParaRPr lang="fr-FR" sz="800" dirty="0"/>
          </a:p>
        </p:txBody>
      </p:sp>
      <p:sp>
        <p:nvSpPr>
          <p:cNvPr id="6" name="Rectangle 5"/>
          <p:cNvSpPr/>
          <p:nvPr/>
        </p:nvSpPr>
        <p:spPr>
          <a:xfrm>
            <a:off x="457200" y="1752600"/>
            <a:ext cx="3124200" cy="2185214"/>
          </a:xfrm>
          <a:prstGeom prst="rect">
            <a:avLst/>
          </a:prstGeom>
        </p:spPr>
        <p:txBody>
          <a:bodyPr wrap="square">
            <a:spAutoFit/>
          </a:bodyPr>
          <a:lstStyle/>
          <a:p>
            <a:r>
              <a:rPr lang="fr-FR" sz="800" dirty="0" err="1" smtClean="0"/>
              <a:t>typedef</a:t>
            </a:r>
            <a:r>
              <a:rPr lang="fr-FR" sz="800" dirty="0" smtClean="0"/>
              <a:t> </a:t>
            </a:r>
            <a:r>
              <a:rPr lang="fr-FR" sz="800" dirty="0" err="1" smtClean="0"/>
              <a:t>contextIdType</a:t>
            </a:r>
            <a:r>
              <a:rPr lang="fr-FR" sz="800" dirty="0" smtClean="0"/>
              <a:t> { type string;}</a:t>
            </a:r>
          </a:p>
          <a:p>
            <a:r>
              <a:rPr lang="fr-FR" sz="800" dirty="0" err="1" smtClean="0"/>
              <a:t>typedef</a:t>
            </a:r>
            <a:r>
              <a:rPr lang="fr-FR" sz="800" dirty="0" smtClean="0"/>
              <a:t> </a:t>
            </a:r>
            <a:r>
              <a:rPr lang="fr-FR" sz="800" dirty="0" err="1" smtClean="0"/>
              <a:t>definitionIDType</a:t>
            </a:r>
            <a:r>
              <a:rPr lang="fr-FR" sz="800" dirty="0" smtClean="0"/>
              <a:t> { type string;}</a:t>
            </a:r>
          </a:p>
          <a:p>
            <a:r>
              <a:rPr lang="fr-FR" sz="800" dirty="0" err="1" smtClean="0"/>
              <a:t>typedef</a:t>
            </a:r>
            <a:r>
              <a:rPr lang="fr-FR" sz="800" dirty="0" smtClean="0"/>
              <a:t> </a:t>
            </a:r>
            <a:r>
              <a:rPr lang="fr-FR" sz="800" dirty="0" err="1" smtClean="0"/>
              <a:t>vetoIdType</a:t>
            </a:r>
            <a:r>
              <a:rPr lang="fr-FR" sz="800" dirty="0" smtClean="0"/>
              <a:t> { type string;}</a:t>
            </a:r>
          </a:p>
          <a:p>
            <a:endParaRPr lang="fr-FR" sz="800" dirty="0" smtClean="0"/>
          </a:p>
          <a:p>
            <a:r>
              <a:rPr lang="fr-FR" sz="800" dirty="0" err="1" smtClean="0"/>
              <a:t>typedef</a:t>
            </a:r>
            <a:r>
              <a:rPr lang="fr-FR" sz="800" dirty="0" smtClean="0"/>
              <a:t> </a:t>
            </a:r>
            <a:r>
              <a:rPr lang="fr-FR" sz="800" dirty="0" err="1" smtClean="0"/>
              <a:t>vtProto</a:t>
            </a:r>
            <a:r>
              <a:rPr lang="fr-FR" sz="800" dirty="0" smtClean="0"/>
              <a:t> { </a:t>
            </a:r>
          </a:p>
          <a:p>
            <a:r>
              <a:rPr lang="fr-FR" sz="800" dirty="0" smtClean="0"/>
              <a:t>    type string {</a:t>
            </a:r>
          </a:p>
          <a:p>
            <a:r>
              <a:rPr lang="fr-FR" sz="800" dirty="0" smtClean="0"/>
              <a:t>	    pattern "</a:t>
            </a:r>
            <a:r>
              <a:rPr lang="fr-FR" sz="800" dirty="0" err="1" smtClean="0"/>
              <a:t>tcp|udp|sip</a:t>
            </a:r>
            <a:r>
              <a:rPr lang="fr-FR" sz="800" dirty="0" smtClean="0"/>
              <a:t>";</a:t>
            </a:r>
          </a:p>
          <a:p>
            <a:r>
              <a:rPr lang="fr-FR" sz="800" dirty="0" smtClean="0"/>
              <a:t>	}</a:t>
            </a:r>
          </a:p>
          <a:p>
            <a:r>
              <a:rPr lang="fr-FR" sz="800" dirty="0" smtClean="0"/>
              <a:t>}</a:t>
            </a:r>
          </a:p>
          <a:p>
            <a:endParaRPr lang="fr-FR" sz="800" dirty="0" smtClean="0"/>
          </a:p>
          <a:p>
            <a:r>
              <a:rPr lang="fr-FR" sz="800" dirty="0" err="1" smtClean="0"/>
              <a:t>typedef</a:t>
            </a:r>
            <a:r>
              <a:rPr lang="fr-FR" sz="800" dirty="0" smtClean="0"/>
              <a:t> </a:t>
            </a:r>
            <a:r>
              <a:rPr lang="fr-FR" sz="800" dirty="0" err="1" smtClean="0"/>
              <a:t>vtLocality</a:t>
            </a:r>
            <a:r>
              <a:rPr lang="fr-FR" sz="800" dirty="0" smtClean="0"/>
              <a:t> { </a:t>
            </a:r>
          </a:p>
          <a:p>
            <a:r>
              <a:rPr lang="fr-FR" sz="800" dirty="0" smtClean="0"/>
              <a:t>    type string {</a:t>
            </a:r>
          </a:p>
          <a:p>
            <a:r>
              <a:rPr lang="fr-FR" sz="800" dirty="0" smtClean="0"/>
              <a:t>       pattern "</a:t>
            </a:r>
            <a:r>
              <a:rPr lang="fr-FR" sz="800" dirty="0" err="1" smtClean="0"/>
              <a:t>very</a:t>
            </a:r>
            <a:r>
              <a:rPr lang="fr-FR" sz="800" dirty="0" smtClean="0"/>
              <a:t> </a:t>
            </a:r>
            <a:r>
              <a:rPr lang="fr-FR" sz="800" dirty="0" err="1" smtClean="0"/>
              <a:t>low|low|medium|high|very</a:t>
            </a:r>
            <a:r>
              <a:rPr lang="fr-FR" sz="800" dirty="0" smtClean="0"/>
              <a:t> </a:t>
            </a:r>
            <a:r>
              <a:rPr lang="fr-FR" sz="800" dirty="0" err="1" smtClean="0"/>
              <a:t>high</a:t>
            </a:r>
            <a:r>
              <a:rPr lang="fr-FR" sz="800" dirty="0" smtClean="0"/>
              <a:t>";</a:t>
            </a:r>
          </a:p>
          <a:p>
            <a:r>
              <a:rPr lang="fr-FR" sz="800" dirty="0" smtClean="0"/>
              <a:t>    }</a:t>
            </a:r>
          </a:p>
          <a:p>
            <a:r>
              <a:rPr lang="fr-FR" sz="800" dirty="0" smtClean="0"/>
              <a:t>}</a:t>
            </a:r>
          </a:p>
          <a:p>
            <a:endParaRPr lang="fr-FR" sz="800" dirty="0" smtClean="0"/>
          </a:p>
          <a:p>
            <a:endParaRPr lang="fr-FR" sz="800" dirty="0" smtClean="0"/>
          </a:p>
        </p:txBody>
      </p:sp>
      <p:sp>
        <p:nvSpPr>
          <p:cNvPr id="7" name="Bouton d'action : Précédent 6">
            <a:hlinkClick r:id="rId2" action="ppaction://hlinksldjump" highlightClick="1"/>
          </p:cNvPr>
          <p:cNvSpPr/>
          <p:nvPr/>
        </p:nvSpPr>
        <p:spPr>
          <a:xfrm>
            <a:off x="8991600" y="5791200"/>
            <a:ext cx="419100" cy="304800"/>
          </a:xfrm>
          <a:prstGeom prst="actionButtonBackPrevious">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Image 6" descr="YangBrowsing.png"/>
          <p:cNvPicPr>
            <a:picLocks noChangeAspect="1"/>
          </p:cNvPicPr>
          <p:nvPr/>
        </p:nvPicPr>
        <p:blipFill>
          <a:blip r:embed="rId3"/>
          <a:stretch>
            <a:fillRect/>
          </a:stretch>
        </p:blipFill>
        <p:spPr>
          <a:xfrm>
            <a:off x="1150812" y="0"/>
            <a:ext cx="7604375"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
        <p:nvSpPr>
          <p:cNvPr id="6" name="Bouton d'action : Précédent 5">
            <a:hlinkClick r:id="rId4" action="ppaction://hlinksldjump" highlightClick="1"/>
          </p:cNvPr>
          <p:cNvSpPr/>
          <p:nvPr/>
        </p:nvSpPr>
        <p:spPr>
          <a:xfrm>
            <a:off x="9144000" y="5867400"/>
            <a:ext cx="445283" cy="381000"/>
          </a:xfrm>
          <a:prstGeom prst="actionButtonBackPrevious">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14</a:t>
            </a:fld>
            <a:endParaRPr lang="fr-FR"/>
          </a:p>
        </p:txBody>
      </p:sp>
      <p:pic>
        <p:nvPicPr>
          <p:cNvPr id="5" name="Image 4" descr="YangDataBrowsing.png"/>
          <p:cNvPicPr>
            <a:picLocks noChangeAspect="1"/>
          </p:cNvPicPr>
          <p:nvPr/>
        </p:nvPicPr>
        <p:blipFill>
          <a:blip r:embed="rId2"/>
          <a:stretch>
            <a:fillRect/>
          </a:stretch>
        </p:blipFill>
        <p:spPr>
          <a:xfrm>
            <a:off x="469900" y="1047750"/>
            <a:ext cx="8966200" cy="4762500"/>
          </a:xfrm>
          <a:prstGeom prst="rect">
            <a:avLst/>
          </a:prstGeom>
        </p:spPr>
      </p:pic>
      <p:sp>
        <p:nvSpPr>
          <p:cNvPr id="6" name="Bouton d'action : Précédent 5">
            <a:hlinkClick r:id="rId3" action="ppaction://hlinksldjump" highlightClick="1"/>
          </p:cNvPr>
          <p:cNvSpPr/>
          <p:nvPr/>
        </p:nvSpPr>
        <p:spPr>
          <a:xfrm>
            <a:off x="9017000" y="5975351"/>
            <a:ext cx="419100" cy="381000"/>
          </a:xfrm>
          <a:prstGeom prst="actionButtonBackPrevious">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grpSp>
        <p:nvGrpSpPr>
          <p:cNvPr id="125" name="Grouper 124"/>
          <p:cNvGrpSpPr/>
          <p:nvPr/>
        </p:nvGrpSpPr>
        <p:grpSpPr>
          <a:xfrm>
            <a:off x="457200" y="4140044"/>
            <a:ext cx="1476102" cy="2004809"/>
            <a:chOff x="457200" y="4140044"/>
            <a:chExt cx="1476102" cy="2004809"/>
          </a:xfrm>
        </p:grpSpPr>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gr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grpSp>
        <p:nvGrpSpPr>
          <p:cNvPr id="124" name="Grouper 123"/>
          <p:cNvGrpSpPr/>
          <p:nvPr/>
        </p:nvGrpSpPr>
        <p:grpSpPr>
          <a:xfrm>
            <a:off x="2984415" y="1822529"/>
            <a:ext cx="6736416" cy="4856987"/>
            <a:chOff x="2984415" y="1822529"/>
            <a:chExt cx="6736416" cy="4856987"/>
          </a:xfrm>
        </p:grpSpPr>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28" name="Grouper 27"/>
          <p:cNvGrpSpPr/>
          <p:nvPr/>
        </p:nvGrpSpPr>
        <p:grpSpPr>
          <a:xfrm>
            <a:off x="4795912" y="4030051"/>
            <a:ext cx="1137164" cy="1501984"/>
            <a:chOff x="5814134" y="3066382"/>
            <a:chExt cx="2228736" cy="2943749"/>
          </a:xfrm>
        </p:grpSpPr>
        <p:grpSp>
          <p:nvGrpSpPr>
            <p:cNvPr id="29" name="Grouper 292"/>
            <p:cNvGrpSpPr/>
            <p:nvPr/>
          </p:nvGrpSpPr>
          <p:grpSpPr>
            <a:xfrm>
              <a:off x="5814134" y="3066382"/>
              <a:ext cx="1256442" cy="2943749"/>
              <a:chOff x="6105092" y="3073230"/>
              <a:chExt cx="1256442" cy="2943749"/>
            </a:xfrm>
          </p:grpSpPr>
          <p:grpSp>
            <p:nvGrpSpPr>
              <p:cNvPr id="31" name="Grouper 202"/>
              <p:cNvGrpSpPr/>
              <p:nvPr/>
            </p:nvGrpSpPr>
            <p:grpSpPr>
              <a:xfrm>
                <a:off x="6105109" y="3073230"/>
                <a:ext cx="416686" cy="422252"/>
                <a:chOff x="5442515" y="2581520"/>
                <a:chExt cx="523510" cy="530503"/>
              </a:xfrm>
            </p:grpSpPr>
            <p:sp>
              <p:nvSpPr>
                <p:cNvPr id="113" name="Ellipse 112"/>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4" name="ZoneTexte 113"/>
                <p:cNvSpPr txBox="1"/>
                <p:nvPr/>
              </p:nvSpPr>
              <p:spPr>
                <a:xfrm>
                  <a:off x="5442515" y="2581523"/>
                  <a:ext cx="299630" cy="530500"/>
                </a:xfrm>
                <a:prstGeom prst="rect">
                  <a:avLst/>
                </a:prstGeom>
                <a:noFill/>
              </p:spPr>
              <p:txBody>
                <a:bodyPr wrap="square" rtlCol="0">
                  <a:spAutoFit/>
                </a:bodyPr>
                <a:lstStyle/>
                <a:p>
                  <a:r>
                    <a:rPr lang="fr-FR" sz="800" dirty="0" smtClean="0"/>
                    <a:t>&lt;</a:t>
                  </a:r>
                  <a:endParaRPr lang="fr-FR" sz="800" dirty="0"/>
                </a:p>
              </p:txBody>
            </p:sp>
            <p:sp>
              <p:nvSpPr>
                <p:cNvPr id="115" name="ZoneTexte 114"/>
                <p:cNvSpPr txBox="1"/>
                <p:nvPr/>
              </p:nvSpPr>
              <p:spPr>
                <a:xfrm>
                  <a:off x="5665942" y="2581520"/>
                  <a:ext cx="300083" cy="530500"/>
                </a:xfrm>
                <a:prstGeom prst="rect">
                  <a:avLst/>
                </a:prstGeom>
                <a:noFill/>
              </p:spPr>
              <p:txBody>
                <a:bodyPr wrap="square" rtlCol="0">
                  <a:spAutoFit/>
                </a:bodyPr>
                <a:lstStyle/>
                <a:p>
                  <a:r>
                    <a:rPr lang="fr-FR" sz="800" dirty="0" smtClean="0"/>
                    <a:t>&gt;</a:t>
                  </a:r>
                  <a:endParaRPr lang="fr-FR" sz="800" dirty="0"/>
                </a:p>
              </p:txBody>
            </p:sp>
          </p:grpSp>
          <p:grpSp>
            <p:nvGrpSpPr>
              <p:cNvPr id="32" name="Grouper 203"/>
              <p:cNvGrpSpPr/>
              <p:nvPr/>
            </p:nvGrpSpPr>
            <p:grpSpPr>
              <a:xfrm>
                <a:off x="6641589" y="3901408"/>
                <a:ext cx="477337" cy="422252"/>
                <a:chOff x="5442513" y="2221459"/>
                <a:chExt cx="599708" cy="530499"/>
              </a:xfrm>
            </p:grpSpPr>
            <p:sp>
              <p:nvSpPr>
                <p:cNvPr id="110" name="ZoneTexte 109"/>
                <p:cNvSpPr txBox="1"/>
                <p:nvPr/>
              </p:nvSpPr>
              <p:spPr>
                <a:xfrm>
                  <a:off x="5442513" y="2221461"/>
                  <a:ext cx="389849" cy="530497"/>
                </a:xfrm>
                <a:prstGeom prst="rect">
                  <a:avLst/>
                </a:prstGeom>
                <a:noFill/>
              </p:spPr>
              <p:txBody>
                <a:bodyPr wrap="square" rtlCol="0">
                  <a:spAutoFit/>
                </a:bodyPr>
                <a:lstStyle/>
                <a:p>
                  <a:r>
                    <a:rPr lang="fr-FR" sz="800" dirty="0" smtClean="0"/>
                    <a:t>&lt;/</a:t>
                  </a:r>
                  <a:endParaRPr lang="fr-FR" sz="800" dirty="0"/>
                </a:p>
              </p:txBody>
            </p:sp>
            <p:sp>
              <p:nvSpPr>
                <p:cNvPr id="111" name="ZoneTexte 11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112" name="Ellipse 11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33" name="Grouper 204"/>
              <p:cNvGrpSpPr/>
              <p:nvPr/>
            </p:nvGrpSpPr>
            <p:grpSpPr>
              <a:xfrm>
                <a:off x="6349342" y="4405696"/>
                <a:ext cx="488493" cy="422251"/>
                <a:chOff x="5442517" y="2837310"/>
                <a:chExt cx="613728" cy="530501"/>
              </a:xfrm>
            </p:grpSpPr>
            <p:sp>
              <p:nvSpPr>
                <p:cNvPr id="107" name="Ellipse 1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8" name="ZoneTexte 107"/>
                <p:cNvSpPr txBox="1"/>
                <p:nvPr/>
              </p:nvSpPr>
              <p:spPr>
                <a:xfrm>
                  <a:off x="5756164" y="2837312"/>
                  <a:ext cx="300081" cy="530499"/>
                </a:xfrm>
                <a:prstGeom prst="rect">
                  <a:avLst/>
                </a:prstGeom>
                <a:noFill/>
              </p:spPr>
              <p:txBody>
                <a:bodyPr wrap="square" rtlCol="0">
                  <a:spAutoFit/>
                </a:bodyPr>
                <a:lstStyle/>
                <a:p>
                  <a:r>
                    <a:rPr lang="fr-FR" sz="800" dirty="0" smtClean="0"/>
                    <a:t>&gt;</a:t>
                  </a:r>
                  <a:endParaRPr lang="fr-FR" sz="800" dirty="0"/>
                </a:p>
              </p:txBody>
            </p:sp>
            <p:sp>
              <p:nvSpPr>
                <p:cNvPr id="109" name="ZoneTexte 108"/>
                <p:cNvSpPr txBox="1"/>
                <p:nvPr/>
              </p:nvSpPr>
              <p:spPr>
                <a:xfrm>
                  <a:off x="5442517" y="2837310"/>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4" name="Grouper 205"/>
              <p:cNvGrpSpPr/>
              <p:nvPr/>
            </p:nvGrpSpPr>
            <p:grpSpPr>
              <a:xfrm>
                <a:off x="6105092" y="5594728"/>
                <a:ext cx="488493" cy="422251"/>
                <a:chOff x="5442517" y="2837318"/>
                <a:chExt cx="613728" cy="530502"/>
              </a:xfrm>
            </p:grpSpPr>
            <p:sp>
              <p:nvSpPr>
                <p:cNvPr id="104" name="Ellipse 103"/>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5" name="ZoneTexte 104"/>
                <p:cNvSpPr txBox="1"/>
                <p:nvPr/>
              </p:nvSpPr>
              <p:spPr>
                <a:xfrm>
                  <a:off x="5756164" y="2837318"/>
                  <a:ext cx="300081" cy="530501"/>
                </a:xfrm>
                <a:prstGeom prst="rect">
                  <a:avLst/>
                </a:prstGeom>
                <a:noFill/>
              </p:spPr>
              <p:txBody>
                <a:bodyPr wrap="square" rtlCol="0">
                  <a:spAutoFit/>
                </a:bodyPr>
                <a:lstStyle/>
                <a:p>
                  <a:r>
                    <a:rPr lang="fr-FR" sz="800" dirty="0" smtClean="0"/>
                    <a:t>&gt;</a:t>
                  </a:r>
                  <a:endParaRPr lang="fr-FR" sz="800" dirty="0"/>
                </a:p>
              </p:txBody>
            </p:sp>
            <p:sp>
              <p:nvSpPr>
                <p:cNvPr id="106" name="ZoneTexte 105"/>
                <p:cNvSpPr txBox="1"/>
                <p:nvPr/>
              </p:nvSpPr>
              <p:spPr>
                <a:xfrm>
                  <a:off x="5442517" y="2837318"/>
                  <a:ext cx="389849" cy="530502"/>
                </a:xfrm>
                <a:prstGeom prst="rect">
                  <a:avLst/>
                </a:prstGeom>
                <a:noFill/>
              </p:spPr>
              <p:txBody>
                <a:bodyPr wrap="square" rtlCol="0">
                  <a:spAutoFit/>
                </a:bodyPr>
                <a:lstStyle/>
                <a:p>
                  <a:r>
                    <a:rPr lang="fr-FR" sz="800" dirty="0" smtClean="0"/>
                    <a:t>&lt;/</a:t>
                  </a:r>
                  <a:endParaRPr lang="fr-FR" sz="800" dirty="0"/>
                </a:p>
              </p:txBody>
            </p:sp>
          </p:grpSp>
          <p:grpSp>
            <p:nvGrpSpPr>
              <p:cNvPr id="35" name="Grouper 209"/>
              <p:cNvGrpSpPr/>
              <p:nvPr/>
            </p:nvGrpSpPr>
            <p:grpSpPr>
              <a:xfrm>
                <a:off x="6373549" y="3229002"/>
                <a:ext cx="416684" cy="422251"/>
                <a:chOff x="5442513" y="2581515"/>
                <a:chExt cx="523508" cy="530500"/>
              </a:xfrm>
            </p:grpSpPr>
            <p:sp>
              <p:nvSpPr>
                <p:cNvPr id="101" name="Ellipse 10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2" name="ZoneTexte 101"/>
                <p:cNvSpPr txBox="1"/>
                <p:nvPr/>
              </p:nvSpPr>
              <p:spPr>
                <a:xfrm>
                  <a:off x="5442513" y="2581515"/>
                  <a:ext cx="299630" cy="530500"/>
                </a:xfrm>
                <a:prstGeom prst="rect">
                  <a:avLst/>
                </a:prstGeom>
                <a:noFill/>
              </p:spPr>
              <p:txBody>
                <a:bodyPr wrap="square" rtlCol="0">
                  <a:spAutoFit/>
                </a:bodyPr>
                <a:lstStyle/>
                <a:p>
                  <a:r>
                    <a:rPr lang="fr-FR" sz="800" dirty="0" smtClean="0"/>
                    <a:t>&lt;</a:t>
                  </a:r>
                  <a:endParaRPr lang="fr-FR" sz="800" dirty="0"/>
                </a:p>
              </p:txBody>
            </p:sp>
            <p:sp>
              <p:nvSpPr>
                <p:cNvPr id="103" name="ZoneTexte 102"/>
                <p:cNvSpPr txBox="1"/>
                <p:nvPr/>
              </p:nvSpPr>
              <p:spPr>
                <a:xfrm>
                  <a:off x="5665938" y="2581515"/>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36" name="Grouper 213"/>
              <p:cNvGrpSpPr/>
              <p:nvPr/>
            </p:nvGrpSpPr>
            <p:grpSpPr>
              <a:xfrm>
                <a:off x="6390518" y="4069497"/>
                <a:ext cx="488493" cy="422253"/>
                <a:chOff x="5442517" y="2837305"/>
                <a:chExt cx="613728" cy="530502"/>
              </a:xfrm>
            </p:grpSpPr>
            <p:sp>
              <p:nvSpPr>
                <p:cNvPr id="98" name="Ellipse 97"/>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ZoneTexte 98"/>
                <p:cNvSpPr txBox="1"/>
                <p:nvPr/>
              </p:nvSpPr>
              <p:spPr>
                <a:xfrm>
                  <a:off x="5756164" y="2837308"/>
                  <a:ext cx="300081" cy="530499"/>
                </a:xfrm>
                <a:prstGeom prst="rect">
                  <a:avLst/>
                </a:prstGeom>
                <a:noFill/>
              </p:spPr>
              <p:txBody>
                <a:bodyPr wrap="square" rtlCol="0">
                  <a:spAutoFit/>
                </a:bodyPr>
                <a:lstStyle/>
                <a:p>
                  <a:r>
                    <a:rPr lang="fr-FR" sz="800" dirty="0" smtClean="0"/>
                    <a:t>&gt;</a:t>
                  </a:r>
                  <a:endParaRPr lang="fr-FR" sz="800" dirty="0"/>
                </a:p>
              </p:txBody>
            </p:sp>
            <p:sp>
              <p:nvSpPr>
                <p:cNvPr id="100" name="ZoneTexte 99"/>
                <p:cNvSpPr txBox="1"/>
                <p:nvPr/>
              </p:nvSpPr>
              <p:spPr>
                <a:xfrm>
                  <a:off x="5442517" y="2837305"/>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7" name="Grouper 217"/>
              <p:cNvGrpSpPr/>
              <p:nvPr/>
            </p:nvGrpSpPr>
            <p:grpSpPr>
              <a:xfrm>
                <a:off x="6641580" y="3397095"/>
                <a:ext cx="429720" cy="422251"/>
                <a:chOff x="5442513" y="3179381"/>
                <a:chExt cx="539886" cy="530501"/>
              </a:xfrm>
            </p:grpSpPr>
            <p:sp>
              <p:nvSpPr>
                <p:cNvPr id="95" name="Ellipse 94"/>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6" name="ZoneTexte 95"/>
                <p:cNvSpPr txBox="1"/>
                <p:nvPr/>
              </p:nvSpPr>
              <p:spPr>
                <a:xfrm>
                  <a:off x="5442513" y="3179383"/>
                  <a:ext cx="299631" cy="530499"/>
                </a:xfrm>
                <a:prstGeom prst="rect">
                  <a:avLst/>
                </a:prstGeom>
                <a:noFill/>
              </p:spPr>
              <p:txBody>
                <a:bodyPr wrap="square" rtlCol="0">
                  <a:spAutoFit/>
                </a:bodyPr>
                <a:lstStyle/>
                <a:p>
                  <a:r>
                    <a:rPr lang="fr-FR" sz="800" dirty="0" smtClean="0"/>
                    <a:t>&lt;</a:t>
                  </a:r>
                  <a:endParaRPr lang="fr-FR" sz="800" dirty="0"/>
                </a:p>
              </p:txBody>
            </p:sp>
            <p:sp>
              <p:nvSpPr>
                <p:cNvPr id="97" name="ZoneTexte 96"/>
                <p:cNvSpPr txBox="1"/>
                <p:nvPr/>
              </p:nvSpPr>
              <p:spPr>
                <a:xfrm>
                  <a:off x="5682318" y="3179381"/>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38" name="Grouper 221"/>
              <p:cNvGrpSpPr/>
              <p:nvPr/>
            </p:nvGrpSpPr>
            <p:grpSpPr>
              <a:xfrm>
                <a:off x="6884192" y="3565194"/>
                <a:ext cx="429718" cy="422252"/>
                <a:chOff x="5442513" y="3179385"/>
                <a:chExt cx="539883" cy="530503"/>
              </a:xfrm>
            </p:grpSpPr>
            <p:sp>
              <p:nvSpPr>
                <p:cNvPr id="92" name="Ellipse 91"/>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3" name="ZoneTexte 92"/>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94" name="ZoneTexte 93"/>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39" name="Grouper 229"/>
              <p:cNvGrpSpPr/>
              <p:nvPr/>
            </p:nvGrpSpPr>
            <p:grpSpPr>
              <a:xfrm>
                <a:off x="6884197" y="3733309"/>
                <a:ext cx="477337" cy="422252"/>
                <a:chOff x="5442513" y="2221462"/>
                <a:chExt cx="599708" cy="530499"/>
              </a:xfrm>
            </p:grpSpPr>
            <p:sp>
              <p:nvSpPr>
                <p:cNvPr id="89" name="ZoneTexte 88"/>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90" name="ZoneTexte 89"/>
                <p:cNvSpPr txBox="1"/>
                <p:nvPr/>
              </p:nvSpPr>
              <p:spPr>
                <a:xfrm>
                  <a:off x="5742139" y="2221462"/>
                  <a:ext cx="300082" cy="530497"/>
                </a:xfrm>
                <a:prstGeom prst="rect">
                  <a:avLst/>
                </a:prstGeom>
                <a:noFill/>
              </p:spPr>
              <p:txBody>
                <a:bodyPr wrap="square" rtlCol="0">
                  <a:spAutoFit/>
                </a:bodyPr>
                <a:lstStyle/>
                <a:p>
                  <a:r>
                    <a:rPr lang="fr-FR" sz="800" dirty="0" smtClean="0"/>
                    <a:t>&gt;</a:t>
                  </a:r>
                  <a:endParaRPr lang="fr-FR" sz="800" dirty="0"/>
                </a:p>
              </p:txBody>
            </p:sp>
            <p:sp>
              <p:nvSpPr>
                <p:cNvPr id="91" name="Ellipse 9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0" name="Grouper 244"/>
              <p:cNvGrpSpPr/>
              <p:nvPr/>
            </p:nvGrpSpPr>
            <p:grpSpPr>
              <a:xfrm>
                <a:off x="6373549" y="4237599"/>
                <a:ext cx="416684" cy="422251"/>
                <a:chOff x="5442513" y="2581520"/>
                <a:chExt cx="523508" cy="530502"/>
              </a:xfrm>
            </p:grpSpPr>
            <p:sp>
              <p:nvSpPr>
                <p:cNvPr id="86" name="Ellipse 85"/>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7" name="ZoneTexte 86"/>
                <p:cNvSpPr txBox="1"/>
                <p:nvPr/>
              </p:nvSpPr>
              <p:spPr>
                <a:xfrm>
                  <a:off x="5442513" y="2581520"/>
                  <a:ext cx="299630" cy="530501"/>
                </a:xfrm>
                <a:prstGeom prst="rect">
                  <a:avLst/>
                </a:prstGeom>
                <a:noFill/>
              </p:spPr>
              <p:txBody>
                <a:bodyPr wrap="square" rtlCol="0">
                  <a:spAutoFit/>
                </a:bodyPr>
                <a:lstStyle/>
                <a:p>
                  <a:r>
                    <a:rPr lang="fr-FR" sz="800" dirty="0" smtClean="0"/>
                    <a:t>&lt;</a:t>
                  </a:r>
                  <a:endParaRPr lang="fr-FR" sz="800" dirty="0"/>
                </a:p>
              </p:txBody>
            </p:sp>
            <p:sp>
              <p:nvSpPr>
                <p:cNvPr id="88" name="ZoneTexte 87"/>
                <p:cNvSpPr txBox="1"/>
                <p:nvPr/>
              </p:nvSpPr>
              <p:spPr>
                <a:xfrm>
                  <a:off x="5665938" y="2581520"/>
                  <a:ext cx="300083" cy="530502"/>
                </a:xfrm>
                <a:prstGeom prst="rect">
                  <a:avLst/>
                </a:prstGeom>
                <a:noFill/>
              </p:spPr>
              <p:txBody>
                <a:bodyPr wrap="square" rtlCol="0">
                  <a:spAutoFit/>
                </a:bodyPr>
                <a:lstStyle/>
                <a:p>
                  <a:r>
                    <a:rPr lang="fr-FR" sz="800" dirty="0" smtClean="0"/>
                    <a:t>&gt;</a:t>
                  </a:r>
                  <a:endParaRPr lang="fr-FR" sz="800" dirty="0"/>
                </a:p>
              </p:txBody>
            </p:sp>
          </p:grpSp>
          <p:grpSp>
            <p:nvGrpSpPr>
              <p:cNvPr id="41" name="Grouper 259"/>
              <p:cNvGrpSpPr/>
              <p:nvPr/>
            </p:nvGrpSpPr>
            <p:grpSpPr>
              <a:xfrm>
                <a:off x="6641589" y="5246207"/>
                <a:ext cx="477337" cy="422255"/>
                <a:chOff x="5442513" y="2221459"/>
                <a:chExt cx="599708" cy="530503"/>
              </a:xfrm>
            </p:grpSpPr>
            <p:sp>
              <p:nvSpPr>
                <p:cNvPr id="83" name="ZoneTexte 82"/>
                <p:cNvSpPr txBox="1"/>
                <p:nvPr/>
              </p:nvSpPr>
              <p:spPr>
                <a:xfrm>
                  <a:off x="5442513" y="2221464"/>
                  <a:ext cx="389849" cy="530498"/>
                </a:xfrm>
                <a:prstGeom prst="rect">
                  <a:avLst/>
                </a:prstGeom>
                <a:noFill/>
              </p:spPr>
              <p:txBody>
                <a:bodyPr wrap="square" rtlCol="0">
                  <a:spAutoFit/>
                </a:bodyPr>
                <a:lstStyle/>
                <a:p>
                  <a:r>
                    <a:rPr lang="fr-FR" sz="800" dirty="0" smtClean="0"/>
                    <a:t>&lt;/</a:t>
                  </a:r>
                  <a:endParaRPr lang="fr-FR" sz="800" dirty="0"/>
                </a:p>
              </p:txBody>
            </p:sp>
            <p:sp>
              <p:nvSpPr>
                <p:cNvPr id="84" name="ZoneTexte 83"/>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85" name="Ellipse 8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2" name="Grouper 268"/>
              <p:cNvGrpSpPr/>
              <p:nvPr/>
            </p:nvGrpSpPr>
            <p:grpSpPr>
              <a:xfrm>
                <a:off x="6373549" y="4573798"/>
                <a:ext cx="416684" cy="422251"/>
                <a:chOff x="5442513" y="2581519"/>
                <a:chExt cx="523508" cy="530501"/>
              </a:xfrm>
            </p:grpSpPr>
            <p:sp>
              <p:nvSpPr>
                <p:cNvPr id="80" name="Ellipse 7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ZoneTexte 80"/>
                <p:cNvSpPr txBox="1"/>
                <p:nvPr/>
              </p:nvSpPr>
              <p:spPr>
                <a:xfrm>
                  <a:off x="5442513" y="2581521"/>
                  <a:ext cx="299630" cy="530499"/>
                </a:xfrm>
                <a:prstGeom prst="rect">
                  <a:avLst/>
                </a:prstGeom>
                <a:noFill/>
              </p:spPr>
              <p:txBody>
                <a:bodyPr wrap="square" rtlCol="0">
                  <a:spAutoFit/>
                </a:bodyPr>
                <a:lstStyle/>
                <a:p>
                  <a:r>
                    <a:rPr lang="fr-FR" sz="800" dirty="0" smtClean="0"/>
                    <a:t>&lt;</a:t>
                  </a:r>
                  <a:endParaRPr lang="fr-FR" sz="800" dirty="0"/>
                </a:p>
              </p:txBody>
            </p:sp>
            <p:sp>
              <p:nvSpPr>
                <p:cNvPr id="82" name="ZoneTexte 81"/>
                <p:cNvSpPr txBox="1"/>
                <p:nvPr/>
              </p:nvSpPr>
              <p:spPr>
                <a:xfrm>
                  <a:off x="5665938" y="2581519"/>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43" name="Grouper 272"/>
              <p:cNvGrpSpPr/>
              <p:nvPr/>
            </p:nvGrpSpPr>
            <p:grpSpPr>
              <a:xfrm>
                <a:off x="6641580" y="4741898"/>
                <a:ext cx="429720" cy="422250"/>
                <a:chOff x="5442513" y="3179382"/>
                <a:chExt cx="539886" cy="530499"/>
              </a:xfrm>
            </p:grpSpPr>
            <p:sp>
              <p:nvSpPr>
                <p:cNvPr id="77" name="Ellipse 76"/>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ZoneTexte 77"/>
                <p:cNvSpPr txBox="1"/>
                <p:nvPr/>
              </p:nvSpPr>
              <p:spPr>
                <a:xfrm>
                  <a:off x="5442513" y="3179382"/>
                  <a:ext cx="299631" cy="530499"/>
                </a:xfrm>
                <a:prstGeom prst="rect">
                  <a:avLst/>
                </a:prstGeom>
                <a:noFill/>
              </p:spPr>
              <p:txBody>
                <a:bodyPr wrap="square" rtlCol="0">
                  <a:spAutoFit/>
                </a:bodyPr>
                <a:lstStyle/>
                <a:p>
                  <a:r>
                    <a:rPr lang="fr-FR" sz="800" dirty="0" smtClean="0"/>
                    <a:t>&lt;</a:t>
                  </a:r>
                  <a:endParaRPr lang="fr-FR" sz="800" dirty="0"/>
                </a:p>
              </p:txBody>
            </p:sp>
            <p:sp>
              <p:nvSpPr>
                <p:cNvPr id="79" name="ZoneTexte 78"/>
                <p:cNvSpPr txBox="1"/>
                <p:nvPr/>
              </p:nvSpPr>
              <p:spPr>
                <a:xfrm>
                  <a:off x="5682318" y="3179382"/>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44" name="Grouper 276"/>
              <p:cNvGrpSpPr/>
              <p:nvPr/>
            </p:nvGrpSpPr>
            <p:grpSpPr>
              <a:xfrm>
                <a:off x="6884192" y="4909994"/>
                <a:ext cx="429718" cy="422252"/>
                <a:chOff x="5442513" y="3179385"/>
                <a:chExt cx="539883" cy="530503"/>
              </a:xfrm>
            </p:grpSpPr>
            <p:sp>
              <p:nvSpPr>
                <p:cNvPr id="53" name="Ellipse 5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4" name="ZoneTexte 53"/>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55" name="ZoneTexte 54"/>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45" name="Grouper 280"/>
              <p:cNvGrpSpPr/>
              <p:nvPr/>
            </p:nvGrpSpPr>
            <p:grpSpPr>
              <a:xfrm>
                <a:off x="6884197" y="5078106"/>
                <a:ext cx="477337" cy="422254"/>
                <a:chOff x="5442513" y="2221459"/>
                <a:chExt cx="599708" cy="530502"/>
              </a:xfrm>
            </p:grpSpPr>
            <p:sp>
              <p:nvSpPr>
                <p:cNvPr id="50" name="ZoneTexte 49"/>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51" name="ZoneTexte 5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52" name="Ellipse 5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6" name="Grouper 284"/>
              <p:cNvGrpSpPr/>
              <p:nvPr/>
            </p:nvGrpSpPr>
            <p:grpSpPr>
              <a:xfrm>
                <a:off x="6373537" y="5414298"/>
                <a:ext cx="488493" cy="422253"/>
                <a:chOff x="5442517" y="2837298"/>
                <a:chExt cx="613728" cy="530501"/>
              </a:xfrm>
            </p:grpSpPr>
            <p:sp>
              <p:nvSpPr>
                <p:cNvPr id="47" name="Ellipse 4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8" name="ZoneTexte 47"/>
                <p:cNvSpPr txBox="1"/>
                <p:nvPr/>
              </p:nvSpPr>
              <p:spPr>
                <a:xfrm>
                  <a:off x="5756164" y="2837301"/>
                  <a:ext cx="300081" cy="530498"/>
                </a:xfrm>
                <a:prstGeom prst="rect">
                  <a:avLst/>
                </a:prstGeom>
                <a:noFill/>
              </p:spPr>
              <p:txBody>
                <a:bodyPr wrap="square" rtlCol="0">
                  <a:spAutoFit/>
                </a:bodyPr>
                <a:lstStyle/>
                <a:p>
                  <a:r>
                    <a:rPr lang="fr-FR" sz="800" dirty="0" smtClean="0"/>
                    <a:t>&gt;</a:t>
                  </a:r>
                  <a:endParaRPr lang="fr-FR" sz="800" dirty="0"/>
                </a:p>
              </p:txBody>
            </p:sp>
            <p:sp>
              <p:nvSpPr>
                <p:cNvPr id="49" name="ZoneTexte 48"/>
                <p:cNvSpPr txBox="1"/>
                <p:nvPr/>
              </p:nvSpPr>
              <p:spPr>
                <a:xfrm>
                  <a:off x="5442517" y="2837298"/>
                  <a:ext cx="389849" cy="530498"/>
                </a:xfrm>
                <a:prstGeom prst="rect">
                  <a:avLst/>
                </a:prstGeom>
                <a:noFill/>
              </p:spPr>
              <p:txBody>
                <a:bodyPr wrap="square" rtlCol="0">
                  <a:spAutoFit/>
                </a:bodyPr>
                <a:lstStyle/>
                <a:p>
                  <a:r>
                    <a:rPr lang="fr-FR" sz="800" dirty="0" smtClean="0"/>
                    <a:t>&lt;/</a:t>
                  </a:r>
                  <a:endParaRPr lang="fr-FR" sz="800" dirty="0"/>
                </a:p>
              </p:txBody>
            </p:sp>
          </p:grpSp>
        </p:grpSp>
        <p:sp>
          <p:nvSpPr>
            <p:cNvPr id="30" name="ZoneTexte 29"/>
            <p:cNvSpPr txBox="1"/>
            <p:nvPr/>
          </p:nvSpPr>
          <p:spPr>
            <a:xfrm>
              <a:off x="6956290" y="5336331"/>
              <a:ext cx="1086580" cy="663535"/>
            </a:xfrm>
            <a:prstGeom prst="rect">
              <a:avLst/>
            </a:prstGeom>
            <a:noFill/>
          </p:spPr>
          <p:txBody>
            <a:bodyPr wrap="square" rtlCol="0">
              <a:spAutoFit/>
            </a:bodyPr>
            <a:lstStyle/>
            <a:p>
              <a:r>
                <a:rPr lang="fr-FR" sz="800" dirty="0" smtClean="0"/>
                <a:t>XML Data</a:t>
              </a:r>
              <a:endParaRPr lang="fr-FR" sz="800" dirty="0"/>
            </a:p>
          </p:txBody>
        </p:sp>
      </p:grpSp>
      <p:sp>
        <p:nvSpPr>
          <p:cNvPr id="116" name="ZoneTexte 115"/>
          <p:cNvSpPr txBox="1"/>
          <p:nvPr/>
        </p:nvSpPr>
        <p:spPr>
          <a:xfrm>
            <a:off x="4028920" y="4087982"/>
            <a:ext cx="677884" cy="1369606"/>
          </a:xfrm>
          <a:prstGeom prst="rect">
            <a:avLst/>
          </a:prstGeom>
          <a:noFill/>
        </p:spPr>
        <p:txBody>
          <a:bodyPr wrap="none" rtlCol="0">
            <a:spAutoFit/>
          </a:bodyPr>
          <a:lstStyle/>
          <a:p>
            <a:r>
              <a:rPr lang="fr-FR" sz="8300" dirty="0" smtClean="0"/>
              <a:t>?</a:t>
            </a:r>
            <a:endParaRPr lang="fr-FR" sz="8300" dirty="0"/>
          </a:p>
        </p:txBody>
      </p:sp>
      <p:sp>
        <p:nvSpPr>
          <p:cNvPr id="117" name="ZoneTexte 116"/>
          <p:cNvSpPr txBox="1"/>
          <p:nvPr/>
        </p:nvSpPr>
        <p:spPr>
          <a:xfrm>
            <a:off x="3368442" y="4087982"/>
            <a:ext cx="1492716" cy="923330"/>
          </a:xfrm>
          <a:prstGeom prst="rect">
            <a:avLst/>
          </a:prstGeom>
          <a:noFill/>
        </p:spPr>
        <p:txBody>
          <a:bodyPr wrap="none" rtlCol="0">
            <a:spAutoFit/>
          </a:bodyPr>
          <a:lstStyle/>
          <a:p>
            <a:r>
              <a:rPr lang="fr-FR" dirty="0" smtClean="0"/>
              <a:t>&lt;</a:t>
            </a:r>
            <a:r>
              <a:rPr lang="fr-FR" dirty="0" err="1" smtClean="0"/>
              <a:t>get-config</a:t>
            </a:r>
            <a:r>
              <a:rPr lang="fr-FR" dirty="0" smtClean="0"/>
              <a:t>&gt;</a:t>
            </a:r>
          </a:p>
          <a:p>
            <a:r>
              <a:rPr lang="fr-FR" dirty="0" smtClean="0"/>
              <a:t>&lt;</a:t>
            </a:r>
            <a:r>
              <a:rPr lang="fr-FR" dirty="0" err="1" smtClean="0"/>
              <a:t>edit-config</a:t>
            </a:r>
            <a:r>
              <a:rPr lang="fr-FR" dirty="0" smtClean="0"/>
              <a:t>&gt;</a:t>
            </a:r>
          </a:p>
          <a:p>
            <a:r>
              <a:rPr lang="fr-FR" dirty="0" smtClean="0"/>
              <a:t>&lt;</a:t>
            </a:r>
            <a:r>
              <a:rPr lang="fr-FR" dirty="0" err="1" smtClean="0"/>
              <a:t>copy-config</a:t>
            </a:r>
            <a:r>
              <a:rPr lang="fr-FR" dirty="0" smtClean="0"/>
              <a:t>&gt;</a:t>
            </a:r>
            <a:endParaRPr lang="fr-FR" dirty="0"/>
          </a:p>
        </p:txBody>
      </p:sp>
      <p:grpSp>
        <p:nvGrpSpPr>
          <p:cNvPr id="123" name="Grouper 122"/>
          <p:cNvGrpSpPr/>
          <p:nvPr/>
        </p:nvGrpSpPr>
        <p:grpSpPr>
          <a:xfrm>
            <a:off x="2133600" y="4538376"/>
            <a:ext cx="1981200" cy="1135287"/>
            <a:chOff x="2133600" y="4538376"/>
            <a:chExt cx="1981200" cy="1135287"/>
          </a:xfrm>
        </p:grpSpPr>
        <p:cxnSp>
          <p:nvCxnSpPr>
            <p:cNvPr id="119" name="Connecteur droit avec flèche 118"/>
            <p:cNvCxnSpPr/>
            <p:nvPr/>
          </p:nvCxnSpPr>
          <p:spPr>
            <a:xfrm rot="10800000">
              <a:off x="2133600" y="4538376"/>
              <a:ext cx="1981200" cy="2294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necteur droit avec flèche 119"/>
            <p:cNvCxnSpPr>
              <a:stCxn id="117" idx="2"/>
            </p:cNvCxnSpPr>
            <p:nvPr/>
          </p:nvCxnSpPr>
          <p:spPr>
            <a:xfrm rot="5400000">
              <a:off x="2793026" y="4351888"/>
              <a:ext cx="662350" cy="19811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10" presetClass="exit" presetSubtype="0" fill="hold" grpId="1" nodeType="withEffect">
                                  <p:stCondLst>
                                    <p:cond delay="0"/>
                                  </p:stCondLst>
                                  <p:childTnLst>
                                    <p:animEffect transition="out" filter="fade">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up)">
                                      <p:cBhvr>
                                        <p:cTn id="29" dur="5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righ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7" grpId="1"/>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YANG : What and why</a:t>
            </a:r>
            <a:endParaRPr lang="en-US" dirty="0"/>
          </a:p>
        </p:txBody>
      </p:sp>
      <p:sp>
        <p:nvSpPr>
          <p:cNvPr id="3" name="Espace réservé du contenu 2"/>
          <p:cNvSpPr>
            <a:spLocks noGrp="1"/>
          </p:cNvSpPr>
          <p:nvPr>
            <p:ph idx="1"/>
          </p:nvPr>
        </p:nvSpPr>
        <p:spPr/>
        <p:txBody>
          <a:bodyPr>
            <a:normAutofit lnSpcReduction="10000"/>
          </a:bodyPr>
          <a:lstStyle/>
          <a:p>
            <a:r>
              <a:rPr lang="en-US" dirty="0" smtClean="0"/>
              <a:t>Models XML data (as XSDL)</a:t>
            </a:r>
          </a:p>
          <a:p>
            <a:pPr lvl="1"/>
            <a:r>
              <a:rPr lang="en-US" dirty="0" smtClean="0"/>
              <a:t>Yang -&gt; DSDL</a:t>
            </a:r>
          </a:p>
          <a:p>
            <a:pPr lvl="1"/>
            <a:r>
              <a:rPr lang="en-US" dirty="0" smtClean="0"/>
              <a:t>Human friendly</a:t>
            </a:r>
          </a:p>
          <a:p>
            <a:r>
              <a:rPr lang="en-US" dirty="0" smtClean="0"/>
              <a:t>IETF</a:t>
            </a:r>
          </a:p>
          <a:p>
            <a:pPr lvl="1"/>
            <a:r>
              <a:rPr lang="en-US" dirty="0" smtClean="0"/>
              <a:t>Yang is (will be) a RFC</a:t>
            </a:r>
          </a:p>
          <a:p>
            <a:pPr lvl="1"/>
            <a:r>
              <a:rPr lang="en-US" dirty="0" smtClean="0"/>
              <a:t>Standards configuration (as SNMP </a:t>
            </a:r>
            <a:r>
              <a:rPr lang="en-US" dirty="0" err="1" smtClean="0"/>
              <a:t>MIBs</a:t>
            </a:r>
            <a:r>
              <a:rPr lang="en-US" dirty="0" smtClean="0"/>
              <a:t> and SMI)</a:t>
            </a:r>
          </a:p>
          <a:p>
            <a:pPr lvl="1"/>
            <a:r>
              <a:rPr lang="en-US" dirty="0" smtClean="0"/>
              <a:t>Vendors standards</a:t>
            </a:r>
          </a:p>
          <a:p>
            <a:pPr lvl="1"/>
            <a:r>
              <a:rPr lang="en-US" dirty="0" smtClean="0"/>
              <a:t>Reusability, extensibility, refinement</a:t>
            </a:r>
          </a:p>
          <a:p>
            <a:r>
              <a:rPr lang="en-US" dirty="0" err="1" smtClean="0"/>
              <a:t>urls</a:t>
            </a:r>
            <a:r>
              <a:rPr lang="en-US" dirty="0" smtClean="0"/>
              <a:t> : </a:t>
            </a:r>
            <a:r>
              <a:rPr lang="fr-FR" sz="2800" i="1" dirty="0" smtClean="0"/>
              <a:t>www.netconfcentral.com, </a:t>
            </a:r>
            <a:r>
              <a:rPr lang="fr-FR" sz="2800" i="1" dirty="0" err="1" smtClean="0"/>
              <a:t>www.yang-central.org</a:t>
            </a:r>
            <a:endParaRPr lang="en-US" sz="2800" i="1" dirty="0" smtClean="0"/>
          </a:p>
          <a:p>
            <a:pPr lvl="1"/>
            <a:endParaRPr lang="en-US" dirty="0" smtClean="0"/>
          </a:p>
          <a:p>
            <a:pPr lvl="1"/>
            <a:endParaRPr lang="en-US"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
        <p:nvSpPr>
          <p:cNvPr id="5" name="Bouton d'action : Suivant 4">
            <a:hlinkClick r:id="rId3" action="ppaction://hlinksldjump" highlightClick="1"/>
          </p:cNvPr>
          <p:cNvSpPr/>
          <p:nvPr/>
        </p:nvSpPr>
        <p:spPr>
          <a:xfrm>
            <a:off x="3886200" y="2667000"/>
            <a:ext cx="457200" cy="350836"/>
          </a:xfrm>
          <a:prstGeom prst="actionButtonForwardNext">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58"/>
                                        </p:tgtEl>
                                        <p:attrNameLst>
                                          <p:attrName>style.visibility</p:attrName>
                                        </p:attrNameLst>
                                      </p:cBhvr>
                                      <p:to>
                                        <p:strVal val="visible"/>
                                      </p:to>
                                    </p:set>
                                    <p:animEffect transition="in" filter="fade">
                                      <p:cBhvr>
                                        <p:cTn id="18" dur="500"/>
                                        <p:tgtEl>
                                          <p:spTgt spid="15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fade">
                                      <p:cBhvr>
                                        <p:cTn id="26" dur="2000"/>
                                        <p:tgtEl>
                                          <p:spTgt spid="16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4" y="4642236"/>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5</a:t>
            </a:fld>
            <a:endParaRPr lang="fr-FR"/>
          </a:p>
        </p:txBody>
      </p:sp>
      <p:sp>
        <p:nvSpPr>
          <p:cNvPr id="328" name="ZoneTexte 327"/>
          <p:cNvSpPr txBox="1"/>
          <p:nvPr/>
        </p:nvSpPr>
        <p:spPr>
          <a:xfrm>
            <a:off x="304800" y="331463"/>
            <a:ext cx="302297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 </a:t>
            </a:r>
            <a:r>
              <a:rPr lang="en-US" sz="2400" i="1" dirty="0" smtClean="0"/>
              <a:t>a </a:t>
            </a:r>
            <a:r>
              <a:rPr lang="en-US" sz="2400" i="1" dirty="0" smtClean="0"/>
              <a:t>YANG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4" y="4647117"/>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53724" y="4655128"/>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
        <p:nvSpPr>
          <p:cNvPr id="392" name="Bouton d'action : Suivant 391">
            <a:hlinkClick r:id="rId15" action="ppaction://hlinksldjump" highlightClick="1"/>
          </p:cNvPr>
          <p:cNvSpPr/>
          <p:nvPr/>
        </p:nvSpPr>
        <p:spPr>
          <a:xfrm>
            <a:off x="4770300" y="2270225"/>
            <a:ext cx="250412" cy="309719"/>
          </a:xfrm>
          <a:prstGeom prst="actionButtonForwardNext">
            <a:avLst/>
          </a:prstGeom>
          <a:blipFill rotWithShape="1">
            <a:blip r:embed="rId1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4" name="Bouton d'action : Suivant 393">
            <a:hlinkClick r:id="rId17" action="ppaction://hlinksldjump" highlightClick="1"/>
          </p:cNvPr>
          <p:cNvSpPr/>
          <p:nvPr/>
        </p:nvSpPr>
        <p:spPr>
          <a:xfrm>
            <a:off x="4136618" y="2479627"/>
            <a:ext cx="228029" cy="251300"/>
          </a:xfrm>
          <a:prstGeom prst="actionButtonForwardNext">
            <a:avLst/>
          </a:prstGeom>
          <a:blipFill rotWithShape="1">
            <a:blip r:embed="rId1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5" name="ZoneTexte 394"/>
          <p:cNvSpPr txBox="1"/>
          <p:nvPr/>
        </p:nvSpPr>
        <p:spPr>
          <a:xfrm>
            <a:off x="3421021" y="6352144"/>
            <a:ext cx="2928055" cy="369332"/>
          </a:xfrm>
          <a:prstGeom prst="rect">
            <a:avLst/>
          </a:prstGeom>
          <a:noFill/>
        </p:spPr>
        <p:txBody>
          <a:bodyPr wrap="none" rtlCol="0">
            <a:spAutoFit/>
          </a:bodyPr>
          <a:lstStyle/>
          <a:p>
            <a:r>
              <a:rPr lang="fr-FR" dirty="0" err="1" smtClean="0"/>
              <a:t>Expanded</a:t>
            </a:r>
            <a:r>
              <a:rPr lang="fr-FR" dirty="0" smtClean="0"/>
              <a:t> YANG </a:t>
            </a:r>
            <a:r>
              <a:rPr lang="fr-FR" dirty="0" err="1" smtClean="0"/>
              <a:t>Schema</a:t>
            </a:r>
            <a:r>
              <a:rPr lang="fr-FR" dirty="0" smtClean="0"/>
              <a:t> </a:t>
            </a:r>
            <a:r>
              <a:rPr lang="fr-FR" dirty="0" err="1" smtClean="0"/>
              <a:t>Tree</a:t>
            </a:r>
            <a:endParaRPr lang="fr-FR" dirty="0"/>
          </a:p>
        </p:txBody>
      </p:sp>
      <p:grpSp>
        <p:nvGrpSpPr>
          <p:cNvPr id="517" name="Grouper 516"/>
          <p:cNvGrpSpPr/>
          <p:nvPr/>
        </p:nvGrpSpPr>
        <p:grpSpPr>
          <a:xfrm>
            <a:off x="3842153" y="4367619"/>
            <a:ext cx="1412972" cy="2069504"/>
            <a:chOff x="6223385" y="4589374"/>
            <a:chExt cx="1412972" cy="2069504"/>
          </a:xfrm>
        </p:grpSpPr>
        <p:grpSp>
          <p:nvGrpSpPr>
            <p:cNvPr id="396" name="Grouper 395"/>
            <p:cNvGrpSpPr/>
            <p:nvPr/>
          </p:nvGrpSpPr>
          <p:grpSpPr>
            <a:xfrm>
              <a:off x="6223385" y="4589374"/>
              <a:ext cx="1044036" cy="814674"/>
              <a:chOff x="3423210" y="2631534"/>
              <a:chExt cx="1044036" cy="814674"/>
            </a:xfrm>
          </p:grpSpPr>
          <p:sp>
            <p:nvSpPr>
              <p:cNvPr id="397" name="ZoneTexte 396"/>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8" name="Grouper 383"/>
              <p:cNvGrpSpPr/>
              <p:nvPr/>
            </p:nvGrpSpPr>
            <p:grpSpPr>
              <a:xfrm>
                <a:off x="3423210" y="2631534"/>
                <a:ext cx="990602" cy="814674"/>
                <a:chOff x="3209241" y="1018333"/>
                <a:chExt cx="990602" cy="814674"/>
              </a:xfrm>
            </p:grpSpPr>
            <p:sp>
              <p:nvSpPr>
                <p:cNvPr id="399" name="Ellipse 398"/>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0" name="Ellipse 399"/>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Ellipse 400"/>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Ellipse 401"/>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Ellipse 402"/>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4" name="Connecteur droit 403"/>
                <p:cNvCxnSpPr>
                  <a:stCxn id="399" idx="4"/>
                  <a:endCxn id="400"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4" name="Connecteur droit 443"/>
                <p:cNvCxnSpPr>
                  <a:stCxn id="399" idx="4"/>
                  <a:endCxn id="401"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5" name="Connecteur droit 444"/>
                <p:cNvCxnSpPr>
                  <a:stCxn id="399" idx="4"/>
                  <a:endCxn id="402"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65" name="Connecteur droit 464"/>
                <p:cNvCxnSpPr>
                  <a:stCxn id="399" idx="4"/>
                  <a:endCxn id="403"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6" name="Ellipse 465"/>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7" name="Ellipse 466"/>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8" name="Ellipse 467"/>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9" name="Connecteur droit 468"/>
                <p:cNvCxnSpPr>
                  <a:stCxn id="402" idx="4"/>
                  <a:endCxn id="466"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0" name="Connecteur droit 469"/>
                <p:cNvCxnSpPr>
                  <a:stCxn id="402" idx="4"/>
                  <a:endCxn id="467"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1" name="Connecteur droit 470"/>
                <p:cNvCxnSpPr>
                  <a:stCxn id="402" idx="4"/>
                  <a:endCxn id="468"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2" name="Ellipse 471"/>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3" name="Connecteur droit 472"/>
                <p:cNvCxnSpPr>
                  <a:stCxn id="399" idx="4"/>
                  <a:endCxn id="472"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4" name="Ellipse 473"/>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5" name="Ellipse 474"/>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6" name="Connecteur droit 475"/>
                <p:cNvCxnSpPr>
                  <a:stCxn id="472" idx="4"/>
                  <a:endCxn id="474"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7" name="Connecteur droit 476"/>
                <p:cNvCxnSpPr>
                  <a:stCxn id="472" idx="4"/>
                  <a:endCxn id="475"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478" name="Grouper 477"/>
            <p:cNvGrpSpPr/>
            <p:nvPr/>
          </p:nvGrpSpPr>
          <p:grpSpPr>
            <a:xfrm>
              <a:off x="6356999" y="5319447"/>
              <a:ext cx="609602" cy="1328638"/>
              <a:chOff x="4413812" y="976872"/>
              <a:chExt cx="609602" cy="1328638"/>
            </a:xfrm>
          </p:grpSpPr>
          <p:grpSp>
            <p:nvGrpSpPr>
              <p:cNvPr id="479" name="Grouper 384"/>
              <p:cNvGrpSpPr/>
              <p:nvPr/>
            </p:nvGrpSpPr>
            <p:grpSpPr>
              <a:xfrm>
                <a:off x="4490012" y="976872"/>
                <a:ext cx="533402" cy="814674"/>
                <a:chOff x="4490012" y="976872"/>
                <a:chExt cx="533402" cy="814674"/>
              </a:xfrm>
            </p:grpSpPr>
            <p:sp>
              <p:nvSpPr>
                <p:cNvPr id="492" name="Ellipse 491"/>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3" name="Ellipse 492"/>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4" name="Connecteur droit 493"/>
                <p:cNvCxnSpPr>
                  <a:stCxn id="492" idx="4"/>
                  <a:endCxn id="493"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5" name="Ellipse 494"/>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6" name="Ellipse 49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7" name="Connecteur droit 496"/>
                <p:cNvCxnSpPr>
                  <a:stCxn id="493" idx="4"/>
                  <a:endCxn id="495"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8" name="Connecteur droit 497"/>
                <p:cNvCxnSpPr>
                  <a:stCxn id="493" idx="4"/>
                  <a:endCxn id="49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9" name="Ellipse 498"/>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0" name="Connecteur droit 499"/>
                <p:cNvCxnSpPr>
                  <a:stCxn id="492" idx="4"/>
                  <a:endCxn id="499"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1" name="Ellipse 500"/>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2" name="Connecteur droit 501"/>
                <p:cNvCxnSpPr>
                  <a:stCxn id="499" idx="4"/>
                  <a:endCxn id="501"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80" name="ZoneTexte 479"/>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03" name="Grouper 502"/>
            <p:cNvGrpSpPr/>
            <p:nvPr/>
          </p:nvGrpSpPr>
          <p:grpSpPr>
            <a:xfrm>
              <a:off x="7026755" y="5330240"/>
              <a:ext cx="609602" cy="1328638"/>
              <a:chOff x="4413812" y="976872"/>
              <a:chExt cx="609602" cy="1328638"/>
            </a:xfrm>
          </p:grpSpPr>
          <p:grpSp>
            <p:nvGrpSpPr>
              <p:cNvPr id="504" name="Grouper 384"/>
              <p:cNvGrpSpPr/>
              <p:nvPr/>
            </p:nvGrpSpPr>
            <p:grpSpPr>
              <a:xfrm>
                <a:off x="4490012" y="976872"/>
                <a:ext cx="533402" cy="814674"/>
                <a:chOff x="4490012" y="976872"/>
                <a:chExt cx="533402" cy="814674"/>
              </a:xfrm>
            </p:grpSpPr>
            <p:sp>
              <p:nvSpPr>
                <p:cNvPr id="506" name="Ellipse 50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7" name="Ellipse 50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8" name="Connecteur droit 507"/>
                <p:cNvCxnSpPr>
                  <a:stCxn id="506" idx="4"/>
                  <a:endCxn id="50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9" name="Ellipse 50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0" name="Ellipse 50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1" name="Connecteur droit 510"/>
                <p:cNvCxnSpPr>
                  <a:stCxn id="507" idx="4"/>
                  <a:endCxn id="50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2" name="Connecteur droit 511"/>
                <p:cNvCxnSpPr>
                  <a:stCxn id="507" idx="4"/>
                  <a:endCxn id="51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3" name="Ellipse 51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4" name="Connecteur droit 513"/>
                <p:cNvCxnSpPr>
                  <a:stCxn id="506" idx="4"/>
                  <a:endCxn id="51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5" name="Ellipse 51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6" name="Connecteur droit 515"/>
                <p:cNvCxnSpPr>
                  <a:stCxn id="513" idx="4"/>
                  <a:endCxn id="51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05" name="ZoneTexte 504"/>
              <p:cNvSpPr txBox="1"/>
              <p:nvPr/>
            </p:nvSpPr>
            <p:spPr>
              <a:xfrm>
                <a:off x="4413812" y="1936178"/>
                <a:ext cx="342900" cy="369332"/>
              </a:xfrm>
              <a:prstGeom prst="rect">
                <a:avLst/>
              </a:prstGeom>
              <a:noFill/>
            </p:spPr>
            <p:txBody>
              <a:bodyPr wrap="square" rtlCol="0">
                <a:spAutoFit/>
              </a:bodyPr>
              <a:lstStyle/>
              <a:p>
                <a:endParaRPr lang="en-US" i="1" dirty="0"/>
              </a:p>
            </p:txBody>
          </p:sp>
        </p:grpSp>
      </p:grpSp>
      <p:sp>
        <p:nvSpPr>
          <p:cNvPr id="518" name="ZoneTexte 517"/>
          <p:cNvSpPr txBox="1"/>
          <p:nvPr/>
        </p:nvSpPr>
        <p:spPr>
          <a:xfrm>
            <a:off x="7026755" y="2025104"/>
            <a:ext cx="1053782" cy="369332"/>
          </a:xfrm>
          <a:prstGeom prst="rect">
            <a:avLst/>
          </a:prstGeom>
          <a:noFill/>
        </p:spPr>
        <p:txBody>
          <a:bodyPr wrap="none" rtlCol="0">
            <a:spAutoFit/>
          </a:bodyPr>
          <a:lstStyle/>
          <a:p>
            <a:r>
              <a:rPr lang="fr-FR" dirty="0" err="1" smtClean="0"/>
              <a:t>m</a:t>
            </a:r>
            <a:r>
              <a:rPr lang="fr-FR" dirty="0" err="1" smtClean="0"/>
              <a:t>atching</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par>
                                <p:cTn id="14" presetID="22" presetClass="entr" presetSubtype="1" fill="hold" nodeType="withEffect">
                                  <p:stCondLst>
                                    <p:cond delay="0"/>
                                  </p:stCondLst>
                                  <p:childTnLst>
                                    <p:set>
                                      <p:cBhvr>
                                        <p:cTn id="15" dur="1" fill="hold">
                                          <p:stCondLst>
                                            <p:cond delay="0"/>
                                          </p:stCondLst>
                                        </p:cTn>
                                        <p:tgtEl>
                                          <p:spTgt spid="523"/>
                                        </p:tgtEl>
                                        <p:attrNameLst>
                                          <p:attrName>style.visibility</p:attrName>
                                        </p:attrNameLst>
                                      </p:cBhvr>
                                      <p:to>
                                        <p:strVal val="visible"/>
                                      </p:to>
                                    </p:set>
                                    <p:animEffect transition="in" filter="wipe(up)">
                                      <p:cBhvr>
                                        <p:cTn id="16" dur="500"/>
                                        <p:tgtEl>
                                          <p:spTgt spid="5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99"/>
                                        </p:tgtEl>
                                        <p:attrNameLst>
                                          <p:attrName>style.visibility</p:attrName>
                                        </p:attrNameLst>
                                      </p:cBhvr>
                                      <p:to>
                                        <p:strVal val="visible"/>
                                      </p:to>
                                    </p:set>
                                    <p:animEffect transition="in" filter="wipe(up)">
                                      <p:cBhvr>
                                        <p:cTn id="21" dur="500"/>
                                        <p:tgtEl>
                                          <p:spTgt spid="699"/>
                                        </p:tgtEl>
                                      </p:cBhvr>
                                    </p:animEffect>
                                  </p:childTnLst>
                                </p:cTn>
                              </p:par>
                              <p:par>
                                <p:cTn id="22" presetID="22" presetClass="entr" presetSubtype="1" fill="hold" nodeType="withEffect">
                                  <p:stCondLst>
                                    <p:cond delay="0"/>
                                  </p:stCondLst>
                                  <p:childTnLst>
                                    <p:set>
                                      <p:cBhvr>
                                        <p:cTn id="23" dur="1" fill="hold">
                                          <p:stCondLst>
                                            <p:cond delay="0"/>
                                          </p:stCondLst>
                                        </p:cTn>
                                        <p:tgtEl>
                                          <p:spTgt spid="537"/>
                                        </p:tgtEl>
                                        <p:attrNameLst>
                                          <p:attrName>style.visibility</p:attrName>
                                        </p:attrNameLst>
                                      </p:cBhvr>
                                      <p:to>
                                        <p:strVal val="visible"/>
                                      </p:to>
                                    </p:set>
                                    <p:animEffect transition="in" filter="wipe(up)">
                                      <p:cBhvr>
                                        <p:cTn id="24" dur="500"/>
                                        <p:tgtEl>
                                          <p:spTgt spid="53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30" dur="2000" fill="hold"/>
                                        <p:tgtEl>
                                          <p:spTgt spid="491"/>
                                        </p:tgtEl>
                                        <p:attrNameLst>
                                          <p:attrName>ppt_x</p:attrName>
                                          <p:attrName>ppt_y</p:attrName>
                                        </p:attrNameLst>
                                      </p:cBhvr>
                                      <p:rCtr x="121" y="-86"/>
                                    </p:animMotion>
                                  </p:childTnLst>
                                </p:cTn>
                              </p:par>
                              <p:par>
                                <p:cTn id="31"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2" dur="2000" fill="hold"/>
                                        <p:tgtEl>
                                          <p:spTgt spid="523"/>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34" dur="2000" fill="hold"/>
                                        <p:tgtEl>
                                          <p:spTgt spid="537"/>
                                        </p:tgtEl>
                                        <p:attrNameLst>
                                          <p:attrName>ppt_x</p:attrName>
                                          <p:attrName>ppt_y</p:attrName>
                                        </p:attrNameLst>
                                      </p:cBhvr>
                                      <p:rCtr x="102" y="111"/>
                                    </p:animMotion>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395"/>
                                        </p:tgtEl>
                                        <p:attrNameLst>
                                          <p:attrName>style.visibility</p:attrName>
                                        </p:attrNameLst>
                                      </p:cBhvr>
                                      <p:to>
                                        <p:strVal val="visible"/>
                                      </p:to>
                                    </p:set>
                                    <p:animEffect transition="in" filter="fade">
                                      <p:cBhvr>
                                        <p:cTn id="38" dur="500"/>
                                        <p:tgtEl>
                                          <p:spTgt spid="39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92"/>
                                        </p:tgtEl>
                                        <p:attrNameLst>
                                          <p:attrName>style.visibility</p:attrName>
                                        </p:attrNameLst>
                                      </p:cBhvr>
                                      <p:to>
                                        <p:strVal val="visible"/>
                                      </p:to>
                                    </p:set>
                                    <p:animEffect transition="in" filter="dissolve">
                                      <p:cBhvr>
                                        <p:cTn id="43" dur="500"/>
                                        <p:tgtEl>
                                          <p:spTgt spid="692"/>
                                        </p:tgtEl>
                                      </p:cBhvr>
                                    </p:animEffect>
                                  </p:childTnLst>
                                </p:cTn>
                              </p:par>
                              <p:par>
                                <p:cTn id="44" presetID="1" presetClass="exit" presetSubtype="0" fill="hold" nodeType="withEffect">
                                  <p:stCondLst>
                                    <p:cond delay="0"/>
                                  </p:stCondLst>
                                  <p:childTnLst>
                                    <p:set>
                                      <p:cBhvr>
                                        <p:cTn id="45" dur="1" fill="hold">
                                          <p:stCondLst>
                                            <p:cond delay="0"/>
                                          </p:stCondLst>
                                        </p:cTn>
                                        <p:tgtEl>
                                          <p:spTgt spid="537"/>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52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491"/>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517"/>
                                        </p:tgtEl>
                                        <p:attrNameLst>
                                          <p:attrName>style.visibility</p:attrName>
                                        </p:attrNameLst>
                                      </p:cBhvr>
                                      <p:to>
                                        <p:strVal val="visible"/>
                                      </p:to>
                                    </p:set>
                                  </p:childTnLst>
                                </p:cTn>
                              </p:par>
                              <p:par>
                                <p:cTn id="52" presetID="10" presetClass="entr" presetSubtype="0" fill="hold" grpId="0" nodeType="withEffect">
                                  <p:stCondLst>
                                    <p:cond delay="0"/>
                                  </p:stCondLst>
                                  <p:childTnLst>
                                    <p:set>
                                      <p:cBhvr>
                                        <p:cTn id="53" dur="1" fill="hold">
                                          <p:stCondLst>
                                            <p:cond delay="0"/>
                                          </p:stCondLst>
                                        </p:cTn>
                                        <p:tgtEl>
                                          <p:spTgt spid="463"/>
                                        </p:tgtEl>
                                        <p:attrNameLst>
                                          <p:attrName>style.visibility</p:attrName>
                                        </p:attrNameLst>
                                      </p:cBhvr>
                                      <p:to>
                                        <p:strVal val="visible"/>
                                      </p:to>
                                    </p:set>
                                    <p:animEffect transition="in" filter="fade">
                                      <p:cBhvr>
                                        <p:cTn id="54" dur="500"/>
                                        <p:tgtEl>
                                          <p:spTgt spid="46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39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accel="50000" decel="50000" fill="hold" nodeType="clickEffect">
                                  <p:stCondLst>
                                    <p:cond delay="0"/>
                                  </p:stCondLst>
                                  <p:childTnLst>
                                    <p:set>
                                      <p:cBhvr>
                                        <p:cTn id="60" dur="1" fill="hold">
                                          <p:stCondLst>
                                            <p:cond delay="0"/>
                                          </p:stCondLst>
                                        </p:cTn>
                                        <p:tgtEl>
                                          <p:spTgt spid="551"/>
                                        </p:tgtEl>
                                        <p:attrNameLst>
                                          <p:attrName>style.visibility</p:attrName>
                                        </p:attrNameLst>
                                      </p:cBhvr>
                                      <p:to>
                                        <p:strVal val="visible"/>
                                      </p:to>
                                    </p:set>
                                    <p:anim calcmode="lin" valueType="num">
                                      <p:cBhvr additive="base">
                                        <p:cTn id="61" dur="500" fill="hold"/>
                                        <p:tgtEl>
                                          <p:spTgt spid="551"/>
                                        </p:tgtEl>
                                        <p:attrNameLst>
                                          <p:attrName>ppt_x</p:attrName>
                                        </p:attrNameLst>
                                      </p:cBhvr>
                                      <p:tavLst>
                                        <p:tav tm="0">
                                          <p:val>
                                            <p:strVal val="1+#ppt_w/2"/>
                                          </p:val>
                                        </p:tav>
                                        <p:tav tm="100000">
                                          <p:val>
                                            <p:strVal val="#ppt_x"/>
                                          </p:val>
                                        </p:tav>
                                      </p:tavLst>
                                    </p:anim>
                                    <p:anim calcmode="lin" valueType="num">
                                      <p:cBhvr additive="base">
                                        <p:cTn id="62" dur="500" fill="hold"/>
                                        <p:tgtEl>
                                          <p:spTgt spid="551"/>
                                        </p:tgtEl>
                                        <p:attrNameLst>
                                          <p:attrName>ppt_y</p:attrName>
                                        </p:attrNameLst>
                                      </p:cBhvr>
                                      <p:tavLst>
                                        <p:tav tm="0">
                                          <p:val>
                                            <p:strVal val="#ppt_y"/>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39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1.8211E-6 -4.82535E-6 C 0.06637 -0.01781 0.13242 -0.02266 0.17025 -0.08535 C 0.20808 -0.14804 0.2153 -0.31598 0.22716 -0.37659 " pathEditMode="relative" rAng="0" ptsTypes="aaA">
                                      <p:cBhvr>
                                        <p:cTn id="68" dur="2000" fill="hold"/>
                                        <p:tgtEl>
                                          <p:spTgt spid="517"/>
                                        </p:tgtEl>
                                        <p:attrNameLst>
                                          <p:attrName>ppt_x</p:attrName>
                                          <p:attrName>ppt_y</p:attrName>
                                        </p:attrNameLst>
                                      </p:cBhvr>
                                      <p:rCtr x="113" y="-188"/>
                                    </p:animMotion>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518"/>
                                        </p:tgtEl>
                                        <p:attrNameLst>
                                          <p:attrName>style.visibility</p:attrName>
                                        </p:attrNameLst>
                                      </p:cBhvr>
                                      <p:to>
                                        <p:strVal val="visible"/>
                                      </p:to>
                                    </p:set>
                                    <p:animEffect transition="in" filter="fade">
                                      <p:cBhvr>
                                        <p:cTn id="72" dur="1000"/>
                                        <p:tgtEl>
                                          <p:spTgt spid="5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692"/>
                                        </p:tgtEl>
                                      </p:cBhvr>
                                    </p:animEffect>
                                    <p:set>
                                      <p:cBhvr>
                                        <p:cTn id="77" dur="1" fill="hold">
                                          <p:stCondLst>
                                            <p:cond delay="1999"/>
                                          </p:stCondLst>
                                        </p:cTn>
                                        <p:tgtEl>
                                          <p:spTgt spid="692"/>
                                        </p:tgtEl>
                                        <p:attrNameLst>
                                          <p:attrName>style.visibility</p:attrName>
                                        </p:attrNameLst>
                                      </p:cBhvr>
                                      <p:to>
                                        <p:strVal val="hidden"/>
                                      </p:to>
                                    </p:set>
                                  </p:childTnLst>
                                </p:cTn>
                              </p:par>
                              <p:par>
                                <p:cTn id="78" presetID="9" presetClass="entr" presetSubtype="0" fill="hold" nodeType="withEffect">
                                  <p:stCondLst>
                                    <p:cond delay="0"/>
                                  </p:stCondLst>
                                  <p:childTnLst>
                                    <p:set>
                                      <p:cBhvr>
                                        <p:cTn id="79" dur="1" fill="hold">
                                          <p:stCondLst>
                                            <p:cond delay="0"/>
                                          </p:stCondLst>
                                        </p:cTn>
                                        <p:tgtEl>
                                          <p:spTgt spid="552"/>
                                        </p:tgtEl>
                                        <p:attrNameLst>
                                          <p:attrName>style.visibility</p:attrName>
                                        </p:attrNameLst>
                                      </p:cBhvr>
                                      <p:to>
                                        <p:strVal val="visible"/>
                                      </p:to>
                                    </p:set>
                                    <p:animEffect transition="in" filter="dissolve">
                                      <p:cBhvr>
                                        <p:cTn id="80" dur="2000"/>
                                        <p:tgtEl>
                                          <p:spTgt spid="552"/>
                                        </p:tgtEl>
                                      </p:cBhvr>
                                    </p:animEffect>
                                  </p:childTnLst>
                                </p:cTn>
                              </p:par>
                              <p:par>
                                <p:cTn id="81" presetID="10" presetClass="exit" presetSubtype="0" fill="hold" nodeType="withEffect">
                                  <p:stCondLst>
                                    <p:cond delay="0"/>
                                  </p:stCondLst>
                                  <p:childTnLst>
                                    <p:animEffect transition="out" filter="fade">
                                      <p:cBhvr>
                                        <p:cTn id="82" dur="2000"/>
                                        <p:tgtEl>
                                          <p:spTgt spid="551"/>
                                        </p:tgtEl>
                                      </p:cBhvr>
                                    </p:animEffect>
                                    <p:set>
                                      <p:cBhvr>
                                        <p:cTn id="83" dur="1" fill="hold">
                                          <p:stCondLst>
                                            <p:cond delay="1999"/>
                                          </p:stCondLst>
                                        </p:cTn>
                                        <p:tgtEl>
                                          <p:spTgt spid="551"/>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2000"/>
                                        <p:tgtEl>
                                          <p:spTgt spid="517"/>
                                        </p:tgtEl>
                                      </p:cBhvr>
                                    </p:animEffect>
                                    <p:set>
                                      <p:cBhvr>
                                        <p:cTn id="86" dur="1" fill="hold">
                                          <p:stCondLst>
                                            <p:cond delay="1999"/>
                                          </p:stCondLst>
                                        </p:cTn>
                                        <p:tgtEl>
                                          <p:spTgt spid="51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2000"/>
                                        <p:tgtEl>
                                          <p:spTgt spid="518"/>
                                        </p:tgtEl>
                                      </p:cBhvr>
                                    </p:animEffect>
                                    <p:set>
                                      <p:cBhvr>
                                        <p:cTn id="89" dur="1" fill="hold">
                                          <p:stCondLst>
                                            <p:cond delay="1999"/>
                                          </p:stCondLst>
                                        </p:cTn>
                                        <p:tgtEl>
                                          <p:spTgt spid="518"/>
                                        </p:tgtEl>
                                        <p:attrNameLst>
                                          <p:attrName>style.visibility</p:attrName>
                                        </p:attrNameLst>
                                      </p:cBhvr>
                                      <p:to>
                                        <p:strVal val="hidden"/>
                                      </p:to>
                                    </p:set>
                                  </p:childTnLst>
                                </p:cTn>
                              </p:par>
                              <p:par>
                                <p:cTn id="90" presetID="9" presetClass="entr" presetSubtype="0" fill="hold" nodeType="withEffect">
                                  <p:stCondLst>
                                    <p:cond delay="0"/>
                                  </p:stCondLst>
                                  <p:childTnLst>
                                    <p:set>
                                      <p:cBhvr>
                                        <p:cTn id="91" dur="1" fill="hold">
                                          <p:stCondLst>
                                            <p:cond delay="0"/>
                                          </p:stCondLst>
                                        </p:cTn>
                                        <p:tgtEl>
                                          <p:spTgt spid="635"/>
                                        </p:tgtEl>
                                        <p:attrNameLst>
                                          <p:attrName>style.visibility</p:attrName>
                                        </p:attrNameLst>
                                      </p:cBhvr>
                                      <p:to>
                                        <p:strVal val="visible"/>
                                      </p:to>
                                    </p:set>
                                    <p:animEffect transition="in" filter="dissolve">
                                      <p:cBhvr>
                                        <p:cTn id="92" dur="1000"/>
                                        <p:tgtEl>
                                          <p:spTgt spid="63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4"/>
                                        </p:tgtEl>
                                        <p:attrNameLst>
                                          <p:attrName>style.visibility</p:attrName>
                                        </p:attrNameLst>
                                      </p:cBhvr>
                                      <p:to>
                                        <p:strVal val="visible"/>
                                      </p:to>
                                    </p:set>
                                    <p:animEffect transition="in" filter="fade">
                                      <p:cBhvr>
                                        <p:cTn id="95" dur="2000"/>
                                        <p:tgtEl>
                                          <p:spTgt spid="394"/>
                                        </p:tgtEl>
                                      </p:cBhvr>
                                    </p:animEffect>
                                  </p:childTnLst>
                                </p:cTn>
                              </p:par>
                              <p:par>
                                <p:cTn id="96" presetID="10" presetClass="exit" presetSubtype="0" fill="hold" grpId="1" nodeType="withEffect">
                                  <p:stCondLst>
                                    <p:cond delay="0"/>
                                  </p:stCondLst>
                                  <p:childTnLst>
                                    <p:animEffect transition="out" filter="fade">
                                      <p:cBhvr>
                                        <p:cTn id="97" dur="1000"/>
                                        <p:tgtEl>
                                          <p:spTgt spid="463"/>
                                        </p:tgtEl>
                                      </p:cBhvr>
                                    </p:animEffect>
                                    <p:set>
                                      <p:cBhvr>
                                        <p:cTn id="98" dur="1" fill="hold">
                                          <p:stCondLst>
                                            <p:cond delay="999"/>
                                          </p:stCondLst>
                                        </p:cTn>
                                        <p:tgtEl>
                                          <p:spTgt spid="463"/>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464"/>
                                        </p:tgtEl>
                                        <p:attrNameLst>
                                          <p:attrName>style.visibility</p:attrName>
                                        </p:attrNameLst>
                                      </p:cBhvr>
                                      <p:to>
                                        <p:strVal val="visible"/>
                                      </p:to>
                                    </p:set>
                                    <p:animEffect transition="in" filter="fade">
                                      <p:cBhvr>
                                        <p:cTn id="101"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P spid="392" grpId="0" animBg="1"/>
      <p:bldP spid="392" grpId="1" animBg="1"/>
      <p:bldP spid="394" grpId="0" animBg="1"/>
      <p:bldP spid="395" grpId="0"/>
      <p:bldP spid="518" grpId="0"/>
      <p:bldP spid="518" grpId="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1183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290693" y="4147066"/>
            <a:ext cx="1523223" cy="646331"/>
          </a:xfrm>
          <a:prstGeom prst="rect">
            <a:avLst/>
          </a:prstGeom>
          <a:noFill/>
        </p:spPr>
        <p:txBody>
          <a:bodyPr wrap="none" rtlCol="0">
            <a:spAutoFit/>
          </a:bodyPr>
          <a:lstStyle/>
          <a:p>
            <a:pPr algn="ctr"/>
            <a:r>
              <a:rPr lang="en-US" dirty="0" smtClean="0"/>
              <a:t>Data </a:t>
            </a:r>
            <a:r>
              <a:rPr lang="en-US" dirty="0" smtClean="0"/>
              <a:t>Store</a:t>
            </a:r>
          </a:p>
          <a:p>
            <a:pPr algn="ctr"/>
            <a:r>
              <a:rPr lang="en-US" dirty="0" smtClean="0"/>
              <a:t>XML Data tree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83099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6</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6990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46" name="Rectangle 45"/>
          <p:cNvSpPr/>
          <p:nvPr/>
        </p:nvSpPr>
        <p:spPr>
          <a:xfrm>
            <a:off x="1295337" y="5525354"/>
            <a:ext cx="4953000" cy="830997"/>
          </a:xfrm>
          <a:prstGeom prst="rect">
            <a:avLst/>
          </a:prstGeom>
        </p:spPr>
        <p:txBody>
          <a:bodyPr>
            <a:spAutoFit/>
          </a:bodyPr>
          <a:lstStyle/>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p:txBody>
      </p:sp>
      <p:sp>
        <p:nvSpPr>
          <p:cNvPr id="49" name="Rectangle 48"/>
          <p:cNvSpPr/>
          <p:nvPr/>
        </p:nvSpPr>
        <p:spPr>
          <a:xfrm>
            <a:off x="1295337" y="5631597"/>
            <a:ext cx="877163" cy="276999"/>
          </a:xfrm>
          <a:prstGeom prst="rect">
            <a:avLst/>
          </a:prstGeom>
        </p:spPr>
        <p:txBody>
          <a:bodyPr wrap="none">
            <a:spAutoFit/>
          </a:bodyPr>
          <a:lstStyle/>
          <a:p>
            <a:r>
              <a:rPr lang="fr-FR" sz="1200" dirty="0" smtClean="0"/>
              <a:t>&lt;/module&gt;</a:t>
            </a:r>
            <a:endParaRPr lang="fr-FR" sz="1200" dirty="0"/>
          </a:p>
        </p:txBody>
      </p:sp>
      <p:cxnSp>
        <p:nvCxnSpPr>
          <p:cNvPr id="57" name="Connecteur en arc 56"/>
          <p:cNvCxnSpPr>
            <a:stCxn id="14" idx="3"/>
            <a:endCxn id="22" idx="2"/>
          </p:cNvCxnSpPr>
          <p:nvPr/>
        </p:nvCxnSpPr>
        <p:spPr>
          <a:xfrm flipV="1">
            <a:off x="5664200" y="1022866"/>
            <a:ext cx="2184400" cy="1257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par>
                                <p:cTn id="8" presetID="22" presetClass="entr" presetSubtype="4"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10" presetClass="exit" presetSubtype="0" fill="hold" nodeType="withEffect">
                                  <p:stCondLst>
                                    <p:cond delay="0"/>
                                  </p:stCondLst>
                                  <p:childTnLst>
                                    <p:animEffect transition="out" filter="fade">
                                      <p:cBhvr>
                                        <p:cTn id="21" dur="1000"/>
                                        <p:tgtEl>
                                          <p:spTgt spid="53"/>
                                        </p:tgtEl>
                                      </p:cBhvr>
                                    </p:animEffect>
                                    <p:set>
                                      <p:cBhvr>
                                        <p:cTn id="22" dur="1" fill="hold">
                                          <p:stCondLst>
                                            <p:cond delay="999"/>
                                          </p:stCondLst>
                                        </p:cTn>
                                        <p:tgtEl>
                                          <p:spTgt spid="5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0"/>
                                        <p:tgtEl>
                                          <p:spTgt spid="57"/>
                                        </p:tgtEl>
                                      </p:cBhvr>
                                    </p:animEffect>
                                    <p:set>
                                      <p:cBhvr>
                                        <p:cTn id="25" dur="1" fill="hold">
                                          <p:stCondLst>
                                            <p:cond delay="999"/>
                                          </p:stCondLst>
                                        </p:cTn>
                                        <p:tgtEl>
                                          <p:spTgt spid="5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1"/>
                                        </p:tgtEl>
                                      </p:cBhvr>
                                    </p:animEffect>
                                    <p:set>
                                      <p:cBhvr>
                                        <p:cTn id="43" dur="1" fill="hold">
                                          <p:stCondLst>
                                            <p:cond delay="499"/>
                                          </p:stCondLst>
                                        </p:cTn>
                                        <p:tgtEl>
                                          <p:spTgt spid="41"/>
                                        </p:tgtEl>
                                        <p:attrNameLst>
                                          <p:attrName>style.visibility</p:attrName>
                                        </p:attrNameLst>
                                      </p:cBhvr>
                                      <p:to>
                                        <p:strVal val="hidden"/>
                                      </p:to>
                                    </p:se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down)">
                                      <p:cBhvr>
                                        <p:cTn id="53" dur="500"/>
                                        <p:tgtEl>
                                          <p:spTgt spid="3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3.89227E-6 6.01434E-8 L 0.00192 0.11427 " pathEditMode="relative" rAng="0" ptsTypes="AA">
                                      <p:cBhvr>
                                        <p:cTn id="60" dur="1000" fill="hold"/>
                                        <p:tgtEl>
                                          <p:spTgt spid="49"/>
                                        </p:tgtEl>
                                        <p:attrNameLst>
                                          <p:attrName>ppt_x</p:attrName>
                                          <p:attrName>ppt_y</p:attrName>
                                        </p:attrNameLst>
                                      </p:cBhvr>
                                      <p:rCtr x="1" y="57"/>
                                    </p:animMotion>
                                  </p:childTnLst>
                                </p:cTn>
                              </p:par>
                              <p:par>
                                <p:cTn id="61" presetID="10"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P spid="36" grpId="0"/>
      <p:bldP spid="38" grpId="0"/>
      <p:bldP spid="39" grpId="0"/>
      <p:bldP spid="46" grpId="0"/>
      <p:bldP spid="49" grpId="0"/>
      <p:bldP spid="49" grpId="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Yang </a:t>
            </a:r>
            <a:r>
              <a:rPr lang="fr-FR" sz="1400" dirty="0" err="1" smtClean="0">
                <a:solidFill>
                  <a:schemeClr val="tx1"/>
                </a:solidFill>
              </a:rPr>
              <a:t>schema</a:t>
            </a:r>
            <a:endParaRPr lang="fr-FR" sz="1400" dirty="0" smtClean="0">
              <a:solidFill>
                <a:schemeClr val="tx1"/>
              </a:solidFill>
            </a:endParaRPr>
          </a:p>
          <a:p>
            <a:pPr algn="ctr">
              <a:lnSpc>
                <a:spcPts val="1380"/>
              </a:lnSpc>
            </a:pPr>
            <a:r>
              <a:rPr lang="fr-FR" sz="1400" dirty="0" err="1" smtClean="0">
                <a:solidFill>
                  <a:schemeClr val="tx1"/>
                </a:solidFill>
              </a:rPr>
              <a:t>Tree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7</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
        <p:nvSpPr>
          <p:cNvPr id="39" name="Flèche vers la droite 38"/>
          <p:cNvSpPr/>
          <p:nvPr/>
        </p:nvSpPr>
        <p:spPr>
          <a:xfrm rot="13876904">
            <a:off x="1428828" y="1942360"/>
            <a:ext cx="556268" cy="452348"/>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10" presetClass="exit" presetSubtype="0" fill="hold" grpId="1" nodeType="with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7"/>
                                        </p:tgtEl>
                                      </p:cBhvr>
                                    </p:animEffect>
                                    <p:set>
                                      <p:cBhvr>
                                        <p:cTn id="36" dur="1" fill="hold">
                                          <p:stCondLst>
                                            <p:cond delay="499"/>
                                          </p:stCondLst>
                                        </p:cTn>
                                        <p:tgtEl>
                                          <p:spTgt spid="4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par>
                                <p:cTn id="44" presetID="22" presetClass="entr" presetSubtype="2"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righ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par>
                          <p:cTn id="60" fill="hold">
                            <p:stCondLst>
                              <p:cond delay="1500"/>
                            </p:stCondLst>
                            <p:childTnLst>
                              <p:par>
                                <p:cTn id="61" presetID="22" presetClass="entr" presetSubtype="4"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par>
                          <p:cTn id="64" fill="hold">
                            <p:stCondLst>
                              <p:cond delay="2000"/>
                            </p:stCondLst>
                            <p:childTnLst>
                              <p:par>
                                <p:cTn id="65" presetID="22" presetClass="entr" presetSubtype="4"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71" dur="2000" fill="hold"/>
                                        <p:tgtEl>
                                          <p:spTgt spid="26"/>
                                        </p:tgtEl>
                                        <p:attrNameLst>
                                          <p:attrName>ppt_x</p:attrName>
                                          <p:attrName>ppt_y</p:attrName>
                                        </p:attrNameLst>
                                      </p:cBhvr>
                                      <p:rCtr x="-101" y="-215"/>
                                    </p:animMotion>
                                  </p:childTnLst>
                                </p:cTn>
                              </p:par>
                              <p:par>
                                <p:cTn id="72" presetID="10" presetClass="exit" presetSubtype="0" fill="hold" nodeType="withEffect">
                                  <p:stCondLst>
                                    <p:cond delay="0"/>
                                  </p:stCondLst>
                                  <p:childTnLst>
                                    <p:animEffect transition="out" filter="fade">
                                      <p:cBhvr>
                                        <p:cTn id="73" dur="2000"/>
                                        <p:tgtEl>
                                          <p:spTgt spid="33"/>
                                        </p:tgtEl>
                                      </p:cBhvr>
                                    </p:animEffect>
                                    <p:set>
                                      <p:cBhvr>
                                        <p:cTn id="74" dur="1" fill="hold">
                                          <p:stCondLst>
                                            <p:cond delay="1999"/>
                                          </p:stCondLst>
                                        </p:cTn>
                                        <p:tgtEl>
                                          <p:spTgt spid="3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xit" presetSubtype="10" fill="hold" grpId="2" nodeType="clickEffect">
                                  <p:stCondLst>
                                    <p:cond delay="0"/>
                                  </p:stCondLst>
                                  <p:childTnLst>
                                    <p:anim calcmode="lin" valueType="num">
                                      <p:cBhvr>
                                        <p:cTn id="83" dur="500"/>
                                        <p:tgtEl>
                                          <p:spTgt spid="26"/>
                                        </p:tgtEl>
                                        <p:attrNameLst>
                                          <p:attrName>ppt_w</p:attrName>
                                        </p:attrNameLst>
                                      </p:cBhvr>
                                      <p:tavLst>
                                        <p:tav tm="0">
                                          <p:val>
                                            <p:strVal val="ppt_w"/>
                                          </p:val>
                                        </p:tav>
                                        <p:tav tm="100000">
                                          <p:val>
                                            <p:fltVal val="0"/>
                                          </p:val>
                                        </p:tav>
                                      </p:tavLst>
                                    </p:anim>
                                    <p:anim calcmode="lin" valueType="num">
                                      <p:cBhvr>
                                        <p:cTn id="84" dur="500"/>
                                        <p:tgtEl>
                                          <p:spTgt spid="26"/>
                                        </p:tgtEl>
                                        <p:attrNameLst>
                                          <p:attrName>ppt_h</p:attrName>
                                        </p:attrNameLst>
                                      </p:cBhvr>
                                      <p:tavLst>
                                        <p:tav tm="0">
                                          <p:val>
                                            <p:strVal val="ppt_h"/>
                                          </p:val>
                                        </p:tav>
                                        <p:tav tm="100000">
                                          <p:val>
                                            <p:strVal val="ppt_h"/>
                                          </p:val>
                                        </p:tav>
                                      </p:tavLst>
                                    </p:anim>
                                    <p:set>
                                      <p:cBhvr>
                                        <p:cTn id="85" dur="1" fill="hold">
                                          <p:stCondLst>
                                            <p:cond delay="499"/>
                                          </p:stCondLst>
                                        </p:cTn>
                                        <p:tgtEl>
                                          <p:spTgt spid="26"/>
                                        </p:tgtEl>
                                        <p:attrNameLst>
                                          <p:attrName>style.visibility</p:attrName>
                                        </p:attrNameLst>
                                      </p:cBhvr>
                                      <p:to>
                                        <p:strVal val="hidden"/>
                                      </p:to>
                                    </p:set>
                                  </p:childTnLst>
                                </p:cTn>
                              </p:par>
                              <p:par>
                                <p:cTn id="86" presetID="17" presetClass="exit" presetSubtype="10" fill="hold" nodeType="withEffect">
                                  <p:stCondLst>
                                    <p:cond delay="0"/>
                                  </p:stCondLst>
                                  <p:childTnLst>
                                    <p:anim calcmode="lin" valueType="num">
                                      <p:cBhvr>
                                        <p:cTn id="87" dur="500"/>
                                        <p:tgtEl>
                                          <p:spTgt spid="34"/>
                                        </p:tgtEl>
                                        <p:attrNameLst>
                                          <p:attrName>ppt_w</p:attrName>
                                        </p:attrNameLst>
                                      </p:cBhvr>
                                      <p:tavLst>
                                        <p:tav tm="0">
                                          <p:val>
                                            <p:strVal val="ppt_w"/>
                                          </p:val>
                                        </p:tav>
                                        <p:tav tm="100000">
                                          <p:val>
                                            <p:fltVal val="0"/>
                                          </p:val>
                                        </p:tav>
                                      </p:tavLst>
                                    </p:anim>
                                    <p:anim calcmode="lin" valueType="num">
                                      <p:cBhvr>
                                        <p:cTn id="88" dur="500"/>
                                        <p:tgtEl>
                                          <p:spTgt spid="34"/>
                                        </p:tgtEl>
                                        <p:attrNameLst>
                                          <p:attrName>ppt_h</p:attrName>
                                        </p:attrNameLst>
                                      </p:cBhvr>
                                      <p:tavLst>
                                        <p:tav tm="0">
                                          <p:val>
                                            <p:strVal val="ppt_h"/>
                                          </p:val>
                                        </p:tav>
                                        <p:tav tm="100000">
                                          <p:val>
                                            <p:strVal val="ppt_h"/>
                                          </p:val>
                                        </p:tav>
                                      </p:tavLst>
                                    </p:anim>
                                    <p:set>
                                      <p:cBhvr>
                                        <p:cTn id="89" dur="1" fill="hold">
                                          <p:stCondLst>
                                            <p:cond delay="499"/>
                                          </p:stCondLst>
                                        </p:cTn>
                                        <p:tgtEl>
                                          <p:spTgt spid="34"/>
                                        </p:tgtEl>
                                        <p:attrNameLst>
                                          <p:attrName>style.visibility</p:attrName>
                                        </p:attrNameLst>
                                      </p:cBhvr>
                                      <p:to>
                                        <p:strVal val="hidden"/>
                                      </p:to>
                                    </p:set>
                                  </p:childTnLst>
                                </p:cTn>
                              </p:par>
                            </p:childTnLst>
                          </p:cTn>
                        </p:par>
                        <p:par>
                          <p:cTn id="90" fill="hold">
                            <p:stCondLst>
                              <p:cond delay="500"/>
                            </p:stCondLst>
                            <p:childTnLst>
                              <p:par>
                                <p:cTn id="91" presetID="10" presetClass="exit" presetSubtype="0" fill="hold" grpId="1" nodeType="afterEffect">
                                  <p:stCondLst>
                                    <p:cond delay="0"/>
                                  </p:stCondLst>
                                  <p:childTnLst>
                                    <p:animEffect transition="out" filter="fade">
                                      <p:cBhvr>
                                        <p:cTn id="92" dur="500"/>
                                        <p:tgtEl>
                                          <p:spTgt spid="42"/>
                                        </p:tgtEl>
                                      </p:cBhvr>
                                    </p:animEffect>
                                    <p:set>
                                      <p:cBhvr>
                                        <p:cTn id="93" dur="1" fill="hold">
                                          <p:stCondLst>
                                            <p:cond delay="499"/>
                                          </p:stCondLst>
                                        </p:cTn>
                                        <p:tgtEl>
                                          <p:spTgt spid="42"/>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P spid="39" grpId="0" animBg="1"/>
      <p:bldP spid="39" grpId="1"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8" name="Forme 7"/>
          <p:cNvCxnSpPr/>
          <p:nvPr/>
        </p:nvCxnSpPr>
        <p:spPr>
          <a:xfrm>
            <a:off x="5277763" y="2910409"/>
            <a:ext cx="3134062"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5178647"/>
            <a:ext cx="6172200" cy="1069753"/>
          </a:xfrm>
          <a:prstGeom prst="bentConnector3">
            <a:avLst>
              <a:gd name="adj1" fmla="val 99968"/>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5178647"/>
            <a:ext cx="6659225" cy="773875"/>
          </a:xfrm>
          <a:prstGeom prst="bentConnector3">
            <a:avLst>
              <a:gd name="adj1" fmla="val 96634"/>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5288339"/>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grpSp>
        <p:nvGrpSpPr>
          <p:cNvPr id="27" name="Grouper 26"/>
          <p:cNvGrpSpPr/>
          <p:nvPr/>
        </p:nvGrpSpPr>
        <p:grpSpPr>
          <a:xfrm>
            <a:off x="5228769" y="318700"/>
            <a:ext cx="4677231" cy="2539157"/>
            <a:chOff x="5228769" y="318700"/>
            <a:chExt cx="4677231" cy="2539157"/>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gr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flipV="1">
            <a:off x="5301066" y="3075835"/>
            <a:ext cx="3110760"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
        <p:nvSpPr>
          <p:cNvPr id="22" name="Rectangle 21"/>
          <p:cNvSpPr/>
          <p:nvPr/>
        </p:nvSpPr>
        <p:spPr>
          <a:xfrm>
            <a:off x="3657600" y="458890"/>
            <a:ext cx="1592873" cy="13699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0" name="Grouper 29"/>
          <p:cNvGrpSpPr/>
          <p:nvPr/>
        </p:nvGrpSpPr>
        <p:grpSpPr>
          <a:xfrm>
            <a:off x="8411825" y="2504001"/>
            <a:ext cx="998875" cy="2674646"/>
            <a:chOff x="3801724" y="838200"/>
            <a:chExt cx="2077413" cy="5562600"/>
          </a:xfrm>
        </p:grpSpPr>
        <p:sp>
          <p:nvSpPr>
            <p:cNvPr id="31" name="Cube 30"/>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err="1" smtClean="0">
                  <a:solidFill>
                    <a:schemeClr val="tx1"/>
                  </a:solidFill>
                </a:rPr>
                <a:t>jYang</a:t>
              </a:r>
              <a:endParaRPr lang="fr-FR" sz="800" dirty="0" smtClean="0">
                <a:solidFill>
                  <a:schemeClr val="tx1"/>
                </a:solidFill>
              </a:endParaRPr>
            </a:p>
          </p:txBody>
        </p:sp>
        <p:sp>
          <p:nvSpPr>
            <p:cNvPr id="32" name="Cube 31"/>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NETCONF</a:t>
              </a:r>
              <a:endParaRPr lang="fr-FR" sz="800" dirty="0" smtClean="0">
                <a:solidFill>
                  <a:schemeClr val="tx1"/>
                </a:solidFill>
              </a:endParaRPr>
            </a:p>
          </p:txBody>
        </p:sp>
        <p:sp>
          <p:nvSpPr>
            <p:cNvPr id="35" name="Cube 34"/>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HTTPS</a:t>
              </a:r>
              <a:endParaRPr lang="fr-FR" sz="800" dirty="0">
                <a:solidFill>
                  <a:schemeClr val="tx1"/>
                </a:solidFill>
              </a:endParaRPr>
            </a:p>
          </p:txBody>
        </p:sp>
        <p:sp>
          <p:nvSpPr>
            <p:cNvPr id="36" name="Rectangle à coins arrondis 35"/>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a:p>
          </p:txBody>
        </p:sp>
        <p:cxnSp>
          <p:nvCxnSpPr>
            <p:cNvPr id="37" name="Connecteur droit avec flèche 36"/>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Connecteur droit avec flèche 37"/>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Ellipse 38"/>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800" dirty="0" err="1" smtClean="0">
                  <a:solidFill>
                    <a:schemeClr val="tx1"/>
                  </a:solidFill>
                </a:rPr>
                <a:t>Tree</a:t>
              </a:r>
              <a:endParaRPr lang="fr-FR" sz="800" dirty="0">
                <a:solidFill>
                  <a:schemeClr val="tx1"/>
                </a:solidFill>
              </a:endParaRPr>
            </a:p>
          </p:txBody>
        </p:sp>
        <p:sp>
          <p:nvSpPr>
            <p:cNvPr id="40" name="Parchemin vertical 39"/>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dirty="0">
                <a:solidFill>
                  <a:schemeClr val="tx1"/>
                </a:solidFill>
              </a:endParaRPr>
            </a:p>
          </p:txBody>
        </p:sp>
      </p:grpSp>
      <p:sp>
        <p:nvSpPr>
          <p:cNvPr id="26" name="ZoneTexte 25"/>
          <p:cNvSpPr txBox="1"/>
          <p:nvPr/>
        </p:nvSpPr>
        <p:spPr>
          <a:xfrm rot="19222076">
            <a:off x="6646669" y="2710934"/>
            <a:ext cx="781922" cy="369332"/>
          </a:xfrm>
          <a:prstGeom prst="rect">
            <a:avLst/>
          </a:prstGeom>
          <a:noFill/>
        </p:spPr>
        <p:txBody>
          <a:bodyPr wrap="none" rtlCol="0">
            <a:spAutoFit/>
          </a:bodyPr>
          <a:lstStyle/>
          <a:p>
            <a:r>
              <a:rPr lang="fr-FR" dirty="0" smtClean="0"/>
              <a:t>HTTPS</a:t>
            </a:r>
            <a:endParaRPr lang="fr-FR" dirty="0"/>
          </a:p>
        </p:txBody>
      </p:sp>
      <p:sp>
        <p:nvSpPr>
          <p:cNvPr id="49" name="ZoneTexte 48"/>
          <p:cNvSpPr txBox="1"/>
          <p:nvPr/>
        </p:nvSpPr>
        <p:spPr>
          <a:xfrm>
            <a:off x="8169627" y="1950003"/>
            <a:ext cx="1736373" cy="369332"/>
          </a:xfrm>
          <a:prstGeom prst="rect">
            <a:avLst/>
          </a:prstGeom>
          <a:noFill/>
        </p:spPr>
        <p:txBody>
          <a:bodyPr wrap="none" rtlCol="0">
            <a:spAutoFit/>
          </a:bodyPr>
          <a:lstStyle/>
          <a:p>
            <a:r>
              <a:rPr lang="fr-FR" dirty="0" err="1" smtClean="0"/>
              <a:t>YencaP</a:t>
            </a:r>
            <a:r>
              <a:rPr lang="fr-FR" dirty="0" smtClean="0"/>
              <a:t> Manager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par>
                                <p:cTn id="19" presetID="22" presetClass="entr" presetSubtype="2"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par>
                          <p:cTn id="38" fill="hold">
                            <p:stCondLst>
                              <p:cond delay="500"/>
                            </p:stCondLst>
                            <p:childTnLst>
                              <p:par>
                                <p:cTn id="39" presetID="22" presetClass="exit" presetSubtype="1" fill="hold" grpId="0" nodeType="afterEffect">
                                  <p:stCondLst>
                                    <p:cond delay="0"/>
                                  </p:stCondLst>
                                  <p:childTnLst>
                                    <p:animEffect transition="out" filter="wipe(up)">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8" grpId="0"/>
      <p:bldP spid="22" grpId="0" animBg="1"/>
      <p:bldP spid="26"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46654</TotalTime>
  <Words>4092</Words>
  <Application>Microsoft Macintosh PowerPoint</Application>
  <PresentationFormat>Format A4 (210 x 297 mm)</PresentationFormat>
  <Paragraphs>565</Paragraphs>
  <Slides>14</Slides>
  <Notes>11</Notes>
  <HiddenSlides>0</HiddenSlides>
  <MMClips>0</MMClips>
  <ScaleCrop>false</ScaleCrop>
  <HeadingPairs>
    <vt:vector size="4" baseType="variant">
      <vt:variant>
        <vt:lpstr>Modèle de conception</vt:lpstr>
      </vt:variant>
      <vt:variant>
        <vt:i4>1</vt:i4>
      </vt:variant>
      <vt:variant>
        <vt:lpstr>Titres des diapositives</vt:lpstr>
      </vt:variant>
      <vt:variant>
        <vt:i4>14</vt:i4>
      </vt:variant>
    </vt:vector>
  </HeadingPairs>
  <TitlesOfParts>
    <vt:vector size="15" baseType="lpstr">
      <vt:lpstr>Thème Office</vt:lpstr>
      <vt:lpstr>End-to-end YANG-based  Configuration Management</vt:lpstr>
      <vt:lpstr>Diapositive 2</vt:lpstr>
      <vt:lpstr>YANG : What and why</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306</cp:revision>
  <cp:lastPrinted>2009-12-30T22:41:07Z</cp:lastPrinted>
  <dcterms:created xsi:type="dcterms:W3CDTF">2010-03-29T08:48:34Z</dcterms:created>
  <dcterms:modified xsi:type="dcterms:W3CDTF">2010-04-02T15:43:41Z</dcterms:modified>
</cp:coreProperties>
</file>