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tiff" ContentType="image/tiff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theme" Target="theme/theme1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9F3D-3525-E94A-AEAA-F60706E9BB40}" type="datetimeFigureOut">
              <a:rPr lang="fr-FR" smtClean="0"/>
              <a:pPr/>
              <a:t>25/06/09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AB0-D0CE-A343-B5B6-64AAD55F659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9F3D-3525-E94A-AEAA-F60706E9BB40}" type="datetimeFigureOut">
              <a:rPr lang="fr-FR" smtClean="0"/>
              <a:pPr/>
              <a:t>25/06/09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AB0-D0CE-A343-B5B6-64AAD55F659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9F3D-3525-E94A-AEAA-F60706E9BB40}" type="datetimeFigureOut">
              <a:rPr lang="fr-FR" smtClean="0"/>
              <a:pPr/>
              <a:t>25/06/09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AB0-D0CE-A343-B5B6-64AAD55F659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9F3D-3525-E94A-AEAA-F60706E9BB40}" type="datetimeFigureOut">
              <a:rPr lang="fr-FR" smtClean="0"/>
              <a:pPr/>
              <a:t>25/06/09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AB0-D0CE-A343-B5B6-64AAD55F659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9F3D-3525-E94A-AEAA-F60706E9BB40}" type="datetimeFigureOut">
              <a:rPr lang="fr-FR" smtClean="0"/>
              <a:pPr/>
              <a:t>25/06/09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AB0-D0CE-A343-B5B6-64AAD55F659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9F3D-3525-E94A-AEAA-F60706E9BB40}" type="datetimeFigureOut">
              <a:rPr lang="fr-FR" smtClean="0"/>
              <a:pPr/>
              <a:t>25/06/09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AB0-D0CE-A343-B5B6-64AAD55F659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9F3D-3525-E94A-AEAA-F60706E9BB40}" type="datetimeFigureOut">
              <a:rPr lang="fr-FR" smtClean="0"/>
              <a:pPr/>
              <a:t>25/06/09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AB0-D0CE-A343-B5B6-64AAD55F659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9F3D-3525-E94A-AEAA-F60706E9BB40}" type="datetimeFigureOut">
              <a:rPr lang="fr-FR" smtClean="0"/>
              <a:pPr/>
              <a:t>25/06/09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AB0-D0CE-A343-B5B6-64AAD55F659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9F3D-3525-E94A-AEAA-F60706E9BB40}" type="datetimeFigureOut">
              <a:rPr lang="fr-FR" smtClean="0"/>
              <a:pPr/>
              <a:t>25/06/09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AB0-D0CE-A343-B5B6-64AAD55F659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9F3D-3525-E94A-AEAA-F60706E9BB40}" type="datetimeFigureOut">
              <a:rPr lang="fr-FR" smtClean="0"/>
              <a:pPr/>
              <a:t>25/06/09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AB0-D0CE-A343-B5B6-64AAD55F659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9F3D-3525-E94A-AEAA-F60706E9BB40}" type="datetimeFigureOut">
              <a:rPr lang="fr-FR" smtClean="0"/>
              <a:pPr/>
              <a:t>25/06/09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AB0-D0CE-A343-B5B6-64AAD55F659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59F3D-3525-E94A-AEAA-F60706E9BB40}" type="datetimeFigureOut">
              <a:rPr lang="fr-FR" smtClean="0"/>
              <a:pPr/>
              <a:t>25/06/09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A7AB0-D0CE-A343-B5B6-64AAD55F6591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6705600" y="1981200"/>
            <a:ext cx="1447800" cy="1066800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NETCONF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Agent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6705600" y="4267200"/>
            <a:ext cx="1447800" cy="1066800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NETCONF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Agent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3657600" y="3200400"/>
            <a:ext cx="1447800" cy="10668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NETCONF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Manager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3657600" y="2286000"/>
            <a:ext cx="1447800" cy="10668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HTTPS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Server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Cube 23"/>
          <p:cNvSpPr/>
          <p:nvPr/>
        </p:nvSpPr>
        <p:spPr>
          <a:xfrm>
            <a:off x="304800" y="2667000"/>
            <a:ext cx="1447800" cy="1066800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NETCONF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Manager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5257800" y="2819400"/>
            <a:ext cx="14478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5257800" y="3886200"/>
            <a:ext cx="14478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5642824" y="35168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netconf</a:t>
            </a:r>
            <a:endParaRPr lang="fr-FR" dirty="0"/>
          </a:p>
        </p:txBody>
      </p:sp>
      <p:cxnSp>
        <p:nvCxnSpPr>
          <p:cNvPr id="33" name="Connecteur droit avec flèche 32"/>
          <p:cNvCxnSpPr>
            <a:stCxn id="24" idx="5"/>
          </p:cNvCxnSpPr>
          <p:nvPr/>
        </p:nvCxnSpPr>
        <p:spPr>
          <a:xfrm flipV="1">
            <a:off x="1752600" y="3048000"/>
            <a:ext cx="1905000" cy="190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2286000" y="2634734"/>
            <a:ext cx="66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https</a:t>
            </a:r>
            <a:endParaRPr lang="fr-FR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3505200" y="1981200"/>
            <a:ext cx="1752600" cy="2590800"/>
          </a:xfrm>
          <a:prstGeom prst="roundRect">
            <a:avLst/>
          </a:prstGeom>
          <a:noFill/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3657600" y="4724400"/>
            <a:ext cx="124906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ENSUITE</a:t>
            </a:r>
          </a:p>
          <a:p>
            <a:pPr algn="ctr"/>
            <a:r>
              <a:rPr lang="fr-FR" dirty="0" smtClean="0"/>
              <a:t>Framework</a:t>
            </a:r>
          </a:p>
          <a:p>
            <a:pPr algn="ctr"/>
            <a:r>
              <a:rPr lang="fr-FR" sz="1400" i="1" dirty="0" smtClean="0"/>
              <a:t>(p</a:t>
            </a:r>
            <a:r>
              <a:rPr lang="fr-FR" sz="1400" i="1" dirty="0" err="1" smtClean="0"/>
              <a:t>ython</a:t>
            </a:r>
            <a:r>
              <a:rPr lang="fr-FR" sz="1400" i="1" dirty="0" smtClean="0"/>
              <a:t>)</a:t>
            </a:r>
            <a:endParaRPr lang="fr-FR" sz="14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be 15"/>
          <p:cNvSpPr/>
          <p:nvPr/>
        </p:nvSpPr>
        <p:spPr>
          <a:xfrm>
            <a:off x="1752600" y="4953000"/>
            <a:ext cx="1219200" cy="7620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YANG</a:t>
            </a:r>
          </a:p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Parser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i="1" dirty="0" smtClean="0">
                <a:solidFill>
                  <a:schemeClr val="tx1"/>
                </a:solidFill>
              </a:rPr>
              <a:t>java</a:t>
            </a:r>
            <a:endParaRPr lang="fr-FR" sz="1200" i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avec flèche 32"/>
          <p:cNvCxnSpPr/>
          <p:nvPr/>
        </p:nvCxnSpPr>
        <p:spPr>
          <a:xfrm rot="5400000" flipH="1" flipV="1">
            <a:off x="1843870" y="4570380"/>
            <a:ext cx="762003" cy="155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148671" y="3764697"/>
            <a:ext cx="1051729" cy="6096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80"/>
              </a:lnSpc>
            </a:pPr>
            <a:r>
              <a:rPr lang="fr-FR" sz="1400" dirty="0" smtClean="0">
                <a:solidFill>
                  <a:schemeClr val="tx1"/>
                </a:solidFill>
              </a:rPr>
              <a:t>Data Model</a:t>
            </a:r>
          </a:p>
          <a:p>
            <a:pPr algn="ctr">
              <a:lnSpc>
                <a:spcPts val="980"/>
              </a:lnSpc>
            </a:pPr>
            <a:r>
              <a:rPr lang="fr-FR" sz="1400" dirty="0" smtClean="0">
                <a:solidFill>
                  <a:schemeClr val="tx1"/>
                </a:solidFill>
              </a:rPr>
              <a:t>agent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" name="Cube 3"/>
          <p:cNvSpPr/>
          <p:nvPr/>
        </p:nvSpPr>
        <p:spPr>
          <a:xfrm>
            <a:off x="6705600" y="1981200"/>
            <a:ext cx="1447800" cy="1066800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NETCONF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Agent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6705600" y="4267200"/>
            <a:ext cx="1447800" cy="1066800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NETCONF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Agent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1752600" y="2171700"/>
            <a:ext cx="1447800" cy="10668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NETCONF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Manager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1752600" y="1104900"/>
            <a:ext cx="1447800" cy="10668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HTTPS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Server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3352800" y="2819400"/>
            <a:ext cx="3352800" cy="69746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3352800" y="3733800"/>
            <a:ext cx="3352800" cy="9906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587071" y="3238500"/>
            <a:ext cx="4237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&lt;hello&gt;</a:t>
            </a:r>
          </a:p>
          <a:p>
            <a:r>
              <a:rPr lang="fr-FR" sz="1600" dirty="0" smtClean="0"/>
              <a:t>&lt;</a:t>
            </a:r>
            <a:r>
              <a:rPr lang="fr-FR" sz="1600" dirty="0" err="1" smtClean="0"/>
              <a:t>capability</a:t>
            </a:r>
            <a:r>
              <a:rPr lang="fr-FR" sz="1600" dirty="0" smtClean="0"/>
              <a:t>&gt;yang module </a:t>
            </a:r>
            <a:r>
              <a:rPr lang="fr-FR" sz="1600" dirty="0" err="1" smtClean="0"/>
              <a:t>reference</a:t>
            </a:r>
            <a:r>
              <a:rPr lang="fr-FR" sz="1600" dirty="0" smtClean="0"/>
              <a:t> &lt;/</a:t>
            </a:r>
            <a:r>
              <a:rPr lang="fr-FR" sz="1600" dirty="0" err="1" smtClean="0"/>
              <a:t>capability</a:t>
            </a:r>
            <a:r>
              <a:rPr lang="fr-FR" sz="1600" dirty="0" smtClean="0"/>
              <a:t>&gt;</a:t>
            </a:r>
          </a:p>
          <a:p>
            <a:r>
              <a:rPr lang="fr-FR" sz="1600" dirty="0" smtClean="0"/>
              <a:t>&lt;/hello&gt;</a:t>
            </a:r>
            <a:endParaRPr lang="fr-FR" sz="16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600200" y="838200"/>
            <a:ext cx="1752600" cy="5067300"/>
          </a:xfrm>
          <a:prstGeom prst="roundRect">
            <a:avLst/>
          </a:prstGeom>
          <a:noFill/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ylindre 18"/>
          <p:cNvSpPr/>
          <p:nvPr/>
        </p:nvSpPr>
        <p:spPr>
          <a:xfrm>
            <a:off x="3810000" y="5715000"/>
            <a:ext cx="914400" cy="8001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Y</a:t>
            </a:r>
            <a:r>
              <a:rPr lang="fr-FR" dirty="0" err="1" smtClean="0">
                <a:solidFill>
                  <a:schemeClr val="tx1"/>
                </a:solidFill>
              </a:rPr>
              <a:t>ang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specs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 rot="5400000">
            <a:off x="1085852" y="4133852"/>
            <a:ext cx="179070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2895600" y="5334000"/>
            <a:ext cx="9144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148671" y="4069497"/>
            <a:ext cx="1051729" cy="6096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80"/>
              </a:lnSpc>
            </a:pPr>
            <a:r>
              <a:rPr lang="fr-FR" sz="1400" dirty="0" smtClean="0">
                <a:solidFill>
                  <a:schemeClr val="tx1"/>
                </a:solidFill>
              </a:rPr>
              <a:t>Data Model</a:t>
            </a:r>
          </a:p>
          <a:p>
            <a:pPr algn="ctr">
              <a:lnSpc>
                <a:spcPts val="980"/>
              </a:lnSpc>
            </a:pPr>
            <a:r>
              <a:rPr lang="fr-FR" sz="1400" dirty="0" smtClean="0">
                <a:solidFill>
                  <a:schemeClr val="tx1"/>
                </a:solidFill>
              </a:rPr>
              <a:t>agent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32" name="Connecteur droit avec flèche 31"/>
          <p:cNvCxnSpPr/>
          <p:nvPr/>
        </p:nvCxnSpPr>
        <p:spPr>
          <a:xfrm flipV="1">
            <a:off x="2148671" y="4679097"/>
            <a:ext cx="365929" cy="350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rot="5400000">
            <a:off x="2289603" y="3463497"/>
            <a:ext cx="526197" cy="762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rot="16200000" flipH="1">
            <a:off x="2403901" y="3577800"/>
            <a:ext cx="830998" cy="152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3810000" y="300406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1679543" y="370016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3354370" y="58351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2363770" y="467909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2898740" y="333083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685800" y="2286000"/>
            <a:ext cx="6019800" cy="365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667000" y="248233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 Model Agent</a:t>
            </a:r>
            <a:endParaRPr lang="fr-FR" dirty="0"/>
          </a:p>
        </p:txBody>
      </p:sp>
      <p:sp>
        <p:nvSpPr>
          <p:cNvPr id="6" name="Document 5"/>
          <p:cNvSpPr/>
          <p:nvPr/>
        </p:nvSpPr>
        <p:spPr>
          <a:xfrm>
            <a:off x="1371600" y="3581400"/>
            <a:ext cx="914400" cy="1295400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xsd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494147" y="3005557"/>
            <a:ext cx="1355610" cy="6944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</a:t>
            </a:r>
            <a:r>
              <a:rPr lang="fr-FR" sz="1400" dirty="0" err="1" smtClean="0">
                <a:solidFill>
                  <a:schemeClr val="tx1"/>
                </a:solidFill>
              </a:rPr>
              <a:t>ontainer</a:t>
            </a:r>
            <a:r>
              <a:rPr lang="fr-FR" sz="1400" dirty="0" smtClean="0">
                <a:solidFill>
                  <a:schemeClr val="tx1"/>
                </a:solidFill>
              </a:rPr>
              <a:t> interfaces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630556" y="3919958"/>
            <a:ext cx="1219199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</a:t>
            </a:r>
            <a:r>
              <a:rPr lang="fr-FR" sz="1400" dirty="0" err="1" smtClean="0">
                <a:solidFill>
                  <a:schemeClr val="tx1"/>
                </a:solidFill>
              </a:rPr>
              <a:t>ist</a:t>
            </a:r>
            <a:endParaRPr lang="fr-FR" sz="1400" dirty="0" smtClean="0">
              <a:solidFill>
                <a:schemeClr val="tx1"/>
              </a:solidFill>
            </a:endParaRP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interface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227449" y="4986757"/>
            <a:ext cx="1012708" cy="5932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</a:rPr>
              <a:t>leaf</a:t>
            </a:r>
            <a:endParaRPr lang="fr-FR" sz="1400" dirty="0" smtClean="0">
              <a:solidFill>
                <a:schemeClr val="tx1"/>
              </a:solidFill>
            </a:endParaRPr>
          </a:p>
          <a:p>
            <a:pPr algn="ctr"/>
            <a:r>
              <a:rPr lang="fr-FR" sz="1400" dirty="0" err="1" smtClean="0">
                <a:solidFill>
                  <a:schemeClr val="tx1"/>
                </a:solidFill>
              </a:rPr>
              <a:t>name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297308" y="4986757"/>
            <a:ext cx="1104898" cy="5507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</a:rPr>
              <a:t>leaf</a:t>
            </a:r>
            <a:endParaRPr lang="fr-FR" sz="1400" dirty="0" smtClean="0">
              <a:solidFill>
                <a:schemeClr val="tx1"/>
              </a:solidFill>
            </a:endParaRPr>
          </a:p>
          <a:p>
            <a:pPr algn="ctr"/>
            <a:r>
              <a:rPr lang="fr-FR" sz="1400" dirty="0" err="1" smtClean="0">
                <a:solidFill>
                  <a:schemeClr val="tx1"/>
                </a:solidFill>
              </a:rPr>
              <a:t>mtu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2" name="Connecteur droit 11"/>
          <p:cNvCxnSpPr>
            <a:stCxn id="7" idx="4"/>
            <a:endCxn id="8" idx="0"/>
          </p:cNvCxnSpPr>
          <p:nvPr/>
        </p:nvCxnSpPr>
        <p:spPr>
          <a:xfrm rot="16200000" flipH="1">
            <a:off x="4096094" y="3775896"/>
            <a:ext cx="219920" cy="68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4"/>
            <a:endCxn id="9" idx="0"/>
          </p:cNvCxnSpPr>
          <p:nvPr/>
        </p:nvCxnSpPr>
        <p:spPr>
          <a:xfrm rot="5400000">
            <a:off x="3758381" y="4504981"/>
            <a:ext cx="457199" cy="5063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8" idx="4"/>
            <a:endCxn id="10" idx="0"/>
          </p:cNvCxnSpPr>
          <p:nvPr/>
        </p:nvCxnSpPr>
        <p:spPr>
          <a:xfrm rot="16200000" flipH="1">
            <a:off x="4316357" y="4453356"/>
            <a:ext cx="457199" cy="6096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Document 34"/>
          <p:cNvSpPr/>
          <p:nvPr/>
        </p:nvSpPr>
        <p:spPr>
          <a:xfrm>
            <a:off x="6553200" y="424934"/>
            <a:ext cx="2438400" cy="3004066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200" dirty="0">
                <a:solidFill>
                  <a:schemeClr val="tx1"/>
                </a:solidFill>
              </a:rPr>
              <a:t>m</a:t>
            </a:r>
            <a:r>
              <a:rPr lang="fr-FR" sz="1200" dirty="0" err="1" smtClean="0">
                <a:solidFill>
                  <a:schemeClr val="tx1"/>
                </a:solidFill>
              </a:rPr>
              <a:t>odule</a:t>
            </a:r>
            <a:r>
              <a:rPr lang="fr-FR" sz="1200" dirty="0" smtClean="0">
                <a:solidFill>
                  <a:schemeClr val="tx1"/>
                </a:solidFill>
              </a:rPr>
              <a:t> network {</a:t>
            </a:r>
          </a:p>
          <a:p>
            <a:r>
              <a:rPr lang="fr-FR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fr-FR" sz="1200" dirty="0" smtClean="0">
                <a:solidFill>
                  <a:schemeClr val="tx1"/>
                </a:solidFill>
              </a:rPr>
              <a:t>	container interfaces {</a:t>
            </a:r>
          </a:p>
          <a:p>
            <a:endParaRPr lang="fr-FR" sz="1200" dirty="0" smtClean="0">
              <a:solidFill>
                <a:schemeClr val="tx1"/>
              </a:solidFill>
            </a:endParaRPr>
          </a:p>
          <a:p>
            <a:r>
              <a:rPr lang="fr-FR" sz="1200" dirty="0" smtClean="0">
                <a:solidFill>
                  <a:schemeClr val="tx1"/>
                </a:solidFill>
              </a:rPr>
              <a:t>		</a:t>
            </a:r>
            <a:r>
              <a:rPr lang="fr-FR" sz="1200" dirty="0" err="1" smtClean="0">
                <a:solidFill>
                  <a:schemeClr val="tx1"/>
                </a:solidFill>
              </a:rPr>
              <a:t>list</a:t>
            </a:r>
            <a:r>
              <a:rPr lang="fr-FR" sz="1200" dirty="0" smtClean="0">
                <a:solidFill>
                  <a:schemeClr val="tx1"/>
                </a:solidFill>
              </a:rPr>
              <a:t> interface {</a:t>
            </a:r>
          </a:p>
          <a:p>
            <a:endParaRPr lang="fr-FR" sz="1200" dirty="0" smtClean="0">
              <a:solidFill>
                <a:schemeClr val="tx1"/>
              </a:solidFill>
            </a:endParaRPr>
          </a:p>
          <a:p>
            <a:r>
              <a:rPr lang="fr-FR" sz="1200" dirty="0" smtClean="0">
                <a:solidFill>
                  <a:schemeClr val="tx1"/>
                </a:solidFill>
              </a:rPr>
              <a:t>			</a:t>
            </a:r>
            <a:r>
              <a:rPr lang="fr-FR" sz="1200" dirty="0" err="1" smtClean="0">
                <a:solidFill>
                  <a:schemeClr val="tx1"/>
                </a:solidFill>
              </a:rPr>
              <a:t>leaf</a:t>
            </a:r>
            <a:r>
              <a:rPr lang="fr-FR" sz="1200" dirty="0" smtClean="0">
                <a:solidFill>
                  <a:schemeClr val="tx1"/>
                </a:solidFill>
              </a:rPr>
              <a:t> </a:t>
            </a:r>
            <a:r>
              <a:rPr lang="fr-FR" sz="1200" dirty="0" err="1" smtClean="0">
                <a:solidFill>
                  <a:schemeClr val="tx1"/>
                </a:solidFill>
              </a:rPr>
              <a:t>name</a:t>
            </a:r>
            <a:r>
              <a:rPr lang="fr-FR" sz="1200" dirty="0" smtClean="0">
                <a:solidFill>
                  <a:schemeClr val="tx1"/>
                </a:solidFill>
              </a:rPr>
              <a:t> {…</a:t>
            </a:r>
          </a:p>
          <a:p>
            <a:r>
              <a:rPr lang="fr-FR" sz="1200" dirty="0" smtClean="0">
                <a:solidFill>
                  <a:schemeClr val="tx1"/>
                </a:solidFill>
              </a:rPr>
              <a:t>			</a:t>
            </a:r>
            <a:r>
              <a:rPr lang="fr-FR" sz="1200" dirty="0" err="1" smtClean="0">
                <a:solidFill>
                  <a:schemeClr val="tx1"/>
                </a:solidFill>
              </a:rPr>
              <a:t>leaf</a:t>
            </a:r>
            <a:r>
              <a:rPr lang="fr-FR" sz="1200" dirty="0" smtClean="0">
                <a:solidFill>
                  <a:schemeClr val="tx1"/>
                </a:solidFill>
              </a:rPr>
              <a:t> </a:t>
            </a:r>
            <a:r>
              <a:rPr lang="fr-FR" sz="1200" dirty="0" err="1" smtClean="0">
                <a:solidFill>
                  <a:schemeClr val="tx1"/>
                </a:solidFill>
              </a:rPr>
              <a:t>mtu</a:t>
            </a:r>
            <a:r>
              <a:rPr lang="fr-FR" sz="1200" dirty="0" smtClean="0">
                <a:solidFill>
                  <a:schemeClr val="tx1"/>
                </a:solidFill>
              </a:rPr>
              <a:t> {…</a:t>
            </a:r>
          </a:p>
          <a:p>
            <a:r>
              <a:rPr lang="fr-FR" sz="1200" dirty="0" smtClean="0">
                <a:solidFill>
                  <a:schemeClr val="tx1"/>
                </a:solidFill>
              </a:rPr>
              <a:t>		}</a:t>
            </a:r>
          </a:p>
          <a:p>
            <a:r>
              <a:rPr lang="fr-FR" sz="1200" dirty="0" smtClean="0">
                <a:solidFill>
                  <a:schemeClr val="tx1"/>
                </a:solidFill>
              </a:rPr>
              <a:t>	}</a:t>
            </a:r>
          </a:p>
          <a:p>
            <a:r>
              <a:rPr lang="fr-FR" sz="1200" dirty="0">
                <a:solidFill>
                  <a:schemeClr val="tx1"/>
                </a:solidFill>
              </a:rPr>
              <a:t>}</a:t>
            </a:r>
            <a:endParaRPr lang="fr-FR" sz="1200" dirty="0" smtClean="0">
              <a:solidFill>
                <a:schemeClr val="tx1"/>
              </a:solidFill>
            </a:endParaRPr>
          </a:p>
          <a:p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6" name="Flèche courbée vers la gauche 35"/>
          <p:cNvSpPr/>
          <p:nvPr/>
        </p:nvSpPr>
        <p:spPr>
          <a:xfrm rot="2786343">
            <a:off x="7096569" y="3367530"/>
            <a:ext cx="640085" cy="1295400"/>
          </a:xfrm>
          <a:prstGeom prst="curvedLeftArrow">
            <a:avLst>
              <a:gd name="adj1" fmla="val 14090"/>
              <a:gd name="adj2" fmla="val 31842"/>
              <a:gd name="adj3" fmla="val 223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7443510" y="4507468"/>
            <a:ext cx="135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j</a:t>
            </a:r>
            <a:r>
              <a:rPr lang="fr-FR" i="1" dirty="0" err="1" smtClean="0"/>
              <a:t>Yang</a:t>
            </a:r>
            <a:r>
              <a:rPr lang="fr-FR" i="1" dirty="0" smtClean="0"/>
              <a:t> </a:t>
            </a:r>
            <a:r>
              <a:rPr lang="fr-FR" dirty="0" err="1" smtClean="0"/>
              <a:t>parser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953002" y="5791200"/>
            <a:ext cx="3818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Schema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r>
              <a:rPr lang="fr-FR" dirty="0" smtClean="0"/>
              <a:t> :</a:t>
            </a:r>
          </a:p>
          <a:p>
            <a:r>
              <a:rPr lang="fr-FR" dirty="0" smtClean="0"/>
              <a:t>- </a:t>
            </a:r>
            <a:r>
              <a:rPr lang="fr-FR" dirty="0"/>
              <a:t>n</a:t>
            </a:r>
            <a:r>
              <a:rPr lang="fr-FR" dirty="0" smtClean="0"/>
              <a:t>o </a:t>
            </a:r>
            <a:r>
              <a:rPr lang="fr-FR" dirty="0" err="1" smtClean="0"/>
              <a:t>typedef</a:t>
            </a:r>
            <a:r>
              <a:rPr lang="fr-FR" dirty="0" smtClean="0"/>
              <a:t>, </a:t>
            </a:r>
            <a:r>
              <a:rPr lang="fr-FR" dirty="0" err="1" smtClean="0"/>
              <a:t>grouping</a:t>
            </a:r>
            <a:r>
              <a:rPr lang="fr-FR" dirty="0" smtClean="0"/>
              <a:t>, uses, augments</a:t>
            </a:r>
          </a:p>
          <a:p>
            <a:r>
              <a:rPr lang="fr-FR" dirty="0" smtClean="0"/>
              <a:t>- j</a:t>
            </a:r>
            <a:r>
              <a:rPr lang="fr-FR" dirty="0" err="1" smtClean="0"/>
              <a:t>ust</a:t>
            </a:r>
            <a:r>
              <a:rPr lang="fr-FR" dirty="0" smtClean="0"/>
              <a:t> data </a:t>
            </a:r>
            <a:r>
              <a:rPr lang="fr-FR" dirty="0" err="1" smtClean="0"/>
              <a:t>nodes</a:t>
            </a:r>
            <a:r>
              <a:rPr lang="fr-FR" dirty="0" smtClean="0"/>
              <a:t> (and </a:t>
            </a:r>
            <a:r>
              <a:rPr lang="fr-FR" dirty="0" err="1" smtClean="0"/>
              <a:t>choice</a:t>
            </a:r>
            <a:r>
              <a:rPr lang="fr-FR" dirty="0" smtClean="0"/>
              <a:t>)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e 8"/>
          <p:cNvSpPr/>
          <p:nvPr/>
        </p:nvSpPr>
        <p:spPr>
          <a:xfrm>
            <a:off x="6195229" y="1981200"/>
            <a:ext cx="1447800" cy="10668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NETCONF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Manager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6195229" y="1047750"/>
            <a:ext cx="1447800" cy="10668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HTTPS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Server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5334000" y="647700"/>
            <a:ext cx="2438400" cy="4076700"/>
          </a:xfrm>
          <a:prstGeom prst="roundRect">
            <a:avLst/>
          </a:prstGeom>
          <a:noFill/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6195229" y="3581400"/>
            <a:ext cx="1051729" cy="6096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80"/>
              </a:lnSpc>
            </a:pPr>
            <a:r>
              <a:rPr lang="fr-FR" sz="1400" dirty="0" smtClean="0">
                <a:solidFill>
                  <a:schemeClr val="tx1"/>
                </a:solidFill>
              </a:rPr>
              <a:t>Data Model</a:t>
            </a:r>
          </a:p>
          <a:p>
            <a:pPr algn="ctr">
              <a:lnSpc>
                <a:spcPts val="980"/>
              </a:lnSpc>
            </a:pPr>
            <a:r>
              <a:rPr lang="fr-FR" sz="1400" dirty="0" smtClean="0">
                <a:solidFill>
                  <a:schemeClr val="tx1"/>
                </a:solidFill>
              </a:rPr>
              <a:t>agent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5868988" y="3886200"/>
            <a:ext cx="1051729" cy="6096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80"/>
              </a:lnSpc>
            </a:pPr>
            <a:r>
              <a:rPr lang="fr-FR" sz="1400" dirty="0" smtClean="0">
                <a:solidFill>
                  <a:schemeClr val="tx1"/>
                </a:solidFill>
              </a:rPr>
              <a:t>Data Model</a:t>
            </a:r>
          </a:p>
          <a:p>
            <a:pPr algn="ctr">
              <a:lnSpc>
                <a:spcPts val="980"/>
              </a:lnSpc>
            </a:pPr>
            <a:r>
              <a:rPr lang="fr-FR" sz="1400" dirty="0" smtClean="0">
                <a:solidFill>
                  <a:schemeClr val="tx1"/>
                </a:solidFill>
              </a:rPr>
              <a:t>agent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29" name="Connecteur en arc 28"/>
          <p:cNvCxnSpPr>
            <a:stCxn id="18" idx="2"/>
            <a:endCxn id="10" idx="2"/>
          </p:cNvCxnSpPr>
          <p:nvPr/>
        </p:nvCxnSpPr>
        <p:spPr>
          <a:xfrm rot="10800000">
            <a:off x="6195229" y="1714500"/>
            <a:ext cx="1588" cy="217170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rc 34"/>
          <p:cNvCxnSpPr>
            <a:stCxn id="27" idx="2"/>
            <a:endCxn id="10" idx="2"/>
          </p:cNvCxnSpPr>
          <p:nvPr/>
        </p:nvCxnSpPr>
        <p:spPr>
          <a:xfrm rot="10800000" flipH="1">
            <a:off x="5868987" y="1714500"/>
            <a:ext cx="326241" cy="2476500"/>
          </a:xfrm>
          <a:prstGeom prst="curvedConnector3">
            <a:avLst>
              <a:gd name="adj1" fmla="val -7007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be 39"/>
          <p:cNvSpPr/>
          <p:nvPr/>
        </p:nvSpPr>
        <p:spPr>
          <a:xfrm>
            <a:off x="1500987" y="1181100"/>
            <a:ext cx="1447800" cy="1066800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NETCONF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Manager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1" name="Connecteur droit avec flèche 40"/>
          <p:cNvCxnSpPr>
            <a:stCxn id="40" idx="5"/>
          </p:cNvCxnSpPr>
          <p:nvPr/>
        </p:nvCxnSpPr>
        <p:spPr>
          <a:xfrm>
            <a:off x="2948787" y="1581150"/>
            <a:ext cx="3246441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3482187" y="1148834"/>
            <a:ext cx="66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https</a:t>
            </a:r>
            <a:endParaRPr lang="fr-FR" dirty="0"/>
          </a:p>
        </p:txBody>
      </p:sp>
      <p:sp>
        <p:nvSpPr>
          <p:cNvPr id="44" name="Triangle isocèle 43"/>
          <p:cNvSpPr/>
          <p:nvPr/>
        </p:nvSpPr>
        <p:spPr>
          <a:xfrm>
            <a:off x="3962400" y="1714500"/>
            <a:ext cx="381000" cy="40005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3532141" y="2247900"/>
            <a:ext cx="1356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Schema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endParaRPr lang="fr-FR" dirty="0" smtClean="0"/>
          </a:p>
          <a:p>
            <a:r>
              <a:rPr lang="fr-FR" dirty="0" smtClean="0"/>
              <a:t>Java applet</a:t>
            </a:r>
            <a:endParaRPr lang="fr-FR" dirty="0"/>
          </a:p>
        </p:txBody>
      </p:sp>
      <p:pic>
        <p:nvPicPr>
          <p:cNvPr id="46" name="Image 45" descr="applet1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48000"/>
            <a:ext cx="2515384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e 8"/>
          <p:cNvSpPr/>
          <p:nvPr/>
        </p:nvSpPr>
        <p:spPr>
          <a:xfrm>
            <a:off x="6195228" y="2362200"/>
            <a:ext cx="1447800" cy="10668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NETCONF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Manager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6195229" y="1047750"/>
            <a:ext cx="1447800" cy="10668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HTTPS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Server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5334000" y="647700"/>
            <a:ext cx="2438400" cy="3848100"/>
          </a:xfrm>
          <a:prstGeom prst="roundRect">
            <a:avLst/>
          </a:prstGeom>
          <a:noFill/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6324600" y="3657600"/>
            <a:ext cx="1051729" cy="6096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80"/>
              </a:lnSpc>
            </a:pPr>
            <a:r>
              <a:rPr lang="fr-FR" sz="1400" dirty="0" smtClean="0">
                <a:solidFill>
                  <a:schemeClr val="tx1"/>
                </a:solidFill>
              </a:rPr>
              <a:t>Data Model</a:t>
            </a:r>
          </a:p>
          <a:p>
            <a:pPr algn="ctr">
              <a:lnSpc>
                <a:spcPts val="980"/>
              </a:lnSpc>
            </a:pPr>
            <a:r>
              <a:rPr lang="fr-FR" sz="1400" dirty="0" smtClean="0">
                <a:solidFill>
                  <a:schemeClr val="tx1"/>
                </a:solidFill>
              </a:rPr>
              <a:t>agent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0" name="Cube 39"/>
          <p:cNvSpPr/>
          <p:nvPr/>
        </p:nvSpPr>
        <p:spPr>
          <a:xfrm>
            <a:off x="1500987" y="1181100"/>
            <a:ext cx="1447800" cy="1066800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NETCONF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Manager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1" name="Connecteur droit avec flèche 40"/>
          <p:cNvCxnSpPr>
            <a:stCxn id="40" idx="5"/>
          </p:cNvCxnSpPr>
          <p:nvPr/>
        </p:nvCxnSpPr>
        <p:spPr>
          <a:xfrm>
            <a:off x="2948787" y="1581150"/>
            <a:ext cx="3246441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3482187" y="1714500"/>
            <a:ext cx="66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https</a:t>
            </a:r>
            <a:endParaRPr lang="fr-FR" dirty="0"/>
          </a:p>
        </p:txBody>
      </p:sp>
      <p:pic>
        <p:nvPicPr>
          <p:cNvPr id="16" name="Image 15" descr="applet2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176369"/>
            <a:ext cx="2436554" cy="2348131"/>
          </a:xfrm>
          <a:prstGeom prst="rect">
            <a:avLst/>
          </a:prstGeom>
        </p:spPr>
      </p:pic>
      <p:sp>
        <p:nvSpPr>
          <p:cNvPr id="17" name="Flèche vers la gauche 16"/>
          <p:cNvSpPr/>
          <p:nvPr/>
        </p:nvSpPr>
        <p:spPr>
          <a:xfrm rot="2874564">
            <a:off x="1326416" y="5352119"/>
            <a:ext cx="349143" cy="344763"/>
          </a:xfrm>
          <a:prstGeom prst="leftArrow">
            <a:avLst>
              <a:gd name="adj1" fmla="val 29385"/>
              <a:gd name="adj2" fmla="val 4908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482187" y="1852930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…</a:t>
            </a:r>
          </a:p>
          <a:p>
            <a:r>
              <a:rPr lang="fr-FR" sz="1000" dirty="0" smtClean="0"/>
              <a:t>&lt;</a:t>
            </a:r>
            <a:r>
              <a:rPr lang="fr-FR" sz="1000" dirty="0" err="1" smtClean="0"/>
              <a:t>get-config</a:t>
            </a:r>
            <a:r>
              <a:rPr lang="fr-FR" sz="1000" dirty="0" smtClean="0"/>
              <a:t>&gt;</a:t>
            </a:r>
          </a:p>
          <a:p>
            <a:r>
              <a:rPr lang="fr-FR" sz="1000" dirty="0" smtClean="0"/>
              <a:t>   &lt;</a:t>
            </a:r>
            <a:r>
              <a:rPr lang="fr-FR" sz="1000" dirty="0" err="1" smtClean="0"/>
              <a:t>netconf</a:t>
            </a:r>
            <a:r>
              <a:rPr lang="fr-FR" sz="1000" dirty="0" smtClean="0"/>
              <a:t>&gt;</a:t>
            </a:r>
          </a:p>
          <a:p>
            <a:r>
              <a:rPr lang="fr-FR" sz="1000" dirty="0" smtClean="0"/>
              <a:t>      &lt;network&gt;</a:t>
            </a:r>
          </a:p>
          <a:p>
            <a:r>
              <a:rPr lang="fr-FR" sz="1000" dirty="0" smtClean="0"/>
              <a:t>	</a:t>
            </a:r>
            <a:r>
              <a:rPr lang="fr-FR" sz="1000" dirty="0"/>
              <a:t>&lt;</a:t>
            </a:r>
            <a:r>
              <a:rPr lang="fr-FR" sz="1000" dirty="0" smtClean="0"/>
              <a:t>interfaces/&gt;</a:t>
            </a:r>
          </a:p>
          <a:p>
            <a:r>
              <a:rPr lang="fr-FR" sz="1000" dirty="0" smtClean="0"/>
              <a:t>      &lt;/network&gt;</a:t>
            </a:r>
          </a:p>
          <a:p>
            <a:r>
              <a:rPr lang="fr-FR" sz="1000" dirty="0" smtClean="0"/>
              <a:t>   &lt;/</a:t>
            </a:r>
            <a:r>
              <a:rPr lang="fr-FR" sz="1000" dirty="0" err="1" smtClean="0"/>
              <a:t>netconf</a:t>
            </a:r>
            <a:r>
              <a:rPr lang="fr-FR" sz="1000" dirty="0" smtClean="0"/>
              <a:t>&gt;</a:t>
            </a:r>
          </a:p>
          <a:p>
            <a:r>
              <a:rPr lang="fr-FR" sz="1000" dirty="0" smtClean="0"/>
              <a:t>&lt;/</a:t>
            </a:r>
            <a:r>
              <a:rPr lang="fr-FR" sz="1000" dirty="0" err="1" smtClean="0"/>
              <a:t>get-config</a:t>
            </a:r>
            <a:r>
              <a:rPr lang="fr-FR" sz="1000" dirty="0" smtClean="0"/>
              <a:t>&gt;</a:t>
            </a:r>
            <a:endParaRPr lang="fr-FR" sz="1000" dirty="0"/>
          </a:p>
        </p:txBody>
      </p:sp>
      <p:cxnSp>
        <p:nvCxnSpPr>
          <p:cNvPr id="21" name="Connecteur droit avec flèche 20"/>
          <p:cNvCxnSpPr>
            <a:stCxn id="10" idx="3"/>
          </p:cNvCxnSpPr>
          <p:nvPr/>
        </p:nvCxnSpPr>
        <p:spPr>
          <a:xfrm rot="16200000" flipH="1">
            <a:off x="6621864" y="2278465"/>
            <a:ext cx="400050" cy="72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V="1">
            <a:off x="7643028" y="2743200"/>
            <a:ext cx="1196172" cy="2286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924800" y="2991703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NETCONF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228600" y="3657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063660" y="5715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3482187" y="1186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6419432" y="21775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8153400" y="2329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81000" y="278368"/>
            <a:ext cx="458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If </a:t>
            </a:r>
            <a:r>
              <a:rPr lang="fr-FR" dirty="0" err="1" smtClean="0"/>
              <a:t>https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by the applet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e 8"/>
          <p:cNvSpPr/>
          <p:nvPr/>
        </p:nvSpPr>
        <p:spPr>
          <a:xfrm>
            <a:off x="6195228" y="2362200"/>
            <a:ext cx="1447800" cy="10668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NETCONF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Manager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6195229" y="1047750"/>
            <a:ext cx="1447800" cy="10668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HTTPS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Server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5334000" y="647700"/>
            <a:ext cx="2438400" cy="3848100"/>
          </a:xfrm>
          <a:prstGeom prst="roundRect">
            <a:avLst/>
          </a:prstGeom>
          <a:noFill/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6324600" y="3657600"/>
            <a:ext cx="1051729" cy="6096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80"/>
              </a:lnSpc>
            </a:pPr>
            <a:r>
              <a:rPr lang="fr-FR" sz="1400" dirty="0" smtClean="0">
                <a:solidFill>
                  <a:schemeClr val="tx1"/>
                </a:solidFill>
              </a:rPr>
              <a:t>Data Model</a:t>
            </a:r>
          </a:p>
          <a:p>
            <a:pPr algn="ctr">
              <a:lnSpc>
                <a:spcPts val="980"/>
              </a:lnSpc>
            </a:pPr>
            <a:r>
              <a:rPr lang="fr-FR" sz="1400" dirty="0" smtClean="0">
                <a:solidFill>
                  <a:schemeClr val="tx1"/>
                </a:solidFill>
              </a:rPr>
              <a:t>agent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0" name="Cube 39"/>
          <p:cNvSpPr/>
          <p:nvPr/>
        </p:nvSpPr>
        <p:spPr>
          <a:xfrm>
            <a:off x="1500987" y="1181100"/>
            <a:ext cx="1447800" cy="1066800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NETCONF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Manager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3813580" y="4267200"/>
            <a:ext cx="41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ssl</a:t>
            </a:r>
            <a:endParaRPr lang="fr-FR" dirty="0"/>
          </a:p>
        </p:txBody>
      </p:sp>
      <p:pic>
        <p:nvPicPr>
          <p:cNvPr id="16" name="Image 15" descr="applet2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176369"/>
            <a:ext cx="2436554" cy="2348131"/>
          </a:xfrm>
          <a:prstGeom prst="rect">
            <a:avLst/>
          </a:prstGeom>
        </p:spPr>
      </p:pic>
      <p:sp>
        <p:nvSpPr>
          <p:cNvPr id="17" name="Flèche vers la gauche 16"/>
          <p:cNvSpPr/>
          <p:nvPr/>
        </p:nvSpPr>
        <p:spPr>
          <a:xfrm rot="2874564">
            <a:off x="1326416" y="5352119"/>
            <a:ext cx="349143" cy="344763"/>
          </a:xfrm>
          <a:prstGeom prst="leftArrow">
            <a:avLst>
              <a:gd name="adj1" fmla="val 29385"/>
              <a:gd name="adj2" fmla="val 4908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144974" y="4862780"/>
            <a:ext cx="1338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…</a:t>
            </a:r>
          </a:p>
          <a:p>
            <a:r>
              <a:rPr lang="fr-FR" sz="1000" dirty="0" smtClean="0"/>
              <a:t>&lt;</a:t>
            </a:r>
            <a:r>
              <a:rPr lang="fr-FR" sz="1000" dirty="0" err="1" smtClean="0"/>
              <a:t>get-config</a:t>
            </a:r>
            <a:r>
              <a:rPr lang="fr-FR" sz="1000" dirty="0" smtClean="0"/>
              <a:t>&gt;</a:t>
            </a:r>
          </a:p>
          <a:p>
            <a:r>
              <a:rPr lang="fr-FR" sz="1000" dirty="0" smtClean="0"/>
              <a:t>   &lt;</a:t>
            </a:r>
            <a:r>
              <a:rPr lang="fr-FR" sz="1000" dirty="0" err="1" smtClean="0"/>
              <a:t>netconf</a:t>
            </a:r>
            <a:r>
              <a:rPr lang="fr-FR" sz="1000" dirty="0" smtClean="0"/>
              <a:t>&gt;</a:t>
            </a:r>
          </a:p>
          <a:p>
            <a:r>
              <a:rPr lang="fr-FR" sz="1000" dirty="0" smtClean="0"/>
              <a:t>      &lt;network&gt;</a:t>
            </a:r>
          </a:p>
          <a:p>
            <a:r>
              <a:rPr lang="fr-FR" sz="1000" dirty="0" smtClean="0"/>
              <a:t>	</a:t>
            </a:r>
            <a:r>
              <a:rPr lang="fr-FR" sz="1000" dirty="0"/>
              <a:t>&lt;</a:t>
            </a:r>
            <a:r>
              <a:rPr lang="fr-FR" sz="1000" dirty="0" smtClean="0"/>
              <a:t>interfaces/&gt;</a:t>
            </a:r>
          </a:p>
          <a:p>
            <a:r>
              <a:rPr lang="fr-FR" sz="1000" dirty="0" smtClean="0"/>
              <a:t>      &lt;/network&gt;</a:t>
            </a:r>
          </a:p>
          <a:p>
            <a:r>
              <a:rPr lang="fr-FR" sz="1000" dirty="0" smtClean="0"/>
              <a:t>   &lt;/</a:t>
            </a:r>
            <a:r>
              <a:rPr lang="fr-FR" sz="1000" dirty="0" err="1" smtClean="0"/>
              <a:t>netconf</a:t>
            </a:r>
            <a:r>
              <a:rPr lang="fr-FR" sz="1000" dirty="0" smtClean="0"/>
              <a:t>&gt;</a:t>
            </a:r>
          </a:p>
          <a:p>
            <a:r>
              <a:rPr lang="fr-FR" sz="1000" dirty="0" smtClean="0"/>
              <a:t>&lt;/</a:t>
            </a:r>
            <a:r>
              <a:rPr lang="fr-FR" sz="1000" dirty="0" err="1" smtClean="0"/>
              <a:t>get-config</a:t>
            </a:r>
            <a:r>
              <a:rPr lang="fr-FR" sz="1000" dirty="0" smtClean="0"/>
              <a:t>&gt;</a:t>
            </a:r>
            <a:endParaRPr lang="fr-FR" sz="1000" dirty="0"/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7643028" y="2743200"/>
            <a:ext cx="1196172" cy="2286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924800" y="2991703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NETCONF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228600" y="3657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063660" y="5715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4419600" y="4114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5660195" y="30596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8153400" y="2329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 flipV="1">
            <a:off x="3198554" y="4114800"/>
            <a:ext cx="3126046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18" idx="2"/>
            <a:endCxn id="9" idx="2"/>
          </p:cNvCxnSpPr>
          <p:nvPr/>
        </p:nvCxnSpPr>
        <p:spPr>
          <a:xfrm rot="10800000">
            <a:off x="6195228" y="3028950"/>
            <a:ext cx="129372" cy="933450"/>
          </a:xfrm>
          <a:prstGeom prst="bentConnector3">
            <a:avLst>
              <a:gd name="adj1" fmla="val 2767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483802" y="3429000"/>
            <a:ext cx="47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tcp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381000" y="278368"/>
            <a:ext cx="504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If </a:t>
            </a:r>
            <a:r>
              <a:rPr lang="fr-FR" dirty="0" err="1" smtClean="0"/>
              <a:t>https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NOT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by the applet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e 8"/>
          <p:cNvSpPr/>
          <p:nvPr/>
        </p:nvSpPr>
        <p:spPr>
          <a:xfrm>
            <a:off x="5887289" y="1847850"/>
            <a:ext cx="1447800" cy="10668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NETCONF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Manager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5887289" y="914400"/>
            <a:ext cx="1447800" cy="10668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HTTPS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Server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5026060" y="514350"/>
            <a:ext cx="2438400" cy="3905250"/>
          </a:xfrm>
          <a:prstGeom prst="roundRect">
            <a:avLst/>
          </a:prstGeom>
          <a:noFill/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5887289" y="3448050"/>
            <a:ext cx="1051729" cy="6096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80"/>
              </a:lnSpc>
            </a:pPr>
            <a:r>
              <a:rPr lang="fr-FR" sz="1400" dirty="0" smtClean="0">
                <a:solidFill>
                  <a:schemeClr val="tx1"/>
                </a:solidFill>
              </a:rPr>
              <a:t>Data Model</a:t>
            </a:r>
          </a:p>
          <a:p>
            <a:pPr algn="ctr">
              <a:lnSpc>
                <a:spcPts val="980"/>
              </a:lnSpc>
            </a:pPr>
            <a:r>
              <a:rPr lang="fr-FR" sz="1400" dirty="0" smtClean="0">
                <a:solidFill>
                  <a:schemeClr val="tx1"/>
                </a:solidFill>
              </a:rPr>
              <a:t>agent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0" name="Cube 39"/>
          <p:cNvSpPr/>
          <p:nvPr/>
        </p:nvSpPr>
        <p:spPr>
          <a:xfrm>
            <a:off x="1193047" y="1047750"/>
            <a:ext cx="1447800" cy="1066800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NETCONF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Manager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 rot="10800000" flipV="1">
            <a:off x="7235860" y="2114550"/>
            <a:ext cx="129540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rot="5400000">
            <a:off x="6276619" y="3111892"/>
            <a:ext cx="533400" cy="138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age 20" descr="applet3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86" y="3048000"/>
            <a:ext cx="3655314" cy="3124200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7921660" y="23812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788188" y="311098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026060" y="48122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7989717" y="2894231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NETCONF</a:t>
            </a:r>
            <a:endParaRPr lang="fr-FR" dirty="0"/>
          </a:p>
        </p:txBody>
      </p:sp>
      <p:sp>
        <p:nvSpPr>
          <p:cNvPr id="30" name="Bulle rectangulaire 29"/>
          <p:cNvSpPr/>
          <p:nvPr/>
        </p:nvSpPr>
        <p:spPr>
          <a:xfrm>
            <a:off x="7125539" y="4057650"/>
            <a:ext cx="1405721" cy="1123950"/>
          </a:xfrm>
          <a:prstGeom prst="wedgeRectCallout">
            <a:avLst>
              <a:gd name="adj1" fmla="val -70039"/>
              <a:gd name="adj2" fmla="val -578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</a:rPr>
              <a:t>Checks</a:t>
            </a:r>
            <a:r>
              <a:rPr lang="fr-FR" sz="1200" dirty="0" smtClean="0">
                <a:solidFill>
                  <a:schemeClr val="tx1"/>
                </a:solidFill>
              </a:rPr>
              <a:t> </a:t>
            </a:r>
            <a:r>
              <a:rPr lang="fr-FR" sz="1200" dirty="0" err="1" smtClean="0">
                <a:solidFill>
                  <a:schemeClr val="tx1"/>
                </a:solidFill>
              </a:rPr>
              <a:t>validity</a:t>
            </a:r>
            <a:endParaRPr lang="fr-FR" sz="1200" dirty="0" smtClean="0">
              <a:solidFill>
                <a:schemeClr val="tx1"/>
              </a:solidFill>
            </a:endParaRPr>
          </a:p>
          <a:p>
            <a:r>
              <a:rPr lang="fr-FR" sz="1200" dirty="0" smtClean="0">
                <a:solidFill>
                  <a:schemeClr val="tx1"/>
                </a:solidFill>
              </a:rPr>
              <a:t> - XSD document</a:t>
            </a:r>
          </a:p>
          <a:p>
            <a:r>
              <a:rPr lang="fr-FR" sz="1200" dirty="0" smtClean="0">
                <a:solidFill>
                  <a:schemeClr val="tx1"/>
                </a:solidFill>
              </a:rPr>
              <a:t> - Yang </a:t>
            </a:r>
            <a:r>
              <a:rPr lang="fr-FR" sz="1200" dirty="0" err="1" smtClean="0">
                <a:solidFill>
                  <a:schemeClr val="tx1"/>
                </a:solidFill>
              </a:rPr>
              <a:t>constraints</a:t>
            </a:r>
            <a:endParaRPr lang="fr-FR" sz="1200" dirty="0" smtClean="0">
              <a:solidFill>
                <a:schemeClr val="tx1"/>
              </a:solidFill>
            </a:endParaRPr>
          </a:p>
          <a:p>
            <a:r>
              <a:rPr lang="fr-FR" sz="1200" dirty="0" err="1" smtClean="0">
                <a:solidFill>
                  <a:schemeClr val="tx1"/>
                </a:solidFill>
              </a:rPr>
              <a:t>Add</a:t>
            </a:r>
            <a:r>
              <a:rPr lang="fr-FR" sz="1200" dirty="0" smtClean="0">
                <a:solidFill>
                  <a:schemeClr val="tx1"/>
                </a:solidFill>
              </a:rPr>
              <a:t> default values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28" name="Connecteur droit avec flèche 27"/>
          <p:cNvCxnSpPr>
            <a:endCxn id="18" idx="3"/>
          </p:cNvCxnSpPr>
          <p:nvPr/>
        </p:nvCxnSpPr>
        <p:spPr>
          <a:xfrm flipV="1">
            <a:off x="3962400" y="3968376"/>
            <a:ext cx="2078911" cy="13656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 descr="applet4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104143"/>
            <a:ext cx="3024458" cy="2610857"/>
          </a:xfrm>
          <a:prstGeom prst="rect">
            <a:avLst/>
          </a:prstGeom>
        </p:spPr>
      </p:pic>
      <p:sp>
        <p:nvSpPr>
          <p:cNvPr id="32" name="Cube 31"/>
          <p:cNvSpPr/>
          <p:nvPr/>
        </p:nvSpPr>
        <p:spPr>
          <a:xfrm>
            <a:off x="6195228" y="2362200"/>
            <a:ext cx="1447800" cy="10668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NETCONF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Manager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Cube 32"/>
          <p:cNvSpPr/>
          <p:nvPr/>
        </p:nvSpPr>
        <p:spPr>
          <a:xfrm>
            <a:off x="6195229" y="1047750"/>
            <a:ext cx="1447800" cy="10668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HTTPS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Server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5334000" y="647700"/>
            <a:ext cx="2438400" cy="4305300"/>
          </a:xfrm>
          <a:prstGeom prst="roundRect">
            <a:avLst/>
          </a:prstGeom>
          <a:noFill/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6195229" y="3962400"/>
            <a:ext cx="1051729" cy="6096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80"/>
              </a:lnSpc>
            </a:pPr>
            <a:r>
              <a:rPr lang="fr-FR" sz="1400" dirty="0" smtClean="0">
                <a:solidFill>
                  <a:schemeClr val="tx1"/>
                </a:solidFill>
              </a:rPr>
              <a:t>Data Model</a:t>
            </a:r>
          </a:p>
          <a:p>
            <a:pPr algn="ctr">
              <a:lnSpc>
                <a:spcPts val="980"/>
              </a:lnSpc>
            </a:pPr>
            <a:r>
              <a:rPr lang="fr-FR" sz="1400" dirty="0" smtClean="0">
                <a:solidFill>
                  <a:schemeClr val="tx1"/>
                </a:solidFill>
              </a:rPr>
              <a:t>agent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7" name="Cube 36"/>
          <p:cNvSpPr/>
          <p:nvPr/>
        </p:nvSpPr>
        <p:spPr>
          <a:xfrm>
            <a:off x="1500987" y="1181100"/>
            <a:ext cx="1447800" cy="1066800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NETCONF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Manager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3329258" y="4347543"/>
            <a:ext cx="2865969" cy="83405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lèche vers la gauche 42"/>
          <p:cNvSpPr/>
          <p:nvPr/>
        </p:nvSpPr>
        <p:spPr>
          <a:xfrm rot="2874564">
            <a:off x="2529276" y="5542619"/>
            <a:ext cx="349143" cy="344763"/>
          </a:xfrm>
          <a:prstGeom prst="leftArrow">
            <a:avLst>
              <a:gd name="adj1" fmla="val 29385"/>
              <a:gd name="adj2" fmla="val 4908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4476367" y="4833372"/>
            <a:ext cx="19988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…</a:t>
            </a:r>
          </a:p>
          <a:p>
            <a:r>
              <a:rPr lang="fr-FR" sz="1000" dirty="0" smtClean="0"/>
              <a:t>&lt;</a:t>
            </a:r>
            <a:r>
              <a:rPr lang="fr-FR" sz="1000" dirty="0" err="1" smtClean="0"/>
              <a:t>edit-config</a:t>
            </a:r>
            <a:r>
              <a:rPr lang="fr-FR" sz="1000" dirty="0" smtClean="0"/>
              <a:t>&gt;</a:t>
            </a:r>
          </a:p>
          <a:p>
            <a:r>
              <a:rPr lang="fr-FR" sz="1000" dirty="0" smtClean="0"/>
              <a:t>   &lt;</a:t>
            </a:r>
            <a:r>
              <a:rPr lang="fr-FR" sz="1000" dirty="0" err="1" smtClean="0"/>
              <a:t>netconf</a:t>
            </a:r>
            <a:r>
              <a:rPr lang="fr-FR" sz="1000" dirty="0" smtClean="0"/>
              <a:t>&gt;</a:t>
            </a:r>
          </a:p>
          <a:p>
            <a:r>
              <a:rPr lang="fr-FR" sz="1000" dirty="0" smtClean="0"/>
              <a:t>      &lt;network&gt;</a:t>
            </a:r>
          </a:p>
          <a:p>
            <a:r>
              <a:rPr lang="fr-FR" sz="1000" dirty="0" smtClean="0"/>
              <a:t>	</a:t>
            </a:r>
            <a:r>
              <a:rPr lang="fr-FR" sz="1000" dirty="0"/>
              <a:t>&lt;</a:t>
            </a:r>
            <a:r>
              <a:rPr lang="fr-FR" sz="1000" dirty="0" smtClean="0"/>
              <a:t>interfaces&gt;</a:t>
            </a:r>
          </a:p>
          <a:p>
            <a:r>
              <a:rPr lang="fr-FR" sz="1000" dirty="0" smtClean="0"/>
              <a:t>	    &lt;interface&gt;</a:t>
            </a:r>
          </a:p>
          <a:p>
            <a:r>
              <a:rPr lang="fr-FR" sz="1000" dirty="0" smtClean="0"/>
              <a:t>                        &lt;</a:t>
            </a:r>
            <a:r>
              <a:rPr lang="fr-FR" sz="1000" dirty="0" err="1" smtClean="0"/>
              <a:t>name</a:t>
            </a:r>
            <a:r>
              <a:rPr lang="fr-FR" sz="1000" dirty="0" smtClean="0"/>
              <a:t>&gt;lan0&lt;/</a:t>
            </a:r>
            <a:r>
              <a:rPr lang="fr-FR" sz="1000" dirty="0" err="1" smtClean="0"/>
              <a:t>name</a:t>
            </a:r>
            <a:r>
              <a:rPr lang="fr-FR" sz="1000" dirty="0" smtClean="0"/>
              <a:t>&gt;</a:t>
            </a:r>
          </a:p>
          <a:p>
            <a:r>
              <a:rPr lang="fr-FR" sz="1000" dirty="0" smtClean="0"/>
              <a:t>                   &lt;/interface&gt;</a:t>
            </a:r>
          </a:p>
          <a:p>
            <a:r>
              <a:rPr lang="fr-FR" sz="1000" dirty="0" smtClean="0"/>
              <a:t>               &lt;/interfaces&gt;</a:t>
            </a:r>
          </a:p>
          <a:p>
            <a:r>
              <a:rPr lang="fr-FR" sz="1000" dirty="0" smtClean="0"/>
              <a:t>      &lt;/network&gt;</a:t>
            </a:r>
          </a:p>
          <a:p>
            <a:r>
              <a:rPr lang="fr-FR" sz="1000" dirty="0" smtClean="0"/>
              <a:t>   &lt;/</a:t>
            </a:r>
            <a:r>
              <a:rPr lang="fr-FR" sz="1000" dirty="0" err="1" smtClean="0"/>
              <a:t>netconf</a:t>
            </a:r>
            <a:r>
              <a:rPr lang="fr-FR" sz="1000" dirty="0" smtClean="0"/>
              <a:t>&gt;</a:t>
            </a:r>
          </a:p>
          <a:p>
            <a:r>
              <a:rPr lang="fr-FR" sz="1000" dirty="0" smtClean="0"/>
              <a:t>&lt;/</a:t>
            </a:r>
            <a:r>
              <a:rPr lang="fr-FR" sz="1000" dirty="0" err="1" smtClean="0"/>
              <a:t>get</a:t>
            </a:r>
            <a:r>
              <a:rPr lang="fr-FR" sz="1000" dirty="0" smtClean="0"/>
              <a:t>&gt;</a:t>
            </a:r>
            <a:endParaRPr lang="fr-FR" sz="1000" dirty="0"/>
          </a:p>
        </p:txBody>
      </p:sp>
      <p:cxnSp>
        <p:nvCxnSpPr>
          <p:cNvPr id="48" name="Connecteur droit avec flèche 47"/>
          <p:cNvCxnSpPr/>
          <p:nvPr/>
        </p:nvCxnSpPr>
        <p:spPr>
          <a:xfrm flipV="1">
            <a:off x="7643028" y="2743200"/>
            <a:ext cx="1196172" cy="2286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7924800" y="2991703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NETCONF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3813580" y="446404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6570262" y="35930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cxnSp>
        <p:nvCxnSpPr>
          <p:cNvPr id="53" name="Connecteur droit avec flèche 52"/>
          <p:cNvCxnSpPr/>
          <p:nvPr/>
        </p:nvCxnSpPr>
        <p:spPr>
          <a:xfrm rot="5400000">
            <a:off x="6775060" y="3511942"/>
            <a:ext cx="533400" cy="3675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Bulle rectangulaire 53"/>
          <p:cNvSpPr/>
          <p:nvPr/>
        </p:nvSpPr>
        <p:spPr>
          <a:xfrm>
            <a:off x="7450539" y="4345955"/>
            <a:ext cx="1388661" cy="835645"/>
          </a:xfrm>
          <a:prstGeom prst="wedgeRectCallout">
            <a:avLst>
              <a:gd name="adj1" fmla="val -67106"/>
              <a:gd name="adj2" fmla="val -460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</a:rPr>
              <a:t>Checks</a:t>
            </a:r>
            <a:r>
              <a:rPr lang="fr-FR" sz="1200" dirty="0" smtClean="0">
                <a:solidFill>
                  <a:schemeClr val="tx1"/>
                </a:solidFill>
              </a:rPr>
              <a:t> </a:t>
            </a:r>
            <a:r>
              <a:rPr lang="fr-FR" sz="1200" dirty="0" err="1" smtClean="0">
                <a:solidFill>
                  <a:schemeClr val="tx1"/>
                </a:solidFill>
              </a:rPr>
              <a:t>validity</a:t>
            </a:r>
            <a:endParaRPr lang="fr-FR" sz="1200" dirty="0" smtClean="0">
              <a:solidFill>
                <a:schemeClr val="tx1"/>
              </a:solidFill>
            </a:endParaRPr>
          </a:p>
          <a:p>
            <a:r>
              <a:rPr lang="fr-FR" sz="1200" dirty="0" smtClean="0">
                <a:solidFill>
                  <a:schemeClr val="tx1"/>
                </a:solidFill>
              </a:rPr>
              <a:t> - Yang </a:t>
            </a:r>
            <a:r>
              <a:rPr lang="fr-FR" sz="1200" dirty="0" err="1" smtClean="0">
                <a:solidFill>
                  <a:schemeClr val="tx1"/>
                </a:solidFill>
              </a:rPr>
              <a:t>constraints</a:t>
            </a:r>
            <a:endParaRPr lang="fr-FR" sz="1200" dirty="0" smtClean="0">
              <a:solidFill>
                <a:schemeClr val="tx1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2211370" y="3962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2797957" y="5802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8229600" y="2362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èche vers la gauche 16"/>
          <p:cNvSpPr/>
          <p:nvPr/>
        </p:nvSpPr>
        <p:spPr>
          <a:xfrm rot="2573701">
            <a:off x="5353047" y="3464403"/>
            <a:ext cx="1790700" cy="73128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705600" y="3962400"/>
            <a:ext cx="1828800" cy="25146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6858000" y="4324350"/>
            <a:ext cx="1219200" cy="7620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YANG</a:t>
            </a:r>
          </a:p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Parser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i="1" dirty="0" smtClean="0">
                <a:solidFill>
                  <a:schemeClr val="tx1"/>
                </a:solidFill>
              </a:rPr>
              <a:t>java</a:t>
            </a:r>
            <a:endParaRPr lang="fr-FR" sz="1200" i="1" dirty="0">
              <a:solidFill>
                <a:schemeClr val="tx1"/>
              </a:solidFill>
            </a:endParaRPr>
          </a:p>
        </p:txBody>
      </p:sp>
      <p:sp>
        <p:nvSpPr>
          <p:cNvPr id="6" name="Cylindre 5"/>
          <p:cNvSpPr/>
          <p:nvPr/>
        </p:nvSpPr>
        <p:spPr>
          <a:xfrm>
            <a:off x="7162800" y="5410200"/>
            <a:ext cx="914400" cy="8001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Y</a:t>
            </a:r>
            <a:r>
              <a:rPr lang="fr-FR" dirty="0" err="1" smtClean="0">
                <a:solidFill>
                  <a:schemeClr val="tx1"/>
                </a:solidFill>
              </a:rPr>
              <a:t>ang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specs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4152900" y="2743994"/>
            <a:ext cx="1447800" cy="533400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Yang Proxy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" name="Cube 3"/>
          <p:cNvSpPr/>
          <p:nvPr/>
        </p:nvSpPr>
        <p:spPr>
          <a:xfrm>
            <a:off x="4152900" y="1295400"/>
            <a:ext cx="1447800" cy="10668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NETCONF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Agent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Flèche courbée vers la gauche 8"/>
          <p:cNvSpPr/>
          <p:nvPr/>
        </p:nvSpPr>
        <p:spPr>
          <a:xfrm>
            <a:off x="5791200" y="1600200"/>
            <a:ext cx="457200" cy="1371600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Flèche courbée vers la gauche 9"/>
          <p:cNvSpPr/>
          <p:nvPr/>
        </p:nvSpPr>
        <p:spPr>
          <a:xfrm flipV="1">
            <a:off x="6248400" y="1581150"/>
            <a:ext cx="457200" cy="1371600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2895600" y="3124200"/>
            <a:ext cx="152400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rot="5400000">
            <a:off x="4381500" y="2552700"/>
            <a:ext cx="381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7162800" y="3593068"/>
            <a:ext cx="118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</a:t>
            </a:r>
            <a:r>
              <a:rPr lang="fr-FR" dirty="0" err="1" smtClean="0"/>
              <a:t>tatic</a:t>
            </a:r>
            <a:r>
              <a:rPr lang="fr-FR" dirty="0" smtClean="0"/>
              <a:t> time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488120" y="3930134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NETCONF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858000" y="2025134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autonomous</a:t>
            </a:r>
            <a:endParaRPr lang="fr-FR" dirty="0" smtClean="0"/>
          </a:p>
          <a:p>
            <a:r>
              <a:rPr lang="fr-FR" dirty="0" smtClean="0"/>
              <a:t>polling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3649</TotalTime>
  <Words>383</Words>
  <Application>Microsoft Macintosh PowerPoint</Application>
  <PresentationFormat>Présentation à l'écran (4:3)</PresentationFormat>
  <Paragraphs>180</Paragraphs>
  <Slides>9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Company>INRIA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Emmanuel Nataf</dc:creator>
  <cp:lastModifiedBy>Emmanuel Nataf</cp:lastModifiedBy>
  <cp:revision>15</cp:revision>
  <dcterms:created xsi:type="dcterms:W3CDTF">2009-06-25T14:01:41Z</dcterms:created>
  <dcterms:modified xsi:type="dcterms:W3CDTF">2009-06-25T14:04:58Z</dcterms:modified>
</cp:coreProperties>
</file>