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2472"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65FF81-C54E-4F28-BD5F-122B2CCAAD81}"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65FF81-C54E-4F28-BD5F-122B2CCAAD81}"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t>‹#›</a:t>
            </a:fld>
            <a:endParaRPr lang="en-US"/>
          </a:p>
        </p:txBody>
      </p:sp>
      <p:sp>
        <p:nvSpPr>
          <p:cNvPr id="7" name="Title Placeholder 1"/>
          <p:cNvSpPr>
            <a:spLocks noGrp="1"/>
          </p:cNvSpPr>
          <p:nvPr>
            <p:ph type="title" hasCustomPrompt="1"/>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r>
              <a:rPr lang="en-US" dirty="0" smtClean="0"/>
              <a:t>Lab:</a:t>
            </a:r>
            <a:endParaRPr lang="en-US" dirty="0"/>
          </a:p>
        </p:txBody>
      </p:sp>
      <p:sp>
        <p:nvSpPr>
          <p:cNvPr id="8" name="Text Placeholder 2"/>
          <p:cNvSpPr>
            <a:spLocks noGrp="1"/>
          </p:cNvSpPr>
          <p:nvPr>
            <p:ph idx="1" hasCustomPrompt="1"/>
          </p:nvPr>
        </p:nvSpPr>
        <p:spPr>
          <a:xfrm>
            <a:off x="381000" y="12954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Goal:</a:t>
            </a:r>
            <a:endParaRPr lang="en-US" dirty="0"/>
          </a:p>
        </p:txBody>
      </p:sp>
      <p:sp>
        <p:nvSpPr>
          <p:cNvPr id="10" name="Text Placeholder 2"/>
          <p:cNvSpPr>
            <a:spLocks noGrp="1"/>
          </p:cNvSpPr>
          <p:nvPr>
            <p:ph idx="13" hasCustomPrompt="1"/>
          </p:nvPr>
        </p:nvSpPr>
        <p:spPr>
          <a:xfrm>
            <a:off x="304800" y="68580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Things to try: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565FF81-C54E-4F28-BD5F-122B2CCAAD81}" type="datetimeFigureOut">
              <a:rPr lang="en-US" smtClean="0"/>
              <a:t>11/4/2014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43650D1-3683-40C6-AB59-AC985A1194FF}" type="slidenum">
              <a:rPr lang="en-US" smtClean="0"/>
              <a:t>‹#›</a:t>
            </a:fld>
            <a:endParaRPr lang="en-US"/>
          </a:p>
        </p:txBody>
      </p:sp>
      <p:grpSp>
        <p:nvGrpSpPr>
          <p:cNvPr id="9" name="Group 8"/>
          <p:cNvGrpSpPr/>
          <p:nvPr userDrawn="1"/>
        </p:nvGrpSpPr>
        <p:grpSpPr>
          <a:xfrm>
            <a:off x="2379096" y="228600"/>
            <a:ext cx="2199640" cy="338554"/>
            <a:chOff x="2379096" y="228600"/>
            <a:chExt cx="2199640" cy="338554"/>
          </a:xfrm>
        </p:grpSpPr>
        <p:pic>
          <p:nvPicPr>
            <p:cNvPr id="1026" name="Picture 2"/>
            <p:cNvPicPr>
              <a:picLocks noChangeAspect="1" noChangeArrowheads="1"/>
            </p:cNvPicPr>
            <p:nvPr userDrawn="1"/>
          </p:nvPicPr>
          <p:blipFill>
            <a:blip r:embed="rId4" cstate="print"/>
            <a:srcRect/>
            <a:stretch>
              <a:fillRect/>
            </a:stretch>
          </p:blipFill>
          <p:spPr bwMode="auto">
            <a:xfrm>
              <a:off x="2438401" y="228600"/>
              <a:ext cx="2057399" cy="304800"/>
            </a:xfrm>
            <a:prstGeom prst="rect">
              <a:avLst/>
            </a:prstGeom>
            <a:noFill/>
            <a:ln w="9525">
              <a:noFill/>
              <a:miter lim="800000"/>
              <a:headEnd/>
              <a:tailEnd/>
            </a:ln>
          </p:spPr>
        </p:pic>
        <p:sp>
          <p:nvSpPr>
            <p:cNvPr id="8" name="TextBox 7"/>
            <p:cNvSpPr txBox="1"/>
            <p:nvPr userDrawn="1"/>
          </p:nvSpPr>
          <p:spPr>
            <a:xfrm>
              <a:off x="2379096" y="228600"/>
              <a:ext cx="2199640" cy="338554"/>
            </a:xfrm>
            <a:prstGeom prst="rect">
              <a:avLst/>
            </a:prstGeom>
            <a:noFill/>
          </p:spPr>
          <p:txBody>
            <a:bodyPr wrap="none" rtlCol="0">
              <a:spAutoFit/>
            </a:bodyPr>
            <a:lstStyle/>
            <a:p>
              <a:pPr algn="ctr"/>
              <a:r>
                <a:rPr lang="en-US" sz="1600" dirty="0" smtClean="0">
                  <a:solidFill>
                    <a:schemeClr val="bg1"/>
                  </a:solidFill>
                  <a:latin typeface="Arial" pitchFamily="34" charset="0"/>
                  <a:cs typeface="Arial" pitchFamily="34" charset="0"/>
                </a:rPr>
                <a:t>Moving Rainbow Labs</a:t>
              </a:r>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3600" kern="1200" baseline="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800" y="7391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1676400" y="3276600"/>
            <a:ext cx="685800" cy="7728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3048000"/>
            <a:ext cx="1981200" cy="1113152"/>
          </a:xfrm>
          <a:prstGeom prst="rect">
            <a:avLst/>
          </a:prstGeom>
          <a:noFill/>
          <a:ln w="9525">
            <a:noFill/>
            <a:miter lim="800000"/>
            <a:headEnd/>
            <a:tailEnd/>
          </a:ln>
        </p:spPr>
      </p:pic>
      <p:sp>
        <p:nvSpPr>
          <p:cNvPr id="7" name="TextBox 6"/>
          <p:cNvSpPr txBox="1"/>
          <p:nvPr/>
        </p:nvSpPr>
        <p:spPr>
          <a:xfrm>
            <a:off x="304800" y="2438400"/>
            <a:ext cx="6400800" cy="461665"/>
          </a:xfrm>
          <a:prstGeom prst="rect">
            <a:avLst/>
          </a:prstGeom>
          <a:noFill/>
        </p:spPr>
        <p:txBody>
          <a:bodyPr wrap="square" rtlCol="0">
            <a:spAutoFit/>
          </a:bodyPr>
          <a:lstStyle/>
          <a:p>
            <a:r>
              <a:rPr lang="en-US" sz="1200" dirty="0" smtClean="0">
                <a:latin typeface="Arial Narrow" pitchFamily="34" charset="0"/>
              </a:rPr>
              <a:t>The Moving Rainbow Kit is based on a strip of 12 "addressable" Red, Green and Blue (RGB) </a:t>
            </a:r>
            <a:r>
              <a:rPr lang="en-US" sz="1200" dirty="0">
                <a:latin typeface="Arial Narrow" pitchFamily="34" charset="0"/>
              </a:rPr>
              <a:t>L</a:t>
            </a:r>
            <a:r>
              <a:rPr lang="en-US" sz="1200" dirty="0" smtClean="0">
                <a:latin typeface="Arial Narrow" pitchFamily="34" charset="0"/>
              </a:rPr>
              <a:t>ight </a:t>
            </a:r>
            <a:r>
              <a:rPr lang="en-US" sz="1200" dirty="0">
                <a:latin typeface="Arial Narrow" pitchFamily="34" charset="0"/>
              </a:rPr>
              <a:t>E</a:t>
            </a:r>
            <a:r>
              <a:rPr lang="en-US" sz="1200" dirty="0" smtClean="0">
                <a:latin typeface="Arial Narrow" pitchFamily="34" charset="0"/>
              </a:rPr>
              <a:t>mitting Diodes (LEDs).  </a:t>
            </a:r>
            <a:endParaRPr lang="en-US" sz="1200" dirty="0">
              <a:latin typeface="Arial Narrow" pitchFamily="34" charset="0"/>
            </a:endParaRPr>
          </a:p>
        </p:txBody>
      </p:sp>
      <p:cxnSp>
        <p:nvCxnSpPr>
          <p:cNvPr id="9" name="Straight Arrow Connector 8"/>
          <p:cNvCxnSpPr/>
          <p:nvPr/>
        </p:nvCxnSpPr>
        <p:spPr>
          <a:xfrm flipV="1">
            <a:off x="1676400" y="38100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3000" y="4191000"/>
            <a:ext cx="870751" cy="276999"/>
          </a:xfrm>
          <a:prstGeom prst="rect">
            <a:avLst/>
          </a:prstGeom>
          <a:noFill/>
        </p:spPr>
        <p:txBody>
          <a:bodyPr wrap="none" rtlCol="0">
            <a:spAutoFit/>
          </a:bodyPr>
          <a:lstStyle/>
          <a:p>
            <a:r>
              <a:rPr lang="en-US" sz="1200" dirty="0" smtClean="0">
                <a:latin typeface="Arial Narrow" pitchFamily="34" charset="0"/>
              </a:rPr>
              <a:t>shift register</a:t>
            </a:r>
            <a:endParaRPr lang="en-US" sz="1200" dirty="0">
              <a:latin typeface="Arial Narrow" pitchFamily="34" charset="0"/>
            </a:endParaRPr>
          </a:p>
        </p:txBody>
      </p:sp>
      <p:cxnSp>
        <p:nvCxnSpPr>
          <p:cNvPr id="12" name="Straight Arrow Connector 11"/>
          <p:cNvCxnSpPr/>
          <p:nvPr/>
        </p:nvCxnSpPr>
        <p:spPr>
          <a:xfrm flipV="1">
            <a:off x="4267200" y="3733800"/>
            <a:ext cx="304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4419600"/>
            <a:ext cx="3047629" cy="276999"/>
          </a:xfrm>
          <a:prstGeom prst="rect">
            <a:avLst/>
          </a:prstGeom>
          <a:noFill/>
        </p:spPr>
        <p:txBody>
          <a:bodyPr wrap="none" rtlCol="0">
            <a:spAutoFit/>
          </a:bodyPr>
          <a:lstStyle/>
          <a:p>
            <a:r>
              <a:rPr lang="en-US" sz="1200" dirty="0" smtClean="0">
                <a:latin typeface="Arial Narrow" pitchFamily="34" charset="0"/>
              </a:rPr>
              <a:t>green, red and blue LEDs in a segment of the strip.</a:t>
            </a:r>
            <a:endParaRPr lang="en-US" sz="1200" dirty="0">
              <a:latin typeface="Arial Narrow" pitchFamily="34" charset="0"/>
            </a:endParaRPr>
          </a:p>
        </p:txBody>
      </p:sp>
      <p:sp>
        <p:nvSpPr>
          <p:cNvPr id="15" name="TextBox 14"/>
          <p:cNvSpPr txBox="1"/>
          <p:nvPr/>
        </p:nvSpPr>
        <p:spPr>
          <a:xfrm>
            <a:off x="1143000" y="2971800"/>
            <a:ext cx="1632563" cy="276999"/>
          </a:xfrm>
          <a:prstGeom prst="rect">
            <a:avLst/>
          </a:prstGeom>
          <a:noFill/>
        </p:spPr>
        <p:txBody>
          <a:bodyPr wrap="none" rtlCol="0">
            <a:spAutoFit/>
          </a:bodyPr>
          <a:lstStyle/>
          <a:p>
            <a:r>
              <a:rPr lang="en-US" sz="1200" dirty="0" smtClean="0">
                <a:latin typeface="Arial Narrow" pitchFamily="34" charset="0"/>
              </a:rPr>
              <a:t>Close up of the WS2811B</a:t>
            </a:r>
            <a:endParaRPr lang="en-US" sz="1200" dirty="0">
              <a:latin typeface="Arial Narrow" pitchFamily="34" charset="0"/>
            </a:endParaRPr>
          </a:p>
        </p:txBody>
      </p:sp>
      <p:cxnSp>
        <p:nvCxnSpPr>
          <p:cNvPr id="16" name="Straight Arrow Connector 15"/>
          <p:cNvCxnSpPr>
            <a:endCxn id="2051" idx="1"/>
          </p:cNvCxnSpPr>
          <p:nvPr/>
        </p:nvCxnSpPr>
        <p:spPr>
          <a:xfrm flipV="1">
            <a:off x="3356811" y="3604576"/>
            <a:ext cx="300789" cy="48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352800"/>
            <a:ext cx="564578" cy="276999"/>
          </a:xfrm>
          <a:prstGeom prst="rect">
            <a:avLst/>
          </a:prstGeom>
          <a:noFill/>
        </p:spPr>
        <p:txBody>
          <a:bodyPr wrap="none" rtlCol="0">
            <a:spAutoFit/>
          </a:bodyPr>
          <a:lstStyle/>
          <a:p>
            <a:r>
              <a:rPr lang="en-US" sz="1200" dirty="0" smtClean="0">
                <a:latin typeface="Arial Narrow" pitchFamily="34" charset="0"/>
              </a:rPr>
              <a:t>data in</a:t>
            </a:r>
            <a:endParaRPr lang="en-US" sz="1200" dirty="0">
              <a:latin typeface="Arial Narrow" pitchFamily="34" charset="0"/>
            </a:endParaRPr>
          </a:p>
        </p:txBody>
      </p:sp>
      <p:sp>
        <p:nvSpPr>
          <p:cNvPr id="20" name="TextBox 19"/>
          <p:cNvSpPr txBox="1"/>
          <p:nvPr/>
        </p:nvSpPr>
        <p:spPr>
          <a:xfrm>
            <a:off x="5638800" y="3352800"/>
            <a:ext cx="643125" cy="276999"/>
          </a:xfrm>
          <a:prstGeom prst="rect">
            <a:avLst/>
          </a:prstGeom>
          <a:noFill/>
        </p:spPr>
        <p:txBody>
          <a:bodyPr wrap="none" rtlCol="0">
            <a:spAutoFit/>
          </a:bodyPr>
          <a:lstStyle/>
          <a:p>
            <a:r>
              <a:rPr lang="en-US" sz="1200" dirty="0" smtClean="0">
                <a:latin typeface="Arial Narrow" pitchFamily="34" charset="0"/>
              </a:rPr>
              <a:t>data out</a:t>
            </a:r>
            <a:endParaRPr lang="en-US" sz="1200" dirty="0">
              <a:latin typeface="Arial Narrow" pitchFamily="34" charset="0"/>
            </a:endParaRPr>
          </a:p>
        </p:txBody>
      </p:sp>
      <p:cxnSp>
        <p:nvCxnSpPr>
          <p:cNvPr id="21" name="Straight Arrow Connector 20"/>
          <p:cNvCxnSpPr/>
          <p:nvPr/>
        </p:nvCxnSpPr>
        <p:spPr>
          <a:xfrm>
            <a:off x="5638800" y="3657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5029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Arduino</a:t>
            </a:r>
            <a:endParaRPr lang="en-US" dirty="0">
              <a:latin typeface="Arial" pitchFamily="34" charset="0"/>
              <a:cs typeface="Arial" pitchFamily="34" charset="0"/>
            </a:endParaRPr>
          </a:p>
        </p:txBody>
      </p:sp>
      <p:cxnSp>
        <p:nvCxnSpPr>
          <p:cNvPr id="24" name="Elbow Connector 23"/>
          <p:cNvCxnSpPr/>
          <p:nvPr/>
        </p:nvCxnSpPr>
        <p:spPr>
          <a:xfrm rot="5400000" flipH="1" flipV="1">
            <a:off x="2353281" y="4023455"/>
            <a:ext cx="1381418" cy="60158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6019800"/>
            <a:ext cx="6172200" cy="646331"/>
          </a:xfrm>
          <a:prstGeom prst="rect">
            <a:avLst/>
          </a:prstGeom>
          <a:noFill/>
        </p:spPr>
        <p:txBody>
          <a:bodyPr wrap="square" rtlCol="0">
            <a:spAutoFit/>
          </a:bodyPr>
          <a:lstStyle/>
          <a:p>
            <a:r>
              <a:rPr lang="en-US" sz="1200" dirty="0" smtClean="0">
                <a:latin typeface="Arial Narrow" pitchFamily="34" charset="0"/>
              </a:rPr>
              <a:t>We will use a software library provided by Adafruit called the "NeoPixel" library to turn lights on and off.  Our LED strip has 12 pixels.  However we start numbering at "0" to show how computer science people are usually off by one digit when they access memory locations.</a:t>
            </a:r>
            <a:endParaRPr lang="en-US" sz="1200" dirty="0">
              <a:latin typeface="Arial Narrow" pitchFamily="34" charset="0"/>
            </a:endParaRPr>
          </a:p>
        </p:txBody>
      </p:sp>
      <p:sp>
        <p:nvSpPr>
          <p:cNvPr id="38" name="Oval 37"/>
          <p:cNvSpPr/>
          <p:nvPr/>
        </p:nvSpPr>
        <p:spPr>
          <a:xfrm>
            <a:off x="838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05000" y="4724400"/>
            <a:ext cx="846707" cy="276999"/>
          </a:xfrm>
          <a:prstGeom prst="rect">
            <a:avLst/>
          </a:prstGeom>
          <a:noFill/>
        </p:spPr>
        <p:txBody>
          <a:bodyPr wrap="none" rtlCol="0">
            <a:spAutoFit/>
          </a:bodyPr>
          <a:lstStyle/>
          <a:p>
            <a:r>
              <a:rPr lang="en-US" sz="1200" dirty="0" smtClean="0">
                <a:latin typeface="Arial Narrow" pitchFamily="34" charset="0"/>
              </a:rPr>
              <a:t>data out pin</a:t>
            </a:r>
          </a:p>
        </p:txBody>
      </p:sp>
      <p:sp>
        <p:nvSpPr>
          <p:cNvPr id="40" name="Oval 39"/>
          <p:cNvSpPr/>
          <p:nvPr/>
        </p:nvSpPr>
        <p:spPr>
          <a:xfrm>
            <a:off x="1295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09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7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1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38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410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67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53505" y="7100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54" name="TextBox 53"/>
          <p:cNvSpPr txBox="1"/>
          <p:nvPr/>
        </p:nvSpPr>
        <p:spPr>
          <a:xfrm>
            <a:off x="1819400"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55" name="TextBox 54"/>
          <p:cNvSpPr txBox="1"/>
          <p:nvPr/>
        </p:nvSpPr>
        <p:spPr>
          <a:xfrm>
            <a:off x="2264314"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57" name="TextBox 56"/>
          <p:cNvSpPr txBox="1"/>
          <p:nvPr/>
        </p:nvSpPr>
        <p:spPr>
          <a:xfrm>
            <a:off x="2713991" y="7100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58" name="TextBox 57"/>
          <p:cNvSpPr txBox="1"/>
          <p:nvPr/>
        </p:nvSpPr>
        <p:spPr>
          <a:xfrm>
            <a:off x="3181478" y="7096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59" name="TextBox 58"/>
          <p:cNvSpPr txBox="1"/>
          <p:nvPr/>
        </p:nvSpPr>
        <p:spPr>
          <a:xfrm>
            <a:off x="923925" y="7105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60" name="TextBox 59"/>
          <p:cNvSpPr txBox="1"/>
          <p:nvPr/>
        </p:nvSpPr>
        <p:spPr>
          <a:xfrm>
            <a:off x="4084197" y="7096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61" name="TextBox 60"/>
          <p:cNvSpPr txBox="1"/>
          <p:nvPr/>
        </p:nvSpPr>
        <p:spPr>
          <a:xfrm>
            <a:off x="4540765" y="7096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62" name="TextBox 61"/>
          <p:cNvSpPr txBox="1"/>
          <p:nvPr/>
        </p:nvSpPr>
        <p:spPr>
          <a:xfrm>
            <a:off x="4942816" y="7105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63" name="TextBox 62"/>
          <p:cNvSpPr txBox="1"/>
          <p:nvPr/>
        </p:nvSpPr>
        <p:spPr>
          <a:xfrm>
            <a:off x="5457825" y="7110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64" name="TextBox 63"/>
          <p:cNvSpPr txBox="1"/>
          <p:nvPr/>
        </p:nvSpPr>
        <p:spPr>
          <a:xfrm>
            <a:off x="5838825" y="7105650"/>
            <a:ext cx="3048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12</a:t>
            </a:r>
          </a:p>
        </p:txBody>
      </p:sp>
      <p:sp>
        <p:nvSpPr>
          <p:cNvPr id="65" name="TextBox 64"/>
          <p:cNvSpPr txBox="1"/>
          <p:nvPr/>
        </p:nvSpPr>
        <p:spPr>
          <a:xfrm>
            <a:off x="3657600" y="7086600"/>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68" name="TextBox 67"/>
          <p:cNvSpPr txBox="1"/>
          <p:nvPr/>
        </p:nvSpPr>
        <p:spPr>
          <a:xfrm>
            <a:off x="928687" y="7862888"/>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0</a:t>
            </a:r>
          </a:p>
        </p:txBody>
      </p:sp>
      <p:sp>
        <p:nvSpPr>
          <p:cNvPr id="69" name="TextBox 68"/>
          <p:cNvSpPr txBox="1"/>
          <p:nvPr/>
        </p:nvSpPr>
        <p:spPr>
          <a:xfrm>
            <a:off x="1786893" y="7862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70" name="TextBox 69"/>
          <p:cNvSpPr txBox="1"/>
          <p:nvPr/>
        </p:nvSpPr>
        <p:spPr>
          <a:xfrm>
            <a:off x="2252788"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71" name="TextBox 70"/>
          <p:cNvSpPr txBox="1"/>
          <p:nvPr/>
        </p:nvSpPr>
        <p:spPr>
          <a:xfrm>
            <a:off x="2697702"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72" name="TextBox 71"/>
          <p:cNvSpPr txBox="1"/>
          <p:nvPr/>
        </p:nvSpPr>
        <p:spPr>
          <a:xfrm>
            <a:off x="3147379" y="7862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73" name="TextBox 72"/>
          <p:cNvSpPr txBox="1"/>
          <p:nvPr/>
        </p:nvSpPr>
        <p:spPr>
          <a:xfrm>
            <a:off x="3614866" y="7858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74" name="TextBox 73"/>
          <p:cNvSpPr txBox="1"/>
          <p:nvPr/>
        </p:nvSpPr>
        <p:spPr>
          <a:xfrm>
            <a:off x="1357313" y="7867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75" name="TextBox 74"/>
          <p:cNvSpPr txBox="1"/>
          <p:nvPr/>
        </p:nvSpPr>
        <p:spPr>
          <a:xfrm>
            <a:off x="4517585" y="7858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76" name="TextBox 75"/>
          <p:cNvSpPr txBox="1"/>
          <p:nvPr/>
        </p:nvSpPr>
        <p:spPr>
          <a:xfrm>
            <a:off x="4974153" y="7858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77" name="TextBox 76"/>
          <p:cNvSpPr txBox="1"/>
          <p:nvPr/>
        </p:nvSpPr>
        <p:spPr>
          <a:xfrm>
            <a:off x="5376204" y="7867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78" name="TextBox 77"/>
          <p:cNvSpPr txBox="1"/>
          <p:nvPr/>
        </p:nvSpPr>
        <p:spPr>
          <a:xfrm>
            <a:off x="5891213" y="7872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79" name="TextBox 78"/>
          <p:cNvSpPr txBox="1"/>
          <p:nvPr/>
        </p:nvSpPr>
        <p:spPr>
          <a:xfrm>
            <a:off x="4093117" y="7862887"/>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80" name="TextBox 79"/>
          <p:cNvSpPr txBox="1"/>
          <p:nvPr/>
        </p:nvSpPr>
        <p:spPr>
          <a:xfrm>
            <a:off x="2819400" y="6781800"/>
            <a:ext cx="1219200" cy="276999"/>
          </a:xfrm>
          <a:prstGeom prst="rect">
            <a:avLst/>
          </a:prstGeom>
          <a:noFill/>
        </p:spPr>
        <p:txBody>
          <a:bodyPr wrap="square" rtlCol="0">
            <a:spAutoFit/>
          </a:bodyPr>
          <a:lstStyle/>
          <a:p>
            <a:pPr algn="ctr"/>
            <a:r>
              <a:rPr lang="en-US" sz="1200" b="1" dirty="0" smtClean="0">
                <a:latin typeface="Arial Narrow" pitchFamily="34" charset="0"/>
              </a:rPr>
              <a:t>Logical Number</a:t>
            </a:r>
          </a:p>
        </p:txBody>
      </p:sp>
      <p:sp>
        <p:nvSpPr>
          <p:cNvPr id="81" name="TextBox 80"/>
          <p:cNvSpPr txBox="1"/>
          <p:nvPr/>
        </p:nvSpPr>
        <p:spPr>
          <a:xfrm>
            <a:off x="2438400" y="8153400"/>
            <a:ext cx="2286000" cy="276999"/>
          </a:xfrm>
          <a:prstGeom prst="rect">
            <a:avLst/>
          </a:prstGeom>
          <a:noFill/>
        </p:spPr>
        <p:txBody>
          <a:bodyPr wrap="square" rtlCol="0">
            <a:spAutoFit/>
          </a:bodyPr>
          <a:lstStyle/>
          <a:p>
            <a:pPr algn="ctr"/>
            <a:r>
              <a:rPr lang="en-US" sz="1200" b="1" dirty="0" smtClean="0">
                <a:latin typeface="Arial Narrow" pitchFamily="34" charset="0"/>
              </a:rPr>
              <a:t>(Illogical) Memory Address Offset</a:t>
            </a:r>
          </a:p>
        </p:txBody>
      </p:sp>
      <p:cxnSp>
        <p:nvCxnSpPr>
          <p:cNvPr id="84" name="Straight Arrow Connector 83"/>
          <p:cNvCxnSpPr/>
          <p:nvPr/>
        </p:nvCxnSpPr>
        <p:spPr>
          <a:xfrm flipV="1">
            <a:off x="990600" y="8153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7263" y="8553450"/>
            <a:ext cx="3230372" cy="276999"/>
          </a:xfrm>
          <a:prstGeom prst="rect">
            <a:avLst/>
          </a:prstGeom>
          <a:noFill/>
        </p:spPr>
        <p:txBody>
          <a:bodyPr wrap="none" rtlCol="0">
            <a:spAutoFit/>
          </a:bodyPr>
          <a:lstStyle/>
          <a:p>
            <a:r>
              <a:rPr lang="en-US" sz="1200" dirty="0" smtClean="0">
                <a:latin typeface="Arial Narrow" pitchFamily="34" charset="0"/>
              </a:rPr>
              <a:t>The first pixel is called "0", the second is called "1" etc.</a:t>
            </a:r>
          </a:p>
        </p:txBody>
      </p:sp>
      <p:sp>
        <p:nvSpPr>
          <p:cNvPr id="87" name="TextBox 86"/>
          <p:cNvSpPr txBox="1"/>
          <p:nvPr/>
        </p:nvSpPr>
        <p:spPr>
          <a:xfrm>
            <a:off x="457200" y="914400"/>
            <a:ext cx="6400800" cy="646331"/>
          </a:xfrm>
          <a:prstGeom prst="rect">
            <a:avLst/>
          </a:prstGeom>
          <a:noFill/>
        </p:spPr>
        <p:txBody>
          <a:bodyPr wrap="square" rtlCol="0">
            <a:spAutoFit/>
          </a:bodyPr>
          <a:lstStyle/>
          <a:p>
            <a:r>
              <a:rPr lang="en-US" sz="1200" dirty="0" smtClean="0">
                <a:latin typeface="Arial Narrow" pitchFamily="34" charset="0"/>
              </a:rPr>
              <a:t>Welcome to the moving rainbow labs.</a:t>
            </a:r>
            <a:r>
              <a:rPr lang="en-US" sz="1200" dirty="0" smtClean="0">
                <a:latin typeface="Arial Narrow" pitchFamily="34" charset="0"/>
              </a:rPr>
              <a:t> We will learn the basics of programming by learning to turn each of these LEDs  on in different patterns.</a:t>
            </a:r>
            <a:r>
              <a:rPr lang="en-US" sz="1200" dirty="0" smtClean="0">
                <a:latin typeface="Arial Narrow" pitchFamily="34" charset="0"/>
              </a:rPr>
              <a:t>  To use these labs connect the USB of the Moving Rainbow kit to your computer and load the labs into the Arduino development system.</a:t>
            </a:r>
            <a:endParaRPr lang="en-US" sz="1200" dirty="0">
              <a:latin typeface="Arial Narrow" pitchFamily="34" charset="0"/>
            </a:endParaRPr>
          </a:p>
        </p:txBody>
      </p:sp>
      <p:sp>
        <p:nvSpPr>
          <p:cNvPr id="88" name="Rounded Rectangle 87"/>
          <p:cNvSpPr/>
          <p:nvPr/>
        </p:nvSpPr>
        <p:spPr>
          <a:xfrm>
            <a:off x="990600" y="1600200"/>
            <a:ext cx="990600" cy="685800"/>
          </a:xfrm>
          <a:prstGeom prst="roundRect">
            <a:avLst>
              <a:gd name="adj" fmla="val 11111"/>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1143000" y="1676400"/>
            <a:ext cx="609600" cy="574393"/>
          </a:xfrm>
          <a:prstGeom prst="rect">
            <a:avLst/>
          </a:prstGeom>
          <a:noFill/>
          <a:ln w="9525">
            <a:noFill/>
            <a:miter lim="800000"/>
            <a:headEnd/>
            <a:tailEnd/>
          </a:ln>
        </p:spPr>
      </p:pic>
      <p:sp>
        <p:nvSpPr>
          <p:cNvPr id="90" name="Rectangle 89"/>
          <p:cNvSpPr/>
          <p:nvPr/>
        </p:nvSpPr>
        <p:spPr>
          <a:xfrm>
            <a:off x="2362200" y="1905000"/>
            <a:ext cx="762000" cy="3048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Narrow" pitchFamily="34" charset="0"/>
                <a:cs typeface="Arial" pitchFamily="34" charset="0"/>
              </a:rPr>
              <a:t>Arduino</a:t>
            </a:r>
            <a:endParaRPr lang="en-US" sz="1200" dirty="0">
              <a:solidFill>
                <a:schemeClr val="tx1"/>
              </a:solidFill>
              <a:latin typeface="Arial Narrow" pitchFamily="34" charset="0"/>
              <a:cs typeface="Arial" pitchFamily="34" charset="0"/>
            </a:endParaRPr>
          </a:p>
        </p:txBody>
      </p:sp>
      <p:grpSp>
        <p:nvGrpSpPr>
          <p:cNvPr id="104" name="Group 103"/>
          <p:cNvGrpSpPr/>
          <p:nvPr/>
        </p:nvGrpSpPr>
        <p:grpSpPr>
          <a:xfrm>
            <a:off x="3505200" y="1981200"/>
            <a:ext cx="1219200" cy="76200"/>
            <a:chOff x="838200" y="7543800"/>
            <a:chExt cx="5638800" cy="457200"/>
          </a:xfrm>
        </p:grpSpPr>
        <p:sp>
          <p:nvSpPr>
            <p:cNvPr id="91" name="Rectangle 90"/>
            <p:cNvSpPr/>
            <p:nvPr/>
          </p:nvSpPr>
          <p:spPr>
            <a:xfrm>
              <a:off x="838200" y="7543800"/>
              <a:ext cx="5638800" cy="4572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7620000"/>
              <a:ext cx="304800" cy="304800"/>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47800" y="7620000"/>
              <a:ext cx="304800" cy="304800"/>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905000" y="7620000"/>
              <a:ext cx="304800" cy="304800"/>
            </a:xfrm>
            <a:prstGeom prst="ellipse">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22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819400" y="7620000"/>
              <a:ext cx="304800" cy="304800"/>
            </a:xfrm>
            <a:prstGeom prst="ellipse">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766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3800" y="7620000"/>
              <a:ext cx="304800" cy="304800"/>
            </a:xfrm>
            <a:prstGeom prst="ellipse">
              <a:avLst/>
            </a:prstGeom>
            <a:solidFill>
              <a:srgbClr val="7030A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7620000"/>
              <a:ext cx="304800" cy="304800"/>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648200" y="7620000"/>
              <a:ext cx="304800" cy="304800"/>
            </a:xfrm>
            <a:prstGeom prst="ellipse">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105400" y="7620000"/>
              <a:ext cx="304800" cy="30480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5626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198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Straight Connector 105"/>
          <p:cNvCxnSpPr>
            <a:endCxn id="90" idx="1"/>
          </p:cNvCxnSpPr>
          <p:nvPr/>
        </p:nvCxnSpPr>
        <p:spPr>
          <a:xfrm>
            <a:off x="1981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05000" y="1828800"/>
            <a:ext cx="388248" cy="276999"/>
          </a:xfrm>
          <a:prstGeom prst="rect">
            <a:avLst/>
          </a:prstGeom>
          <a:noFill/>
        </p:spPr>
        <p:txBody>
          <a:bodyPr wrap="none" rtlCol="0">
            <a:spAutoFit/>
          </a:bodyPr>
          <a:lstStyle/>
          <a:p>
            <a:r>
              <a:rPr lang="en-US" sz="1200" dirty="0" err="1" smtClean="0">
                <a:latin typeface="Arial Narrow" pitchFamily="34" charset="0"/>
              </a:rPr>
              <a:t>usb</a:t>
            </a:r>
            <a:endParaRPr lang="en-US" sz="1200" dirty="0" smtClean="0">
              <a:latin typeface="Arial Narrow" pitchFamily="34" charset="0"/>
            </a:endParaRPr>
          </a:p>
        </p:txBody>
      </p:sp>
      <p:cxnSp>
        <p:nvCxnSpPr>
          <p:cNvPr id="109" name="Straight Connector 108"/>
          <p:cNvCxnSpPr/>
          <p:nvPr/>
        </p:nvCxnSpPr>
        <p:spPr>
          <a:xfrm>
            <a:off x="3124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Arial Narrow" pitchFamily="34" charset="0"/>
                <a:ea typeface="+mj-ea"/>
                <a:cs typeface="+mj-cs"/>
              </a:rPr>
              <a:t>Lab1: set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hasCustomPrompt="1"/>
          </p:nvPr>
        </p:nvSpPr>
        <p:spPr>
          <a:xfrm>
            <a:off x="381000" y="1295400"/>
            <a:ext cx="6172200" cy="1066800"/>
          </a:xfrm>
          <a:prstGeom prst="rect">
            <a:avLst/>
          </a:prstGeom>
          <a:ln w="12700">
            <a:solidFill>
              <a:schemeClr val="bg1">
                <a:lumMod val="50000"/>
              </a:schemeClr>
            </a:solidFill>
          </a:ln>
        </p:spPr>
        <p:txBody>
          <a:bodyPr vert="horz" lIns="91440" tIns="45720" rIns="91440" bIns="45720" rtlCol="0">
            <a:normAutofit fontScale="55000" lnSpcReduction="20000"/>
          </a:bodyPr>
          <a:lstStyle>
            <a:lvl1pPr algn="l">
              <a:defRPr sz="2400" baseline="0"/>
            </a:lvl1pPr>
          </a:lstStyle>
          <a:p>
            <a:pPr lvl="0"/>
            <a:r>
              <a:rPr lang="en-US" dirty="0" smtClean="0"/>
              <a:t>Goal: set the color of the first pixel to be red, then green, then blue.  We will use the following function:</a:t>
            </a:r>
          </a:p>
          <a:p>
            <a:pPr lvl="0"/>
            <a:endParaRPr lang="en-US" dirty="0" smtClean="0"/>
          </a:p>
          <a:p>
            <a:pPr lvl="0"/>
            <a:r>
              <a:rPr lang="en-US" dirty="0" smtClean="0"/>
              <a:t>strip.setPixelColor(pixel-address, red, green-value, blue-value);</a:t>
            </a:r>
          </a:p>
          <a:p>
            <a:pPr lvl="0"/>
            <a:endParaRPr lang="en-US" dirty="0" smtClean="0"/>
          </a:p>
          <a:p>
            <a:pPr lvl="0"/>
            <a:r>
              <a:rPr lang="en-US" dirty="0" smtClean="0"/>
              <a:t>Where the color values are 0 for off and 255 for very bright.</a:t>
            </a:r>
            <a:endParaRPr lang="en-US" dirty="0"/>
          </a:p>
        </p:txBody>
      </p:sp>
      <p:sp>
        <p:nvSpPr>
          <p:cNvPr id="6" name="TextBox 5"/>
          <p:cNvSpPr txBox="1"/>
          <p:nvPr/>
        </p:nvSpPr>
        <p:spPr>
          <a:xfrm>
            <a:off x="381000" y="2590800"/>
            <a:ext cx="4572000" cy="4893647"/>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baseline="0" dirty="0" smtClean="0">
                <a:latin typeface="Arial Narrow" pitchFamily="34" charset="0"/>
              </a:rPr>
              <a:t>  delay(1000);</a:t>
            </a:r>
            <a:endParaRPr lang="en-US" sz="1200" dirty="0" smtClean="0">
              <a:latin typeface="Arial Narrow" pitchFamily="34" charset="0"/>
            </a:endParaRP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hasCustomPrompt="1"/>
          </p:nvPr>
        </p:nvSpPr>
        <p:spPr>
          <a:xfrm>
            <a:off x="381000" y="76962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2: set each pixel</a:t>
            </a:r>
          </a:p>
        </p:txBody>
      </p:sp>
      <p:sp>
        <p:nvSpPr>
          <p:cNvPr id="5" name="Text Placeholder 2"/>
          <p:cNvSpPr>
            <a:spLocks noGrp="1"/>
          </p:cNvSpPr>
          <p:nvPr>
            <p:ph idx="1" hasCustomPrompt="1"/>
          </p:nvPr>
        </p:nvSpPr>
        <p:spPr>
          <a:xfrm>
            <a:off x="381000" y="1295400"/>
            <a:ext cx="6172200" cy="838200"/>
          </a:xfrm>
          <a:prstGeom prst="rect">
            <a:avLst/>
          </a:prstGeom>
          <a:ln w="12700">
            <a:solidFill>
              <a:schemeClr val="tx1"/>
            </a:solidFill>
          </a:ln>
        </p:spPr>
        <p:txBody>
          <a:bodyPr vert="horz" lIns="91440" tIns="45720" rIns="91440" bIns="45720" rtlCol="0">
            <a:normAutofit/>
          </a:bodyPr>
          <a:lstStyle>
            <a:lvl1pPr algn="l">
              <a:defRPr sz="2400" baseline="0"/>
            </a:lvl1pPr>
          </a:lstStyle>
          <a:p>
            <a:pPr lvl="0"/>
            <a:r>
              <a:rPr lang="en-US" sz="1200" dirty="0" smtClean="0"/>
              <a:t>Goal: set the color of each of the pixels to a color you choose</a:t>
            </a:r>
            <a:endParaRPr lang="en-US" sz="1200" dirty="0"/>
          </a:p>
        </p:txBody>
      </p:sp>
      <p:sp>
        <p:nvSpPr>
          <p:cNvPr id="6" name="TextBox 5"/>
          <p:cNvSpPr txBox="1"/>
          <p:nvPr/>
        </p:nvSpPr>
        <p:spPr>
          <a:xfrm>
            <a:off x="457200" y="2514600"/>
            <a:ext cx="4572000" cy="3600986"/>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endParaRPr lang="en-US" sz="1200" baseline="0" dirty="0" smtClean="0">
              <a:latin typeface="Arial Narrow" pitchFamily="34" charset="0"/>
            </a:endParaRPr>
          </a:p>
          <a:p>
            <a:r>
              <a:rPr lang="en-US" sz="1200" dirty="0" smtClean="0">
                <a:latin typeface="Arial Narrow" pitchFamily="34" charset="0"/>
              </a:rPr>
              <a:t>  strip.setPixelColor(1, 0, </a:t>
            </a:r>
            <a:r>
              <a:rPr lang="en-US" sz="1200" dirty="0" smtClean="0">
                <a:latin typeface="Arial Narrow" pitchFamily="34" charset="0"/>
              </a:rPr>
              <a:t>255</a:t>
            </a:r>
            <a:r>
              <a:rPr lang="en-US" sz="1200" dirty="0" smtClean="0">
                <a:latin typeface="Arial Narrow" pitchFamily="34" charset="0"/>
              </a:rPr>
              <a:t>, 0); // set pixel 0 to be green</a:t>
            </a:r>
          </a:p>
          <a:p>
            <a:r>
              <a:rPr lang="en-US" sz="1200" dirty="0" smtClean="0">
                <a:latin typeface="Arial Narrow" pitchFamily="34" charset="0"/>
              </a:rPr>
              <a:t>  strip.setPixelColor(2, 0, 0, 255); // set pixel 0 to be blue</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baseline="0" dirty="0" smtClean="0">
                <a:latin typeface="Arial Narrow" pitchFamily="34" charset="0"/>
              </a:rPr>
              <a:t>  delay(1000);</a:t>
            </a:r>
            <a:endParaRPr lang="en-US" sz="1200" dirty="0" smtClean="0">
              <a:latin typeface="Arial Narrow" pitchFamily="34" charset="0"/>
            </a:endParaRP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hasCustomPrompt="1"/>
          </p:nvPr>
        </p:nvSpPr>
        <p:spPr>
          <a:xfrm>
            <a:off x="381000" y="7086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Arial Narrow" pitchFamily="34" charset="0"/>
                <a:ea typeface="+mj-ea"/>
                <a:cs typeface="+mj-cs"/>
              </a:rPr>
              <a:t>Lab1: set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hasCustomPrompt="1"/>
          </p:nvPr>
        </p:nvSpPr>
        <p:spPr>
          <a:xfrm>
            <a:off x="381000" y="1295400"/>
            <a:ext cx="6172200" cy="838200"/>
          </a:xfrm>
          <a:prstGeom prst="rect">
            <a:avLst/>
          </a:prstGeom>
          <a:ln w="12700">
            <a:solidFill>
              <a:schemeClr val="tx1"/>
            </a:solidFill>
          </a:ln>
        </p:spPr>
        <p:txBody>
          <a:bodyPr vert="horz" lIns="91440" tIns="45720" rIns="91440" bIns="45720" rtlCol="0">
            <a:normAutofit fontScale="92500" lnSpcReduction="20000"/>
          </a:bodyPr>
          <a:lstStyle>
            <a:lvl1pPr algn="l">
              <a:defRPr sz="2400" baseline="0"/>
            </a:lvl1pPr>
          </a:lstStyle>
          <a:p>
            <a:pPr lvl="0"/>
            <a:r>
              <a:rPr lang="en-US" sz="1200" dirty="0" smtClean="0"/>
              <a:t>Goal: set the color of the first pixel to be red, then green, then blue.  We will use the following function:</a:t>
            </a:r>
          </a:p>
          <a:p>
            <a:pPr lvl="0"/>
            <a:endParaRPr lang="en-US" sz="1200" dirty="0"/>
          </a:p>
          <a:p>
            <a:pPr lvl="0"/>
            <a:r>
              <a:rPr lang="en-US" sz="1200" dirty="0" smtClean="0"/>
              <a:t>strip.setPixelColor(pixel-address, red, green-value, blue-value);</a:t>
            </a:r>
          </a:p>
          <a:p>
            <a:pPr lvl="0"/>
            <a:endParaRPr lang="en-US" sz="1200" dirty="0"/>
          </a:p>
          <a:p>
            <a:pPr lvl="0"/>
            <a:r>
              <a:rPr lang="en-US" sz="1200" dirty="0" smtClean="0"/>
              <a:t>Where the color values are 0 for off and 255 for very bright.</a:t>
            </a:r>
            <a:endParaRPr lang="en-US" sz="1200" dirty="0"/>
          </a:p>
        </p:txBody>
      </p:sp>
      <p:sp>
        <p:nvSpPr>
          <p:cNvPr id="6" name="TextBox 5"/>
          <p:cNvSpPr txBox="1"/>
          <p:nvPr/>
        </p:nvSpPr>
        <p:spPr>
          <a:xfrm>
            <a:off x="457200" y="2514600"/>
            <a:ext cx="4572000" cy="4154984"/>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0, </a:t>
            </a:r>
            <a:r>
              <a:rPr lang="en-US" sz="1200" dirty="0" smtClean="0">
                <a:latin typeface="Arial Narrow" pitchFamily="34" charset="0"/>
              </a:rPr>
              <a:t>255</a:t>
            </a:r>
            <a:r>
              <a:rPr lang="en-US" sz="1200" dirty="0" smtClean="0">
                <a:latin typeface="Arial Narrow" pitchFamily="34" charset="0"/>
              </a:rPr>
              <a:t>,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0, 0, 255);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endParaRPr lang="en-US" sz="1200" dirty="0" smtClean="0">
              <a:latin typeface="Arial Narrow" pitchFamily="34" charset="0"/>
            </a:endParaRP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hasCustomPrompt="1"/>
          </p:nvPr>
        </p:nvSpPr>
        <p:spPr>
          <a:xfrm>
            <a:off x="381000" y="7086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latin typeface="Arial Narrow"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856</TotalTime>
  <Words>935</Words>
  <Application>Microsoft Office PowerPoint</Application>
  <PresentationFormat>On-screen Show (4:3)</PresentationFormat>
  <Paragraphs>131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McCreary</dc:creator>
  <cp:lastModifiedBy>Dan McCreary</cp:lastModifiedBy>
  <cp:revision>87</cp:revision>
  <dcterms:created xsi:type="dcterms:W3CDTF">2014-11-05T00:50:32Z</dcterms:created>
  <dcterms:modified xsi:type="dcterms:W3CDTF">2014-11-05T15:06:51Z</dcterms:modified>
</cp:coreProperties>
</file>