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1" r:id="rId2"/>
    <p:sldId id="256" r:id="rId3"/>
    <p:sldId id="262" r:id="rId4"/>
    <p:sldId id="257" r:id="rId5"/>
    <p:sldId id="258" r:id="rId6"/>
    <p:sldId id="261" r:id="rId7"/>
    <p:sldId id="259" r:id="rId8"/>
    <p:sldId id="263" r:id="rId9"/>
    <p:sldId id="260" r:id="rId10"/>
    <p:sldId id="264" r:id="rId11"/>
    <p:sldId id="265" r:id="rId12"/>
    <p:sldId id="266" r:id="rId13"/>
    <p:sldId id="267" r:id="rId14"/>
    <p:sldId id="268" r:id="rId15"/>
    <p:sldId id="269" r:id="rId16"/>
    <p:sldId id="270" r:id="rId17"/>
  </p:sldIdLst>
  <p:sldSz cx="6858000" cy="9144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2712"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5FD3A4E-8445-4D86-868E-B928AC725793}" type="datetimeFigureOut">
              <a:rPr lang="en-US" smtClean="0"/>
              <a:pPr/>
              <a:t>2/7/2015</a:t>
            </a:fld>
            <a:endParaRPr lang="en-US" dirty="0"/>
          </a:p>
        </p:txBody>
      </p:sp>
      <p:sp>
        <p:nvSpPr>
          <p:cNvPr id="4" name="Slide Image Placeholder 3"/>
          <p:cNvSpPr>
            <a:spLocks noGrp="1" noRot="1" noChangeAspect="1"/>
          </p:cNvSpPr>
          <p:nvPr>
            <p:ph type="sldImg" idx="2"/>
          </p:nvPr>
        </p:nvSpPr>
        <p:spPr>
          <a:xfrm>
            <a:off x="2306638" y="720725"/>
            <a:ext cx="2701925"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294A8B7-7F92-40C0-92CD-6A44D3F4F21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342900" y="8475134"/>
            <a:ext cx="1600200" cy="486833"/>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Moving Rainbow Labs</a:t>
            </a:r>
            <a:endParaRPr lang="en-US" dirty="0"/>
          </a:p>
        </p:txBody>
      </p:sp>
      <p:sp>
        <p:nvSpPr>
          <p:cNvPr id="6" name="Slide Number Placeholder 5"/>
          <p:cNvSpPr>
            <a:spLocks noGrp="1"/>
          </p:cNvSpPr>
          <p:nvPr>
            <p:ph type="sldNum" sz="quarter" idx="12"/>
          </p:nvPr>
        </p:nvSpPr>
        <p:spPr/>
        <p:txBody>
          <a:bodyPr/>
          <a:lstStyle/>
          <a:p>
            <a:fld id="{74CD98B4-AB67-4096-9341-E2EE698C9B7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42900" y="8475134"/>
            <a:ext cx="1600200" cy="486833"/>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Moving Rainbow Labs</a:t>
            </a:r>
            <a:endParaRPr lang="en-US" dirty="0"/>
          </a:p>
        </p:txBody>
      </p:sp>
      <p:sp>
        <p:nvSpPr>
          <p:cNvPr id="6" name="Slide Number Placeholder 5"/>
          <p:cNvSpPr>
            <a:spLocks noGrp="1"/>
          </p:cNvSpPr>
          <p:nvPr>
            <p:ph type="sldNum" sz="quarter" idx="12"/>
          </p:nvPr>
        </p:nvSpPr>
        <p:spPr/>
        <p:txBody>
          <a:bodyPr/>
          <a:lstStyle/>
          <a:p>
            <a:fld id="{74CD98B4-AB67-4096-9341-E2EE698C9B7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42900" y="8475134"/>
            <a:ext cx="1600200" cy="486833"/>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Moving Rainbow Labs</a:t>
            </a:r>
            <a:endParaRPr lang="en-US" dirty="0"/>
          </a:p>
        </p:txBody>
      </p:sp>
      <p:sp>
        <p:nvSpPr>
          <p:cNvPr id="6" name="Slide Number Placeholder 5"/>
          <p:cNvSpPr>
            <a:spLocks noGrp="1"/>
          </p:cNvSpPr>
          <p:nvPr>
            <p:ph type="sldNum" sz="quarter" idx="12"/>
          </p:nvPr>
        </p:nvSpPr>
        <p:spPr/>
        <p:txBody>
          <a:bodyPr/>
          <a:lstStyle/>
          <a:p>
            <a:fld id="{74CD98B4-AB67-4096-9341-E2EE698C9B7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6172200" cy="457200"/>
          </a:xfrm>
        </p:spPr>
        <p:txBody>
          <a:bodyPr/>
          <a:lstStyle/>
          <a:p>
            <a:r>
              <a:rPr lang="en-US" dirty="0" smtClean="0"/>
              <a:t>Click to edit Master title </a:t>
            </a:r>
            <a:endParaRPr lang="en-US" dirty="0"/>
          </a:p>
        </p:txBody>
      </p:sp>
      <p:sp>
        <p:nvSpPr>
          <p:cNvPr id="3" name="Content Placeholder 2"/>
          <p:cNvSpPr>
            <a:spLocks noGrp="1"/>
          </p:cNvSpPr>
          <p:nvPr>
            <p:ph idx="1"/>
          </p:nvPr>
        </p:nvSpPr>
        <p:spPr>
          <a:xfrm>
            <a:off x="342900" y="990600"/>
            <a:ext cx="6172200" cy="7177619"/>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342900" y="8475134"/>
            <a:ext cx="1600200" cy="486833"/>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Moving Rainbow Labs</a:t>
            </a:r>
            <a:endParaRPr lang="en-US" dirty="0"/>
          </a:p>
        </p:txBody>
      </p:sp>
      <p:sp>
        <p:nvSpPr>
          <p:cNvPr id="6" name="Slide Number Placeholder 5"/>
          <p:cNvSpPr>
            <a:spLocks noGrp="1"/>
          </p:cNvSpPr>
          <p:nvPr>
            <p:ph type="sldNum" sz="quarter" idx="12"/>
          </p:nvPr>
        </p:nvSpPr>
        <p:spPr/>
        <p:txBody>
          <a:bodyPr/>
          <a:lstStyle/>
          <a:p>
            <a:fld id="{74CD98B4-AB67-4096-9341-E2EE698C9B7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42900" y="8475134"/>
            <a:ext cx="1600200" cy="486833"/>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Moving Rainbow Labs</a:t>
            </a:r>
            <a:endParaRPr lang="en-US" dirty="0"/>
          </a:p>
        </p:txBody>
      </p:sp>
      <p:sp>
        <p:nvSpPr>
          <p:cNvPr id="6" name="Slide Number Placeholder 5"/>
          <p:cNvSpPr>
            <a:spLocks noGrp="1"/>
          </p:cNvSpPr>
          <p:nvPr>
            <p:ph type="sldNum" sz="quarter" idx="12"/>
          </p:nvPr>
        </p:nvSpPr>
        <p:spPr/>
        <p:txBody>
          <a:bodyPr/>
          <a:lstStyle/>
          <a:p>
            <a:fld id="{74CD98B4-AB67-4096-9341-E2EE698C9B7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42900" y="8475134"/>
            <a:ext cx="1600200" cy="486833"/>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Moving Rainbow Labs</a:t>
            </a:r>
            <a:endParaRPr lang="en-US" dirty="0"/>
          </a:p>
        </p:txBody>
      </p:sp>
      <p:sp>
        <p:nvSpPr>
          <p:cNvPr id="7" name="Slide Number Placeholder 6"/>
          <p:cNvSpPr>
            <a:spLocks noGrp="1"/>
          </p:cNvSpPr>
          <p:nvPr>
            <p:ph type="sldNum" sz="quarter" idx="12"/>
          </p:nvPr>
        </p:nvSpPr>
        <p:spPr/>
        <p:txBody>
          <a:bodyPr/>
          <a:lstStyle/>
          <a:p>
            <a:fld id="{74CD98B4-AB67-4096-9341-E2EE698C9B7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342900" y="8475134"/>
            <a:ext cx="1600200" cy="486833"/>
          </a:xfrm>
          <a:prstGeom prst="rect">
            <a:avLst/>
          </a:prstGeom>
        </p:spPr>
        <p:txBody>
          <a:bodyPr/>
          <a:lstStyle/>
          <a:p>
            <a:endParaRPr lang="en-US" dirty="0"/>
          </a:p>
        </p:txBody>
      </p:sp>
      <p:sp>
        <p:nvSpPr>
          <p:cNvPr id="8" name="Footer Placeholder 7"/>
          <p:cNvSpPr>
            <a:spLocks noGrp="1"/>
          </p:cNvSpPr>
          <p:nvPr>
            <p:ph type="ftr" sz="quarter" idx="11"/>
          </p:nvPr>
        </p:nvSpPr>
        <p:spPr/>
        <p:txBody>
          <a:bodyPr/>
          <a:lstStyle/>
          <a:p>
            <a:r>
              <a:rPr lang="en-US" dirty="0" smtClean="0"/>
              <a:t>Moving Rainbow Labs</a:t>
            </a:r>
            <a:endParaRPr lang="en-US" dirty="0"/>
          </a:p>
        </p:txBody>
      </p:sp>
      <p:sp>
        <p:nvSpPr>
          <p:cNvPr id="9" name="Slide Number Placeholder 8"/>
          <p:cNvSpPr>
            <a:spLocks noGrp="1"/>
          </p:cNvSpPr>
          <p:nvPr>
            <p:ph type="sldNum" sz="quarter" idx="12"/>
          </p:nvPr>
        </p:nvSpPr>
        <p:spPr/>
        <p:txBody>
          <a:bodyPr/>
          <a:lstStyle/>
          <a:p>
            <a:fld id="{74CD98B4-AB67-4096-9341-E2EE698C9B7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342900" y="8475134"/>
            <a:ext cx="1600200" cy="486833"/>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r>
              <a:rPr lang="en-US" dirty="0" smtClean="0"/>
              <a:t>Moving Rainbow Labs</a:t>
            </a:r>
            <a:endParaRPr lang="en-US" dirty="0"/>
          </a:p>
        </p:txBody>
      </p:sp>
      <p:sp>
        <p:nvSpPr>
          <p:cNvPr id="5" name="Slide Number Placeholder 4"/>
          <p:cNvSpPr>
            <a:spLocks noGrp="1"/>
          </p:cNvSpPr>
          <p:nvPr>
            <p:ph type="sldNum" sz="quarter" idx="12"/>
          </p:nvPr>
        </p:nvSpPr>
        <p:spPr/>
        <p:txBody>
          <a:bodyPr/>
          <a:lstStyle/>
          <a:p>
            <a:fld id="{74CD98B4-AB67-4096-9341-E2EE698C9B7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42900" y="8475134"/>
            <a:ext cx="1600200" cy="486833"/>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r>
              <a:rPr lang="en-US" dirty="0" smtClean="0"/>
              <a:t>Moving Rainbow Labs</a:t>
            </a:r>
            <a:endParaRPr lang="en-US" dirty="0"/>
          </a:p>
        </p:txBody>
      </p:sp>
      <p:sp>
        <p:nvSpPr>
          <p:cNvPr id="4" name="Slide Number Placeholder 3"/>
          <p:cNvSpPr>
            <a:spLocks noGrp="1"/>
          </p:cNvSpPr>
          <p:nvPr>
            <p:ph type="sldNum" sz="quarter" idx="12"/>
          </p:nvPr>
        </p:nvSpPr>
        <p:spPr/>
        <p:txBody>
          <a:bodyPr/>
          <a:lstStyle/>
          <a:p>
            <a:fld id="{74CD98B4-AB67-4096-9341-E2EE698C9B7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2900" y="8475134"/>
            <a:ext cx="1600200" cy="486833"/>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Moving Rainbow Labs</a:t>
            </a:r>
            <a:endParaRPr lang="en-US" dirty="0"/>
          </a:p>
        </p:txBody>
      </p:sp>
      <p:sp>
        <p:nvSpPr>
          <p:cNvPr id="7" name="Slide Number Placeholder 6"/>
          <p:cNvSpPr>
            <a:spLocks noGrp="1"/>
          </p:cNvSpPr>
          <p:nvPr>
            <p:ph type="sldNum" sz="quarter" idx="12"/>
          </p:nvPr>
        </p:nvSpPr>
        <p:spPr/>
        <p:txBody>
          <a:bodyPr/>
          <a:lstStyle/>
          <a:p>
            <a:fld id="{74CD98B4-AB67-4096-9341-E2EE698C9B7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2900" y="8475134"/>
            <a:ext cx="1600200" cy="486833"/>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Moving Rainbow Labs</a:t>
            </a:r>
            <a:endParaRPr lang="en-US" dirty="0"/>
          </a:p>
        </p:txBody>
      </p:sp>
      <p:sp>
        <p:nvSpPr>
          <p:cNvPr id="7" name="Slide Number Placeholder 6"/>
          <p:cNvSpPr>
            <a:spLocks noGrp="1"/>
          </p:cNvSpPr>
          <p:nvPr>
            <p:ph type="sldNum" sz="quarter" idx="12"/>
          </p:nvPr>
        </p:nvSpPr>
        <p:spPr/>
        <p:txBody>
          <a:bodyPr/>
          <a:lstStyle/>
          <a:p>
            <a:fld id="{74CD98B4-AB67-4096-9341-E2EE698C9B7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52400"/>
            <a:ext cx="6172200" cy="457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914400"/>
            <a:ext cx="6172200" cy="733001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2343150" y="8763000"/>
            <a:ext cx="2171700" cy="19896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Moving Rainbow Labs</a:t>
            </a:r>
            <a:endParaRPr lang="en-US" dirty="0"/>
          </a:p>
        </p:txBody>
      </p:sp>
      <p:sp>
        <p:nvSpPr>
          <p:cNvPr id="6" name="Slide Number Placeholder 5"/>
          <p:cNvSpPr>
            <a:spLocks noGrp="1"/>
          </p:cNvSpPr>
          <p:nvPr>
            <p:ph type="sldNum" sz="quarter" idx="4"/>
          </p:nvPr>
        </p:nvSpPr>
        <p:spPr>
          <a:xfrm>
            <a:off x="4914900" y="8686800"/>
            <a:ext cx="1600200" cy="275167"/>
          </a:xfrm>
          <a:prstGeom prst="rect">
            <a:avLst/>
          </a:prstGeom>
        </p:spPr>
        <p:txBody>
          <a:bodyPr vert="horz" lIns="91440" tIns="45720" rIns="91440" bIns="45720" rtlCol="0" anchor="ctr"/>
          <a:lstStyle>
            <a:lvl1pPr algn="r">
              <a:defRPr sz="1200">
                <a:solidFill>
                  <a:schemeClr val="tx1">
                    <a:tint val="75000"/>
                  </a:schemeClr>
                </a:solidFill>
              </a:defRPr>
            </a:lvl1pPr>
          </a:lstStyle>
          <a:p>
            <a:fld id="{74CD98B4-AB67-4096-9341-E2EE698C9B7D}" type="slidenum">
              <a:rPr lang="en-US" smtClean="0"/>
              <a:pPr/>
              <a:t>‹#›</a:t>
            </a:fld>
            <a:endParaRPr lang="en-US" dirty="0"/>
          </a:p>
        </p:txBody>
      </p:sp>
      <p:pic>
        <p:nvPicPr>
          <p:cNvPr id="14338" name="Picture 2" descr="http://s1.hubimg.com/u/6875262_f520.jpg"/>
          <p:cNvPicPr>
            <a:picLocks noChangeAspect="1" noChangeArrowheads="1"/>
          </p:cNvPicPr>
          <p:nvPr userDrawn="1"/>
        </p:nvPicPr>
        <p:blipFill>
          <a:blip r:embed="rId13" cstate="print"/>
          <a:srcRect l="6860" t="9964" r="9110" b="82563"/>
          <a:stretch>
            <a:fillRect/>
          </a:stretch>
        </p:blipFill>
        <p:spPr bwMode="auto">
          <a:xfrm>
            <a:off x="304800" y="683810"/>
            <a:ext cx="6248400" cy="16325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b="1" kern="1200">
          <a:solidFill>
            <a:schemeClr val="tx1"/>
          </a:solidFill>
          <a:latin typeface="Arial Narrow"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mccreary/moving-rainbow" TargetMode="External"/><Relationship Id="rId2" Type="http://schemas.openxmlformats.org/officeDocument/2006/relationships/hyperlink" Target="mailto:dan.mccreary@gmail.com"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1"/>
            <a:ext cx="6172200" cy="3581400"/>
          </a:xfrm>
        </p:spPr>
        <p:txBody>
          <a:bodyPr/>
          <a:lstStyle/>
          <a:p>
            <a:pPr algn="ctr">
              <a:buNone/>
            </a:pPr>
            <a:r>
              <a:rPr lang="en-US" b="1" dirty="0" smtClean="0">
                <a:latin typeface="Arial Narrow" pitchFamily="34" charset="0"/>
              </a:rPr>
              <a:t>CoderDojo Arduino Robot Labs</a:t>
            </a:r>
          </a:p>
          <a:p>
            <a:pPr algn="ctr">
              <a:buNone/>
            </a:pPr>
            <a:r>
              <a:rPr lang="en-US" sz="1600" dirty="0" smtClean="0"/>
              <a:t>Prerelease Version 0.2</a:t>
            </a:r>
          </a:p>
          <a:p>
            <a:pPr algn="ctr">
              <a:buNone/>
            </a:pPr>
            <a:r>
              <a:rPr lang="en-US" sz="1600" dirty="0" smtClean="0"/>
              <a:t>Please send feedback to Dan McCreary</a:t>
            </a:r>
          </a:p>
          <a:p>
            <a:pPr algn="ctr">
              <a:buNone/>
            </a:pPr>
            <a:r>
              <a:rPr lang="en-US" sz="2000" dirty="0" smtClean="0">
                <a:hlinkClick r:id="rId2"/>
              </a:rPr>
              <a:t>dan.mccreary@gmail.com</a:t>
            </a:r>
            <a:endParaRPr lang="en-US" sz="2000" dirty="0" smtClean="0"/>
          </a:p>
          <a:p>
            <a:pPr algn="ctr">
              <a:buNone/>
            </a:pPr>
            <a:r>
              <a:rPr lang="en-US" sz="1600" dirty="0" smtClean="0"/>
              <a:t>Open Source code at:</a:t>
            </a:r>
            <a:endParaRPr lang="en-US" sz="2000" dirty="0" smtClean="0"/>
          </a:p>
          <a:p>
            <a:pPr algn="ctr">
              <a:buNone/>
            </a:pPr>
            <a:r>
              <a:rPr lang="en-US" sz="2000" dirty="0" smtClean="0">
                <a:hlinkClick r:id="rId3"/>
              </a:rPr>
              <a:t>https://github.com/dmccreary/moving-rainbow</a:t>
            </a:r>
            <a:endParaRPr lang="en-US" sz="2000" dirty="0" smtClean="0"/>
          </a:p>
          <a:p>
            <a:pPr algn="ctr">
              <a:buNone/>
            </a:pPr>
            <a:r>
              <a:rPr lang="en-US" sz="2000" dirty="0" smtClean="0"/>
              <a:t>Build your own parts list:</a:t>
            </a:r>
          </a:p>
          <a:p>
            <a:pPr algn="ctr">
              <a:buNone/>
            </a:pPr>
            <a:r>
              <a:rPr lang="en-US" sz="1200" dirty="0" smtClean="0"/>
              <a:t>http://datadictionary.blogspot.com/2015/01/30-coderdojo-robot-version-3.html</a:t>
            </a:r>
            <a:endParaRPr lang="en-US" sz="1200" dirty="0"/>
          </a:p>
        </p:txBody>
      </p:sp>
      <p:sp>
        <p:nvSpPr>
          <p:cNvPr id="4" name="Footer Placeholder 3"/>
          <p:cNvSpPr>
            <a:spLocks noGrp="1"/>
          </p:cNvSpPr>
          <p:nvPr>
            <p:ph type="ftr" sz="quarter" idx="11"/>
          </p:nvPr>
        </p:nvSpPr>
        <p:spPr/>
        <p:txBody>
          <a:bodyPr/>
          <a:lstStyle/>
          <a:p>
            <a:r>
              <a:rPr lang="en-US" smtClean="0"/>
              <a:t>Moving Rainbow Labs</a:t>
            </a:r>
            <a:endParaRPr lang="en-US" dirty="0"/>
          </a:p>
        </p:txBody>
      </p:sp>
      <p:sp>
        <p:nvSpPr>
          <p:cNvPr id="5" name="Slide Number Placeholder 4"/>
          <p:cNvSpPr>
            <a:spLocks noGrp="1"/>
          </p:cNvSpPr>
          <p:nvPr>
            <p:ph type="sldNum" sz="quarter" idx="12"/>
          </p:nvPr>
        </p:nvSpPr>
        <p:spPr/>
        <p:txBody>
          <a:bodyPr/>
          <a:lstStyle/>
          <a:p>
            <a:fld id="{74CD98B4-AB67-4096-9341-E2EE698C9B7D}" type="slidenum">
              <a:rPr lang="en-US" smtClean="0"/>
              <a:pPr/>
              <a:t>1</a:t>
            </a:fld>
            <a:endParaRPr lang="en-US" dirty="0"/>
          </a:p>
        </p:txBody>
      </p:sp>
      <p:pic>
        <p:nvPicPr>
          <p:cNvPr id="6" name="Picture 2" descr="http://1.bp.blogspot.com/-JobbaL06-B0/VLJ-3rNCXPI/AAAAAAAAAoM/6zzXD6qPYYo/s640/top-big.jpg"/>
          <p:cNvPicPr>
            <a:picLocks noChangeAspect="1" noChangeArrowheads="1"/>
          </p:cNvPicPr>
          <p:nvPr/>
        </p:nvPicPr>
        <p:blipFill>
          <a:blip r:embed="rId4" cstate="print"/>
          <a:srcRect l="8750" t="7529" r="11250"/>
          <a:stretch>
            <a:fillRect/>
          </a:stretch>
        </p:blipFill>
        <p:spPr bwMode="auto">
          <a:xfrm>
            <a:off x="1828800" y="5410200"/>
            <a:ext cx="3048000" cy="233957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Direction Control</a:t>
            </a:r>
            <a:endParaRPr lang="en-US" dirty="0"/>
          </a:p>
        </p:txBody>
      </p:sp>
      <p:sp>
        <p:nvSpPr>
          <p:cNvPr id="4" name="Footer Placeholder 3"/>
          <p:cNvSpPr>
            <a:spLocks noGrp="1"/>
          </p:cNvSpPr>
          <p:nvPr>
            <p:ph type="ftr" sz="quarter" idx="11"/>
          </p:nvPr>
        </p:nvSpPr>
        <p:spPr/>
        <p:txBody>
          <a:bodyPr/>
          <a:lstStyle/>
          <a:p>
            <a:r>
              <a:rPr lang="en-US" smtClean="0"/>
              <a:t>Moving Rainbow Labs</a:t>
            </a:r>
            <a:endParaRPr lang="en-US" dirty="0"/>
          </a:p>
        </p:txBody>
      </p:sp>
      <p:sp>
        <p:nvSpPr>
          <p:cNvPr id="5" name="Slide Number Placeholder 4"/>
          <p:cNvSpPr>
            <a:spLocks noGrp="1"/>
          </p:cNvSpPr>
          <p:nvPr>
            <p:ph type="sldNum" sz="quarter" idx="12"/>
          </p:nvPr>
        </p:nvSpPr>
        <p:spPr/>
        <p:txBody>
          <a:bodyPr/>
          <a:lstStyle/>
          <a:p>
            <a:fld id="{74CD98B4-AB67-4096-9341-E2EE698C9B7D}" type="slidenum">
              <a:rPr lang="en-US" smtClean="0"/>
              <a:pPr/>
              <a:t>10</a:t>
            </a:fld>
            <a:endParaRPr lang="en-US" dirty="0"/>
          </a:p>
        </p:txBody>
      </p:sp>
      <p:sp>
        <p:nvSpPr>
          <p:cNvPr id="6" name="TextBox 5"/>
          <p:cNvSpPr txBox="1"/>
          <p:nvPr/>
        </p:nvSpPr>
        <p:spPr>
          <a:xfrm>
            <a:off x="762000" y="3505200"/>
            <a:ext cx="5436104" cy="4832092"/>
          </a:xfrm>
          <a:prstGeom prst="rect">
            <a:avLst/>
          </a:prstGeom>
          <a:solidFill>
            <a:schemeClr val="bg1">
              <a:lumMod val="95000"/>
            </a:schemeClr>
          </a:solidFill>
          <a:ln>
            <a:solidFill>
              <a:schemeClr val="bg1">
                <a:lumMod val="50000"/>
              </a:schemeClr>
            </a:solidFill>
          </a:ln>
        </p:spPr>
        <p:txBody>
          <a:bodyPr wrap="none" rtlCol="0">
            <a:spAutoFit/>
          </a:bodyPr>
          <a:lstStyle/>
          <a:p>
            <a:r>
              <a:rPr lang="en-US" sz="1100" b="1" dirty="0" smtClean="0">
                <a:solidFill>
                  <a:srgbClr val="000066"/>
                </a:solidFill>
              </a:rPr>
              <a:t>int</a:t>
            </a:r>
            <a:r>
              <a:rPr lang="en-US" sz="1100" b="1" dirty="0" smtClean="0">
                <a:solidFill>
                  <a:srgbClr val="000000"/>
                </a:solidFill>
              </a:rPr>
              <a:t> </a:t>
            </a:r>
            <a:r>
              <a:rPr lang="en-US" sz="1100" b="1" dirty="0" err="1" smtClean="0">
                <a:solidFill>
                  <a:srgbClr val="000000"/>
                </a:solidFill>
              </a:rPr>
              <a:t>potPin</a:t>
            </a:r>
            <a:r>
              <a:rPr lang="en-US" sz="1100" b="1" dirty="0" smtClean="0">
                <a:solidFill>
                  <a:srgbClr val="000000"/>
                </a:solidFill>
              </a:rPr>
              <a:t> </a:t>
            </a:r>
            <a:r>
              <a:rPr lang="en-US" sz="1100" b="1" dirty="0" smtClean="0">
                <a:solidFill>
                  <a:srgbClr val="640032"/>
                </a:solidFill>
              </a:rPr>
              <a:t>=</a:t>
            </a:r>
            <a:r>
              <a:rPr lang="en-US" sz="1100" b="1" dirty="0" smtClean="0">
                <a:solidFill>
                  <a:srgbClr val="000000"/>
                </a:solidFill>
              </a:rPr>
              <a:t> A0</a:t>
            </a:r>
            <a:r>
              <a:rPr lang="en-US" sz="1100" b="1" dirty="0" smtClean="0">
                <a:solidFill>
                  <a:srgbClr val="640032"/>
                </a:solidFill>
              </a:rPr>
              <a:t>;</a:t>
            </a:r>
            <a:r>
              <a:rPr lang="en-US" sz="1100" b="1" dirty="0" smtClean="0">
                <a:solidFill>
                  <a:srgbClr val="000000"/>
                </a:solidFill>
              </a:rPr>
              <a:t> </a:t>
            </a:r>
            <a:r>
              <a:rPr lang="en-US" sz="1100" b="1" dirty="0" smtClean="0">
                <a:solidFill>
                  <a:srgbClr val="006648"/>
                </a:solidFill>
              </a:rPr>
              <a:t>// the pin for the potentiometer</a:t>
            </a:r>
            <a:r>
              <a:rPr lang="en-US" sz="1100" b="1" dirty="0" smtClean="0">
                <a:solidFill>
                  <a:srgbClr val="000000"/>
                </a:solidFill>
              </a:rPr>
              <a:t/>
            </a:r>
            <a:br>
              <a:rPr lang="en-US" sz="1100" b="1" dirty="0" smtClean="0">
                <a:solidFill>
                  <a:srgbClr val="000000"/>
                </a:solidFill>
              </a:rPr>
            </a:br>
            <a:r>
              <a:rPr lang="en-US" sz="1100" b="1" dirty="0" smtClean="0">
                <a:solidFill>
                  <a:srgbClr val="000066"/>
                </a:solidFill>
              </a:rPr>
              <a:t>int</a:t>
            </a:r>
            <a:r>
              <a:rPr lang="en-US" sz="1100" b="1" dirty="0" smtClean="0">
                <a:solidFill>
                  <a:srgbClr val="000000"/>
                </a:solidFill>
              </a:rPr>
              <a:t> </a:t>
            </a:r>
            <a:r>
              <a:rPr lang="en-US" sz="1100" b="1" dirty="0" err="1" smtClean="0">
                <a:solidFill>
                  <a:srgbClr val="000000"/>
                </a:solidFill>
              </a:rPr>
              <a:t>motorAForwardPin</a:t>
            </a:r>
            <a:r>
              <a:rPr lang="en-US" sz="1100" b="1" dirty="0" smtClean="0">
                <a:solidFill>
                  <a:srgbClr val="000000"/>
                </a:solidFill>
              </a:rPr>
              <a:t> </a:t>
            </a:r>
            <a:r>
              <a:rPr lang="en-US" sz="1100" b="1" dirty="0" smtClean="0">
                <a:solidFill>
                  <a:srgbClr val="640032"/>
                </a:solidFill>
              </a:rPr>
              <a:t>=</a:t>
            </a:r>
            <a:r>
              <a:rPr lang="en-US" sz="1100" b="1" dirty="0" smtClean="0">
                <a:solidFill>
                  <a:srgbClr val="000000"/>
                </a:solidFill>
              </a:rPr>
              <a:t> </a:t>
            </a:r>
            <a:r>
              <a:rPr lang="en-US" sz="1100" b="1" dirty="0" smtClean="0">
                <a:solidFill>
                  <a:srgbClr val="000096"/>
                </a:solidFill>
              </a:rPr>
              <a:t>3</a:t>
            </a:r>
            <a:r>
              <a:rPr lang="en-US" sz="1100" b="1" dirty="0" smtClean="0">
                <a:solidFill>
                  <a:srgbClr val="640032"/>
                </a:solidFill>
              </a:rPr>
              <a:t>;</a:t>
            </a:r>
            <a:r>
              <a:rPr lang="en-US" sz="1100" b="1" dirty="0" smtClean="0">
                <a:solidFill>
                  <a:srgbClr val="000000"/>
                </a:solidFill>
              </a:rPr>
              <a:t>  </a:t>
            </a:r>
            <a:r>
              <a:rPr lang="en-US" sz="1100" b="1" dirty="0" smtClean="0">
                <a:solidFill>
                  <a:srgbClr val="006648"/>
                </a:solidFill>
              </a:rPr>
              <a:t>// Pin to make the motor go forward</a:t>
            </a:r>
            <a:r>
              <a:rPr lang="en-US" sz="1100" b="1" dirty="0" smtClean="0">
                <a:solidFill>
                  <a:srgbClr val="000000"/>
                </a:solidFill>
              </a:rPr>
              <a:t/>
            </a:r>
            <a:br>
              <a:rPr lang="en-US" sz="1100" b="1" dirty="0" smtClean="0">
                <a:solidFill>
                  <a:srgbClr val="000000"/>
                </a:solidFill>
              </a:rPr>
            </a:br>
            <a:r>
              <a:rPr lang="en-US" sz="1100" b="1" dirty="0" smtClean="0">
                <a:solidFill>
                  <a:srgbClr val="000066"/>
                </a:solidFill>
              </a:rPr>
              <a:t>int</a:t>
            </a:r>
            <a:r>
              <a:rPr lang="en-US" sz="1100" b="1" dirty="0" smtClean="0">
                <a:solidFill>
                  <a:srgbClr val="000000"/>
                </a:solidFill>
              </a:rPr>
              <a:t> </a:t>
            </a:r>
            <a:r>
              <a:rPr lang="en-US" sz="1100" b="1" dirty="0" err="1" smtClean="0">
                <a:solidFill>
                  <a:srgbClr val="000000"/>
                </a:solidFill>
              </a:rPr>
              <a:t>motorABackwardPin</a:t>
            </a:r>
            <a:r>
              <a:rPr lang="en-US" sz="1100" b="1" dirty="0" smtClean="0">
                <a:solidFill>
                  <a:srgbClr val="000000"/>
                </a:solidFill>
              </a:rPr>
              <a:t> </a:t>
            </a:r>
            <a:r>
              <a:rPr lang="en-US" sz="1100" b="1" dirty="0" smtClean="0">
                <a:solidFill>
                  <a:srgbClr val="640032"/>
                </a:solidFill>
              </a:rPr>
              <a:t>=</a:t>
            </a:r>
            <a:r>
              <a:rPr lang="en-US" sz="1100" b="1" dirty="0" smtClean="0">
                <a:solidFill>
                  <a:srgbClr val="000000"/>
                </a:solidFill>
              </a:rPr>
              <a:t> </a:t>
            </a:r>
            <a:r>
              <a:rPr lang="en-US" sz="1100" b="1" dirty="0" smtClean="0">
                <a:solidFill>
                  <a:srgbClr val="000096"/>
                </a:solidFill>
              </a:rPr>
              <a:t>5</a:t>
            </a:r>
            <a:r>
              <a:rPr lang="en-US" sz="1100" b="1" dirty="0" smtClean="0">
                <a:solidFill>
                  <a:srgbClr val="640032"/>
                </a:solidFill>
              </a:rPr>
              <a:t>;</a:t>
            </a:r>
            <a:r>
              <a:rPr lang="en-US" sz="1100" b="1" dirty="0" smtClean="0">
                <a:solidFill>
                  <a:srgbClr val="000000"/>
                </a:solidFill>
              </a:rPr>
              <a:t> </a:t>
            </a:r>
            <a:r>
              <a:rPr lang="en-US" sz="1100" b="1" dirty="0" smtClean="0">
                <a:solidFill>
                  <a:srgbClr val="006648"/>
                </a:solidFill>
              </a:rPr>
              <a:t>// Pin to make the motor go backward</a:t>
            </a:r>
            <a:r>
              <a:rPr lang="en-US" sz="1100" b="1" dirty="0" smtClean="0">
                <a:solidFill>
                  <a:srgbClr val="000000"/>
                </a:solidFill>
              </a:rPr>
              <a:t/>
            </a:r>
            <a:br>
              <a:rPr lang="en-US" sz="1100" b="1" dirty="0" smtClean="0">
                <a:solidFill>
                  <a:srgbClr val="000000"/>
                </a:solidFill>
              </a:rPr>
            </a:br>
            <a:r>
              <a:rPr lang="en-US" sz="1100" b="1" dirty="0" smtClean="0">
                <a:solidFill>
                  <a:srgbClr val="000066"/>
                </a:solidFill>
              </a:rPr>
              <a:t>int</a:t>
            </a:r>
            <a:r>
              <a:rPr lang="en-US" sz="1100" b="1" dirty="0" smtClean="0">
                <a:solidFill>
                  <a:srgbClr val="000000"/>
                </a:solidFill>
              </a:rPr>
              <a:t> </a:t>
            </a:r>
            <a:r>
              <a:rPr lang="en-US" sz="1100" b="1" dirty="0" err="1" smtClean="0">
                <a:solidFill>
                  <a:srgbClr val="000000"/>
                </a:solidFill>
              </a:rPr>
              <a:t>potValue</a:t>
            </a:r>
            <a:r>
              <a:rPr lang="en-US" sz="1100" b="1" dirty="0" smtClean="0">
                <a:solidFill>
                  <a:srgbClr val="000000"/>
                </a:solidFill>
              </a:rPr>
              <a:t> </a:t>
            </a:r>
            <a:r>
              <a:rPr lang="en-US" sz="1100" b="1" dirty="0" smtClean="0">
                <a:solidFill>
                  <a:srgbClr val="640032"/>
                </a:solidFill>
              </a:rPr>
              <a:t>=</a:t>
            </a:r>
            <a:r>
              <a:rPr lang="en-US" sz="1100" b="1" dirty="0" smtClean="0">
                <a:solidFill>
                  <a:srgbClr val="000000"/>
                </a:solidFill>
              </a:rPr>
              <a:t> </a:t>
            </a:r>
            <a:r>
              <a:rPr lang="en-US" sz="1100" b="1" dirty="0" smtClean="0">
                <a:solidFill>
                  <a:srgbClr val="000096"/>
                </a:solidFill>
              </a:rPr>
              <a:t>128</a:t>
            </a:r>
            <a:r>
              <a:rPr lang="en-US" sz="1100" b="1" dirty="0" smtClean="0">
                <a:solidFill>
                  <a:srgbClr val="640032"/>
                </a:solidFill>
              </a:rPr>
              <a:t>;</a:t>
            </a:r>
            <a:r>
              <a:rPr lang="en-US" sz="1100" b="1" dirty="0" smtClean="0">
                <a:solidFill>
                  <a:srgbClr val="000000"/>
                </a:solidFill>
              </a:rPr>
              <a:t>  </a:t>
            </a:r>
            <a:r>
              <a:rPr lang="en-US" sz="1100" b="1" dirty="0" smtClean="0">
                <a:solidFill>
                  <a:srgbClr val="006648"/>
                </a:solidFill>
              </a:rPr>
              <a:t>// variable to store the value coming from the sensor</a:t>
            </a:r>
            <a:r>
              <a:rPr lang="en-US" sz="1100" b="1" dirty="0" smtClean="0">
                <a:solidFill>
                  <a:srgbClr val="000000"/>
                </a:solidFill>
              </a:rPr>
              <a:t/>
            </a:r>
            <a:br>
              <a:rPr lang="en-US" sz="1100" b="1" dirty="0" smtClean="0">
                <a:solidFill>
                  <a:srgbClr val="000000"/>
                </a:solidFill>
              </a:rPr>
            </a:br>
            <a:r>
              <a:rPr lang="en-US" sz="1100" b="1" dirty="0" smtClean="0">
                <a:solidFill>
                  <a:srgbClr val="000066"/>
                </a:solidFill>
              </a:rPr>
              <a:t>int</a:t>
            </a:r>
            <a:r>
              <a:rPr lang="en-US" sz="1100" b="1" dirty="0" smtClean="0">
                <a:solidFill>
                  <a:srgbClr val="000000"/>
                </a:solidFill>
              </a:rPr>
              <a:t> </a:t>
            </a:r>
            <a:r>
              <a:rPr lang="en-US" sz="1100" b="1" dirty="0" err="1" smtClean="0">
                <a:solidFill>
                  <a:srgbClr val="000000"/>
                </a:solidFill>
              </a:rPr>
              <a:t>speedValue</a:t>
            </a:r>
            <a:r>
              <a:rPr lang="en-US" sz="1100" b="1" dirty="0" smtClean="0">
                <a:solidFill>
                  <a:srgbClr val="000000"/>
                </a:solidFill>
              </a:rPr>
              <a:t> </a:t>
            </a:r>
            <a:r>
              <a:rPr lang="en-US" sz="1100" b="1" dirty="0" smtClean="0">
                <a:solidFill>
                  <a:srgbClr val="640032"/>
                </a:solidFill>
              </a:rPr>
              <a:t>=</a:t>
            </a:r>
            <a:r>
              <a:rPr lang="en-US" sz="1100" b="1" dirty="0" smtClean="0">
                <a:solidFill>
                  <a:srgbClr val="000000"/>
                </a:solidFill>
              </a:rPr>
              <a:t> </a:t>
            </a:r>
            <a:r>
              <a:rPr lang="en-US" sz="1100" b="1" dirty="0" smtClean="0">
                <a:solidFill>
                  <a:srgbClr val="000096"/>
                </a:solidFill>
              </a:rPr>
              <a:t>0</a:t>
            </a:r>
            <a:r>
              <a:rPr lang="en-US" sz="1100" b="1" dirty="0" smtClean="0">
                <a:solidFill>
                  <a:srgbClr val="640032"/>
                </a:solidFill>
              </a:rPr>
              <a:t>;</a:t>
            </a:r>
            <a:r>
              <a:rPr lang="en-US" sz="1100" b="1" dirty="0" smtClean="0">
                <a:solidFill>
                  <a:srgbClr val="000000"/>
                </a:solidFill>
              </a:rPr>
              <a:t> </a:t>
            </a:r>
            <a:r>
              <a:rPr lang="en-US" sz="1100" b="1" dirty="0" smtClean="0">
                <a:solidFill>
                  <a:srgbClr val="006648"/>
                </a:solidFill>
              </a:rPr>
              <a:t>// variable to store the value going to the motor</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
            </a:r>
            <a:br>
              <a:rPr lang="en-US" sz="1100" b="1" dirty="0" smtClean="0">
                <a:solidFill>
                  <a:srgbClr val="000000"/>
                </a:solidFill>
              </a:rPr>
            </a:br>
            <a:r>
              <a:rPr lang="en-US" sz="1100" b="1" dirty="0" smtClean="0">
                <a:solidFill>
                  <a:srgbClr val="000066"/>
                </a:solidFill>
              </a:rPr>
              <a:t>void</a:t>
            </a:r>
            <a:r>
              <a:rPr lang="en-US" sz="1100" b="1" dirty="0" smtClean="0">
                <a:solidFill>
                  <a:srgbClr val="000000"/>
                </a:solidFill>
              </a:rPr>
              <a:t> setup</a:t>
            </a:r>
            <a:r>
              <a:rPr lang="en-US" sz="1100" b="1" dirty="0" smtClean="0">
                <a:solidFill>
                  <a:srgbClr val="960000"/>
                </a:solidFill>
              </a:rPr>
              <a:t>()</a:t>
            </a:r>
            <a:r>
              <a:rPr lang="en-US" sz="1100" b="1" dirty="0" smtClean="0">
                <a:solidFill>
                  <a:srgbClr val="000000"/>
                </a:solidFill>
              </a:rPr>
              <a:t> </a:t>
            </a:r>
            <a:r>
              <a:rPr lang="en-US" sz="1100" b="1" dirty="0" smtClean="0">
                <a:solidFill>
                  <a:srgbClr val="960000"/>
                </a:solidFill>
              </a:rPr>
              <a:t>{</a:t>
            </a:r>
            <a:r>
              <a:rPr lang="en-US" sz="1100" b="1" dirty="0" smtClean="0">
                <a:solidFill>
                  <a:srgbClr val="000000"/>
                </a:solidFill>
              </a:rPr>
              <a:t> </a:t>
            </a:r>
            <a:br>
              <a:rPr lang="en-US" sz="1100" b="1" dirty="0" smtClean="0">
                <a:solidFill>
                  <a:srgbClr val="000000"/>
                </a:solidFill>
              </a:rPr>
            </a:br>
            <a:r>
              <a:rPr lang="en-US" sz="1100" b="1" dirty="0" smtClean="0">
                <a:solidFill>
                  <a:srgbClr val="000000"/>
                </a:solidFill>
              </a:rPr>
              <a:t>   pinMode</a:t>
            </a:r>
            <a:r>
              <a:rPr lang="en-US" sz="1100" b="1" dirty="0" smtClean="0">
                <a:solidFill>
                  <a:srgbClr val="960000"/>
                </a:solidFill>
              </a:rPr>
              <a:t>(</a:t>
            </a:r>
            <a:r>
              <a:rPr lang="en-US" sz="1100" b="1" dirty="0" err="1" smtClean="0">
                <a:solidFill>
                  <a:srgbClr val="000000"/>
                </a:solidFill>
              </a:rPr>
              <a:t>potPin</a:t>
            </a:r>
            <a:r>
              <a:rPr lang="en-US" sz="1100" b="1" dirty="0" smtClean="0">
                <a:solidFill>
                  <a:srgbClr val="640032"/>
                </a:solidFill>
              </a:rPr>
              <a:t>,</a:t>
            </a:r>
            <a:r>
              <a:rPr lang="en-US" sz="1100" b="1" dirty="0" smtClean="0">
                <a:solidFill>
                  <a:srgbClr val="000000"/>
                </a:solidFill>
              </a:rPr>
              <a:t> INPUT</a:t>
            </a:r>
            <a:r>
              <a:rPr lang="en-US" sz="1100" b="1" dirty="0" smtClean="0">
                <a:solidFill>
                  <a:srgbClr val="960000"/>
                </a:solidFill>
              </a:rPr>
              <a:t>)</a:t>
            </a:r>
            <a:r>
              <a:rPr lang="en-US" sz="1100" b="1" dirty="0" smtClean="0">
                <a:solidFill>
                  <a:srgbClr val="640032"/>
                </a:solidFill>
              </a:rPr>
              <a:t>;</a:t>
            </a:r>
            <a:r>
              <a:rPr lang="en-US" sz="1100" b="1" dirty="0" smtClean="0">
                <a:solidFill>
                  <a:srgbClr val="000000"/>
                </a:solidFill>
              </a:rPr>
              <a:t>  </a:t>
            </a:r>
            <a:br>
              <a:rPr lang="en-US" sz="1100" b="1" dirty="0" smtClean="0">
                <a:solidFill>
                  <a:srgbClr val="000000"/>
                </a:solidFill>
              </a:rPr>
            </a:br>
            <a:r>
              <a:rPr lang="en-US" sz="1100" b="1" dirty="0" smtClean="0">
                <a:solidFill>
                  <a:srgbClr val="000000"/>
                </a:solidFill>
              </a:rPr>
              <a:t>   pinMode</a:t>
            </a:r>
            <a:r>
              <a:rPr lang="en-US" sz="1100" b="1" dirty="0" smtClean="0">
                <a:solidFill>
                  <a:srgbClr val="960000"/>
                </a:solidFill>
              </a:rPr>
              <a:t>(</a:t>
            </a:r>
            <a:r>
              <a:rPr lang="en-US" sz="1100" b="1" dirty="0" err="1" smtClean="0">
                <a:solidFill>
                  <a:srgbClr val="000000"/>
                </a:solidFill>
              </a:rPr>
              <a:t>motorAForwardPin</a:t>
            </a:r>
            <a:r>
              <a:rPr lang="en-US" sz="1100" b="1" dirty="0" smtClean="0">
                <a:solidFill>
                  <a:srgbClr val="640032"/>
                </a:solidFill>
              </a:rPr>
              <a:t>,</a:t>
            </a:r>
            <a:r>
              <a:rPr lang="en-US" sz="1100" b="1" dirty="0" smtClean="0">
                <a:solidFill>
                  <a:srgbClr val="000000"/>
                </a:solidFill>
              </a:rPr>
              <a:t> OUTPUT</a:t>
            </a:r>
            <a:r>
              <a:rPr lang="en-US" sz="1100" b="1" dirty="0" smtClean="0">
                <a:solidFill>
                  <a:srgbClr val="960000"/>
                </a:solidFill>
              </a:rPr>
              <a:t>)</a:t>
            </a:r>
            <a:r>
              <a:rPr lang="en-US" sz="1100" b="1" dirty="0" smtClean="0">
                <a:solidFill>
                  <a:srgbClr val="640032"/>
                </a:solidFill>
              </a:rPr>
              <a:t>;</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   pinMode</a:t>
            </a:r>
            <a:r>
              <a:rPr lang="en-US" sz="1100" b="1" dirty="0" smtClean="0">
                <a:solidFill>
                  <a:srgbClr val="960000"/>
                </a:solidFill>
              </a:rPr>
              <a:t>(</a:t>
            </a:r>
            <a:r>
              <a:rPr lang="en-US" sz="1100" b="1" dirty="0" err="1" smtClean="0">
                <a:solidFill>
                  <a:srgbClr val="000000"/>
                </a:solidFill>
              </a:rPr>
              <a:t>motorABackwardPin</a:t>
            </a:r>
            <a:r>
              <a:rPr lang="en-US" sz="1100" b="1" dirty="0" smtClean="0">
                <a:solidFill>
                  <a:srgbClr val="640032"/>
                </a:solidFill>
              </a:rPr>
              <a:t>,</a:t>
            </a:r>
            <a:r>
              <a:rPr lang="en-US" sz="1100" b="1" dirty="0" smtClean="0">
                <a:solidFill>
                  <a:srgbClr val="000000"/>
                </a:solidFill>
              </a:rPr>
              <a:t> OUTPUT</a:t>
            </a:r>
            <a:r>
              <a:rPr lang="en-US" sz="1100" b="1" dirty="0" smtClean="0">
                <a:solidFill>
                  <a:srgbClr val="960000"/>
                </a:solidFill>
              </a:rPr>
              <a:t>)</a:t>
            </a:r>
            <a:r>
              <a:rPr lang="en-US" sz="1100" b="1" dirty="0" smtClean="0">
                <a:solidFill>
                  <a:srgbClr val="640032"/>
                </a:solidFill>
              </a:rPr>
              <a:t>;</a:t>
            </a:r>
            <a:r>
              <a:rPr lang="en-US" sz="1100" b="1" dirty="0" smtClean="0">
                <a:solidFill>
                  <a:srgbClr val="000000"/>
                </a:solidFill>
              </a:rPr>
              <a:t/>
            </a:r>
            <a:br>
              <a:rPr lang="en-US" sz="1100" b="1" dirty="0" smtClean="0">
                <a:solidFill>
                  <a:srgbClr val="000000"/>
                </a:solidFill>
              </a:rPr>
            </a:br>
            <a:r>
              <a:rPr lang="en-US" sz="1100" b="1" dirty="0" smtClean="0">
                <a:solidFill>
                  <a:srgbClr val="960000"/>
                </a:solidFill>
              </a:rPr>
              <a:t>}</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
            </a:r>
            <a:br>
              <a:rPr lang="en-US" sz="1100" b="1" dirty="0" smtClean="0">
                <a:solidFill>
                  <a:srgbClr val="000000"/>
                </a:solidFill>
              </a:rPr>
            </a:br>
            <a:r>
              <a:rPr lang="en-US" sz="1100" b="1" dirty="0" smtClean="0">
                <a:solidFill>
                  <a:srgbClr val="000066"/>
                </a:solidFill>
              </a:rPr>
              <a:t>void</a:t>
            </a:r>
            <a:r>
              <a:rPr lang="en-US" sz="1100" b="1" dirty="0" smtClean="0">
                <a:solidFill>
                  <a:srgbClr val="000000"/>
                </a:solidFill>
              </a:rPr>
              <a:t> loop</a:t>
            </a:r>
            <a:r>
              <a:rPr lang="en-US" sz="1100" b="1" dirty="0" smtClean="0">
                <a:solidFill>
                  <a:srgbClr val="960000"/>
                </a:solidFill>
              </a:rPr>
              <a:t>()</a:t>
            </a:r>
            <a:r>
              <a:rPr lang="en-US" sz="1100" b="1" dirty="0" smtClean="0">
                <a:solidFill>
                  <a:srgbClr val="000000"/>
                </a:solidFill>
              </a:rPr>
              <a:t> </a:t>
            </a:r>
            <a:r>
              <a:rPr lang="en-US" sz="1100" b="1" dirty="0" smtClean="0">
                <a:solidFill>
                  <a:srgbClr val="960000"/>
                </a:solidFill>
              </a:rPr>
              <a:t>{</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   </a:t>
            </a:r>
            <a:r>
              <a:rPr lang="en-US" sz="1100" b="1" dirty="0" err="1" smtClean="0">
                <a:solidFill>
                  <a:srgbClr val="000000"/>
                </a:solidFill>
              </a:rPr>
              <a:t>potValue</a:t>
            </a:r>
            <a:r>
              <a:rPr lang="en-US" sz="1100" b="1" dirty="0" smtClean="0">
                <a:solidFill>
                  <a:srgbClr val="000000"/>
                </a:solidFill>
              </a:rPr>
              <a:t> </a:t>
            </a:r>
            <a:r>
              <a:rPr lang="en-US" sz="1100" b="1" dirty="0" smtClean="0">
                <a:solidFill>
                  <a:srgbClr val="640032"/>
                </a:solidFill>
              </a:rPr>
              <a:t>=</a:t>
            </a:r>
            <a:r>
              <a:rPr lang="en-US" sz="1100" b="1" dirty="0" smtClean="0">
                <a:solidFill>
                  <a:srgbClr val="000000"/>
                </a:solidFill>
              </a:rPr>
              <a:t> </a:t>
            </a:r>
            <a:r>
              <a:rPr lang="en-US" sz="1100" b="1" dirty="0" err="1" smtClean="0">
                <a:solidFill>
                  <a:srgbClr val="000000"/>
                </a:solidFill>
              </a:rPr>
              <a:t>analogRead</a:t>
            </a:r>
            <a:r>
              <a:rPr lang="en-US" sz="1100" b="1" dirty="0" smtClean="0">
                <a:solidFill>
                  <a:srgbClr val="960000"/>
                </a:solidFill>
              </a:rPr>
              <a:t>(</a:t>
            </a:r>
            <a:r>
              <a:rPr lang="en-US" sz="1100" b="1" dirty="0" err="1" smtClean="0">
                <a:solidFill>
                  <a:srgbClr val="000000"/>
                </a:solidFill>
              </a:rPr>
              <a:t>potPin</a:t>
            </a:r>
            <a:r>
              <a:rPr lang="en-US" sz="1100" b="1" dirty="0" smtClean="0">
                <a:solidFill>
                  <a:srgbClr val="960000"/>
                </a:solidFill>
              </a:rPr>
              <a:t>)</a:t>
            </a:r>
            <a:r>
              <a:rPr lang="en-US" sz="1100" b="1" dirty="0" smtClean="0">
                <a:solidFill>
                  <a:srgbClr val="640032"/>
                </a:solidFill>
              </a:rPr>
              <a:t>;</a:t>
            </a:r>
            <a:r>
              <a:rPr lang="en-US" sz="1100" b="1" dirty="0" smtClean="0">
                <a:solidFill>
                  <a:srgbClr val="000000"/>
                </a:solidFill>
              </a:rPr>
              <a:t> </a:t>
            </a:r>
            <a:r>
              <a:rPr lang="en-US" sz="1100" b="1" dirty="0" smtClean="0">
                <a:solidFill>
                  <a:srgbClr val="006648"/>
                </a:solidFill>
              </a:rPr>
              <a:t>// get the value from the Potentiometer from 0 to 1023</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   </a:t>
            </a:r>
            <a:r>
              <a:rPr lang="en-US" sz="1100" b="1" dirty="0" err="1" smtClean="0">
                <a:solidFill>
                  <a:srgbClr val="000000"/>
                </a:solidFill>
              </a:rPr>
              <a:t>Serial</a:t>
            </a:r>
            <a:r>
              <a:rPr lang="en-US" sz="1100" b="1" dirty="0" err="1" smtClean="0">
                <a:solidFill>
                  <a:srgbClr val="640032"/>
                </a:solidFill>
              </a:rPr>
              <a:t>.</a:t>
            </a:r>
            <a:r>
              <a:rPr lang="en-US" sz="1100" b="1" dirty="0" err="1" smtClean="0">
                <a:solidFill>
                  <a:srgbClr val="000000"/>
                </a:solidFill>
              </a:rPr>
              <a:t>print</a:t>
            </a:r>
            <a:r>
              <a:rPr lang="en-US" sz="1100" b="1" dirty="0" smtClean="0">
                <a:solidFill>
                  <a:srgbClr val="960000"/>
                </a:solidFill>
              </a:rPr>
              <a:t>(</a:t>
            </a:r>
            <a:r>
              <a:rPr lang="en-US" sz="1100" b="1" dirty="0" smtClean="0">
                <a:solidFill>
                  <a:srgbClr val="0000FF"/>
                </a:solidFill>
              </a:rPr>
              <a:t>"pot="</a:t>
            </a:r>
            <a:r>
              <a:rPr lang="en-US" sz="1100" b="1" dirty="0" smtClean="0">
                <a:solidFill>
                  <a:srgbClr val="960000"/>
                </a:solidFill>
              </a:rPr>
              <a:t>)</a:t>
            </a:r>
            <a:r>
              <a:rPr lang="en-US" sz="1100" b="1" dirty="0" smtClean="0">
                <a:solidFill>
                  <a:srgbClr val="640032"/>
                </a:solidFill>
              </a:rPr>
              <a:t>;</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  </a:t>
            </a:r>
            <a:r>
              <a:rPr lang="en-US" sz="1100" b="1" dirty="0" err="1" smtClean="0">
                <a:solidFill>
                  <a:srgbClr val="000000"/>
                </a:solidFill>
              </a:rPr>
              <a:t>Serial</a:t>
            </a:r>
            <a:r>
              <a:rPr lang="en-US" sz="1100" b="1" dirty="0" err="1" smtClean="0">
                <a:solidFill>
                  <a:srgbClr val="640032"/>
                </a:solidFill>
              </a:rPr>
              <a:t>.</a:t>
            </a:r>
            <a:r>
              <a:rPr lang="en-US" sz="1100" b="1" dirty="0" err="1" smtClean="0">
                <a:solidFill>
                  <a:srgbClr val="000000"/>
                </a:solidFill>
              </a:rPr>
              <a:t>print</a:t>
            </a:r>
            <a:r>
              <a:rPr lang="en-US" sz="1100" b="1" dirty="0" smtClean="0">
                <a:solidFill>
                  <a:srgbClr val="960000"/>
                </a:solidFill>
              </a:rPr>
              <a:t>(</a:t>
            </a:r>
            <a:r>
              <a:rPr lang="en-US" sz="1100" b="1" dirty="0" err="1" smtClean="0">
                <a:solidFill>
                  <a:srgbClr val="000000"/>
                </a:solidFill>
              </a:rPr>
              <a:t>potValue</a:t>
            </a:r>
            <a:r>
              <a:rPr lang="en-US" sz="1100" b="1" dirty="0" smtClean="0">
                <a:solidFill>
                  <a:srgbClr val="960000"/>
                </a:solidFill>
              </a:rPr>
              <a:t>)</a:t>
            </a:r>
            <a:r>
              <a:rPr lang="en-US" sz="1100" b="1" dirty="0" smtClean="0">
                <a:solidFill>
                  <a:srgbClr val="640032"/>
                </a:solidFill>
              </a:rPr>
              <a:t>;</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   </a:t>
            </a:r>
            <a:r>
              <a:rPr lang="en-US" sz="1100" b="1" dirty="0" smtClean="0">
                <a:solidFill>
                  <a:srgbClr val="000066"/>
                </a:solidFill>
              </a:rPr>
              <a:t>if</a:t>
            </a:r>
            <a:r>
              <a:rPr lang="en-US" sz="1100" b="1" dirty="0" smtClean="0">
                <a:solidFill>
                  <a:srgbClr val="000000"/>
                </a:solidFill>
              </a:rPr>
              <a:t> </a:t>
            </a:r>
            <a:r>
              <a:rPr lang="en-US" sz="1100" b="1" dirty="0" smtClean="0">
                <a:solidFill>
                  <a:srgbClr val="960000"/>
                </a:solidFill>
              </a:rPr>
              <a:t>(</a:t>
            </a:r>
            <a:r>
              <a:rPr lang="en-US" sz="1100" b="1" dirty="0" err="1" smtClean="0">
                <a:solidFill>
                  <a:srgbClr val="000000"/>
                </a:solidFill>
              </a:rPr>
              <a:t>potValue</a:t>
            </a:r>
            <a:r>
              <a:rPr lang="en-US" sz="1100" b="1" dirty="0" smtClean="0">
                <a:solidFill>
                  <a:srgbClr val="000000"/>
                </a:solidFill>
              </a:rPr>
              <a:t> </a:t>
            </a:r>
            <a:r>
              <a:rPr lang="en-US" sz="1100" b="1" dirty="0" smtClean="0">
                <a:solidFill>
                  <a:srgbClr val="640032"/>
                </a:solidFill>
              </a:rPr>
              <a:t>&lt;</a:t>
            </a:r>
            <a:r>
              <a:rPr lang="en-US" sz="1100" b="1" dirty="0" smtClean="0">
                <a:solidFill>
                  <a:srgbClr val="000000"/>
                </a:solidFill>
              </a:rPr>
              <a:t> </a:t>
            </a:r>
            <a:r>
              <a:rPr lang="en-US" sz="1100" b="1" dirty="0" smtClean="0">
                <a:solidFill>
                  <a:srgbClr val="000096"/>
                </a:solidFill>
              </a:rPr>
              <a:t>512</a:t>
            </a:r>
            <a:r>
              <a:rPr lang="en-US" sz="1100" b="1" dirty="0" smtClean="0">
                <a:solidFill>
                  <a:srgbClr val="960000"/>
                </a:solidFill>
              </a:rPr>
              <a:t>)</a:t>
            </a:r>
            <a:r>
              <a:rPr lang="en-US" sz="1100" b="1" dirty="0" smtClean="0">
                <a:solidFill>
                  <a:srgbClr val="000000"/>
                </a:solidFill>
              </a:rPr>
              <a:t> </a:t>
            </a:r>
            <a:r>
              <a:rPr lang="en-US" sz="1100" b="1" dirty="0" smtClean="0">
                <a:solidFill>
                  <a:srgbClr val="960000"/>
                </a:solidFill>
              </a:rPr>
              <a:t>{</a:t>
            </a:r>
            <a:r>
              <a:rPr lang="en-US" sz="1100" b="1" dirty="0" smtClean="0">
                <a:solidFill>
                  <a:srgbClr val="000000"/>
                </a:solidFill>
              </a:rPr>
              <a:t> </a:t>
            </a:r>
            <a:r>
              <a:rPr lang="en-US" sz="1100" b="1" dirty="0" smtClean="0">
                <a:solidFill>
                  <a:srgbClr val="006648"/>
                </a:solidFill>
              </a:rPr>
              <a:t>// we will go backward if the value us under this</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      </a:t>
            </a:r>
            <a:r>
              <a:rPr lang="en-US" sz="1100" b="1" dirty="0" err="1" smtClean="0">
                <a:solidFill>
                  <a:srgbClr val="000000"/>
                </a:solidFill>
              </a:rPr>
              <a:t>speedValue</a:t>
            </a:r>
            <a:r>
              <a:rPr lang="en-US" sz="1100" b="1" dirty="0" smtClean="0">
                <a:solidFill>
                  <a:srgbClr val="000000"/>
                </a:solidFill>
              </a:rPr>
              <a:t> </a:t>
            </a:r>
            <a:r>
              <a:rPr lang="en-US" sz="1100" b="1" dirty="0" smtClean="0">
                <a:solidFill>
                  <a:srgbClr val="640032"/>
                </a:solidFill>
              </a:rPr>
              <a:t>=</a:t>
            </a:r>
            <a:r>
              <a:rPr lang="en-US" sz="1100" b="1" dirty="0" smtClean="0">
                <a:solidFill>
                  <a:srgbClr val="000000"/>
                </a:solidFill>
              </a:rPr>
              <a:t> map</a:t>
            </a:r>
            <a:r>
              <a:rPr lang="en-US" sz="1100" b="1" dirty="0" smtClean="0">
                <a:solidFill>
                  <a:srgbClr val="960000"/>
                </a:solidFill>
              </a:rPr>
              <a:t>(</a:t>
            </a:r>
            <a:r>
              <a:rPr lang="en-US" sz="1100" b="1" dirty="0" err="1" smtClean="0">
                <a:solidFill>
                  <a:srgbClr val="000000"/>
                </a:solidFill>
              </a:rPr>
              <a:t>potValue</a:t>
            </a:r>
            <a:r>
              <a:rPr lang="en-US" sz="1100" b="1" dirty="0" smtClean="0">
                <a:solidFill>
                  <a:srgbClr val="640032"/>
                </a:solidFill>
              </a:rPr>
              <a:t>,</a:t>
            </a:r>
            <a:r>
              <a:rPr lang="en-US" sz="1100" b="1" dirty="0" smtClean="0">
                <a:solidFill>
                  <a:srgbClr val="000000"/>
                </a:solidFill>
              </a:rPr>
              <a:t> </a:t>
            </a:r>
            <a:r>
              <a:rPr lang="en-US" sz="1100" b="1" dirty="0" smtClean="0">
                <a:solidFill>
                  <a:srgbClr val="000096"/>
                </a:solidFill>
              </a:rPr>
              <a:t>0</a:t>
            </a:r>
            <a:r>
              <a:rPr lang="en-US" sz="1100" b="1" dirty="0" smtClean="0">
                <a:solidFill>
                  <a:srgbClr val="640032"/>
                </a:solidFill>
              </a:rPr>
              <a:t>,</a:t>
            </a:r>
            <a:r>
              <a:rPr lang="en-US" sz="1100" b="1" dirty="0" smtClean="0">
                <a:solidFill>
                  <a:srgbClr val="000000"/>
                </a:solidFill>
              </a:rPr>
              <a:t> </a:t>
            </a:r>
            <a:r>
              <a:rPr lang="en-US" sz="1100" b="1" dirty="0" smtClean="0">
                <a:solidFill>
                  <a:srgbClr val="000096"/>
                </a:solidFill>
              </a:rPr>
              <a:t>511</a:t>
            </a:r>
            <a:r>
              <a:rPr lang="en-US" sz="1100" b="1" dirty="0" smtClean="0">
                <a:solidFill>
                  <a:srgbClr val="640032"/>
                </a:solidFill>
              </a:rPr>
              <a:t>,</a:t>
            </a:r>
            <a:r>
              <a:rPr lang="en-US" sz="1100" b="1" dirty="0" smtClean="0">
                <a:solidFill>
                  <a:srgbClr val="000000"/>
                </a:solidFill>
              </a:rPr>
              <a:t> </a:t>
            </a:r>
            <a:r>
              <a:rPr lang="en-US" sz="1100" b="1" dirty="0" smtClean="0">
                <a:solidFill>
                  <a:srgbClr val="000096"/>
                </a:solidFill>
              </a:rPr>
              <a:t>255</a:t>
            </a:r>
            <a:r>
              <a:rPr lang="en-US" sz="1100" b="1" dirty="0" smtClean="0">
                <a:solidFill>
                  <a:srgbClr val="640032"/>
                </a:solidFill>
              </a:rPr>
              <a:t>,</a:t>
            </a:r>
            <a:r>
              <a:rPr lang="en-US" sz="1100" b="1" dirty="0" smtClean="0">
                <a:solidFill>
                  <a:srgbClr val="000000"/>
                </a:solidFill>
              </a:rPr>
              <a:t> </a:t>
            </a:r>
            <a:r>
              <a:rPr lang="en-US" sz="1100" b="1" dirty="0" smtClean="0">
                <a:solidFill>
                  <a:srgbClr val="000096"/>
                </a:solidFill>
              </a:rPr>
              <a:t>0</a:t>
            </a:r>
            <a:r>
              <a:rPr lang="en-US" sz="1100" b="1" dirty="0" smtClean="0">
                <a:solidFill>
                  <a:srgbClr val="960000"/>
                </a:solidFill>
              </a:rPr>
              <a:t>)</a:t>
            </a:r>
            <a:r>
              <a:rPr lang="en-US" sz="1100" b="1" dirty="0" smtClean="0">
                <a:solidFill>
                  <a:srgbClr val="640032"/>
                </a:solidFill>
              </a:rPr>
              <a:t>;</a:t>
            </a:r>
            <a:r>
              <a:rPr lang="en-US" sz="1100" b="1" dirty="0" smtClean="0">
                <a:solidFill>
                  <a:srgbClr val="000000"/>
                </a:solidFill>
              </a:rPr>
              <a:t>  </a:t>
            </a:r>
            <a:r>
              <a:rPr lang="en-US" sz="1100" b="1" dirty="0" smtClean="0">
                <a:solidFill>
                  <a:srgbClr val="006648"/>
                </a:solidFill>
              </a:rPr>
              <a:t>// convert to the right range</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      </a:t>
            </a:r>
            <a:r>
              <a:rPr lang="en-US" sz="1100" b="1" dirty="0" err="1" smtClean="0">
                <a:solidFill>
                  <a:srgbClr val="000000"/>
                </a:solidFill>
              </a:rPr>
              <a:t>analogWrite</a:t>
            </a:r>
            <a:r>
              <a:rPr lang="en-US" sz="1100" b="1" dirty="0" smtClean="0">
                <a:solidFill>
                  <a:srgbClr val="960000"/>
                </a:solidFill>
              </a:rPr>
              <a:t>(</a:t>
            </a:r>
            <a:r>
              <a:rPr lang="en-US" sz="1100" b="1" dirty="0" err="1" smtClean="0">
                <a:solidFill>
                  <a:srgbClr val="000000"/>
                </a:solidFill>
              </a:rPr>
              <a:t>motorABackwardPin</a:t>
            </a:r>
            <a:r>
              <a:rPr lang="en-US" sz="1100" b="1" dirty="0" smtClean="0">
                <a:solidFill>
                  <a:srgbClr val="640032"/>
                </a:solidFill>
              </a:rPr>
              <a:t>,</a:t>
            </a:r>
            <a:r>
              <a:rPr lang="en-US" sz="1100" b="1" dirty="0" smtClean="0">
                <a:solidFill>
                  <a:srgbClr val="000000"/>
                </a:solidFill>
              </a:rPr>
              <a:t> </a:t>
            </a:r>
            <a:r>
              <a:rPr lang="en-US" sz="1100" b="1" dirty="0" err="1" smtClean="0">
                <a:solidFill>
                  <a:srgbClr val="000000"/>
                </a:solidFill>
              </a:rPr>
              <a:t>speedValue</a:t>
            </a:r>
            <a:r>
              <a:rPr lang="en-US" sz="1100" b="1" dirty="0" smtClean="0">
                <a:solidFill>
                  <a:srgbClr val="960000"/>
                </a:solidFill>
              </a:rPr>
              <a:t>)</a:t>
            </a:r>
            <a:r>
              <a:rPr lang="en-US" sz="1100" b="1" dirty="0" smtClean="0">
                <a:solidFill>
                  <a:srgbClr val="640032"/>
                </a:solidFill>
              </a:rPr>
              <a:t>;</a:t>
            </a:r>
            <a:r>
              <a:rPr lang="en-US" sz="1100" b="1" dirty="0" smtClean="0">
                <a:solidFill>
                  <a:srgbClr val="000000"/>
                </a:solidFill>
              </a:rPr>
              <a:t> </a:t>
            </a:r>
            <a:r>
              <a:rPr lang="en-US" sz="1100" b="1" dirty="0" smtClean="0">
                <a:solidFill>
                  <a:srgbClr val="006648"/>
                </a:solidFill>
              </a:rPr>
              <a:t>// go back this speed</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      </a:t>
            </a:r>
            <a:r>
              <a:rPr lang="en-US" sz="1100" b="1" dirty="0" err="1" smtClean="0">
                <a:solidFill>
                  <a:srgbClr val="000000"/>
                </a:solidFill>
              </a:rPr>
              <a:t>analogWrite</a:t>
            </a:r>
            <a:r>
              <a:rPr lang="en-US" sz="1100" b="1" dirty="0" smtClean="0">
                <a:solidFill>
                  <a:srgbClr val="960000"/>
                </a:solidFill>
              </a:rPr>
              <a:t>(</a:t>
            </a:r>
            <a:r>
              <a:rPr lang="en-US" sz="1100" b="1" dirty="0" err="1" smtClean="0">
                <a:solidFill>
                  <a:srgbClr val="000000"/>
                </a:solidFill>
              </a:rPr>
              <a:t>motorAForwardPin</a:t>
            </a:r>
            <a:r>
              <a:rPr lang="en-US" sz="1100" b="1" dirty="0" smtClean="0">
                <a:solidFill>
                  <a:srgbClr val="640032"/>
                </a:solidFill>
              </a:rPr>
              <a:t>,</a:t>
            </a:r>
            <a:r>
              <a:rPr lang="en-US" sz="1100" b="1" dirty="0" smtClean="0">
                <a:solidFill>
                  <a:srgbClr val="000000"/>
                </a:solidFill>
              </a:rPr>
              <a:t> </a:t>
            </a:r>
            <a:r>
              <a:rPr lang="en-US" sz="1100" b="1" dirty="0" smtClean="0">
                <a:solidFill>
                  <a:srgbClr val="000096"/>
                </a:solidFill>
              </a:rPr>
              <a:t>0</a:t>
            </a:r>
            <a:r>
              <a:rPr lang="en-US" sz="1100" b="1" dirty="0" smtClean="0">
                <a:solidFill>
                  <a:srgbClr val="960000"/>
                </a:solidFill>
              </a:rPr>
              <a:t>)</a:t>
            </a:r>
            <a:r>
              <a:rPr lang="en-US" sz="1100" b="1" dirty="0" smtClean="0">
                <a:solidFill>
                  <a:srgbClr val="640032"/>
                </a:solidFill>
              </a:rPr>
              <a:t>;</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 </a:t>
            </a:r>
            <a:r>
              <a:rPr lang="en-US" sz="1100" b="1" dirty="0" smtClean="0">
                <a:solidFill>
                  <a:srgbClr val="960000"/>
                </a:solidFill>
              </a:rPr>
              <a:t>}</a:t>
            </a:r>
            <a:r>
              <a:rPr lang="en-US" sz="1100" b="1" dirty="0" smtClean="0">
                <a:solidFill>
                  <a:srgbClr val="000000"/>
                </a:solidFill>
              </a:rPr>
              <a:t> </a:t>
            </a:r>
            <a:r>
              <a:rPr lang="en-US" sz="1100" b="1" dirty="0" smtClean="0">
                <a:solidFill>
                  <a:srgbClr val="000066"/>
                </a:solidFill>
              </a:rPr>
              <a:t>else</a:t>
            </a:r>
            <a:r>
              <a:rPr lang="en-US" sz="1100" b="1" dirty="0" smtClean="0">
                <a:solidFill>
                  <a:srgbClr val="000000"/>
                </a:solidFill>
              </a:rPr>
              <a:t> </a:t>
            </a:r>
            <a:r>
              <a:rPr lang="en-US" sz="1100" b="1" dirty="0" smtClean="0">
                <a:solidFill>
                  <a:srgbClr val="960000"/>
                </a:solidFill>
              </a:rPr>
              <a:t>{</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   </a:t>
            </a:r>
            <a:r>
              <a:rPr lang="en-US" sz="1100" b="1" dirty="0" err="1" smtClean="0">
                <a:solidFill>
                  <a:srgbClr val="000000"/>
                </a:solidFill>
              </a:rPr>
              <a:t>speedValue</a:t>
            </a:r>
            <a:r>
              <a:rPr lang="en-US" sz="1100" b="1" dirty="0" smtClean="0">
                <a:solidFill>
                  <a:srgbClr val="000000"/>
                </a:solidFill>
              </a:rPr>
              <a:t> </a:t>
            </a:r>
            <a:r>
              <a:rPr lang="en-US" sz="1100" b="1" dirty="0" smtClean="0">
                <a:solidFill>
                  <a:srgbClr val="640032"/>
                </a:solidFill>
              </a:rPr>
              <a:t>=</a:t>
            </a:r>
            <a:r>
              <a:rPr lang="en-US" sz="1100" b="1" dirty="0" smtClean="0">
                <a:solidFill>
                  <a:srgbClr val="000000"/>
                </a:solidFill>
              </a:rPr>
              <a:t> map</a:t>
            </a:r>
            <a:r>
              <a:rPr lang="en-US" sz="1100" b="1" dirty="0" smtClean="0">
                <a:solidFill>
                  <a:srgbClr val="960000"/>
                </a:solidFill>
              </a:rPr>
              <a:t>(</a:t>
            </a:r>
            <a:r>
              <a:rPr lang="en-US" sz="1100" b="1" dirty="0" err="1" smtClean="0">
                <a:solidFill>
                  <a:srgbClr val="000000"/>
                </a:solidFill>
              </a:rPr>
              <a:t>potValue</a:t>
            </a:r>
            <a:r>
              <a:rPr lang="en-US" sz="1100" b="1" dirty="0" smtClean="0">
                <a:solidFill>
                  <a:srgbClr val="640032"/>
                </a:solidFill>
              </a:rPr>
              <a:t>,</a:t>
            </a:r>
            <a:r>
              <a:rPr lang="en-US" sz="1100" b="1" dirty="0" smtClean="0">
                <a:solidFill>
                  <a:srgbClr val="000000"/>
                </a:solidFill>
              </a:rPr>
              <a:t> </a:t>
            </a:r>
            <a:r>
              <a:rPr lang="en-US" sz="1100" b="1" dirty="0" smtClean="0">
                <a:solidFill>
                  <a:srgbClr val="000096"/>
                </a:solidFill>
              </a:rPr>
              <a:t>512</a:t>
            </a:r>
            <a:r>
              <a:rPr lang="en-US" sz="1100" b="1" dirty="0" smtClean="0">
                <a:solidFill>
                  <a:srgbClr val="640032"/>
                </a:solidFill>
              </a:rPr>
              <a:t>,</a:t>
            </a:r>
            <a:r>
              <a:rPr lang="en-US" sz="1100" b="1" dirty="0" smtClean="0">
                <a:solidFill>
                  <a:srgbClr val="000000"/>
                </a:solidFill>
              </a:rPr>
              <a:t> </a:t>
            </a:r>
            <a:r>
              <a:rPr lang="en-US" sz="1100" b="1" dirty="0" smtClean="0">
                <a:solidFill>
                  <a:srgbClr val="000096"/>
                </a:solidFill>
              </a:rPr>
              <a:t>1023</a:t>
            </a:r>
            <a:r>
              <a:rPr lang="en-US" sz="1100" b="1" dirty="0" smtClean="0">
                <a:solidFill>
                  <a:srgbClr val="640032"/>
                </a:solidFill>
              </a:rPr>
              <a:t>,</a:t>
            </a:r>
            <a:r>
              <a:rPr lang="en-US" sz="1100" b="1" dirty="0" smtClean="0">
                <a:solidFill>
                  <a:srgbClr val="000000"/>
                </a:solidFill>
              </a:rPr>
              <a:t> </a:t>
            </a:r>
            <a:r>
              <a:rPr lang="en-US" sz="1100" b="1" dirty="0" smtClean="0">
                <a:solidFill>
                  <a:srgbClr val="000096"/>
                </a:solidFill>
              </a:rPr>
              <a:t>0</a:t>
            </a:r>
            <a:r>
              <a:rPr lang="en-US" sz="1100" b="1" dirty="0" smtClean="0">
                <a:solidFill>
                  <a:srgbClr val="640032"/>
                </a:solidFill>
              </a:rPr>
              <a:t>,</a:t>
            </a:r>
            <a:r>
              <a:rPr lang="en-US" sz="1100" b="1" dirty="0" smtClean="0">
                <a:solidFill>
                  <a:srgbClr val="000000"/>
                </a:solidFill>
              </a:rPr>
              <a:t> </a:t>
            </a:r>
            <a:r>
              <a:rPr lang="en-US" sz="1100" b="1" dirty="0" smtClean="0">
                <a:solidFill>
                  <a:srgbClr val="000096"/>
                </a:solidFill>
              </a:rPr>
              <a:t>255</a:t>
            </a:r>
            <a:r>
              <a:rPr lang="en-US" sz="1100" b="1" dirty="0" smtClean="0">
                <a:solidFill>
                  <a:srgbClr val="960000"/>
                </a:solidFill>
              </a:rPr>
              <a:t>)</a:t>
            </a:r>
            <a:r>
              <a:rPr lang="en-US" sz="1100" b="1" dirty="0" smtClean="0">
                <a:solidFill>
                  <a:srgbClr val="640032"/>
                </a:solidFill>
              </a:rPr>
              <a:t>;</a:t>
            </a:r>
            <a:r>
              <a:rPr lang="en-US" sz="1100" b="1" dirty="0" smtClean="0">
                <a:solidFill>
                  <a:srgbClr val="000000"/>
                </a:solidFill>
              </a:rPr>
              <a:t>  </a:t>
            </a:r>
            <a:br>
              <a:rPr lang="en-US" sz="1100" b="1" dirty="0" smtClean="0">
                <a:solidFill>
                  <a:srgbClr val="000000"/>
                </a:solidFill>
              </a:rPr>
            </a:br>
            <a:r>
              <a:rPr lang="en-US" sz="1100" b="1" dirty="0" smtClean="0">
                <a:solidFill>
                  <a:srgbClr val="000000"/>
                </a:solidFill>
              </a:rPr>
              <a:t>   </a:t>
            </a:r>
            <a:r>
              <a:rPr lang="en-US" sz="1100" b="1" dirty="0" err="1" smtClean="0">
                <a:solidFill>
                  <a:srgbClr val="000000"/>
                </a:solidFill>
              </a:rPr>
              <a:t>analogWrite</a:t>
            </a:r>
            <a:r>
              <a:rPr lang="en-US" sz="1100" b="1" dirty="0" smtClean="0">
                <a:solidFill>
                  <a:srgbClr val="960000"/>
                </a:solidFill>
              </a:rPr>
              <a:t>(</a:t>
            </a:r>
            <a:r>
              <a:rPr lang="en-US" sz="1100" b="1" dirty="0" err="1" smtClean="0">
                <a:solidFill>
                  <a:srgbClr val="000000"/>
                </a:solidFill>
              </a:rPr>
              <a:t>motorAForwardPin</a:t>
            </a:r>
            <a:r>
              <a:rPr lang="en-US" sz="1100" b="1" dirty="0" smtClean="0">
                <a:solidFill>
                  <a:srgbClr val="640032"/>
                </a:solidFill>
              </a:rPr>
              <a:t>,</a:t>
            </a:r>
            <a:r>
              <a:rPr lang="en-US" sz="1100" b="1" dirty="0" smtClean="0">
                <a:solidFill>
                  <a:srgbClr val="000000"/>
                </a:solidFill>
              </a:rPr>
              <a:t> </a:t>
            </a:r>
            <a:r>
              <a:rPr lang="en-US" sz="1100" b="1" dirty="0" err="1" smtClean="0">
                <a:solidFill>
                  <a:srgbClr val="000000"/>
                </a:solidFill>
              </a:rPr>
              <a:t>speedValue</a:t>
            </a:r>
            <a:r>
              <a:rPr lang="en-US" sz="1100" b="1" dirty="0" smtClean="0">
                <a:solidFill>
                  <a:srgbClr val="960000"/>
                </a:solidFill>
              </a:rPr>
              <a:t>)</a:t>
            </a:r>
            <a:r>
              <a:rPr lang="en-US" sz="1100" b="1" dirty="0" smtClean="0">
                <a:solidFill>
                  <a:srgbClr val="640032"/>
                </a:solidFill>
              </a:rPr>
              <a:t>;</a:t>
            </a:r>
            <a:r>
              <a:rPr lang="en-US" sz="1100" b="1" dirty="0" smtClean="0">
                <a:solidFill>
                  <a:srgbClr val="000000"/>
                </a:solidFill>
              </a:rPr>
              <a:t>  </a:t>
            </a:r>
            <a:r>
              <a:rPr lang="en-US" sz="1100" b="1" dirty="0" smtClean="0">
                <a:solidFill>
                  <a:srgbClr val="006648"/>
                </a:solidFill>
              </a:rPr>
              <a:t>// go forward this speed</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   </a:t>
            </a:r>
            <a:r>
              <a:rPr lang="en-US" sz="1100" b="1" dirty="0" err="1" smtClean="0">
                <a:solidFill>
                  <a:srgbClr val="000000"/>
                </a:solidFill>
              </a:rPr>
              <a:t>analogWrite</a:t>
            </a:r>
            <a:r>
              <a:rPr lang="en-US" sz="1100" b="1" dirty="0" smtClean="0">
                <a:solidFill>
                  <a:srgbClr val="960000"/>
                </a:solidFill>
              </a:rPr>
              <a:t>(</a:t>
            </a:r>
            <a:r>
              <a:rPr lang="en-US" sz="1100" b="1" dirty="0" err="1" smtClean="0">
                <a:solidFill>
                  <a:srgbClr val="000000"/>
                </a:solidFill>
              </a:rPr>
              <a:t>motorABackwardPin</a:t>
            </a:r>
            <a:r>
              <a:rPr lang="en-US" sz="1100" b="1" dirty="0" smtClean="0">
                <a:solidFill>
                  <a:srgbClr val="640032"/>
                </a:solidFill>
              </a:rPr>
              <a:t>,</a:t>
            </a:r>
            <a:r>
              <a:rPr lang="en-US" sz="1100" b="1" dirty="0" smtClean="0">
                <a:solidFill>
                  <a:srgbClr val="000000"/>
                </a:solidFill>
              </a:rPr>
              <a:t> </a:t>
            </a:r>
            <a:r>
              <a:rPr lang="en-US" sz="1100" b="1" dirty="0" smtClean="0">
                <a:solidFill>
                  <a:srgbClr val="000096"/>
                </a:solidFill>
              </a:rPr>
              <a:t>0</a:t>
            </a:r>
            <a:r>
              <a:rPr lang="en-US" sz="1100" b="1" dirty="0" smtClean="0">
                <a:solidFill>
                  <a:srgbClr val="960000"/>
                </a:solidFill>
              </a:rPr>
              <a:t>)</a:t>
            </a:r>
            <a:r>
              <a:rPr lang="en-US" sz="1100" b="1" dirty="0" smtClean="0">
                <a:solidFill>
                  <a:srgbClr val="640032"/>
                </a:solidFill>
              </a:rPr>
              <a:t>;</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 </a:t>
            </a:r>
            <a:r>
              <a:rPr lang="en-US" sz="1100" b="1" dirty="0" smtClean="0">
                <a:solidFill>
                  <a:srgbClr val="960000"/>
                </a:solidFill>
              </a:rPr>
              <a:t>}</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delay</a:t>
            </a:r>
            <a:r>
              <a:rPr lang="en-US" sz="1100" b="1" dirty="0" smtClean="0">
                <a:solidFill>
                  <a:srgbClr val="960000"/>
                </a:solidFill>
              </a:rPr>
              <a:t>(</a:t>
            </a:r>
            <a:r>
              <a:rPr lang="en-US" sz="1100" b="1" dirty="0" smtClean="0">
                <a:solidFill>
                  <a:srgbClr val="000096"/>
                </a:solidFill>
              </a:rPr>
              <a:t>100</a:t>
            </a:r>
            <a:r>
              <a:rPr lang="en-US" sz="1100" b="1" dirty="0" smtClean="0">
                <a:solidFill>
                  <a:srgbClr val="960000"/>
                </a:solidFill>
              </a:rPr>
              <a:t>)</a:t>
            </a:r>
            <a:r>
              <a:rPr lang="en-US" sz="1100" b="1" dirty="0" smtClean="0">
                <a:solidFill>
                  <a:srgbClr val="640032"/>
                </a:solidFill>
              </a:rPr>
              <a:t>;</a:t>
            </a:r>
            <a:r>
              <a:rPr lang="en-US" sz="1100" b="1" dirty="0" smtClean="0">
                <a:solidFill>
                  <a:srgbClr val="000000"/>
                </a:solidFill>
              </a:rPr>
              <a:t> </a:t>
            </a:r>
            <a:r>
              <a:rPr lang="en-US" sz="1100" b="1" dirty="0" smtClean="0">
                <a:solidFill>
                  <a:srgbClr val="006648"/>
                </a:solidFill>
              </a:rPr>
              <a:t>// sample ever 1/10th of a second</a:t>
            </a:r>
            <a:r>
              <a:rPr lang="en-US" sz="1100" b="1" dirty="0" smtClean="0">
                <a:solidFill>
                  <a:srgbClr val="000000"/>
                </a:solidFill>
              </a:rPr>
              <a:t/>
            </a:r>
            <a:br>
              <a:rPr lang="en-US" sz="1100" b="1" dirty="0" smtClean="0">
                <a:solidFill>
                  <a:srgbClr val="000000"/>
                </a:solidFill>
              </a:rPr>
            </a:br>
            <a:r>
              <a:rPr lang="en-US" sz="1100" b="1" dirty="0" smtClean="0">
                <a:solidFill>
                  <a:srgbClr val="960000"/>
                </a:solidFill>
              </a:rPr>
              <a:t>}</a:t>
            </a:r>
            <a:r>
              <a:rPr lang="en-US" sz="1100" b="1" dirty="0" smtClean="0">
                <a:solidFill>
                  <a:srgbClr val="000000"/>
                </a:solidFill>
              </a:rPr>
              <a:t/>
            </a:r>
            <a:br>
              <a:rPr lang="en-US" sz="1100" b="1" dirty="0" smtClean="0">
                <a:solidFill>
                  <a:srgbClr val="000000"/>
                </a:solidFill>
              </a:rPr>
            </a:br>
            <a:endParaRPr lang="en-US" sz="1100" dirty="0">
              <a:latin typeface="Arial" pitchFamily="34" charset="0"/>
              <a:cs typeface="Arial" pitchFamily="34" charset="0"/>
            </a:endParaRPr>
          </a:p>
        </p:txBody>
      </p:sp>
      <p:sp>
        <p:nvSpPr>
          <p:cNvPr id="7" name="TextBox 6"/>
          <p:cNvSpPr txBox="1"/>
          <p:nvPr/>
        </p:nvSpPr>
        <p:spPr>
          <a:xfrm>
            <a:off x="304800" y="914400"/>
            <a:ext cx="1854995" cy="338554"/>
          </a:xfrm>
          <a:prstGeom prst="rect">
            <a:avLst/>
          </a:prstGeom>
          <a:noFill/>
        </p:spPr>
        <p:txBody>
          <a:bodyPr wrap="none" rtlCol="0">
            <a:spAutoFit/>
          </a:bodyPr>
          <a:lstStyle/>
          <a:p>
            <a:r>
              <a:rPr lang="en-US" sz="1600" b="1" dirty="0" smtClean="0">
                <a:solidFill>
                  <a:srgbClr val="0000FF"/>
                </a:solidFill>
                <a:latin typeface="Arial Narrow" pitchFamily="34" charset="0"/>
              </a:rPr>
              <a:t>Controlling Direction</a:t>
            </a:r>
            <a:endParaRPr lang="en-US" sz="1600" b="1" dirty="0">
              <a:solidFill>
                <a:srgbClr val="0000FF"/>
              </a:solidFill>
              <a:latin typeface="Arial Narrow" pitchFamily="34" charset="0"/>
            </a:endParaRPr>
          </a:p>
        </p:txBody>
      </p:sp>
      <p:sp>
        <p:nvSpPr>
          <p:cNvPr id="8" name="Subtitle 2"/>
          <p:cNvSpPr txBox="1">
            <a:spLocks/>
          </p:cNvSpPr>
          <p:nvPr/>
        </p:nvSpPr>
        <p:spPr>
          <a:xfrm>
            <a:off x="304800" y="1219201"/>
            <a:ext cx="6172200" cy="1643527"/>
          </a:xfrm>
          <a:prstGeom prst="rect">
            <a:avLst/>
          </a:prstGeom>
        </p:spPr>
        <p:txBody>
          <a:bodyPr vert="horz" wrap="square" lIns="91440" tIns="45720" rIns="91440" bIns="45720" rtlCol="0">
            <a:spAutoFit/>
          </a:bodyPr>
          <a:lstStyle/>
          <a:p>
            <a:pPr lvl="0">
              <a:spcBef>
                <a:spcPct val="20000"/>
              </a:spcBef>
              <a:defRPr/>
            </a:pPr>
            <a:r>
              <a:rPr kumimoji="0" lang="en-US" sz="1400" b="0" i="0" u="none" strike="noStrike" kern="1200" cap="none" spc="0" normalizeH="0" baseline="0" noProof="0" dirty="0" smtClean="0">
                <a:ln>
                  <a:noFill/>
                </a:ln>
                <a:effectLst/>
                <a:uLnTx/>
                <a:uFillTx/>
                <a:latin typeface="Arial" pitchFamily="34" charset="0"/>
                <a:ea typeface="+mn-ea"/>
                <a:cs typeface="Arial" pitchFamily="34" charset="0"/>
              </a:rPr>
              <a:t>This code uses not just one, but two signals</a:t>
            </a:r>
            <a:r>
              <a:rPr kumimoji="0" lang="en-US" sz="1400" b="0" i="0" u="none" strike="noStrike" kern="1200" cap="none" spc="0" normalizeH="0" noProof="0" dirty="0" smtClean="0">
                <a:ln>
                  <a:noFill/>
                </a:ln>
                <a:effectLst/>
                <a:uLnTx/>
                <a:uFillTx/>
                <a:latin typeface="Arial" pitchFamily="34" charset="0"/>
                <a:ea typeface="+mn-ea"/>
                <a:cs typeface="Arial" pitchFamily="34" charset="0"/>
              </a:rPr>
              <a:t> between the Arduino and the motor controller.  The program checks to see if the value of the </a:t>
            </a:r>
            <a:r>
              <a:rPr lang="en-US" sz="1400" dirty="0" smtClean="0"/>
              <a:t>potentiometer</a:t>
            </a:r>
            <a:r>
              <a:rPr lang="en-US" sz="1400" dirty="0" smtClean="0">
                <a:latin typeface="Arial" pitchFamily="34" charset="0"/>
                <a:cs typeface="Arial" pitchFamily="34" charset="0"/>
              </a:rPr>
              <a:t> is in the lower half (0 to 511).  If it is it will move the motor in one direction.  If the value is in the upper half (512 to 1023) then the motor will increase the speed in the opposite direction.  The motor will not be moving in the middle range of numbers.</a:t>
            </a:r>
            <a:endParaRPr kumimoji="0" lang="en-US" sz="1400" i="0" u="none" strike="noStrike" kern="1200" cap="none" spc="0" normalizeH="0" baseline="0" noProof="0" dirty="0" smtClean="0">
              <a:ln>
                <a:noFill/>
              </a:ln>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Distance Sensor</a:t>
            </a:r>
            <a:endParaRPr lang="en-US" dirty="0"/>
          </a:p>
        </p:txBody>
      </p:sp>
      <p:sp>
        <p:nvSpPr>
          <p:cNvPr id="4" name="Footer Placeholder 3"/>
          <p:cNvSpPr>
            <a:spLocks noGrp="1"/>
          </p:cNvSpPr>
          <p:nvPr>
            <p:ph type="ftr" sz="quarter" idx="11"/>
          </p:nvPr>
        </p:nvSpPr>
        <p:spPr/>
        <p:txBody>
          <a:bodyPr/>
          <a:lstStyle/>
          <a:p>
            <a:r>
              <a:rPr lang="en-US" smtClean="0"/>
              <a:t>Moving Rainbow Labs</a:t>
            </a:r>
            <a:endParaRPr lang="en-US" dirty="0"/>
          </a:p>
        </p:txBody>
      </p:sp>
      <p:sp>
        <p:nvSpPr>
          <p:cNvPr id="5" name="Slide Number Placeholder 4"/>
          <p:cNvSpPr>
            <a:spLocks noGrp="1"/>
          </p:cNvSpPr>
          <p:nvPr>
            <p:ph type="sldNum" sz="quarter" idx="12"/>
          </p:nvPr>
        </p:nvSpPr>
        <p:spPr/>
        <p:txBody>
          <a:bodyPr/>
          <a:lstStyle/>
          <a:p>
            <a:fld id="{74CD98B4-AB67-4096-9341-E2EE698C9B7D}" type="slidenum">
              <a:rPr lang="en-US" smtClean="0"/>
              <a:pPr/>
              <a:t>11</a:t>
            </a:fld>
            <a:endParaRPr lang="en-US" dirty="0"/>
          </a:p>
        </p:txBody>
      </p:sp>
      <p:sp>
        <p:nvSpPr>
          <p:cNvPr id="6" name="TextBox 5"/>
          <p:cNvSpPr txBox="1"/>
          <p:nvPr/>
        </p:nvSpPr>
        <p:spPr>
          <a:xfrm>
            <a:off x="762000" y="2743200"/>
            <a:ext cx="5181600" cy="5816977"/>
          </a:xfrm>
          <a:prstGeom prst="rect">
            <a:avLst/>
          </a:prstGeom>
          <a:solidFill>
            <a:schemeClr val="bg1">
              <a:lumMod val="95000"/>
            </a:schemeClr>
          </a:solidFill>
          <a:ln>
            <a:solidFill>
              <a:schemeClr val="tx1"/>
            </a:solidFill>
          </a:ln>
        </p:spPr>
        <p:txBody>
          <a:bodyPr wrap="square" rtlCol="0">
            <a:spAutoFit/>
          </a:bodyPr>
          <a:lstStyle/>
          <a:p>
            <a:r>
              <a:rPr lang="en-US" sz="1200" b="1" dirty="0" smtClean="0">
                <a:solidFill>
                  <a:srgbClr val="000066"/>
                </a:solidFill>
                <a:latin typeface="Arial" pitchFamily="34" charset="0"/>
                <a:cs typeface="Arial" pitchFamily="34" charset="0"/>
              </a:rPr>
              <a:t>int</a:t>
            </a: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get_distance_cm</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0066"/>
                </a:solidFill>
                <a:latin typeface="Arial" pitchFamily="34" charset="0"/>
                <a:cs typeface="Arial" pitchFamily="34" charset="0"/>
              </a:rPr>
              <a:t>long</a:t>
            </a:r>
            <a:r>
              <a:rPr lang="en-US" sz="1200" b="1" dirty="0" smtClean="0">
                <a:solidFill>
                  <a:srgbClr val="000000"/>
                </a:solidFill>
                <a:latin typeface="Arial" pitchFamily="34" charset="0"/>
                <a:cs typeface="Arial" pitchFamily="34" charset="0"/>
              </a:rPr>
              <a:t> duration</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cm</a:t>
            </a:r>
            <a:r>
              <a:rPr lang="en-US" sz="1200" b="1" dirty="0" smtClean="0">
                <a:solidFill>
                  <a:srgbClr val="640032"/>
                </a:solidFill>
                <a:latin typeface="Arial" pitchFamily="34" charset="0"/>
                <a:cs typeface="Arial" pitchFamily="34" charset="0"/>
              </a:rPr>
              <a:t>=</a:t>
            </a:r>
            <a:r>
              <a:rPr lang="en-US" sz="1200" b="1" dirty="0" smtClean="0">
                <a:solidFill>
                  <a:srgbClr val="000096"/>
                </a:solidFill>
                <a:latin typeface="Arial" pitchFamily="34" charset="0"/>
                <a:cs typeface="Arial" pitchFamily="34" charset="0"/>
              </a:rPr>
              <a:t>0</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pinMode</a:t>
            </a:r>
            <a:r>
              <a:rPr lang="en-US" sz="1200" b="1" dirty="0" smtClean="0">
                <a:solidFill>
                  <a:srgbClr val="960000"/>
                </a:solidFill>
                <a:latin typeface="Arial" pitchFamily="34" charset="0"/>
                <a:cs typeface="Arial" pitchFamily="34" charset="0"/>
              </a:rPr>
              <a:t>(</a:t>
            </a:r>
            <a:r>
              <a:rPr lang="en-US" sz="1200" b="1" dirty="0" err="1" smtClean="0">
                <a:solidFill>
                  <a:srgbClr val="000000"/>
                </a:solidFill>
                <a:latin typeface="Arial" pitchFamily="34" charset="0"/>
                <a:cs typeface="Arial" pitchFamily="34" charset="0"/>
              </a:rPr>
              <a:t>pingPin</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OUTPUT</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digitalWrite</a:t>
            </a:r>
            <a:r>
              <a:rPr lang="en-US" sz="1200" b="1" dirty="0" smtClean="0">
                <a:solidFill>
                  <a:srgbClr val="960000"/>
                </a:solidFill>
                <a:latin typeface="Arial" pitchFamily="34" charset="0"/>
                <a:cs typeface="Arial" pitchFamily="34" charset="0"/>
              </a:rPr>
              <a:t>(</a:t>
            </a:r>
            <a:r>
              <a:rPr lang="en-US" sz="1200" b="1" dirty="0" err="1" smtClean="0">
                <a:solidFill>
                  <a:srgbClr val="000000"/>
                </a:solidFill>
                <a:latin typeface="Arial" pitchFamily="34" charset="0"/>
                <a:cs typeface="Arial" pitchFamily="34" charset="0"/>
              </a:rPr>
              <a:t>pingPin</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LOW</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delayMicroseconds</a:t>
            </a:r>
            <a:r>
              <a:rPr lang="en-US" sz="1200" b="1" dirty="0" smtClean="0">
                <a:solidFill>
                  <a:srgbClr val="960000"/>
                </a:solidFill>
                <a:latin typeface="Arial" pitchFamily="34" charset="0"/>
                <a:cs typeface="Arial" pitchFamily="34" charset="0"/>
              </a:rPr>
              <a:t>(</a:t>
            </a:r>
            <a:r>
              <a:rPr lang="en-US" sz="1200" b="1" dirty="0" smtClean="0">
                <a:solidFill>
                  <a:srgbClr val="000096"/>
                </a:solidFill>
                <a:latin typeface="Arial" pitchFamily="34" charset="0"/>
                <a:cs typeface="Arial" pitchFamily="34" charset="0"/>
              </a:rPr>
              <a:t>2</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digitalWrite</a:t>
            </a:r>
            <a:r>
              <a:rPr lang="en-US" sz="1200" b="1" dirty="0" smtClean="0">
                <a:solidFill>
                  <a:srgbClr val="960000"/>
                </a:solidFill>
                <a:latin typeface="Arial" pitchFamily="34" charset="0"/>
                <a:cs typeface="Arial" pitchFamily="34" charset="0"/>
              </a:rPr>
              <a:t>(</a:t>
            </a:r>
            <a:r>
              <a:rPr lang="en-US" sz="1200" b="1" dirty="0" err="1" smtClean="0">
                <a:solidFill>
                  <a:srgbClr val="000000"/>
                </a:solidFill>
                <a:latin typeface="Arial" pitchFamily="34" charset="0"/>
                <a:cs typeface="Arial" pitchFamily="34" charset="0"/>
              </a:rPr>
              <a:t>pingPin</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HIGH</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delayMicroseconds</a:t>
            </a:r>
            <a:r>
              <a:rPr lang="en-US" sz="1200" b="1" dirty="0" smtClean="0">
                <a:solidFill>
                  <a:srgbClr val="960000"/>
                </a:solidFill>
                <a:latin typeface="Arial" pitchFamily="34" charset="0"/>
                <a:cs typeface="Arial" pitchFamily="34" charset="0"/>
              </a:rPr>
              <a:t>(</a:t>
            </a:r>
            <a:r>
              <a:rPr lang="en-US" sz="1200" b="1" dirty="0" smtClean="0">
                <a:solidFill>
                  <a:srgbClr val="000096"/>
                </a:solidFill>
                <a:latin typeface="Arial" pitchFamily="34" charset="0"/>
                <a:cs typeface="Arial" pitchFamily="34" charset="0"/>
              </a:rPr>
              <a:t>5</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digitalWrite</a:t>
            </a:r>
            <a:r>
              <a:rPr lang="en-US" sz="1200" b="1" dirty="0" smtClean="0">
                <a:solidFill>
                  <a:srgbClr val="960000"/>
                </a:solidFill>
                <a:latin typeface="Arial" pitchFamily="34" charset="0"/>
                <a:cs typeface="Arial" pitchFamily="34" charset="0"/>
              </a:rPr>
              <a:t>(</a:t>
            </a:r>
            <a:r>
              <a:rPr lang="en-US" sz="1200" b="1" dirty="0" err="1" smtClean="0">
                <a:solidFill>
                  <a:srgbClr val="000000"/>
                </a:solidFill>
                <a:latin typeface="Arial" pitchFamily="34" charset="0"/>
                <a:cs typeface="Arial" pitchFamily="34" charset="0"/>
              </a:rPr>
              <a:t>pingPin</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LOW</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6648"/>
                </a:solidFill>
                <a:latin typeface="Arial" pitchFamily="34" charset="0"/>
                <a:cs typeface="Arial" pitchFamily="34" charset="0"/>
              </a:rPr>
              <a:t>// The same pin is used to read the signal from the PING))): a HIGH</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6648"/>
                </a:solidFill>
                <a:latin typeface="Arial" pitchFamily="34" charset="0"/>
                <a:cs typeface="Arial" pitchFamily="34" charset="0"/>
              </a:rPr>
              <a:t>// pulse whose duration is the time (in microseconds) from the sending</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6648"/>
                </a:solidFill>
                <a:latin typeface="Arial" pitchFamily="34" charset="0"/>
                <a:cs typeface="Arial" pitchFamily="34" charset="0"/>
              </a:rPr>
              <a:t>// of the ping to the reception of its echo off of an object.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pinMode</a:t>
            </a:r>
            <a:r>
              <a:rPr lang="en-US" sz="1200" b="1" dirty="0" smtClean="0">
                <a:solidFill>
                  <a:srgbClr val="960000"/>
                </a:solidFill>
                <a:latin typeface="Arial" pitchFamily="34" charset="0"/>
                <a:cs typeface="Arial" pitchFamily="34" charset="0"/>
              </a:rPr>
              <a:t>(</a:t>
            </a:r>
            <a:r>
              <a:rPr lang="en-US" sz="1200" b="1" dirty="0" err="1" smtClean="0">
                <a:solidFill>
                  <a:srgbClr val="000000"/>
                </a:solidFill>
                <a:latin typeface="Arial" pitchFamily="34" charset="0"/>
                <a:cs typeface="Arial" pitchFamily="34" charset="0"/>
              </a:rPr>
              <a:t>pingPin</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INPUT</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duration </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pulseIn</a:t>
            </a:r>
            <a:r>
              <a:rPr lang="en-US" sz="1200" b="1" dirty="0" smtClean="0">
                <a:solidFill>
                  <a:srgbClr val="960000"/>
                </a:solidFill>
                <a:latin typeface="Arial" pitchFamily="34" charset="0"/>
                <a:cs typeface="Arial" pitchFamily="34" charset="0"/>
              </a:rPr>
              <a:t>(</a:t>
            </a:r>
            <a:r>
              <a:rPr lang="en-US" sz="1200" b="1" dirty="0" err="1" smtClean="0">
                <a:solidFill>
                  <a:srgbClr val="000000"/>
                </a:solidFill>
                <a:latin typeface="Arial" pitchFamily="34" charset="0"/>
                <a:cs typeface="Arial" pitchFamily="34" charset="0"/>
              </a:rPr>
              <a:t>pingPin</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HIGH</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6648"/>
                </a:solidFill>
                <a:latin typeface="Arial" pitchFamily="34" charset="0"/>
                <a:cs typeface="Arial" pitchFamily="34" charset="0"/>
              </a:rPr>
              <a:t>// convert the time into a distance</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cm </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microsecondsToCentimeters</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duration</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Serial</a:t>
            </a:r>
            <a:r>
              <a:rPr lang="en-US" sz="1200" b="1" dirty="0" err="1" smtClean="0">
                <a:solidFill>
                  <a:srgbClr val="640032"/>
                </a:solidFill>
                <a:latin typeface="Arial" pitchFamily="34" charset="0"/>
                <a:cs typeface="Arial" pitchFamily="34" charset="0"/>
              </a:rPr>
              <a:t>.</a:t>
            </a:r>
            <a:r>
              <a:rPr lang="en-US" sz="1200" b="1" dirty="0" err="1" smtClean="0">
                <a:solidFill>
                  <a:srgbClr val="000000"/>
                </a:solidFill>
                <a:latin typeface="Arial" pitchFamily="34" charset="0"/>
                <a:cs typeface="Arial" pitchFamily="34" charset="0"/>
              </a:rPr>
              <a:t>print</a:t>
            </a:r>
            <a:r>
              <a:rPr lang="en-US" sz="1200" b="1" dirty="0" smtClean="0">
                <a:solidFill>
                  <a:srgbClr val="960000"/>
                </a:solidFill>
                <a:latin typeface="Arial" pitchFamily="34" charset="0"/>
                <a:cs typeface="Arial" pitchFamily="34" charset="0"/>
              </a:rPr>
              <a:t>(</a:t>
            </a:r>
            <a:r>
              <a:rPr lang="en-US" sz="1200" b="1" dirty="0" smtClean="0">
                <a:solidFill>
                  <a:srgbClr val="0000FF"/>
                </a:solidFill>
                <a:latin typeface="Arial" pitchFamily="34" charset="0"/>
                <a:cs typeface="Arial" pitchFamily="34" charset="0"/>
              </a:rPr>
              <a:t>" cm="</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Serial</a:t>
            </a:r>
            <a:r>
              <a:rPr lang="en-US" sz="1200" b="1" dirty="0" err="1" smtClean="0">
                <a:solidFill>
                  <a:srgbClr val="640032"/>
                </a:solidFill>
                <a:latin typeface="Arial" pitchFamily="34" charset="0"/>
                <a:cs typeface="Arial" pitchFamily="34" charset="0"/>
              </a:rPr>
              <a:t>.</a:t>
            </a:r>
            <a:r>
              <a:rPr lang="en-US" sz="1200" b="1" dirty="0" err="1" smtClean="0">
                <a:solidFill>
                  <a:srgbClr val="000000"/>
                </a:solidFill>
                <a:latin typeface="Arial" pitchFamily="34" charset="0"/>
                <a:cs typeface="Arial" pitchFamily="34" charset="0"/>
              </a:rPr>
              <a:t>println</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cm</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0066"/>
                </a:solidFill>
                <a:latin typeface="Arial" pitchFamily="34" charset="0"/>
                <a:cs typeface="Arial" pitchFamily="34" charset="0"/>
              </a:rPr>
              <a:t>return</a:t>
            </a:r>
            <a:r>
              <a:rPr lang="en-US" sz="1200" b="1" dirty="0" smtClean="0">
                <a:solidFill>
                  <a:srgbClr val="000000"/>
                </a:solidFill>
                <a:latin typeface="Arial" pitchFamily="34" charset="0"/>
                <a:cs typeface="Arial" pitchFamily="34" charset="0"/>
              </a:rPr>
              <a:t> cm</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66"/>
                </a:solidFill>
                <a:latin typeface="Arial" pitchFamily="34" charset="0"/>
                <a:cs typeface="Arial" pitchFamily="34" charset="0"/>
              </a:rPr>
              <a:t>long</a:t>
            </a: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microsecondsToCentimeters</a:t>
            </a:r>
            <a:r>
              <a:rPr lang="en-US" sz="1200" b="1" dirty="0" smtClean="0">
                <a:solidFill>
                  <a:srgbClr val="960000"/>
                </a:solidFill>
                <a:latin typeface="Arial" pitchFamily="34" charset="0"/>
                <a:cs typeface="Arial" pitchFamily="34" charset="0"/>
              </a:rPr>
              <a:t>(</a:t>
            </a:r>
            <a:r>
              <a:rPr lang="en-US" sz="1200" b="1" dirty="0" smtClean="0">
                <a:solidFill>
                  <a:srgbClr val="000066"/>
                </a:solidFill>
                <a:latin typeface="Arial" pitchFamily="34" charset="0"/>
                <a:cs typeface="Arial" pitchFamily="34" charset="0"/>
              </a:rPr>
              <a:t>long</a:t>
            </a:r>
            <a:r>
              <a:rPr lang="en-US" sz="1200" b="1" dirty="0" smtClean="0">
                <a:solidFill>
                  <a:srgbClr val="000000"/>
                </a:solidFill>
                <a:latin typeface="Arial" pitchFamily="34" charset="0"/>
                <a:cs typeface="Arial" pitchFamily="34" charset="0"/>
              </a:rPr>
              <a:t> microseconds</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6648"/>
                </a:solidFill>
                <a:latin typeface="Arial" pitchFamily="34" charset="0"/>
                <a:cs typeface="Arial" pitchFamily="34" charset="0"/>
              </a:rPr>
              <a:t>// The speed of sound is 340 m/s or 29 microseconds per centimeter.</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6648"/>
                </a:solidFill>
                <a:latin typeface="Arial" pitchFamily="34" charset="0"/>
                <a:cs typeface="Arial" pitchFamily="34" charset="0"/>
              </a:rPr>
              <a:t>// The ping travels out and back, so to find the distance of the</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6648"/>
                </a:solidFill>
                <a:latin typeface="Arial" pitchFamily="34" charset="0"/>
                <a:cs typeface="Arial" pitchFamily="34" charset="0"/>
              </a:rPr>
              <a:t>// object we take half of the distance travelled.</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0066"/>
                </a:solidFill>
                <a:latin typeface="Arial" pitchFamily="34" charset="0"/>
                <a:cs typeface="Arial" pitchFamily="34" charset="0"/>
              </a:rPr>
              <a:t>return</a:t>
            </a:r>
            <a:r>
              <a:rPr lang="en-US" sz="1200" b="1" dirty="0" smtClean="0">
                <a:solidFill>
                  <a:srgbClr val="000000"/>
                </a:solidFill>
                <a:latin typeface="Arial" pitchFamily="34" charset="0"/>
                <a:cs typeface="Arial" pitchFamily="34" charset="0"/>
              </a:rPr>
              <a:t> microseconds </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smtClean="0">
                <a:solidFill>
                  <a:srgbClr val="000096"/>
                </a:solidFill>
                <a:latin typeface="Arial" pitchFamily="34" charset="0"/>
                <a:cs typeface="Arial" pitchFamily="34" charset="0"/>
              </a:rPr>
              <a:t>29</a:t>
            </a:r>
            <a:r>
              <a:rPr lang="en-US" sz="1200" b="1" dirty="0" smtClean="0">
                <a:solidFill>
                  <a:srgbClr val="000000"/>
                </a:solidFill>
                <a:latin typeface="Arial" pitchFamily="34" charset="0"/>
                <a:cs typeface="Arial" pitchFamily="34" charset="0"/>
              </a:rPr>
              <a:t> </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smtClean="0">
                <a:solidFill>
                  <a:srgbClr val="000096"/>
                </a:solidFill>
                <a:latin typeface="Arial" pitchFamily="34" charset="0"/>
                <a:cs typeface="Arial" pitchFamily="34" charset="0"/>
              </a:rPr>
              <a:t>2</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endParaRPr lang="en-US" sz="1200" b="1" dirty="0" smtClean="0">
              <a:latin typeface="Arial" pitchFamily="34" charset="0"/>
              <a:cs typeface="Arial" pitchFamily="34" charset="0"/>
            </a:endParaRPr>
          </a:p>
        </p:txBody>
      </p:sp>
      <p:sp>
        <p:nvSpPr>
          <p:cNvPr id="7" name="TextBox 6"/>
          <p:cNvSpPr txBox="1"/>
          <p:nvPr/>
        </p:nvSpPr>
        <p:spPr>
          <a:xfrm>
            <a:off x="685800" y="1219200"/>
            <a:ext cx="3611886" cy="1200329"/>
          </a:xfrm>
          <a:prstGeom prst="rect">
            <a:avLst/>
          </a:prstGeom>
          <a:solidFill>
            <a:schemeClr val="bg1">
              <a:lumMod val="95000"/>
            </a:schemeClr>
          </a:solidFill>
          <a:ln>
            <a:solidFill>
              <a:schemeClr val="tx1"/>
            </a:solidFill>
          </a:ln>
        </p:spPr>
        <p:txBody>
          <a:bodyPr wrap="none" rtlCol="0">
            <a:spAutoFit/>
          </a:bodyPr>
          <a:lstStyle/>
          <a:p>
            <a:r>
              <a:rPr lang="en-US" sz="1200" b="1" dirty="0" smtClean="0">
                <a:solidFill>
                  <a:srgbClr val="000066"/>
                </a:solidFill>
                <a:latin typeface="Arial" pitchFamily="34" charset="0"/>
                <a:cs typeface="Arial" pitchFamily="34" charset="0"/>
              </a:rPr>
              <a:t>void</a:t>
            </a:r>
            <a:r>
              <a:rPr lang="en-US" sz="1200" b="1" dirty="0" smtClean="0">
                <a:solidFill>
                  <a:srgbClr val="000000"/>
                </a:solidFill>
                <a:latin typeface="Arial" pitchFamily="34" charset="0"/>
                <a:cs typeface="Arial" pitchFamily="34" charset="0"/>
              </a:rPr>
              <a:t> loop</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6648"/>
                </a:solidFill>
                <a:latin typeface="Arial" pitchFamily="34" charset="0"/>
                <a:cs typeface="Arial" pitchFamily="34" charset="0"/>
              </a:rPr>
              <a:t>// get the distance from the ping sensor in CM</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dist_in_cm</a:t>
            </a:r>
            <a:r>
              <a:rPr lang="en-US" sz="1200" b="1" dirty="0" smtClean="0">
                <a:solidFill>
                  <a:srgbClr val="000000"/>
                </a:solidFill>
                <a:latin typeface="Arial" pitchFamily="34" charset="0"/>
                <a:cs typeface="Arial" pitchFamily="34" charset="0"/>
              </a:rPr>
              <a:t> </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get_distance_cm</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endParaRPr lang="en-US" sz="1200" b="1" dirty="0" smtClean="0">
              <a:solidFill>
                <a:srgbClr val="640032"/>
              </a:solidFill>
              <a:latin typeface="Arial" pitchFamily="34" charset="0"/>
              <a:cs typeface="Arial" pitchFamily="34" charset="0"/>
            </a:endParaRPr>
          </a:p>
          <a:p>
            <a:r>
              <a:rPr lang="en-US" sz="1200" b="1" dirty="0" smtClean="0">
                <a:solidFill>
                  <a:srgbClr val="640032"/>
                </a:solidFill>
                <a:latin typeface="Arial" pitchFamily="34" charset="0"/>
                <a:cs typeface="Arial" pitchFamily="34" charset="0"/>
              </a:rPr>
              <a:t>}</a:t>
            </a:r>
            <a:endParaRPr lang="en-US" sz="1200" b="1" dirty="0" smtClean="0">
              <a:latin typeface="Arial Narrow"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LED Strip</a:t>
            </a:r>
            <a:endParaRPr lang="en-US" dirty="0"/>
          </a:p>
        </p:txBody>
      </p:sp>
      <p:sp>
        <p:nvSpPr>
          <p:cNvPr id="4" name="Footer Placeholder 3"/>
          <p:cNvSpPr>
            <a:spLocks noGrp="1"/>
          </p:cNvSpPr>
          <p:nvPr>
            <p:ph type="ftr" sz="quarter" idx="11"/>
          </p:nvPr>
        </p:nvSpPr>
        <p:spPr/>
        <p:txBody>
          <a:bodyPr/>
          <a:lstStyle/>
          <a:p>
            <a:r>
              <a:rPr lang="en-US" smtClean="0"/>
              <a:t>Moving Rainbow Labs</a:t>
            </a:r>
            <a:endParaRPr lang="en-US" dirty="0"/>
          </a:p>
        </p:txBody>
      </p:sp>
      <p:sp>
        <p:nvSpPr>
          <p:cNvPr id="5" name="Slide Number Placeholder 4"/>
          <p:cNvSpPr>
            <a:spLocks noGrp="1"/>
          </p:cNvSpPr>
          <p:nvPr>
            <p:ph type="sldNum" sz="quarter" idx="12"/>
          </p:nvPr>
        </p:nvSpPr>
        <p:spPr/>
        <p:txBody>
          <a:bodyPr/>
          <a:lstStyle/>
          <a:p>
            <a:fld id="{74CD98B4-AB67-4096-9341-E2EE698C9B7D}" type="slidenum">
              <a:rPr lang="en-US" smtClean="0"/>
              <a:pPr/>
              <a:t>12</a:t>
            </a:fld>
            <a:endParaRPr lang="en-US" dirty="0"/>
          </a:p>
        </p:txBody>
      </p:sp>
      <p:sp>
        <p:nvSpPr>
          <p:cNvPr id="6" name="TextBox 5"/>
          <p:cNvSpPr txBox="1"/>
          <p:nvPr/>
        </p:nvSpPr>
        <p:spPr>
          <a:xfrm>
            <a:off x="457200" y="1203365"/>
            <a:ext cx="5181600" cy="7325082"/>
          </a:xfrm>
          <a:prstGeom prst="rect">
            <a:avLst/>
          </a:prstGeom>
          <a:solidFill>
            <a:schemeClr val="bg1">
              <a:lumMod val="95000"/>
            </a:schemeClr>
          </a:solidFill>
          <a:ln>
            <a:solidFill>
              <a:schemeClr val="tx1"/>
            </a:solidFill>
          </a:ln>
        </p:spPr>
        <p:txBody>
          <a:bodyPr wrap="square" rtlCol="0">
            <a:spAutoFit/>
          </a:bodyPr>
          <a:lstStyle/>
          <a:p>
            <a:r>
              <a:rPr lang="en-US" sz="1000" dirty="0" smtClean="0">
                <a:solidFill>
                  <a:srgbClr val="000000"/>
                </a:solidFill>
              </a:rPr>
              <a:t/>
            </a:r>
            <a:br>
              <a:rPr lang="en-US" sz="1000" dirty="0" smtClean="0">
                <a:solidFill>
                  <a:srgbClr val="000000"/>
                </a:solidFill>
              </a:rPr>
            </a:br>
            <a:r>
              <a:rPr lang="en-US" sz="1000" dirty="0" smtClean="0">
                <a:solidFill>
                  <a:srgbClr val="006648"/>
                </a:solidFill>
              </a:rPr>
              <a:t>// ping sensor</a:t>
            </a:r>
            <a:r>
              <a:rPr lang="en-US" sz="1000" dirty="0" smtClean="0">
                <a:solidFill>
                  <a:srgbClr val="000000"/>
                </a:solidFill>
              </a:rPr>
              <a:t/>
            </a:r>
            <a:br>
              <a:rPr lang="en-US" sz="1000" dirty="0" smtClean="0">
                <a:solidFill>
                  <a:srgbClr val="000000"/>
                </a:solidFill>
              </a:rPr>
            </a:br>
            <a:r>
              <a:rPr lang="en-US" sz="1000" b="1" dirty="0" smtClean="0">
                <a:solidFill>
                  <a:srgbClr val="000066"/>
                </a:solidFill>
              </a:rPr>
              <a:t>const</a:t>
            </a:r>
            <a:r>
              <a:rPr lang="en-US" sz="1000" b="1" dirty="0" smtClean="0">
                <a:solidFill>
                  <a:srgbClr val="000000"/>
                </a:solidFill>
              </a:rPr>
              <a:t> </a:t>
            </a:r>
            <a:r>
              <a:rPr lang="en-US" sz="1000" b="1" dirty="0" smtClean="0">
                <a:solidFill>
                  <a:srgbClr val="000066"/>
                </a:solidFill>
              </a:rPr>
              <a:t>int</a:t>
            </a:r>
            <a:r>
              <a:rPr lang="en-US" sz="1000" b="1" dirty="0" smtClean="0">
                <a:solidFill>
                  <a:srgbClr val="000000"/>
                </a:solidFill>
              </a:rPr>
              <a:t> </a:t>
            </a:r>
            <a:r>
              <a:rPr lang="en-US" sz="1000" b="1" dirty="0" err="1" smtClean="0">
                <a:solidFill>
                  <a:srgbClr val="000000"/>
                </a:solidFill>
              </a:rPr>
              <a:t>pingPin</a:t>
            </a:r>
            <a:r>
              <a:rPr lang="en-US" sz="1000" b="1" dirty="0" smtClean="0">
                <a:solidFill>
                  <a:srgbClr val="000000"/>
                </a:solidFill>
              </a:rPr>
              <a:t> </a:t>
            </a:r>
            <a:r>
              <a:rPr lang="en-US" sz="1000" b="1" dirty="0" smtClean="0">
                <a:solidFill>
                  <a:srgbClr val="640032"/>
                </a:solidFill>
              </a:rPr>
              <a:t>=</a:t>
            </a:r>
            <a:r>
              <a:rPr lang="en-US" sz="1000" b="1" dirty="0" smtClean="0">
                <a:solidFill>
                  <a:srgbClr val="000000"/>
                </a:solidFill>
              </a:rPr>
              <a:t> </a:t>
            </a:r>
            <a:r>
              <a:rPr lang="en-US" sz="1000" b="1" dirty="0" smtClean="0">
                <a:solidFill>
                  <a:srgbClr val="000096"/>
                </a:solidFill>
              </a:rPr>
              <a:t>12</a:t>
            </a:r>
            <a:r>
              <a:rPr lang="en-US" sz="1000" b="1" dirty="0" smtClean="0">
                <a:solidFill>
                  <a:srgbClr val="640032"/>
                </a:solidFill>
              </a:rPr>
              <a:t>;</a:t>
            </a:r>
            <a:r>
              <a:rPr lang="en-US" sz="1000" b="1" dirty="0" smtClean="0">
                <a:solidFill>
                  <a:srgbClr val="000000"/>
                </a:solidFill>
              </a:rPr>
              <a:t/>
            </a:r>
            <a:br>
              <a:rPr lang="en-US" sz="1000" b="1" dirty="0" smtClean="0">
                <a:solidFill>
                  <a:srgbClr val="000000"/>
                </a:solidFill>
              </a:rPr>
            </a:br>
            <a:r>
              <a:rPr lang="en-US" sz="1000" b="1" dirty="0" smtClean="0">
                <a:solidFill>
                  <a:srgbClr val="000066"/>
                </a:solidFill>
              </a:rPr>
              <a:t>int</a:t>
            </a:r>
            <a:r>
              <a:rPr lang="en-US" sz="1000" b="1" dirty="0" smtClean="0">
                <a:solidFill>
                  <a:srgbClr val="000000"/>
                </a:solidFill>
              </a:rPr>
              <a:t> </a:t>
            </a:r>
            <a:r>
              <a:rPr lang="en-US" sz="1000" b="1" dirty="0" err="1" smtClean="0">
                <a:solidFill>
                  <a:srgbClr val="000000"/>
                </a:solidFill>
              </a:rPr>
              <a:t>dist_in_cm</a:t>
            </a:r>
            <a:r>
              <a:rPr lang="en-US" sz="1000" b="1" dirty="0" smtClean="0">
                <a:solidFill>
                  <a:srgbClr val="000000"/>
                </a:solidFill>
              </a:rPr>
              <a:t> </a:t>
            </a:r>
            <a:r>
              <a:rPr lang="en-US" sz="1000" b="1" dirty="0" smtClean="0">
                <a:solidFill>
                  <a:srgbClr val="640032"/>
                </a:solidFill>
              </a:rPr>
              <a:t>=</a:t>
            </a:r>
            <a:r>
              <a:rPr lang="en-US" sz="1000" b="1" dirty="0" smtClean="0">
                <a:solidFill>
                  <a:srgbClr val="000000"/>
                </a:solidFill>
              </a:rPr>
              <a:t> </a:t>
            </a:r>
            <a:r>
              <a:rPr lang="en-US" sz="1000" b="1" dirty="0" smtClean="0">
                <a:solidFill>
                  <a:srgbClr val="000096"/>
                </a:solidFill>
              </a:rPr>
              <a:t>120</a:t>
            </a:r>
            <a:r>
              <a:rPr lang="en-US" sz="1000" b="1" dirty="0" smtClean="0">
                <a:solidFill>
                  <a:srgbClr val="640032"/>
                </a:solidFill>
              </a:rPr>
              <a:t>;</a:t>
            </a:r>
            <a:r>
              <a:rPr lang="en-US" sz="1000" b="1" dirty="0" smtClean="0">
                <a:solidFill>
                  <a:srgbClr val="000000"/>
                </a:solidFill>
              </a:rPr>
              <a:t/>
            </a:r>
            <a:br>
              <a:rPr lang="en-US" sz="1000" b="1" dirty="0" smtClean="0">
                <a:solidFill>
                  <a:srgbClr val="000000"/>
                </a:solidFill>
              </a:rPr>
            </a:br>
            <a:r>
              <a:rPr lang="en-US" sz="1000" b="1" dirty="0" smtClean="0">
                <a:solidFill>
                  <a:srgbClr val="000000"/>
                </a:solidFill>
              </a:rPr>
              <a:t/>
            </a:r>
            <a:br>
              <a:rPr lang="en-US" sz="1000" b="1" dirty="0" smtClean="0">
                <a:solidFill>
                  <a:srgbClr val="000000"/>
                </a:solidFill>
              </a:rPr>
            </a:br>
            <a:r>
              <a:rPr lang="en-US" sz="1000" b="1" dirty="0" smtClean="0">
                <a:solidFill>
                  <a:srgbClr val="006648"/>
                </a:solidFill>
              </a:rPr>
              <a:t>// This LED strip is used for distance feedback</a:t>
            </a:r>
            <a:r>
              <a:rPr lang="en-US" sz="1000" b="1" dirty="0" smtClean="0">
                <a:solidFill>
                  <a:srgbClr val="000000"/>
                </a:solidFill>
              </a:rPr>
              <a:t/>
            </a:r>
            <a:br>
              <a:rPr lang="en-US" sz="1000" b="1" dirty="0" smtClean="0">
                <a:solidFill>
                  <a:srgbClr val="000000"/>
                </a:solidFill>
              </a:rPr>
            </a:br>
            <a:r>
              <a:rPr lang="en-US" sz="1000" b="1" dirty="0" smtClean="0">
                <a:solidFill>
                  <a:srgbClr val="006648"/>
                </a:solidFill>
              </a:rPr>
              <a:t>// The closer we get to an object in front of us, the further up the blue pixel is on</a:t>
            </a:r>
            <a:r>
              <a:rPr lang="en-US" sz="1000" b="1" dirty="0" smtClean="0">
                <a:solidFill>
                  <a:srgbClr val="000000"/>
                </a:solidFill>
              </a:rPr>
              <a:t/>
            </a:r>
            <a:br>
              <a:rPr lang="en-US" sz="1000" b="1" dirty="0" smtClean="0">
                <a:solidFill>
                  <a:srgbClr val="000000"/>
                </a:solidFill>
              </a:rPr>
            </a:br>
            <a:r>
              <a:rPr lang="en-US" sz="1000" b="1" dirty="0" smtClean="0">
                <a:solidFill>
                  <a:srgbClr val="003264"/>
                </a:solidFill>
              </a:rPr>
              <a:t>#include &lt;Adafruit_NeoPixel.h&gt;</a:t>
            </a:r>
            <a:r>
              <a:rPr lang="en-US" sz="1000" b="1" dirty="0" smtClean="0">
                <a:solidFill>
                  <a:srgbClr val="000000"/>
                </a:solidFill>
              </a:rPr>
              <a:t/>
            </a:r>
            <a:br>
              <a:rPr lang="en-US" sz="1000" b="1" dirty="0" smtClean="0">
                <a:solidFill>
                  <a:srgbClr val="000000"/>
                </a:solidFill>
              </a:rPr>
            </a:br>
            <a:r>
              <a:rPr lang="en-US" sz="1000" b="1" dirty="0" smtClean="0">
                <a:solidFill>
                  <a:srgbClr val="003264"/>
                </a:solidFill>
              </a:rPr>
              <a:t>#define LEDPIN 11 // connect the Data from the strip to this pin on the Arduino</a:t>
            </a:r>
            <a:r>
              <a:rPr lang="en-US" sz="1000" b="1" dirty="0" smtClean="0">
                <a:solidFill>
                  <a:srgbClr val="000000"/>
                </a:solidFill>
              </a:rPr>
              <a:t/>
            </a:r>
            <a:br>
              <a:rPr lang="en-US" sz="1000" b="1" dirty="0" smtClean="0">
                <a:solidFill>
                  <a:srgbClr val="000000"/>
                </a:solidFill>
              </a:rPr>
            </a:br>
            <a:r>
              <a:rPr lang="en-US" sz="1000" b="1" dirty="0" smtClean="0">
                <a:solidFill>
                  <a:srgbClr val="003264"/>
                </a:solidFill>
              </a:rPr>
              <a:t>#define NUMBER_PIEXELS 12 // the number of pixels in your LED strip</a:t>
            </a:r>
            <a:r>
              <a:rPr lang="en-US" sz="1000" b="1" dirty="0" smtClean="0">
                <a:solidFill>
                  <a:srgbClr val="000000"/>
                </a:solidFill>
              </a:rPr>
              <a:t/>
            </a:r>
            <a:br>
              <a:rPr lang="en-US" sz="1000" b="1" dirty="0" smtClean="0">
                <a:solidFill>
                  <a:srgbClr val="000000"/>
                </a:solidFill>
              </a:rPr>
            </a:br>
            <a:r>
              <a:rPr lang="en-US" sz="1000" b="1" dirty="0" smtClean="0">
                <a:solidFill>
                  <a:srgbClr val="000000"/>
                </a:solidFill>
              </a:rPr>
              <a:t>Adafruit_NeoPixel strip </a:t>
            </a:r>
            <a:r>
              <a:rPr lang="en-US" sz="1000" b="1" dirty="0" smtClean="0">
                <a:solidFill>
                  <a:srgbClr val="640032"/>
                </a:solidFill>
              </a:rPr>
              <a:t>=</a:t>
            </a:r>
            <a:r>
              <a:rPr lang="en-US" sz="1000" b="1" dirty="0" smtClean="0">
                <a:solidFill>
                  <a:srgbClr val="000000"/>
                </a:solidFill>
              </a:rPr>
              <a:t> Adafruit_NeoPixel</a:t>
            </a:r>
            <a:r>
              <a:rPr lang="en-US" sz="1000" b="1" dirty="0" smtClean="0">
                <a:solidFill>
                  <a:srgbClr val="960000"/>
                </a:solidFill>
              </a:rPr>
              <a:t>(</a:t>
            </a:r>
            <a:r>
              <a:rPr lang="en-US" sz="1000" b="1" dirty="0" smtClean="0">
                <a:solidFill>
                  <a:srgbClr val="000000"/>
                </a:solidFill>
              </a:rPr>
              <a:t>NUMBER_PIEXELS</a:t>
            </a:r>
            <a:r>
              <a:rPr lang="en-US" sz="1000" b="1" dirty="0" smtClean="0">
                <a:solidFill>
                  <a:srgbClr val="640032"/>
                </a:solidFill>
              </a:rPr>
              <a:t>,</a:t>
            </a:r>
            <a:r>
              <a:rPr lang="en-US" sz="1000" b="1" dirty="0" smtClean="0">
                <a:solidFill>
                  <a:srgbClr val="000000"/>
                </a:solidFill>
              </a:rPr>
              <a:t> LEDPIN</a:t>
            </a:r>
            <a:r>
              <a:rPr lang="en-US" sz="1000" b="1" dirty="0" smtClean="0">
                <a:solidFill>
                  <a:srgbClr val="640032"/>
                </a:solidFill>
              </a:rPr>
              <a:t>,</a:t>
            </a:r>
            <a:r>
              <a:rPr lang="en-US" sz="1000" b="1" dirty="0" smtClean="0">
                <a:solidFill>
                  <a:srgbClr val="000000"/>
                </a:solidFill>
              </a:rPr>
              <a:t> NEO_GRB </a:t>
            </a:r>
            <a:r>
              <a:rPr lang="en-US" sz="1000" b="1" dirty="0" smtClean="0">
                <a:solidFill>
                  <a:srgbClr val="640032"/>
                </a:solidFill>
              </a:rPr>
              <a:t>+</a:t>
            </a:r>
            <a:r>
              <a:rPr lang="en-US" sz="1000" b="1" dirty="0" smtClean="0">
                <a:solidFill>
                  <a:srgbClr val="000000"/>
                </a:solidFill>
              </a:rPr>
              <a:t> NEO_KHZ800</a:t>
            </a:r>
            <a:r>
              <a:rPr lang="en-US" sz="1000" b="1" dirty="0" smtClean="0">
                <a:solidFill>
                  <a:srgbClr val="960000"/>
                </a:solidFill>
              </a:rPr>
              <a:t>)</a:t>
            </a:r>
            <a:r>
              <a:rPr lang="en-US" sz="1000" b="1" dirty="0" smtClean="0">
                <a:solidFill>
                  <a:srgbClr val="640032"/>
                </a:solidFill>
              </a:rPr>
              <a:t>;</a:t>
            </a:r>
            <a:r>
              <a:rPr lang="en-US" sz="1000" b="1" dirty="0" smtClean="0">
                <a:solidFill>
                  <a:srgbClr val="000000"/>
                </a:solidFill>
              </a:rPr>
              <a:t/>
            </a:r>
            <a:br>
              <a:rPr lang="en-US" sz="1000" b="1" dirty="0" smtClean="0">
                <a:solidFill>
                  <a:srgbClr val="000000"/>
                </a:solidFill>
              </a:rPr>
            </a:br>
            <a:r>
              <a:rPr lang="en-US" sz="1000" b="1" dirty="0" smtClean="0">
                <a:solidFill>
                  <a:srgbClr val="000000"/>
                </a:solidFill>
              </a:rPr>
              <a:t/>
            </a:r>
            <a:br>
              <a:rPr lang="en-US" sz="1000" b="1" dirty="0" smtClean="0">
                <a:solidFill>
                  <a:srgbClr val="000000"/>
                </a:solidFill>
              </a:rPr>
            </a:br>
            <a:r>
              <a:rPr lang="en-US" sz="1000" b="1" dirty="0" smtClean="0">
                <a:solidFill>
                  <a:srgbClr val="000066"/>
                </a:solidFill>
              </a:rPr>
              <a:t>int</a:t>
            </a:r>
            <a:r>
              <a:rPr lang="en-US" sz="1000" b="1" dirty="0" smtClean="0">
                <a:solidFill>
                  <a:srgbClr val="000000"/>
                </a:solidFill>
              </a:rPr>
              <a:t> </a:t>
            </a:r>
            <a:r>
              <a:rPr lang="en-US" sz="1000" b="1" dirty="0" err="1" smtClean="0">
                <a:solidFill>
                  <a:srgbClr val="000000"/>
                </a:solidFill>
              </a:rPr>
              <a:t>old_strip_index</a:t>
            </a:r>
            <a:r>
              <a:rPr lang="en-US" sz="1000" b="1" dirty="0" smtClean="0">
                <a:solidFill>
                  <a:srgbClr val="000000"/>
                </a:solidFill>
              </a:rPr>
              <a:t> </a:t>
            </a:r>
            <a:r>
              <a:rPr lang="en-US" sz="1000" b="1" dirty="0" smtClean="0">
                <a:solidFill>
                  <a:srgbClr val="640032"/>
                </a:solidFill>
              </a:rPr>
              <a:t>=</a:t>
            </a:r>
            <a:r>
              <a:rPr lang="en-US" sz="1000" b="1" dirty="0" smtClean="0">
                <a:solidFill>
                  <a:srgbClr val="000000"/>
                </a:solidFill>
              </a:rPr>
              <a:t> </a:t>
            </a:r>
            <a:r>
              <a:rPr lang="en-US" sz="1000" b="1" dirty="0" smtClean="0">
                <a:solidFill>
                  <a:srgbClr val="000096"/>
                </a:solidFill>
              </a:rPr>
              <a:t>0</a:t>
            </a:r>
            <a:r>
              <a:rPr lang="en-US" sz="1000" b="1" dirty="0" smtClean="0">
                <a:solidFill>
                  <a:srgbClr val="640032"/>
                </a:solidFill>
              </a:rPr>
              <a:t>;</a:t>
            </a:r>
            <a:r>
              <a:rPr lang="en-US" sz="1000" b="1" dirty="0" smtClean="0">
                <a:solidFill>
                  <a:srgbClr val="000000"/>
                </a:solidFill>
              </a:rPr>
              <a:t/>
            </a:r>
            <a:br>
              <a:rPr lang="en-US" sz="1000" b="1" dirty="0" smtClean="0">
                <a:solidFill>
                  <a:srgbClr val="000000"/>
                </a:solidFill>
              </a:rPr>
            </a:br>
            <a:r>
              <a:rPr lang="en-US" sz="1000" b="1" dirty="0" smtClean="0">
                <a:solidFill>
                  <a:srgbClr val="000066"/>
                </a:solidFill>
              </a:rPr>
              <a:t>int</a:t>
            </a:r>
            <a:r>
              <a:rPr lang="en-US" sz="1000" b="1" dirty="0" smtClean="0">
                <a:solidFill>
                  <a:srgbClr val="000000"/>
                </a:solidFill>
              </a:rPr>
              <a:t> </a:t>
            </a:r>
            <a:r>
              <a:rPr lang="en-US" sz="1000" b="1" dirty="0" err="1" smtClean="0">
                <a:solidFill>
                  <a:srgbClr val="000000"/>
                </a:solidFill>
              </a:rPr>
              <a:t>new_strip_index</a:t>
            </a:r>
            <a:r>
              <a:rPr lang="en-US" sz="1000" b="1" dirty="0" smtClean="0">
                <a:solidFill>
                  <a:srgbClr val="000000"/>
                </a:solidFill>
              </a:rPr>
              <a:t> </a:t>
            </a:r>
            <a:r>
              <a:rPr lang="en-US" sz="1000" b="1" dirty="0" smtClean="0">
                <a:solidFill>
                  <a:srgbClr val="640032"/>
                </a:solidFill>
              </a:rPr>
              <a:t>=</a:t>
            </a:r>
            <a:r>
              <a:rPr lang="en-US" sz="1000" b="1" dirty="0" smtClean="0">
                <a:solidFill>
                  <a:srgbClr val="000000"/>
                </a:solidFill>
              </a:rPr>
              <a:t> </a:t>
            </a:r>
            <a:r>
              <a:rPr lang="en-US" sz="1000" b="1" dirty="0" smtClean="0">
                <a:solidFill>
                  <a:srgbClr val="000096"/>
                </a:solidFill>
              </a:rPr>
              <a:t>0</a:t>
            </a:r>
            <a:r>
              <a:rPr lang="en-US" sz="1000" b="1" dirty="0" smtClean="0">
                <a:solidFill>
                  <a:srgbClr val="640032"/>
                </a:solidFill>
              </a:rPr>
              <a:t>;</a:t>
            </a:r>
            <a:r>
              <a:rPr lang="en-US" sz="1000" b="1" dirty="0" smtClean="0">
                <a:solidFill>
                  <a:srgbClr val="000000"/>
                </a:solidFill>
              </a:rPr>
              <a:t/>
            </a:r>
            <a:br>
              <a:rPr lang="en-US" sz="1000" b="1" dirty="0" smtClean="0">
                <a:solidFill>
                  <a:srgbClr val="000000"/>
                </a:solidFill>
              </a:rPr>
            </a:br>
            <a:r>
              <a:rPr lang="en-US" sz="1000" b="1" dirty="0" smtClean="0">
                <a:solidFill>
                  <a:srgbClr val="000066"/>
                </a:solidFill>
              </a:rPr>
              <a:t>int</a:t>
            </a:r>
            <a:r>
              <a:rPr lang="en-US" sz="1000" b="1" dirty="0" smtClean="0">
                <a:solidFill>
                  <a:srgbClr val="000000"/>
                </a:solidFill>
              </a:rPr>
              <a:t> </a:t>
            </a:r>
            <a:r>
              <a:rPr lang="en-US" sz="1000" b="1" dirty="0" err="1" smtClean="0">
                <a:solidFill>
                  <a:srgbClr val="000000"/>
                </a:solidFill>
              </a:rPr>
              <a:t>power_turn_level</a:t>
            </a:r>
            <a:r>
              <a:rPr lang="en-US" sz="1000" b="1" dirty="0" smtClean="0">
                <a:solidFill>
                  <a:srgbClr val="000000"/>
                </a:solidFill>
              </a:rPr>
              <a:t> </a:t>
            </a:r>
            <a:r>
              <a:rPr lang="en-US" sz="1000" b="1" dirty="0" smtClean="0">
                <a:solidFill>
                  <a:srgbClr val="640032"/>
                </a:solidFill>
              </a:rPr>
              <a:t>=</a:t>
            </a:r>
            <a:r>
              <a:rPr lang="en-US" sz="1000" b="1" dirty="0" smtClean="0">
                <a:solidFill>
                  <a:srgbClr val="000000"/>
                </a:solidFill>
              </a:rPr>
              <a:t> </a:t>
            </a:r>
            <a:r>
              <a:rPr lang="en-US" sz="1000" b="1" dirty="0" smtClean="0">
                <a:solidFill>
                  <a:srgbClr val="000096"/>
                </a:solidFill>
              </a:rPr>
              <a:t>150</a:t>
            </a:r>
            <a:r>
              <a:rPr lang="en-US" sz="1000" b="1" dirty="0" smtClean="0">
                <a:solidFill>
                  <a:srgbClr val="640032"/>
                </a:solidFill>
              </a:rPr>
              <a:t>;</a:t>
            </a:r>
            <a:r>
              <a:rPr lang="en-US" sz="1000" b="1" dirty="0" smtClean="0">
                <a:solidFill>
                  <a:srgbClr val="000000"/>
                </a:solidFill>
              </a:rPr>
              <a:t> </a:t>
            </a:r>
            <a:r>
              <a:rPr lang="en-US" sz="1000" b="1" dirty="0" smtClean="0">
                <a:solidFill>
                  <a:srgbClr val="006648"/>
                </a:solidFill>
              </a:rPr>
              <a:t>/* full power on turns */</a:t>
            </a:r>
          </a:p>
          <a:p>
            <a:endParaRPr lang="en-US" sz="1000" b="1" dirty="0" smtClean="0">
              <a:solidFill>
                <a:srgbClr val="006648"/>
              </a:solidFill>
            </a:endParaRPr>
          </a:p>
          <a:p>
            <a:r>
              <a:rPr lang="en-US" sz="1000" b="1" dirty="0" smtClean="0">
                <a:solidFill>
                  <a:srgbClr val="000066"/>
                </a:solidFill>
                <a:latin typeface="Arial" pitchFamily="34" charset="0"/>
                <a:cs typeface="Arial" pitchFamily="34" charset="0"/>
              </a:rPr>
              <a:t>void</a:t>
            </a:r>
            <a:r>
              <a:rPr lang="en-US" sz="1000" b="1" dirty="0" smtClean="0">
                <a:solidFill>
                  <a:srgbClr val="000000"/>
                </a:solidFill>
                <a:latin typeface="Arial" pitchFamily="34" charset="0"/>
                <a:cs typeface="Arial" pitchFamily="34" charset="0"/>
              </a:rPr>
              <a:t> setup</a:t>
            </a:r>
            <a:r>
              <a:rPr lang="en-US" sz="1000" b="1" dirty="0" smtClean="0">
                <a:solidFill>
                  <a:srgbClr val="960000"/>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t>
            </a:r>
            <a:r>
              <a:rPr lang="en-US" sz="1000" b="1" dirty="0" smtClean="0">
                <a:solidFill>
                  <a:srgbClr val="960000"/>
                </a:solidFill>
                <a:latin typeface="Arial" pitchFamily="34" charset="0"/>
                <a:cs typeface="Arial" pitchFamily="34" charset="0"/>
              </a:rPr>
              <a:t>{</a:t>
            </a:r>
          </a:p>
          <a:p>
            <a:r>
              <a:rPr lang="en-US" sz="1000" b="1" dirty="0" smtClean="0">
                <a:solidFill>
                  <a:srgbClr val="000000"/>
                </a:solidFill>
                <a:latin typeface="Arial" pitchFamily="34" charset="0"/>
                <a:cs typeface="Arial" pitchFamily="34" charset="0"/>
              </a:rPr>
              <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  Serial</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begin</a:t>
            </a:r>
            <a:r>
              <a:rPr lang="en-US" sz="1000" b="1" dirty="0" smtClean="0">
                <a:solidFill>
                  <a:srgbClr val="960000"/>
                </a:solidFill>
                <a:latin typeface="Arial" pitchFamily="34" charset="0"/>
                <a:cs typeface="Arial" pitchFamily="34" charset="0"/>
              </a:rPr>
              <a:t>(</a:t>
            </a:r>
            <a:r>
              <a:rPr lang="en-US" sz="1000" b="1" dirty="0" smtClean="0">
                <a:solidFill>
                  <a:srgbClr val="000096"/>
                </a:solidFill>
                <a:latin typeface="Arial" pitchFamily="34" charset="0"/>
                <a:cs typeface="Arial" pitchFamily="34" charset="0"/>
              </a:rPr>
              <a:t>9600</a:t>
            </a:r>
            <a:r>
              <a:rPr lang="en-US" sz="1000" b="1" dirty="0" smtClean="0">
                <a:solidFill>
                  <a:srgbClr val="960000"/>
                </a:solidFill>
                <a:latin typeface="Arial" pitchFamily="34" charset="0"/>
                <a:cs typeface="Arial" pitchFamily="34" charset="0"/>
              </a:rPr>
              <a:t>)</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  </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  strip</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begin</a:t>
            </a:r>
            <a:r>
              <a:rPr lang="en-US" sz="1000" b="1" dirty="0" smtClean="0">
                <a:solidFill>
                  <a:srgbClr val="960000"/>
                </a:solidFill>
                <a:latin typeface="Arial" pitchFamily="34" charset="0"/>
                <a:cs typeface="Arial" pitchFamily="34" charset="0"/>
              </a:rPr>
              <a:t>()</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  strip</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setPixelColor</a:t>
            </a:r>
            <a:r>
              <a:rPr lang="en-US" sz="1000" b="1" dirty="0" smtClean="0">
                <a:solidFill>
                  <a:srgbClr val="960000"/>
                </a:solidFill>
                <a:latin typeface="Arial" pitchFamily="34" charset="0"/>
                <a:cs typeface="Arial" pitchFamily="34" charset="0"/>
              </a:rPr>
              <a:t>(</a:t>
            </a:r>
            <a:r>
              <a:rPr lang="en-US" sz="1000" b="1" dirty="0" smtClean="0">
                <a:solidFill>
                  <a:srgbClr val="000096"/>
                </a:solidFill>
                <a:latin typeface="Arial" pitchFamily="34" charset="0"/>
                <a:cs typeface="Arial" pitchFamily="34" charset="0"/>
              </a:rPr>
              <a:t>0</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t>
            </a:r>
            <a:r>
              <a:rPr lang="en-US" sz="1000" b="1" dirty="0" smtClean="0">
                <a:solidFill>
                  <a:srgbClr val="000096"/>
                </a:solidFill>
                <a:latin typeface="Arial" pitchFamily="34" charset="0"/>
                <a:cs typeface="Arial" pitchFamily="34" charset="0"/>
              </a:rPr>
              <a:t>10</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t>
            </a:r>
            <a:r>
              <a:rPr lang="en-US" sz="1000" b="1" dirty="0" smtClean="0">
                <a:solidFill>
                  <a:srgbClr val="000096"/>
                </a:solidFill>
                <a:latin typeface="Arial" pitchFamily="34" charset="0"/>
                <a:cs typeface="Arial" pitchFamily="34" charset="0"/>
              </a:rPr>
              <a:t>0</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t>
            </a:r>
            <a:r>
              <a:rPr lang="en-US" sz="1000" b="1" dirty="0" smtClean="0">
                <a:solidFill>
                  <a:srgbClr val="000096"/>
                </a:solidFill>
                <a:latin typeface="Arial" pitchFamily="34" charset="0"/>
                <a:cs typeface="Arial" pitchFamily="34" charset="0"/>
              </a:rPr>
              <a:t>0</a:t>
            </a:r>
            <a:r>
              <a:rPr lang="en-US" sz="1000" b="1" dirty="0" smtClean="0">
                <a:solidFill>
                  <a:srgbClr val="960000"/>
                </a:solidFill>
                <a:latin typeface="Arial" pitchFamily="34" charset="0"/>
                <a:cs typeface="Arial" pitchFamily="34" charset="0"/>
              </a:rPr>
              <a:t>)</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  strip</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show</a:t>
            </a:r>
            <a:r>
              <a:rPr lang="en-US" sz="1000" b="1" dirty="0" smtClean="0">
                <a:solidFill>
                  <a:srgbClr val="960000"/>
                </a:solidFill>
                <a:latin typeface="Arial" pitchFamily="34" charset="0"/>
                <a:cs typeface="Arial" pitchFamily="34" charset="0"/>
              </a:rPr>
              <a:t>()</a:t>
            </a:r>
            <a:r>
              <a:rPr lang="en-US" sz="1000" b="1" dirty="0" smtClean="0">
                <a:solidFill>
                  <a:srgbClr val="640032"/>
                </a:solidFill>
                <a:latin typeface="Arial" pitchFamily="34" charset="0"/>
                <a:cs typeface="Arial" pitchFamily="34" charset="0"/>
              </a:rPr>
              <a:t>; </a:t>
            </a:r>
          </a:p>
          <a:p>
            <a:r>
              <a:rPr lang="en-US" sz="1000" b="1" dirty="0" smtClean="0">
                <a:solidFill>
                  <a:srgbClr val="640032"/>
                </a:solidFill>
                <a:latin typeface="Arial" pitchFamily="34" charset="0"/>
                <a:cs typeface="Arial" pitchFamily="34" charset="0"/>
              </a:rPr>
              <a:t>}</a:t>
            </a:r>
          </a:p>
          <a:p>
            <a:endParaRPr lang="en-US" sz="1000" b="1" dirty="0" smtClean="0">
              <a:solidFill>
                <a:srgbClr val="640032"/>
              </a:solidFill>
              <a:latin typeface="Arial" pitchFamily="34" charset="0"/>
              <a:cs typeface="Arial" pitchFamily="34" charset="0"/>
            </a:endParaRPr>
          </a:p>
          <a:p>
            <a:r>
              <a:rPr lang="en-US" sz="1000" b="1" dirty="0" smtClean="0">
                <a:solidFill>
                  <a:srgbClr val="000066"/>
                </a:solidFill>
                <a:latin typeface="Arial" pitchFamily="34" charset="0"/>
                <a:cs typeface="Arial" pitchFamily="34" charset="0"/>
              </a:rPr>
              <a:t>void</a:t>
            </a:r>
            <a:r>
              <a:rPr lang="en-US" sz="1000" b="1" dirty="0" smtClean="0">
                <a:solidFill>
                  <a:srgbClr val="000000"/>
                </a:solidFill>
                <a:latin typeface="Arial" pitchFamily="34" charset="0"/>
                <a:cs typeface="Arial" pitchFamily="34" charset="0"/>
              </a:rPr>
              <a:t> loop</a:t>
            </a:r>
            <a:r>
              <a:rPr lang="en-US" sz="1000" b="1" dirty="0" smtClean="0">
                <a:solidFill>
                  <a:srgbClr val="960000"/>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t>
            </a:r>
            <a:r>
              <a:rPr lang="en-US" sz="1000" b="1" dirty="0" smtClean="0">
                <a:solidFill>
                  <a:srgbClr val="960000"/>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  </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  </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  </a:t>
            </a:r>
            <a:r>
              <a:rPr lang="en-US" sz="1000" b="1" dirty="0" smtClean="0">
                <a:solidFill>
                  <a:srgbClr val="006648"/>
                </a:solidFill>
                <a:latin typeface="Arial" pitchFamily="34" charset="0"/>
                <a:cs typeface="Arial" pitchFamily="34" charset="0"/>
              </a:rPr>
              <a:t>// don't go over the max</a:t>
            </a:r>
            <a:r>
              <a:rPr lang="en-US" sz="1000" b="1" dirty="0" smtClean="0">
                <a:solidFill>
                  <a:srgbClr val="000000"/>
                </a:solidFill>
                <a:latin typeface="Arial" pitchFamily="34" charset="0"/>
                <a:cs typeface="Arial" pitchFamily="34" charset="0"/>
              </a:rPr>
              <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  </a:t>
            </a:r>
            <a:r>
              <a:rPr lang="en-US" sz="1000" b="1" dirty="0" smtClean="0">
                <a:solidFill>
                  <a:srgbClr val="000066"/>
                </a:solidFill>
                <a:latin typeface="Arial" pitchFamily="34" charset="0"/>
                <a:cs typeface="Arial" pitchFamily="34" charset="0"/>
              </a:rPr>
              <a:t>if</a:t>
            </a:r>
            <a:r>
              <a:rPr lang="en-US" sz="1000" b="1" dirty="0" smtClean="0">
                <a:solidFill>
                  <a:srgbClr val="000000"/>
                </a:solidFill>
                <a:latin typeface="Arial" pitchFamily="34" charset="0"/>
                <a:cs typeface="Arial" pitchFamily="34" charset="0"/>
              </a:rPr>
              <a:t> </a:t>
            </a:r>
            <a:r>
              <a:rPr lang="en-US" sz="1000" b="1" dirty="0" smtClean="0">
                <a:solidFill>
                  <a:srgbClr val="960000"/>
                </a:solidFill>
                <a:latin typeface="Arial" pitchFamily="34" charset="0"/>
                <a:cs typeface="Arial" pitchFamily="34" charset="0"/>
              </a:rPr>
              <a:t>(</a:t>
            </a:r>
            <a:r>
              <a:rPr lang="en-US" sz="1000" b="1" dirty="0" err="1" smtClean="0">
                <a:solidFill>
                  <a:srgbClr val="000000"/>
                </a:solidFill>
                <a:latin typeface="Arial" pitchFamily="34" charset="0"/>
                <a:cs typeface="Arial" pitchFamily="34" charset="0"/>
              </a:rPr>
              <a:t>new_strip_index</a:t>
            </a:r>
            <a:r>
              <a:rPr lang="en-US" sz="1000" b="1" dirty="0" smtClean="0">
                <a:solidFill>
                  <a:srgbClr val="000000"/>
                </a:solidFill>
                <a:latin typeface="Arial" pitchFamily="34" charset="0"/>
                <a:cs typeface="Arial" pitchFamily="34" charset="0"/>
              </a:rPr>
              <a:t> </a:t>
            </a:r>
            <a:r>
              <a:rPr lang="en-US" sz="1000" b="1" dirty="0" smtClean="0">
                <a:solidFill>
                  <a:srgbClr val="640032"/>
                </a:solidFill>
                <a:latin typeface="Arial" pitchFamily="34" charset="0"/>
                <a:cs typeface="Arial" pitchFamily="34" charset="0"/>
              </a:rPr>
              <a:t>&gt;</a:t>
            </a:r>
            <a:r>
              <a:rPr lang="en-US" sz="1000" b="1" dirty="0" smtClean="0">
                <a:solidFill>
                  <a:srgbClr val="000000"/>
                </a:solidFill>
                <a:latin typeface="Arial" pitchFamily="34" charset="0"/>
                <a:cs typeface="Arial" pitchFamily="34" charset="0"/>
              </a:rPr>
              <a:t> </a:t>
            </a:r>
            <a:r>
              <a:rPr lang="en-US" sz="1000" b="1" dirty="0" smtClean="0">
                <a:solidFill>
                  <a:srgbClr val="960000"/>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NUMBER_PIEXELS </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t>
            </a:r>
            <a:r>
              <a:rPr lang="en-US" sz="1000" b="1" dirty="0" smtClean="0">
                <a:solidFill>
                  <a:srgbClr val="000096"/>
                </a:solidFill>
                <a:latin typeface="Arial" pitchFamily="34" charset="0"/>
                <a:cs typeface="Arial" pitchFamily="34" charset="0"/>
              </a:rPr>
              <a:t>1</a:t>
            </a:r>
            <a:r>
              <a:rPr lang="en-US" sz="1000" b="1" dirty="0" smtClean="0">
                <a:solidFill>
                  <a:srgbClr val="960000"/>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t>
            </a:r>
            <a:r>
              <a:rPr lang="en-US" sz="1000" b="1" dirty="0" smtClean="0">
                <a:solidFill>
                  <a:srgbClr val="960000"/>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    </a:t>
            </a:r>
            <a:r>
              <a:rPr lang="en-US" sz="1000" b="1" dirty="0" err="1" smtClean="0">
                <a:solidFill>
                  <a:srgbClr val="000000"/>
                </a:solidFill>
                <a:latin typeface="Arial" pitchFamily="34" charset="0"/>
                <a:cs typeface="Arial" pitchFamily="34" charset="0"/>
              </a:rPr>
              <a:t>new_strip_index</a:t>
            </a:r>
            <a:r>
              <a:rPr lang="en-US" sz="1000" b="1" dirty="0" smtClean="0">
                <a:solidFill>
                  <a:srgbClr val="000000"/>
                </a:solidFill>
                <a:latin typeface="Arial" pitchFamily="34" charset="0"/>
                <a:cs typeface="Arial" pitchFamily="34" charset="0"/>
              </a:rPr>
              <a:t> </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t>
            </a:r>
            <a:r>
              <a:rPr lang="en-US" sz="1000" b="1" dirty="0" smtClean="0">
                <a:solidFill>
                  <a:srgbClr val="000096"/>
                </a:solidFill>
                <a:latin typeface="Arial" pitchFamily="34" charset="0"/>
                <a:cs typeface="Arial" pitchFamily="34" charset="0"/>
              </a:rPr>
              <a:t>11</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  </a:t>
            </a:r>
            <a:r>
              <a:rPr lang="en-US" sz="1000" b="1" dirty="0" smtClean="0">
                <a:solidFill>
                  <a:srgbClr val="960000"/>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  </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  </a:t>
            </a:r>
            <a:r>
              <a:rPr lang="en-US" sz="1000" b="1" dirty="0" smtClean="0">
                <a:solidFill>
                  <a:srgbClr val="006648"/>
                </a:solidFill>
                <a:latin typeface="Arial" pitchFamily="34" charset="0"/>
                <a:cs typeface="Arial" pitchFamily="34" charset="0"/>
              </a:rPr>
              <a:t>// only draw if there is a change</a:t>
            </a:r>
            <a:r>
              <a:rPr lang="en-US" sz="1000" b="1" dirty="0" smtClean="0">
                <a:solidFill>
                  <a:srgbClr val="000000"/>
                </a:solidFill>
                <a:latin typeface="Arial" pitchFamily="34" charset="0"/>
                <a:cs typeface="Arial" pitchFamily="34" charset="0"/>
              </a:rPr>
              <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  </a:t>
            </a:r>
            <a:r>
              <a:rPr lang="en-US" sz="1000" b="1" dirty="0" smtClean="0">
                <a:solidFill>
                  <a:srgbClr val="000066"/>
                </a:solidFill>
                <a:latin typeface="Arial" pitchFamily="34" charset="0"/>
                <a:cs typeface="Arial" pitchFamily="34" charset="0"/>
              </a:rPr>
              <a:t>if</a:t>
            </a:r>
            <a:r>
              <a:rPr lang="en-US" sz="1000" b="1" dirty="0" smtClean="0">
                <a:solidFill>
                  <a:srgbClr val="000000"/>
                </a:solidFill>
                <a:latin typeface="Arial" pitchFamily="34" charset="0"/>
                <a:cs typeface="Arial" pitchFamily="34" charset="0"/>
              </a:rPr>
              <a:t> </a:t>
            </a:r>
            <a:r>
              <a:rPr lang="en-US" sz="1000" b="1" dirty="0" smtClean="0">
                <a:solidFill>
                  <a:srgbClr val="960000"/>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t>
            </a:r>
            <a:r>
              <a:rPr lang="en-US" sz="1000" b="1" dirty="0" err="1" smtClean="0">
                <a:solidFill>
                  <a:srgbClr val="000000"/>
                </a:solidFill>
                <a:latin typeface="Arial" pitchFamily="34" charset="0"/>
                <a:cs typeface="Arial" pitchFamily="34" charset="0"/>
              </a:rPr>
              <a:t>old_strip_index</a:t>
            </a:r>
            <a:r>
              <a:rPr lang="en-US" sz="1000" b="1" dirty="0" smtClean="0">
                <a:solidFill>
                  <a:srgbClr val="000000"/>
                </a:solidFill>
                <a:latin typeface="Arial" pitchFamily="34" charset="0"/>
                <a:cs typeface="Arial" pitchFamily="34" charset="0"/>
              </a:rPr>
              <a:t> </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t>
            </a:r>
            <a:r>
              <a:rPr lang="en-US" sz="1000" b="1" dirty="0" err="1" smtClean="0">
                <a:solidFill>
                  <a:srgbClr val="000000"/>
                </a:solidFill>
                <a:latin typeface="Arial" pitchFamily="34" charset="0"/>
                <a:cs typeface="Arial" pitchFamily="34" charset="0"/>
              </a:rPr>
              <a:t>new_strip_index</a:t>
            </a:r>
            <a:r>
              <a:rPr lang="en-US" sz="1000" b="1" dirty="0" smtClean="0">
                <a:solidFill>
                  <a:srgbClr val="960000"/>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t>
            </a:r>
            <a:r>
              <a:rPr lang="en-US" sz="1000" b="1" dirty="0" smtClean="0">
                <a:solidFill>
                  <a:srgbClr val="960000"/>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    </a:t>
            </a:r>
            <a:r>
              <a:rPr lang="en-US" sz="1000" b="1" dirty="0" smtClean="0">
                <a:solidFill>
                  <a:srgbClr val="006648"/>
                </a:solidFill>
                <a:latin typeface="Arial" pitchFamily="34" charset="0"/>
                <a:cs typeface="Arial" pitchFamily="34" charset="0"/>
              </a:rPr>
              <a:t>// erase the old strip</a:t>
            </a:r>
            <a:r>
              <a:rPr lang="en-US" sz="1000" b="1" dirty="0" smtClean="0">
                <a:solidFill>
                  <a:srgbClr val="000000"/>
                </a:solidFill>
                <a:latin typeface="Arial" pitchFamily="34" charset="0"/>
                <a:cs typeface="Arial" pitchFamily="34" charset="0"/>
              </a:rPr>
              <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     </a:t>
            </a:r>
            <a:r>
              <a:rPr lang="en-US" sz="1000" b="1" dirty="0" smtClean="0">
                <a:solidFill>
                  <a:srgbClr val="000066"/>
                </a:solidFill>
                <a:latin typeface="Arial" pitchFamily="34" charset="0"/>
                <a:cs typeface="Arial" pitchFamily="34" charset="0"/>
              </a:rPr>
              <a:t>for</a:t>
            </a:r>
            <a:r>
              <a:rPr lang="en-US" sz="1000" b="1" dirty="0" smtClean="0">
                <a:solidFill>
                  <a:srgbClr val="000000"/>
                </a:solidFill>
                <a:latin typeface="Arial" pitchFamily="34" charset="0"/>
                <a:cs typeface="Arial" pitchFamily="34" charset="0"/>
              </a:rPr>
              <a:t> </a:t>
            </a:r>
            <a:r>
              <a:rPr lang="en-US" sz="1000" b="1" dirty="0" smtClean="0">
                <a:solidFill>
                  <a:srgbClr val="960000"/>
                </a:solidFill>
                <a:latin typeface="Arial" pitchFamily="34" charset="0"/>
                <a:cs typeface="Arial" pitchFamily="34" charset="0"/>
              </a:rPr>
              <a:t>(</a:t>
            </a:r>
            <a:r>
              <a:rPr lang="en-US" sz="1000" b="1" dirty="0" smtClean="0">
                <a:solidFill>
                  <a:srgbClr val="000066"/>
                </a:solidFill>
                <a:latin typeface="Arial" pitchFamily="34" charset="0"/>
                <a:cs typeface="Arial" pitchFamily="34" charset="0"/>
              </a:rPr>
              <a:t>int</a:t>
            </a:r>
            <a:r>
              <a:rPr lang="en-US" sz="1000" b="1" dirty="0" smtClean="0">
                <a:solidFill>
                  <a:srgbClr val="000000"/>
                </a:solidFill>
                <a:latin typeface="Arial" pitchFamily="34" charset="0"/>
                <a:cs typeface="Arial" pitchFamily="34" charset="0"/>
              </a:rPr>
              <a:t> </a:t>
            </a:r>
            <a:r>
              <a:rPr lang="en-US" sz="1000" b="1" dirty="0" err="1" smtClean="0">
                <a:solidFill>
                  <a:srgbClr val="000000"/>
                </a:solidFill>
                <a:latin typeface="Arial" pitchFamily="34" charset="0"/>
                <a:cs typeface="Arial" pitchFamily="34" charset="0"/>
              </a:rPr>
              <a:t>i</a:t>
            </a:r>
            <a:r>
              <a:rPr lang="en-US" sz="1000" b="1" dirty="0" smtClean="0">
                <a:solidFill>
                  <a:srgbClr val="640032"/>
                </a:solidFill>
                <a:latin typeface="Arial" pitchFamily="34" charset="0"/>
                <a:cs typeface="Arial" pitchFamily="34" charset="0"/>
              </a:rPr>
              <a:t>=</a:t>
            </a:r>
            <a:r>
              <a:rPr lang="en-US" sz="1000" b="1" dirty="0" smtClean="0">
                <a:solidFill>
                  <a:srgbClr val="000096"/>
                </a:solidFill>
                <a:latin typeface="Arial" pitchFamily="34" charset="0"/>
                <a:cs typeface="Arial" pitchFamily="34" charset="0"/>
              </a:rPr>
              <a:t>0</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t>
            </a:r>
            <a:r>
              <a:rPr lang="en-US" sz="1000" b="1" dirty="0" err="1" smtClean="0">
                <a:solidFill>
                  <a:srgbClr val="000000"/>
                </a:solidFill>
                <a:latin typeface="Arial" pitchFamily="34" charset="0"/>
                <a:cs typeface="Arial" pitchFamily="34" charset="0"/>
              </a:rPr>
              <a:t>i</a:t>
            </a:r>
            <a:r>
              <a:rPr lang="en-US" sz="1000" b="1" dirty="0" smtClean="0">
                <a:solidFill>
                  <a:srgbClr val="000000"/>
                </a:solidFill>
                <a:latin typeface="Arial" pitchFamily="34" charset="0"/>
                <a:cs typeface="Arial" pitchFamily="34" charset="0"/>
              </a:rPr>
              <a:t> </a:t>
            </a:r>
            <a:r>
              <a:rPr lang="en-US" sz="1000" b="1" dirty="0" smtClean="0">
                <a:solidFill>
                  <a:srgbClr val="640032"/>
                </a:solidFill>
                <a:latin typeface="Arial" pitchFamily="34" charset="0"/>
                <a:cs typeface="Arial" pitchFamily="34" charset="0"/>
              </a:rPr>
              <a:t>&lt;</a:t>
            </a:r>
            <a:r>
              <a:rPr lang="en-US" sz="1000" b="1" dirty="0" smtClean="0">
                <a:solidFill>
                  <a:srgbClr val="000000"/>
                </a:solidFill>
                <a:latin typeface="Arial" pitchFamily="34" charset="0"/>
                <a:cs typeface="Arial" pitchFamily="34" charset="0"/>
              </a:rPr>
              <a:t> NUMBER_PIEXELS</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t>
            </a:r>
            <a:r>
              <a:rPr lang="en-US" sz="1000" b="1" dirty="0" err="1" smtClean="0">
                <a:solidFill>
                  <a:srgbClr val="000000"/>
                </a:solidFill>
                <a:latin typeface="Arial" pitchFamily="34" charset="0"/>
                <a:cs typeface="Arial" pitchFamily="34" charset="0"/>
              </a:rPr>
              <a:t>i</a:t>
            </a:r>
            <a:r>
              <a:rPr lang="en-US" sz="1000" b="1" dirty="0" smtClean="0">
                <a:solidFill>
                  <a:srgbClr val="640032"/>
                </a:solidFill>
                <a:latin typeface="Arial" pitchFamily="34" charset="0"/>
                <a:cs typeface="Arial" pitchFamily="34" charset="0"/>
              </a:rPr>
              <a:t>++</a:t>
            </a:r>
            <a:r>
              <a:rPr lang="en-US" sz="1000" b="1" dirty="0" smtClean="0">
                <a:solidFill>
                  <a:srgbClr val="960000"/>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        strip</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setPixelColor</a:t>
            </a:r>
            <a:r>
              <a:rPr lang="en-US" sz="1000" b="1" dirty="0" smtClean="0">
                <a:solidFill>
                  <a:srgbClr val="960000"/>
                </a:solidFill>
                <a:latin typeface="Arial" pitchFamily="34" charset="0"/>
                <a:cs typeface="Arial" pitchFamily="34" charset="0"/>
              </a:rPr>
              <a:t>(</a:t>
            </a:r>
            <a:r>
              <a:rPr lang="en-US" sz="1000" b="1" dirty="0" err="1" smtClean="0">
                <a:solidFill>
                  <a:srgbClr val="000000"/>
                </a:solidFill>
                <a:latin typeface="Arial" pitchFamily="34" charset="0"/>
                <a:cs typeface="Arial" pitchFamily="34" charset="0"/>
              </a:rPr>
              <a:t>i</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t>
            </a:r>
            <a:r>
              <a:rPr lang="en-US" sz="1000" b="1" dirty="0" smtClean="0">
                <a:solidFill>
                  <a:srgbClr val="000096"/>
                </a:solidFill>
                <a:latin typeface="Arial" pitchFamily="34" charset="0"/>
                <a:cs typeface="Arial" pitchFamily="34" charset="0"/>
              </a:rPr>
              <a:t>0</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t>
            </a:r>
            <a:r>
              <a:rPr lang="en-US" sz="1000" b="1" dirty="0" smtClean="0">
                <a:solidFill>
                  <a:srgbClr val="000096"/>
                </a:solidFill>
                <a:latin typeface="Arial" pitchFamily="34" charset="0"/>
                <a:cs typeface="Arial" pitchFamily="34" charset="0"/>
              </a:rPr>
              <a:t>0</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t>
            </a:r>
            <a:r>
              <a:rPr lang="en-US" sz="1000" b="1" dirty="0" smtClean="0">
                <a:solidFill>
                  <a:srgbClr val="000096"/>
                </a:solidFill>
                <a:latin typeface="Arial" pitchFamily="34" charset="0"/>
                <a:cs typeface="Arial" pitchFamily="34" charset="0"/>
              </a:rPr>
              <a:t>0</a:t>
            </a:r>
            <a:r>
              <a:rPr lang="en-US" sz="1000" b="1" dirty="0" smtClean="0">
                <a:solidFill>
                  <a:srgbClr val="960000"/>
                </a:solidFill>
                <a:latin typeface="Arial" pitchFamily="34" charset="0"/>
                <a:cs typeface="Arial" pitchFamily="34" charset="0"/>
              </a:rPr>
              <a:t>)</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    </a:t>
            </a:r>
            <a:r>
              <a:rPr lang="en-US" sz="1000" b="1" dirty="0" smtClean="0">
                <a:solidFill>
                  <a:srgbClr val="006648"/>
                </a:solidFill>
                <a:latin typeface="Arial" pitchFamily="34" charset="0"/>
                <a:cs typeface="Arial" pitchFamily="34" charset="0"/>
              </a:rPr>
              <a:t>// turn on new value to a light blue</a:t>
            </a:r>
            <a:r>
              <a:rPr lang="en-US" sz="1000" b="1" dirty="0" smtClean="0">
                <a:solidFill>
                  <a:srgbClr val="000000"/>
                </a:solidFill>
                <a:latin typeface="Arial" pitchFamily="34" charset="0"/>
                <a:cs typeface="Arial" pitchFamily="34" charset="0"/>
              </a:rPr>
              <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     strip</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setPixelColor</a:t>
            </a:r>
            <a:r>
              <a:rPr lang="en-US" sz="1000" b="1" dirty="0" smtClean="0">
                <a:solidFill>
                  <a:srgbClr val="960000"/>
                </a:solidFill>
                <a:latin typeface="Arial" pitchFamily="34" charset="0"/>
                <a:cs typeface="Arial" pitchFamily="34" charset="0"/>
              </a:rPr>
              <a:t>(</a:t>
            </a:r>
            <a:r>
              <a:rPr lang="en-US" sz="1000" b="1" dirty="0" err="1" smtClean="0">
                <a:solidFill>
                  <a:srgbClr val="000000"/>
                </a:solidFill>
                <a:latin typeface="Arial" pitchFamily="34" charset="0"/>
                <a:cs typeface="Arial" pitchFamily="34" charset="0"/>
              </a:rPr>
              <a:t>new_strip_index</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t>
            </a:r>
            <a:r>
              <a:rPr lang="en-US" sz="1000" b="1" dirty="0" smtClean="0">
                <a:solidFill>
                  <a:srgbClr val="000096"/>
                </a:solidFill>
                <a:latin typeface="Arial" pitchFamily="34" charset="0"/>
                <a:cs typeface="Arial" pitchFamily="34" charset="0"/>
              </a:rPr>
              <a:t>0</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t>
            </a:r>
            <a:r>
              <a:rPr lang="en-US" sz="1000" b="1" dirty="0" smtClean="0">
                <a:solidFill>
                  <a:srgbClr val="000096"/>
                </a:solidFill>
                <a:latin typeface="Arial" pitchFamily="34" charset="0"/>
                <a:cs typeface="Arial" pitchFamily="34" charset="0"/>
              </a:rPr>
              <a:t>0</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t>
            </a:r>
            <a:r>
              <a:rPr lang="en-US" sz="1000" b="1" dirty="0" smtClean="0">
                <a:solidFill>
                  <a:srgbClr val="000096"/>
                </a:solidFill>
                <a:latin typeface="Arial" pitchFamily="34" charset="0"/>
                <a:cs typeface="Arial" pitchFamily="34" charset="0"/>
              </a:rPr>
              <a:t>30</a:t>
            </a:r>
            <a:r>
              <a:rPr lang="en-US" sz="1000" b="1" dirty="0" smtClean="0">
                <a:solidFill>
                  <a:srgbClr val="960000"/>
                </a:solidFill>
                <a:latin typeface="Arial" pitchFamily="34" charset="0"/>
                <a:cs typeface="Arial" pitchFamily="34" charset="0"/>
              </a:rPr>
              <a:t>)</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     strip</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show</a:t>
            </a:r>
            <a:r>
              <a:rPr lang="en-US" sz="1000" b="1" dirty="0" smtClean="0">
                <a:solidFill>
                  <a:srgbClr val="960000"/>
                </a:solidFill>
                <a:latin typeface="Arial" pitchFamily="34" charset="0"/>
                <a:cs typeface="Arial" pitchFamily="34" charset="0"/>
              </a:rPr>
              <a:t>()</a:t>
            </a:r>
            <a:r>
              <a:rPr lang="en-US" sz="1000" b="1" dirty="0" smtClean="0">
                <a:solidFill>
                  <a:srgbClr val="640032"/>
                </a:solidFill>
                <a:latin typeface="Arial" pitchFamily="34" charset="0"/>
                <a:cs typeface="Arial" pitchFamily="34" charset="0"/>
              </a:rPr>
              <a:t>;</a:t>
            </a:r>
            <a:r>
              <a:rPr lang="en-US" sz="1000" b="1" dirty="0" smtClean="0">
                <a:solidFill>
                  <a:srgbClr val="000000"/>
                </a:solidFill>
                <a:latin typeface="Arial" pitchFamily="34" charset="0"/>
                <a:cs typeface="Arial" pitchFamily="34" charset="0"/>
              </a:rPr>
              <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  </a:t>
            </a:r>
            <a:r>
              <a:rPr lang="en-US" sz="1000" b="1" dirty="0" smtClean="0">
                <a:solidFill>
                  <a:srgbClr val="960000"/>
                </a:solidFill>
                <a:latin typeface="Arial" pitchFamily="34" charset="0"/>
                <a:cs typeface="Arial" pitchFamily="34" charset="0"/>
              </a:rPr>
              <a:t>}</a:t>
            </a:r>
            <a:r>
              <a:rPr lang="en-US" sz="1000" b="1" dirty="0" smtClean="0">
                <a:solidFill>
                  <a:srgbClr val="640032"/>
                </a:solidFill>
                <a:latin typeface="Arial" pitchFamily="34" charset="0"/>
                <a:cs typeface="Arial" pitchFamily="34" charset="0"/>
              </a:rPr>
              <a:t>; </a:t>
            </a:r>
            <a:r>
              <a:rPr lang="en-US" sz="1000" b="1" dirty="0" smtClean="0">
                <a:solidFill>
                  <a:srgbClr val="000000"/>
                </a:solidFill>
              </a:rPr>
              <a:t/>
            </a:r>
            <a:br>
              <a:rPr lang="en-US" sz="1000" b="1" dirty="0" smtClean="0">
                <a:solidFill>
                  <a:srgbClr val="000000"/>
                </a:solidFill>
              </a:rPr>
            </a:br>
            <a:r>
              <a:rPr lang="en-US" sz="1000" b="1" dirty="0" smtClean="0">
                <a:solidFill>
                  <a:srgbClr val="000000"/>
                </a:solidFill>
              </a:rPr>
              <a:t/>
            </a:r>
            <a:br>
              <a:rPr lang="en-US" sz="1000" b="1" dirty="0" smtClean="0">
                <a:solidFill>
                  <a:srgbClr val="000000"/>
                </a:solidFill>
              </a:rPr>
            </a:br>
            <a:r>
              <a:rPr lang="en-US" sz="1000" b="1" dirty="0" smtClean="0">
                <a:solidFill>
                  <a:srgbClr val="000000"/>
                </a:solidFill>
              </a:rPr>
              <a:t/>
            </a:r>
            <a:br>
              <a:rPr lang="en-US" sz="1000" b="1" dirty="0" smtClean="0">
                <a:solidFill>
                  <a:srgbClr val="000000"/>
                </a:solidFill>
              </a:rPr>
            </a:br>
            <a:endParaRPr lang="en-US" sz="1000" b="1" dirty="0" smtClean="0">
              <a:latin typeface="Arial Narrow"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Obstacle Avoidance</a:t>
            </a:r>
            <a:endParaRPr lang="en-US" dirty="0"/>
          </a:p>
        </p:txBody>
      </p:sp>
      <p:sp>
        <p:nvSpPr>
          <p:cNvPr id="4" name="Footer Placeholder 3"/>
          <p:cNvSpPr>
            <a:spLocks noGrp="1"/>
          </p:cNvSpPr>
          <p:nvPr>
            <p:ph type="ftr" sz="quarter" idx="11"/>
          </p:nvPr>
        </p:nvSpPr>
        <p:spPr/>
        <p:txBody>
          <a:bodyPr/>
          <a:lstStyle/>
          <a:p>
            <a:r>
              <a:rPr lang="en-US" smtClean="0"/>
              <a:t>Moving Rainbow Labs</a:t>
            </a:r>
            <a:endParaRPr lang="en-US" dirty="0"/>
          </a:p>
        </p:txBody>
      </p:sp>
      <p:sp>
        <p:nvSpPr>
          <p:cNvPr id="5" name="Slide Number Placeholder 4"/>
          <p:cNvSpPr>
            <a:spLocks noGrp="1"/>
          </p:cNvSpPr>
          <p:nvPr>
            <p:ph type="sldNum" sz="quarter" idx="12"/>
          </p:nvPr>
        </p:nvSpPr>
        <p:spPr/>
        <p:txBody>
          <a:bodyPr/>
          <a:lstStyle/>
          <a:p>
            <a:fld id="{74CD98B4-AB67-4096-9341-E2EE698C9B7D}" type="slidenum">
              <a:rPr lang="en-US" smtClean="0"/>
              <a:pPr/>
              <a:t>13</a:t>
            </a:fld>
            <a:endParaRPr lang="en-US" dirty="0"/>
          </a:p>
        </p:txBody>
      </p:sp>
      <p:sp>
        <p:nvSpPr>
          <p:cNvPr id="6" name="TextBox 5"/>
          <p:cNvSpPr txBox="1"/>
          <p:nvPr/>
        </p:nvSpPr>
        <p:spPr>
          <a:xfrm>
            <a:off x="533400" y="1600200"/>
            <a:ext cx="5181600" cy="5324535"/>
          </a:xfrm>
          <a:prstGeom prst="rect">
            <a:avLst/>
          </a:prstGeom>
          <a:solidFill>
            <a:schemeClr val="bg1">
              <a:lumMod val="95000"/>
            </a:schemeClr>
          </a:solidFill>
          <a:ln>
            <a:solidFill>
              <a:schemeClr val="tx1"/>
            </a:solidFill>
          </a:ln>
        </p:spPr>
        <p:txBody>
          <a:bodyPr wrap="square" rtlCol="0">
            <a:spAutoFit/>
          </a:bodyPr>
          <a:lstStyle/>
          <a:p>
            <a:r>
              <a:rPr lang="en-US" sz="1000" dirty="0" smtClean="0">
                <a:solidFill>
                  <a:srgbClr val="000000"/>
                </a:solidFill>
              </a:rPr>
              <a:t/>
            </a:r>
            <a:br>
              <a:rPr lang="en-US" sz="1000" dirty="0" smtClean="0">
                <a:solidFill>
                  <a:srgbClr val="000000"/>
                </a:solidFill>
              </a:rPr>
            </a:br>
            <a:r>
              <a:rPr lang="en-US" sz="1000" dirty="0" smtClean="0">
                <a:solidFill>
                  <a:srgbClr val="006648"/>
                </a:solidFill>
              </a:rPr>
              <a:t>// ping sensor</a:t>
            </a:r>
            <a:r>
              <a:rPr lang="en-US" sz="1000" dirty="0" smtClean="0">
                <a:solidFill>
                  <a:srgbClr val="000000"/>
                </a:solidFill>
              </a:rPr>
              <a:t/>
            </a:r>
            <a:br>
              <a:rPr lang="en-US" sz="1000" dirty="0" smtClean="0">
                <a:solidFill>
                  <a:srgbClr val="000000"/>
                </a:solidFill>
              </a:rPr>
            </a:br>
            <a:r>
              <a:rPr lang="en-US" sz="1000" b="1" dirty="0" smtClean="0">
                <a:solidFill>
                  <a:srgbClr val="000066"/>
                </a:solidFill>
              </a:rPr>
              <a:t>const</a:t>
            </a:r>
            <a:r>
              <a:rPr lang="en-US" sz="1000" b="1" dirty="0" smtClean="0">
                <a:solidFill>
                  <a:srgbClr val="000000"/>
                </a:solidFill>
              </a:rPr>
              <a:t> </a:t>
            </a:r>
            <a:r>
              <a:rPr lang="en-US" sz="1000" b="1" dirty="0" smtClean="0">
                <a:solidFill>
                  <a:srgbClr val="000066"/>
                </a:solidFill>
              </a:rPr>
              <a:t>int</a:t>
            </a:r>
            <a:r>
              <a:rPr lang="en-US" sz="1000" b="1" dirty="0" smtClean="0">
                <a:solidFill>
                  <a:srgbClr val="000000"/>
                </a:solidFill>
              </a:rPr>
              <a:t> </a:t>
            </a:r>
            <a:r>
              <a:rPr lang="en-US" sz="1000" b="1" dirty="0" err="1" smtClean="0">
                <a:solidFill>
                  <a:srgbClr val="000000"/>
                </a:solidFill>
              </a:rPr>
              <a:t>pingPin</a:t>
            </a:r>
            <a:r>
              <a:rPr lang="en-US" sz="1000" b="1" dirty="0" smtClean="0">
                <a:solidFill>
                  <a:srgbClr val="000000"/>
                </a:solidFill>
              </a:rPr>
              <a:t> </a:t>
            </a:r>
            <a:r>
              <a:rPr lang="en-US" sz="1000" b="1" dirty="0" smtClean="0">
                <a:solidFill>
                  <a:srgbClr val="640032"/>
                </a:solidFill>
              </a:rPr>
              <a:t>=</a:t>
            </a:r>
            <a:r>
              <a:rPr lang="en-US" sz="1000" b="1" dirty="0" smtClean="0">
                <a:solidFill>
                  <a:srgbClr val="000000"/>
                </a:solidFill>
              </a:rPr>
              <a:t> </a:t>
            </a:r>
            <a:r>
              <a:rPr lang="en-US" sz="1000" b="1" dirty="0" smtClean="0">
                <a:solidFill>
                  <a:srgbClr val="000096"/>
                </a:solidFill>
              </a:rPr>
              <a:t>12</a:t>
            </a:r>
            <a:r>
              <a:rPr lang="en-US" sz="1000" b="1" dirty="0" smtClean="0">
                <a:solidFill>
                  <a:srgbClr val="640032"/>
                </a:solidFill>
              </a:rPr>
              <a:t>;</a:t>
            </a:r>
            <a:r>
              <a:rPr lang="en-US" sz="1000" b="1" dirty="0" smtClean="0">
                <a:solidFill>
                  <a:srgbClr val="000000"/>
                </a:solidFill>
              </a:rPr>
              <a:t/>
            </a:r>
            <a:br>
              <a:rPr lang="en-US" sz="1000" b="1" dirty="0" smtClean="0">
                <a:solidFill>
                  <a:srgbClr val="000000"/>
                </a:solidFill>
              </a:rPr>
            </a:br>
            <a:r>
              <a:rPr lang="en-US" sz="1000" b="1" dirty="0" smtClean="0">
                <a:solidFill>
                  <a:srgbClr val="000066"/>
                </a:solidFill>
              </a:rPr>
              <a:t>int</a:t>
            </a:r>
            <a:r>
              <a:rPr lang="en-US" sz="1000" b="1" dirty="0" smtClean="0">
                <a:solidFill>
                  <a:srgbClr val="000000"/>
                </a:solidFill>
              </a:rPr>
              <a:t> </a:t>
            </a:r>
            <a:r>
              <a:rPr lang="en-US" sz="1000" b="1" dirty="0" err="1" smtClean="0">
                <a:solidFill>
                  <a:srgbClr val="000000"/>
                </a:solidFill>
              </a:rPr>
              <a:t>dist_in_cm</a:t>
            </a:r>
            <a:r>
              <a:rPr lang="en-US" sz="1000" b="1" dirty="0" smtClean="0">
                <a:solidFill>
                  <a:srgbClr val="000000"/>
                </a:solidFill>
              </a:rPr>
              <a:t> </a:t>
            </a:r>
            <a:r>
              <a:rPr lang="en-US" sz="1000" b="1" dirty="0" smtClean="0">
                <a:solidFill>
                  <a:srgbClr val="640032"/>
                </a:solidFill>
              </a:rPr>
              <a:t>=</a:t>
            </a:r>
            <a:r>
              <a:rPr lang="en-US" sz="1000" b="1" dirty="0" smtClean="0">
                <a:solidFill>
                  <a:srgbClr val="000000"/>
                </a:solidFill>
              </a:rPr>
              <a:t> </a:t>
            </a:r>
            <a:r>
              <a:rPr lang="en-US" sz="1000" b="1" dirty="0" smtClean="0">
                <a:solidFill>
                  <a:srgbClr val="000096"/>
                </a:solidFill>
              </a:rPr>
              <a:t>120</a:t>
            </a:r>
            <a:r>
              <a:rPr lang="en-US" sz="1000" b="1" dirty="0" smtClean="0">
                <a:solidFill>
                  <a:srgbClr val="640032"/>
                </a:solidFill>
              </a:rPr>
              <a:t>;</a:t>
            </a:r>
            <a:r>
              <a:rPr lang="en-US" sz="1000" b="1" dirty="0" smtClean="0">
                <a:solidFill>
                  <a:srgbClr val="000000"/>
                </a:solidFill>
              </a:rPr>
              <a:t/>
            </a:r>
            <a:br>
              <a:rPr lang="en-US" sz="1000" b="1" dirty="0" smtClean="0">
                <a:solidFill>
                  <a:srgbClr val="000000"/>
                </a:solidFill>
              </a:rPr>
            </a:br>
            <a:r>
              <a:rPr lang="en-US" sz="1000" b="1" dirty="0" smtClean="0">
                <a:solidFill>
                  <a:srgbClr val="000000"/>
                </a:solidFill>
              </a:rPr>
              <a:t/>
            </a:r>
            <a:br>
              <a:rPr lang="en-US" sz="1000" b="1" dirty="0" smtClean="0">
                <a:solidFill>
                  <a:srgbClr val="000000"/>
                </a:solidFill>
              </a:rPr>
            </a:br>
            <a:r>
              <a:rPr lang="en-US" sz="1000" b="1" dirty="0" smtClean="0">
                <a:solidFill>
                  <a:srgbClr val="006648"/>
                </a:solidFill>
              </a:rPr>
              <a:t>// This LED strip is used for distance feedback</a:t>
            </a:r>
            <a:r>
              <a:rPr lang="en-US" sz="1000" b="1" dirty="0" smtClean="0">
                <a:solidFill>
                  <a:srgbClr val="000000"/>
                </a:solidFill>
              </a:rPr>
              <a:t/>
            </a:r>
            <a:br>
              <a:rPr lang="en-US" sz="1000" b="1" dirty="0" smtClean="0">
                <a:solidFill>
                  <a:srgbClr val="000000"/>
                </a:solidFill>
              </a:rPr>
            </a:br>
            <a:r>
              <a:rPr lang="en-US" sz="1000" b="1" dirty="0" smtClean="0">
                <a:solidFill>
                  <a:srgbClr val="006648"/>
                </a:solidFill>
              </a:rPr>
              <a:t>// The closer we get to an object in front of us, the further up the blue pixel is on</a:t>
            </a:r>
            <a:r>
              <a:rPr lang="en-US" sz="1000" b="1" dirty="0" smtClean="0">
                <a:solidFill>
                  <a:srgbClr val="000000"/>
                </a:solidFill>
              </a:rPr>
              <a:t/>
            </a:r>
            <a:br>
              <a:rPr lang="en-US" sz="1000" b="1" dirty="0" smtClean="0">
                <a:solidFill>
                  <a:srgbClr val="000000"/>
                </a:solidFill>
              </a:rPr>
            </a:br>
            <a:r>
              <a:rPr lang="en-US" sz="1000" b="1" dirty="0" smtClean="0">
                <a:solidFill>
                  <a:srgbClr val="003264"/>
                </a:solidFill>
              </a:rPr>
              <a:t>#include &lt;Adafruit_NeoPixel.h&gt;</a:t>
            </a:r>
            <a:r>
              <a:rPr lang="en-US" sz="1000" b="1" dirty="0" smtClean="0">
                <a:solidFill>
                  <a:srgbClr val="000000"/>
                </a:solidFill>
              </a:rPr>
              <a:t/>
            </a:r>
            <a:br>
              <a:rPr lang="en-US" sz="1000" b="1" dirty="0" smtClean="0">
                <a:solidFill>
                  <a:srgbClr val="000000"/>
                </a:solidFill>
              </a:rPr>
            </a:br>
            <a:r>
              <a:rPr lang="en-US" sz="1000" b="1" dirty="0" smtClean="0">
                <a:solidFill>
                  <a:srgbClr val="003264"/>
                </a:solidFill>
              </a:rPr>
              <a:t>#define LEDPIN 11 // connect the Data from the strip to this pin on the Arduino</a:t>
            </a:r>
            <a:r>
              <a:rPr lang="en-US" sz="1000" b="1" dirty="0" smtClean="0">
                <a:solidFill>
                  <a:srgbClr val="000000"/>
                </a:solidFill>
              </a:rPr>
              <a:t/>
            </a:r>
            <a:br>
              <a:rPr lang="en-US" sz="1000" b="1" dirty="0" smtClean="0">
                <a:solidFill>
                  <a:srgbClr val="000000"/>
                </a:solidFill>
              </a:rPr>
            </a:br>
            <a:r>
              <a:rPr lang="en-US" sz="1000" b="1" dirty="0" smtClean="0">
                <a:solidFill>
                  <a:srgbClr val="003264"/>
                </a:solidFill>
              </a:rPr>
              <a:t>#define NUMBER_PIEXELS 12 // the number of pixels in your LED strip</a:t>
            </a:r>
            <a:r>
              <a:rPr lang="en-US" sz="1000" b="1" dirty="0" smtClean="0">
                <a:solidFill>
                  <a:srgbClr val="000000"/>
                </a:solidFill>
              </a:rPr>
              <a:t/>
            </a:r>
            <a:br>
              <a:rPr lang="en-US" sz="1000" b="1" dirty="0" smtClean="0">
                <a:solidFill>
                  <a:srgbClr val="000000"/>
                </a:solidFill>
              </a:rPr>
            </a:br>
            <a:r>
              <a:rPr lang="en-US" sz="1000" b="1" dirty="0" smtClean="0">
                <a:solidFill>
                  <a:srgbClr val="000000"/>
                </a:solidFill>
              </a:rPr>
              <a:t>Adafruit_NeoPixel strip </a:t>
            </a:r>
            <a:r>
              <a:rPr lang="en-US" sz="1000" b="1" dirty="0" smtClean="0">
                <a:solidFill>
                  <a:srgbClr val="640032"/>
                </a:solidFill>
              </a:rPr>
              <a:t>=</a:t>
            </a:r>
            <a:r>
              <a:rPr lang="en-US" sz="1000" b="1" dirty="0" smtClean="0">
                <a:solidFill>
                  <a:srgbClr val="000000"/>
                </a:solidFill>
              </a:rPr>
              <a:t> Adafruit_NeoPixel</a:t>
            </a:r>
            <a:r>
              <a:rPr lang="en-US" sz="1000" b="1" dirty="0" smtClean="0">
                <a:solidFill>
                  <a:srgbClr val="960000"/>
                </a:solidFill>
              </a:rPr>
              <a:t>(</a:t>
            </a:r>
            <a:r>
              <a:rPr lang="en-US" sz="1000" b="1" dirty="0" smtClean="0">
                <a:solidFill>
                  <a:srgbClr val="000000"/>
                </a:solidFill>
              </a:rPr>
              <a:t>NUMBER_PIEXELS</a:t>
            </a:r>
            <a:r>
              <a:rPr lang="en-US" sz="1000" b="1" dirty="0" smtClean="0">
                <a:solidFill>
                  <a:srgbClr val="640032"/>
                </a:solidFill>
              </a:rPr>
              <a:t>,</a:t>
            </a:r>
            <a:r>
              <a:rPr lang="en-US" sz="1000" b="1" dirty="0" smtClean="0">
                <a:solidFill>
                  <a:srgbClr val="000000"/>
                </a:solidFill>
              </a:rPr>
              <a:t> LEDPIN</a:t>
            </a:r>
            <a:r>
              <a:rPr lang="en-US" sz="1000" b="1" dirty="0" smtClean="0">
                <a:solidFill>
                  <a:srgbClr val="640032"/>
                </a:solidFill>
              </a:rPr>
              <a:t>,</a:t>
            </a:r>
            <a:r>
              <a:rPr lang="en-US" sz="1000" b="1" dirty="0" smtClean="0">
                <a:solidFill>
                  <a:srgbClr val="000000"/>
                </a:solidFill>
              </a:rPr>
              <a:t> NEO_GRB </a:t>
            </a:r>
            <a:r>
              <a:rPr lang="en-US" sz="1000" b="1" dirty="0" smtClean="0">
                <a:solidFill>
                  <a:srgbClr val="640032"/>
                </a:solidFill>
              </a:rPr>
              <a:t>+</a:t>
            </a:r>
            <a:r>
              <a:rPr lang="en-US" sz="1000" b="1" dirty="0" smtClean="0">
                <a:solidFill>
                  <a:srgbClr val="000000"/>
                </a:solidFill>
              </a:rPr>
              <a:t> NEO_KHZ800</a:t>
            </a:r>
            <a:r>
              <a:rPr lang="en-US" sz="1000" b="1" dirty="0" smtClean="0">
                <a:solidFill>
                  <a:srgbClr val="960000"/>
                </a:solidFill>
              </a:rPr>
              <a:t>)</a:t>
            </a:r>
            <a:r>
              <a:rPr lang="en-US" sz="1000" b="1" dirty="0" smtClean="0">
                <a:solidFill>
                  <a:srgbClr val="640032"/>
                </a:solidFill>
              </a:rPr>
              <a:t>;</a:t>
            </a:r>
            <a:r>
              <a:rPr lang="en-US" sz="1000" b="1" dirty="0" smtClean="0">
                <a:solidFill>
                  <a:srgbClr val="000000"/>
                </a:solidFill>
              </a:rPr>
              <a:t/>
            </a:r>
            <a:br>
              <a:rPr lang="en-US" sz="1000" b="1" dirty="0" smtClean="0">
                <a:solidFill>
                  <a:srgbClr val="000000"/>
                </a:solidFill>
              </a:rPr>
            </a:br>
            <a:r>
              <a:rPr lang="en-US" sz="1000" b="1" dirty="0" smtClean="0">
                <a:solidFill>
                  <a:srgbClr val="000000"/>
                </a:solidFill>
              </a:rPr>
              <a:t/>
            </a:r>
            <a:br>
              <a:rPr lang="en-US" sz="1000" b="1" dirty="0" smtClean="0">
                <a:solidFill>
                  <a:srgbClr val="000000"/>
                </a:solidFill>
              </a:rPr>
            </a:br>
            <a:r>
              <a:rPr lang="en-US" sz="1000" b="1" dirty="0" smtClean="0">
                <a:solidFill>
                  <a:srgbClr val="000066"/>
                </a:solidFill>
              </a:rPr>
              <a:t>int</a:t>
            </a:r>
            <a:r>
              <a:rPr lang="en-US" sz="1000" b="1" dirty="0" smtClean="0">
                <a:solidFill>
                  <a:srgbClr val="000000"/>
                </a:solidFill>
              </a:rPr>
              <a:t> </a:t>
            </a:r>
            <a:r>
              <a:rPr lang="en-US" sz="1000" b="1" dirty="0" err="1" smtClean="0">
                <a:solidFill>
                  <a:srgbClr val="000000"/>
                </a:solidFill>
              </a:rPr>
              <a:t>old_strip_index</a:t>
            </a:r>
            <a:r>
              <a:rPr lang="en-US" sz="1000" b="1" dirty="0" smtClean="0">
                <a:solidFill>
                  <a:srgbClr val="000000"/>
                </a:solidFill>
              </a:rPr>
              <a:t> </a:t>
            </a:r>
            <a:r>
              <a:rPr lang="en-US" sz="1000" b="1" dirty="0" smtClean="0">
                <a:solidFill>
                  <a:srgbClr val="640032"/>
                </a:solidFill>
              </a:rPr>
              <a:t>=</a:t>
            </a:r>
            <a:r>
              <a:rPr lang="en-US" sz="1000" b="1" dirty="0" smtClean="0">
                <a:solidFill>
                  <a:srgbClr val="000000"/>
                </a:solidFill>
              </a:rPr>
              <a:t> </a:t>
            </a:r>
            <a:r>
              <a:rPr lang="en-US" sz="1000" b="1" dirty="0" smtClean="0">
                <a:solidFill>
                  <a:srgbClr val="000096"/>
                </a:solidFill>
              </a:rPr>
              <a:t>0</a:t>
            </a:r>
            <a:r>
              <a:rPr lang="en-US" sz="1000" b="1" dirty="0" smtClean="0">
                <a:solidFill>
                  <a:srgbClr val="640032"/>
                </a:solidFill>
              </a:rPr>
              <a:t>;</a:t>
            </a:r>
            <a:r>
              <a:rPr lang="en-US" sz="1000" b="1" dirty="0" smtClean="0">
                <a:solidFill>
                  <a:srgbClr val="000000"/>
                </a:solidFill>
              </a:rPr>
              <a:t/>
            </a:r>
            <a:br>
              <a:rPr lang="en-US" sz="1000" b="1" dirty="0" smtClean="0">
                <a:solidFill>
                  <a:srgbClr val="000000"/>
                </a:solidFill>
              </a:rPr>
            </a:br>
            <a:r>
              <a:rPr lang="en-US" sz="1000" b="1" dirty="0" smtClean="0">
                <a:solidFill>
                  <a:srgbClr val="000066"/>
                </a:solidFill>
              </a:rPr>
              <a:t>int</a:t>
            </a:r>
            <a:r>
              <a:rPr lang="en-US" sz="1000" b="1" dirty="0" smtClean="0">
                <a:solidFill>
                  <a:srgbClr val="000000"/>
                </a:solidFill>
              </a:rPr>
              <a:t> </a:t>
            </a:r>
            <a:r>
              <a:rPr lang="en-US" sz="1000" b="1" dirty="0" err="1" smtClean="0">
                <a:solidFill>
                  <a:srgbClr val="000000"/>
                </a:solidFill>
              </a:rPr>
              <a:t>new_strip_index</a:t>
            </a:r>
            <a:r>
              <a:rPr lang="en-US" sz="1000" b="1" dirty="0" smtClean="0">
                <a:solidFill>
                  <a:srgbClr val="000000"/>
                </a:solidFill>
              </a:rPr>
              <a:t> </a:t>
            </a:r>
            <a:r>
              <a:rPr lang="en-US" sz="1000" b="1" dirty="0" smtClean="0">
                <a:solidFill>
                  <a:srgbClr val="640032"/>
                </a:solidFill>
              </a:rPr>
              <a:t>=</a:t>
            </a:r>
            <a:r>
              <a:rPr lang="en-US" sz="1000" b="1" dirty="0" smtClean="0">
                <a:solidFill>
                  <a:srgbClr val="000000"/>
                </a:solidFill>
              </a:rPr>
              <a:t> </a:t>
            </a:r>
            <a:r>
              <a:rPr lang="en-US" sz="1000" b="1" dirty="0" smtClean="0">
                <a:solidFill>
                  <a:srgbClr val="000096"/>
                </a:solidFill>
              </a:rPr>
              <a:t>0</a:t>
            </a:r>
            <a:r>
              <a:rPr lang="en-US" sz="1000" b="1" dirty="0" smtClean="0">
                <a:solidFill>
                  <a:srgbClr val="640032"/>
                </a:solidFill>
              </a:rPr>
              <a:t>;</a:t>
            </a:r>
            <a:r>
              <a:rPr lang="en-US" sz="1000" b="1" dirty="0" smtClean="0">
                <a:solidFill>
                  <a:srgbClr val="000000"/>
                </a:solidFill>
              </a:rPr>
              <a:t/>
            </a:r>
            <a:br>
              <a:rPr lang="en-US" sz="1000" b="1" dirty="0" smtClean="0">
                <a:solidFill>
                  <a:srgbClr val="000000"/>
                </a:solidFill>
              </a:rPr>
            </a:br>
            <a:r>
              <a:rPr lang="en-US" sz="1000" b="1" dirty="0" smtClean="0">
                <a:solidFill>
                  <a:srgbClr val="000066"/>
                </a:solidFill>
              </a:rPr>
              <a:t>int</a:t>
            </a:r>
            <a:r>
              <a:rPr lang="en-US" sz="1000" b="1" dirty="0" smtClean="0">
                <a:solidFill>
                  <a:srgbClr val="000000"/>
                </a:solidFill>
              </a:rPr>
              <a:t> </a:t>
            </a:r>
            <a:r>
              <a:rPr lang="en-US" sz="1000" b="1" dirty="0" err="1" smtClean="0">
                <a:solidFill>
                  <a:srgbClr val="000000"/>
                </a:solidFill>
              </a:rPr>
              <a:t>power_turn_level</a:t>
            </a:r>
            <a:r>
              <a:rPr lang="en-US" sz="1000" b="1" dirty="0" smtClean="0">
                <a:solidFill>
                  <a:srgbClr val="000000"/>
                </a:solidFill>
              </a:rPr>
              <a:t> </a:t>
            </a:r>
            <a:r>
              <a:rPr lang="en-US" sz="1000" b="1" dirty="0" smtClean="0">
                <a:solidFill>
                  <a:srgbClr val="640032"/>
                </a:solidFill>
              </a:rPr>
              <a:t>=</a:t>
            </a:r>
            <a:r>
              <a:rPr lang="en-US" sz="1000" b="1" dirty="0" smtClean="0">
                <a:solidFill>
                  <a:srgbClr val="000000"/>
                </a:solidFill>
              </a:rPr>
              <a:t> </a:t>
            </a:r>
            <a:r>
              <a:rPr lang="en-US" sz="1000" b="1" dirty="0" smtClean="0">
                <a:solidFill>
                  <a:srgbClr val="000096"/>
                </a:solidFill>
              </a:rPr>
              <a:t>150</a:t>
            </a:r>
            <a:r>
              <a:rPr lang="en-US" sz="1000" b="1" dirty="0" smtClean="0">
                <a:solidFill>
                  <a:srgbClr val="640032"/>
                </a:solidFill>
              </a:rPr>
              <a:t>;</a:t>
            </a:r>
            <a:r>
              <a:rPr lang="en-US" sz="1000" b="1" dirty="0" smtClean="0">
                <a:solidFill>
                  <a:srgbClr val="000000"/>
                </a:solidFill>
              </a:rPr>
              <a:t> </a:t>
            </a:r>
            <a:r>
              <a:rPr lang="en-US" sz="1000" b="1" dirty="0" smtClean="0">
                <a:solidFill>
                  <a:srgbClr val="006648"/>
                </a:solidFill>
              </a:rPr>
              <a:t>/* full power on turns */</a:t>
            </a:r>
            <a:r>
              <a:rPr lang="en-US" sz="1000" b="1" dirty="0" smtClean="0">
                <a:solidFill>
                  <a:srgbClr val="000000"/>
                </a:solidFill>
              </a:rPr>
              <a:t/>
            </a:r>
            <a:br>
              <a:rPr lang="en-US" sz="1000" b="1" dirty="0" smtClean="0">
                <a:solidFill>
                  <a:srgbClr val="000000"/>
                </a:solidFill>
              </a:rPr>
            </a:br>
            <a:r>
              <a:rPr lang="en-US" sz="1000" b="1" dirty="0" smtClean="0">
                <a:solidFill>
                  <a:srgbClr val="000000"/>
                </a:solidFill>
              </a:rPr>
              <a:t/>
            </a:r>
            <a:br>
              <a:rPr lang="en-US" sz="1000" b="1" dirty="0" smtClean="0">
                <a:solidFill>
                  <a:srgbClr val="000000"/>
                </a:solidFill>
              </a:rPr>
            </a:br>
            <a:r>
              <a:rPr lang="en-US" sz="1000" b="1" dirty="0" smtClean="0">
                <a:solidFill>
                  <a:srgbClr val="006648"/>
                </a:solidFill>
              </a:rPr>
              <a:t>// adjust these till the robot goes </a:t>
            </a:r>
            <a:r>
              <a:rPr lang="en-US" sz="1000" b="1" dirty="0" err="1" smtClean="0">
                <a:solidFill>
                  <a:srgbClr val="006648"/>
                </a:solidFill>
              </a:rPr>
              <a:t>streight</a:t>
            </a:r>
            <a:r>
              <a:rPr lang="en-US" sz="1000" b="1" dirty="0" smtClean="0">
                <a:solidFill>
                  <a:srgbClr val="006648"/>
                </a:solidFill>
              </a:rPr>
              <a:t> to compensate for motor differences</a:t>
            </a:r>
            <a:r>
              <a:rPr lang="en-US" sz="1000" b="1" dirty="0" smtClean="0">
                <a:solidFill>
                  <a:srgbClr val="000000"/>
                </a:solidFill>
              </a:rPr>
              <a:t/>
            </a:r>
            <a:br>
              <a:rPr lang="en-US" sz="1000" b="1" dirty="0" smtClean="0">
                <a:solidFill>
                  <a:srgbClr val="000000"/>
                </a:solidFill>
              </a:rPr>
            </a:br>
            <a:r>
              <a:rPr lang="en-US" sz="1000" b="1" dirty="0" smtClean="0">
                <a:solidFill>
                  <a:srgbClr val="000066"/>
                </a:solidFill>
              </a:rPr>
              <a:t>int</a:t>
            </a:r>
            <a:r>
              <a:rPr lang="en-US" sz="1000" b="1" dirty="0" smtClean="0">
                <a:solidFill>
                  <a:srgbClr val="000000"/>
                </a:solidFill>
              </a:rPr>
              <a:t> </a:t>
            </a:r>
            <a:r>
              <a:rPr lang="en-US" sz="1000" b="1" dirty="0" err="1" smtClean="0">
                <a:solidFill>
                  <a:srgbClr val="000000"/>
                </a:solidFill>
              </a:rPr>
              <a:t>power_forward_right</a:t>
            </a:r>
            <a:r>
              <a:rPr lang="en-US" sz="1000" b="1" dirty="0" smtClean="0">
                <a:solidFill>
                  <a:srgbClr val="000000"/>
                </a:solidFill>
              </a:rPr>
              <a:t> </a:t>
            </a:r>
            <a:r>
              <a:rPr lang="en-US" sz="1000" b="1" dirty="0" smtClean="0">
                <a:solidFill>
                  <a:srgbClr val="640032"/>
                </a:solidFill>
              </a:rPr>
              <a:t>=</a:t>
            </a:r>
            <a:r>
              <a:rPr lang="en-US" sz="1000" b="1" dirty="0" smtClean="0">
                <a:solidFill>
                  <a:srgbClr val="000000"/>
                </a:solidFill>
              </a:rPr>
              <a:t> </a:t>
            </a:r>
            <a:r>
              <a:rPr lang="en-US" sz="1000" b="1" dirty="0" smtClean="0">
                <a:solidFill>
                  <a:srgbClr val="000096"/>
                </a:solidFill>
              </a:rPr>
              <a:t>180</a:t>
            </a:r>
            <a:r>
              <a:rPr lang="en-US" sz="1000" b="1" dirty="0" smtClean="0">
                <a:solidFill>
                  <a:srgbClr val="640032"/>
                </a:solidFill>
              </a:rPr>
              <a:t>;</a:t>
            </a:r>
            <a:r>
              <a:rPr lang="en-US" sz="1000" b="1" dirty="0" smtClean="0">
                <a:solidFill>
                  <a:srgbClr val="000000"/>
                </a:solidFill>
              </a:rPr>
              <a:t> </a:t>
            </a:r>
            <a:r>
              <a:rPr lang="en-US" sz="1000" b="1" dirty="0" smtClean="0">
                <a:solidFill>
                  <a:srgbClr val="006648"/>
                </a:solidFill>
              </a:rPr>
              <a:t>/* half power on turns */</a:t>
            </a:r>
            <a:r>
              <a:rPr lang="en-US" sz="1000" b="1" dirty="0" smtClean="0">
                <a:solidFill>
                  <a:srgbClr val="000000"/>
                </a:solidFill>
              </a:rPr>
              <a:t/>
            </a:r>
            <a:br>
              <a:rPr lang="en-US" sz="1000" b="1" dirty="0" smtClean="0">
                <a:solidFill>
                  <a:srgbClr val="000000"/>
                </a:solidFill>
              </a:rPr>
            </a:br>
            <a:r>
              <a:rPr lang="en-US" sz="1000" b="1" dirty="0" smtClean="0">
                <a:solidFill>
                  <a:srgbClr val="000066"/>
                </a:solidFill>
              </a:rPr>
              <a:t>int</a:t>
            </a:r>
            <a:r>
              <a:rPr lang="en-US" sz="1000" b="1" dirty="0" smtClean="0">
                <a:solidFill>
                  <a:srgbClr val="000000"/>
                </a:solidFill>
              </a:rPr>
              <a:t> </a:t>
            </a:r>
            <a:r>
              <a:rPr lang="en-US" sz="1000" b="1" dirty="0" err="1" smtClean="0">
                <a:solidFill>
                  <a:srgbClr val="000000"/>
                </a:solidFill>
              </a:rPr>
              <a:t>power_forward_left</a:t>
            </a:r>
            <a:r>
              <a:rPr lang="en-US" sz="1000" b="1" dirty="0" smtClean="0">
                <a:solidFill>
                  <a:srgbClr val="000000"/>
                </a:solidFill>
              </a:rPr>
              <a:t> </a:t>
            </a:r>
            <a:r>
              <a:rPr lang="en-US" sz="1000" b="1" dirty="0" smtClean="0">
                <a:solidFill>
                  <a:srgbClr val="640032"/>
                </a:solidFill>
              </a:rPr>
              <a:t>=</a:t>
            </a:r>
            <a:r>
              <a:rPr lang="en-US" sz="1000" b="1" dirty="0" smtClean="0">
                <a:solidFill>
                  <a:srgbClr val="000000"/>
                </a:solidFill>
              </a:rPr>
              <a:t> </a:t>
            </a:r>
            <a:r>
              <a:rPr lang="en-US" sz="1000" b="1" dirty="0" smtClean="0">
                <a:solidFill>
                  <a:srgbClr val="000096"/>
                </a:solidFill>
              </a:rPr>
              <a:t>180</a:t>
            </a:r>
            <a:r>
              <a:rPr lang="en-US" sz="1000" b="1" dirty="0" smtClean="0">
                <a:solidFill>
                  <a:srgbClr val="640032"/>
                </a:solidFill>
              </a:rPr>
              <a:t>;</a:t>
            </a:r>
            <a:r>
              <a:rPr lang="en-US" sz="1000" b="1" dirty="0" smtClean="0">
                <a:solidFill>
                  <a:srgbClr val="000000"/>
                </a:solidFill>
              </a:rPr>
              <a:t> </a:t>
            </a:r>
            <a:r>
              <a:rPr lang="en-US" sz="1000" b="1" dirty="0" smtClean="0">
                <a:solidFill>
                  <a:srgbClr val="006648"/>
                </a:solidFill>
              </a:rPr>
              <a:t>/* half power on turns */</a:t>
            </a:r>
            <a:r>
              <a:rPr lang="en-US" sz="1000" b="1" dirty="0" smtClean="0">
                <a:solidFill>
                  <a:srgbClr val="000000"/>
                </a:solidFill>
              </a:rPr>
              <a:t/>
            </a:r>
            <a:br>
              <a:rPr lang="en-US" sz="1000" b="1" dirty="0" smtClean="0">
                <a:solidFill>
                  <a:srgbClr val="000000"/>
                </a:solidFill>
              </a:rPr>
            </a:br>
            <a:r>
              <a:rPr lang="en-US" sz="1000" b="1" dirty="0" smtClean="0">
                <a:solidFill>
                  <a:srgbClr val="000000"/>
                </a:solidFill>
              </a:rPr>
              <a:t/>
            </a:r>
            <a:br>
              <a:rPr lang="en-US" sz="1000" b="1" dirty="0" smtClean="0">
                <a:solidFill>
                  <a:srgbClr val="000000"/>
                </a:solidFill>
              </a:rPr>
            </a:br>
            <a:r>
              <a:rPr lang="en-US" sz="1000" b="1" dirty="0" smtClean="0">
                <a:solidFill>
                  <a:srgbClr val="006648"/>
                </a:solidFill>
              </a:rPr>
              <a:t>// motor pins.  Note that only pins 2,5,6, 9 and 10 can be used for </a:t>
            </a:r>
            <a:r>
              <a:rPr lang="en-US" sz="1000" b="1" dirty="0" err="1" smtClean="0">
                <a:solidFill>
                  <a:srgbClr val="006648"/>
                </a:solidFill>
              </a:rPr>
              <a:t>pwm</a:t>
            </a:r>
            <a:r>
              <a:rPr lang="en-US" sz="1000" b="1" dirty="0" smtClean="0">
                <a:solidFill>
                  <a:srgbClr val="000000"/>
                </a:solidFill>
              </a:rPr>
              <a:t/>
            </a:r>
            <a:br>
              <a:rPr lang="en-US" sz="1000" b="1" dirty="0" smtClean="0">
                <a:solidFill>
                  <a:srgbClr val="000000"/>
                </a:solidFill>
              </a:rPr>
            </a:br>
            <a:r>
              <a:rPr lang="en-US" sz="1000" b="1" dirty="0" smtClean="0">
                <a:solidFill>
                  <a:srgbClr val="000066"/>
                </a:solidFill>
              </a:rPr>
              <a:t>int</a:t>
            </a:r>
            <a:r>
              <a:rPr lang="en-US" sz="1000" b="1" dirty="0" smtClean="0">
                <a:solidFill>
                  <a:srgbClr val="000000"/>
                </a:solidFill>
              </a:rPr>
              <a:t> </a:t>
            </a:r>
            <a:r>
              <a:rPr lang="en-US" sz="1000" b="1" dirty="0" err="1" smtClean="0">
                <a:solidFill>
                  <a:srgbClr val="000000"/>
                </a:solidFill>
              </a:rPr>
              <a:t>right_forward</a:t>
            </a:r>
            <a:r>
              <a:rPr lang="en-US" sz="1000" b="1" dirty="0" smtClean="0">
                <a:solidFill>
                  <a:srgbClr val="000000"/>
                </a:solidFill>
              </a:rPr>
              <a:t> </a:t>
            </a:r>
            <a:r>
              <a:rPr lang="en-US" sz="1000" b="1" dirty="0" smtClean="0">
                <a:solidFill>
                  <a:srgbClr val="640032"/>
                </a:solidFill>
              </a:rPr>
              <a:t>=</a:t>
            </a:r>
            <a:r>
              <a:rPr lang="en-US" sz="1000" b="1" dirty="0" smtClean="0">
                <a:solidFill>
                  <a:srgbClr val="000000"/>
                </a:solidFill>
              </a:rPr>
              <a:t> </a:t>
            </a:r>
            <a:r>
              <a:rPr lang="en-US" sz="1000" b="1" dirty="0" smtClean="0">
                <a:solidFill>
                  <a:srgbClr val="000096"/>
                </a:solidFill>
              </a:rPr>
              <a:t>5</a:t>
            </a:r>
            <a:r>
              <a:rPr lang="en-US" sz="1000" b="1" dirty="0" smtClean="0">
                <a:solidFill>
                  <a:srgbClr val="640032"/>
                </a:solidFill>
              </a:rPr>
              <a:t>;</a:t>
            </a:r>
            <a:r>
              <a:rPr lang="en-US" sz="1000" b="1" dirty="0" smtClean="0">
                <a:solidFill>
                  <a:srgbClr val="000000"/>
                </a:solidFill>
              </a:rPr>
              <a:t/>
            </a:r>
            <a:br>
              <a:rPr lang="en-US" sz="1000" b="1" dirty="0" smtClean="0">
                <a:solidFill>
                  <a:srgbClr val="000000"/>
                </a:solidFill>
              </a:rPr>
            </a:br>
            <a:r>
              <a:rPr lang="en-US" sz="1000" b="1" dirty="0" smtClean="0">
                <a:solidFill>
                  <a:srgbClr val="000066"/>
                </a:solidFill>
              </a:rPr>
              <a:t>int</a:t>
            </a:r>
            <a:r>
              <a:rPr lang="en-US" sz="1000" b="1" dirty="0" smtClean="0">
                <a:solidFill>
                  <a:srgbClr val="000000"/>
                </a:solidFill>
              </a:rPr>
              <a:t> </a:t>
            </a:r>
            <a:r>
              <a:rPr lang="en-US" sz="1000" b="1" dirty="0" err="1" smtClean="0">
                <a:solidFill>
                  <a:srgbClr val="000000"/>
                </a:solidFill>
              </a:rPr>
              <a:t>right_reverse</a:t>
            </a:r>
            <a:r>
              <a:rPr lang="en-US" sz="1000" b="1" dirty="0" smtClean="0">
                <a:solidFill>
                  <a:srgbClr val="000000"/>
                </a:solidFill>
              </a:rPr>
              <a:t> </a:t>
            </a:r>
            <a:r>
              <a:rPr lang="en-US" sz="1000" b="1" dirty="0" smtClean="0">
                <a:solidFill>
                  <a:srgbClr val="640032"/>
                </a:solidFill>
              </a:rPr>
              <a:t>=</a:t>
            </a:r>
            <a:r>
              <a:rPr lang="en-US" sz="1000" b="1" dirty="0" smtClean="0">
                <a:solidFill>
                  <a:srgbClr val="000000"/>
                </a:solidFill>
              </a:rPr>
              <a:t> </a:t>
            </a:r>
            <a:r>
              <a:rPr lang="en-US" sz="1000" b="1" dirty="0" smtClean="0">
                <a:solidFill>
                  <a:srgbClr val="000096"/>
                </a:solidFill>
              </a:rPr>
              <a:t>3</a:t>
            </a:r>
            <a:r>
              <a:rPr lang="en-US" sz="1000" b="1" dirty="0" smtClean="0">
                <a:solidFill>
                  <a:srgbClr val="640032"/>
                </a:solidFill>
              </a:rPr>
              <a:t>;</a:t>
            </a:r>
            <a:r>
              <a:rPr lang="en-US" sz="1000" b="1" dirty="0" smtClean="0">
                <a:solidFill>
                  <a:srgbClr val="000000"/>
                </a:solidFill>
              </a:rPr>
              <a:t/>
            </a:r>
            <a:br>
              <a:rPr lang="en-US" sz="1000" b="1" dirty="0" smtClean="0">
                <a:solidFill>
                  <a:srgbClr val="000000"/>
                </a:solidFill>
              </a:rPr>
            </a:br>
            <a:r>
              <a:rPr lang="en-US" sz="1000" b="1" dirty="0" smtClean="0">
                <a:solidFill>
                  <a:srgbClr val="000066"/>
                </a:solidFill>
              </a:rPr>
              <a:t>int</a:t>
            </a:r>
            <a:r>
              <a:rPr lang="en-US" sz="1000" b="1" dirty="0" smtClean="0">
                <a:solidFill>
                  <a:srgbClr val="000000"/>
                </a:solidFill>
              </a:rPr>
              <a:t> </a:t>
            </a:r>
            <a:r>
              <a:rPr lang="en-US" sz="1000" b="1" dirty="0" err="1" smtClean="0">
                <a:solidFill>
                  <a:srgbClr val="000000"/>
                </a:solidFill>
              </a:rPr>
              <a:t>left_forward</a:t>
            </a:r>
            <a:r>
              <a:rPr lang="en-US" sz="1000" b="1" dirty="0" smtClean="0">
                <a:solidFill>
                  <a:srgbClr val="000000"/>
                </a:solidFill>
              </a:rPr>
              <a:t> </a:t>
            </a:r>
            <a:r>
              <a:rPr lang="en-US" sz="1000" b="1" dirty="0" smtClean="0">
                <a:solidFill>
                  <a:srgbClr val="640032"/>
                </a:solidFill>
              </a:rPr>
              <a:t>=</a:t>
            </a:r>
            <a:r>
              <a:rPr lang="en-US" sz="1000" b="1" dirty="0" smtClean="0">
                <a:solidFill>
                  <a:srgbClr val="000000"/>
                </a:solidFill>
              </a:rPr>
              <a:t> </a:t>
            </a:r>
            <a:r>
              <a:rPr lang="en-US" sz="1000" b="1" dirty="0" smtClean="0">
                <a:solidFill>
                  <a:srgbClr val="000096"/>
                </a:solidFill>
              </a:rPr>
              <a:t>6</a:t>
            </a:r>
            <a:r>
              <a:rPr lang="en-US" sz="1000" b="1" dirty="0" smtClean="0">
                <a:solidFill>
                  <a:srgbClr val="640032"/>
                </a:solidFill>
              </a:rPr>
              <a:t>;</a:t>
            </a:r>
            <a:r>
              <a:rPr lang="en-US" sz="1000" b="1" dirty="0" smtClean="0">
                <a:solidFill>
                  <a:srgbClr val="000000"/>
                </a:solidFill>
              </a:rPr>
              <a:t/>
            </a:r>
            <a:br>
              <a:rPr lang="en-US" sz="1000" b="1" dirty="0" smtClean="0">
                <a:solidFill>
                  <a:srgbClr val="000000"/>
                </a:solidFill>
              </a:rPr>
            </a:br>
            <a:r>
              <a:rPr lang="en-US" sz="1000" b="1" dirty="0" smtClean="0">
                <a:solidFill>
                  <a:srgbClr val="000066"/>
                </a:solidFill>
              </a:rPr>
              <a:t>int</a:t>
            </a:r>
            <a:r>
              <a:rPr lang="en-US" sz="1000" b="1" dirty="0" smtClean="0">
                <a:solidFill>
                  <a:srgbClr val="000000"/>
                </a:solidFill>
              </a:rPr>
              <a:t> </a:t>
            </a:r>
            <a:r>
              <a:rPr lang="en-US" sz="1000" b="1" dirty="0" err="1" smtClean="0">
                <a:solidFill>
                  <a:srgbClr val="000000"/>
                </a:solidFill>
              </a:rPr>
              <a:t>left_reverse</a:t>
            </a:r>
            <a:r>
              <a:rPr lang="en-US" sz="1000" b="1" dirty="0" smtClean="0">
                <a:solidFill>
                  <a:srgbClr val="000000"/>
                </a:solidFill>
              </a:rPr>
              <a:t> </a:t>
            </a:r>
            <a:r>
              <a:rPr lang="en-US" sz="1000" b="1" dirty="0" smtClean="0">
                <a:solidFill>
                  <a:srgbClr val="640032"/>
                </a:solidFill>
              </a:rPr>
              <a:t>=</a:t>
            </a:r>
            <a:r>
              <a:rPr lang="en-US" sz="1000" b="1" dirty="0" smtClean="0">
                <a:solidFill>
                  <a:srgbClr val="000000"/>
                </a:solidFill>
              </a:rPr>
              <a:t> </a:t>
            </a:r>
            <a:r>
              <a:rPr lang="en-US" sz="1000" b="1" dirty="0" smtClean="0">
                <a:solidFill>
                  <a:srgbClr val="000096"/>
                </a:solidFill>
              </a:rPr>
              <a:t>9</a:t>
            </a:r>
            <a:r>
              <a:rPr lang="en-US" sz="1000" b="1" dirty="0" smtClean="0">
                <a:solidFill>
                  <a:srgbClr val="640032"/>
                </a:solidFill>
              </a:rPr>
              <a:t>;</a:t>
            </a:r>
            <a:r>
              <a:rPr lang="en-US" sz="1000" b="1" dirty="0" smtClean="0">
                <a:solidFill>
                  <a:srgbClr val="000000"/>
                </a:solidFill>
              </a:rPr>
              <a:t/>
            </a:r>
            <a:br>
              <a:rPr lang="en-US" sz="1000" b="1" dirty="0" smtClean="0">
                <a:solidFill>
                  <a:srgbClr val="000000"/>
                </a:solidFill>
              </a:rPr>
            </a:br>
            <a:r>
              <a:rPr lang="en-US" sz="1000" b="1" dirty="0" smtClean="0">
                <a:solidFill>
                  <a:srgbClr val="000000"/>
                </a:solidFill>
              </a:rPr>
              <a:t/>
            </a:r>
            <a:br>
              <a:rPr lang="en-US" sz="1000" b="1" dirty="0" smtClean="0">
                <a:solidFill>
                  <a:srgbClr val="000000"/>
                </a:solidFill>
              </a:rPr>
            </a:br>
            <a:r>
              <a:rPr lang="en-US" sz="1000" b="1" dirty="0" smtClean="0">
                <a:solidFill>
                  <a:srgbClr val="006648"/>
                </a:solidFill>
              </a:rPr>
              <a:t>// try this time to make a right turn just above 90 degrees</a:t>
            </a:r>
            <a:r>
              <a:rPr lang="en-US" sz="1000" b="1" dirty="0" smtClean="0">
                <a:solidFill>
                  <a:srgbClr val="000000"/>
                </a:solidFill>
              </a:rPr>
              <a:t/>
            </a:r>
            <a:br>
              <a:rPr lang="en-US" sz="1000" b="1" dirty="0" smtClean="0">
                <a:solidFill>
                  <a:srgbClr val="000000"/>
                </a:solidFill>
              </a:rPr>
            </a:br>
            <a:r>
              <a:rPr lang="en-US" sz="1000" b="1" dirty="0" smtClean="0">
                <a:solidFill>
                  <a:srgbClr val="000066"/>
                </a:solidFill>
              </a:rPr>
              <a:t>int</a:t>
            </a:r>
            <a:r>
              <a:rPr lang="en-US" sz="1000" b="1" dirty="0" smtClean="0">
                <a:solidFill>
                  <a:srgbClr val="000000"/>
                </a:solidFill>
              </a:rPr>
              <a:t> </a:t>
            </a:r>
            <a:r>
              <a:rPr lang="en-US" sz="1000" b="1" dirty="0" err="1" smtClean="0">
                <a:solidFill>
                  <a:srgbClr val="000000"/>
                </a:solidFill>
              </a:rPr>
              <a:t>delay_time_ninty_turn</a:t>
            </a:r>
            <a:r>
              <a:rPr lang="en-US" sz="1000" b="1" dirty="0" smtClean="0">
                <a:solidFill>
                  <a:srgbClr val="000000"/>
                </a:solidFill>
              </a:rPr>
              <a:t> </a:t>
            </a:r>
            <a:r>
              <a:rPr lang="en-US" sz="1000" b="1" dirty="0" smtClean="0">
                <a:solidFill>
                  <a:srgbClr val="640032"/>
                </a:solidFill>
              </a:rPr>
              <a:t>=</a:t>
            </a:r>
            <a:r>
              <a:rPr lang="en-US" sz="1000" b="1" dirty="0" smtClean="0">
                <a:solidFill>
                  <a:srgbClr val="000000"/>
                </a:solidFill>
              </a:rPr>
              <a:t> </a:t>
            </a:r>
            <a:r>
              <a:rPr lang="en-US" sz="1000" b="1" dirty="0" smtClean="0">
                <a:solidFill>
                  <a:srgbClr val="000096"/>
                </a:solidFill>
              </a:rPr>
              <a:t>200</a:t>
            </a:r>
            <a:r>
              <a:rPr lang="en-US" sz="1000" b="1" dirty="0" smtClean="0">
                <a:solidFill>
                  <a:srgbClr val="640032"/>
                </a:solidFill>
              </a:rPr>
              <a:t>;</a:t>
            </a:r>
            <a:r>
              <a:rPr lang="en-US" sz="1000" b="1" dirty="0" smtClean="0">
                <a:solidFill>
                  <a:srgbClr val="000000"/>
                </a:solidFill>
              </a:rPr>
              <a:t/>
            </a:r>
            <a:br>
              <a:rPr lang="en-US" sz="1000" b="1" dirty="0" smtClean="0">
                <a:solidFill>
                  <a:srgbClr val="000000"/>
                </a:solidFill>
              </a:rPr>
            </a:br>
            <a:r>
              <a:rPr lang="en-US" sz="1000" b="1" dirty="0" smtClean="0">
                <a:solidFill>
                  <a:srgbClr val="006648"/>
                </a:solidFill>
              </a:rPr>
              <a:t>// if we are under this distance, make a turn</a:t>
            </a:r>
            <a:r>
              <a:rPr lang="en-US" sz="1000" b="1" dirty="0" smtClean="0">
                <a:solidFill>
                  <a:srgbClr val="000000"/>
                </a:solidFill>
              </a:rPr>
              <a:t/>
            </a:r>
            <a:br>
              <a:rPr lang="en-US" sz="1000" b="1" dirty="0" smtClean="0">
                <a:solidFill>
                  <a:srgbClr val="000000"/>
                </a:solidFill>
              </a:rPr>
            </a:br>
            <a:r>
              <a:rPr lang="en-US" sz="1000" b="1" dirty="0" smtClean="0">
                <a:solidFill>
                  <a:srgbClr val="000066"/>
                </a:solidFill>
              </a:rPr>
              <a:t>int</a:t>
            </a:r>
            <a:r>
              <a:rPr lang="en-US" sz="1000" b="1" dirty="0" smtClean="0">
                <a:solidFill>
                  <a:srgbClr val="000000"/>
                </a:solidFill>
              </a:rPr>
              <a:t> </a:t>
            </a:r>
            <a:r>
              <a:rPr lang="en-US" sz="1000" b="1" dirty="0" err="1" smtClean="0">
                <a:solidFill>
                  <a:srgbClr val="000000"/>
                </a:solidFill>
              </a:rPr>
              <a:t>cm_for_turn</a:t>
            </a:r>
            <a:r>
              <a:rPr lang="en-US" sz="1000" b="1" dirty="0" smtClean="0">
                <a:solidFill>
                  <a:srgbClr val="000000"/>
                </a:solidFill>
              </a:rPr>
              <a:t> </a:t>
            </a:r>
            <a:r>
              <a:rPr lang="en-US" sz="1000" b="1" dirty="0" smtClean="0">
                <a:solidFill>
                  <a:srgbClr val="640032"/>
                </a:solidFill>
              </a:rPr>
              <a:t>=</a:t>
            </a:r>
            <a:r>
              <a:rPr lang="en-US" sz="1000" b="1" dirty="0" smtClean="0">
                <a:solidFill>
                  <a:srgbClr val="000000"/>
                </a:solidFill>
              </a:rPr>
              <a:t> </a:t>
            </a:r>
            <a:r>
              <a:rPr lang="en-US" sz="1000" b="1" dirty="0" smtClean="0">
                <a:solidFill>
                  <a:srgbClr val="000096"/>
                </a:solidFill>
              </a:rPr>
              <a:t>10</a:t>
            </a:r>
            <a:r>
              <a:rPr lang="en-US" sz="1000" b="1" dirty="0" smtClean="0">
                <a:solidFill>
                  <a:srgbClr val="640032"/>
                </a:solidFill>
              </a:rPr>
              <a:t>;</a:t>
            </a:r>
            <a:r>
              <a:rPr lang="en-US" sz="1000" b="1" dirty="0" smtClean="0">
                <a:solidFill>
                  <a:srgbClr val="000000"/>
                </a:solidFill>
              </a:rPr>
              <a:t/>
            </a:r>
            <a:br>
              <a:rPr lang="en-US" sz="1000" b="1" dirty="0" smtClean="0">
                <a:solidFill>
                  <a:srgbClr val="000000"/>
                </a:solidFill>
              </a:rPr>
            </a:br>
            <a:r>
              <a:rPr lang="en-US" sz="1000" b="1" dirty="0" smtClean="0">
                <a:solidFill>
                  <a:srgbClr val="000066"/>
                </a:solidFill>
              </a:rPr>
              <a:t>int</a:t>
            </a:r>
            <a:r>
              <a:rPr lang="en-US" sz="1000" b="1" dirty="0" smtClean="0">
                <a:solidFill>
                  <a:srgbClr val="000000"/>
                </a:solidFill>
              </a:rPr>
              <a:t> </a:t>
            </a:r>
            <a:r>
              <a:rPr lang="en-US" sz="1000" b="1" dirty="0" err="1" smtClean="0">
                <a:solidFill>
                  <a:srgbClr val="000000"/>
                </a:solidFill>
              </a:rPr>
              <a:t>delay_time_forward</a:t>
            </a:r>
            <a:r>
              <a:rPr lang="en-US" sz="1000" b="1" dirty="0" smtClean="0">
                <a:solidFill>
                  <a:srgbClr val="000000"/>
                </a:solidFill>
              </a:rPr>
              <a:t> </a:t>
            </a:r>
            <a:r>
              <a:rPr lang="en-US" sz="1000" b="1" dirty="0" smtClean="0">
                <a:solidFill>
                  <a:srgbClr val="640032"/>
                </a:solidFill>
              </a:rPr>
              <a:t>=</a:t>
            </a:r>
            <a:r>
              <a:rPr lang="en-US" sz="1000" b="1" dirty="0" smtClean="0">
                <a:solidFill>
                  <a:srgbClr val="000000"/>
                </a:solidFill>
              </a:rPr>
              <a:t> </a:t>
            </a:r>
            <a:r>
              <a:rPr lang="en-US" sz="1000" b="1" dirty="0" smtClean="0">
                <a:solidFill>
                  <a:srgbClr val="000096"/>
                </a:solidFill>
              </a:rPr>
              <a:t>100</a:t>
            </a:r>
            <a:r>
              <a:rPr lang="en-US" sz="1000" b="1" dirty="0" smtClean="0">
                <a:solidFill>
                  <a:srgbClr val="640032"/>
                </a:solidFill>
              </a:rPr>
              <a:t>;</a:t>
            </a:r>
            <a:r>
              <a:rPr lang="en-US" sz="1000" b="1" dirty="0" smtClean="0">
                <a:solidFill>
                  <a:srgbClr val="000000"/>
                </a:solidFill>
              </a:rPr>
              <a:t/>
            </a:r>
            <a:br>
              <a:rPr lang="en-US" sz="1000" b="1" dirty="0" smtClean="0">
                <a:solidFill>
                  <a:srgbClr val="000000"/>
                </a:solidFill>
              </a:rPr>
            </a:br>
            <a:r>
              <a:rPr lang="en-US" sz="1000" b="1" dirty="0" smtClean="0">
                <a:solidFill>
                  <a:srgbClr val="000000"/>
                </a:solidFill>
              </a:rPr>
              <a:t/>
            </a:r>
            <a:br>
              <a:rPr lang="en-US" sz="1000" b="1" dirty="0" smtClean="0">
                <a:solidFill>
                  <a:srgbClr val="000000"/>
                </a:solidFill>
              </a:rPr>
            </a:br>
            <a:endParaRPr lang="en-US" sz="1000" b="1" dirty="0" smtClean="0">
              <a:latin typeface="Arial Narrow" pitchFamily="34" charset="0"/>
            </a:endParaRPr>
          </a:p>
        </p:txBody>
      </p:sp>
      <p:sp>
        <p:nvSpPr>
          <p:cNvPr id="7" name="TextBox 6"/>
          <p:cNvSpPr txBox="1"/>
          <p:nvPr/>
        </p:nvSpPr>
        <p:spPr>
          <a:xfrm>
            <a:off x="609600" y="1066800"/>
            <a:ext cx="724878" cy="338554"/>
          </a:xfrm>
          <a:prstGeom prst="rect">
            <a:avLst/>
          </a:prstGeom>
          <a:noFill/>
        </p:spPr>
        <p:txBody>
          <a:bodyPr wrap="none" rtlCol="0">
            <a:spAutoFit/>
          </a:bodyPr>
          <a:lstStyle/>
          <a:p>
            <a:r>
              <a:rPr lang="en-US" sz="1600" b="1" dirty="0" smtClean="0">
                <a:latin typeface="Arial Narrow" pitchFamily="34" charset="0"/>
              </a:rPr>
              <a:t>Page 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Obstacle Avoidance Setup</a:t>
            </a:r>
            <a:endParaRPr lang="en-US" dirty="0"/>
          </a:p>
        </p:txBody>
      </p:sp>
      <p:sp>
        <p:nvSpPr>
          <p:cNvPr id="4" name="Footer Placeholder 3"/>
          <p:cNvSpPr>
            <a:spLocks noGrp="1"/>
          </p:cNvSpPr>
          <p:nvPr>
            <p:ph type="ftr" sz="quarter" idx="11"/>
          </p:nvPr>
        </p:nvSpPr>
        <p:spPr/>
        <p:txBody>
          <a:bodyPr/>
          <a:lstStyle/>
          <a:p>
            <a:r>
              <a:rPr lang="en-US" smtClean="0"/>
              <a:t>Moving Rainbow Labs</a:t>
            </a:r>
            <a:endParaRPr lang="en-US" dirty="0"/>
          </a:p>
        </p:txBody>
      </p:sp>
      <p:sp>
        <p:nvSpPr>
          <p:cNvPr id="5" name="Slide Number Placeholder 4"/>
          <p:cNvSpPr>
            <a:spLocks noGrp="1"/>
          </p:cNvSpPr>
          <p:nvPr>
            <p:ph type="sldNum" sz="quarter" idx="12"/>
          </p:nvPr>
        </p:nvSpPr>
        <p:spPr/>
        <p:txBody>
          <a:bodyPr/>
          <a:lstStyle/>
          <a:p>
            <a:fld id="{74CD98B4-AB67-4096-9341-E2EE698C9B7D}" type="slidenum">
              <a:rPr lang="en-US" smtClean="0"/>
              <a:pPr/>
              <a:t>14</a:t>
            </a:fld>
            <a:endParaRPr lang="en-US" dirty="0"/>
          </a:p>
        </p:txBody>
      </p:sp>
      <p:sp>
        <p:nvSpPr>
          <p:cNvPr id="6" name="TextBox 5"/>
          <p:cNvSpPr txBox="1"/>
          <p:nvPr/>
        </p:nvSpPr>
        <p:spPr>
          <a:xfrm>
            <a:off x="609600" y="1828800"/>
            <a:ext cx="2794355" cy="4708981"/>
          </a:xfrm>
          <a:prstGeom prst="rect">
            <a:avLst/>
          </a:prstGeom>
          <a:solidFill>
            <a:schemeClr val="bg1">
              <a:lumMod val="95000"/>
            </a:schemeClr>
          </a:solidFill>
          <a:ln>
            <a:solidFill>
              <a:schemeClr val="tx1"/>
            </a:solidFill>
          </a:ln>
        </p:spPr>
        <p:txBody>
          <a:bodyPr wrap="none" rtlCol="0">
            <a:spAutoFit/>
          </a:bodyPr>
          <a:lstStyle/>
          <a:p>
            <a:r>
              <a:rPr lang="en-US" sz="1200" b="1" dirty="0" smtClean="0">
                <a:solidFill>
                  <a:srgbClr val="000066"/>
                </a:solidFill>
                <a:latin typeface="Arial" pitchFamily="34" charset="0"/>
                <a:cs typeface="Arial" pitchFamily="34" charset="0"/>
              </a:rPr>
              <a:t>void</a:t>
            </a:r>
            <a:r>
              <a:rPr lang="en-US" sz="1200" b="1" dirty="0" smtClean="0">
                <a:solidFill>
                  <a:srgbClr val="000000"/>
                </a:solidFill>
                <a:latin typeface="Arial" pitchFamily="34" charset="0"/>
                <a:cs typeface="Arial" pitchFamily="34" charset="0"/>
              </a:rPr>
              <a:t> setup</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smtClean="0">
                <a:solidFill>
                  <a:srgbClr val="960000"/>
                </a:solidFill>
                <a:latin typeface="Arial" pitchFamily="34" charset="0"/>
                <a:cs typeface="Arial" pitchFamily="34" charset="0"/>
              </a:rPr>
              <a:t>{</a:t>
            </a:r>
          </a:p>
          <a:p>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Serial</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begin</a:t>
            </a:r>
            <a:r>
              <a:rPr lang="en-US" sz="1200" b="1" dirty="0" smtClean="0">
                <a:solidFill>
                  <a:srgbClr val="960000"/>
                </a:solidFill>
                <a:latin typeface="Arial" pitchFamily="34" charset="0"/>
                <a:cs typeface="Arial" pitchFamily="34" charset="0"/>
              </a:rPr>
              <a:t>(</a:t>
            </a:r>
            <a:r>
              <a:rPr lang="en-US" sz="1200" b="1" dirty="0" smtClean="0">
                <a:solidFill>
                  <a:srgbClr val="000096"/>
                </a:solidFill>
                <a:latin typeface="Arial" pitchFamily="34" charset="0"/>
                <a:cs typeface="Arial" pitchFamily="34" charset="0"/>
              </a:rPr>
              <a:t>9600</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strip</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begin</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strip</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setPixelColor</a:t>
            </a:r>
            <a:r>
              <a:rPr lang="en-US" sz="1200" b="1" dirty="0" smtClean="0">
                <a:solidFill>
                  <a:srgbClr val="960000"/>
                </a:solidFill>
                <a:latin typeface="Arial" pitchFamily="34" charset="0"/>
                <a:cs typeface="Arial" pitchFamily="34" charset="0"/>
              </a:rPr>
              <a:t>(</a:t>
            </a:r>
            <a:r>
              <a:rPr lang="en-US" sz="1200" b="1" dirty="0" smtClean="0">
                <a:solidFill>
                  <a:srgbClr val="000096"/>
                </a:solidFill>
                <a:latin typeface="Arial" pitchFamily="34" charset="0"/>
                <a:cs typeface="Arial" pitchFamily="34" charset="0"/>
              </a:rPr>
              <a:t>0</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smtClean="0">
                <a:solidFill>
                  <a:srgbClr val="000096"/>
                </a:solidFill>
                <a:latin typeface="Arial" pitchFamily="34" charset="0"/>
                <a:cs typeface="Arial" pitchFamily="34" charset="0"/>
              </a:rPr>
              <a:t>10</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smtClean="0">
                <a:solidFill>
                  <a:srgbClr val="000096"/>
                </a:solidFill>
                <a:latin typeface="Arial" pitchFamily="34" charset="0"/>
                <a:cs typeface="Arial" pitchFamily="34" charset="0"/>
              </a:rPr>
              <a:t>0</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smtClean="0">
                <a:solidFill>
                  <a:srgbClr val="000096"/>
                </a:solidFill>
                <a:latin typeface="Arial" pitchFamily="34" charset="0"/>
                <a:cs typeface="Arial" pitchFamily="34" charset="0"/>
              </a:rPr>
              <a:t>0</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strip</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show</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pinMode</a:t>
            </a:r>
            <a:r>
              <a:rPr lang="en-US" sz="1200" b="1" dirty="0" smtClean="0">
                <a:solidFill>
                  <a:srgbClr val="960000"/>
                </a:solidFill>
                <a:latin typeface="Arial" pitchFamily="34" charset="0"/>
                <a:cs typeface="Arial" pitchFamily="34" charset="0"/>
              </a:rPr>
              <a:t>(</a:t>
            </a:r>
            <a:r>
              <a:rPr lang="en-US" sz="1200" b="1" dirty="0" err="1" smtClean="0">
                <a:solidFill>
                  <a:srgbClr val="000000"/>
                </a:solidFill>
                <a:latin typeface="Arial" pitchFamily="34" charset="0"/>
                <a:cs typeface="Arial" pitchFamily="34" charset="0"/>
              </a:rPr>
              <a:t>pingPin</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INPUT</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pinMode</a:t>
            </a:r>
            <a:r>
              <a:rPr lang="en-US" sz="1200" b="1" dirty="0" smtClean="0">
                <a:solidFill>
                  <a:srgbClr val="960000"/>
                </a:solidFill>
                <a:latin typeface="Arial" pitchFamily="34" charset="0"/>
                <a:cs typeface="Arial" pitchFamily="34" charset="0"/>
              </a:rPr>
              <a:t>(</a:t>
            </a:r>
            <a:r>
              <a:rPr lang="en-US" sz="1200" b="1" dirty="0" err="1" smtClean="0">
                <a:solidFill>
                  <a:srgbClr val="000000"/>
                </a:solidFill>
                <a:latin typeface="Arial" pitchFamily="34" charset="0"/>
                <a:cs typeface="Arial" pitchFamily="34" charset="0"/>
              </a:rPr>
              <a:t>right_forward</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OUTPUT</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pinMode</a:t>
            </a:r>
            <a:r>
              <a:rPr lang="en-US" sz="1200" b="1" dirty="0" smtClean="0">
                <a:solidFill>
                  <a:srgbClr val="960000"/>
                </a:solidFill>
                <a:latin typeface="Arial" pitchFamily="34" charset="0"/>
                <a:cs typeface="Arial" pitchFamily="34" charset="0"/>
              </a:rPr>
              <a:t>(</a:t>
            </a:r>
            <a:r>
              <a:rPr lang="en-US" sz="1200" b="1" dirty="0" err="1" smtClean="0">
                <a:solidFill>
                  <a:srgbClr val="000000"/>
                </a:solidFill>
                <a:latin typeface="Arial" pitchFamily="34" charset="0"/>
                <a:cs typeface="Arial" pitchFamily="34" charset="0"/>
              </a:rPr>
              <a:t>right_reverse</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OUTPUT</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pinMode</a:t>
            </a:r>
            <a:r>
              <a:rPr lang="en-US" sz="1200" b="1" dirty="0" smtClean="0">
                <a:solidFill>
                  <a:srgbClr val="960000"/>
                </a:solidFill>
                <a:latin typeface="Arial" pitchFamily="34" charset="0"/>
                <a:cs typeface="Arial" pitchFamily="34" charset="0"/>
              </a:rPr>
              <a:t>(</a:t>
            </a:r>
            <a:r>
              <a:rPr lang="en-US" sz="1200" b="1" dirty="0" err="1" smtClean="0">
                <a:solidFill>
                  <a:srgbClr val="000000"/>
                </a:solidFill>
                <a:latin typeface="Arial" pitchFamily="34" charset="0"/>
                <a:cs typeface="Arial" pitchFamily="34" charset="0"/>
              </a:rPr>
              <a:t>left_forward</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OUTPUT</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pinMode</a:t>
            </a:r>
            <a:r>
              <a:rPr lang="en-US" sz="1200" b="1" dirty="0" smtClean="0">
                <a:solidFill>
                  <a:srgbClr val="960000"/>
                </a:solidFill>
                <a:latin typeface="Arial" pitchFamily="34" charset="0"/>
                <a:cs typeface="Arial" pitchFamily="34" charset="0"/>
              </a:rPr>
              <a:t>(</a:t>
            </a:r>
            <a:r>
              <a:rPr lang="en-US" sz="1200" b="1" dirty="0" err="1" smtClean="0">
                <a:solidFill>
                  <a:srgbClr val="000000"/>
                </a:solidFill>
                <a:latin typeface="Arial" pitchFamily="34" charset="0"/>
                <a:cs typeface="Arial" pitchFamily="34" charset="0"/>
              </a:rPr>
              <a:t>left_reverse</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OUTPUT</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p>
          <a:p>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6648"/>
                </a:solidFill>
                <a:latin typeface="Arial" pitchFamily="34" charset="0"/>
                <a:cs typeface="Arial" pitchFamily="34" charset="0"/>
              </a:rPr>
              <a:t>// turn all off</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digitalWrite</a:t>
            </a:r>
            <a:r>
              <a:rPr lang="en-US" sz="1200" b="1" dirty="0" smtClean="0">
                <a:solidFill>
                  <a:srgbClr val="960000"/>
                </a:solidFill>
                <a:latin typeface="Arial" pitchFamily="34" charset="0"/>
                <a:cs typeface="Arial" pitchFamily="34" charset="0"/>
              </a:rPr>
              <a:t>(</a:t>
            </a:r>
            <a:r>
              <a:rPr lang="en-US" sz="1200" b="1" dirty="0" err="1" smtClean="0">
                <a:solidFill>
                  <a:srgbClr val="000000"/>
                </a:solidFill>
                <a:latin typeface="Arial" pitchFamily="34" charset="0"/>
                <a:cs typeface="Arial" pitchFamily="34" charset="0"/>
              </a:rPr>
              <a:t>right_forward</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LOW</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digitalWrite</a:t>
            </a:r>
            <a:r>
              <a:rPr lang="en-US" sz="1200" b="1" dirty="0" smtClean="0">
                <a:solidFill>
                  <a:srgbClr val="960000"/>
                </a:solidFill>
                <a:latin typeface="Arial" pitchFamily="34" charset="0"/>
                <a:cs typeface="Arial" pitchFamily="34" charset="0"/>
              </a:rPr>
              <a:t>(</a:t>
            </a:r>
            <a:r>
              <a:rPr lang="en-US" sz="1200" b="1" dirty="0" err="1" smtClean="0">
                <a:solidFill>
                  <a:srgbClr val="000000"/>
                </a:solidFill>
                <a:latin typeface="Arial" pitchFamily="34" charset="0"/>
                <a:cs typeface="Arial" pitchFamily="34" charset="0"/>
              </a:rPr>
              <a:t>right_reverse</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LOW</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digitalWrite</a:t>
            </a:r>
            <a:r>
              <a:rPr lang="en-US" sz="1200" b="1" dirty="0" smtClean="0">
                <a:solidFill>
                  <a:srgbClr val="960000"/>
                </a:solidFill>
                <a:latin typeface="Arial" pitchFamily="34" charset="0"/>
                <a:cs typeface="Arial" pitchFamily="34" charset="0"/>
              </a:rPr>
              <a:t>(</a:t>
            </a:r>
            <a:r>
              <a:rPr lang="en-US" sz="1200" b="1" dirty="0" err="1" smtClean="0">
                <a:solidFill>
                  <a:srgbClr val="000000"/>
                </a:solidFill>
                <a:latin typeface="Arial" pitchFamily="34" charset="0"/>
                <a:cs typeface="Arial" pitchFamily="34" charset="0"/>
              </a:rPr>
              <a:t>left_forward</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LOW</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digitalWrite</a:t>
            </a:r>
            <a:r>
              <a:rPr lang="en-US" sz="1200" b="1" dirty="0" smtClean="0">
                <a:solidFill>
                  <a:srgbClr val="960000"/>
                </a:solidFill>
                <a:latin typeface="Arial" pitchFamily="34" charset="0"/>
                <a:cs typeface="Arial" pitchFamily="34" charset="0"/>
              </a:rPr>
              <a:t>(</a:t>
            </a:r>
            <a:r>
              <a:rPr lang="en-US" sz="1200" b="1" dirty="0" err="1" smtClean="0">
                <a:solidFill>
                  <a:srgbClr val="000000"/>
                </a:solidFill>
                <a:latin typeface="Arial" pitchFamily="34" charset="0"/>
                <a:cs typeface="Arial" pitchFamily="34" charset="0"/>
              </a:rPr>
              <a:t>left_reverse</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LOW</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6648"/>
                </a:solidFill>
                <a:latin typeface="Arial" pitchFamily="34" charset="0"/>
                <a:cs typeface="Arial" pitchFamily="34" charset="0"/>
              </a:rPr>
              <a:t>// for debugging</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6648"/>
                </a:solidFill>
                <a:latin typeface="Arial" pitchFamily="34" charset="0"/>
                <a:cs typeface="Arial" pitchFamily="34" charset="0"/>
              </a:rPr>
              <a:t>// </a:t>
            </a:r>
            <a:r>
              <a:rPr lang="en-US" sz="1200" b="1" dirty="0" err="1" smtClean="0">
                <a:solidFill>
                  <a:srgbClr val="006648"/>
                </a:solidFill>
                <a:latin typeface="Arial" pitchFamily="34" charset="0"/>
                <a:cs typeface="Arial" pitchFamily="34" charset="0"/>
              </a:rPr>
              <a:t>Serial.println</a:t>
            </a:r>
            <a:r>
              <a:rPr lang="en-US" sz="1200" b="1" dirty="0" smtClean="0">
                <a:solidFill>
                  <a:srgbClr val="006648"/>
                </a:solidFill>
                <a:latin typeface="Arial" pitchFamily="34" charset="0"/>
                <a:cs typeface="Arial" pitchFamily="34" charset="0"/>
              </a:rPr>
              <a:t>('Start');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delay</a:t>
            </a:r>
            <a:r>
              <a:rPr lang="en-US" sz="1200" b="1" dirty="0" smtClean="0">
                <a:solidFill>
                  <a:srgbClr val="960000"/>
                </a:solidFill>
                <a:latin typeface="Arial" pitchFamily="34" charset="0"/>
                <a:cs typeface="Arial" pitchFamily="34" charset="0"/>
              </a:rPr>
              <a:t>(</a:t>
            </a:r>
            <a:r>
              <a:rPr lang="en-US" sz="1200" b="1" dirty="0" smtClean="0">
                <a:solidFill>
                  <a:srgbClr val="000096"/>
                </a:solidFill>
                <a:latin typeface="Arial" pitchFamily="34" charset="0"/>
                <a:cs typeface="Arial" pitchFamily="34" charset="0"/>
              </a:rPr>
              <a:t>1000</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endParaRPr lang="en-US" sz="1200" b="1" dirty="0" smtClean="0">
              <a:latin typeface="Arial" pitchFamily="34" charset="0"/>
              <a:cs typeface="Arial" pitchFamily="34" charset="0"/>
            </a:endParaRPr>
          </a:p>
        </p:txBody>
      </p:sp>
      <p:sp>
        <p:nvSpPr>
          <p:cNvPr id="7" name="TextBox 6"/>
          <p:cNvSpPr txBox="1"/>
          <p:nvPr/>
        </p:nvSpPr>
        <p:spPr>
          <a:xfrm>
            <a:off x="762000" y="1219200"/>
            <a:ext cx="2337499" cy="338554"/>
          </a:xfrm>
          <a:prstGeom prst="rect">
            <a:avLst/>
          </a:prstGeom>
          <a:noFill/>
        </p:spPr>
        <p:txBody>
          <a:bodyPr wrap="none" rtlCol="0">
            <a:spAutoFit/>
          </a:bodyPr>
          <a:lstStyle/>
          <a:p>
            <a:r>
              <a:rPr lang="en-US" sz="1600" b="1" dirty="0" smtClean="0">
                <a:latin typeface="Arial Narrow" pitchFamily="34" charset="0"/>
              </a:rPr>
              <a:t>Page 2 the setup() function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 Loop</a:t>
            </a:r>
            <a:endParaRPr lang="en-US" dirty="0"/>
          </a:p>
        </p:txBody>
      </p:sp>
      <p:sp>
        <p:nvSpPr>
          <p:cNvPr id="4" name="Footer Placeholder 3"/>
          <p:cNvSpPr>
            <a:spLocks noGrp="1"/>
          </p:cNvSpPr>
          <p:nvPr>
            <p:ph type="ftr" sz="quarter" idx="11"/>
          </p:nvPr>
        </p:nvSpPr>
        <p:spPr/>
        <p:txBody>
          <a:bodyPr/>
          <a:lstStyle/>
          <a:p>
            <a:r>
              <a:rPr lang="en-US" smtClean="0"/>
              <a:t>Moving Rainbow Labs</a:t>
            </a:r>
            <a:endParaRPr lang="en-US" dirty="0"/>
          </a:p>
        </p:txBody>
      </p:sp>
      <p:sp>
        <p:nvSpPr>
          <p:cNvPr id="5" name="Slide Number Placeholder 4"/>
          <p:cNvSpPr>
            <a:spLocks noGrp="1"/>
          </p:cNvSpPr>
          <p:nvPr>
            <p:ph type="sldNum" sz="quarter" idx="12"/>
          </p:nvPr>
        </p:nvSpPr>
        <p:spPr/>
        <p:txBody>
          <a:bodyPr/>
          <a:lstStyle/>
          <a:p>
            <a:fld id="{74CD98B4-AB67-4096-9341-E2EE698C9B7D}" type="slidenum">
              <a:rPr lang="en-US" smtClean="0"/>
              <a:pPr/>
              <a:t>15</a:t>
            </a:fld>
            <a:endParaRPr lang="en-US" dirty="0"/>
          </a:p>
        </p:txBody>
      </p:sp>
      <p:sp>
        <p:nvSpPr>
          <p:cNvPr id="6" name="TextBox 5"/>
          <p:cNvSpPr txBox="1"/>
          <p:nvPr/>
        </p:nvSpPr>
        <p:spPr>
          <a:xfrm>
            <a:off x="533400" y="1676400"/>
            <a:ext cx="4495800" cy="6924973"/>
          </a:xfrm>
          <a:prstGeom prst="rect">
            <a:avLst/>
          </a:prstGeom>
          <a:solidFill>
            <a:schemeClr val="bg1">
              <a:lumMod val="95000"/>
            </a:schemeClr>
          </a:solidFill>
          <a:ln>
            <a:solidFill>
              <a:schemeClr val="tx1"/>
            </a:solidFill>
          </a:ln>
        </p:spPr>
        <p:txBody>
          <a:bodyPr wrap="square" rtlCol="0">
            <a:spAutoFit/>
          </a:bodyPr>
          <a:lstStyle/>
          <a:p>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66"/>
                </a:solidFill>
                <a:latin typeface="Arial" pitchFamily="34" charset="0"/>
                <a:cs typeface="Arial" pitchFamily="34" charset="0"/>
              </a:rPr>
              <a:t>void</a:t>
            </a:r>
            <a:r>
              <a:rPr lang="en-US" sz="1200" b="1" dirty="0" smtClean="0">
                <a:solidFill>
                  <a:srgbClr val="000000"/>
                </a:solidFill>
                <a:latin typeface="Arial" pitchFamily="34" charset="0"/>
                <a:cs typeface="Arial" pitchFamily="34" charset="0"/>
              </a:rPr>
              <a:t> loop</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delay</a:t>
            </a:r>
            <a:r>
              <a:rPr lang="en-US" sz="1200" b="1" dirty="0" smtClean="0">
                <a:solidFill>
                  <a:srgbClr val="960000"/>
                </a:solidFill>
                <a:latin typeface="Arial" pitchFamily="34" charset="0"/>
                <a:cs typeface="Arial" pitchFamily="34" charset="0"/>
              </a:rPr>
              <a:t>(</a:t>
            </a:r>
            <a:r>
              <a:rPr lang="en-US" sz="1200" b="1" dirty="0" smtClean="0">
                <a:solidFill>
                  <a:srgbClr val="000096"/>
                </a:solidFill>
                <a:latin typeface="Arial" pitchFamily="34" charset="0"/>
                <a:cs typeface="Arial" pitchFamily="34" charset="0"/>
              </a:rPr>
              <a:t>100</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6648"/>
                </a:solidFill>
                <a:latin typeface="Arial" pitchFamily="34" charset="0"/>
                <a:cs typeface="Arial" pitchFamily="34" charset="0"/>
              </a:rPr>
              <a:t>// get the distance from the ping sensor in CM</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dist_in_cm</a:t>
            </a:r>
            <a:r>
              <a:rPr lang="en-US" sz="1200" b="1" dirty="0" smtClean="0">
                <a:solidFill>
                  <a:srgbClr val="000000"/>
                </a:solidFill>
                <a:latin typeface="Arial" pitchFamily="34" charset="0"/>
                <a:cs typeface="Arial" pitchFamily="34" charset="0"/>
              </a:rPr>
              <a:t> </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get_distance_cm</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new_strip_index</a:t>
            </a:r>
            <a:r>
              <a:rPr lang="en-US" sz="1200" b="1" dirty="0" smtClean="0">
                <a:solidFill>
                  <a:srgbClr val="000000"/>
                </a:solidFill>
                <a:latin typeface="Arial" pitchFamily="34" charset="0"/>
                <a:cs typeface="Arial" pitchFamily="34" charset="0"/>
              </a:rPr>
              <a:t> </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dist_in_cm</a:t>
            </a:r>
            <a:r>
              <a:rPr lang="en-US" sz="1200" b="1" dirty="0" smtClean="0">
                <a:solidFill>
                  <a:srgbClr val="000000"/>
                </a:solidFill>
                <a:latin typeface="Arial" pitchFamily="34" charset="0"/>
                <a:cs typeface="Arial" pitchFamily="34" charset="0"/>
              </a:rPr>
              <a:t> </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smtClean="0">
                <a:solidFill>
                  <a:srgbClr val="000096"/>
                </a:solidFill>
                <a:latin typeface="Arial" pitchFamily="34" charset="0"/>
                <a:cs typeface="Arial" pitchFamily="34" charset="0"/>
              </a:rPr>
              <a:t>5</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6648"/>
                </a:solidFill>
                <a:latin typeface="Arial" pitchFamily="34" charset="0"/>
                <a:cs typeface="Arial" pitchFamily="34" charset="0"/>
              </a:rPr>
              <a:t>// don't go over the max</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0066"/>
                </a:solidFill>
                <a:latin typeface="Arial" pitchFamily="34" charset="0"/>
                <a:cs typeface="Arial" pitchFamily="34" charset="0"/>
              </a:rPr>
              <a:t>if</a:t>
            </a:r>
            <a:r>
              <a:rPr lang="en-US" sz="1200" b="1" dirty="0" smtClean="0">
                <a:solidFill>
                  <a:srgbClr val="000000"/>
                </a:solidFill>
                <a:latin typeface="Arial" pitchFamily="34" charset="0"/>
                <a:cs typeface="Arial" pitchFamily="34" charset="0"/>
              </a:rPr>
              <a:t> </a:t>
            </a:r>
            <a:r>
              <a:rPr lang="en-US" sz="1200" b="1" dirty="0" smtClean="0">
                <a:solidFill>
                  <a:srgbClr val="960000"/>
                </a:solidFill>
                <a:latin typeface="Arial" pitchFamily="34" charset="0"/>
                <a:cs typeface="Arial" pitchFamily="34" charset="0"/>
              </a:rPr>
              <a:t>(</a:t>
            </a:r>
            <a:r>
              <a:rPr lang="en-US" sz="1200" b="1" dirty="0" err="1" smtClean="0">
                <a:solidFill>
                  <a:srgbClr val="000000"/>
                </a:solidFill>
                <a:latin typeface="Arial" pitchFamily="34" charset="0"/>
                <a:cs typeface="Arial" pitchFamily="34" charset="0"/>
              </a:rPr>
              <a:t>new_strip_index</a:t>
            </a:r>
            <a:r>
              <a:rPr lang="en-US" sz="1200" b="1" dirty="0" smtClean="0">
                <a:solidFill>
                  <a:srgbClr val="000000"/>
                </a:solidFill>
                <a:latin typeface="Arial" pitchFamily="34" charset="0"/>
                <a:cs typeface="Arial" pitchFamily="34" charset="0"/>
              </a:rPr>
              <a:t> </a:t>
            </a:r>
            <a:r>
              <a:rPr lang="en-US" sz="1200" b="1" dirty="0" smtClean="0">
                <a:solidFill>
                  <a:srgbClr val="640032"/>
                </a:solidFill>
                <a:latin typeface="Arial" pitchFamily="34" charset="0"/>
                <a:cs typeface="Arial" pitchFamily="34" charset="0"/>
              </a:rPr>
              <a:t>&gt;</a:t>
            </a:r>
            <a:r>
              <a:rPr lang="en-US" sz="1200" b="1" dirty="0" smtClean="0">
                <a:solidFill>
                  <a:srgbClr val="000000"/>
                </a:solidFill>
                <a:latin typeface="Arial" pitchFamily="34" charset="0"/>
                <a:cs typeface="Arial" pitchFamily="34" charset="0"/>
              </a:rPr>
              <a:t> </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NUMBER_PIEXELS </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smtClean="0">
                <a:solidFill>
                  <a:srgbClr val="000096"/>
                </a:solidFill>
                <a:latin typeface="Arial" pitchFamily="34" charset="0"/>
                <a:cs typeface="Arial" pitchFamily="34" charset="0"/>
              </a:rPr>
              <a:t>1</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new_strip_index</a:t>
            </a:r>
            <a:r>
              <a:rPr lang="en-US" sz="1200" b="1" dirty="0" smtClean="0">
                <a:solidFill>
                  <a:srgbClr val="000000"/>
                </a:solidFill>
                <a:latin typeface="Arial" pitchFamily="34" charset="0"/>
                <a:cs typeface="Arial" pitchFamily="34" charset="0"/>
              </a:rPr>
              <a:t> </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smtClean="0">
                <a:solidFill>
                  <a:srgbClr val="000096"/>
                </a:solidFill>
                <a:latin typeface="Arial" pitchFamily="34" charset="0"/>
                <a:cs typeface="Arial" pitchFamily="34" charset="0"/>
              </a:rPr>
              <a:t>11</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6648"/>
                </a:solidFill>
                <a:latin typeface="Arial" pitchFamily="34" charset="0"/>
                <a:cs typeface="Arial" pitchFamily="34" charset="0"/>
              </a:rPr>
              <a:t>// only draw if there is a change</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0066"/>
                </a:solidFill>
                <a:latin typeface="Arial" pitchFamily="34" charset="0"/>
                <a:cs typeface="Arial" pitchFamily="34" charset="0"/>
              </a:rPr>
              <a:t>if</a:t>
            </a:r>
            <a:r>
              <a:rPr lang="en-US" sz="1200" b="1" dirty="0" smtClean="0">
                <a:solidFill>
                  <a:srgbClr val="000000"/>
                </a:solidFill>
                <a:latin typeface="Arial" pitchFamily="34" charset="0"/>
                <a:cs typeface="Arial" pitchFamily="34" charset="0"/>
              </a:rPr>
              <a:t> </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old_strip_index</a:t>
            </a:r>
            <a:r>
              <a:rPr lang="en-US" sz="1200" b="1" dirty="0" smtClean="0">
                <a:solidFill>
                  <a:srgbClr val="000000"/>
                </a:solidFill>
                <a:latin typeface="Arial" pitchFamily="34" charset="0"/>
                <a:cs typeface="Arial" pitchFamily="34" charset="0"/>
              </a:rPr>
              <a:t> </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new_strip_index</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6648"/>
                </a:solidFill>
                <a:latin typeface="Arial" pitchFamily="34" charset="0"/>
                <a:cs typeface="Arial" pitchFamily="34" charset="0"/>
              </a:rPr>
              <a:t>// erase the old strip</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0066"/>
                </a:solidFill>
                <a:latin typeface="Arial" pitchFamily="34" charset="0"/>
                <a:cs typeface="Arial" pitchFamily="34" charset="0"/>
              </a:rPr>
              <a:t>for</a:t>
            </a:r>
            <a:r>
              <a:rPr lang="en-US" sz="1200" b="1" dirty="0" smtClean="0">
                <a:solidFill>
                  <a:srgbClr val="000000"/>
                </a:solidFill>
                <a:latin typeface="Arial" pitchFamily="34" charset="0"/>
                <a:cs typeface="Arial" pitchFamily="34" charset="0"/>
              </a:rPr>
              <a:t> </a:t>
            </a:r>
            <a:r>
              <a:rPr lang="en-US" sz="1200" b="1" dirty="0" smtClean="0">
                <a:solidFill>
                  <a:srgbClr val="960000"/>
                </a:solidFill>
                <a:latin typeface="Arial" pitchFamily="34" charset="0"/>
                <a:cs typeface="Arial" pitchFamily="34" charset="0"/>
              </a:rPr>
              <a:t>(</a:t>
            </a:r>
            <a:r>
              <a:rPr lang="en-US" sz="1200" b="1" dirty="0" smtClean="0">
                <a:solidFill>
                  <a:srgbClr val="000066"/>
                </a:solidFill>
                <a:latin typeface="Arial" pitchFamily="34" charset="0"/>
                <a:cs typeface="Arial" pitchFamily="34" charset="0"/>
              </a:rPr>
              <a:t>int</a:t>
            </a: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i</a:t>
            </a:r>
            <a:r>
              <a:rPr lang="en-US" sz="1200" b="1" dirty="0" smtClean="0">
                <a:solidFill>
                  <a:srgbClr val="640032"/>
                </a:solidFill>
                <a:latin typeface="Arial" pitchFamily="34" charset="0"/>
                <a:cs typeface="Arial" pitchFamily="34" charset="0"/>
              </a:rPr>
              <a:t>=</a:t>
            </a:r>
            <a:r>
              <a:rPr lang="en-US" sz="1200" b="1" dirty="0" smtClean="0">
                <a:solidFill>
                  <a:srgbClr val="000096"/>
                </a:solidFill>
                <a:latin typeface="Arial" pitchFamily="34" charset="0"/>
                <a:cs typeface="Arial" pitchFamily="34" charset="0"/>
              </a:rPr>
              <a:t>0</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i</a:t>
            </a:r>
            <a:r>
              <a:rPr lang="en-US" sz="1200" b="1" dirty="0" smtClean="0">
                <a:solidFill>
                  <a:srgbClr val="000000"/>
                </a:solidFill>
                <a:latin typeface="Arial" pitchFamily="34" charset="0"/>
                <a:cs typeface="Arial" pitchFamily="34" charset="0"/>
              </a:rPr>
              <a:t> </a:t>
            </a:r>
            <a:r>
              <a:rPr lang="en-US" sz="1200" b="1" dirty="0" smtClean="0">
                <a:solidFill>
                  <a:srgbClr val="640032"/>
                </a:solidFill>
                <a:latin typeface="Arial" pitchFamily="34" charset="0"/>
                <a:cs typeface="Arial" pitchFamily="34" charset="0"/>
              </a:rPr>
              <a:t>&lt;</a:t>
            </a:r>
            <a:r>
              <a:rPr lang="en-US" sz="1200" b="1" dirty="0" smtClean="0">
                <a:solidFill>
                  <a:srgbClr val="000000"/>
                </a:solidFill>
                <a:latin typeface="Arial" pitchFamily="34" charset="0"/>
                <a:cs typeface="Arial" pitchFamily="34" charset="0"/>
              </a:rPr>
              <a:t> NUMBER_PIEXELS</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i</a:t>
            </a:r>
            <a:r>
              <a:rPr lang="en-US" sz="1200" b="1" dirty="0" smtClean="0">
                <a:solidFill>
                  <a:srgbClr val="640032"/>
                </a:solidFill>
                <a:latin typeface="Arial" pitchFamily="34" charset="0"/>
                <a:cs typeface="Arial" pitchFamily="34" charset="0"/>
              </a:rPr>
              <a:t>++</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strip</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setPixelColor</a:t>
            </a:r>
            <a:r>
              <a:rPr lang="en-US" sz="1200" b="1" dirty="0" smtClean="0">
                <a:solidFill>
                  <a:srgbClr val="960000"/>
                </a:solidFill>
                <a:latin typeface="Arial" pitchFamily="34" charset="0"/>
                <a:cs typeface="Arial" pitchFamily="34" charset="0"/>
              </a:rPr>
              <a:t>(</a:t>
            </a:r>
            <a:r>
              <a:rPr lang="en-US" sz="1200" b="1" dirty="0" err="1" smtClean="0">
                <a:solidFill>
                  <a:srgbClr val="000000"/>
                </a:solidFill>
                <a:latin typeface="Arial" pitchFamily="34" charset="0"/>
                <a:cs typeface="Arial" pitchFamily="34" charset="0"/>
              </a:rPr>
              <a:t>i</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smtClean="0">
                <a:solidFill>
                  <a:srgbClr val="000096"/>
                </a:solidFill>
                <a:latin typeface="Arial" pitchFamily="34" charset="0"/>
                <a:cs typeface="Arial" pitchFamily="34" charset="0"/>
              </a:rPr>
              <a:t>0</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smtClean="0">
                <a:solidFill>
                  <a:srgbClr val="000096"/>
                </a:solidFill>
                <a:latin typeface="Arial" pitchFamily="34" charset="0"/>
                <a:cs typeface="Arial" pitchFamily="34" charset="0"/>
              </a:rPr>
              <a:t>0</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smtClean="0">
                <a:solidFill>
                  <a:srgbClr val="000096"/>
                </a:solidFill>
                <a:latin typeface="Arial" pitchFamily="34" charset="0"/>
                <a:cs typeface="Arial" pitchFamily="34" charset="0"/>
              </a:rPr>
              <a:t>0</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6648"/>
                </a:solidFill>
                <a:latin typeface="Arial" pitchFamily="34" charset="0"/>
                <a:cs typeface="Arial" pitchFamily="34" charset="0"/>
              </a:rPr>
              <a:t>// turn on new value to a light blue</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strip</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setPixelColor</a:t>
            </a:r>
            <a:r>
              <a:rPr lang="en-US" sz="1200" b="1" dirty="0" smtClean="0">
                <a:solidFill>
                  <a:srgbClr val="960000"/>
                </a:solidFill>
                <a:latin typeface="Arial" pitchFamily="34" charset="0"/>
                <a:cs typeface="Arial" pitchFamily="34" charset="0"/>
              </a:rPr>
              <a:t>(</a:t>
            </a:r>
            <a:r>
              <a:rPr lang="en-US" sz="1200" b="1" dirty="0" err="1" smtClean="0">
                <a:solidFill>
                  <a:srgbClr val="000000"/>
                </a:solidFill>
                <a:latin typeface="Arial" pitchFamily="34" charset="0"/>
                <a:cs typeface="Arial" pitchFamily="34" charset="0"/>
              </a:rPr>
              <a:t>new_strip_index</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smtClean="0">
                <a:solidFill>
                  <a:srgbClr val="000096"/>
                </a:solidFill>
                <a:latin typeface="Arial" pitchFamily="34" charset="0"/>
                <a:cs typeface="Arial" pitchFamily="34" charset="0"/>
              </a:rPr>
              <a:t>0</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smtClean="0">
                <a:solidFill>
                  <a:srgbClr val="000096"/>
                </a:solidFill>
                <a:latin typeface="Arial" pitchFamily="34" charset="0"/>
                <a:cs typeface="Arial" pitchFamily="34" charset="0"/>
              </a:rPr>
              <a:t>0</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smtClean="0">
                <a:solidFill>
                  <a:srgbClr val="000096"/>
                </a:solidFill>
                <a:latin typeface="Arial" pitchFamily="34" charset="0"/>
                <a:cs typeface="Arial" pitchFamily="34" charset="0"/>
              </a:rPr>
              <a:t>30</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strip</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show</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6648"/>
                </a:solidFill>
                <a:latin typeface="Arial" pitchFamily="34" charset="0"/>
                <a:cs typeface="Arial" pitchFamily="34" charset="0"/>
              </a:rPr>
              <a:t>// if there is something in front, turn right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0066"/>
                </a:solidFill>
                <a:latin typeface="Arial" pitchFamily="34" charset="0"/>
                <a:cs typeface="Arial" pitchFamily="34" charset="0"/>
              </a:rPr>
              <a:t>if</a:t>
            </a:r>
            <a:r>
              <a:rPr lang="en-US" sz="1200" b="1" dirty="0" smtClean="0">
                <a:solidFill>
                  <a:srgbClr val="000000"/>
                </a:solidFill>
                <a:latin typeface="Arial" pitchFamily="34" charset="0"/>
                <a:cs typeface="Arial" pitchFamily="34" charset="0"/>
              </a:rPr>
              <a:t> </a:t>
            </a:r>
            <a:r>
              <a:rPr lang="en-US" sz="1200" b="1" dirty="0" smtClean="0">
                <a:solidFill>
                  <a:srgbClr val="960000"/>
                </a:solidFill>
                <a:latin typeface="Arial" pitchFamily="34" charset="0"/>
                <a:cs typeface="Arial" pitchFamily="34" charset="0"/>
              </a:rPr>
              <a:t>(</a:t>
            </a:r>
            <a:r>
              <a:rPr lang="en-US" sz="1200" b="1" dirty="0" err="1" smtClean="0">
                <a:solidFill>
                  <a:srgbClr val="000000"/>
                </a:solidFill>
                <a:latin typeface="Arial" pitchFamily="34" charset="0"/>
                <a:cs typeface="Arial" pitchFamily="34" charset="0"/>
              </a:rPr>
              <a:t>dist_in_cm</a:t>
            </a:r>
            <a:r>
              <a:rPr lang="en-US" sz="1200" b="1" dirty="0" smtClean="0">
                <a:solidFill>
                  <a:srgbClr val="000000"/>
                </a:solidFill>
                <a:latin typeface="Arial" pitchFamily="34" charset="0"/>
                <a:cs typeface="Arial" pitchFamily="34" charset="0"/>
              </a:rPr>
              <a:t> </a:t>
            </a:r>
            <a:r>
              <a:rPr lang="en-US" sz="1200" b="1" dirty="0" smtClean="0">
                <a:solidFill>
                  <a:srgbClr val="640032"/>
                </a:solidFill>
                <a:latin typeface="Arial" pitchFamily="34" charset="0"/>
                <a:cs typeface="Arial" pitchFamily="34" charset="0"/>
              </a:rPr>
              <a:t>&lt;</a:t>
            </a: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cm_for_turn</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turn_right</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dirty="0" smtClean="0">
                <a:solidFill>
                  <a:srgbClr val="000066"/>
                </a:solidFill>
                <a:latin typeface="Arial" pitchFamily="34" charset="0"/>
                <a:cs typeface="Arial" pitchFamily="34" charset="0"/>
              </a:rPr>
              <a:t>else</a:t>
            </a:r>
            <a:r>
              <a:rPr lang="en-US" sz="1200" b="1" dirty="0" smtClean="0">
                <a:solidFill>
                  <a:srgbClr val="000000"/>
                </a:solidFill>
                <a:latin typeface="Arial" pitchFamily="34" charset="0"/>
                <a:cs typeface="Arial" pitchFamily="34" charset="0"/>
              </a:rPr>
              <a:t> </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err="1" smtClean="0">
                <a:solidFill>
                  <a:srgbClr val="000000"/>
                </a:solidFill>
                <a:latin typeface="Arial" pitchFamily="34" charset="0"/>
                <a:cs typeface="Arial" pitchFamily="34" charset="0"/>
              </a:rPr>
              <a:t>move_forward</a:t>
            </a:r>
            <a:r>
              <a:rPr lang="en-US" sz="1200" b="1" dirty="0" smtClean="0">
                <a:solidFill>
                  <a:srgbClr val="960000"/>
                </a:solidFill>
                <a:latin typeface="Arial" pitchFamily="34" charset="0"/>
                <a:cs typeface="Arial" pitchFamily="34" charset="0"/>
              </a:rPr>
              <a:t>()</a:t>
            </a:r>
            <a:r>
              <a:rPr lang="en-US" sz="1200" b="1" dirty="0" smtClean="0">
                <a:solidFill>
                  <a:srgbClr val="640032"/>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6648"/>
                </a:solidFill>
                <a:latin typeface="Arial" pitchFamily="34" charset="0"/>
                <a:cs typeface="Arial" pitchFamily="34" charset="0"/>
              </a:rPr>
              <a:t>// </a:t>
            </a:r>
            <a:r>
              <a:rPr lang="en-US" sz="1200" b="1" dirty="0" err="1" smtClean="0">
                <a:solidFill>
                  <a:srgbClr val="006648"/>
                </a:solidFill>
                <a:latin typeface="Arial" pitchFamily="34" charset="0"/>
                <a:cs typeface="Arial" pitchFamily="34" charset="0"/>
              </a:rPr>
              <a:t>Serial.print</a:t>
            </a:r>
            <a:r>
              <a:rPr lang="en-US" sz="1200" b="1" dirty="0" smtClean="0">
                <a:solidFill>
                  <a:srgbClr val="006648"/>
                </a:solidFill>
                <a:latin typeface="Arial" pitchFamily="34" charset="0"/>
                <a:cs typeface="Arial" pitchFamily="34" charset="0"/>
              </a:rPr>
              <a:t>(" new=");</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t>
            </a:r>
            <a:r>
              <a:rPr lang="en-US" sz="1200" b="1" dirty="0" smtClean="0">
                <a:solidFill>
                  <a:srgbClr val="006648"/>
                </a:solidFill>
                <a:latin typeface="Arial" pitchFamily="34" charset="0"/>
                <a:cs typeface="Arial" pitchFamily="34" charset="0"/>
              </a:rPr>
              <a:t>// </a:t>
            </a:r>
            <a:r>
              <a:rPr lang="en-US" sz="1200" b="1" dirty="0" err="1" smtClean="0">
                <a:solidFill>
                  <a:srgbClr val="006648"/>
                </a:solidFill>
                <a:latin typeface="Arial" pitchFamily="34" charset="0"/>
                <a:cs typeface="Arial" pitchFamily="34" charset="0"/>
              </a:rPr>
              <a:t>Serial.print</a:t>
            </a:r>
            <a:r>
              <a:rPr lang="en-US" sz="1200" b="1" dirty="0" smtClean="0">
                <a:solidFill>
                  <a:srgbClr val="006648"/>
                </a:solidFill>
                <a:latin typeface="Arial" pitchFamily="34" charset="0"/>
                <a:cs typeface="Arial" pitchFamily="34" charset="0"/>
              </a:rPr>
              <a:t>(</a:t>
            </a:r>
            <a:r>
              <a:rPr lang="en-US" sz="1200" b="1" dirty="0" err="1" smtClean="0">
                <a:solidFill>
                  <a:srgbClr val="006648"/>
                </a:solidFill>
                <a:latin typeface="Arial" pitchFamily="34" charset="0"/>
                <a:cs typeface="Arial" pitchFamily="34" charset="0"/>
              </a:rPr>
              <a:t>new_strip_index</a:t>
            </a:r>
            <a:r>
              <a:rPr lang="en-US" sz="1200" b="1" dirty="0" smtClean="0">
                <a:solidFill>
                  <a:srgbClr val="006648"/>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96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
            </a:r>
            <a:br>
              <a:rPr lang="en-US" sz="1200" b="1" dirty="0" smtClean="0">
                <a:solidFill>
                  <a:srgbClr val="000000"/>
                </a:solidFill>
                <a:latin typeface="Arial" pitchFamily="34" charset="0"/>
                <a:cs typeface="Arial" pitchFamily="34" charset="0"/>
              </a:rPr>
            </a:br>
            <a:endParaRPr lang="en-US" sz="1200" b="1" dirty="0" smtClean="0">
              <a:latin typeface="Arial" pitchFamily="34" charset="0"/>
              <a:cs typeface="Arial" pitchFamily="34" charset="0"/>
            </a:endParaRPr>
          </a:p>
        </p:txBody>
      </p:sp>
      <p:sp>
        <p:nvSpPr>
          <p:cNvPr id="7" name="TextBox 6"/>
          <p:cNvSpPr txBox="1"/>
          <p:nvPr/>
        </p:nvSpPr>
        <p:spPr>
          <a:xfrm>
            <a:off x="762000" y="1219200"/>
            <a:ext cx="1704313" cy="338554"/>
          </a:xfrm>
          <a:prstGeom prst="rect">
            <a:avLst/>
          </a:prstGeom>
          <a:noFill/>
        </p:spPr>
        <p:txBody>
          <a:bodyPr wrap="none" rtlCol="0">
            <a:spAutoFit/>
          </a:bodyPr>
          <a:lstStyle/>
          <a:p>
            <a:r>
              <a:rPr lang="en-US" sz="1600" b="1" dirty="0" smtClean="0">
                <a:latin typeface="Arial Narrow" pitchFamily="34" charset="0"/>
              </a:rPr>
              <a:t>The loop() function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Turn Right And Forward</a:t>
            </a:r>
            <a:endParaRPr lang="en-US" dirty="0"/>
          </a:p>
        </p:txBody>
      </p:sp>
      <p:sp>
        <p:nvSpPr>
          <p:cNvPr id="4" name="Footer Placeholder 3"/>
          <p:cNvSpPr>
            <a:spLocks noGrp="1"/>
          </p:cNvSpPr>
          <p:nvPr>
            <p:ph type="ftr" sz="quarter" idx="11"/>
          </p:nvPr>
        </p:nvSpPr>
        <p:spPr/>
        <p:txBody>
          <a:bodyPr/>
          <a:lstStyle/>
          <a:p>
            <a:r>
              <a:rPr lang="en-US" smtClean="0"/>
              <a:t>Moving Rainbow Labs</a:t>
            </a:r>
            <a:endParaRPr lang="en-US" dirty="0"/>
          </a:p>
        </p:txBody>
      </p:sp>
      <p:sp>
        <p:nvSpPr>
          <p:cNvPr id="5" name="Slide Number Placeholder 4"/>
          <p:cNvSpPr>
            <a:spLocks noGrp="1"/>
          </p:cNvSpPr>
          <p:nvPr>
            <p:ph type="sldNum" sz="quarter" idx="12"/>
          </p:nvPr>
        </p:nvSpPr>
        <p:spPr/>
        <p:txBody>
          <a:bodyPr/>
          <a:lstStyle/>
          <a:p>
            <a:fld id="{74CD98B4-AB67-4096-9341-E2EE698C9B7D}" type="slidenum">
              <a:rPr lang="en-US" smtClean="0"/>
              <a:pPr/>
              <a:t>16</a:t>
            </a:fld>
            <a:endParaRPr lang="en-US" dirty="0"/>
          </a:p>
        </p:txBody>
      </p:sp>
      <p:sp>
        <p:nvSpPr>
          <p:cNvPr id="7" name="TextBox 6"/>
          <p:cNvSpPr txBox="1"/>
          <p:nvPr/>
        </p:nvSpPr>
        <p:spPr>
          <a:xfrm>
            <a:off x="533400" y="1752600"/>
            <a:ext cx="5562600" cy="5262979"/>
          </a:xfrm>
          <a:prstGeom prst="rect">
            <a:avLst/>
          </a:prstGeom>
          <a:solidFill>
            <a:schemeClr val="bg1">
              <a:lumMod val="95000"/>
            </a:schemeClr>
          </a:solidFill>
          <a:ln>
            <a:solidFill>
              <a:schemeClr val="tx1"/>
            </a:solidFill>
          </a:ln>
        </p:spPr>
        <p:txBody>
          <a:bodyPr wrap="square" rtlCol="0">
            <a:spAutoFit/>
          </a:bodyPr>
          <a:lstStyle/>
          <a:p>
            <a:r>
              <a:rPr lang="en-US" sz="1600" b="1" dirty="0" smtClean="0">
                <a:solidFill>
                  <a:srgbClr val="000066"/>
                </a:solidFill>
              </a:rPr>
              <a:t>void</a:t>
            </a:r>
            <a:r>
              <a:rPr lang="en-US" sz="1600" b="1" dirty="0" smtClean="0">
                <a:solidFill>
                  <a:srgbClr val="000000"/>
                </a:solidFill>
              </a:rPr>
              <a:t> </a:t>
            </a:r>
            <a:r>
              <a:rPr lang="en-US" sz="1600" b="1" dirty="0" err="1" smtClean="0">
                <a:solidFill>
                  <a:srgbClr val="000000"/>
                </a:solidFill>
              </a:rPr>
              <a:t>turn_right</a:t>
            </a:r>
            <a:r>
              <a:rPr lang="en-US" sz="1600" b="1" dirty="0" smtClean="0">
                <a:solidFill>
                  <a:srgbClr val="960000"/>
                </a:solidFill>
              </a:rPr>
              <a:t>()</a:t>
            </a:r>
            <a:r>
              <a:rPr lang="en-US" sz="1600" b="1" dirty="0" smtClean="0">
                <a:solidFill>
                  <a:srgbClr val="000000"/>
                </a:solidFill>
              </a:rPr>
              <a:t> </a:t>
            </a:r>
            <a:r>
              <a:rPr lang="en-US" sz="1600" b="1" dirty="0" smtClean="0">
                <a:solidFill>
                  <a:srgbClr val="960000"/>
                </a:solidFill>
              </a:rPr>
              <a:t>{</a:t>
            </a: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  </a:t>
            </a:r>
            <a:r>
              <a:rPr lang="en-US" sz="1600" b="1" dirty="0" err="1" smtClean="0">
                <a:solidFill>
                  <a:srgbClr val="000000"/>
                </a:solidFill>
              </a:rPr>
              <a:t>Serial</a:t>
            </a:r>
            <a:r>
              <a:rPr lang="en-US" sz="1600" b="1" dirty="0" err="1" smtClean="0">
                <a:solidFill>
                  <a:srgbClr val="640032"/>
                </a:solidFill>
              </a:rPr>
              <a:t>.</a:t>
            </a:r>
            <a:r>
              <a:rPr lang="en-US" sz="1600" b="1" dirty="0" err="1" smtClean="0">
                <a:solidFill>
                  <a:srgbClr val="000000"/>
                </a:solidFill>
              </a:rPr>
              <a:t>println</a:t>
            </a:r>
            <a:r>
              <a:rPr lang="en-US" sz="1600" b="1" dirty="0" smtClean="0">
                <a:solidFill>
                  <a:srgbClr val="960000"/>
                </a:solidFill>
              </a:rPr>
              <a:t>(</a:t>
            </a:r>
            <a:r>
              <a:rPr lang="en-US" sz="1600" b="1" dirty="0" smtClean="0">
                <a:solidFill>
                  <a:srgbClr val="0000FF"/>
                </a:solidFill>
              </a:rPr>
              <a:t>"turning right"</a:t>
            </a:r>
            <a:r>
              <a:rPr lang="en-US" sz="1600" b="1" dirty="0" smtClean="0">
                <a:solidFill>
                  <a:srgbClr val="960000"/>
                </a:solidFill>
              </a:rPr>
              <a:t>)</a:t>
            </a:r>
            <a:r>
              <a:rPr lang="en-US" sz="1600" b="1" dirty="0" smtClean="0">
                <a:solidFill>
                  <a:srgbClr val="640032"/>
                </a:solidFill>
              </a:rPr>
              <a:t>;</a:t>
            </a: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  </a:t>
            </a:r>
            <a:r>
              <a:rPr lang="en-US" sz="1600" b="1" dirty="0" err="1" smtClean="0">
                <a:solidFill>
                  <a:srgbClr val="000000"/>
                </a:solidFill>
              </a:rPr>
              <a:t>analogWrite</a:t>
            </a:r>
            <a:r>
              <a:rPr lang="en-US" sz="1600" b="1" dirty="0" smtClean="0">
                <a:solidFill>
                  <a:srgbClr val="960000"/>
                </a:solidFill>
              </a:rPr>
              <a:t>(</a:t>
            </a:r>
            <a:r>
              <a:rPr lang="en-US" sz="1600" b="1" dirty="0" err="1" smtClean="0">
                <a:solidFill>
                  <a:srgbClr val="000000"/>
                </a:solidFill>
              </a:rPr>
              <a:t>right_forward</a:t>
            </a:r>
            <a:r>
              <a:rPr lang="en-US" sz="1600" b="1" dirty="0" smtClean="0">
                <a:solidFill>
                  <a:srgbClr val="640032"/>
                </a:solidFill>
              </a:rPr>
              <a:t>,</a:t>
            </a:r>
            <a:r>
              <a:rPr lang="en-US" sz="1600" b="1" dirty="0" smtClean="0">
                <a:solidFill>
                  <a:srgbClr val="000000"/>
                </a:solidFill>
              </a:rPr>
              <a:t> LOW</a:t>
            </a:r>
            <a:r>
              <a:rPr lang="en-US" sz="1600" b="1" dirty="0" smtClean="0">
                <a:solidFill>
                  <a:srgbClr val="960000"/>
                </a:solidFill>
              </a:rPr>
              <a:t>)</a:t>
            </a:r>
            <a:r>
              <a:rPr lang="en-US" sz="1600" b="1" dirty="0" smtClean="0">
                <a:solidFill>
                  <a:srgbClr val="640032"/>
                </a:solidFill>
              </a:rPr>
              <a:t>;</a:t>
            </a: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  </a:t>
            </a:r>
            <a:r>
              <a:rPr lang="en-US" sz="1600" b="1" dirty="0" err="1" smtClean="0">
                <a:solidFill>
                  <a:srgbClr val="000000"/>
                </a:solidFill>
              </a:rPr>
              <a:t>analogWrite</a:t>
            </a:r>
            <a:r>
              <a:rPr lang="en-US" sz="1600" b="1" dirty="0" smtClean="0">
                <a:solidFill>
                  <a:srgbClr val="960000"/>
                </a:solidFill>
              </a:rPr>
              <a:t>(</a:t>
            </a:r>
            <a:r>
              <a:rPr lang="en-US" sz="1600" b="1" dirty="0" err="1" smtClean="0">
                <a:solidFill>
                  <a:srgbClr val="000000"/>
                </a:solidFill>
              </a:rPr>
              <a:t>right_reverse</a:t>
            </a:r>
            <a:r>
              <a:rPr lang="en-US" sz="1600" b="1" dirty="0" smtClean="0">
                <a:solidFill>
                  <a:srgbClr val="640032"/>
                </a:solidFill>
              </a:rPr>
              <a:t>,</a:t>
            </a:r>
            <a:r>
              <a:rPr lang="en-US" sz="1600" b="1" dirty="0" smtClean="0">
                <a:solidFill>
                  <a:srgbClr val="000000"/>
                </a:solidFill>
              </a:rPr>
              <a:t> </a:t>
            </a:r>
            <a:r>
              <a:rPr lang="en-US" sz="1600" b="1" dirty="0" err="1" smtClean="0">
                <a:solidFill>
                  <a:srgbClr val="000000"/>
                </a:solidFill>
              </a:rPr>
              <a:t>power_turn_level</a:t>
            </a:r>
            <a:r>
              <a:rPr lang="en-US" sz="1600" b="1" dirty="0" smtClean="0">
                <a:solidFill>
                  <a:srgbClr val="960000"/>
                </a:solidFill>
              </a:rPr>
              <a:t>)</a:t>
            </a:r>
            <a:r>
              <a:rPr lang="en-US" sz="1600" b="1" dirty="0" smtClean="0">
                <a:solidFill>
                  <a:srgbClr val="640032"/>
                </a:solidFill>
              </a:rPr>
              <a:t>;</a:t>
            </a: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  </a:t>
            </a:r>
            <a:r>
              <a:rPr lang="en-US" sz="1600" b="1" dirty="0" err="1" smtClean="0">
                <a:solidFill>
                  <a:srgbClr val="000000"/>
                </a:solidFill>
              </a:rPr>
              <a:t>analogWrite</a:t>
            </a:r>
            <a:r>
              <a:rPr lang="en-US" sz="1600" b="1" dirty="0" smtClean="0">
                <a:solidFill>
                  <a:srgbClr val="960000"/>
                </a:solidFill>
              </a:rPr>
              <a:t>(</a:t>
            </a:r>
            <a:r>
              <a:rPr lang="en-US" sz="1600" b="1" dirty="0" err="1" smtClean="0">
                <a:solidFill>
                  <a:srgbClr val="000000"/>
                </a:solidFill>
              </a:rPr>
              <a:t>left_forward</a:t>
            </a:r>
            <a:r>
              <a:rPr lang="en-US" sz="1600" b="1" dirty="0" smtClean="0">
                <a:solidFill>
                  <a:srgbClr val="640032"/>
                </a:solidFill>
              </a:rPr>
              <a:t>,</a:t>
            </a:r>
            <a:r>
              <a:rPr lang="en-US" sz="1600" b="1" dirty="0" smtClean="0">
                <a:solidFill>
                  <a:srgbClr val="000000"/>
                </a:solidFill>
              </a:rPr>
              <a:t> </a:t>
            </a:r>
            <a:r>
              <a:rPr lang="en-US" sz="1600" b="1" dirty="0" err="1" smtClean="0">
                <a:solidFill>
                  <a:srgbClr val="000000"/>
                </a:solidFill>
              </a:rPr>
              <a:t>power_turn_level</a:t>
            </a:r>
            <a:r>
              <a:rPr lang="en-US" sz="1600" b="1" dirty="0" smtClean="0">
                <a:solidFill>
                  <a:srgbClr val="960000"/>
                </a:solidFill>
              </a:rPr>
              <a:t>)</a:t>
            </a:r>
            <a:r>
              <a:rPr lang="en-US" sz="1600" b="1" dirty="0" smtClean="0">
                <a:solidFill>
                  <a:srgbClr val="640032"/>
                </a:solidFill>
              </a:rPr>
              <a:t>;</a:t>
            </a: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  </a:t>
            </a:r>
            <a:r>
              <a:rPr lang="en-US" sz="1600" b="1" dirty="0" err="1" smtClean="0">
                <a:solidFill>
                  <a:srgbClr val="000000"/>
                </a:solidFill>
              </a:rPr>
              <a:t>analogWrite</a:t>
            </a:r>
            <a:r>
              <a:rPr lang="en-US" sz="1600" b="1" dirty="0" smtClean="0">
                <a:solidFill>
                  <a:srgbClr val="960000"/>
                </a:solidFill>
              </a:rPr>
              <a:t>(</a:t>
            </a:r>
            <a:r>
              <a:rPr lang="en-US" sz="1600" b="1" dirty="0" err="1" smtClean="0">
                <a:solidFill>
                  <a:srgbClr val="000000"/>
                </a:solidFill>
              </a:rPr>
              <a:t>left_reverse</a:t>
            </a:r>
            <a:r>
              <a:rPr lang="en-US" sz="1600" b="1" dirty="0" smtClean="0">
                <a:solidFill>
                  <a:srgbClr val="640032"/>
                </a:solidFill>
              </a:rPr>
              <a:t>,</a:t>
            </a:r>
            <a:r>
              <a:rPr lang="en-US" sz="1600" b="1" dirty="0" smtClean="0">
                <a:solidFill>
                  <a:srgbClr val="000000"/>
                </a:solidFill>
              </a:rPr>
              <a:t> LOW</a:t>
            </a:r>
            <a:r>
              <a:rPr lang="en-US" sz="1600" b="1" dirty="0" smtClean="0">
                <a:solidFill>
                  <a:srgbClr val="960000"/>
                </a:solidFill>
              </a:rPr>
              <a:t>)</a:t>
            </a:r>
            <a:r>
              <a:rPr lang="en-US" sz="1600" b="1" dirty="0" smtClean="0">
                <a:solidFill>
                  <a:srgbClr val="640032"/>
                </a:solidFill>
              </a:rPr>
              <a:t>;</a:t>
            </a: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  delay</a:t>
            </a:r>
            <a:r>
              <a:rPr lang="en-US" sz="1600" b="1" dirty="0" smtClean="0">
                <a:solidFill>
                  <a:srgbClr val="960000"/>
                </a:solidFill>
              </a:rPr>
              <a:t>(</a:t>
            </a:r>
            <a:r>
              <a:rPr lang="en-US" sz="1600" b="1" dirty="0" err="1" smtClean="0">
                <a:solidFill>
                  <a:srgbClr val="000000"/>
                </a:solidFill>
              </a:rPr>
              <a:t>delay_time_ninty_turn</a:t>
            </a:r>
            <a:r>
              <a:rPr lang="en-US" sz="1600" b="1" dirty="0" smtClean="0">
                <a:solidFill>
                  <a:srgbClr val="960000"/>
                </a:solidFill>
              </a:rPr>
              <a:t>)</a:t>
            </a:r>
            <a:r>
              <a:rPr lang="en-US" sz="1600" b="1" dirty="0" smtClean="0">
                <a:solidFill>
                  <a:srgbClr val="640032"/>
                </a:solidFill>
              </a:rPr>
              <a:t>;</a:t>
            </a:r>
            <a:r>
              <a:rPr lang="en-US" sz="1600" b="1" dirty="0" smtClean="0">
                <a:solidFill>
                  <a:srgbClr val="000000"/>
                </a:solidFill>
              </a:rPr>
              <a:t/>
            </a:r>
            <a:br>
              <a:rPr lang="en-US" sz="1600" b="1" dirty="0" smtClean="0">
                <a:solidFill>
                  <a:srgbClr val="000000"/>
                </a:solidFill>
              </a:rPr>
            </a:br>
            <a:r>
              <a:rPr lang="en-US" sz="1600" b="1" dirty="0" smtClean="0">
                <a:solidFill>
                  <a:srgbClr val="960000"/>
                </a:solidFill>
              </a:rPr>
              <a:t>}</a:t>
            </a: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
            </a:r>
            <a:br>
              <a:rPr lang="en-US" sz="1600" b="1" dirty="0" smtClean="0">
                <a:solidFill>
                  <a:srgbClr val="000000"/>
                </a:solidFill>
              </a:rPr>
            </a:br>
            <a:r>
              <a:rPr lang="en-US" sz="1600" b="1" dirty="0" smtClean="0">
                <a:solidFill>
                  <a:srgbClr val="000066"/>
                </a:solidFill>
              </a:rPr>
              <a:t>void</a:t>
            </a:r>
            <a:r>
              <a:rPr lang="en-US" sz="1600" b="1" dirty="0" smtClean="0">
                <a:solidFill>
                  <a:srgbClr val="000000"/>
                </a:solidFill>
              </a:rPr>
              <a:t> </a:t>
            </a:r>
            <a:r>
              <a:rPr lang="en-US" sz="1600" b="1" dirty="0" err="1" smtClean="0">
                <a:solidFill>
                  <a:srgbClr val="000000"/>
                </a:solidFill>
              </a:rPr>
              <a:t>move_forward</a:t>
            </a:r>
            <a:r>
              <a:rPr lang="en-US" sz="1600" b="1" dirty="0" smtClean="0">
                <a:solidFill>
                  <a:srgbClr val="960000"/>
                </a:solidFill>
              </a:rPr>
              <a:t>()</a:t>
            </a:r>
            <a:r>
              <a:rPr lang="en-US" sz="1600" b="1" dirty="0" smtClean="0">
                <a:solidFill>
                  <a:srgbClr val="000000"/>
                </a:solidFill>
              </a:rPr>
              <a:t> </a:t>
            </a:r>
            <a:r>
              <a:rPr lang="en-US" sz="1600" b="1" dirty="0" smtClean="0">
                <a:solidFill>
                  <a:srgbClr val="960000"/>
                </a:solidFill>
              </a:rPr>
              <a:t>{</a:t>
            </a: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  </a:t>
            </a:r>
            <a:r>
              <a:rPr lang="en-US" sz="1600" b="1" dirty="0" err="1" smtClean="0">
                <a:solidFill>
                  <a:srgbClr val="000000"/>
                </a:solidFill>
              </a:rPr>
              <a:t>Serial</a:t>
            </a:r>
            <a:r>
              <a:rPr lang="en-US" sz="1600" b="1" dirty="0" err="1" smtClean="0">
                <a:solidFill>
                  <a:srgbClr val="640032"/>
                </a:solidFill>
              </a:rPr>
              <a:t>.</a:t>
            </a:r>
            <a:r>
              <a:rPr lang="en-US" sz="1600" b="1" dirty="0" err="1" smtClean="0">
                <a:solidFill>
                  <a:srgbClr val="000000"/>
                </a:solidFill>
              </a:rPr>
              <a:t>println</a:t>
            </a:r>
            <a:r>
              <a:rPr lang="en-US" sz="1600" b="1" dirty="0" smtClean="0">
                <a:solidFill>
                  <a:srgbClr val="960000"/>
                </a:solidFill>
              </a:rPr>
              <a:t>(</a:t>
            </a:r>
            <a:r>
              <a:rPr lang="en-US" sz="1600" b="1" dirty="0" smtClean="0">
                <a:solidFill>
                  <a:srgbClr val="0000FF"/>
                </a:solidFill>
              </a:rPr>
              <a:t>"moving forward"</a:t>
            </a:r>
            <a:r>
              <a:rPr lang="en-US" sz="1600" b="1" dirty="0" smtClean="0">
                <a:solidFill>
                  <a:srgbClr val="960000"/>
                </a:solidFill>
              </a:rPr>
              <a:t>)</a:t>
            </a:r>
            <a:r>
              <a:rPr lang="en-US" sz="1600" b="1" dirty="0" smtClean="0">
                <a:solidFill>
                  <a:srgbClr val="640032"/>
                </a:solidFill>
              </a:rPr>
              <a:t>;</a:t>
            </a: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  </a:t>
            </a:r>
            <a:r>
              <a:rPr lang="en-US" sz="1600" b="1" dirty="0" err="1" smtClean="0">
                <a:solidFill>
                  <a:srgbClr val="000000"/>
                </a:solidFill>
              </a:rPr>
              <a:t>analogWrite</a:t>
            </a:r>
            <a:r>
              <a:rPr lang="en-US" sz="1600" b="1" dirty="0" smtClean="0">
                <a:solidFill>
                  <a:srgbClr val="960000"/>
                </a:solidFill>
              </a:rPr>
              <a:t>(</a:t>
            </a:r>
            <a:r>
              <a:rPr lang="en-US" sz="1600" b="1" dirty="0" err="1" smtClean="0">
                <a:solidFill>
                  <a:srgbClr val="000000"/>
                </a:solidFill>
              </a:rPr>
              <a:t>right_forward</a:t>
            </a:r>
            <a:r>
              <a:rPr lang="en-US" sz="1600" b="1" dirty="0" smtClean="0">
                <a:solidFill>
                  <a:srgbClr val="640032"/>
                </a:solidFill>
              </a:rPr>
              <a:t>,</a:t>
            </a:r>
            <a:r>
              <a:rPr lang="en-US" sz="1600" b="1" dirty="0" smtClean="0">
                <a:solidFill>
                  <a:srgbClr val="000000"/>
                </a:solidFill>
              </a:rPr>
              <a:t> </a:t>
            </a:r>
            <a:r>
              <a:rPr lang="en-US" sz="1600" b="1" dirty="0" err="1" smtClean="0">
                <a:solidFill>
                  <a:srgbClr val="000000"/>
                </a:solidFill>
              </a:rPr>
              <a:t>power_forward_right</a:t>
            </a:r>
            <a:r>
              <a:rPr lang="en-US" sz="1600" b="1" dirty="0" smtClean="0">
                <a:solidFill>
                  <a:srgbClr val="960000"/>
                </a:solidFill>
              </a:rPr>
              <a:t>)</a:t>
            </a:r>
            <a:r>
              <a:rPr lang="en-US" sz="1600" b="1" dirty="0" smtClean="0">
                <a:solidFill>
                  <a:srgbClr val="640032"/>
                </a:solidFill>
              </a:rPr>
              <a:t>;</a:t>
            </a: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  </a:t>
            </a:r>
            <a:r>
              <a:rPr lang="en-US" sz="1600" b="1" dirty="0" err="1" smtClean="0">
                <a:solidFill>
                  <a:srgbClr val="000000"/>
                </a:solidFill>
              </a:rPr>
              <a:t>analogWrite</a:t>
            </a:r>
            <a:r>
              <a:rPr lang="en-US" sz="1600" b="1" dirty="0" smtClean="0">
                <a:solidFill>
                  <a:srgbClr val="960000"/>
                </a:solidFill>
              </a:rPr>
              <a:t>(</a:t>
            </a:r>
            <a:r>
              <a:rPr lang="en-US" sz="1600" b="1" dirty="0" err="1" smtClean="0">
                <a:solidFill>
                  <a:srgbClr val="000000"/>
                </a:solidFill>
              </a:rPr>
              <a:t>right_reverse</a:t>
            </a:r>
            <a:r>
              <a:rPr lang="en-US" sz="1600" b="1" dirty="0" smtClean="0">
                <a:solidFill>
                  <a:srgbClr val="640032"/>
                </a:solidFill>
              </a:rPr>
              <a:t>,</a:t>
            </a:r>
            <a:r>
              <a:rPr lang="en-US" sz="1600" b="1" dirty="0" smtClean="0">
                <a:solidFill>
                  <a:srgbClr val="000000"/>
                </a:solidFill>
              </a:rPr>
              <a:t> LOW</a:t>
            </a:r>
            <a:r>
              <a:rPr lang="en-US" sz="1600" b="1" dirty="0" smtClean="0">
                <a:solidFill>
                  <a:srgbClr val="960000"/>
                </a:solidFill>
              </a:rPr>
              <a:t>)</a:t>
            </a:r>
            <a:r>
              <a:rPr lang="en-US" sz="1600" b="1" dirty="0" smtClean="0">
                <a:solidFill>
                  <a:srgbClr val="640032"/>
                </a:solidFill>
              </a:rPr>
              <a:t>;</a:t>
            </a: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  </a:t>
            </a:r>
            <a:r>
              <a:rPr lang="en-US" sz="1600" b="1" dirty="0" err="1" smtClean="0">
                <a:solidFill>
                  <a:srgbClr val="000000"/>
                </a:solidFill>
              </a:rPr>
              <a:t>analogWrite</a:t>
            </a:r>
            <a:r>
              <a:rPr lang="en-US" sz="1600" b="1" dirty="0" smtClean="0">
                <a:solidFill>
                  <a:srgbClr val="960000"/>
                </a:solidFill>
              </a:rPr>
              <a:t>(</a:t>
            </a:r>
            <a:r>
              <a:rPr lang="en-US" sz="1600" b="1" dirty="0" err="1" smtClean="0">
                <a:solidFill>
                  <a:srgbClr val="000000"/>
                </a:solidFill>
              </a:rPr>
              <a:t>left_forward</a:t>
            </a:r>
            <a:r>
              <a:rPr lang="en-US" sz="1600" b="1" dirty="0" smtClean="0">
                <a:solidFill>
                  <a:srgbClr val="640032"/>
                </a:solidFill>
              </a:rPr>
              <a:t>,</a:t>
            </a:r>
            <a:r>
              <a:rPr lang="en-US" sz="1600" b="1" dirty="0" smtClean="0">
                <a:solidFill>
                  <a:srgbClr val="000000"/>
                </a:solidFill>
              </a:rPr>
              <a:t> </a:t>
            </a:r>
            <a:r>
              <a:rPr lang="en-US" sz="1600" b="1" dirty="0" err="1" smtClean="0">
                <a:solidFill>
                  <a:srgbClr val="000000"/>
                </a:solidFill>
              </a:rPr>
              <a:t>power_forward_left</a:t>
            </a:r>
            <a:r>
              <a:rPr lang="en-US" sz="1600" b="1" dirty="0" smtClean="0">
                <a:solidFill>
                  <a:srgbClr val="960000"/>
                </a:solidFill>
              </a:rPr>
              <a:t>)</a:t>
            </a:r>
            <a:r>
              <a:rPr lang="en-US" sz="1600" b="1" dirty="0" smtClean="0">
                <a:solidFill>
                  <a:srgbClr val="640032"/>
                </a:solidFill>
              </a:rPr>
              <a:t>;</a:t>
            </a: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  </a:t>
            </a:r>
            <a:r>
              <a:rPr lang="en-US" sz="1600" b="1" dirty="0" err="1" smtClean="0">
                <a:solidFill>
                  <a:srgbClr val="000000"/>
                </a:solidFill>
              </a:rPr>
              <a:t>analogWrite</a:t>
            </a:r>
            <a:r>
              <a:rPr lang="en-US" sz="1600" b="1" dirty="0" smtClean="0">
                <a:solidFill>
                  <a:srgbClr val="960000"/>
                </a:solidFill>
              </a:rPr>
              <a:t>(</a:t>
            </a:r>
            <a:r>
              <a:rPr lang="en-US" sz="1600" b="1" dirty="0" err="1" smtClean="0">
                <a:solidFill>
                  <a:srgbClr val="000000"/>
                </a:solidFill>
              </a:rPr>
              <a:t>left_reverse</a:t>
            </a:r>
            <a:r>
              <a:rPr lang="en-US" sz="1600" b="1" dirty="0" smtClean="0">
                <a:solidFill>
                  <a:srgbClr val="640032"/>
                </a:solidFill>
              </a:rPr>
              <a:t>,</a:t>
            </a:r>
            <a:r>
              <a:rPr lang="en-US" sz="1600" b="1" dirty="0" smtClean="0">
                <a:solidFill>
                  <a:srgbClr val="000000"/>
                </a:solidFill>
              </a:rPr>
              <a:t> LOW</a:t>
            </a:r>
            <a:r>
              <a:rPr lang="en-US" sz="1600" b="1" dirty="0" smtClean="0">
                <a:solidFill>
                  <a:srgbClr val="960000"/>
                </a:solidFill>
              </a:rPr>
              <a:t>)</a:t>
            </a:r>
            <a:r>
              <a:rPr lang="en-US" sz="1600" b="1" dirty="0" smtClean="0">
                <a:solidFill>
                  <a:srgbClr val="640032"/>
                </a:solidFill>
              </a:rPr>
              <a:t>;</a:t>
            </a: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  delay</a:t>
            </a:r>
            <a:r>
              <a:rPr lang="en-US" sz="1600" b="1" dirty="0" smtClean="0">
                <a:solidFill>
                  <a:srgbClr val="960000"/>
                </a:solidFill>
              </a:rPr>
              <a:t>(</a:t>
            </a:r>
            <a:r>
              <a:rPr lang="en-US" sz="1600" b="1" dirty="0" err="1" smtClean="0">
                <a:solidFill>
                  <a:srgbClr val="000000"/>
                </a:solidFill>
              </a:rPr>
              <a:t>delay_time_forward</a:t>
            </a:r>
            <a:r>
              <a:rPr lang="en-US" sz="1600" b="1" dirty="0" smtClean="0">
                <a:solidFill>
                  <a:srgbClr val="960000"/>
                </a:solidFill>
              </a:rPr>
              <a:t>)</a:t>
            </a:r>
            <a:r>
              <a:rPr lang="en-US" sz="1600" b="1" dirty="0" smtClean="0">
                <a:solidFill>
                  <a:srgbClr val="640032"/>
                </a:solidFill>
              </a:rPr>
              <a:t>;</a:t>
            </a:r>
            <a:r>
              <a:rPr lang="en-US" sz="1600" b="1" dirty="0" smtClean="0">
                <a:solidFill>
                  <a:srgbClr val="000000"/>
                </a:solidFill>
              </a:rPr>
              <a:t/>
            </a:r>
            <a:br>
              <a:rPr lang="en-US" sz="1600" b="1" dirty="0" smtClean="0">
                <a:solidFill>
                  <a:srgbClr val="000000"/>
                </a:solidFill>
              </a:rPr>
            </a:br>
            <a:r>
              <a:rPr lang="en-US" sz="1600" b="1" dirty="0" smtClean="0">
                <a:solidFill>
                  <a:srgbClr val="960000"/>
                </a:solidFill>
              </a:rPr>
              <a:t>}</a:t>
            </a: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
            </a:r>
            <a:br>
              <a:rPr lang="en-US" sz="1600" b="1" dirty="0" smtClean="0">
                <a:solidFill>
                  <a:srgbClr val="000000"/>
                </a:solidFill>
              </a:rPr>
            </a:br>
            <a:endParaRPr lang="en-US" sz="1600" b="1" dirty="0" smtClean="0">
              <a:latin typeface="Arial Narrow" pitchFamily="34" charset="0"/>
            </a:endParaRPr>
          </a:p>
          <a:p>
            <a:endParaRPr lang="en-US" sz="1600" b="1" dirty="0" smtClean="0">
              <a:latin typeface="Arial Narrow"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6172200" cy="457200"/>
          </a:xfrm>
        </p:spPr>
        <p:txBody>
          <a:bodyPr>
            <a:normAutofit fontScale="90000"/>
          </a:bodyPr>
          <a:lstStyle/>
          <a:p>
            <a:r>
              <a:rPr lang="en-US" dirty="0" smtClean="0"/>
              <a:t>CoderDojo Robot Labs</a:t>
            </a:r>
            <a:endParaRPr lang="en-US" dirty="0"/>
          </a:p>
        </p:txBody>
      </p:sp>
      <p:sp>
        <p:nvSpPr>
          <p:cNvPr id="3" name="Subtitle 2"/>
          <p:cNvSpPr>
            <a:spLocks noGrp="1"/>
          </p:cNvSpPr>
          <p:nvPr>
            <p:ph idx="1"/>
          </p:nvPr>
        </p:nvSpPr>
        <p:spPr>
          <a:xfrm>
            <a:off x="304800" y="1219200"/>
            <a:ext cx="6172200" cy="954107"/>
          </a:xfrm>
        </p:spPr>
        <p:txBody>
          <a:bodyPr>
            <a:spAutoFit/>
          </a:bodyPr>
          <a:lstStyle/>
          <a:p>
            <a:pPr marL="0" indent="0">
              <a:buNone/>
            </a:pPr>
            <a:r>
              <a:rPr lang="en-US" sz="1400" dirty="0" smtClean="0">
                <a:latin typeface="Arial" pitchFamily="34" charset="0"/>
                <a:cs typeface="Arial" pitchFamily="34" charset="0"/>
              </a:rPr>
              <a:t>These labs assume you are already familiar with the Arduino system.  You should have the Arduino development software installed and be familiar with how to write an Arduino blink program, read sensors and control analog and digital outputs.</a:t>
            </a:r>
            <a:endParaRPr lang="en-US" sz="14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74CD98B4-AB67-4096-9341-E2EE698C9B7D}"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Moving Rainbow Labs</a:t>
            </a:r>
            <a:endParaRPr lang="en-US" dirty="0"/>
          </a:p>
        </p:txBody>
      </p:sp>
      <p:sp>
        <p:nvSpPr>
          <p:cNvPr id="6" name="TextBox 5"/>
          <p:cNvSpPr txBox="1"/>
          <p:nvPr/>
        </p:nvSpPr>
        <p:spPr>
          <a:xfrm>
            <a:off x="304800" y="914400"/>
            <a:ext cx="1247457" cy="338554"/>
          </a:xfrm>
          <a:prstGeom prst="rect">
            <a:avLst/>
          </a:prstGeom>
          <a:noFill/>
        </p:spPr>
        <p:txBody>
          <a:bodyPr wrap="none" rtlCol="0">
            <a:spAutoFit/>
          </a:bodyPr>
          <a:lstStyle/>
          <a:p>
            <a:r>
              <a:rPr lang="en-US" sz="1600" b="1" dirty="0" smtClean="0">
                <a:solidFill>
                  <a:srgbClr val="0070C0"/>
                </a:solidFill>
                <a:latin typeface="Arial Narrow" pitchFamily="34" charset="0"/>
              </a:rPr>
              <a:t>Prerequisites</a:t>
            </a:r>
            <a:endParaRPr lang="en-US" sz="1600" b="1" dirty="0">
              <a:solidFill>
                <a:srgbClr val="0070C0"/>
              </a:solidFill>
              <a:latin typeface="Arial Narrow" pitchFamily="34" charset="0"/>
            </a:endParaRPr>
          </a:p>
        </p:txBody>
      </p:sp>
      <p:sp>
        <p:nvSpPr>
          <p:cNvPr id="7" name="TextBox 6"/>
          <p:cNvSpPr txBox="1"/>
          <p:nvPr/>
        </p:nvSpPr>
        <p:spPr>
          <a:xfrm>
            <a:off x="304800" y="2209800"/>
            <a:ext cx="1574470" cy="338554"/>
          </a:xfrm>
          <a:prstGeom prst="rect">
            <a:avLst/>
          </a:prstGeom>
          <a:noFill/>
        </p:spPr>
        <p:txBody>
          <a:bodyPr wrap="none" rtlCol="0">
            <a:spAutoFit/>
          </a:bodyPr>
          <a:lstStyle/>
          <a:p>
            <a:r>
              <a:rPr lang="en-US" sz="1600" b="1" dirty="0" smtClean="0">
                <a:solidFill>
                  <a:srgbClr val="0070C0"/>
                </a:solidFill>
                <a:latin typeface="Arial Narrow" pitchFamily="34" charset="0"/>
              </a:rPr>
              <a:t>Overview of Labs</a:t>
            </a:r>
            <a:endParaRPr lang="en-US" sz="1600" b="1" dirty="0">
              <a:solidFill>
                <a:srgbClr val="0070C0"/>
              </a:solidFill>
              <a:latin typeface="Arial Narrow" pitchFamily="34" charset="0"/>
            </a:endParaRPr>
          </a:p>
        </p:txBody>
      </p:sp>
      <p:sp>
        <p:nvSpPr>
          <p:cNvPr id="8" name="Subtitle 2"/>
          <p:cNvSpPr txBox="1">
            <a:spLocks/>
          </p:cNvSpPr>
          <p:nvPr/>
        </p:nvSpPr>
        <p:spPr>
          <a:xfrm>
            <a:off x="381000" y="2514600"/>
            <a:ext cx="6172200" cy="2419124"/>
          </a:xfrm>
          <a:prstGeom prst="rect">
            <a:avLst/>
          </a:prstGeom>
        </p:spPr>
        <p:txBody>
          <a:bodyPr vert="horz" lIns="91440" tIns="45720" rIns="91440" bIns="4572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mj-lt"/>
              <a:buAutoNum type="arabicPeriod"/>
              <a:tabLst/>
              <a:defRPr/>
            </a:pPr>
            <a:r>
              <a:rPr lang="en-US" sz="1200" b="1" dirty="0" smtClean="0">
                <a:latin typeface="Arial" pitchFamily="34" charset="0"/>
                <a:cs typeface="Arial" pitchFamily="34" charset="0"/>
              </a:rPr>
              <a:t>Motor Control - </a:t>
            </a:r>
            <a:r>
              <a:rPr kumimoji="0"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Use a motor</a:t>
            </a:r>
            <a:r>
              <a:rPr kumimoji="0" lang="en-US" sz="12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controller chip turn on and off a motor (H-Bridge)</a:t>
            </a:r>
          </a:p>
          <a:p>
            <a:pPr marL="342900" marR="0" lvl="0" indent="-342900" algn="l" defTabSz="914400" rtl="0" eaLnBrk="1" fontAlgn="auto" latinLnBrk="0" hangingPunct="1">
              <a:lnSpc>
                <a:spcPct val="100000"/>
              </a:lnSpc>
              <a:spcBef>
                <a:spcPct val="20000"/>
              </a:spcBef>
              <a:spcAft>
                <a:spcPts val="0"/>
              </a:spcAft>
              <a:buClrTx/>
              <a:buSzTx/>
              <a:buFont typeface="+mj-lt"/>
              <a:buAutoNum type="arabicPeriod"/>
              <a:tabLst/>
              <a:defRPr/>
            </a:pPr>
            <a:r>
              <a:rPr lang="en-US" sz="1200" b="1" dirty="0" smtClean="0">
                <a:latin typeface="Arial" pitchFamily="34" charset="0"/>
                <a:cs typeface="Arial" pitchFamily="34" charset="0"/>
              </a:rPr>
              <a:t>Change Motor Speed with PWM </a:t>
            </a:r>
            <a:r>
              <a:rPr lang="en-US" sz="1200" dirty="0" smtClean="0">
                <a:latin typeface="Arial" pitchFamily="34" charset="0"/>
                <a:cs typeface="Arial" pitchFamily="34" charset="0"/>
              </a:rPr>
              <a:t>– Us Pulse Wave Modulation (PWM) to change the speed of a motor.</a:t>
            </a:r>
          </a:p>
          <a:p>
            <a:pPr marL="342900" marR="0" lvl="0" indent="-342900" algn="l" defTabSz="914400" rtl="0" eaLnBrk="1" fontAlgn="auto" latinLnBrk="0" hangingPunct="1">
              <a:lnSpc>
                <a:spcPct val="100000"/>
              </a:lnSpc>
              <a:spcBef>
                <a:spcPct val="20000"/>
              </a:spcBef>
              <a:spcAft>
                <a:spcPts val="0"/>
              </a:spcAft>
              <a:buClrTx/>
              <a:buSzTx/>
              <a:buFont typeface="+mj-lt"/>
              <a:buAutoNum type="arabicPeriod"/>
              <a:tabLst/>
              <a:defRPr/>
            </a:pPr>
            <a:r>
              <a:rPr lang="en-US" sz="1200" b="1" dirty="0" smtClean="0">
                <a:latin typeface="Arial" pitchFamily="34" charset="0"/>
                <a:cs typeface="Arial" pitchFamily="34" charset="0"/>
              </a:rPr>
              <a:t>Forward and Reverse </a:t>
            </a:r>
            <a:r>
              <a:rPr lang="en-US" sz="1200" dirty="0" smtClean="0">
                <a:latin typeface="Arial" pitchFamily="34" charset="0"/>
                <a:cs typeface="Arial" pitchFamily="34" charset="0"/>
              </a:rPr>
              <a:t>– Make a motor go forward and reverse</a:t>
            </a:r>
          </a:p>
          <a:p>
            <a:pPr marL="342900" marR="0" lvl="0" indent="-342900" algn="l" defTabSz="914400" rtl="0" eaLnBrk="1" fontAlgn="auto" latinLnBrk="0" hangingPunct="1">
              <a:lnSpc>
                <a:spcPct val="100000"/>
              </a:lnSpc>
              <a:spcBef>
                <a:spcPct val="20000"/>
              </a:spcBef>
              <a:spcAft>
                <a:spcPts val="0"/>
              </a:spcAft>
              <a:buClrTx/>
              <a:buSzTx/>
              <a:buFont typeface="+mj-lt"/>
              <a:buAutoNum type="arabicPeriod"/>
              <a:tabLst/>
              <a:defRPr/>
            </a:pPr>
            <a:r>
              <a:rPr lang="en-US" sz="1200" b="1" dirty="0" smtClean="0">
                <a:latin typeface="Arial" pitchFamily="34" charset="0"/>
                <a:cs typeface="Arial" pitchFamily="34" charset="0"/>
              </a:rPr>
              <a:t>Moving and Turning </a:t>
            </a:r>
            <a:r>
              <a:rPr lang="en-US" sz="1200" dirty="0" smtClean="0">
                <a:latin typeface="Arial" pitchFamily="34" charset="0"/>
                <a:cs typeface="Arial" pitchFamily="34" charset="0"/>
              </a:rPr>
              <a:t>– Make two motors work together to move forward and turn</a:t>
            </a:r>
          </a:p>
          <a:p>
            <a:pPr marL="342900" marR="0" lvl="0" indent="-342900" algn="l" defTabSz="914400" rtl="0" eaLnBrk="1" fontAlgn="auto" latinLnBrk="0" hangingPunct="1">
              <a:lnSpc>
                <a:spcPct val="100000"/>
              </a:lnSpc>
              <a:spcBef>
                <a:spcPct val="20000"/>
              </a:spcBef>
              <a:spcAft>
                <a:spcPts val="0"/>
              </a:spcAft>
              <a:buClrTx/>
              <a:buSzTx/>
              <a:buFont typeface="+mj-lt"/>
              <a:buAutoNum type="arabicPeriod"/>
              <a:tabLst/>
              <a:defRPr/>
            </a:pPr>
            <a:r>
              <a:rPr lang="en-US" sz="1200" b="1" dirty="0" smtClean="0">
                <a:latin typeface="Arial" pitchFamily="34" charset="0"/>
                <a:cs typeface="Arial" pitchFamily="34" charset="0"/>
              </a:rPr>
              <a:t>Read the distance sensor </a:t>
            </a:r>
            <a:r>
              <a:rPr lang="en-US" sz="1200" dirty="0" smtClean="0">
                <a:latin typeface="Arial" pitchFamily="34" charset="0"/>
                <a:cs typeface="Arial" pitchFamily="34" charset="0"/>
              </a:rPr>
              <a:t>– Read the distance sensor to detect object in front of the robot</a:t>
            </a:r>
          </a:p>
          <a:p>
            <a:pPr marL="342900" marR="0" lvl="0" indent="-342900" algn="l" defTabSz="914400" rtl="0" eaLnBrk="1" fontAlgn="auto" latinLnBrk="0" hangingPunct="1">
              <a:lnSpc>
                <a:spcPct val="100000"/>
              </a:lnSpc>
              <a:spcBef>
                <a:spcPct val="20000"/>
              </a:spcBef>
              <a:spcAft>
                <a:spcPts val="0"/>
              </a:spcAft>
              <a:buClrTx/>
              <a:buSzTx/>
              <a:buFont typeface="+mj-lt"/>
              <a:buAutoNum type="arabicPeriod"/>
              <a:tabLst/>
              <a:defRPr/>
            </a:pPr>
            <a:r>
              <a:rPr lang="en-US" sz="1200" b="1" dirty="0" smtClean="0">
                <a:latin typeface="Arial" pitchFamily="34" charset="0"/>
                <a:cs typeface="Arial" pitchFamily="34" charset="0"/>
              </a:rPr>
              <a:t>Control the LED display </a:t>
            </a:r>
            <a:r>
              <a:rPr lang="en-US" sz="1200" dirty="0" smtClean="0">
                <a:latin typeface="Arial" pitchFamily="34" charset="0"/>
                <a:cs typeface="Arial" pitchFamily="34" charset="0"/>
              </a:rPr>
              <a:t>– display distance status on the LED strip</a:t>
            </a:r>
          </a:p>
          <a:p>
            <a:pPr marL="342900" marR="0" lvl="0" indent="-342900" algn="l" defTabSz="914400" rtl="0" eaLnBrk="1" fontAlgn="auto" latinLnBrk="0" hangingPunct="1">
              <a:lnSpc>
                <a:spcPct val="100000"/>
              </a:lnSpc>
              <a:spcBef>
                <a:spcPct val="20000"/>
              </a:spcBef>
              <a:spcAft>
                <a:spcPts val="0"/>
              </a:spcAft>
              <a:buClrTx/>
              <a:buSzTx/>
              <a:buFont typeface="+mj-lt"/>
              <a:buAutoNum type="arabicPeriod"/>
              <a:tabLst/>
              <a:defRPr/>
            </a:pPr>
            <a:r>
              <a:rPr lang="en-US" sz="1200" b="1" dirty="0" smtClean="0">
                <a:latin typeface="Arial" pitchFamily="34" charset="0"/>
                <a:cs typeface="Arial" pitchFamily="34" charset="0"/>
              </a:rPr>
              <a:t>Collision Avoidance </a:t>
            </a:r>
            <a:r>
              <a:rPr lang="en-US" sz="1200" dirty="0" smtClean="0">
                <a:latin typeface="Arial" pitchFamily="34" charset="0"/>
                <a:cs typeface="Arial" pitchFamily="34" charset="0"/>
              </a:rPr>
              <a:t>– move forward till an object is in front of us and then turn</a:t>
            </a:r>
          </a:p>
          <a:p>
            <a:pPr marL="342900" marR="0" lvl="0" indent="-342900" algn="l" defTabSz="914400" rtl="0" eaLnBrk="1" fontAlgn="auto" latinLnBrk="0" hangingPunct="1">
              <a:lnSpc>
                <a:spcPct val="100000"/>
              </a:lnSpc>
              <a:spcBef>
                <a:spcPct val="20000"/>
              </a:spcBef>
              <a:spcAft>
                <a:spcPts val="0"/>
              </a:spcAft>
              <a:buClrTx/>
              <a:buSzTx/>
              <a:buFont typeface="+mj-lt"/>
              <a:buAutoNum type="arabicPeriod"/>
              <a:tabLst/>
              <a:defRPr/>
            </a:pPr>
            <a:r>
              <a:rPr lang="en-US" sz="1200" b="1" dirty="0" smtClean="0">
                <a:latin typeface="Arial" pitchFamily="34" charset="0"/>
                <a:cs typeface="Arial" pitchFamily="34" charset="0"/>
              </a:rPr>
              <a:t>Slowing before turns </a:t>
            </a:r>
            <a:r>
              <a:rPr lang="en-US" sz="1200" dirty="0" smtClean="0">
                <a:latin typeface="Arial" pitchFamily="34" charset="0"/>
                <a:cs typeface="Arial" pitchFamily="34" charset="0"/>
              </a:rPr>
              <a:t>– slow down as you approach an object before a turn</a:t>
            </a:r>
          </a:p>
          <a:p>
            <a:pPr marL="342900" marR="0" lvl="0" indent="-34290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9" name="TextBox 8"/>
          <p:cNvSpPr txBox="1"/>
          <p:nvPr/>
        </p:nvSpPr>
        <p:spPr>
          <a:xfrm>
            <a:off x="381000" y="4953000"/>
            <a:ext cx="2089996" cy="338554"/>
          </a:xfrm>
          <a:prstGeom prst="rect">
            <a:avLst/>
          </a:prstGeom>
          <a:noFill/>
        </p:spPr>
        <p:txBody>
          <a:bodyPr wrap="none" rtlCol="0">
            <a:spAutoFit/>
          </a:bodyPr>
          <a:lstStyle/>
          <a:p>
            <a:r>
              <a:rPr lang="en-US" sz="1600" b="1" dirty="0" smtClean="0">
                <a:solidFill>
                  <a:srgbClr val="0070C0"/>
                </a:solidFill>
                <a:latin typeface="Arial Narrow" pitchFamily="34" charset="0"/>
              </a:rPr>
              <a:t>A Warning About Power</a:t>
            </a:r>
            <a:endParaRPr lang="en-US" sz="1600" b="1" dirty="0">
              <a:solidFill>
                <a:srgbClr val="0070C0"/>
              </a:solidFill>
              <a:latin typeface="Arial Narrow" pitchFamily="34" charset="0"/>
            </a:endParaRPr>
          </a:p>
        </p:txBody>
      </p:sp>
      <p:sp>
        <p:nvSpPr>
          <p:cNvPr id="10" name="Subtitle 2"/>
          <p:cNvSpPr txBox="1">
            <a:spLocks/>
          </p:cNvSpPr>
          <p:nvPr/>
        </p:nvSpPr>
        <p:spPr>
          <a:xfrm>
            <a:off x="381000" y="5334000"/>
            <a:ext cx="6172200" cy="2203680"/>
          </a:xfrm>
          <a:prstGeom prst="rect">
            <a:avLst/>
          </a:prstGeom>
        </p:spPr>
        <p:txBody>
          <a:bodyPr vert="horz" lIns="91440" tIns="45720" rIns="91440" bIns="45720" rtlCol="0">
            <a:sp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Our Arduino</a:t>
            </a:r>
            <a:r>
              <a:rPr kumimoji="0" lang="en-US" sz="1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microcontrollers use 5 volts.  Motors can often use 6 to 12 volts!  Make sure you do not mix these two!  </a:t>
            </a:r>
            <a:r>
              <a:rPr kumimoji="0" lang="en-US" sz="1400" b="0" i="0" u="none" strike="noStrike" kern="1200" cap="none" spc="0" normalizeH="0" noProof="0" dirty="0" smtClean="0">
                <a:ln>
                  <a:noFill/>
                </a:ln>
                <a:solidFill>
                  <a:srgbClr val="FF0000"/>
                </a:solidFill>
                <a:effectLst/>
                <a:uLnTx/>
                <a:uFillTx/>
                <a:latin typeface="Arial" pitchFamily="34" charset="0"/>
                <a:ea typeface="+mn-ea"/>
                <a:cs typeface="Arial" pitchFamily="34" charset="0"/>
              </a:rPr>
              <a:t>Putting over 5 volts into the input of the Arduino </a:t>
            </a:r>
            <a:r>
              <a:rPr lang="en-US" sz="1400" dirty="0" smtClean="0">
                <a:solidFill>
                  <a:srgbClr val="FF0000"/>
                </a:solidFill>
                <a:latin typeface="Arial" pitchFamily="34" charset="0"/>
                <a:cs typeface="Arial" pitchFamily="34" charset="0"/>
              </a:rPr>
              <a:t>or your laptop </a:t>
            </a:r>
            <a:r>
              <a:rPr kumimoji="0" lang="en-US" sz="1400" b="0" i="0" u="none" strike="noStrike" kern="1200" cap="none" spc="0" normalizeH="0" noProof="0" dirty="0" smtClean="0">
                <a:ln>
                  <a:noFill/>
                </a:ln>
                <a:solidFill>
                  <a:srgbClr val="FF0000"/>
                </a:solidFill>
                <a:effectLst/>
                <a:uLnTx/>
                <a:uFillTx/>
                <a:latin typeface="Arial" pitchFamily="34" charset="0"/>
                <a:ea typeface="+mn-ea"/>
                <a:cs typeface="Arial" pitchFamily="34" charset="0"/>
              </a:rPr>
              <a:t>will damage it.  Worse yet, you can easily destroy your laptop power system if you plug the power into the wrong area.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1400" dirty="0">
              <a:solidFill>
                <a:srgbClr val="FF0000"/>
              </a:solidFill>
              <a:latin typeface="Arial" pitchFamily="34" charset="0"/>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noProof="0" dirty="0" smtClean="0">
                <a:ln>
                  <a:noFill/>
                </a:ln>
                <a:solidFill>
                  <a:srgbClr val="FF0000"/>
                </a:solidFill>
                <a:effectLst/>
                <a:uLnTx/>
                <a:uFillTx/>
                <a:latin typeface="Arial" pitchFamily="34" charset="0"/>
                <a:ea typeface="+mn-ea"/>
                <a:cs typeface="Arial" pitchFamily="34" charset="0"/>
              </a:rPr>
              <a:t>Make </a:t>
            </a:r>
            <a:r>
              <a:rPr kumimoji="0" lang="en-US" sz="1400" i="0" u="none" strike="noStrike" kern="1200" cap="none" spc="0" normalizeH="0" noProof="0" dirty="0" smtClean="0">
                <a:ln>
                  <a:noFill/>
                </a:ln>
                <a:solidFill>
                  <a:srgbClr val="FF0000"/>
                </a:solidFill>
                <a:effectLst/>
                <a:uLnTx/>
                <a:uFillTx/>
                <a:latin typeface="Arial" pitchFamily="34" charset="0"/>
                <a:ea typeface="+mn-ea"/>
                <a:cs typeface="Arial" pitchFamily="34" charset="0"/>
              </a:rPr>
              <a:t>sure</a:t>
            </a:r>
            <a:r>
              <a:rPr kumimoji="0" lang="en-US" sz="1400" b="0" i="0" u="none" strike="noStrike" kern="1200" cap="none" spc="0" normalizeH="0" noProof="0" dirty="0" smtClean="0">
                <a:ln>
                  <a:noFill/>
                </a:ln>
                <a:solidFill>
                  <a:srgbClr val="FF0000"/>
                </a:solidFill>
                <a:effectLst/>
                <a:uLnTx/>
                <a:uFillTx/>
                <a:latin typeface="Arial" pitchFamily="34" charset="0"/>
                <a:ea typeface="+mn-ea"/>
                <a:cs typeface="Arial" pitchFamily="34" charset="0"/>
              </a:rPr>
              <a:t> you </a:t>
            </a:r>
            <a:r>
              <a:rPr lang="en-US" sz="1400" b="1" dirty="0" smtClean="0">
                <a:solidFill>
                  <a:srgbClr val="FF0000"/>
                </a:solidFill>
                <a:latin typeface="Arial" pitchFamily="34" charset="0"/>
                <a:cs typeface="Arial" pitchFamily="34" charset="0"/>
              </a:rPr>
              <a:t>disconnect</a:t>
            </a:r>
            <a:r>
              <a:rPr lang="en-US" sz="1400" dirty="0" smtClean="0">
                <a:solidFill>
                  <a:srgbClr val="FF0000"/>
                </a:solidFill>
                <a:latin typeface="Arial" pitchFamily="34" charset="0"/>
                <a:cs typeface="Arial" pitchFamily="34" charset="0"/>
              </a:rPr>
              <a:t> the main robot battery power before you reprogram your Arduino on your computer.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If you are unsure of how to hook up the power, just ask your mentor.</a:t>
            </a:r>
            <a:endPar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D:\Albums\2015\01 - Jan\DSC_0884.JPG"/>
          <p:cNvPicPr>
            <a:picLocks noChangeAspect="1" noChangeArrowheads="1"/>
          </p:cNvPicPr>
          <p:nvPr/>
        </p:nvPicPr>
        <p:blipFill>
          <a:blip r:embed="rId2" cstate="print"/>
          <a:srcRect l="13333" t="10037" r="11111" b="2971"/>
          <a:stretch>
            <a:fillRect/>
          </a:stretch>
        </p:blipFill>
        <p:spPr bwMode="auto">
          <a:xfrm>
            <a:off x="1371600" y="6705600"/>
            <a:ext cx="2590800" cy="1981200"/>
          </a:xfrm>
          <a:prstGeom prst="rect">
            <a:avLst/>
          </a:prstGeom>
          <a:noFill/>
        </p:spPr>
      </p:pic>
      <p:sp>
        <p:nvSpPr>
          <p:cNvPr id="2" name="Title 1"/>
          <p:cNvSpPr>
            <a:spLocks noGrp="1"/>
          </p:cNvSpPr>
          <p:nvPr>
            <p:ph type="title"/>
          </p:nvPr>
        </p:nvSpPr>
        <p:spPr/>
        <p:txBody>
          <a:bodyPr>
            <a:normAutofit fontScale="90000"/>
          </a:bodyPr>
          <a:lstStyle/>
          <a:p>
            <a:r>
              <a:rPr lang="en-US" dirty="0" smtClean="0"/>
              <a:t>Robot Parts</a:t>
            </a:r>
            <a:endParaRPr lang="en-US" dirty="0"/>
          </a:p>
        </p:txBody>
      </p:sp>
      <p:sp>
        <p:nvSpPr>
          <p:cNvPr id="4" name="Footer Placeholder 3"/>
          <p:cNvSpPr>
            <a:spLocks noGrp="1"/>
          </p:cNvSpPr>
          <p:nvPr>
            <p:ph type="ftr" sz="quarter" idx="11"/>
          </p:nvPr>
        </p:nvSpPr>
        <p:spPr/>
        <p:txBody>
          <a:bodyPr/>
          <a:lstStyle/>
          <a:p>
            <a:r>
              <a:rPr lang="en-US" smtClean="0"/>
              <a:t>Moving Rainbow Labs</a:t>
            </a:r>
            <a:endParaRPr lang="en-US" dirty="0"/>
          </a:p>
        </p:txBody>
      </p:sp>
      <p:sp>
        <p:nvSpPr>
          <p:cNvPr id="5" name="Slide Number Placeholder 4"/>
          <p:cNvSpPr>
            <a:spLocks noGrp="1"/>
          </p:cNvSpPr>
          <p:nvPr>
            <p:ph type="sldNum" sz="quarter" idx="12"/>
          </p:nvPr>
        </p:nvSpPr>
        <p:spPr/>
        <p:txBody>
          <a:bodyPr/>
          <a:lstStyle/>
          <a:p>
            <a:fld id="{74CD98B4-AB67-4096-9341-E2EE698C9B7D}" type="slidenum">
              <a:rPr lang="en-US" smtClean="0"/>
              <a:pPr/>
              <a:t>3</a:t>
            </a:fld>
            <a:endParaRPr lang="en-US" dirty="0"/>
          </a:p>
        </p:txBody>
      </p:sp>
      <p:pic>
        <p:nvPicPr>
          <p:cNvPr id="6146" name="Picture 2" descr="http://1.bp.blogspot.com/-JobbaL06-B0/VLJ-3rNCXPI/AAAAAAAAAoM/6zzXD6qPYYo/s640/top-big.jpg"/>
          <p:cNvPicPr>
            <a:picLocks noChangeAspect="1" noChangeArrowheads="1"/>
          </p:cNvPicPr>
          <p:nvPr/>
        </p:nvPicPr>
        <p:blipFill>
          <a:blip r:embed="rId3" cstate="print"/>
          <a:srcRect l="8750" t="7529" r="11250"/>
          <a:stretch>
            <a:fillRect/>
          </a:stretch>
        </p:blipFill>
        <p:spPr bwMode="auto">
          <a:xfrm>
            <a:off x="1143000" y="1905000"/>
            <a:ext cx="4876800" cy="3743325"/>
          </a:xfrm>
          <a:prstGeom prst="rect">
            <a:avLst/>
          </a:prstGeom>
          <a:noFill/>
        </p:spPr>
      </p:pic>
      <p:cxnSp>
        <p:nvCxnSpPr>
          <p:cNvPr id="8" name="Straight Arrow Connector 7"/>
          <p:cNvCxnSpPr/>
          <p:nvPr/>
        </p:nvCxnSpPr>
        <p:spPr>
          <a:xfrm flipH="1">
            <a:off x="4876800" y="1600200"/>
            <a:ext cx="533400" cy="121920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00600" y="1295400"/>
            <a:ext cx="1295547" cy="338554"/>
          </a:xfrm>
          <a:prstGeom prst="rect">
            <a:avLst/>
          </a:prstGeom>
          <a:noFill/>
        </p:spPr>
        <p:txBody>
          <a:bodyPr wrap="none" rtlCol="0">
            <a:spAutoFit/>
          </a:bodyPr>
          <a:lstStyle/>
          <a:p>
            <a:r>
              <a:rPr lang="en-US" sz="1600" b="1" dirty="0" smtClean="0">
                <a:latin typeface="Arial Narrow" pitchFamily="34" charset="0"/>
              </a:rPr>
              <a:t>Arduino Nano</a:t>
            </a:r>
          </a:p>
        </p:txBody>
      </p:sp>
      <p:cxnSp>
        <p:nvCxnSpPr>
          <p:cNvPr id="11" name="Straight Arrow Connector 10"/>
          <p:cNvCxnSpPr/>
          <p:nvPr/>
        </p:nvCxnSpPr>
        <p:spPr>
          <a:xfrm>
            <a:off x="1752600" y="1828800"/>
            <a:ext cx="914400" cy="160020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 y="1447800"/>
            <a:ext cx="2162772" cy="338554"/>
          </a:xfrm>
          <a:prstGeom prst="rect">
            <a:avLst/>
          </a:prstGeom>
          <a:noFill/>
        </p:spPr>
        <p:txBody>
          <a:bodyPr wrap="none" rtlCol="0">
            <a:spAutoFit/>
          </a:bodyPr>
          <a:lstStyle/>
          <a:p>
            <a:r>
              <a:rPr lang="en-US" sz="1600" b="1" dirty="0" smtClean="0">
                <a:latin typeface="Arial Narrow" pitchFamily="34" charset="0"/>
              </a:rPr>
              <a:t>Motor Controller (L293D)</a:t>
            </a:r>
          </a:p>
        </p:txBody>
      </p:sp>
      <p:sp>
        <p:nvSpPr>
          <p:cNvPr id="14" name="TextBox 13"/>
          <p:cNvSpPr txBox="1"/>
          <p:nvPr/>
        </p:nvSpPr>
        <p:spPr>
          <a:xfrm>
            <a:off x="457200" y="2667000"/>
            <a:ext cx="1499128" cy="338554"/>
          </a:xfrm>
          <a:prstGeom prst="rect">
            <a:avLst/>
          </a:prstGeom>
          <a:noFill/>
        </p:spPr>
        <p:txBody>
          <a:bodyPr wrap="none" rtlCol="0">
            <a:spAutoFit/>
          </a:bodyPr>
          <a:lstStyle/>
          <a:p>
            <a:r>
              <a:rPr lang="en-US" sz="1600" b="1" dirty="0" smtClean="0">
                <a:latin typeface="Arial Narrow" pitchFamily="34" charset="0"/>
              </a:rPr>
              <a:t>Distance Sensor</a:t>
            </a:r>
          </a:p>
        </p:txBody>
      </p:sp>
      <p:cxnSp>
        <p:nvCxnSpPr>
          <p:cNvPr id="15" name="Straight Arrow Connector 14"/>
          <p:cNvCxnSpPr/>
          <p:nvPr/>
        </p:nvCxnSpPr>
        <p:spPr>
          <a:xfrm>
            <a:off x="990600" y="2971800"/>
            <a:ext cx="457200" cy="91440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14400" y="5791200"/>
            <a:ext cx="1874231" cy="338554"/>
          </a:xfrm>
          <a:prstGeom prst="rect">
            <a:avLst/>
          </a:prstGeom>
          <a:noFill/>
        </p:spPr>
        <p:txBody>
          <a:bodyPr wrap="none" rtlCol="0">
            <a:spAutoFit/>
          </a:bodyPr>
          <a:lstStyle/>
          <a:p>
            <a:r>
              <a:rPr lang="en-US" sz="1600" b="1" dirty="0" smtClean="0">
                <a:latin typeface="Arial Narrow" pitchFamily="34" charset="0"/>
              </a:rPr>
              <a:t>LED Strip (WS2812B)</a:t>
            </a:r>
          </a:p>
        </p:txBody>
      </p:sp>
      <p:cxnSp>
        <p:nvCxnSpPr>
          <p:cNvPr id="18" name="Straight Arrow Connector 17"/>
          <p:cNvCxnSpPr/>
          <p:nvPr/>
        </p:nvCxnSpPr>
        <p:spPr>
          <a:xfrm flipV="1">
            <a:off x="1905000" y="4724400"/>
            <a:ext cx="533400" cy="106680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590800" y="6781800"/>
            <a:ext cx="1981200" cy="121920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876800" y="7391400"/>
            <a:ext cx="1618392" cy="584775"/>
          </a:xfrm>
          <a:prstGeom prst="rect">
            <a:avLst/>
          </a:prstGeom>
          <a:noFill/>
        </p:spPr>
        <p:txBody>
          <a:bodyPr wrap="none" rtlCol="0">
            <a:spAutoFit/>
          </a:bodyPr>
          <a:lstStyle/>
          <a:p>
            <a:pPr algn="ctr"/>
            <a:r>
              <a:rPr lang="en-US" sz="1600" b="1" dirty="0" smtClean="0">
                <a:latin typeface="Arial Narrow" pitchFamily="34" charset="0"/>
              </a:rPr>
              <a:t>4 AA Battery Pack</a:t>
            </a:r>
          </a:p>
          <a:p>
            <a:pPr algn="ctr"/>
            <a:r>
              <a:rPr lang="en-US" sz="1600" b="1" dirty="0" smtClean="0">
                <a:latin typeface="Arial Narrow" pitchFamily="34" charset="0"/>
              </a:rPr>
              <a:t>(6 volts)</a:t>
            </a:r>
          </a:p>
        </p:txBody>
      </p:sp>
      <p:cxnSp>
        <p:nvCxnSpPr>
          <p:cNvPr id="29" name="Straight Arrow Connector 28"/>
          <p:cNvCxnSpPr/>
          <p:nvPr/>
        </p:nvCxnSpPr>
        <p:spPr>
          <a:xfrm flipH="1">
            <a:off x="2819400" y="6781800"/>
            <a:ext cx="1752600" cy="30480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191000" y="6400800"/>
            <a:ext cx="1034257" cy="338554"/>
          </a:xfrm>
          <a:prstGeom prst="rect">
            <a:avLst/>
          </a:prstGeom>
          <a:noFill/>
        </p:spPr>
        <p:txBody>
          <a:bodyPr wrap="none" rtlCol="0">
            <a:spAutoFit/>
          </a:bodyPr>
          <a:lstStyle/>
          <a:p>
            <a:r>
              <a:rPr lang="en-US" sz="1600" b="1" dirty="0" smtClean="0">
                <a:latin typeface="Arial Narrow" pitchFamily="34" charset="0"/>
              </a:rPr>
              <a:t>DC Motors</a:t>
            </a:r>
          </a:p>
        </p:txBody>
      </p:sp>
      <p:sp>
        <p:nvSpPr>
          <p:cNvPr id="32" name="TextBox 31"/>
          <p:cNvSpPr txBox="1"/>
          <p:nvPr/>
        </p:nvSpPr>
        <p:spPr>
          <a:xfrm>
            <a:off x="3048000" y="1524000"/>
            <a:ext cx="906851" cy="338554"/>
          </a:xfrm>
          <a:prstGeom prst="rect">
            <a:avLst/>
          </a:prstGeom>
          <a:noFill/>
        </p:spPr>
        <p:txBody>
          <a:bodyPr wrap="none" rtlCol="0">
            <a:spAutoFit/>
          </a:bodyPr>
          <a:lstStyle/>
          <a:p>
            <a:r>
              <a:rPr lang="en-US" sz="1600" b="1" dirty="0" smtClean="0">
                <a:latin typeface="Arial Narrow" pitchFamily="34" charset="0"/>
              </a:rPr>
              <a:t>Top View</a:t>
            </a:r>
          </a:p>
        </p:txBody>
      </p:sp>
      <p:cxnSp>
        <p:nvCxnSpPr>
          <p:cNvPr id="33" name="Straight Arrow Connector 32"/>
          <p:cNvCxnSpPr/>
          <p:nvPr/>
        </p:nvCxnSpPr>
        <p:spPr>
          <a:xfrm flipH="1">
            <a:off x="3352800" y="7620000"/>
            <a:ext cx="1447800" cy="15240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981200" y="6324600"/>
            <a:ext cx="1199687" cy="338554"/>
          </a:xfrm>
          <a:prstGeom prst="rect">
            <a:avLst/>
          </a:prstGeom>
          <a:noFill/>
        </p:spPr>
        <p:txBody>
          <a:bodyPr wrap="none" rtlCol="0">
            <a:spAutoFit/>
          </a:bodyPr>
          <a:lstStyle/>
          <a:p>
            <a:r>
              <a:rPr lang="en-US" sz="1600" b="1" dirty="0" smtClean="0">
                <a:latin typeface="Arial Narrow" pitchFamily="34" charset="0"/>
              </a:rPr>
              <a:t>Bottom View</a:t>
            </a:r>
          </a:p>
        </p:txBody>
      </p:sp>
      <p:sp>
        <p:nvSpPr>
          <p:cNvPr id="39" name="TextBox 38"/>
          <p:cNvSpPr txBox="1"/>
          <p:nvPr/>
        </p:nvSpPr>
        <p:spPr>
          <a:xfrm>
            <a:off x="5257800" y="8229600"/>
            <a:ext cx="930448" cy="338554"/>
          </a:xfrm>
          <a:prstGeom prst="rect">
            <a:avLst/>
          </a:prstGeom>
          <a:noFill/>
        </p:spPr>
        <p:txBody>
          <a:bodyPr wrap="none" rtlCol="0">
            <a:spAutoFit/>
          </a:bodyPr>
          <a:lstStyle/>
          <a:p>
            <a:r>
              <a:rPr lang="en-US" sz="1600" b="1" dirty="0" smtClean="0">
                <a:solidFill>
                  <a:schemeClr val="bg1">
                    <a:lumMod val="75000"/>
                  </a:schemeClr>
                </a:solidFill>
                <a:latin typeface="Arial Narrow" pitchFamily="34" charset="0"/>
              </a:rPr>
              <a:t>Version 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 1: Motor Control</a:t>
            </a:r>
            <a:endParaRPr lang="en-US" dirty="0"/>
          </a:p>
        </p:txBody>
      </p:sp>
      <p:sp>
        <p:nvSpPr>
          <p:cNvPr id="4" name="Footer Placeholder 3"/>
          <p:cNvSpPr>
            <a:spLocks noGrp="1"/>
          </p:cNvSpPr>
          <p:nvPr>
            <p:ph type="ftr" sz="quarter" idx="11"/>
          </p:nvPr>
        </p:nvSpPr>
        <p:spPr/>
        <p:txBody>
          <a:bodyPr/>
          <a:lstStyle/>
          <a:p>
            <a:r>
              <a:rPr lang="en-US" dirty="0" smtClean="0"/>
              <a:t>Moving Rainbow Labs</a:t>
            </a:r>
            <a:endParaRPr lang="en-US" dirty="0"/>
          </a:p>
        </p:txBody>
      </p:sp>
      <p:sp>
        <p:nvSpPr>
          <p:cNvPr id="5" name="Slide Number Placeholder 4"/>
          <p:cNvSpPr>
            <a:spLocks noGrp="1"/>
          </p:cNvSpPr>
          <p:nvPr>
            <p:ph type="sldNum" sz="quarter" idx="12"/>
          </p:nvPr>
        </p:nvSpPr>
        <p:spPr/>
        <p:txBody>
          <a:bodyPr/>
          <a:lstStyle/>
          <a:p>
            <a:fld id="{74CD98B4-AB67-4096-9341-E2EE698C9B7D}" type="slidenum">
              <a:rPr lang="en-US" smtClean="0"/>
              <a:pPr/>
              <a:t>4</a:t>
            </a:fld>
            <a:endParaRPr lang="en-US" dirty="0"/>
          </a:p>
        </p:txBody>
      </p:sp>
      <p:sp>
        <p:nvSpPr>
          <p:cNvPr id="6" name="Subtitle 2"/>
          <p:cNvSpPr>
            <a:spLocks noGrp="1"/>
          </p:cNvSpPr>
          <p:nvPr>
            <p:ph idx="1"/>
          </p:nvPr>
        </p:nvSpPr>
        <p:spPr>
          <a:xfrm>
            <a:off x="304800" y="1219200"/>
            <a:ext cx="6172200" cy="954107"/>
          </a:xfrm>
        </p:spPr>
        <p:txBody>
          <a:bodyPr>
            <a:spAutoFit/>
          </a:bodyPr>
          <a:lstStyle/>
          <a:p>
            <a:pPr marL="0" indent="0">
              <a:buNone/>
            </a:pPr>
            <a:r>
              <a:rPr lang="en-US" sz="1400" dirty="0" smtClean="0">
                <a:latin typeface="Arial" pitchFamily="34" charset="0"/>
                <a:cs typeface="Arial" pitchFamily="34" charset="0"/>
              </a:rPr>
              <a:t>In most of our Arduino labs so far we applied a voltage of 0 to +5 volts to make something change.  However motors are different.  We need to be able to reverse the voltage to the terminals of a motor to get it to change direction.  We do this by using an "H-Bridge" circuit like this:</a:t>
            </a:r>
            <a:endParaRPr lang="en-US" sz="1400" dirty="0">
              <a:latin typeface="Arial" pitchFamily="34" charset="0"/>
              <a:cs typeface="Arial" pitchFamily="34" charset="0"/>
            </a:endParaRPr>
          </a:p>
        </p:txBody>
      </p:sp>
      <p:sp>
        <p:nvSpPr>
          <p:cNvPr id="7" name="TextBox 6"/>
          <p:cNvSpPr txBox="1"/>
          <p:nvPr/>
        </p:nvSpPr>
        <p:spPr>
          <a:xfrm>
            <a:off x="304800" y="914400"/>
            <a:ext cx="1164101" cy="338554"/>
          </a:xfrm>
          <a:prstGeom prst="rect">
            <a:avLst/>
          </a:prstGeom>
          <a:noFill/>
        </p:spPr>
        <p:txBody>
          <a:bodyPr wrap="none" rtlCol="0">
            <a:spAutoFit/>
          </a:bodyPr>
          <a:lstStyle/>
          <a:p>
            <a:r>
              <a:rPr lang="en-US" sz="1600" b="1" dirty="0" smtClean="0">
                <a:solidFill>
                  <a:srgbClr val="0070C0"/>
                </a:solidFill>
                <a:latin typeface="Arial Narrow" pitchFamily="34" charset="0"/>
              </a:rPr>
              <a:t>Background</a:t>
            </a:r>
            <a:endParaRPr lang="en-US" sz="1600" b="1" dirty="0">
              <a:solidFill>
                <a:srgbClr val="0070C0"/>
              </a:solidFill>
              <a:latin typeface="Arial Narrow" pitchFamily="34" charset="0"/>
            </a:endParaRPr>
          </a:p>
        </p:txBody>
      </p:sp>
      <p:pic>
        <p:nvPicPr>
          <p:cNvPr id="15362" name="Picture 2" descr="http://upload.wikimedia.org/wikipedia/commons/thumb/d/d4/H_bridge.svg/310px-H_bridge.svg.png"/>
          <p:cNvPicPr>
            <a:picLocks noChangeAspect="1" noChangeArrowheads="1"/>
          </p:cNvPicPr>
          <p:nvPr/>
        </p:nvPicPr>
        <p:blipFill>
          <a:blip r:embed="rId2" cstate="print"/>
          <a:srcRect/>
          <a:stretch>
            <a:fillRect/>
          </a:stretch>
        </p:blipFill>
        <p:spPr bwMode="auto">
          <a:xfrm>
            <a:off x="1828800" y="2209800"/>
            <a:ext cx="2649538" cy="1624013"/>
          </a:xfrm>
          <a:prstGeom prst="rect">
            <a:avLst/>
          </a:prstGeom>
          <a:noFill/>
        </p:spPr>
      </p:pic>
      <p:sp>
        <p:nvSpPr>
          <p:cNvPr id="9" name="Subtitle 2"/>
          <p:cNvSpPr txBox="1">
            <a:spLocks/>
          </p:cNvSpPr>
          <p:nvPr/>
        </p:nvSpPr>
        <p:spPr>
          <a:xfrm>
            <a:off x="381000" y="3962400"/>
            <a:ext cx="6172200" cy="1600438"/>
          </a:xfrm>
          <a:prstGeom prst="rect">
            <a:avLst/>
          </a:prstGeom>
        </p:spPr>
        <p:txBody>
          <a:bodyPr vert="horz" wrap="square" lIns="91440" tIns="45720" rIns="91440" bIns="45720" rtlCol="0">
            <a:sp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In the circuit above, the motor will go in one direction if switches 1 and 4 are closed and 2 and 3</a:t>
            </a:r>
            <a:r>
              <a:rPr kumimoji="0" lang="en-US" sz="1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are open.  If switches 2 and 3 are closed and 1 and 4 are open, the motor will </a:t>
            </a:r>
            <a:r>
              <a:rPr kumimoji="0" lang="en-US" sz="1400" b="1" i="0" u="none" strike="noStrike" kern="1200" cap="none" spc="0" normalizeH="0" noProof="0" dirty="0" smtClean="0">
                <a:ln>
                  <a:noFill/>
                </a:ln>
                <a:solidFill>
                  <a:schemeClr val="tx1"/>
                </a:solidFill>
                <a:effectLst/>
                <a:uLnTx/>
                <a:uFillTx/>
                <a:latin typeface="Arial" pitchFamily="34" charset="0"/>
                <a:ea typeface="+mn-ea"/>
                <a:cs typeface="Arial" pitchFamily="34" charset="0"/>
              </a:rPr>
              <a:t>reverse</a:t>
            </a:r>
            <a:r>
              <a:rPr kumimoji="0" lang="en-US" sz="1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directions.  The job of reversing polarity is done by a device called a "motor controller" circuit.  We will use the popular L283D chip in these labs.  This single chip allows us to </a:t>
            </a:r>
            <a:r>
              <a:rPr lang="en-US" sz="1400" dirty="0" smtClean="0">
                <a:latin typeface="Arial" pitchFamily="34" charset="0"/>
                <a:cs typeface="Arial" pitchFamily="34" charset="0"/>
              </a:rPr>
              <a:t>control two motors, forward and back, using output pins on our Arduino.  Connections </a:t>
            </a:r>
            <a:r>
              <a:rPr kumimoji="0" lang="en-US" sz="1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to the L292D chip are shown below:</a:t>
            </a:r>
            <a:endPar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pic>
        <p:nvPicPr>
          <p:cNvPr id="15364" name="Picture 4" descr="http://cdn.instructables.com/F8T/QPXM/FTY4CX3G/F8TQPXMFTY4CX3G.LARGE.jpg"/>
          <p:cNvPicPr>
            <a:picLocks noChangeAspect="1" noChangeArrowheads="1"/>
          </p:cNvPicPr>
          <p:nvPr/>
        </p:nvPicPr>
        <p:blipFill>
          <a:blip r:embed="rId3" cstate="print"/>
          <a:srcRect/>
          <a:stretch>
            <a:fillRect/>
          </a:stretch>
        </p:blipFill>
        <p:spPr bwMode="auto">
          <a:xfrm>
            <a:off x="2057400" y="5638800"/>
            <a:ext cx="3048000" cy="2286000"/>
          </a:xfrm>
          <a:prstGeom prst="rect">
            <a:avLst/>
          </a:prstGeom>
          <a:noFill/>
        </p:spPr>
      </p:pic>
      <p:sp>
        <p:nvSpPr>
          <p:cNvPr id="12" name="Subtitle 2"/>
          <p:cNvSpPr txBox="1">
            <a:spLocks/>
          </p:cNvSpPr>
          <p:nvPr/>
        </p:nvSpPr>
        <p:spPr>
          <a:xfrm>
            <a:off x="304800" y="8001000"/>
            <a:ext cx="6172200" cy="738664"/>
          </a:xfrm>
          <a:prstGeom prst="rect">
            <a:avLst/>
          </a:prstGeom>
        </p:spPr>
        <p:txBody>
          <a:bodyPr vert="horz" wrap="square" lIns="91440" tIns="45720" rIns="91440" bIns="45720" rtlCol="0">
            <a:sp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Note</a:t>
            </a:r>
            <a:r>
              <a:rPr kumimoji="0" lang="en-US" sz="1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that we need two connections between the Arduino and the chip for each motor.  Also note that the Battery power MUST go through the regular before it goes to the Arduino Microcontroller and sensors.</a:t>
            </a:r>
            <a:endPar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Elbow Connector 25"/>
          <p:cNvCxnSpPr/>
          <p:nvPr/>
        </p:nvCxnSpPr>
        <p:spPr>
          <a:xfrm rot="10800000">
            <a:off x="2362200" y="4114800"/>
            <a:ext cx="609600" cy="533400"/>
          </a:xfrm>
          <a:prstGeom prst="bentConnector3">
            <a:avLst>
              <a:gd name="adj1" fmla="val 3378"/>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sz="2000" dirty="0" smtClean="0"/>
              <a:t>Lab 1: Motor Control (continued)</a:t>
            </a:r>
            <a:endParaRPr lang="en-US" sz="2000" dirty="0"/>
          </a:p>
        </p:txBody>
      </p:sp>
      <p:sp>
        <p:nvSpPr>
          <p:cNvPr id="4" name="Footer Placeholder 3"/>
          <p:cNvSpPr>
            <a:spLocks noGrp="1"/>
          </p:cNvSpPr>
          <p:nvPr>
            <p:ph type="ftr" sz="quarter" idx="11"/>
          </p:nvPr>
        </p:nvSpPr>
        <p:spPr/>
        <p:txBody>
          <a:bodyPr/>
          <a:lstStyle/>
          <a:p>
            <a:r>
              <a:rPr lang="en-US" dirty="0" smtClean="0"/>
              <a:t>Moving Rainbow Labs</a:t>
            </a:r>
            <a:endParaRPr lang="en-US" dirty="0"/>
          </a:p>
        </p:txBody>
      </p:sp>
      <p:sp>
        <p:nvSpPr>
          <p:cNvPr id="5" name="Slide Number Placeholder 4"/>
          <p:cNvSpPr>
            <a:spLocks noGrp="1"/>
          </p:cNvSpPr>
          <p:nvPr>
            <p:ph type="sldNum" sz="quarter" idx="12"/>
          </p:nvPr>
        </p:nvSpPr>
        <p:spPr/>
        <p:txBody>
          <a:bodyPr/>
          <a:lstStyle/>
          <a:p>
            <a:fld id="{74CD98B4-AB67-4096-9341-E2EE698C9B7D}" type="slidenum">
              <a:rPr lang="en-US" smtClean="0"/>
              <a:pPr/>
              <a:t>5</a:t>
            </a:fld>
            <a:endParaRPr lang="en-US" dirty="0"/>
          </a:p>
        </p:txBody>
      </p:sp>
      <p:sp>
        <p:nvSpPr>
          <p:cNvPr id="6" name="TextBox 5"/>
          <p:cNvSpPr txBox="1"/>
          <p:nvPr/>
        </p:nvSpPr>
        <p:spPr>
          <a:xfrm>
            <a:off x="1066800" y="8305800"/>
            <a:ext cx="3786934" cy="369332"/>
          </a:xfrm>
          <a:prstGeom prst="rect">
            <a:avLst/>
          </a:prstGeom>
          <a:noFill/>
        </p:spPr>
        <p:txBody>
          <a:bodyPr wrap="none" rtlCol="0">
            <a:spAutoFit/>
          </a:bodyPr>
          <a:lstStyle/>
          <a:p>
            <a:r>
              <a:rPr lang="en-US" dirty="0" smtClean="0"/>
              <a:t>http://en.wikipedia.org/wiki/H_bridge</a:t>
            </a:r>
            <a:endParaRPr lang="en-US" dirty="0"/>
          </a:p>
        </p:txBody>
      </p:sp>
      <p:sp>
        <p:nvSpPr>
          <p:cNvPr id="7" name="Subtitle 2"/>
          <p:cNvSpPr>
            <a:spLocks noGrp="1"/>
          </p:cNvSpPr>
          <p:nvPr>
            <p:ph idx="1"/>
          </p:nvPr>
        </p:nvSpPr>
        <p:spPr>
          <a:xfrm>
            <a:off x="304800" y="1295400"/>
            <a:ext cx="6172200" cy="1945148"/>
          </a:xfrm>
        </p:spPr>
        <p:txBody>
          <a:bodyPr>
            <a:spAutoFit/>
          </a:bodyPr>
          <a:lstStyle/>
          <a:p>
            <a:pPr>
              <a:buAutoNum type="arabicParenR"/>
            </a:pPr>
            <a:r>
              <a:rPr lang="en-US" sz="1400" dirty="0" smtClean="0">
                <a:latin typeface="Arial" pitchFamily="34" charset="0"/>
                <a:cs typeface="Arial" pitchFamily="34" charset="0"/>
              </a:rPr>
              <a:t>Add power and ground connections to a L293D chip.  I used red for 5v and black for ground.  Note tha</a:t>
            </a:r>
            <a:r>
              <a:rPr lang="en-US" sz="1400" dirty="0" smtClean="0"/>
              <a:t>t motor power is in the lower right in orange.</a:t>
            </a:r>
            <a:endParaRPr lang="en-US" sz="1400" dirty="0" smtClean="0">
              <a:latin typeface="Arial" pitchFamily="34" charset="0"/>
              <a:cs typeface="Arial" pitchFamily="34" charset="0"/>
            </a:endParaRPr>
          </a:p>
          <a:p>
            <a:pPr>
              <a:buAutoNum type="arabicParenR"/>
            </a:pPr>
            <a:r>
              <a:rPr lang="en-US" sz="1400" dirty="0" smtClean="0"/>
              <a:t>Connect the green wires to Arduino.  They can use any digital output pin, however we suggest using pins </a:t>
            </a:r>
            <a:r>
              <a:rPr lang="en-US" sz="1400" dirty="0"/>
              <a:t>3, 5, 6, 9, 10, and </a:t>
            </a:r>
            <a:r>
              <a:rPr lang="en-US" sz="1400" dirty="0" smtClean="0"/>
              <a:t>11 since they also will allow us to control motor speed </a:t>
            </a:r>
          </a:p>
          <a:p>
            <a:pPr>
              <a:buAutoNum type="arabicParenR"/>
            </a:pPr>
            <a:r>
              <a:rPr lang="en-US" sz="1400" dirty="0" smtClean="0">
                <a:latin typeface="Arial" pitchFamily="34" charset="0"/>
                <a:cs typeface="Arial" pitchFamily="34" charset="0"/>
              </a:rPr>
              <a:t>Add blue wires to motor</a:t>
            </a:r>
          </a:p>
          <a:p>
            <a:pPr>
              <a:buAutoNum type="arabicParenR"/>
            </a:pPr>
            <a:r>
              <a:rPr lang="en-US" sz="1400" dirty="0" smtClean="0"/>
              <a:t>Download the test program</a:t>
            </a:r>
            <a:endParaRPr lang="en-US" sz="1400" dirty="0">
              <a:latin typeface="Arial" pitchFamily="34" charset="0"/>
              <a:cs typeface="Arial" pitchFamily="34" charset="0"/>
            </a:endParaRPr>
          </a:p>
        </p:txBody>
      </p:sp>
      <p:sp>
        <p:nvSpPr>
          <p:cNvPr id="8" name="Rectangle 7"/>
          <p:cNvSpPr/>
          <p:nvPr/>
        </p:nvSpPr>
        <p:spPr>
          <a:xfrm>
            <a:off x="2743200" y="4648200"/>
            <a:ext cx="1295400" cy="4572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L293C</a:t>
            </a:r>
            <a:endParaRPr lang="en-US" dirty="0"/>
          </a:p>
        </p:txBody>
      </p:sp>
      <p:cxnSp>
        <p:nvCxnSpPr>
          <p:cNvPr id="10" name="Elbow Connector 9"/>
          <p:cNvCxnSpPr/>
          <p:nvPr/>
        </p:nvCxnSpPr>
        <p:spPr>
          <a:xfrm rot="16200000" flipH="1">
            <a:off x="3848100" y="5219700"/>
            <a:ext cx="609600" cy="381000"/>
          </a:xfrm>
          <a:prstGeom prst="bentConnector3">
            <a:avLst>
              <a:gd name="adj1" fmla="val 61328"/>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19400" y="4267200"/>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667000" y="480060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2819400" y="5105400"/>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962400" y="4267200"/>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276600" y="4267200"/>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429000" y="4267200"/>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124200" y="3962400"/>
            <a:ext cx="0" cy="6858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81400" y="4114800"/>
            <a:ext cx="0" cy="533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pic>
        <p:nvPicPr>
          <p:cNvPr id="16386" name="Picture 2"/>
          <p:cNvPicPr>
            <a:picLocks noChangeAspect="1" noChangeArrowheads="1"/>
          </p:cNvPicPr>
          <p:nvPr/>
        </p:nvPicPr>
        <p:blipFill>
          <a:blip r:embed="rId2" cstate="print"/>
          <a:srcRect/>
          <a:stretch>
            <a:fillRect/>
          </a:stretch>
        </p:blipFill>
        <p:spPr bwMode="auto">
          <a:xfrm>
            <a:off x="3657600" y="3200400"/>
            <a:ext cx="838200" cy="760762"/>
          </a:xfrm>
          <a:prstGeom prst="rect">
            <a:avLst/>
          </a:prstGeom>
          <a:noFill/>
          <a:ln w="9525">
            <a:noFill/>
            <a:miter lim="800000"/>
            <a:headEnd/>
            <a:tailEnd/>
          </a:ln>
        </p:spPr>
      </p:pic>
      <p:sp>
        <p:nvSpPr>
          <p:cNvPr id="36" name="TextBox 35"/>
          <p:cNvSpPr txBox="1"/>
          <p:nvPr/>
        </p:nvSpPr>
        <p:spPr>
          <a:xfrm>
            <a:off x="685800" y="3810000"/>
            <a:ext cx="1499962" cy="584775"/>
          </a:xfrm>
          <a:prstGeom prst="rect">
            <a:avLst/>
          </a:prstGeom>
          <a:noFill/>
        </p:spPr>
        <p:txBody>
          <a:bodyPr wrap="none" rtlCol="0">
            <a:spAutoFit/>
          </a:bodyPr>
          <a:lstStyle/>
          <a:p>
            <a:r>
              <a:rPr lang="en-US" sz="1600" b="1" dirty="0" smtClean="0">
                <a:latin typeface="Arial Narrow" pitchFamily="34" charset="0"/>
              </a:rPr>
              <a:t>To Arduino pin 5</a:t>
            </a:r>
          </a:p>
          <a:p>
            <a:r>
              <a:rPr lang="en-US" sz="1600" b="1" dirty="0" smtClean="0">
                <a:latin typeface="Arial Narrow" pitchFamily="34" charset="0"/>
              </a:rPr>
              <a:t>Output Pin</a:t>
            </a:r>
            <a:endParaRPr lang="en-US" sz="1600" b="1" dirty="0">
              <a:latin typeface="Arial Narrow" pitchFamily="34" charset="0"/>
            </a:endParaRPr>
          </a:p>
        </p:txBody>
      </p:sp>
      <p:cxnSp>
        <p:nvCxnSpPr>
          <p:cNvPr id="39" name="Straight Connector 38"/>
          <p:cNvCxnSpPr/>
          <p:nvPr/>
        </p:nvCxnSpPr>
        <p:spPr>
          <a:xfrm>
            <a:off x="4119562" y="3895725"/>
            <a:ext cx="0" cy="2286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581400" y="4114800"/>
            <a:ext cx="53340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3112294" y="3960020"/>
            <a:ext cx="950119" cy="476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343400" y="5791200"/>
            <a:ext cx="1600200" cy="830997"/>
          </a:xfrm>
          <a:prstGeom prst="rect">
            <a:avLst/>
          </a:prstGeom>
          <a:noFill/>
        </p:spPr>
        <p:txBody>
          <a:bodyPr wrap="square" rtlCol="0">
            <a:spAutoFit/>
          </a:bodyPr>
          <a:lstStyle/>
          <a:p>
            <a:r>
              <a:rPr lang="en-US" sz="1600" b="1" dirty="0" smtClean="0">
                <a:solidFill>
                  <a:srgbClr val="FF0000"/>
                </a:solidFill>
                <a:latin typeface="Arial Narrow" pitchFamily="34" charset="0"/>
              </a:rPr>
              <a:t>Hi voltage Motor Power – be careful with this!</a:t>
            </a:r>
            <a:endParaRPr lang="en-US" sz="1600" b="1" dirty="0">
              <a:solidFill>
                <a:srgbClr val="FF0000"/>
              </a:solidFill>
              <a:latin typeface="Arial Narrow" pitchFamily="34" charset="0"/>
            </a:endParaRPr>
          </a:p>
        </p:txBody>
      </p:sp>
      <p:sp>
        <p:nvSpPr>
          <p:cNvPr id="60" name="TextBox 59"/>
          <p:cNvSpPr txBox="1"/>
          <p:nvPr/>
        </p:nvSpPr>
        <p:spPr>
          <a:xfrm>
            <a:off x="4495800" y="5410200"/>
            <a:ext cx="1202573" cy="338554"/>
          </a:xfrm>
          <a:prstGeom prst="rect">
            <a:avLst/>
          </a:prstGeom>
          <a:noFill/>
        </p:spPr>
        <p:txBody>
          <a:bodyPr wrap="none" rtlCol="0">
            <a:spAutoFit/>
          </a:bodyPr>
          <a:lstStyle/>
          <a:p>
            <a:r>
              <a:rPr lang="en-US" sz="1600" b="1" dirty="0" smtClean="0">
                <a:latin typeface="Arial Narrow" pitchFamily="34" charset="0"/>
              </a:rPr>
              <a:t>Motor Power</a:t>
            </a:r>
            <a:endParaRPr lang="en-US" sz="1600" b="1" dirty="0">
              <a:latin typeface="Arial Narrow" pitchFamily="34" charset="0"/>
            </a:endParaRPr>
          </a:p>
        </p:txBody>
      </p:sp>
      <p:cxnSp>
        <p:nvCxnSpPr>
          <p:cNvPr id="61" name="Straight Connector 60"/>
          <p:cNvCxnSpPr/>
          <p:nvPr/>
        </p:nvCxnSpPr>
        <p:spPr>
          <a:xfrm>
            <a:off x="3276600" y="5105400"/>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429000" y="5105400"/>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048000" y="5562600"/>
            <a:ext cx="609600" cy="338554"/>
          </a:xfrm>
          <a:prstGeom prst="rect">
            <a:avLst/>
          </a:prstGeom>
          <a:noFill/>
        </p:spPr>
        <p:txBody>
          <a:bodyPr wrap="square" rtlCol="0">
            <a:spAutoFit/>
          </a:bodyPr>
          <a:lstStyle/>
          <a:p>
            <a:pPr algn="ctr"/>
            <a:r>
              <a:rPr lang="en-US" sz="1600" b="1" dirty="0" smtClean="0">
                <a:latin typeface="Arial Narrow" pitchFamily="34" charset="0"/>
              </a:rPr>
              <a:t>GND</a:t>
            </a:r>
          </a:p>
        </p:txBody>
      </p:sp>
      <p:sp>
        <p:nvSpPr>
          <p:cNvPr id="64" name="TextBox 63"/>
          <p:cNvSpPr txBox="1"/>
          <p:nvPr/>
        </p:nvSpPr>
        <p:spPr>
          <a:xfrm flipH="1">
            <a:off x="2590800" y="5486400"/>
            <a:ext cx="411481" cy="338554"/>
          </a:xfrm>
          <a:prstGeom prst="rect">
            <a:avLst/>
          </a:prstGeom>
          <a:noFill/>
        </p:spPr>
        <p:txBody>
          <a:bodyPr wrap="square" rtlCol="0">
            <a:spAutoFit/>
          </a:bodyPr>
          <a:lstStyle/>
          <a:p>
            <a:r>
              <a:rPr lang="en-US" sz="1600" b="1" dirty="0" smtClean="0">
                <a:latin typeface="Arial Narrow" pitchFamily="34" charset="0"/>
              </a:rPr>
              <a:t>+5</a:t>
            </a:r>
          </a:p>
        </p:txBody>
      </p:sp>
      <p:sp>
        <p:nvSpPr>
          <p:cNvPr id="65" name="TextBox 64"/>
          <p:cNvSpPr txBox="1"/>
          <p:nvPr/>
        </p:nvSpPr>
        <p:spPr>
          <a:xfrm flipH="1">
            <a:off x="3962400" y="4343400"/>
            <a:ext cx="411481" cy="338554"/>
          </a:xfrm>
          <a:prstGeom prst="rect">
            <a:avLst/>
          </a:prstGeom>
          <a:noFill/>
        </p:spPr>
        <p:txBody>
          <a:bodyPr wrap="square" rtlCol="0">
            <a:spAutoFit/>
          </a:bodyPr>
          <a:lstStyle/>
          <a:p>
            <a:r>
              <a:rPr lang="en-US" sz="1600" b="1" dirty="0" smtClean="0">
                <a:latin typeface="Arial Narrow" pitchFamily="34" charset="0"/>
              </a:rPr>
              <a:t>+5</a:t>
            </a:r>
          </a:p>
        </p:txBody>
      </p:sp>
      <p:sp>
        <p:nvSpPr>
          <p:cNvPr id="66" name="TextBox 65"/>
          <p:cNvSpPr txBox="1"/>
          <p:nvPr/>
        </p:nvSpPr>
        <p:spPr>
          <a:xfrm flipH="1">
            <a:off x="2514600" y="4267200"/>
            <a:ext cx="411481" cy="338554"/>
          </a:xfrm>
          <a:prstGeom prst="rect">
            <a:avLst/>
          </a:prstGeom>
          <a:noFill/>
        </p:spPr>
        <p:txBody>
          <a:bodyPr wrap="square" rtlCol="0">
            <a:spAutoFit/>
          </a:bodyPr>
          <a:lstStyle/>
          <a:p>
            <a:r>
              <a:rPr lang="en-US" sz="1600" b="1" dirty="0" smtClean="0">
                <a:latin typeface="Arial Narrow" pitchFamily="34" charset="0"/>
              </a:rPr>
              <a:t>+5</a:t>
            </a:r>
          </a:p>
        </p:txBody>
      </p:sp>
      <p:sp>
        <p:nvSpPr>
          <p:cNvPr id="67" name="TextBox 66"/>
          <p:cNvSpPr txBox="1"/>
          <p:nvPr/>
        </p:nvSpPr>
        <p:spPr>
          <a:xfrm>
            <a:off x="4648200" y="3276600"/>
            <a:ext cx="1103507" cy="338554"/>
          </a:xfrm>
          <a:prstGeom prst="rect">
            <a:avLst/>
          </a:prstGeom>
          <a:noFill/>
        </p:spPr>
        <p:txBody>
          <a:bodyPr wrap="none" rtlCol="0">
            <a:spAutoFit/>
          </a:bodyPr>
          <a:lstStyle/>
          <a:p>
            <a:r>
              <a:rPr lang="en-US" sz="1600" b="1" dirty="0" smtClean="0">
                <a:latin typeface="Arial Narrow" pitchFamily="34" charset="0"/>
              </a:rPr>
              <a:t>DC Motor A</a:t>
            </a:r>
            <a:endParaRPr lang="en-US" sz="1600" b="1" dirty="0">
              <a:latin typeface="Arial Narrow" pitchFamily="34" charset="0"/>
            </a:endParaRPr>
          </a:p>
        </p:txBody>
      </p:sp>
      <p:sp>
        <p:nvSpPr>
          <p:cNvPr id="32" name="TextBox 31"/>
          <p:cNvSpPr txBox="1"/>
          <p:nvPr/>
        </p:nvSpPr>
        <p:spPr>
          <a:xfrm>
            <a:off x="304800" y="914400"/>
            <a:ext cx="1164101" cy="338554"/>
          </a:xfrm>
          <a:prstGeom prst="rect">
            <a:avLst/>
          </a:prstGeom>
          <a:noFill/>
        </p:spPr>
        <p:txBody>
          <a:bodyPr wrap="none" rtlCol="0">
            <a:spAutoFit/>
          </a:bodyPr>
          <a:lstStyle/>
          <a:p>
            <a:r>
              <a:rPr lang="en-US" sz="1600" b="1" dirty="0" smtClean="0">
                <a:solidFill>
                  <a:srgbClr val="0070C0"/>
                </a:solidFill>
                <a:latin typeface="Arial Narrow" pitchFamily="34" charset="0"/>
              </a:rPr>
              <a:t>Background</a:t>
            </a:r>
            <a:endParaRPr lang="en-US" sz="1600" b="1" dirty="0">
              <a:solidFill>
                <a:srgbClr val="0070C0"/>
              </a:solidFill>
              <a:latin typeface="Arial Narrow"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 1: Motor Control</a:t>
            </a:r>
            <a:endParaRPr lang="en-US" dirty="0"/>
          </a:p>
        </p:txBody>
      </p:sp>
      <p:sp>
        <p:nvSpPr>
          <p:cNvPr id="4" name="Footer Placeholder 3"/>
          <p:cNvSpPr>
            <a:spLocks noGrp="1"/>
          </p:cNvSpPr>
          <p:nvPr>
            <p:ph type="ftr" sz="quarter" idx="11"/>
          </p:nvPr>
        </p:nvSpPr>
        <p:spPr/>
        <p:txBody>
          <a:bodyPr/>
          <a:lstStyle/>
          <a:p>
            <a:r>
              <a:rPr lang="en-US" smtClean="0"/>
              <a:t>Moving Rainbow Labs</a:t>
            </a:r>
            <a:endParaRPr lang="en-US" dirty="0"/>
          </a:p>
        </p:txBody>
      </p:sp>
      <p:sp>
        <p:nvSpPr>
          <p:cNvPr id="5" name="Slide Number Placeholder 4"/>
          <p:cNvSpPr>
            <a:spLocks noGrp="1"/>
          </p:cNvSpPr>
          <p:nvPr>
            <p:ph type="sldNum" sz="quarter" idx="12"/>
          </p:nvPr>
        </p:nvSpPr>
        <p:spPr/>
        <p:txBody>
          <a:bodyPr/>
          <a:lstStyle/>
          <a:p>
            <a:fld id="{74CD98B4-AB67-4096-9341-E2EE698C9B7D}" type="slidenum">
              <a:rPr lang="en-US" smtClean="0"/>
              <a:pPr/>
              <a:t>6</a:t>
            </a:fld>
            <a:endParaRPr lang="en-US" dirty="0"/>
          </a:p>
        </p:txBody>
      </p:sp>
      <p:sp>
        <p:nvSpPr>
          <p:cNvPr id="6" name="TextBox 5"/>
          <p:cNvSpPr txBox="1"/>
          <p:nvPr/>
        </p:nvSpPr>
        <p:spPr>
          <a:xfrm>
            <a:off x="1143000" y="3505200"/>
            <a:ext cx="4479111" cy="2123658"/>
          </a:xfrm>
          <a:prstGeom prst="rect">
            <a:avLst/>
          </a:prstGeom>
          <a:solidFill>
            <a:schemeClr val="bg1">
              <a:lumMod val="95000"/>
            </a:schemeClr>
          </a:solidFill>
          <a:ln>
            <a:solidFill>
              <a:schemeClr val="bg1">
                <a:lumMod val="50000"/>
              </a:schemeClr>
            </a:solidFill>
          </a:ln>
        </p:spPr>
        <p:txBody>
          <a:bodyPr wrap="none" rtlCol="0">
            <a:spAutoFit/>
          </a:bodyPr>
          <a:lstStyle/>
          <a:p>
            <a:r>
              <a:rPr lang="en-US" sz="1100" b="1" dirty="0" smtClean="0">
                <a:solidFill>
                  <a:srgbClr val="000066"/>
                </a:solidFill>
              </a:rPr>
              <a:t>int</a:t>
            </a:r>
            <a:r>
              <a:rPr lang="en-US" sz="1100" b="1" dirty="0" smtClean="0">
                <a:solidFill>
                  <a:srgbClr val="000000"/>
                </a:solidFill>
              </a:rPr>
              <a:t> motorPin </a:t>
            </a:r>
            <a:r>
              <a:rPr lang="en-US" sz="1100" b="1" dirty="0" smtClean="0">
                <a:solidFill>
                  <a:srgbClr val="640032"/>
                </a:solidFill>
              </a:rPr>
              <a:t>=</a:t>
            </a:r>
            <a:r>
              <a:rPr lang="en-US" sz="1100" b="1" dirty="0" smtClean="0">
                <a:solidFill>
                  <a:srgbClr val="000000"/>
                </a:solidFill>
              </a:rPr>
              <a:t> </a:t>
            </a:r>
            <a:r>
              <a:rPr lang="en-US" sz="1100" b="1" dirty="0" smtClean="0">
                <a:solidFill>
                  <a:srgbClr val="000096"/>
                </a:solidFill>
              </a:rPr>
              <a:t>5</a:t>
            </a:r>
            <a:r>
              <a:rPr lang="en-US" sz="1100" b="1" dirty="0" smtClean="0">
                <a:solidFill>
                  <a:srgbClr val="640032"/>
                </a:solidFill>
              </a:rPr>
              <a:t>;</a:t>
            </a:r>
            <a:r>
              <a:rPr lang="en-US" sz="1100" b="1" dirty="0" smtClean="0">
                <a:solidFill>
                  <a:srgbClr val="000000"/>
                </a:solidFill>
              </a:rPr>
              <a:t>    </a:t>
            </a:r>
            <a:r>
              <a:rPr lang="en-US" sz="1100" b="1" dirty="0" smtClean="0">
                <a:solidFill>
                  <a:srgbClr val="006648"/>
                </a:solidFill>
              </a:rPr>
              <a:t>// to one of the inputs on the motor controller (L293D)</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
            </a:r>
            <a:br>
              <a:rPr lang="en-US" sz="1100" b="1" dirty="0" smtClean="0">
                <a:solidFill>
                  <a:srgbClr val="000000"/>
                </a:solidFill>
              </a:rPr>
            </a:br>
            <a:r>
              <a:rPr lang="en-US" sz="1100" b="1" dirty="0" smtClean="0">
                <a:solidFill>
                  <a:srgbClr val="000066"/>
                </a:solidFill>
              </a:rPr>
              <a:t>void</a:t>
            </a:r>
            <a:r>
              <a:rPr lang="en-US" sz="1100" b="1" dirty="0" smtClean="0">
                <a:solidFill>
                  <a:srgbClr val="000000"/>
                </a:solidFill>
              </a:rPr>
              <a:t> setup</a:t>
            </a:r>
            <a:r>
              <a:rPr lang="en-US" sz="1100" b="1" dirty="0" smtClean="0">
                <a:solidFill>
                  <a:srgbClr val="960000"/>
                </a:solidFill>
              </a:rPr>
              <a:t>()</a:t>
            </a:r>
            <a:r>
              <a:rPr lang="en-US" sz="1100" b="1" dirty="0" smtClean="0">
                <a:solidFill>
                  <a:srgbClr val="000000"/>
                </a:solidFill>
              </a:rPr>
              <a:t> </a:t>
            </a:r>
            <a:r>
              <a:rPr lang="en-US" sz="1100" b="1" dirty="0" smtClean="0">
                <a:solidFill>
                  <a:srgbClr val="960000"/>
                </a:solidFill>
              </a:rPr>
              <a:t>{</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  pinMode</a:t>
            </a:r>
            <a:r>
              <a:rPr lang="en-US" sz="1100" b="1" dirty="0" smtClean="0">
                <a:solidFill>
                  <a:srgbClr val="960000"/>
                </a:solidFill>
              </a:rPr>
              <a:t>(</a:t>
            </a:r>
            <a:r>
              <a:rPr lang="en-US" sz="1100" b="1" dirty="0" smtClean="0">
                <a:solidFill>
                  <a:srgbClr val="000000"/>
                </a:solidFill>
              </a:rPr>
              <a:t>motorPin</a:t>
            </a:r>
            <a:r>
              <a:rPr lang="en-US" sz="1100" b="1" dirty="0" smtClean="0">
                <a:solidFill>
                  <a:srgbClr val="640032"/>
                </a:solidFill>
              </a:rPr>
              <a:t>,</a:t>
            </a:r>
            <a:r>
              <a:rPr lang="en-US" sz="1100" b="1" dirty="0" smtClean="0">
                <a:solidFill>
                  <a:srgbClr val="000000"/>
                </a:solidFill>
              </a:rPr>
              <a:t> OUTPUT</a:t>
            </a:r>
            <a:r>
              <a:rPr lang="en-US" sz="1100" b="1" dirty="0" smtClean="0">
                <a:solidFill>
                  <a:srgbClr val="960000"/>
                </a:solidFill>
              </a:rPr>
              <a:t>)</a:t>
            </a:r>
            <a:r>
              <a:rPr lang="en-US" sz="1100" b="1" dirty="0" smtClean="0">
                <a:solidFill>
                  <a:srgbClr val="640032"/>
                </a:solidFill>
              </a:rPr>
              <a:t>;</a:t>
            </a:r>
            <a:r>
              <a:rPr lang="en-US" sz="1100" b="1" dirty="0" smtClean="0">
                <a:solidFill>
                  <a:srgbClr val="000000"/>
                </a:solidFill>
              </a:rPr>
              <a:t/>
            </a:r>
            <a:br>
              <a:rPr lang="en-US" sz="1100" b="1" dirty="0" smtClean="0">
                <a:solidFill>
                  <a:srgbClr val="000000"/>
                </a:solidFill>
              </a:rPr>
            </a:br>
            <a:r>
              <a:rPr lang="en-US" sz="1100" b="1" dirty="0" smtClean="0">
                <a:solidFill>
                  <a:srgbClr val="960000"/>
                </a:solidFill>
              </a:rPr>
              <a:t>}</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
            </a:r>
            <a:br>
              <a:rPr lang="en-US" sz="1100" b="1" dirty="0" smtClean="0">
                <a:solidFill>
                  <a:srgbClr val="000000"/>
                </a:solidFill>
              </a:rPr>
            </a:br>
            <a:r>
              <a:rPr lang="en-US" sz="1100" b="1" dirty="0" smtClean="0">
                <a:solidFill>
                  <a:srgbClr val="000066"/>
                </a:solidFill>
              </a:rPr>
              <a:t>void</a:t>
            </a:r>
            <a:r>
              <a:rPr lang="en-US" sz="1100" b="1" dirty="0" smtClean="0">
                <a:solidFill>
                  <a:srgbClr val="000000"/>
                </a:solidFill>
              </a:rPr>
              <a:t> loop</a:t>
            </a:r>
            <a:r>
              <a:rPr lang="en-US" sz="1100" b="1" dirty="0" smtClean="0">
                <a:solidFill>
                  <a:srgbClr val="960000"/>
                </a:solidFill>
              </a:rPr>
              <a:t>()</a:t>
            </a:r>
            <a:r>
              <a:rPr lang="en-US" sz="1100" b="1" dirty="0" smtClean="0">
                <a:solidFill>
                  <a:srgbClr val="000000"/>
                </a:solidFill>
              </a:rPr>
              <a:t> </a:t>
            </a:r>
            <a:r>
              <a:rPr lang="en-US" sz="1100" b="1" dirty="0" smtClean="0">
                <a:solidFill>
                  <a:srgbClr val="960000"/>
                </a:solidFill>
              </a:rPr>
              <a:t>{</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  digitalWrite</a:t>
            </a:r>
            <a:r>
              <a:rPr lang="en-US" sz="1100" b="1" dirty="0" smtClean="0">
                <a:solidFill>
                  <a:srgbClr val="960000"/>
                </a:solidFill>
              </a:rPr>
              <a:t>(</a:t>
            </a:r>
            <a:r>
              <a:rPr lang="en-US" sz="1100" b="1" dirty="0" smtClean="0">
                <a:solidFill>
                  <a:srgbClr val="000000"/>
                </a:solidFill>
              </a:rPr>
              <a:t>motorPin</a:t>
            </a:r>
            <a:r>
              <a:rPr lang="en-US" sz="1100" b="1" dirty="0" smtClean="0">
                <a:solidFill>
                  <a:srgbClr val="640032"/>
                </a:solidFill>
              </a:rPr>
              <a:t>,</a:t>
            </a:r>
            <a:r>
              <a:rPr lang="en-US" sz="1100" b="1" dirty="0" smtClean="0">
                <a:solidFill>
                  <a:srgbClr val="000000"/>
                </a:solidFill>
              </a:rPr>
              <a:t> HIGH</a:t>
            </a:r>
            <a:r>
              <a:rPr lang="en-US" sz="1100" b="1" dirty="0" smtClean="0">
                <a:solidFill>
                  <a:srgbClr val="960000"/>
                </a:solidFill>
              </a:rPr>
              <a:t>)</a:t>
            </a:r>
            <a:r>
              <a:rPr lang="en-US" sz="1100" b="1" dirty="0" smtClean="0">
                <a:solidFill>
                  <a:srgbClr val="640032"/>
                </a:solidFill>
              </a:rPr>
              <a:t>;</a:t>
            </a:r>
            <a:r>
              <a:rPr lang="en-US" sz="1100" b="1" dirty="0" smtClean="0">
                <a:solidFill>
                  <a:srgbClr val="000000"/>
                </a:solidFill>
              </a:rPr>
              <a:t>  </a:t>
            </a:r>
            <a:r>
              <a:rPr lang="en-US" sz="1100" b="1" dirty="0" smtClean="0">
                <a:solidFill>
                  <a:srgbClr val="006648"/>
                </a:solidFill>
              </a:rPr>
              <a:t>// turn the motor on</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  delay</a:t>
            </a:r>
            <a:r>
              <a:rPr lang="en-US" sz="1100" b="1" dirty="0" smtClean="0">
                <a:solidFill>
                  <a:srgbClr val="960000"/>
                </a:solidFill>
              </a:rPr>
              <a:t>(</a:t>
            </a:r>
            <a:r>
              <a:rPr lang="en-US" sz="1100" b="1" dirty="0" smtClean="0">
                <a:solidFill>
                  <a:srgbClr val="000096"/>
                </a:solidFill>
              </a:rPr>
              <a:t>1000</a:t>
            </a:r>
            <a:r>
              <a:rPr lang="en-US" sz="1100" b="1" dirty="0" smtClean="0">
                <a:solidFill>
                  <a:srgbClr val="960000"/>
                </a:solidFill>
              </a:rPr>
              <a:t>)</a:t>
            </a:r>
            <a:r>
              <a:rPr lang="en-US" sz="1100" b="1" dirty="0" smtClean="0">
                <a:solidFill>
                  <a:srgbClr val="640032"/>
                </a:solidFill>
              </a:rPr>
              <a:t>;</a:t>
            </a:r>
            <a:r>
              <a:rPr lang="en-US" sz="1100" b="1" dirty="0" smtClean="0">
                <a:solidFill>
                  <a:srgbClr val="000000"/>
                </a:solidFill>
              </a:rPr>
              <a:t> </a:t>
            </a:r>
            <a:r>
              <a:rPr lang="en-US" sz="1100" b="1" dirty="0" smtClean="0">
                <a:solidFill>
                  <a:srgbClr val="006648"/>
                </a:solidFill>
              </a:rPr>
              <a:t>// wait 1 second</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  digitalWrite</a:t>
            </a:r>
            <a:r>
              <a:rPr lang="en-US" sz="1100" b="1" dirty="0" smtClean="0">
                <a:solidFill>
                  <a:srgbClr val="960000"/>
                </a:solidFill>
              </a:rPr>
              <a:t>(</a:t>
            </a:r>
            <a:r>
              <a:rPr lang="en-US" sz="1100" b="1" dirty="0" smtClean="0">
                <a:solidFill>
                  <a:srgbClr val="000000"/>
                </a:solidFill>
              </a:rPr>
              <a:t>motorPin</a:t>
            </a:r>
            <a:r>
              <a:rPr lang="en-US" sz="1100" b="1" dirty="0" smtClean="0">
                <a:solidFill>
                  <a:srgbClr val="640032"/>
                </a:solidFill>
              </a:rPr>
              <a:t>,</a:t>
            </a:r>
            <a:r>
              <a:rPr lang="en-US" sz="1100" b="1" dirty="0" smtClean="0">
                <a:solidFill>
                  <a:srgbClr val="000000"/>
                </a:solidFill>
              </a:rPr>
              <a:t> LOW</a:t>
            </a:r>
            <a:r>
              <a:rPr lang="en-US" sz="1100" b="1" dirty="0" smtClean="0">
                <a:solidFill>
                  <a:srgbClr val="960000"/>
                </a:solidFill>
              </a:rPr>
              <a:t>)</a:t>
            </a:r>
            <a:r>
              <a:rPr lang="en-US" sz="1100" b="1" dirty="0" smtClean="0">
                <a:solidFill>
                  <a:srgbClr val="640032"/>
                </a:solidFill>
              </a:rPr>
              <a:t>;</a:t>
            </a:r>
            <a:r>
              <a:rPr lang="en-US" sz="1100" b="1" dirty="0" smtClean="0">
                <a:solidFill>
                  <a:srgbClr val="000000"/>
                </a:solidFill>
              </a:rPr>
              <a:t>  </a:t>
            </a:r>
            <a:r>
              <a:rPr lang="en-US" sz="1100" b="1" dirty="0" smtClean="0">
                <a:solidFill>
                  <a:srgbClr val="006648"/>
                </a:solidFill>
              </a:rPr>
              <a:t>// turn the motor off</a:t>
            </a:r>
            <a:r>
              <a:rPr lang="en-US" sz="1100" b="1" dirty="0" smtClean="0">
                <a:solidFill>
                  <a:srgbClr val="000000"/>
                </a:solidFill>
              </a:rPr>
              <a:t/>
            </a:r>
            <a:br>
              <a:rPr lang="en-US" sz="1100" b="1" dirty="0" smtClean="0">
                <a:solidFill>
                  <a:srgbClr val="000000"/>
                </a:solidFill>
              </a:rPr>
            </a:br>
            <a:r>
              <a:rPr lang="en-US" sz="1100" b="1" dirty="0" smtClean="0">
                <a:solidFill>
                  <a:srgbClr val="000000"/>
                </a:solidFill>
              </a:rPr>
              <a:t>  delay</a:t>
            </a:r>
            <a:r>
              <a:rPr lang="en-US" sz="1100" b="1" dirty="0" smtClean="0">
                <a:solidFill>
                  <a:srgbClr val="960000"/>
                </a:solidFill>
              </a:rPr>
              <a:t>(</a:t>
            </a:r>
            <a:r>
              <a:rPr lang="en-US" sz="1100" b="1" dirty="0" smtClean="0">
                <a:solidFill>
                  <a:srgbClr val="000096"/>
                </a:solidFill>
              </a:rPr>
              <a:t>1000</a:t>
            </a:r>
            <a:r>
              <a:rPr lang="en-US" sz="1100" b="1" dirty="0" smtClean="0">
                <a:solidFill>
                  <a:srgbClr val="960000"/>
                </a:solidFill>
              </a:rPr>
              <a:t>)</a:t>
            </a:r>
            <a:r>
              <a:rPr lang="en-US" sz="1100" b="1" dirty="0" smtClean="0">
                <a:solidFill>
                  <a:srgbClr val="640032"/>
                </a:solidFill>
              </a:rPr>
              <a:t>;</a:t>
            </a:r>
            <a:r>
              <a:rPr lang="en-US" sz="1100" b="1" dirty="0" smtClean="0">
                <a:solidFill>
                  <a:srgbClr val="000000"/>
                </a:solidFill>
              </a:rPr>
              <a:t> </a:t>
            </a:r>
            <a:r>
              <a:rPr lang="en-US" sz="1100" b="1" dirty="0" smtClean="0">
                <a:solidFill>
                  <a:srgbClr val="006648"/>
                </a:solidFill>
              </a:rPr>
              <a:t>// wait 1 second</a:t>
            </a:r>
            <a:r>
              <a:rPr lang="en-US" sz="1100" b="1" dirty="0" smtClean="0">
                <a:solidFill>
                  <a:srgbClr val="000000"/>
                </a:solidFill>
              </a:rPr>
              <a:t/>
            </a:r>
            <a:br>
              <a:rPr lang="en-US" sz="1100" b="1" dirty="0" smtClean="0">
                <a:solidFill>
                  <a:srgbClr val="000000"/>
                </a:solidFill>
              </a:rPr>
            </a:br>
            <a:r>
              <a:rPr lang="en-US" sz="1100" b="1" dirty="0" smtClean="0">
                <a:solidFill>
                  <a:srgbClr val="960000"/>
                </a:solidFill>
              </a:rPr>
              <a:t>}</a:t>
            </a:r>
            <a:endParaRPr lang="en-US" sz="1100" dirty="0">
              <a:latin typeface="Arial" pitchFamily="34" charset="0"/>
              <a:cs typeface="Arial" pitchFamily="34" charset="0"/>
            </a:endParaRPr>
          </a:p>
        </p:txBody>
      </p:sp>
      <p:sp>
        <p:nvSpPr>
          <p:cNvPr id="7" name="Subtitle 2"/>
          <p:cNvSpPr txBox="1">
            <a:spLocks/>
          </p:cNvSpPr>
          <p:nvPr/>
        </p:nvSpPr>
        <p:spPr>
          <a:xfrm>
            <a:off x="304800" y="1219200"/>
            <a:ext cx="6172200" cy="523220"/>
          </a:xfrm>
          <a:prstGeom prst="rect">
            <a:avLst/>
          </a:prstGeom>
        </p:spPr>
        <p:txBody>
          <a:bodyPr vert="horz" lIns="91440" tIns="45720" rIns="91440" bIns="45720" rtlCol="0">
            <a:sp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This lab is very similar to the "Blink"</a:t>
            </a:r>
            <a:r>
              <a:rPr kumimoji="0" lang="en-US" sz="1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lab, but instead of an LED going on and off a motor will go on for one second and off for one second.</a:t>
            </a:r>
            <a:endPar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8" name="Subtitle 2"/>
          <p:cNvSpPr txBox="1">
            <a:spLocks/>
          </p:cNvSpPr>
          <p:nvPr/>
        </p:nvSpPr>
        <p:spPr>
          <a:xfrm>
            <a:off x="304800" y="5791200"/>
            <a:ext cx="6172200" cy="1772793"/>
          </a:xfrm>
          <a:prstGeom prst="rect">
            <a:avLst/>
          </a:prstGeom>
        </p:spPr>
        <p:txBody>
          <a:bodyPr vert="horz" lIns="91440" tIns="45720" rIns="91440" bIns="45720" rtlCol="0">
            <a:sp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Your motor should now go</a:t>
            </a:r>
            <a:r>
              <a:rPr kumimoji="0" lang="en-US" sz="1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on for one second and then stop for one second.</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1400" baseline="0" dirty="0" smtClean="0">
              <a:latin typeface="Arial" pitchFamily="34" charset="0"/>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Note that you might need to adjust the </a:t>
            </a:r>
            <a:r>
              <a:rPr kumimoji="0" lang="en-US" sz="1400" b="1" i="0" u="none" strike="noStrike" kern="1200" cap="none" spc="0" normalizeH="0" noProof="0" dirty="0" smtClean="0">
                <a:ln>
                  <a:noFill/>
                </a:ln>
                <a:solidFill>
                  <a:schemeClr val="tx1"/>
                </a:solidFill>
                <a:effectLst/>
                <a:uLnTx/>
                <a:uFillTx/>
                <a:latin typeface="Arial" pitchFamily="34" charset="0"/>
                <a:ea typeface="+mn-ea"/>
                <a:cs typeface="Arial" pitchFamily="34" charset="0"/>
              </a:rPr>
              <a:t>motorPin</a:t>
            </a:r>
            <a:r>
              <a:rPr kumimoji="0" lang="en-US" sz="1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line if your setup does not connect a motor to the Arduino pin 5.</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1400" baseline="0" dirty="0" smtClean="0">
              <a:latin typeface="Arial" pitchFamily="34" charset="0"/>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The digitalWrite</a:t>
            </a:r>
            <a:r>
              <a:rPr lang="en-US" sz="1400" dirty="0" smtClean="0">
                <a:latin typeface="Arial" pitchFamily="34" charset="0"/>
                <a:cs typeface="Arial" pitchFamily="34" charset="0"/>
              </a:rPr>
              <a:t>() function has two parameters: the pin to use and the value (either HIGH or LOW).</a:t>
            </a:r>
            <a:endPar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10" name="TextBox 9"/>
          <p:cNvSpPr txBox="1"/>
          <p:nvPr/>
        </p:nvSpPr>
        <p:spPr>
          <a:xfrm>
            <a:off x="304800" y="914400"/>
            <a:ext cx="1164101" cy="338554"/>
          </a:xfrm>
          <a:prstGeom prst="rect">
            <a:avLst/>
          </a:prstGeom>
          <a:noFill/>
        </p:spPr>
        <p:txBody>
          <a:bodyPr wrap="none" rtlCol="0">
            <a:spAutoFit/>
          </a:bodyPr>
          <a:lstStyle/>
          <a:p>
            <a:r>
              <a:rPr lang="en-US" sz="1600" b="1" dirty="0" smtClean="0">
                <a:solidFill>
                  <a:srgbClr val="0070C0"/>
                </a:solidFill>
                <a:latin typeface="Arial Narrow" pitchFamily="34" charset="0"/>
              </a:rPr>
              <a:t>Background</a:t>
            </a:r>
            <a:endParaRPr lang="en-US" sz="1600" b="1" dirty="0">
              <a:solidFill>
                <a:srgbClr val="0070C0"/>
              </a:solidFill>
              <a:latin typeface="Arial Narrow" pitchFamily="34" charset="0"/>
            </a:endParaRPr>
          </a:p>
        </p:txBody>
      </p:sp>
      <p:sp>
        <p:nvSpPr>
          <p:cNvPr id="11" name="TextBox 10"/>
          <p:cNvSpPr txBox="1"/>
          <p:nvPr/>
        </p:nvSpPr>
        <p:spPr>
          <a:xfrm>
            <a:off x="304800" y="1752600"/>
            <a:ext cx="641522" cy="338554"/>
          </a:xfrm>
          <a:prstGeom prst="rect">
            <a:avLst/>
          </a:prstGeom>
          <a:noFill/>
        </p:spPr>
        <p:txBody>
          <a:bodyPr wrap="none" rtlCol="0">
            <a:spAutoFit/>
          </a:bodyPr>
          <a:lstStyle/>
          <a:p>
            <a:r>
              <a:rPr lang="en-US" sz="1600" b="1" dirty="0" smtClean="0">
                <a:solidFill>
                  <a:srgbClr val="0070C0"/>
                </a:solidFill>
                <a:latin typeface="Arial Narrow" pitchFamily="34" charset="0"/>
              </a:rPr>
              <a:t>Steps</a:t>
            </a:r>
            <a:endParaRPr lang="en-US" sz="1600" b="1" dirty="0">
              <a:solidFill>
                <a:srgbClr val="0070C0"/>
              </a:solidFill>
              <a:latin typeface="Arial Narrow" pitchFamily="34" charset="0"/>
            </a:endParaRPr>
          </a:p>
        </p:txBody>
      </p:sp>
      <p:sp>
        <p:nvSpPr>
          <p:cNvPr id="12" name="Subtitle 2"/>
          <p:cNvSpPr txBox="1">
            <a:spLocks/>
          </p:cNvSpPr>
          <p:nvPr/>
        </p:nvSpPr>
        <p:spPr>
          <a:xfrm>
            <a:off x="304800" y="2057400"/>
            <a:ext cx="6172200" cy="1341906"/>
          </a:xfrm>
          <a:prstGeom prst="rect">
            <a:avLst/>
          </a:prstGeom>
        </p:spPr>
        <p:txBody>
          <a:bodyPr vert="horz" lIns="91440" tIns="45720" rIns="91440" bIns="4572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Disconnect the main </a:t>
            </a:r>
            <a:r>
              <a:rPr lang="en-US" sz="1400" dirty="0" smtClean="0">
                <a:latin typeface="Arial" pitchFamily="34" charset="0"/>
                <a:cs typeface="Arial" pitchFamily="34" charset="0"/>
              </a:rPr>
              <a:t>robot battery power supply</a:t>
            </a:r>
          </a:p>
          <a:p>
            <a:pPr marL="342900" marR="0" lvl="0" indent="-34290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Enter the code below into your Arduino</a:t>
            </a:r>
            <a:r>
              <a:rPr kumimoji="0" lang="en-US" sz="1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Development Software (IDE).</a:t>
            </a:r>
          </a:p>
          <a:p>
            <a:pPr marL="342900" marR="0" lvl="0" indent="-342900" algn="l" defTabSz="914400" rtl="0" eaLnBrk="1" fontAlgn="auto" latinLnBrk="0" hangingPunct="1">
              <a:lnSpc>
                <a:spcPct val="100000"/>
              </a:lnSpc>
              <a:spcBef>
                <a:spcPct val="20000"/>
              </a:spcBef>
              <a:spcAft>
                <a:spcPts val="0"/>
              </a:spcAft>
              <a:buClrTx/>
              <a:buSzTx/>
              <a:buFont typeface="+mj-lt"/>
              <a:buAutoNum type="arabicPeriod"/>
              <a:tabLst/>
              <a:defRPr/>
            </a:pPr>
            <a:r>
              <a:rPr lang="en-US" sz="1400" baseline="0" dirty="0" smtClean="0">
                <a:latin typeface="Arial" pitchFamily="34" charset="0"/>
                <a:cs typeface="Arial" pitchFamily="34" charset="0"/>
              </a:rPr>
              <a:t>Upload</a:t>
            </a:r>
            <a:r>
              <a:rPr lang="en-US" sz="1400" dirty="0" smtClean="0">
                <a:latin typeface="Arial" pitchFamily="34" charset="0"/>
                <a:cs typeface="Arial" pitchFamily="34" charset="0"/>
              </a:rPr>
              <a:t> the code into your Arduino</a:t>
            </a:r>
          </a:p>
          <a:p>
            <a:pPr marL="342900" marR="0" lvl="0" indent="-34290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Disconnect the Arduino</a:t>
            </a:r>
            <a:r>
              <a:rPr kumimoji="0" lang="en-US" sz="1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from your PC</a:t>
            </a:r>
          </a:p>
          <a:p>
            <a:pPr marL="342900" marR="0" lvl="0" indent="-342900" algn="l" defTabSz="914400" rtl="0" eaLnBrk="1" fontAlgn="auto" latinLnBrk="0" hangingPunct="1">
              <a:lnSpc>
                <a:spcPct val="100000"/>
              </a:lnSpc>
              <a:spcBef>
                <a:spcPct val="20000"/>
              </a:spcBef>
              <a:spcAft>
                <a:spcPts val="0"/>
              </a:spcAft>
              <a:buClrTx/>
              <a:buSzTx/>
              <a:buFont typeface="+mj-lt"/>
              <a:buAutoNum type="arabicPeriod"/>
              <a:tabLst/>
              <a:defRPr/>
            </a:pPr>
            <a:r>
              <a:rPr lang="en-US" sz="1400" baseline="0" dirty="0" smtClean="0">
                <a:latin typeface="Arial" pitchFamily="34" charset="0"/>
                <a:cs typeface="Arial" pitchFamily="34" charset="0"/>
              </a:rPr>
              <a:t>Connect</a:t>
            </a:r>
            <a:r>
              <a:rPr lang="en-US" sz="1400" dirty="0" smtClean="0">
                <a:latin typeface="Arial" pitchFamily="34" charset="0"/>
                <a:cs typeface="Arial" pitchFamily="34" charset="0"/>
              </a:rPr>
              <a:t> the robot battery</a:t>
            </a:r>
            <a:endPar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13" name="TextBox 12"/>
          <p:cNvSpPr txBox="1"/>
          <p:nvPr/>
        </p:nvSpPr>
        <p:spPr>
          <a:xfrm>
            <a:off x="304800" y="7620000"/>
            <a:ext cx="1779654" cy="338554"/>
          </a:xfrm>
          <a:prstGeom prst="rect">
            <a:avLst/>
          </a:prstGeom>
          <a:noFill/>
        </p:spPr>
        <p:txBody>
          <a:bodyPr wrap="none" rtlCol="0">
            <a:spAutoFit/>
          </a:bodyPr>
          <a:lstStyle/>
          <a:p>
            <a:r>
              <a:rPr lang="en-US" sz="1600" b="1" dirty="0" smtClean="0">
                <a:solidFill>
                  <a:srgbClr val="0070C0"/>
                </a:solidFill>
                <a:latin typeface="Arial Narrow" pitchFamily="34" charset="0"/>
              </a:rPr>
              <a:t>Continue to Explore</a:t>
            </a:r>
            <a:endParaRPr lang="en-US" sz="1600" b="1" dirty="0">
              <a:solidFill>
                <a:srgbClr val="0070C0"/>
              </a:solidFill>
              <a:latin typeface="Arial Narrow" pitchFamily="34" charset="0"/>
            </a:endParaRPr>
          </a:p>
        </p:txBody>
      </p:sp>
      <p:sp>
        <p:nvSpPr>
          <p:cNvPr id="16" name="Subtitle 2"/>
          <p:cNvSpPr txBox="1">
            <a:spLocks/>
          </p:cNvSpPr>
          <p:nvPr/>
        </p:nvSpPr>
        <p:spPr>
          <a:xfrm>
            <a:off x="304800" y="8001000"/>
            <a:ext cx="6172200" cy="523220"/>
          </a:xfrm>
          <a:prstGeom prst="rect">
            <a:avLst/>
          </a:prstGeom>
        </p:spPr>
        <p:txBody>
          <a:bodyPr vert="horz" lIns="91440" tIns="45720" rIns="91440" bIns="45720" rtlCol="0">
            <a:sp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Change</a:t>
            </a:r>
            <a:r>
              <a:rPr kumimoji="0" lang="en-US" sz="1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the delay time (in milliseconds) to other values such as 200 or 2000.  What is the result?</a:t>
            </a:r>
            <a:endPar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 2: Changing Motor Speed</a:t>
            </a:r>
            <a:endParaRPr lang="en-US" dirty="0"/>
          </a:p>
        </p:txBody>
      </p:sp>
      <p:sp>
        <p:nvSpPr>
          <p:cNvPr id="4" name="Footer Placeholder 3"/>
          <p:cNvSpPr>
            <a:spLocks noGrp="1"/>
          </p:cNvSpPr>
          <p:nvPr>
            <p:ph type="ftr" sz="quarter" idx="11"/>
          </p:nvPr>
        </p:nvSpPr>
        <p:spPr/>
        <p:txBody>
          <a:bodyPr/>
          <a:lstStyle/>
          <a:p>
            <a:r>
              <a:rPr lang="en-US" smtClean="0"/>
              <a:t>Moving Rainbow Labs</a:t>
            </a:r>
            <a:endParaRPr lang="en-US" dirty="0"/>
          </a:p>
        </p:txBody>
      </p:sp>
      <p:sp>
        <p:nvSpPr>
          <p:cNvPr id="5" name="Slide Number Placeholder 4"/>
          <p:cNvSpPr>
            <a:spLocks noGrp="1"/>
          </p:cNvSpPr>
          <p:nvPr>
            <p:ph type="sldNum" sz="quarter" idx="12"/>
          </p:nvPr>
        </p:nvSpPr>
        <p:spPr/>
        <p:txBody>
          <a:bodyPr/>
          <a:lstStyle/>
          <a:p>
            <a:fld id="{74CD98B4-AB67-4096-9341-E2EE698C9B7D}" type="slidenum">
              <a:rPr lang="en-US" smtClean="0"/>
              <a:pPr/>
              <a:t>7</a:t>
            </a:fld>
            <a:endParaRPr lang="en-US" dirty="0"/>
          </a:p>
        </p:txBody>
      </p:sp>
      <p:sp>
        <p:nvSpPr>
          <p:cNvPr id="6" name="Subtitle 2"/>
          <p:cNvSpPr>
            <a:spLocks noGrp="1"/>
          </p:cNvSpPr>
          <p:nvPr>
            <p:ph idx="1"/>
          </p:nvPr>
        </p:nvSpPr>
        <p:spPr>
          <a:xfrm>
            <a:off x="304800" y="1219200"/>
            <a:ext cx="6172200" cy="1600438"/>
          </a:xfrm>
        </p:spPr>
        <p:txBody>
          <a:bodyPr>
            <a:spAutoFit/>
          </a:bodyPr>
          <a:lstStyle/>
          <a:p>
            <a:pPr marL="0" indent="0">
              <a:buNone/>
            </a:pPr>
            <a:r>
              <a:rPr lang="en-US" sz="1400" dirty="0" err="1" smtClean="0">
                <a:latin typeface="Arial" pitchFamily="34" charset="0"/>
                <a:cs typeface="Arial" pitchFamily="34" charset="0"/>
              </a:rPr>
              <a:t>Arduino's</a:t>
            </a:r>
            <a:r>
              <a:rPr lang="en-US" sz="1400" dirty="0" smtClean="0">
                <a:latin typeface="Arial" pitchFamily="34" charset="0"/>
                <a:cs typeface="Arial" pitchFamily="34" charset="0"/>
              </a:rPr>
              <a:t> have two ways of controlling output: </a:t>
            </a:r>
            <a:r>
              <a:rPr lang="en-US" sz="1400" b="1" dirty="0" smtClean="0">
                <a:latin typeface="Arial" pitchFamily="34" charset="0"/>
                <a:cs typeface="Arial" pitchFamily="34" charset="0"/>
              </a:rPr>
              <a:t>Digital</a:t>
            </a:r>
            <a:r>
              <a:rPr lang="en-US" sz="1400" dirty="0" smtClean="0">
                <a:latin typeface="Arial" pitchFamily="34" charset="0"/>
                <a:cs typeface="Arial" pitchFamily="34" charset="0"/>
              </a:rPr>
              <a:t> and </a:t>
            </a:r>
            <a:r>
              <a:rPr lang="en-US" sz="1400" b="1" dirty="0" smtClean="0">
                <a:latin typeface="Arial" pitchFamily="34" charset="0"/>
                <a:cs typeface="Arial" pitchFamily="34" charset="0"/>
              </a:rPr>
              <a:t>Analog</a:t>
            </a:r>
            <a:r>
              <a:rPr lang="en-US" sz="1400" dirty="0" smtClean="0">
                <a:latin typeface="Arial" pitchFamily="34" charset="0"/>
                <a:cs typeface="Arial" pitchFamily="34" charset="0"/>
              </a:rPr>
              <a:t>. Digital Output is always HIGH (5V) or LOW (0V) without any middle value. Analog output on the Arduino </a:t>
            </a:r>
            <a:r>
              <a:rPr lang="en-US" sz="1400" dirty="0" smtClean="0"/>
              <a:t>can vary between any value from 0 t 255.  However they don't change the voltage to a specific value, they only change the width of pluses on the output.  This is done</a:t>
            </a:r>
            <a:r>
              <a:rPr lang="en-US" sz="1400" dirty="0" smtClean="0">
                <a:latin typeface="Arial" pitchFamily="34" charset="0"/>
                <a:cs typeface="Arial" pitchFamily="34" charset="0"/>
              </a:rPr>
              <a:t> doing using a technique called </a:t>
            </a:r>
            <a:r>
              <a:rPr lang="en-US" sz="1400" b="1" dirty="0" smtClean="0">
                <a:latin typeface="Arial" pitchFamily="34" charset="0"/>
                <a:cs typeface="Arial" pitchFamily="34" charset="0"/>
              </a:rPr>
              <a:t>Pulse Wave Modulation</a:t>
            </a:r>
            <a:r>
              <a:rPr lang="en-US" sz="1400" dirty="0" smtClean="0">
                <a:latin typeface="Arial" pitchFamily="34" charset="0"/>
                <a:cs typeface="Arial" pitchFamily="34" charset="0"/>
              </a:rPr>
              <a:t> or PWM.  </a:t>
            </a:r>
            <a:r>
              <a:rPr lang="en-US" sz="1400" dirty="0" smtClean="0"/>
              <a:t> The shape of the voltage out of the pin will be similar to the waveforms below:</a:t>
            </a:r>
            <a:endParaRPr lang="en-US" sz="1400" dirty="0">
              <a:latin typeface="Arial" pitchFamily="34" charset="0"/>
              <a:cs typeface="Arial" pitchFamily="34" charset="0"/>
            </a:endParaRPr>
          </a:p>
        </p:txBody>
      </p:sp>
      <p:sp>
        <p:nvSpPr>
          <p:cNvPr id="7" name="TextBox 6"/>
          <p:cNvSpPr txBox="1"/>
          <p:nvPr/>
        </p:nvSpPr>
        <p:spPr>
          <a:xfrm>
            <a:off x="304800" y="914400"/>
            <a:ext cx="1164101" cy="338554"/>
          </a:xfrm>
          <a:prstGeom prst="rect">
            <a:avLst/>
          </a:prstGeom>
          <a:noFill/>
        </p:spPr>
        <p:txBody>
          <a:bodyPr wrap="none" rtlCol="0">
            <a:spAutoFit/>
          </a:bodyPr>
          <a:lstStyle/>
          <a:p>
            <a:r>
              <a:rPr lang="en-US" sz="1600" b="1" dirty="0" smtClean="0">
                <a:latin typeface="Arial Narrow" pitchFamily="34" charset="0"/>
              </a:rPr>
              <a:t>Background</a:t>
            </a:r>
            <a:endParaRPr lang="en-US" sz="1600" b="1" dirty="0">
              <a:latin typeface="Arial Narrow" pitchFamily="34" charset="0"/>
            </a:endParaRPr>
          </a:p>
        </p:txBody>
      </p:sp>
      <p:cxnSp>
        <p:nvCxnSpPr>
          <p:cNvPr id="12" name="Elbow Connector 11"/>
          <p:cNvCxnSpPr/>
          <p:nvPr/>
        </p:nvCxnSpPr>
        <p:spPr>
          <a:xfrm>
            <a:off x="3200400" y="3429000"/>
            <a:ext cx="762000" cy="1524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a:off x="3962400" y="3429000"/>
            <a:ext cx="762000" cy="1524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962400" y="3429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200400" y="3429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a:off x="2438400" y="3429000"/>
            <a:ext cx="762000" cy="1524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2672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8194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7432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5052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819400" y="32004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5814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505200" y="3048000"/>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581400" y="32004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3434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267200" y="3048000"/>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743200" y="3048000"/>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438400" y="32004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343400" y="3200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600200" y="2971800"/>
            <a:ext cx="914400" cy="276999"/>
          </a:xfrm>
          <a:prstGeom prst="rect">
            <a:avLst/>
          </a:prstGeom>
          <a:noFill/>
        </p:spPr>
        <p:txBody>
          <a:bodyPr wrap="square" rtlCol="0">
            <a:spAutoFit/>
          </a:bodyPr>
          <a:lstStyle/>
          <a:p>
            <a:r>
              <a:rPr lang="en-US" sz="1200" b="1" dirty="0" smtClean="0">
                <a:latin typeface="Arial Narrow" pitchFamily="34" charset="0"/>
              </a:rPr>
              <a:t>10% Power:</a:t>
            </a:r>
          </a:p>
        </p:txBody>
      </p:sp>
      <p:sp>
        <p:nvSpPr>
          <p:cNvPr id="59" name="TextBox 58"/>
          <p:cNvSpPr txBox="1"/>
          <p:nvPr/>
        </p:nvSpPr>
        <p:spPr>
          <a:xfrm>
            <a:off x="1600200" y="3352800"/>
            <a:ext cx="914400" cy="276999"/>
          </a:xfrm>
          <a:prstGeom prst="rect">
            <a:avLst/>
          </a:prstGeom>
          <a:noFill/>
        </p:spPr>
        <p:txBody>
          <a:bodyPr wrap="square" rtlCol="0">
            <a:spAutoFit/>
          </a:bodyPr>
          <a:lstStyle/>
          <a:p>
            <a:r>
              <a:rPr lang="en-US" sz="1200" b="1" dirty="0" smtClean="0">
                <a:latin typeface="Arial Narrow" pitchFamily="34" charset="0"/>
              </a:rPr>
              <a:t>50% Power:</a:t>
            </a:r>
          </a:p>
        </p:txBody>
      </p:sp>
      <p:sp>
        <p:nvSpPr>
          <p:cNvPr id="60" name="TextBox 59"/>
          <p:cNvSpPr txBox="1"/>
          <p:nvPr/>
        </p:nvSpPr>
        <p:spPr>
          <a:xfrm>
            <a:off x="1600200" y="3733800"/>
            <a:ext cx="914400" cy="276999"/>
          </a:xfrm>
          <a:prstGeom prst="rect">
            <a:avLst/>
          </a:prstGeom>
          <a:noFill/>
        </p:spPr>
        <p:txBody>
          <a:bodyPr wrap="square" rtlCol="0">
            <a:spAutoFit/>
          </a:bodyPr>
          <a:lstStyle/>
          <a:p>
            <a:r>
              <a:rPr lang="en-US" sz="1200" b="1" dirty="0" smtClean="0">
                <a:latin typeface="Arial Narrow" pitchFamily="34" charset="0"/>
              </a:rPr>
              <a:t>90% Power:</a:t>
            </a:r>
          </a:p>
        </p:txBody>
      </p:sp>
      <p:cxnSp>
        <p:nvCxnSpPr>
          <p:cNvPr id="61" name="Straight Connector 60"/>
          <p:cNvCxnSpPr/>
          <p:nvPr/>
        </p:nvCxnSpPr>
        <p:spPr>
          <a:xfrm>
            <a:off x="42672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8194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432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5052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819400" y="38100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5814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505200" y="3962400"/>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81400" y="38100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3434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267200" y="3962400"/>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743200" y="3962400"/>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438400" y="38100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343400" y="38100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81000" y="4419600"/>
            <a:ext cx="5791200" cy="1200329"/>
          </a:xfrm>
          <a:prstGeom prst="rect">
            <a:avLst/>
          </a:prstGeom>
          <a:noFill/>
        </p:spPr>
        <p:txBody>
          <a:bodyPr wrap="square" rtlCol="0">
            <a:spAutoFit/>
          </a:bodyPr>
          <a:lstStyle/>
          <a:p>
            <a:r>
              <a:rPr lang="en-US" sz="1400" dirty="0" smtClean="0">
                <a:latin typeface="Arial" pitchFamily="34" charset="0"/>
                <a:cs typeface="Arial" pitchFamily="34" charset="0"/>
              </a:rPr>
              <a:t>There are several pins on most Arduinos that are configured for PWM (3, 5, 6, 9, 10, and 11).  In this lab we will just use pin 3.  We can change the motor speed by using the AnalogWrite function which we give a value from 0 (off) to fully on (255).</a:t>
            </a:r>
          </a:p>
          <a:p>
            <a:endParaRPr lang="en-US" sz="1600" b="1" dirty="0" smtClean="0">
              <a:latin typeface="Arial Narrow" pitchFamily="34" charset="0"/>
            </a:endParaRPr>
          </a:p>
        </p:txBody>
      </p:sp>
      <p:cxnSp>
        <p:nvCxnSpPr>
          <p:cNvPr id="75" name="Elbow Connector 74"/>
          <p:cNvCxnSpPr/>
          <p:nvPr/>
        </p:nvCxnSpPr>
        <p:spPr>
          <a:xfrm rot="10800000">
            <a:off x="2286000" y="6324600"/>
            <a:ext cx="609600" cy="533400"/>
          </a:xfrm>
          <a:prstGeom prst="bentConnector3">
            <a:avLst>
              <a:gd name="adj1" fmla="val 3378"/>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2667000" y="6858000"/>
            <a:ext cx="1295400" cy="4572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L293C</a:t>
            </a:r>
            <a:endParaRPr lang="en-US" dirty="0"/>
          </a:p>
        </p:txBody>
      </p:sp>
      <p:cxnSp>
        <p:nvCxnSpPr>
          <p:cNvPr id="77" name="Elbow Connector 76"/>
          <p:cNvCxnSpPr/>
          <p:nvPr/>
        </p:nvCxnSpPr>
        <p:spPr>
          <a:xfrm rot="16200000" flipH="1">
            <a:off x="3771900" y="7429500"/>
            <a:ext cx="609600" cy="381000"/>
          </a:xfrm>
          <a:prstGeom prst="bentConnector3">
            <a:avLst>
              <a:gd name="adj1" fmla="val 61328"/>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743200" y="6477000"/>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2590800" y="701040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3200400" y="6477000"/>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6172200"/>
            <a:ext cx="0" cy="6858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505200" y="6324600"/>
            <a:ext cx="0" cy="533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pic>
        <p:nvPicPr>
          <p:cNvPr id="86" name="Picture 2"/>
          <p:cNvPicPr>
            <a:picLocks noChangeAspect="1" noChangeArrowheads="1"/>
          </p:cNvPicPr>
          <p:nvPr/>
        </p:nvPicPr>
        <p:blipFill>
          <a:blip r:embed="rId2" cstate="print"/>
          <a:srcRect/>
          <a:stretch>
            <a:fillRect/>
          </a:stretch>
        </p:blipFill>
        <p:spPr bwMode="auto">
          <a:xfrm>
            <a:off x="3581400" y="5410200"/>
            <a:ext cx="838200" cy="760762"/>
          </a:xfrm>
          <a:prstGeom prst="rect">
            <a:avLst/>
          </a:prstGeom>
          <a:noFill/>
          <a:ln w="9525">
            <a:noFill/>
            <a:miter lim="800000"/>
            <a:headEnd/>
            <a:tailEnd/>
          </a:ln>
        </p:spPr>
      </p:pic>
      <p:cxnSp>
        <p:nvCxnSpPr>
          <p:cNvPr id="88" name="Straight Connector 87"/>
          <p:cNvCxnSpPr/>
          <p:nvPr/>
        </p:nvCxnSpPr>
        <p:spPr>
          <a:xfrm>
            <a:off x="4043362" y="6105525"/>
            <a:ext cx="0" cy="2286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505200" y="6324600"/>
            <a:ext cx="53340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3036094" y="6169820"/>
            <a:ext cx="950119" cy="476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4419600" y="7620000"/>
            <a:ext cx="1202573" cy="338554"/>
          </a:xfrm>
          <a:prstGeom prst="rect">
            <a:avLst/>
          </a:prstGeom>
          <a:noFill/>
        </p:spPr>
        <p:txBody>
          <a:bodyPr wrap="none" rtlCol="0">
            <a:spAutoFit/>
          </a:bodyPr>
          <a:lstStyle/>
          <a:p>
            <a:r>
              <a:rPr lang="en-US" sz="1600" b="1" dirty="0" smtClean="0">
                <a:latin typeface="Arial Narrow" pitchFamily="34" charset="0"/>
              </a:rPr>
              <a:t>Motor Power</a:t>
            </a:r>
            <a:endParaRPr lang="en-US" sz="1600" b="1" dirty="0">
              <a:latin typeface="Arial Narrow" pitchFamily="34" charset="0"/>
            </a:endParaRPr>
          </a:p>
        </p:txBody>
      </p:sp>
      <p:sp>
        <p:nvSpPr>
          <p:cNvPr id="98" name="TextBox 97"/>
          <p:cNvSpPr txBox="1"/>
          <p:nvPr/>
        </p:nvSpPr>
        <p:spPr>
          <a:xfrm flipH="1">
            <a:off x="2438400" y="6400800"/>
            <a:ext cx="411481" cy="276999"/>
          </a:xfrm>
          <a:prstGeom prst="rect">
            <a:avLst/>
          </a:prstGeom>
          <a:noFill/>
        </p:spPr>
        <p:txBody>
          <a:bodyPr wrap="square" rtlCol="0">
            <a:spAutoFit/>
          </a:bodyPr>
          <a:lstStyle/>
          <a:p>
            <a:r>
              <a:rPr lang="en-US" sz="1200" b="1" dirty="0" smtClean="0">
                <a:latin typeface="Arial Narrow" pitchFamily="34" charset="0"/>
              </a:rPr>
              <a:t>+5</a:t>
            </a:r>
          </a:p>
        </p:txBody>
      </p:sp>
      <p:sp>
        <p:nvSpPr>
          <p:cNvPr id="99" name="TextBox 98"/>
          <p:cNvSpPr txBox="1"/>
          <p:nvPr/>
        </p:nvSpPr>
        <p:spPr>
          <a:xfrm>
            <a:off x="4572000" y="5486400"/>
            <a:ext cx="1103507" cy="338554"/>
          </a:xfrm>
          <a:prstGeom prst="rect">
            <a:avLst/>
          </a:prstGeom>
          <a:noFill/>
        </p:spPr>
        <p:txBody>
          <a:bodyPr wrap="none" rtlCol="0">
            <a:spAutoFit/>
          </a:bodyPr>
          <a:lstStyle/>
          <a:p>
            <a:r>
              <a:rPr lang="en-US" sz="1600" b="1" dirty="0" smtClean="0">
                <a:latin typeface="Arial Narrow" pitchFamily="34" charset="0"/>
              </a:rPr>
              <a:t>DC Motor A</a:t>
            </a:r>
            <a:endParaRPr lang="en-US" sz="1600" b="1" dirty="0">
              <a:latin typeface="Arial Narrow" pitchFamily="34" charset="0"/>
            </a:endParaRPr>
          </a:p>
        </p:txBody>
      </p:sp>
      <p:cxnSp>
        <p:nvCxnSpPr>
          <p:cNvPr id="100" name="Straight Connector 99"/>
          <p:cNvCxnSpPr/>
          <p:nvPr/>
        </p:nvCxnSpPr>
        <p:spPr>
          <a:xfrm>
            <a:off x="2286000" y="6019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838200" y="6019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62000" y="6019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524000" y="6019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838200" y="60198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600200" y="6019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524000" y="6172200"/>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600200" y="60198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362200" y="6019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286000" y="6172200"/>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762000" y="6172200"/>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457200" y="60198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362200" y="60198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990600" y="6248400"/>
            <a:ext cx="1242969" cy="584775"/>
          </a:xfrm>
          <a:prstGeom prst="rect">
            <a:avLst/>
          </a:prstGeom>
          <a:noFill/>
        </p:spPr>
        <p:txBody>
          <a:bodyPr wrap="none" rtlCol="0">
            <a:spAutoFit/>
          </a:bodyPr>
          <a:lstStyle/>
          <a:p>
            <a:r>
              <a:rPr lang="en-US" sz="1600" b="1" dirty="0" smtClean="0">
                <a:latin typeface="Arial Narrow" pitchFamily="34" charset="0"/>
              </a:rPr>
              <a:t>PWM Signal</a:t>
            </a:r>
          </a:p>
          <a:p>
            <a:r>
              <a:rPr lang="en-US" sz="1600" b="1" dirty="0" smtClean="0">
                <a:latin typeface="Arial Narrow" pitchFamily="34" charset="0"/>
              </a:rPr>
              <a:t>from Arduino</a:t>
            </a:r>
          </a:p>
        </p:txBody>
      </p:sp>
      <p:sp>
        <p:nvSpPr>
          <p:cNvPr id="114" name="TextBox 113"/>
          <p:cNvSpPr txBox="1"/>
          <p:nvPr/>
        </p:nvSpPr>
        <p:spPr>
          <a:xfrm flipH="1">
            <a:off x="2990848" y="6253162"/>
            <a:ext cx="533401" cy="276999"/>
          </a:xfrm>
          <a:prstGeom prst="rect">
            <a:avLst/>
          </a:prstGeom>
          <a:noFill/>
        </p:spPr>
        <p:txBody>
          <a:bodyPr wrap="square" rtlCol="0">
            <a:spAutoFit/>
          </a:bodyPr>
          <a:lstStyle/>
          <a:p>
            <a:r>
              <a:rPr lang="en-US" sz="1200" b="1" dirty="0" smtClean="0">
                <a:latin typeface="Arial Narrow" pitchFamily="34" charset="0"/>
              </a:rPr>
              <a:t>GND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Straight Connector 88"/>
          <p:cNvCxnSpPr/>
          <p:nvPr/>
        </p:nvCxnSpPr>
        <p:spPr>
          <a:xfrm>
            <a:off x="5105400" y="2819400"/>
            <a:ext cx="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5257800" y="2819400"/>
            <a:ext cx="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48200" y="2819400"/>
            <a:ext cx="0" cy="228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715000" y="2819400"/>
            <a:ext cx="0" cy="22860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715000" y="2286000"/>
            <a:ext cx="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smtClean="0"/>
              <a:t>Lab 2: Speed Control</a:t>
            </a:r>
            <a:endParaRPr lang="en-US" dirty="0"/>
          </a:p>
        </p:txBody>
      </p:sp>
      <p:sp>
        <p:nvSpPr>
          <p:cNvPr id="4" name="Footer Placeholder 3"/>
          <p:cNvSpPr>
            <a:spLocks noGrp="1"/>
          </p:cNvSpPr>
          <p:nvPr>
            <p:ph type="ftr" sz="quarter" idx="11"/>
          </p:nvPr>
        </p:nvSpPr>
        <p:spPr/>
        <p:txBody>
          <a:bodyPr/>
          <a:lstStyle/>
          <a:p>
            <a:r>
              <a:rPr lang="en-US" smtClean="0"/>
              <a:t>Moving Rainbow Labs</a:t>
            </a:r>
            <a:endParaRPr lang="en-US" dirty="0"/>
          </a:p>
        </p:txBody>
      </p:sp>
      <p:sp>
        <p:nvSpPr>
          <p:cNvPr id="5" name="Slide Number Placeholder 4"/>
          <p:cNvSpPr>
            <a:spLocks noGrp="1"/>
          </p:cNvSpPr>
          <p:nvPr>
            <p:ph type="sldNum" sz="quarter" idx="12"/>
          </p:nvPr>
        </p:nvSpPr>
        <p:spPr/>
        <p:txBody>
          <a:bodyPr/>
          <a:lstStyle/>
          <a:p>
            <a:fld id="{74CD98B4-AB67-4096-9341-E2EE698C9B7D}" type="slidenum">
              <a:rPr lang="en-US" smtClean="0"/>
              <a:pPr/>
              <a:t>8</a:t>
            </a:fld>
            <a:endParaRPr lang="en-US" dirty="0"/>
          </a:p>
        </p:txBody>
      </p:sp>
      <p:sp>
        <p:nvSpPr>
          <p:cNvPr id="7" name="TextBox 6"/>
          <p:cNvSpPr txBox="1"/>
          <p:nvPr/>
        </p:nvSpPr>
        <p:spPr>
          <a:xfrm>
            <a:off x="228600" y="1905000"/>
            <a:ext cx="641522" cy="338554"/>
          </a:xfrm>
          <a:prstGeom prst="rect">
            <a:avLst/>
          </a:prstGeom>
          <a:noFill/>
        </p:spPr>
        <p:txBody>
          <a:bodyPr wrap="none" rtlCol="0">
            <a:spAutoFit/>
          </a:bodyPr>
          <a:lstStyle/>
          <a:p>
            <a:r>
              <a:rPr lang="en-US" sz="1600" b="1" dirty="0" smtClean="0">
                <a:latin typeface="Arial Narrow" pitchFamily="34" charset="0"/>
              </a:rPr>
              <a:t>Steps</a:t>
            </a:r>
            <a:endParaRPr lang="en-US" sz="1600" b="1" dirty="0">
              <a:latin typeface="Arial Narrow" pitchFamily="34" charset="0"/>
            </a:endParaRPr>
          </a:p>
        </p:txBody>
      </p:sp>
      <p:sp>
        <p:nvSpPr>
          <p:cNvPr id="8" name="Subtitle 2"/>
          <p:cNvSpPr txBox="1">
            <a:spLocks/>
          </p:cNvSpPr>
          <p:nvPr/>
        </p:nvSpPr>
        <p:spPr>
          <a:xfrm>
            <a:off x="381000" y="2209801"/>
            <a:ext cx="3886200" cy="1458861"/>
          </a:xfrm>
          <a:prstGeom prst="rect">
            <a:avLst/>
          </a:prstGeom>
        </p:spPr>
        <p:txBody>
          <a:bodyPr vert="horz" wrap="square" lIns="91440" tIns="45720" rIns="91440" bIns="45720" rtlCol="0">
            <a:spAutoFit/>
          </a:bodyPr>
          <a:lstStyle/>
          <a:p>
            <a:pPr marL="342900" lvl="0" indent="-342900">
              <a:spcBef>
                <a:spcPct val="20000"/>
              </a:spcBef>
              <a:buFont typeface="+mj-lt"/>
              <a:buAutoNum type="arabicPeriod"/>
            </a:pPr>
            <a:r>
              <a:rPr kumimoji="0" lang="en-US" sz="1200" i="0" u="none" strike="noStrike" kern="1200" cap="none" spc="0" normalizeH="0" baseline="0" noProof="0" dirty="0" smtClean="0">
                <a:ln>
                  <a:noFill/>
                </a:ln>
                <a:effectLst/>
                <a:uLnTx/>
                <a:uFillTx/>
                <a:latin typeface="Arial" pitchFamily="34" charset="0"/>
                <a:cs typeface="Arial" pitchFamily="34" charset="0"/>
              </a:rPr>
              <a:t>Hook</a:t>
            </a:r>
            <a:r>
              <a:rPr kumimoji="0" lang="en-US" sz="1200" i="0" u="none" strike="noStrike" kern="1200" cap="none" spc="0" normalizeH="0" noProof="0" dirty="0" smtClean="0">
                <a:ln>
                  <a:noFill/>
                </a:ln>
                <a:effectLst/>
                <a:uLnTx/>
                <a:uFillTx/>
                <a:latin typeface="Arial" pitchFamily="34" charset="0"/>
                <a:cs typeface="Arial" pitchFamily="34" charset="0"/>
              </a:rPr>
              <a:t> </a:t>
            </a:r>
            <a:r>
              <a:rPr lang="en-US" sz="1200" dirty="0" smtClean="0">
                <a:latin typeface="Arial" pitchFamily="34" charset="0"/>
                <a:cs typeface="Arial" pitchFamily="34" charset="0"/>
              </a:rPr>
              <a:t>up the center tap of a 10K potentiometer to pin A0 (Analog input 0).  Connect one end of the 10K pot to +5 and one end to ground.  This will be your speed controller.</a:t>
            </a:r>
          </a:p>
          <a:p>
            <a:pPr marL="342900" lvl="0" indent="-342900">
              <a:spcBef>
                <a:spcPct val="20000"/>
              </a:spcBef>
              <a:buFont typeface="+mj-lt"/>
              <a:buAutoNum type="arabicPeriod"/>
            </a:pPr>
            <a:r>
              <a:rPr lang="en-US" sz="1200" dirty="0" smtClean="0">
                <a:latin typeface="Arial" pitchFamily="34" charset="0"/>
                <a:cs typeface="Arial" pitchFamily="34" charset="0"/>
              </a:rPr>
              <a:t>Download the code below lab #2 into your Arduino.</a:t>
            </a:r>
          </a:p>
          <a:p>
            <a:pPr marL="342900" lvl="0" indent="-342900">
              <a:spcBef>
                <a:spcPct val="20000"/>
              </a:spcBef>
              <a:buFont typeface="+mj-lt"/>
              <a:buAutoNum type="arabicPeriod"/>
            </a:pPr>
            <a:r>
              <a:rPr lang="en-US" sz="1200" dirty="0" smtClean="0">
                <a:latin typeface="Arial" pitchFamily="34" charset="0"/>
                <a:cs typeface="Arial" pitchFamily="34" charset="0"/>
              </a:rPr>
              <a:t>As you turn the pot, the motor will change speed.</a:t>
            </a:r>
          </a:p>
        </p:txBody>
      </p:sp>
      <p:sp>
        <p:nvSpPr>
          <p:cNvPr id="21506" name="AutoShape 2" descr="data:image/png;base64,iVBORw0KGgoAAAANSUhEUgAAAPsAAADJCAMAAADSHrQyAAAAZlBMVEX///8AAADt7e1+fn75+fmzs7Pd3d38/PyXl5d6enqampofHx9fX1/f39/Hx8fs7Ow+Pj5aWlo5OTm9vb0dHR0lJSUVFRVERERjY2MKCgrFxcWvr69sbGxJSUmMjIzV1dVQUFClpaXyz2TzAAAG6ElEQVR4nO2ca1viMBBGGy0XBUUR8YKi+///5JJbk7a5zPAQFfKeD67uOiTT00zStN2mAQAAAAAAAAAAAAAAAAAAAAAAAAAAAAAAAAAAAAAAAAAAAAAAAAAAAAAAnAGz3+5AmB/p1seKG/HviRvxtedGtN/ciCNYiRtuiFhzI5aiZUbMxZTbCJ8bIa54ETsh3nkRUyHmvIhWiEdexBGshOCK3wrxwotYHhrhjd/5IaK4+OtDI4I14ncy4p4TMZURLPGtjFhyIo7gSjbCE7+REQ+ciEfVCEf8XEUUFn+jGuGI3+kIhvipjmCIb3VEWfFaO0v8QkcwSv2jaYRe6ucmoqh4o50hfmcjyOKnNoIsvrURJcVb7UJcU0M2NoIsftk1QhU/7yIKiu+0k+f4iYsgip+6CKL4mYsoN8ev1Ofvtwzxb/J3P77lV2KpV9rX1wzxWvut+npHa4SP1t7c0sXr0b76oovX2p9auvjWDMJNSfFa++1hfS4hlXp1irw2zaf8k7S4U9qfzRqKJH5uVExKjviuO2TxO3se3lPFa+0TW1YJ4q32pnmW35Qp9VdWuykuBPELo71pXoji1dy+kd/pI51f3FntTUnxXmeI4ieu/BDF31nt/qFO4rQb8a+5iCPw+0IUv/H6osRn53ilfau/p414p72geFPkNVp8ZnHX6wpJfDfaJaQR72svNuL7p2C/yQhutEseCOJVkV/Ynyjife3FxA9KD0H8oCME8T3tJPGzgYNFCfHDykMQvx30Q4lPLu5e5W88u5/z4odF16uup+Omr51Q6kfdyIofaCeIH2o3a+jTLu66JV2i2QFD7fk5fqg9L74/2iUFRnygExnxgbMvI36kPSs+NPBOPuLH2rPi+0VekxbfL/Ka9OIudPhPLj547iXFB7uQFO8t6RzJxV243p54cRfuQbLUh7Qb8ZFSr5Z0b8O/TYkPH/xMqRdxgr8f6UBijo+ceQnxgdEuSYz42LF/TqQnUrmPGm/iJ15CfFh7anGnRvtm/PfxUh8bc5NhTtTcF4FGouddVHy04ETFR7SHy6wiXmsXR+YeaD5eb6Li1QVccKJZy38JjPjX2IGPio+X2pT4ZO7Po49KLDDGawuv8eA8ExEf1R4Vn5piU7lHCM4yyWkm0oHUwlKN+NEcH9ceO/aMDVMS40VltOlUD5KzTFB8Qnvk4JMuojmEupDeOgqKTy8rQ4u7lPZwrSVtnrAILCszlxOBEZ9ZVQbEhwdbR+Dwn1x7SHzuMjLQidyicixeHfJtPGIs/vTaAwvL7E7xSHz2YmIkPqM9IJ68Sc5h2I38RvFIfP5aYriBk9M+HninLvJeP9yIJ9wgGIgnXEMOxCeLvGYwx2f3TY6j3xHKNvFAPGXvoL+4Sxd5TV98Ge3uXmCgyQg98aStg554gvah+BKjfdgV2v3Anni1S5fdK1TiTalX2gMXcH38vdJS2nuLO+J9YK8vxD1iT3y2yGu8oltotEuceOptYK8z1Pv/bo6njHaJE19Ouzfiybf/uxFP3ijsxGvtu3xEJ77Aks5hxZPv/rvu0O8FKvGfRntybrfYe6EllnQOc/+f8biPFt8+UbVb8V8rqnYnXv1RoMhr9Hl4S9beiV+TtZvF3feH/DranA2jXGz3RbW7hzoF+YFe93RfVrspUvcuIlvkTaCLKKbdf7yP+lhn91RnVntrR9HaRmTndst110iZIq/pHuskP87bic9pv7YluhNPGu2S1Q9od+Lpj3Fb8bm5XdYSs/Qx4glzu8U+0lpSeyee8cLOnKZdPl36rb+9Z2rvxBfVbsVzXtuYkbS/q98ybw49sEa75OYHtBvxrPe05hTtC/80v2dqN+ILLekcU6Z2LT5X5G/NgDUXoy/EJZ1Dii83t1semdqV+Ix2N0Pr0/adqV19QuHRLply3847lPqcdvfqgUlgHb1HFP+I8toPFZn7Vmaz/0r/u/dGhDlDnv5x21h9cCOO4fTvFX96uX8e+yF/9C3sDE/Ch/1q9Fnz1sudePF2GcxFH24pPWP0/PbhfS29PPs76Hxb7+uPVOy/gH5LbK93nBq9+ZKZEi8Gdd3yNjO5z1TdY70Xfr7ozeuJuZ3k/Xz5OM8m9+48uHzc+La52/F/8axcXbe5m7r/Excmv8ujm8+73PV8X/7/Zfllvrx1XJe7Wedd+jy38NbvLne9vmfs0p4js7133eblrq7r9pde6q+W3fW6l/vhen5Zw5r+3T6K4ed+x/xfrs4dP/faQO51gtzrBLnXCXKvE+ReJ8i9TpB7nSD3OkHudYLc6wS51wlyrxPkXifIvU6Qe50g9zpB7nWC3OsEudcJcq8T5F4nyL1OkHudIPc6Qe518tu5/weaEDFAOMe/F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08" name="Picture 4" descr="http://farasbee.com/blog/wp-content/uploads/2012/02/potentiometer.png"/>
          <p:cNvPicPr>
            <a:picLocks noChangeAspect="1" noChangeArrowheads="1"/>
          </p:cNvPicPr>
          <p:nvPr/>
        </p:nvPicPr>
        <p:blipFill>
          <a:blip r:embed="rId2" cstate="print"/>
          <a:srcRect/>
          <a:stretch>
            <a:fillRect/>
          </a:stretch>
        </p:blipFill>
        <p:spPr bwMode="auto">
          <a:xfrm rot="5400000" flipV="1">
            <a:off x="1714500" y="1028700"/>
            <a:ext cx="762000" cy="685800"/>
          </a:xfrm>
          <a:prstGeom prst="rect">
            <a:avLst/>
          </a:prstGeom>
          <a:noFill/>
        </p:spPr>
      </p:pic>
      <p:cxnSp>
        <p:nvCxnSpPr>
          <p:cNvPr id="11" name="Straight Connector 10"/>
          <p:cNvCxnSpPr/>
          <p:nvPr/>
        </p:nvCxnSpPr>
        <p:spPr>
          <a:xfrm flipH="1">
            <a:off x="1828800" y="990600"/>
            <a:ext cx="533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28800" y="1752600"/>
            <a:ext cx="533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flipH="1">
            <a:off x="1295400" y="838200"/>
            <a:ext cx="411481" cy="276999"/>
          </a:xfrm>
          <a:prstGeom prst="rect">
            <a:avLst/>
          </a:prstGeom>
          <a:noFill/>
        </p:spPr>
        <p:txBody>
          <a:bodyPr wrap="square" rtlCol="0">
            <a:spAutoFit/>
          </a:bodyPr>
          <a:lstStyle/>
          <a:p>
            <a:r>
              <a:rPr lang="en-US" sz="1200" b="1" dirty="0" smtClean="0">
                <a:latin typeface="Arial Narrow" pitchFamily="34" charset="0"/>
              </a:rPr>
              <a:t>+5</a:t>
            </a:r>
          </a:p>
        </p:txBody>
      </p:sp>
      <p:sp>
        <p:nvSpPr>
          <p:cNvPr id="14" name="TextBox 13"/>
          <p:cNvSpPr txBox="1"/>
          <p:nvPr/>
        </p:nvSpPr>
        <p:spPr>
          <a:xfrm flipH="1">
            <a:off x="1219200" y="1828800"/>
            <a:ext cx="533401" cy="276999"/>
          </a:xfrm>
          <a:prstGeom prst="rect">
            <a:avLst/>
          </a:prstGeom>
          <a:noFill/>
        </p:spPr>
        <p:txBody>
          <a:bodyPr wrap="square" rtlCol="0">
            <a:spAutoFit/>
          </a:bodyPr>
          <a:lstStyle/>
          <a:p>
            <a:r>
              <a:rPr lang="en-US" sz="1200" b="1" dirty="0" smtClean="0">
                <a:latin typeface="Arial Narrow" pitchFamily="34" charset="0"/>
              </a:rPr>
              <a:t>GND</a:t>
            </a:r>
          </a:p>
        </p:txBody>
      </p:sp>
      <p:sp>
        <p:nvSpPr>
          <p:cNvPr id="17" name="Rectangle 16"/>
          <p:cNvSpPr/>
          <p:nvPr/>
        </p:nvSpPr>
        <p:spPr>
          <a:xfrm>
            <a:off x="381000" y="1371600"/>
            <a:ext cx="1534394" cy="276999"/>
          </a:xfrm>
          <a:prstGeom prst="rect">
            <a:avLst/>
          </a:prstGeom>
        </p:spPr>
        <p:txBody>
          <a:bodyPr wrap="none">
            <a:spAutoFit/>
          </a:bodyPr>
          <a:lstStyle/>
          <a:p>
            <a:r>
              <a:rPr lang="en-US" sz="1200" b="1" dirty="0" smtClean="0">
                <a:latin typeface="Arial" pitchFamily="34" charset="0"/>
                <a:cs typeface="Arial" pitchFamily="34" charset="0"/>
              </a:rPr>
              <a:t>10K potentiometer</a:t>
            </a:r>
            <a:endParaRPr lang="en-US" sz="1200" dirty="0">
              <a:latin typeface="Arial" pitchFamily="34" charset="0"/>
              <a:cs typeface="Arial" pitchFamily="34" charset="0"/>
            </a:endParaRPr>
          </a:p>
        </p:txBody>
      </p:sp>
      <p:sp>
        <p:nvSpPr>
          <p:cNvPr id="19" name="Rectangle 18"/>
          <p:cNvSpPr/>
          <p:nvPr/>
        </p:nvSpPr>
        <p:spPr>
          <a:xfrm>
            <a:off x="3352800" y="10668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Arduino</a:t>
            </a:r>
            <a:endParaRPr lang="en-US" dirty="0"/>
          </a:p>
        </p:txBody>
      </p:sp>
      <p:cxnSp>
        <p:nvCxnSpPr>
          <p:cNvPr id="21" name="Straight Connector 20"/>
          <p:cNvCxnSpPr>
            <a:stCxn id="21508" idx="2"/>
            <a:endCxn id="19" idx="1"/>
          </p:cNvCxnSpPr>
          <p:nvPr/>
        </p:nvCxnSpPr>
        <p:spPr>
          <a:xfrm flipV="1">
            <a:off x="2438400" y="1295400"/>
            <a:ext cx="914400" cy="762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895600" y="990600"/>
            <a:ext cx="399468" cy="338554"/>
          </a:xfrm>
          <a:prstGeom prst="rect">
            <a:avLst/>
          </a:prstGeom>
          <a:noFill/>
        </p:spPr>
        <p:txBody>
          <a:bodyPr wrap="none" rtlCol="0">
            <a:spAutoFit/>
          </a:bodyPr>
          <a:lstStyle/>
          <a:p>
            <a:r>
              <a:rPr lang="en-US" sz="1600" b="1" dirty="0" smtClean="0">
                <a:latin typeface="Arial Narrow" pitchFamily="34" charset="0"/>
              </a:rPr>
              <a:t>A0</a:t>
            </a:r>
          </a:p>
        </p:txBody>
      </p:sp>
      <p:cxnSp>
        <p:nvCxnSpPr>
          <p:cNvPr id="23" name="Straight Connector 22"/>
          <p:cNvCxnSpPr/>
          <p:nvPr/>
        </p:nvCxnSpPr>
        <p:spPr>
          <a:xfrm>
            <a:off x="4572000" y="1447800"/>
            <a:ext cx="22860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05325" y="2421731"/>
            <a:ext cx="1295400" cy="4572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L293C</a:t>
            </a:r>
            <a:endParaRPr lang="en-US" dirty="0"/>
          </a:p>
        </p:txBody>
      </p:sp>
      <p:cxnSp>
        <p:nvCxnSpPr>
          <p:cNvPr id="27" name="Straight Connector 26"/>
          <p:cNvCxnSpPr/>
          <p:nvPr/>
        </p:nvCxnSpPr>
        <p:spPr>
          <a:xfrm>
            <a:off x="4657725" y="2040731"/>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114925" y="2269331"/>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962525" y="2040731"/>
            <a:ext cx="0" cy="3810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419725" y="2116931"/>
            <a:ext cx="0" cy="3048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267325" y="2269331"/>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Picture 2"/>
          <p:cNvPicPr>
            <a:picLocks noChangeAspect="1" noChangeArrowheads="1"/>
          </p:cNvPicPr>
          <p:nvPr/>
        </p:nvPicPr>
        <p:blipFill>
          <a:blip r:embed="rId3" cstate="print"/>
          <a:srcRect/>
          <a:stretch>
            <a:fillRect/>
          </a:stretch>
        </p:blipFill>
        <p:spPr bwMode="auto">
          <a:xfrm>
            <a:off x="5638800" y="1219200"/>
            <a:ext cx="838200" cy="760762"/>
          </a:xfrm>
          <a:prstGeom prst="rect">
            <a:avLst/>
          </a:prstGeom>
          <a:noFill/>
          <a:ln w="9525">
            <a:noFill/>
            <a:miter lim="800000"/>
            <a:headEnd/>
            <a:tailEnd/>
          </a:ln>
        </p:spPr>
      </p:pic>
      <p:sp>
        <p:nvSpPr>
          <p:cNvPr id="35" name="TextBox 34"/>
          <p:cNvSpPr txBox="1"/>
          <p:nvPr/>
        </p:nvSpPr>
        <p:spPr>
          <a:xfrm flipH="1">
            <a:off x="4410077" y="1807369"/>
            <a:ext cx="411481" cy="276999"/>
          </a:xfrm>
          <a:prstGeom prst="rect">
            <a:avLst/>
          </a:prstGeom>
          <a:noFill/>
        </p:spPr>
        <p:txBody>
          <a:bodyPr wrap="square" rtlCol="0">
            <a:spAutoFit/>
          </a:bodyPr>
          <a:lstStyle/>
          <a:p>
            <a:r>
              <a:rPr lang="en-US" sz="1200" b="1" dirty="0" smtClean="0">
                <a:latin typeface="Arial Narrow" pitchFamily="34" charset="0"/>
              </a:rPr>
              <a:t>+5</a:t>
            </a:r>
          </a:p>
        </p:txBody>
      </p:sp>
      <p:sp>
        <p:nvSpPr>
          <p:cNvPr id="36" name="TextBox 35"/>
          <p:cNvSpPr txBox="1"/>
          <p:nvPr/>
        </p:nvSpPr>
        <p:spPr>
          <a:xfrm flipH="1">
            <a:off x="4962525" y="2040731"/>
            <a:ext cx="533401" cy="276999"/>
          </a:xfrm>
          <a:prstGeom prst="rect">
            <a:avLst/>
          </a:prstGeom>
          <a:noFill/>
        </p:spPr>
        <p:txBody>
          <a:bodyPr wrap="square" rtlCol="0">
            <a:spAutoFit/>
          </a:bodyPr>
          <a:lstStyle/>
          <a:p>
            <a:r>
              <a:rPr lang="en-US" sz="1200" b="1" dirty="0" smtClean="0">
                <a:latin typeface="Arial Narrow" pitchFamily="34" charset="0"/>
              </a:rPr>
              <a:t>GND</a:t>
            </a:r>
          </a:p>
        </p:txBody>
      </p:sp>
      <p:cxnSp>
        <p:nvCxnSpPr>
          <p:cNvPr id="37" name="Straight Connector 36"/>
          <p:cNvCxnSpPr/>
          <p:nvPr/>
        </p:nvCxnSpPr>
        <p:spPr>
          <a:xfrm>
            <a:off x="5405438" y="2119312"/>
            <a:ext cx="714375" cy="238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950619" y="2043112"/>
            <a:ext cx="1092994" cy="238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105525" y="1964531"/>
            <a:ext cx="0" cy="152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026944" y="1964531"/>
            <a:ext cx="2381" cy="762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4429125" y="2574131"/>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4800600" y="1447800"/>
            <a:ext cx="9526" cy="97393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572000" y="1219200"/>
            <a:ext cx="317716" cy="246221"/>
          </a:xfrm>
          <a:prstGeom prst="rect">
            <a:avLst/>
          </a:prstGeom>
          <a:noFill/>
        </p:spPr>
        <p:txBody>
          <a:bodyPr wrap="none" rtlCol="0">
            <a:spAutoFit/>
          </a:bodyPr>
          <a:lstStyle/>
          <a:p>
            <a:r>
              <a:rPr lang="en-US" sz="1000" b="1" dirty="0" smtClean="0">
                <a:latin typeface="Arial Narrow" pitchFamily="34" charset="0"/>
              </a:rPr>
              <a:t>D3</a:t>
            </a:r>
          </a:p>
        </p:txBody>
      </p:sp>
      <p:sp>
        <p:nvSpPr>
          <p:cNvPr id="95" name="TextBox 94"/>
          <p:cNvSpPr txBox="1"/>
          <p:nvPr/>
        </p:nvSpPr>
        <p:spPr>
          <a:xfrm>
            <a:off x="533400" y="3886200"/>
            <a:ext cx="4562467" cy="2800767"/>
          </a:xfrm>
          <a:prstGeom prst="rect">
            <a:avLst/>
          </a:prstGeom>
          <a:solidFill>
            <a:schemeClr val="bg1">
              <a:lumMod val="95000"/>
            </a:schemeClr>
          </a:solidFill>
          <a:ln>
            <a:solidFill>
              <a:schemeClr val="bg1">
                <a:lumMod val="50000"/>
              </a:schemeClr>
            </a:solidFill>
          </a:ln>
        </p:spPr>
        <p:txBody>
          <a:bodyPr wrap="none" rtlCol="0">
            <a:spAutoFit/>
          </a:bodyPr>
          <a:lstStyle/>
          <a:p>
            <a:r>
              <a:rPr lang="en-US" sz="1100" b="1" dirty="0" smtClean="0"/>
              <a:t>int </a:t>
            </a:r>
            <a:r>
              <a:rPr lang="en-US" sz="1100" b="1" dirty="0" err="1" smtClean="0"/>
              <a:t>potPin</a:t>
            </a:r>
            <a:r>
              <a:rPr lang="en-US" sz="1100" b="1" dirty="0" smtClean="0"/>
              <a:t> = A0;    // select the input pin for the potentiometer</a:t>
            </a:r>
            <a:br>
              <a:rPr lang="en-US" sz="1100" b="1" dirty="0" smtClean="0"/>
            </a:br>
            <a:r>
              <a:rPr lang="en-US" sz="1100" b="1" dirty="0" smtClean="0"/>
              <a:t>int motorPin = 3;   // The pin for the motor</a:t>
            </a:r>
            <a:br>
              <a:rPr lang="en-US" sz="1100" b="1" dirty="0" smtClean="0"/>
            </a:br>
            <a:r>
              <a:rPr lang="en-US" sz="1100" b="1" dirty="0" smtClean="0"/>
              <a:t>int </a:t>
            </a:r>
            <a:r>
              <a:rPr lang="en-US" sz="1100" b="1" dirty="0" err="1" smtClean="0"/>
              <a:t>potValue</a:t>
            </a:r>
            <a:r>
              <a:rPr lang="en-US" sz="1100" b="1" dirty="0" smtClean="0"/>
              <a:t> = 0;   // variable to store the value from the pot</a:t>
            </a:r>
            <a:br>
              <a:rPr lang="en-US" sz="1100" b="1" dirty="0" smtClean="0"/>
            </a:br>
            <a:r>
              <a:rPr lang="en-US" sz="1100" b="1" dirty="0" smtClean="0"/>
              <a:t/>
            </a:r>
            <a:br>
              <a:rPr lang="en-US" sz="1100" b="1" dirty="0" smtClean="0"/>
            </a:br>
            <a:r>
              <a:rPr lang="en-US" sz="1100" b="1" dirty="0" smtClean="0"/>
              <a:t>void setup() {</a:t>
            </a:r>
            <a:br>
              <a:rPr lang="en-US" sz="1100" b="1" dirty="0" smtClean="0"/>
            </a:br>
            <a:r>
              <a:rPr lang="en-US" sz="1100" b="1" dirty="0" smtClean="0"/>
              <a:t>  pinMode(</a:t>
            </a:r>
            <a:r>
              <a:rPr lang="en-US" sz="1100" b="1" dirty="0" err="1" smtClean="0"/>
              <a:t>potPin</a:t>
            </a:r>
            <a:r>
              <a:rPr lang="en-US" sz="1100" b="1" dirty="0" smtClean="0"/>
              <a:t>, INPUT);</a:t>
            </a:r>
            <a:br>
              <a:rPr lang="en-US" sz="1100" b="1" dirty="0" smtClean="0"/>
            </a:br>
            <a:r>
              <a:rPr lang="en-US" sz="1100" b="1" dirty="0" smtClean="0"/>
              <a:t>  pinMode(motorPin, OUTPUT);</a:t>
            </a:r>
            <a:br>
              <a:rPr lang="en-US" sz="1100" b="1" dirty="0" smtClean="0"/>
            </a:br>
            <a:r>
              <a:rPr lang="en-US" sz="1100" b="1" dirty="0" smtClean="0"/>
              <a:t>}</a:t>
            </a:r>
            <a:br>
              <a:rPr lang="en-US" sz="1100" b="1" dirty="0" smtClean="0"/>
            </a:br>
            <a:r>
              <a:rPr lang="en-US" sz="1100" b="1" dirty="0" smtClean="0"/>
              <a:t/>
            </a:r>
            <a:br>
              <a:rPr lang="en-US" sz="1100" b="1" dirty="0" smtClean="0"/>
            </a:br>
            <a:r>
              <a:rPr lang="en-US" sz="1100" b="1" dirty="0" smtClean="0"/>
              <a:t>void loop() {</a:t>
            </a:r>
            <a:br>
              <a:rPr lang="en-US" sz="1100" b="1" dirty="0" smtClean="0"/>
            </a:br>
            <a:r>
              <a:rPr lang="en-US" sz="1100" b="1" dirty="0" smtClean="0"/>
              <a:t>  </a:t>
            </a:r>
            <a:r>
              <a:rPr lang="en-US" sz="1100" b="1" dirty="0" err="1" smtClean="0"/>
              <a:t>potValue</a:t>
            </a:r>
            <a:r>
              <a:rPr lang="en-US" sz="1100" b="1" dirty="0" smtClean="0"/>
              <a:t> = </a:t>
            </a:r>
            <a:r>
              <a:rPr lang="en-US" sz="1100" b="1" dirty="0" err="1" smtClean="0"/>
              <a:t>analogRead</a:t>
            </a:r>
            <a:r>
              <a:rPr lang="en-US" sz="1100" b="1" dirty="0" smtClean="0"/>
              <a:t>(</a:t>
            </a:r>
            <a:r>
              <a:rPr lang="en-US" sz="1100" b="1" dirty="0" err="1" smtClean="0"/>
              <a:t>potPin</a:t>
            </a:r>
            <a:r>
              <a:rPr lang="en-US" sz="1100" b="1" dirty="0" smtClean="0"/>
              <a:t>); // get the value from the pot</a:t>
            </a:r>
            <a:br>
              <a:rPr lang="en-US" sz="1100" b="1" dirty="0" smtClean="0"/>
            </a:br>
            <a:r>
              <a:rPr lang="en-US" sz="1100" b="1" dirty="0" smtClean="0"/>
              <a:t>  </a:t>
            </a:r>
            <a:r>
              <a:rPr lang="en-US" sz="1100" b="1" dirty="0" err="1" smtClean="0"/>
              <a:t>speedValue</a:t>
            </a:r>
            <a:r>
              <a:rPr lang="en-US" sz="1100" b="1" dirty="0" smtClean="0"/>
              <a:t> = map(</a:t>
            </a:r>
            <a:r>
              <a:rPr lang="en-US" sz="1100" b="1" dirty="0" err="1" smtClean="0"/>
              <a:t>potValue</a:t>
            </a:r>
            <a:r>
              <a:rPr lang="en-US" sz="1100" b="1" dirty="0" smtClean="0"/>
              <a:t>, 0, 1023, 0, 255) // convert into proper range</a:t>
            </a:r>
            <a:br>
              <a:rPr lang="en-US" sz="1100" b="1" dirty="0" smtClean="0"/>
            </a:br>
            <a:r>
              <a:rPr lang="en-US" sz="1100" b="1" dirty="0" smtClean="0"/>
              <a:t>  </a:t>
            </a:r>
            <a:r>
              <a:rPr lang="en-US" sz="1100" b="1" dirty="0" err="1" smtClean="0"/>
              <a:t>analogWrite</a:t>
            </a:r>
            <a:r>
              <a:rPr lang="en-US" sz="1100" b="1" dirty="0" smtClean="0"/>
              <a:t>(motorPin, </a:t>
            </a:r>
            <a:r>
              <a:rPr lang="en-US" sz="1100" b="1" dirty="0" err="1" smtClean="0"/>
              <a:t>speedValue</a:t>
            </a:r>
            <a:r>
              <a:rPr lang="en-US" sz="1100" b="1" dirty="0" smtClean="0"/>
              <a:t>); // set the speed</a:t>
            </a:r>
            <a:br>
              <a:rPr lang="en-US" sz="1100" b="1" dirty="0" smtClean="0"/>
            </a:br>
            <a:r>
              <a:rPr lang="en-US" sz="1100" b="1" dirty="0" smtClean="0"/>
              <a:t>  delay(100); // wait 1/10th of a second</a:t>
            </a:r>
            <a:br>
              <a:rPr lang="en-US" sz="1100" b="1" dirty="0" smtClean="0"/>
            </a:br>
            <a:r>
              <a:rPr lang="en-US" sz="1100" b="1" dirty="0" smtClean="0"/>
              <a:t>} </a:t>
            </a:r>
            <a:r>
              <a:rPr lang="en-US" sz="1100" b="1" dirty="0" smtClean="0">
                <a:solidFill>
                  <a:srgbClr val="000000"/>
                </a:solidFill>
              </a:rPr>
              <a:t/>
            </a:r>
            <a:br>
              <a:rPr lang="en-US" sz="1100" b="1" dirty="0" smtClean="0">
                <a:solidFill>
                  <a:srgbClr val="000000"/>
                </a:solidFill>
              </a:rPr>
            </a:br>
            <a:endParaRPr lang="en-US" sz="1100"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Reversing Directions</a:t>
            </a:r>
            <a:endParaRPr lang="en-US" dirty="0"/>
          </a:p>
        </p:txBody>
      </p:sp>
      <p:sp>
        <p:nvSpPr>
          <p:cNvPr id="4" name="Footer Placeholder 3"/>
          <p:cNvSpPr>
            <a:spLocks noGrp="1"/>
          </p:cNvSpPr>
          <p:nvPr>
            <p:ph type="ftr" sz="quarter" idx="11"/>
          </p:nvPr>
        </p:nvSpPr>
        <p:spPr/>
        <p:txBody>
          <a:bodyPr/>
          <a:lstStyle/>
          <a:p>
            <a:r>
              <a:rPr lang="en-US" smtClean="0"/>
              <a:t>Moving Rainbow Labs</a:t>
            </a:r>
            <a:endParaRPr lang="en-US" dirty="0"/>
          </a:p>
        </p:txBody>
      </p:sp>
      <p:sp>
        <p:nvSpPr>
          <p:cNvPr id="5" name="Slide Number Placeholder 4"/>
          <p:cNvSpPr>
            <a:spLocks noGrp="1"/>
          </p:cNvSpPr>
          <p:nvPr>
            <p:ph type="sldNum" sz="quarter" idx="12"/>
          </p:nvPr>
        </p:nvSpPr>
        <p:spPr/>
        <p:txBody>
          <a:bodyPr/>
          <a:lstStyle/>
          <a:p>
            <a:fld id="{74CD98B4-AB67-4096-9341-E2EE698C9B7D}" type="slidenum">
              <a:rPr lang="en-US" smtClean="0"/>
              <a:pPr/>
              <a:t>9</a:t>
            </a:fld>
            <a:endParaRPr lang="en-US" dirty="0"/>
          </a:p>
        </p:txBody>
      </p:sp>
      <p:sp>
        <p:nvSpPr>
          <p:cNvPr id="6" name="TextBox 5"/>
          <p:cNvSpPr txBox="1"/>
          <p:nvPr/>
        </p:nvSpPr>
        <p:spPr>
          <a:xfrm>
            <a:off x="1752600" y="8077200"/>
            <a:ext cx="4384277" cy="369332"/>
          </a:xfrm>
          <a:prstGeom prst="rect">
            <a:avLst/>
          </a:prstGeom>
          <a:noFill/>
        </p:spPr>
        <p:txBody>
          <a:bodyPr wrap="none" rtlCol="0">
            <a:spAutoFit/>
          </a:bodyPr>
          <a:lstStyle/>
          <a:p>
            <a:r>
              <a:rPr lang="en-US" dirty="0" smtClean="0"/>
              <a:t>http://arduino.cc/en/Reference/analogWrite</a:t>
            </a:r>
            <a:endParaRPr lang="en-US" dirty="0"/>
          </a:p>
        </p:txBody>
      </p:sp>
      <p:cxnSp>
        <p:nvCxnSpPr>
          <p:cNvPr id="7" name="Elbow Connector 6"/>
          <p:cNvCxnSpPr/>
          <p:nvPr/>
        </p:nvCxnSpPr>
        <p:spPr>
          <a:xfrm rot="10800000">
            <a:off x="2362200" y="4191000"/>
            <a:ext cx="609600" cy="533400"/>
          </a:xfrm>
          <a:prstGeom prst="bentConnector3">
            <a:avLst>
              <a:gd name="adj1" fmla="val 3378"/>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743200" y="4648200"/>
            <a:ext cx="1295400" cy="4572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L293C</a:t>
            </a:r>
            <a:endParaRPr lang="en-US" dirty="0"/>
          </a:p>
        </p:txBody>
      </p:sp>
      <p:cxnSp>
        <p:nvCxnSpPr>
          <p:cNvPr id="9" name="Elbow Connector 8"/>
          <p:cNvCxnSpPr/>
          <p:nvPr/>
        </p:nvCxnSpPr>
        <p:spPr>
          <a:xfrm rot="16200000" flipH="1">
            <a:off x="3848100" y="5219700"/>
            <a:ext cx="609600" cy="381000"/>
          </a:xfrm>
          <a:prstGeom prst="bentConnector3">
            <a:avLst>
              <a:gd name="adj1" fmla="val 61328"/>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819400" y="4267200"/>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667000" y="480060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2819400" y="5105400"/>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62400" y="4267200"/>
            <a:ext cx="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276600" y="4419600"/>
            <a:ext cx="1"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9000" y="4419600"/>
            <a:ext cx="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124200" y="3962400"/>
            <a:ext cx="0" cy="6858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81400" y="4114800"/>
            <a:ext cx="0" cy="533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pic>
        <p:nvPicPr>
          <p:cNvPr id="18" name="Picture 2"/>
          <p:cNvPicPr>
            <a:picLocks noChangeAspect="1" noChangeArrowheads="1"/>
          </p:cNvPicPr>
          <p:nvPr/>
        </p:nvPicPr>
        <p:blipFill>
          <a:blip r:embed="rId2" cstate="print"/>
          <a:srcRect/>
          <a:stretch>
            <a:fillRect/>
          </a:stretch>
        </p:blipFill>
        <p:spPr bwMode="auto">
          <a:xfrm>
            <a:off x="3657600" y="3200400"/>
            <a:ext cx="838200" cy="760762"/>
          </a:xfrm>
          <a:prstGeom prst="rect">
            <a:avLst/>
          </a:prstGeom>
          <a:noFill/>
          <a:ln w="9525">
            <a:noFill/>
            <a:miter lim="800000"/>
            <a:headEnd/>
            <a:tailEnd/>
          </a:ln>
        </p:spPr>
      </p:pic>
      <p:sp>
        <p:nvSpPr>
          <p:cNvPr id="19" name="TextBox 18"/>
          <p:cNvSpPr txBox="1"/>
          <p:nvPr/>
        </p:nvSpPr>
        <p:spPr>
          <a:xfrm>
            <a:off x="533400" y="3200400"/>
            <a:ext cx="2077043" cy="584775"/>
          </a:xfrm>
          <a:prstGeom prst="rect">
            <a:avLst/>
          </a:prstGeom>
          <a:noFill/>
        </p:spPr>
        <p:txBody>
          <a:bodyPr wrap="none" rtlCol="0">
            <a:spAutoFit/>
          </a:bodyPr>
          <a:lstStyle/>
          <a:p>
            <a:r>
              <a:rPr lang="en-US" sz="1600" b="1" dirty="0" smtClean="0">
                <a:latin typeface="Arial Narrow" pitchFamily="34" charset="0"/>
              </a:rPr>
              <a:t>To Arduino pins 3 and 5</a:t>
            </a:r>
          </a:p>
          <a:p>
            <a:r>
              <a:rPr lang="en-US" sz="1600" b="1" dirty="0" smtClean="0">
                <a:latin typeface="Arial Narrow" pitchFamily="34" charset="0"/>
              </a:rPr>
              <a:t>PWM output Pins</a:t>
            </a:r>
            <a:endParaRPr lang="en-US" sz="1600" b="1" dirty="0">
              <a:latin typeface="Arial Narrow" pitchFamily="34" charset="0"/>
            </a:endParaRPr>
          </a:p>
        </p:txBody>
      </p:sp>
      <p:cxnSp>
        <p:nvCxnSpPr>
          <p:cNvPr id="20" name="Straight Connector 19"/>
          <p:cNvCxnSpPr/>
          <p:nvPr/>
        </p:nvCxnSpPr>
        <p:spPr>
          <a:xfrm>
            <a:off x="4119562" y="3895725"/>
            <a:ext cx="0" cy="2286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81400" y="4114800"/>
            <a:ext cx="53340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112294" y="3960020"/>
            <a:ext cx="950119" cy="476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495800" y="5410200"/>
            <a:ext cx="1202573" cy="338554"/>
          </a:xfrm>
          <a:prstGeom prst="rect">
            <a:avLst/>
          </a:prstGeom>
          <a:noFill/>
        </p:spPr>
        <p:txBody>
          <a:bodyPr wrap="none" rtlCol="0">
            <a:spAutoFit/>
          </a:bodyPr>
          <a:lstStyle/>
          <a:p>
            <a:r>
              <a:rPr lang="en-US" sz="1600" b="1" dirty="0" smtClean="0">
                <a:latin typeface="Arial Narrow" pitchFamily="34" charset="0"/>
              </a:rPr>
              <a:t>Motor Power</a:t>
            </a:r>
            <a:endParaRPr lang="en-US" sz="1600" b="1" dirty="0">
              <a:latin typeface="Arial Narrow" pitchFamily="34" charset="0"/>
            </a:endParaRPr>
          </a:p>
        </p:txBody>
      </p:sp>
      <p:cxnSp>
        <p:nvCxnSpPr>
          <p:cNvPr id="24" name="Straight Connector 23"/>
          <p:cNvCxnSpPr/>
          <p:nvPr/>
        </p:nvCxnSpPr>
        <p:spPr>
          <a:xfrm>
            <a:off x="3276600" y="5105400"/>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429000" y="5105400"/>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flipH="1">
            <a:off x="3936207" y="4281488"/>
            <a:ext cx="411481" cy="338554"/>
          </a:xfrm>
          <a:prstGeom prst="rect">
            <a:avLst/>
          </a:prstGeom>
          <a:noFill/>
        </p:spPr>
        <p:txBody>
          <a:bodyPr wrap="square" rtlCol="0">
            <a:spAutoFit/>
          </a:bodyPr>
          <a:lstStyle/>
          <a:p>
            <a:r>
              <a:rPr lang="en-US" sz="1600" b="1" dirty="0" smtClean="0">
                <a:latin typeface="Arial Narrow" pitchFamily="34" charset="0"/>
              </a:rPr>
              <a:t>+5</a:t>
            </a:r>
          </a:p>
        </p:txBody>
      </p:sp>
      <p:sp>
        <p:nvSpPr>
          <p:cNvPr id="27" name="TextBox 26"/>
          <p:cNvSpPr txBox="1"/>
          <p:nvPr/>
        </p:nvSpPr>
        <p:spPr>
          <a:xfrm flipH="1">
            <a:off x="2462213" y="4260056"/>
            <a:ext cx="411481" cy="338554"/>
          </a:xfrm>
          <a:prstGeom prst="rect">
            <a:avLst/>
          </a:prstGeom>
          <a:noFill/>
        </p:spPr>
        <p:txBody>
          <a:bodyPr wrap="square" rtlCol="0">
            <a:spAutoFit/>
          </a:bodyPr>
          <a:lstStyle/>
          <a:p>
            <a:r>
              <a:rPr lang="en-US" sz="1600" b="1" dirty="0" smtClean="0">
                <a:latin typeface="Arial Narrow" pitchFamily="34" charset="0"/>
              </a:rPr>
              <a:t>+5</a:t>
            </a:r>
          </a:p>
        </p:txBody>
      </p:sp>
      <p:sp>
        <p:nvSpPr>
          <p:cNvPr id="28" name="TextBox 27"/>
          <p:cNvSpPr txBox="1"/>
          <p:nvPr/>
        </p:nvSpPr>
        <p:spPr>
          <a:xfrm>
            <a:off x="4648200" y="3352800"/>
            <a:ext cx="1103507" cy="338554"/>
          </a:xfrm>
          <a:prstGeom prst="rect">
            <a:avLst/>
          </a:prstGeom>
          <a:noFill/>
        </p:spPr>
        <p:txBody>
          <a:bodyPr wrap="none" rtlCol="0">
            <a:spAutoFit/>
          </a:bodyPr>
          <a:lstStyle/>
          <a:p>
            <a:r>
              <a:rPr lang="en-US" sz="1600" b="1" dirty="0" smtClean="0">
                <a:latin typeface="Arial Narrow" pitchFamily="34" charset="0"/>
              </a:rPr>
              <a:t>DC Motor A</a:t>
            </a:r>
            <a:endParaRPr lang="en-US" sz="1600" b="1" dirty="0">
              <a:latin typeface="Arial Narrow" pitchFamily="34" charset="0"/>
            </a:endParaRPr>
          </a:p>
        </p:txBody>
      </p:sp>
      <p:cxnSp>
        <p:nvCxnSpPr>
          <p:cNvPr id="34" name="Straight Connector 33"/>
          <p:cNvCxnSpPr/>
          <p:nvPr/>
        </p:nvCxnSpPr>
        <p:spPr>
          <a:xfrm>
            <a:off x="3762375" y="4031456"/>
            <a:ext cx="0" cy="61912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2362200" y="4036219"/>
            <a:ext cx="1416844" cy="2381"/>
          </a:xfrm>
          <a:prstGeom prst="straightConnector1">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14400" y="4038600"/>
            <a:ext cx="1382110" cy="276999"/>
          </a:xfrm>
          <a:prstGeom prst="rect">
            <a:avLst/>
          </a:prstGeom>
          <a:noFill/>
        </p:spPr>
        <p:txBody>
          <a:bodyPr wrap="none" rtlCol="0">
            <a:spAutoFit/>
          </a:bodyPr>
          <a:lstStyle/>
          <a:p>
            <a:r>
              <a:rPr lang="en-US" sz="1200" b="1" dirty="0" smtClean="0">
                <a:latin typeface="Arial Narrow" pitchFamily="34" charset="0"/>
              </a:rPr>
              <a:t>reverse PWM signal</a:t>
            </a:r>
            <a:endParaRPr lang="en-US" sz="1200" b="1" dirty="0">
              <a:latin typeface="Arial Narrow" pitchFamily="34" charset="0"/>
            </a:endParaRPr>
          </a:p>
        </p:txBody>
      </p:sp>
      <p:sp>
        <p:nvSpPr>
          <p:cNvPr id="39" name="TextBox 38"/>
          <p:cNvSpPr txBox="1"/>
          <p:nvPr/>
        </p:nvSpPr>
        <p:spPr>
          <a:xfrm>
            <a:off x="914400" y="3886200"/>
            <a:ext cx="1393330" cy="276999"/>
          </a:xfrm>
          <a:prstGeom prst="rect">
            <a:avLst/>
          </a:prstGeom>
          <a:noFill/>
        </p:spPr>
        <p:txBody>
          <a:bodyPr wrap="none" rtlCol="0">
            <a:spAutoFit/>
          </a:bodyPr>
          <a:lstStyle/>
          <a:p>
            <a:r>
              <a:rPr lang="en-US" sz="1200" b="1" dirty="0" smtClean="0">
                <a:latin typeface="Arial Narrow" pitchFamily="34" charset="0"/>
              </a:rPr>
              <a:t>forward PWM signal</a:t>
            </a:r>
            <a:endParaRPr lang="en-US" sz="1200" b="1" dirty="0">
              <a:latin typeface="Arial Narrow" pitchFamily="34" charset="0"/>
            </a:endParaRPr>
          </a:p>
        </p:txBody>
      </p:sp>
      <p:sp>
        <p:nvSpPr>
          <p:cNvPr id="40" name="Subtitle 2"/>
          <p:cNvSpPr txBox="1">
            <a:spLocks/>
          </p:cNvSpPr>
          <p:nvPr/>
        </p:nvSpPr>
        <p:spPr>
          <a:xfrm>
            <a:off x="304800" y="1219200"/>
            <a:ext cx="6172200" cy="1643527"/>
          </a:xfrm>
          <a:prstGeom prst="rect">
            <a:avLst/>
          </a:prstGeom>
        </p:spPr>
        <p:txBody>
          <a:bodyPr vert="horz" lIns="91440" tIns="45720" rIns="91440" bIns="45720" rtlCol="0">
            <a:sp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How can our robot move around?  One way is to have our</a:t>
            </a:r>
            <a:r>
              <a:rPr kumimoji="0" lang="en-US" sz="1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robot turn by moving one wheel forward and one in reverse.  To do this we will now hook up two </a:t>
            </a:r>
            <a:r>
              <a:rPr kumimoji="0" lang="en-US" sz="1400" b="1" i="0" u="none" strike="noStrike" kern="1200" cap="none" spc="0" normalizeH="0" noProof="0" dirty="0" smtClean="0">
                <a:ln>
                  <a:noFill/>
                </a:ln>
                <a:solidFill>
                  <a:schemeClr val="tx1"/>
                </a:solidFill>
                <a:effectLst/>
                <a:uLnTx/>
                <a:uFillTx/>
                <a:latin typeface="Arial" pitchFamily="34" charset="0"/>
                <a:ea typeface="+mn-ea"/>
                <a:cs typeface="Arial" pitchFamily="34" charset="0"/>
              </a:rPr>
              <a:t>different</a:t>
            </a:r>
            <a:r>
              <a:rPr kumimoji="0" lang="en-US" sz="1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PWM signals to the top part of our Motor Controller, each one controlled by a different pin of the Arduino microcontroller.  When we want to go forward we apply a PWM signal of 0 to 255 to one pin.  When we want to go in the opposite direction, we apply a PWM to the other pin.</a:t>
            </a:r>
            <a:endPar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41" name="TextBox 40"/>
          <p:cNvSpPr txBox="1"/>
          <p:nvPr/>
        </p:nvSpPr>
        <p:spPr>
          <a:xfrm>
            <a:off x="304800" y="914400"/>
            <a:ext cx="1164101" cy="338554"/>
          </a:xfrm>
          <a:prstGeom prst="rect">
            <a:avLst/>
          </a:prstGeom>
          <a:noFill/>
        </p:spPr>
        <p:txBody>
          <a:bodyPr wrap="none" rtlCol="0">
            <a:spAutoFit/>
          </a:bodyPr>
          <a:lstStyle/>
          <a:p>
            <a:r>
              <a:rPr lang="en-US" sz="1600" b="1" dirty="0" smtClean="0">
                <a:solidFill>
                  <a:srgbClr val="0000FF"/>
                </a:solidFill>
                <a:latin typeface="Arial Narrow" pitchFamily="34" charset="0"/>
              </a:rPr>
              <a:t>Background</a:t>
            </a:r>
            <a:endParaRPr lang="en-US" sz="1600" b="1" dirty="0">
              <a:solidFill>
                <a:srgbClr val="0000FF"/>
              </a:solidFill>
              <a:latin typeface="Arial Narrow" pitchFamily="34" charset="0"/>
            </a:endParaRPr>
          </a:p>
        </p:txBody>
      </p:sp>
      <p:sp>
        <p:nvSpPr>
          <p:cNvPr id="44" name="TextBox 43"/>
          <p:cNvSpPr txBox="1"/>
          <p:nvPr/>
        </p:nvSpPr>
        <p:spPr>
          <a:xfrm flipH="1">
            <a:off x="3081336" y="4198145"/>
            <a:ext cx="533402" cy="276999"/>
          </a:xfrm>
          <a:prstGeom prst="rect">
            <a:avLst/>
          </a:prstGeom>
          <a:noFill/>
        </p:spPr>
        <p:txBody>
          <a:bodyPr wrap="square" rtlCol="0">
            <a:spAutoFit/>
          </a:bodyPr>
          <a:lstStyle/>
          <a:p>
            <a:pPr algn="ctr"/>
            <a:r>
              <a:rPr lang="en-US" sz="1200" b="1" dirty="0" smtClean="0">
                <a:latin typeface="Arial Narrow" pitchFamily="34" charset="0"/>
              </a:rPr>
              <a:t>GND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600" b="1" dirty="0" smtClean="0">
            <a:latin typeface="Arial Narrow"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19843</TotalTime>
  <Words>1476</Words>
  <Application>Microsoft Office PowerPoint</Application>
  <PresentationFormat>On-screen Show (4:3)</PresentationFormat>
  <Paragraphs>180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CoderDojo Robot Labs</vt:lpstr>
      <vt:lpstr>Robot Parts</vt:lpstr>
      <vt:lpstr>Lab 1: Motor Control</vt:lpstr>
      <vt:lpstr>Lab 1: Motor Control (continued)</vt:lpstr>
      <vt:lpstr>Lab 1: Motor Control</vt:lpstr>
      <vt:lpstr>Lab 2: Changing Motor Speed</vt:lpstr>
      <vt:lpstr>Lab 2: Speed Control</vt:lpstr>
      <vt:lpstr>Reversing Directions</vt:lpstr>
      <vt:lpstr>Direction Control</vt:lpstr>
      <vt:lpstr>Distance Sensor</vt:lpstr>
      <vt:lpstr>LED Strip</vt:lpstr>
      <vt:lpstr>Obstacle Avoidance</vt:lpstr>
      <vt:lpstr>Obstacle Avoidance Setup</vt:lpstr>
      <vt:lpstr>Main Loop</vt:lpstr>
      <vt:lpstr>Turn Right And Forward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CoderDojo Robot Labs</dc:title>
  <dc:creator>Dan McCreary</dc:creator>
  <cp:lastModifiedBy>Dan McCreary</cp:lastModifiedBy>
  <cp:revision>1956</cp:revision>
  <dcterms:created xsi:type="dcterms:W3CDTF">2015-01-11T16:38:25Z</dcterms:created>
  <dcterms:modified xsi:type="dcterms:W3CDTF">2015-02-07T16:45:24Z</dcterms:modified>
</cp:coreProperties>
</file>