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0" r:id="rId3"/>
    <p:sldId id="256" r:id="rId4"/>
    <p:sldId id="258" r:id="rId5"/>
    <p:sldId id="259" r:id="rId6"/>
    <p:sldId id="261" r:id="rId7"/>
    <p:sldId id="262" r:id="rId8"/>
    <p:sldId id="263" r:id="rId9"/>
    <p:sldId id="264" r:id="rId10"/>
    <p:sldId id="265" r:id="rId11"/>
    <p:sldId id="266" r:id="rId12"/>
    <p:sldId id="267" r:id="rId13"/>
  </p:sldIdLst>
  <p:sldSz cx="6858000" cy="9144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0" d="100"/>
          <a:sy n="200" d="100"/>
        </p:scale>
        <p:origin x="-54" y="348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192AC86-29BE-4AF1-B66A-0B9C0F1A9582}" type="datetimeFigureOut">
              <a:rPr lang="en-US" smtClean="0"/>
              <a:pPr/>
              <a:t>2/7/2015</a:t>
            </a:fld>
            <a:endParaRPr lang="en-US"/>
          </a:p>
        </p:txBody>
      </p:sp>
      <p:sp>
        <p:nvSpPr>
          <p:cNvPr id="4" name="Slide Image Placeholder 3"/>
          <p:cNvSpPr>
            <a:spLocks noGrp="1" noRot="1" noChangeAspect="1"/>
          </p:cNvSpPr>
          <p:nvPr>
            <p:ph type="sldImg" idx="2"/>
          </p:nvPr>
        </p:nvSpPr>
        <p:spPr>
          <a:xfrm>
            <a:off x="2306638" y="720725"/>
            <a:ext cx="2701925"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C931DF4-880B-486B-8EE2-475CBC81DB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22D2E7-16C3-422E-8B39-EECC16E2F456}" type="datetime1">
              <a:rPr lang="en-US" smtClean="0"/>
              <a:pPr/>
              <a:t>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650D1-3683-40C6-AB59-AC985A1194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A314EC-10AC-4982-9D7E-980BE61E201F}" type="datetime1">
              <a:rPr lang="en-US" smtClean="0"/>
              <a:pPr/>
              <a:t>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650D1-3683-40C6-AB59-AC985A1194FF}" type="slidenum">
              <a:rPr lang="en-US" smtClean="0"/>
              <a:pPr/>
              <a:t>‹#›</a:t>
            </a:fld>
            <a:endParaRPr lang="en-US"/>
          </a:p>
        </p:txBody>
      </p:sp>
      <p:sp>
        <p:nvSpPr>
          <p:cNvPr id="7" name="Title Placeholder 1"/>
          <p:cNvSpPr>
            <a:spLocks noGrp="1"/>
          </p:cNvSpPr>
          <p:nvPr>
            <p:ph type="title" hasCustomPrompt="1"/>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r>
              <a:rPr lang="en-US" dirty="0" smtClean="0"/>
              <a:t>Lab:</a:t>
            </a:r>
            <a:endParaRPr lang="en-US" dirty="0"/>
          </a:p>
        </p:txBody>
      </p:sp>
      <p:sp>
        <p:nvSpPr>
          <p:cNvPr id="8" name="Text Placeholder 2"/>
          <p:cNvSpPr>
            <a:spLocks noGrp="1"/>
          </p:cNvSpPr>
          <p:nvPr>
            <p:ph idx="1" hasCustomPrompt="1"/>
          </p:nvPr>
        </p:nvSpPr>
        <p:spPr>
          <a:xfrm>
            <a:off x="381000" y="1295400"/>
            <a:ext cx="6172200" cy="1066800"/>
          </a:xfrm>
          <a:prstGeom prst="rect">
            <a:avLst/>
          </a:prstGeom>
        </p:spPr>
        <p:txBody>
          <a:bodyPr vert="horz" lIns="91440" tIns="45720" rIns="91440" bIns="45720" rtlCol="0">
            <a:normAutofit/>
          </a:bodyPr>
          <a:lstStyle>
            <a:lvl1pPr algn="l">
              <a:defRPr sz="1200" baseline="0"/>
            </a:lvl1pPr>
          </a:lstStyle>
          <a:p>
            <a:pPr lvl="0"/>
            <a:r>
              <a:rPr lang="en-US" dirty="0" smtClean="0"/>
              <a:t>Goal:</a:t>
            </a:r>
            <a:endParaRPr lang="en-US" dirty="0"/>
          </a:p>
        </p:txBody>
      </p:sp>
      <p:sp>
        <p:nvSpPr>
          <p:cNvPr id="10" name="Text Placeholder 2"/>
          <p:cNvSpPr>
            <a:spLocks noGrp="1"/>
          </p:cNvSpPr>
          <p:nvPr>
            <p:ph idx="13" hasCustomPrompt="1"/>
          </p:nvPr>
        </p:nvSpPr>
        <p:spPr>
          <a:xfrm>
            <a:off x="304800" y="6858000"/>
            <a:ext cx="6172200" cy="1066800"/>
          </a:xfrm>
          <a:prstGeom prst="rect">
            <a:avLst/>
          </a:prstGeom>
        </p:spPr>
        <p:txBody>
          <a:bodyPr vert="horz" lIns="91440" tIns="45720" rIns="91440" bIns="45720" rtlCol="0">
            <a:normAutofit/>
          </a:bodyPr>
          <a:lstStyle>
            <a:lvl1pPr algn="l">
              <a:defRPr sz="1200" baseline="0"/>
            </a:lvl1pPr>
          </a:lstStyle>
          <a:p>
            <a:pPr lvl="0"/>
            <a:r>
              <a:rPr lang="en-US" dirty="0" smtClean="0"/>
              <a:t>Things to try: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9687B87C-E9C8-4DB6-8BF6-BB75676BE4F6}" type="datetime1">
              <a:rPr lang="en-US" smtClean="0"/>
              <a:pPr/>
              <a:t>2/7/2015</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A43650D1-3683-40C6-AB59-AC985A1194FF}" type="slidenum">
              <a:rPr lang="en-US" smtClean="0"/>
              <a:pPr/>
              <a:t>‹#›</a:t>
            </a:fld>
            <a:endParaRPr lang="en-US"/>
          </a:p>
        </p:txBody>
      </p:sp>
      <p:grpSp>
        <p:nvGrpSpPr>
          <p:cNvPr id="9" name="Group 8"/>
          <p:cNvGrpSpPr/>
          <p:nvPr userDrawn="1"/>
        </p:nvGrpSpPr>
        <p:grpSpPr>
          <a:xfrm>
            <a:off x="2379096" y="228600"/>
            <a:ext cx="2199640" cy="338554"/>
            <a:chOff x="2379096" y="228600"/>
            <a:chExt cx="2199640" cy="338554"/>
          </a:xfrm>
        </p:grpSpPr>
        <p:pic>
          <p:nvPicPr>
            <p:cNvPr id="1026" name="Picture 2"/>
            <p:cNvPicPr>
              <a:picLocks noChangeAspect="1" noChangeArrowheads="1"/>
            </p:cNvPicPr>
            <p:nvPr userDrawn="1"/>
          </p:nvPicPr>
          <p:blipFill>
            <a:blip r:embed="rId4" cstate="print"/>
            <a:srcRect/>
            <a:stretch>
              <a:fillRect/>
            </a:stretch>
          </p:blipFill>
          <p:spPr bwMode="auto">
            <a:xfrm>
              <a:off x="2438401" y="228600"/>
              <a:ext cx="2057399" cy="304800"/>
            </a:xfrm>
            <a:prstGeom prst="rect">
              <a:avLst/>
            </a:prstGeom>
            <a:noFill/>
            <a:ln w="9525">
              <a:noFill/>
              <a:miter lim="800000"/>
              <a:headEnd/>
              <a:tailEnd/>
            </a:ln>
          </p:spPr>
        </p:pic>
        <p:sp>
          <p:nvSpPr>
            <p:cNvPr id="8" name="TextBox 7"/>
            <p:cNvSpPr txBox="1"/>
            <p:nvPr userDrawn="1"/>
          </p:nvSpPr>
          <p:spPr>
            <a:xfrm>
              <a:off x="2379096" y="228600"/>
              <a:ext cx="2199640" cy="338554"/>
            </a:xfrm>
            <a:prstGeom prst="rect">
              <a:avLst/>
            </a:prstGeom>
            <a:noFill/>
          </p:spPr>
          <p:txBody>
            <a:bodyPr wrap="none" rtlCol="0">
              <a:spAutoFit/>
            </a:bodyPr>
            <a:lstStyle/>
            <a:p>
              <a:pPr algn="ctr"/>
              <a:r>
                <a:rPr lang="en-US" sz="1600" dirty="0" smtClean="0">
                  <a:solidFill>
                    <a:schemeClr val="bg1"/>
                  </a:solidFill>
                  <a:latin typeface="Arial" pitchFamily="34" charset="0"/>
                  <a:cs typeface="Arial" pitchFamily="34" charset="0"/>
                </a:rPr>
                <a:t>Moving Rainbow Labs</a:t>
              </a:r>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hf hdr="0" ftr="0" dt="0"/>
  <p:txStyles>
    <p:titleStyle>
      <a:lvl1pPr algn="ctr" defTabSz="914400" rtl="0" eaLnBrk="1" latinLnBrk="0" hangingPunct="1">
        <a:spcBef>
          <a:spcPct val="0"/>
        </a:spcBef>
        <a:buNone/>
        <a:defRPr sz="3600" kern="1200" baseline="0">
          <a:solidFill>
            <a:schemeClr val="tx1"/>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None/>
        <a:defRPr sz="32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en.wikipedia.org/wiki/Web_colo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685800" y="7391400"/>
            <a:ext cx="563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cstate="print"/>
          <a:srcRect/>
          <a:stretch>
            <a:fillRect/>
          </a:stretch>
        </p:blipFill>
        <p:spPr bwMode="auto">
          <a:xfrm>
            <a:off x="1676400" y="3276600"/>
            <a:ext cx="685800" cy="772807"/>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657600" y="3048000"/>
            <a:ext cx="1981200" cy="1113152"/>
          </a:xfrm>
          <a:prstGeom prst="rect">
            <a:avLst/>
          </a:prstGeom>
          <a:noFill/>
          <a:ln w="9525">
            <a:noFill/>
            <a:miter lim="800000"/>
            <a:headEnd/>
            <a:tailEnd/>
          </a:ln>
        </p:spPr>
      </p:pic>
      <p:sp>
        <p:nvSpPr>
          <p:cNvPr id="7" name="TextBox 6"/>
          <p:cNvSpPr txBox="1"/>
          <p:nvPr/>
        </p:nvSpPr>
        <p:spPr>
          <a:xfrm>
            <a:off x="304800" y="2438400"/>
            <a:ext cx="6400800" cy="461665"/>
          </a:xfrm>
          <a:prstGeom prst="rect">
            <a:avLst/>
          </a:prstGeom>
          <a:noFill/>
        </p:spPr>
        <p:txBody>
          <a:bodyPr wrap="square" rtlCol="0">
            <a:spAutoFit/>
          </a:bodyPr>
          <a:lstStyle/>
          <a:p>
            <a:r>
              <a:rPr lang="en-US" sz="1200" dirty="0" smtClean="0">
                <a:latin typeface="Arial Narrow" pitchFamily="34" charset="0"/>
              </a:rPr>
              <a:t>The Moving Rainbow Kit is based on a strip of 12 "addressable" Red, Green and Blue (RGB) </a:t>
            </a:r>
            <a:r>
              <a:rPr lang="en-US" sz="1200" dirty="0">
                <a:latin typeface="Arial Narrow" pitchFamily="34" charset="0"/>
              </a:rPr>
              <a:t>L</a:t>
            </a:r>
            <a:r>
              <a:rPr lang="en-US" sz="1200" dirty="0" smtClean="0">
                <a:latin typeface="Arial Narrow" pitchFamily="34" charset="0"/>
              </a:rPr>
              <a:t>ight </a:t>
            </a:r>
            <a:r>
              <a:rPr lang="en-US" sz="1200" dirty="0">
                <a:latin typeface="Arial Narrow" pitchFamily="34" charset="0"/>
              </a:rPr>
              <a:t>E</a:t>
            </a:r>
            <a:r>
              <a:rPr lang="en-US" sz="1200" dirty="0" smtClean="0">
                <a:latin typeface="Arial Narrow" pitchFamily="34" charset="0"/>
              </a:rPr>
              <a:t>mitting Diodes (LEDs).  We only need a single data signal (and power and ground) to connect the entire strip.</a:t>
            </a:r>
            <a:endParaRPr lang="en-US" sz="1200" dirty="0">
              <a:latin typeface="Arial Narrow" pitchFamily="34" charset="0"/>
            </a:endParaRPr>
          </a:p>
        </p:txBody>
      </p:sp>
      <p:cxnSp>
        <p:nvCxnSpPr>
          <p:cNvPr id="9" name="Straight Arrow Connector 8"/>
          <p:cNvCxnSpPr/>
          <p:nvPr/>
        </p:nvCxnSpPr>
        <p:spPr>
          <a:xfrm flipV="1">
            <a:off x="1676400" y="3810000"/>
            <a:ext cx="3048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4800" y="4114800"/>
            <a:ext cx="1524000" cy="461665"/>
          </a:xfrm>
          <a:prstGeom prst="rect">
            <a:avLst/>
          </a:prstGeom>
          <a:noFill/>
        </p:spPr>
        <p:txBody>
          <a:bodyPr wrap="square" rtlCol="0">
            <a:spAutoFit/>
          </a:bodyPr>
          <a:lstStyle/>
          <a:p>
            <a:r>
              <a:rPr lang="en-US" sz="1200" dirty="0" smtClean="0">
                <a:latin typeface="Arial Narrow" pitchFamily="34" charset="0"/>
              </a:rPr>
              <a:t>shift register (memory)</a:t>
            </a:r>
          </a:p>
          <a:p>
            <a:r>
              <a:rPr lang="en-US" sz="1200" dirty="0" smtClean="0">
                <a:latin typeface="Arial Narrow" pitchFamily="34" charset="0"/>
              </a:rPr>
              <a:t>to hold the current color</a:t>
            </a:r>
            <a:endParaRPr lang="en-US" sz="1200" dirty="0">
              <a:latin typeface="Arial Narrow" pitchFamily="34" charset="0"/>
            </a:endParaRPr>
          </a:p>
        </p:txBody>
      </p:sp>
      <p:cxnSp>
        <p:nvCxnSpPr>
          <p:cNvPr id="12" name="Straight Arrow Connector 11"/>
          <p:cNvCxnSpPr/>
          <p:nvPr/>
        </p:nvCxnSpPr>
        <p:spPr>
          <a:xfrm flipV="1">
            <a:off x="4267200" y="3733800"/>
            <a:ext cx="3048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29000" y="4419600"/>
            <a:ext cx="3207032" cy="461665"/>
          </a:xfrm>
          <a:prstGeom prst="rect">
            <a:avLst/>
          </a:prstGeom>
          <a:noFill/>
        </p:spPr>
        <p:txBody>
          <a:bodyPr wrap="none" rtlCol="0">
            <a:spAutoFit/>
          </a:bodyPr>
          <a:lstStyle/>
          <a:p>
            <a:r>
              <a:rPr lang="en-US" sz="1200" dirty="0" smtClean="0">
                <a:latin typeface="Arial Narrow" pitchFamily="34" charset="0"/>
              </a:rPr>
              <a:t>Green, red and blue LEDs in a segment of the strip</a:t>
            </a:r>
          </a:p>
          <a:p>
            <a:r>
              <a:rPr lang="en-US" sz="1200" dirty="0" smtClean="0">
                <a:latin typeface="Arial Narrow" pitchFamily="34" charset="0"/>
              </a:rPr>
              <a:t>on the tape.  You can cut the tape between any LEDs.</a:t>
            </a:r>
            <a:endParaRPr lang="en-US" sz="1200" dirty="0">
              <a:latin typeface="Arial Narrow" pitchFamily="34" charset="0"/>
            </a:endParaRPr>
          </a:p>
        </p:txBody>
      </p:sp>
      <p:sp>
        <p:nvSpPr>
          <p:cNvPr id="15" name="TextBox 14"/>
          <p:cNvSpPr txBox="1"/>
          <p:nvPr/>
        </p:nvSpPr>
        <p:spPr>
          <a:xfrm>
            <a:off x="1066800" y="3048000"/>
            <a:ext cx="1898661" cy="276999"/>
          </a:xfrm>
          <a:prstGeom prst="rect">
            <a:avLst/>
          </a:prstGeom>
          <a:noFill/>
        </p:spPr>
        <p:txBody>
          <a:bodyPr wrap="none" rtlCol="0">
            <a:spAutoFit/>
          </a:bodyPr>
          <a:lstStyle/>
          <a:p>
            <a:r>
              <a:rPr lang="en-US" sz="1200" dirty="0" smtClean="0">
                <a:latin typeface="Arial Narrow" pitchFamily="34" charset="0"/>
              </a:rPr>
              <a:t>Close up of the WS2811B chip</a:t>
            </a:r>
            <a:endParaRPr lang="en-US" sz="1200" dirty="0">
              <a:latin typeface="Arial Narrow" pitchFamily="34" charset="0"/>
            </a:endParaRPr>
          </a:p>
        </p:txBody>
      </p:sp>
      <p:cxnSp>
        <p:nvCxnSpPr>
          <p:cNvPr id="16" name="Straight Arrow Connector 15"/>
          <p:cNvCxnSpPr/>
          <p:nvPr/>
        </p:nvCxnSpPr>
        <p:spPr>
          <a:xfrm flipV="1">
            <a:off x="3352800" y="3657600"/>
            <a:ext cx="300789" cy="48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71800" y="3352800"/>
            <a:ext cx="564578" cy="276999"/>
          </a:xfrm>
          <a:prstGeom prst="rect">
            <a:avLst/>
          </a:prstGeom>
          <a:noFill/>
        </p:spPr>
        <p:txBody>
          <a:bodyPr wrap="none" rtlCol="0">
            <a:spAutoFit/>
          </a:bodyPr>
          <a:lstStyle/>
          <a:p>
            <a:r>
              <a:rPr lang="en-US" sz="1200" dirty="0" smtClean="0">
                <a:latin typeface="Arial Narrow" pitchFamily="34" charset="0"/>
              </a:rPr>
              <a:t>data in</a:t>
            </a:r>
            <a:endParaRPr lang="en-US" sz="1200" dirty="0">
              <a:latin typeface="Arial Narrow" pitchFamily="34" charset="0"/>
            </a:endParaRPr>
          </a:p>
        </p:txBody>
      </p:sp>
      <p:sp>
        <p:nvSpPr>
          <p:cNvPr id="20" name="TextBox 19"/>
          <p:cNvSpPr txBox="1"/>
          <p:nvPr/>
        </p:nvSpPr>
        <p:spPr>
          <a:xfrm>
            <a:off x="5638800" y="3352800"/>
            <a:ext cx="643125" cy="276999"/>
          </a:xfrm>
          <a:prstGeom prst="rect">
            <a:avLst/>
          </a:prstGeom>
          <a:noFill/>
        </p:spPr>
        <p:txBody>
          <a:bodyPr wrap="none" rtlCol="0">
            <a:spAutoFit/>
          </a:bodyPr>
          <a:lstStyle/>
          <a:p>
            <a:r>
              <a:rPr lang="en-US" sz="1200" dirty="0" smtClean="0">
                <a:latin typeface="Arial Narrow" pitchFamily="34" charset="0"/>
              </a:rPr>
              <a:t>data out</a:t>
            </a:r>
            <a:endParaRPr lang="en-US" sz="1200" dirty="0">
              <a:latin typeface="Arial Narrow" pitchFamily="34" charset="0"/>
            </a:endParaRPr>
          </a:p>
        </p:txBody>
      </p:sp>
      <p:cxnSp>
        <p:nvCxnSpPr>
          <p:cNvPr id="21" name="Straight Arrow Connector 20"/>
          <p:cNvCxnSpPr/>
          <p:nvPr/>
        </p:nvCxnSpPr>
        <p:spPr>
          <a:xfrm>
            <a:off x="5638800" y="3657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66800" y="50292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Arduino</a:t>
            </a:r>
            <a:endParaRPr lang="en-US" dirty="0">
              <a:latin typeface="Arial" pitchFamily="34" charset="0"/>
              <a:cs typeface="Arial" pitchFamily="34" charset="0"/>
            </a:endParaRPr>
          </a:p>
        </p:txBody>
      </p:sp>
      <p:cxnSp>
        <p:nvCxnSpPr>
          <p:cNvPr id="24" name="Elbow Connector 23"/>
          <p:cNvCxnSpPr/>
          <p:nvPr/>
        </p:nvCxnSpPr>
        <p:spPr>
          <a:xfrm rot="5400000" flipH="1" flipV="1">
            <a:off x="2374084" y="4036238"/>
            <a:ext cx="1347832" cy="609606"/>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6019800"/>
            <a:ext cx="6172200" cy="646331"/>
          </a:xfrm>
          <a:prstGeom prst="rect">
            <a:avLst/>
          </a:prstGeom>
          <a:noFill/>
        </p:spPr>
        <p:txBody>
          <a:bodyPr wrap="square" rtlCol="0">
            <a:spAutoFit/>
          </a:bodyPr>
          <a:lstStyle/>
          <a:p>
            <a:r>
              <a:rPr lang="en-US" sz="1200" dirty="0" smtClean="0">
                <a:latin typeface="Arial Narrow" pitchFamily="34" charset="0"/>
              </a:rPr>
              <a:t>We will use a software library provided by Adafruit called the "NeoPixel" library to turn lights on and off.  Our LED strip has 12 pixels.  However we start numbering at "0" to show how computer science people are usually off-by-one digit when they access memory locations!</a:t>
            </a:r>
            <a:endParaRPr lang="en-US" sz="1200" dirty="0">
              <a:latin typeface="Arial Narrow" pitchFamily="34" charset="0"/>
            </a:endParaRPr>
          </a:p>
        </p:txBody>
      </p:sp>
      <p:sp>
        <p:nvSpPr>
          <p:cNvPr id="38" name="Oval 37"/>
          <p:cNvSpPr/>
          <p:nvPr/>
        </p:nvSpPr>
        <p:spPr>
          <a:xfrm>
            <a:off x="8382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905000" y="4724400"/>
            <a:ext cx="846707" cy="276999"/>
          </a:xfrm>
          <a:prstGeom prst="rect">
            <a:avLst/>
          </a:prstGeom>
          <a:noFill/>
        </p:spPr>
        <p:txBody>
          <a:bodyPr wrap="none" rtlCol="0">
            <a:spAutoFit/>
          </a:bodyPr>
          <a:lstStyle/>
          <a:p>
            <a:r>
              <a:rPr lang="en-US" sz="1200" dirty="0" smtClean="0">
                <a:latin typeface="Arial Narrow" pitchFamily="34" charset="0"/>
              </a:rPr>
              <a:t>data out pin</a:t>
            </a:r>
          </a:p>
        </p:txBody>
      </p:sp>
      <p:sp>
        <p:nvSpPr>
          <p:cNvPr id="40" name="Oval 39"/>
          <p:cNvSpPr/>
          <p:nvPr/>
        </p:nvSpPr>
        <p:spPr>
          <a:xfrm>
            <a:off x="12954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7526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2098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6670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1242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5814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0386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4958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9530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4102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8674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353505" y="7100888"/>
            <a:ext cx="174428"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2</a:t>
            </a:r>
          </a:p>
        </p:txBody>
      </p:sp>
      <p:sp>
        <p:nvSpPr>
          <p:cNvPr id="54" name="TextBox 53"/>
          <p:cNvSpPr txBox="1"/>
          <p:nvPr/>
        </p:nvSpPr>
        <p:spPr>
          <a:xfrm>
            <a:off x="1819400" y="7100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3</a:t>
            </a:r>
          </a:p>
        </p:txBody>
      </p:sp>
      <p:sp>
        <p:nvSpPr>
          <p:cNvPr id="55" name="TextBox 54"/>
          <p:cNvSpPr txBox="1"/>
          <p:nvPr/>
        </p:nvSpPr>
        <p:spPr>
          <a:xfrm>
            <a:off x="2264314" y="7100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4</a:t>
            </a:r>
          </a:p>
        </p:txBody>
      </p:sp>
      <p:sp>
        <p:nvSpPr>
          <p:cNvPr id="57" name="TextBox 56"/>
          <p:cNvSpPr txBox="1"/>
          <p:nvPr/>
        </p:nvSpPr>
        <p:spPr>
          <a:xfrm>
            <a:off x="2713991" y="7100888"/>
            <a:ext cx="181609"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5</a:t>
            </a:r>
          </a:p>
        </p:txBody>
      </p:sp>
      <p:sp>
        <p:nvSpPr>
          <p:cNvPr id="58" name="TextBox 57"/>
          <p:cNvSpPr txBox="1"/>
          <p:nvPr/>
        </p:nvSpPr>
        <p:spPr>
          <a:xfrm>
            <a:off x="3181478" y="7096125"/>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6</a:t>
            </a:r>
          </a:p>
        </p:txBody>
      </p:sp>
      <p:sp>
        <p:nvSpPr>
          <p:cNvPr id="59" name="TextBox 58"/>
          <p:cNvSpPr txBox="1"/>
          <p:nvPr/>
        </p:nvSpPr>
        <p:spPr>
          <a:xfrm>
            <a:off x="923925" y="7105650"/>
            <a:ext cx="1524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a:t>
            </a:r>
          </a:p>
        </p:txBody>
      </p:sp>
      <p:sp>
        <p:nvSpPr>
          <p:cNvPr id="60" name="TextBox 59"/>
          <p:cNvSpPr txBox="1"/>
          <p:nvPr/>
        </p:nvSpPr>
        <p:spPr>
          <a:xfrm>
            <a:off x="4084197" y="7096125"/>
            <a:ext cx="2032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8</a:t>
            </a:r>
          </a:p>
        </p:txBody>
      </p:sp>
      <p:sp>
        <p:nvSpPr>
          <p:cNvPr id="61" name="TextBox 60"/>
          <p:cNvSpPr txBox="1"/>
          <p:nvPr/>
        </p:nvSpPr>
        <p:spPr>
          <a:xfrm>
            <a:off x="4540765" y="7096126"/>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9</a:t>
            </a:r>
          </a:p>
        </p:txBody>
      </p:sp>
      <p:sp>
        <p:nvSpPr>
          <p:cNvPr id="62" name="TextBox 61"/>
          <p:cNvSpPr txBox="1"/>
          <p:nvPr/>
        </p:nvSpPr>
        <p:spPr>
          <a:xfrm>
            <a:off x="4942816" y="7105651"/>
            <a:ext cx="24163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10</a:t>
            </a:r>
          </a:p>
        </p:txBody>
      </p:sp>
      <p:sp>
        <p:nvSpPr>
          <p:cNvPr id="63" name="TextBox 62"/>
          <p:cNvSpPr txBox="1"/>
          <p:nvPr/>
        </p:nvSpPr>
        <p:spPr>
          <a:xfrm>
            <a:off x="5457825" y="7110413"/>
            <a:ext cx="2286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11</a:t>
            </a:r>
          </a:p>
        </p:txBody>
      </p:sp>
      <p:sp>
        <p:nvSpPr>
          <p:cNvPr id="64" name="TextBox 63"/>
          <p:cNvSpPr txBox="1"/>
          <p:nvPr/>
        </p:nvSpPr>
        <p:spPr>
          <a:xfrm>
            <a:off x="5838825" y="7105650"/>
            <a:ext cx="3048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12</a:t>
            </a:r>
          </a:p>
        </p:txBody>
      </p:sp>
      <p:sp>
        <p:nvSpPr>
          <p:cNvPr id="65" name="TextBox 64"/>
          <p:cNvSpPr txBox="1"/>
          <p:nvPr/>
        </p:nvSpPr>
        <p:spPr>
          <a:xfrm>
            <a:off x="3657600" y="7086600"/>
            <a:ext cx="14252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7</a:t>
            </a:r>
          </a:p>
        </p:txBody>
      </p:sp>
      <p:sp>
        <p:nvSpPr>
          <p:cNvPr id="68" name="TextBox 67"/>
          <p:cNvSpPr txBox="1"/>
          <p:nvPr/>
        </p:nvSpPr>
        <p:spPr>
          <a:xfrm>
            <a:off x="928687" y="7862888"/>
            <a:ext cx="1524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0</a:t>
            </a:r>
          </a:p>
        </p:txBody>
      </p:sp>
      <p:sp>
        <p:nvSpPr>
          <p:cNvPr id="69" name="TextBox 68"/>
          <p:cNvSpPr txBox="1"/>
          <p:nvPr/>
        </p:nvSpPr>
        <p:spPr>
          <a:xfrm>
            <a:off x="1786893" y="7862888"/>
            <a:ext cx="174428"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2</a:t>
            </a:r>
          </a:p>
        </p:txBody>
      </p:sp>
      <p:sp>
        <p:nvSpPr>
          <p:cNvPr id="70" name="TextBox 69"/>
          <p:cNvSpPr txBox="1"/>
          <p:nvPr/>
        </p:nvSpPr>
        <p:spPr>
          <a:xfrm>
            <a:off x="2252788" y="7862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3</a:t>
            </a:r>
          </a:p>
        </p:txBody>
      </p:sp>
      <p:sp>
        <p:nvSpPr>
          <p:cNvPr id="71" name="TextBox 70"/>
          <p:cNvSpPr txBox="1"/>
          <p:nvPr/>
        </p:nvSpPr>
        <p:spPr>
          <a:xfrm>
            <a:off x="2697702" y="7862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4</a:t>
            </a:r>
          </a:p>
        </p:txBody>
      </p:sp>
      <p:sp>
        <p:nvSpPr>
          <p:cNvPr id="72" name="TextBox 71"/>
          <p:cNvSpPr txBox="1"/>
          <p:nvPr/>
        </p:nvSpPr>
        <p:spPr>
          <a:xfrm>
            <a:off x="3147379" y="7862888"/>
            <a:ext cx="181609"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5</a:t>
            </a:r>
          </a:p>
        </p:txBody>
      </p:sp>
      <p:sp>
        <p:nvSpPr>
          <p:cNvPr id="73" name="TextBox 72"/>
          <p:cNvSpPr txBox="1"/>
          <p:nvPr/>
        </p:nvSpPr>
        <p:spPr>
          <a:xfrm>
            <a:off x="3614866" y="7858125"/>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6</a:t>
            </a:r>
          </a:p>
        </p:txBody>
      </p:sp>
      <p:sp>
        <p:nvSpPr>
          <p:cNvPr id="74" name="TextBox 73"/>
          <p:cNvSpPr txBox="1"/>
          <p:nvPr/>
        </p:nvSpPr>
        <p:spPr>
          <a:xfrm>
            <a:off x="1357313" y="7867650"/>
            <a:ext cx="1524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a:t>
            </a:r>
          </a:p>
        </p:txBody>
      </p:sp>
      <p:sp>
        <p:nvSpPr>
          <p:cNvPr id="75" name="TextBox 74"/>
          <p:cNvSpPr txBox="1"/>
          <p:nvPr/>
        </p:nvSpPr>
        <p:spPr>
          <a:xfrm>
            <a:off x="4517585" y="7858125"/>
            <a:ext cx="2032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8</a:t>
            </a:r>
          </a:p>
        </p:txBody>
      </p:sp>
      <p:sp>
        <p:nvSpPr>
          <p:cNvPr id="76" name="TextBox 75"/>
          <p:cNvSpPr txBox="1"/>
          <p:nvPr/>
        </p:nvSpPr>
        <p:spPr>
          <a:xfrm>
            <a:off x="4974153" y="7858126"/>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9</a:t>
            </a:r>
          </a:p>
        </p:txBody>
      </p:sp>
      <p:sp>
        <p:nvSpPr>
          <p:cNvPr id="77" name="TextBox 76"/>
          <p:cNvSpPr txBox="1"/>
          <p:nvPr/>
        </p:nvSpPr>
        <p:spPr>
          <a:xfrm>
            <a:off x="5376204" y="7867651"/>
            <a:ext cx="24163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10</a:t>
            </a:r>
          </a:p>
        </p:txBody>
      </p:sp>
      <p:sp>
        <p:nvSpPr>
          <p:cNvPr id="78" name="TextBox 77"/>
          <p:cNvSpPr txBox="1"/>
          <p:nvPr/>
        </p:nvSpPr>
        <p:spPr>
          <a:xfrm>
            <a:off x="5891213" y="7872413"/>
            <a:ext cx="2286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11</a:t>
            </a:r>
          </a:p>
        </p:txBody>
      </p:sp>
      <p:sp>
        <p:nvSpPr>
          <p:cNvPr id="79" name="TextBox 78"/>
          <p:cNvSpPr txBox="1"/>
          <p:nvPr/>
        </p:nvSpPr>
        <p:spPr>
          <a:xfrm>
            <a:off x="4093117" y="7862887"/>
            <a:ext cx="14252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7</a:t>
            </a:r>
          </a:p>
        </p:txBody>
      </p:sp>
      <p:sp>
        <p:nvSpPr>
          <p:cNvPr id="80" name="TextBox 79"/>
          <p:cNvSpPr txBox="1"/>
          <p:nvPr/>
        </p:nvSpPr>
        <p:spPr>
          <a:xfrm>
            <a:off x="2819400" y="6781800"/>
            <a:ext cx="1219200" cy="276999"/>
          </a:xfrm>
          <a:prstGeom prst="rect">
            <a:avLst/>
          </a:prstGeom>
          <a:noFill/>
        </p:spPr>
        <p:txBody>
          <a:bodyPr wrap="square" rtlCol="0">
            <a:spAutoFit/>
          </a:bodyPr>
          <a:lstStyle/>
          <a:p>
            <a:pPr algn="ctr"/>
            <a:r>
              <a:rPr lang="en-US" sz="1200" b="1" dirty="0" smtClean="0">
                <a:latin typeface="Arial Narrow" pitchFamily="34" charset="0"/>
              </a:rPr>
              <a:t>Logical Number</a:t>
            </a:r>
          </a:p>
        </p:txBody>
      </p:sp>
      <p:sp>
        <p:nvSpPr>
          <p:cNvPr id="81" name="TextBox 80"/>
          <p:cNvSpPr txBox="1"/>
          <p:nvPr/>
        </p:nvSpPr>
        <p:spPr>
          <a:xfrm>
            <a:off x="2438400" y="8153400"/>
            <a:ext cx="2286000" cy="276999"/>
          </a:xfrm>
          <a:prstGeom prst="rect">
            <a:avLst/>
          </a:prstGeom>
          <a:noFill/>
        </p:spPr>
        <p:txBody>
          <a:bodyPr wrap="square" rtlCol="0">
            <a:spAutoFit/>
          </a:bodyPr>
          <a:lstStyle/>
          <a:p>
            <a:pPr algn="ctr"/>
            <a:r>
              <a:rPr lang="en-US" sz="1200" b="1" dirty="0" smtClean="0">
                <a:latin typeface="Arial Narrow" pitchFamily="34" charset="0"/>
              </a:rPr>
              <a:t>(Illogical) Memory Address Offset</a:t>
            </a:r>
          </a:p>
        </p:txBody>
      </p:sp>
      <p:cxnSp>
        <p:nvCxnSpPr>
          <p:cNvPr id="84" name="Straight Arrow Connector 83"/>
          <p:cNvCxnSpPr/>
          <p:nvPr/>
        </p:nvCxnSpPr>
        <p:spPr>
          <a:xfrm flipV="1">
            <a:off x="990600" y="81534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57263" y="8553450"/>
            <a:ext cx="4281941" cy="276999"/>
          </a:xfrm>
          <a:prstGeom prst="rect">
            <a:avLst/>
          </a:prstGeom>
          <a:noFill/>
        </p:spPr>
        <p:txBody>
          <a:bodyPr wrap="none" rtlCol="0">
            <a:spAutoFit/>
          </a:bodyPr>
          <a:lstStyle/>
          <a:p>
            <a:r>
              <a:rPr lang="en-US" sz="1200" dirty="0" smtClean="0">
                <a:latin typeface="Arial Narrow" pitchFamily="34" charset="0"/>
              </a:rPr>
              <a:t>The first pixel has an address of "0", the second an address called "1" etc.</a:t>
            </a:r>
          </a:p>
        </p:txBody>
      </p:sp>
      <p:sp>
        <p:nvSpPr>
          <p:cNvPr id="87" name="TextBox 86"/>
          <p:cNvSpPr txBox="1"/>
          <p:nvPr/>
        </p:nvSpPr>
        <p:spPr>
          <a:xfrm>
            <a:off x="228600" y="914400"/>
            <a:ext cx="6400800" cy="646331"/>
          </a:xfrm>
          <a:prstGeom prst="rect">
            <a:avLst/>
          </a:prstGeom>
          <a:noFill/>
        </p:spPr>
        <p:txBody>
          <a:bodyPr wrap="square" rtlCol="0">
            <a:spAutoFit/>
          </a:bodyPr>
          <a:lstStyle/>
          <a:p>
            <a:r>
              <a:rPr lang="en-US" sz="1200" dirty="0" smtClean="0">
                <a:latin typeface="Arial Narrow" pitchFamily="34" charset="0"/>
              </a:rPr>
              <a:t>Welcome to the moving rainbow labs. The goal of these labs is to learn the basics of programming by learning to turn each of these LEDs  on in different patterns.  To use these labs connect the USB of the Moving Rainbow kit to your computer and load the labs into the Arduino development system.</a:t>
            </a:r>
            <a:endParaRPr lang="en-US" sz="1200" dirty="0">
              <a:latin typeface="Arial Narrow" pitchFamily="34" charset="0"/>
            </a:endParaRPr>
          </a:p>
        </p:txBody>
      </p:sp>
      <p:sp>
        <p:nvSpPr>
          <p:cNvPr id="88" name="Rounded Rectangle 87"/>
          <p:cNvSpPr/>
          <p:nvPr/>
        </p:nvSpPr>
        <p:spPr>
          <a:xfrm>
            <a:off x="2133600" y="1600200"/>
            <a:ext cx="990600" cy="685800"/>
          </a:xfrm>
          <a:prstGeom prst="roundRect">
            <a:avLst>
              <a:gd name="adj" fmla="val 11111"/>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4" cstate="print"/>
          <a:srcRect/>
          <a:stretch>
            <a:fillRect/>
          </a:stretch>
        </p:blipFill>
        <p:spPr bwMode="auto">
          <a:xfrm>
            <a:off x="2286000" y="1676400"/>
            <a:ext cx="609600" cy="574393"/>
          </a:xfrm>
          <a:prstGeom prst="rect">
            <a:avLst/>
          </a:prstGeom>
          <a:noFill/>
          <a:ln w="9525">
            <a:noFill/>
            <a:miter lim="800000"/>
            <a:headEnd/>
            <a:tailEnd/>
          </a:ln>
        </p:spPr>
      </p:pic>
      <p:sp>
        <p:nvSpPr>
          <p:cNvPr id="90" name="Rectangle 89"/>
          <p:cNvSpPr/>
          <p:nvPr/>
        </p:nvSpPr>
        <p:spPr>
          <a:xfrm>
            <a:off x="3505200" y="1905000"/>
            <a:ext cx="762000" cy="304800"/>
          </a:xfrm>
          <a:prstGeom prst="rect">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Narrow" pitchFamily="34" charset="0"/>
                <a:cs typeface="Arial" pitchFamily="34" charset="0"/>
              </a:rPr>
              <a:t>Arduino</a:t>
            </a:r>
            <a:endParaRPr lang="en-US" sz="1200" dirty="0">
              <a:solidFill>
                <a:schemeClr val="tx1"/>
              </a:solidFill>
              <a:latin typeface="Arial Narrow" pitchFamily="34" charset="0"/>
              <a:cs typeface="Arial" pitchFamily="34" charset="0"/>
            </a:endParaRPr>
          </a:p>
        </p:txBody>
      </p:sp>
      <p:grpSp>
        <p:nvGrpSpPr>
          <p:cNvPr id="104" name="Group 103"/>
          <p:cNvGrpSpPr/>
          <p:nvPr/>
        </p:nvGrpSpPr>
        <p:grpSpPr>
          <a:xfrm>
            <a:off x="4648200" y="1981200"/>
            <a:ext cx="1676400" cy="152400"/>
            <a:chOff x="838200" y="7543800"/>
            <a:chExt cx="5638800" cy="457200"/>
          </a:xfrm>
        </p:grpSpPr>
        <p:sp>
          <p:nvSpPr>
            <p:cNvPr id="91" name="Rectangle 90"/>
            <p:cNvSpPr/>
            <p:nvPr/>
          </p:nvSpPr>
          <p:spPr>
            <a:xfrm>
              <a:off x="838200" y="7543800"/>
              <a:ext cx="5638800" cy="4572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990600" y="7620000"/>
              <a:ext cx="304800" cy="304800"/>
            </a:xfrm>
            <a:prstGeom prst="ellipse">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1447800" y="7620000"/>
              <a:ext cx="304800" cy="304800"/>
            </a:xfrm>
            <a:prstGeom prst="ellipse">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1905000" y="7620000"/>
              <a:ext cx="304800" cy="304800"/>
            </a:xfrm>
            <a:prstGeom prst="ellipse">
              <a:avLst/>
            </a:prstGeom>
            <a:solidFill>
              <a:srgbClr val="FFFF00"/>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362200" y="7620000"/>
              <a:ext cx="304800" cy="304800"/>
            </a:xfrm>
            <a:prstGeom prst="ellipse">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819400" y="7620000"/>
              <a:ext cx="304800" cy="304800"/>
            </a:xfrm>
            <a:prstGeom prst="ellipse">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276600" y="7620000"/>
              <a:ext cx="304800" cy="304800"/>
            </a:xfrm>
            <a:prstGeom prst="ellipse">
              <a:avLst/>
            </a:prstGeom>
            <a:solidFill>
              <a:srgbClr val="FF00FF"/>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733800" y="7620000"/>
              <a:ext cx="304800" cy="304800"/>
            </a:xfrm>
            <a:prstGeom prst="ellipse">
              <a:avLst/>
            </a:prstGeom>
            <a:solidFill>
              <a:srgbClr val="7030A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4191000" y="7620000"/>
              <a:ext cx="304800" cy="304800"/>
            </a:xfrm>
            <a:prstGeom prst="ellipse">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648200" y="7620000"/>
              <a:ext cx="304800" cy="304800"/>
            </a:xfrm>
            <a:prstGeom prst="ellipse">
              <a:avLst/>
            </a:prstGeom>
            <a:solidFill>
              <a:srgbClr val="FFC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5105400" y="7620000"/>
              <a:ext cx="304800" cy="304800"/>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5562600" y="7620000"/>
              <a:ext cx="304800" cy="304800"/>
            </a:xfrm>
            <a:prstGeom prst="ellipse">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6019800" y="7620000"/>
              <a:ext cx="304800" cy="304800"/>
            </a:xfrm>
            <a:prstGeom prst="ellipse">
              <a:avLst/>
            </a:prstGeom>
            <a:solidFill>
              <a:srgbClr val="FF00FF"/>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6" name="Straight Connector 105"/>
          <p:cNvCxnSpPr>
            <a:endCxn id="90" idx="1"/>
          </p:cNvCxnSpPr>
          <p:nvPr/>
        </p:nvCxnSpPr>
        <p:spPr>
          <a:xfrm>
            <a:off x="3124200" y="2057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090863" y="1828800"/>
            <a:ext cx="445956" cy="276999"/>
          </a:xfrm>
          <a:prstGeom prst="rect">
            <a:avLst/>
          </a:prstGeom>
          <a:noFill/>
        </p:spPr>
        <p:txBody>
          <a:bodyPr wrap="none" rtlCol="0">
            <a:spAutoFit/>
          </a:bodyPr>
          <a:lstStyle/>
          <a:p>
            <a:r>
              <a:rPr lang="en-US" sz="1200" dirty="0" smtClean="0">
                <a:latin typeface="Arial Narrow" pitchFamily="34" charset="0"/>
              </a:rPr>
              <a:t>USB</a:t>
            </a:r>
          </a:p>
        </p:txBody>
      </p:sp>
      <p:cxnSp>
        <p:nvCxnSpPr>
          <p:cNvPr id="109" name="Straight Connector 108"/>
          <p:cNvCxnSpPr/>
          <p:nvPr/>
        </p:nvCxnSpPr>
        <p:spPr>
          <a:xfrm>
            <a:off x="4267200" y="2057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Slide Number Placeholder 81"/>
          <p:cNvSpPr>
            <a:spLocks noGrp="1"/>
          </p:cNvSpPr>
          <p:nvPr>
            <p:ph type="sldNum" sz="quarter" idx="12"/>
          </p:nvPr>
        </p:nvSpPr>
        <p:spPr/>
        <p:txBody>
          <a:bodyPr/>
          <a:lstStyle/>
          <a:p>
            <a:fld id="{A43650D1-3683-40C6-AB59-AC985A1194FF}" type="slidenum">
              <a:rPr lang="en-US" smtClean="0"/>
              <a:pPr/>
              <a:t>1</a:t>
            </a:fld>
            <a:endParaRPr lang="en-US"/>
          </a:p>
        </p:txBody>
      </p:sp>
      <p:sp>
        <p:nvSpPr>
          <p:cNvPr id="83" name="TextBox 82"/>
          <p:cNvSpPr txBox="1"/>
          <p:nvPr/>
        </p:nvSpPr>
        <p:spPr>
          <a:xfrm>
            <a:off x="1143000" y="1600200"/>
            <a:ext cx="930063" cy="646331"/>
          </a:xfrm>
          <a:prstGeom prst="rect">
            <a:avLst/>
          </a:prstGeom>
          <a:noFill/>
        </p:spPr>
        <p:txBody>
          <a:bodyPr wrap="none" rtlCol="0">
            <a:spAutoFit/>
          </a:bodyPr>
          <a:lstStyle/>
          <a:p>
            <a:r>
              <a:rPr lang="en-US" sz="1200" dirty="0" smtClean="0">
                <a:latin typeface="Arial Narrow" pitchFamily="34" charset="0"/>
              </a:rPr>
              <a:t>Arduino</a:t>
            </a:r>
          </a:p>
          <a:p>
            <a:r>
              <a:rPr lang="en-US" sz="1200" dirty="0" smtClean="0">
                <a:latin typeface="Arial Narrow" pitchFamily="34" charset="0"/>
              </a:rPr>
              <a:t>Development</a:t>
            </a:r>
          </a:p>
          <a:p>
            <a:r>
              <a:rPr lang="en-US" sz="1200" dirty="0" smtClean="0">
                <a:latin typeface="Arial Narrow" pitchFamily="34" charset="0"/>
              </a:rPr>
              <a:t>Tool</a:t>
            </a:r>
          </a:p>
        </p:txBody>
      </p:sp>
      <p:sp>
        <p:nvSpPr>
          <p:cNvPr id="85" name="TextBox 84"/>
          <p:cNvSpPr txBox="1"/>
          <p:nvPr/>
        </p:nvSpPr>
        <p:spPr>
          <a:xfrm>
            <a:off x="4648200" y="1676400"/>
            <a:ext cx="1035861" cy="276999"/>
          </a:xfrm>
          <a:prstGeom prst="rect">
            <a:avLst/>
          </a:prstGeom>
          <a:noFill/>
        </p:spPr>
        <p:txBody>
          <a:bodyPr wrap="none" rtlCol="0">
            <a:spAutoFit/>
          </a:bodyPr>
          <a:lstStyle/>
          <a:p>
            <a:r>
              <a:rPr lang="en-US" sz="1200" dirty="0" smtClean="0">
                <a:latin typeface="Arial Narrow" pitchFamily="34" charset="0"/>
              </a:rPr>
              <a:t>LED Light Strip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8: Rainbow</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effect library calls</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Next we show how to combine our knowledge of functions to call three separate functions.  In the example code below we show a loop that contains three functions that alternate.  The rainbow() function is a static rainbow where all the colors are the same.  The </a:t>
            </a:r>
            <a:r>
              <a:rPr lang="en-US" sz="1200" dirty="0" err="1" smtClean="0"/>
              <a:t>rainbowCycle</a:t>
            </a:r>
            <a:r>
              <a:rPr lang="en-US" sz="1200" dirty="0" smtClean="0"/>
              <a:t>() slides each pixel through the colors.  The </a:t>
            </a:r>
            <a:r>
              <a:rPr lang="en-US" sz="1200" dirty="0" err="1" smtClean="0"/>
              <a:t>theaterChaseRainbow</a:t>
            </a:r>
            <a:r>
              <a:rPr lang="en-US" sz="1200" dirty="0" smtClean="0"/>
              <a:t>() cycles through each of the colors in a chase pattern.</a:t>
            </a:r>
          </a:p>
        </p:txBody>
      </p:sp>
      <p:sp>
        <p:nvSpPr>
          <p:cNvPr id="6" name="TextBox 5"/>
          <p:cNvSpPr txBox="1"/>
          <p:nvPr/>
        </p:nvSpPr>
        <p:spPr>
          <a:xfrm>
            <a:off x="381000" y="2057400"/>
            <a:ext cx="6096000" cy="5632311"/>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int delayTime = 25;</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rainbow(</a:t>
            </a:r>
            <a:r>
              <a:rPr lang="en-US" sz="1200" dirty="0" err="1" smtClean="0">
                <a:latin typeface="Arial Narrow" pitchFamily="34" charset="0"/>
              </a:rPr>
              <a:t>delayTime</a:t>
            </a:r>
            <a:r>
              <a:rPr lang="en-US" sz="1200" dirty="0" smtClean="0">
                <a:latin typeface="Arial Narrow" pitchFamily="34" charset="0"/>
              </a:rPr>
              <a:t>); // have all the colors be the same but cycle through all of them</a:t>
            </a:r>
          </a:p>
          <a:p>
            <a:r>
              <a:rPr lang="en-US" sz="1200" dirty="0" smtClean="0">
                <a:latin typeface="Arial Narrow" pitchFamily="34" charset="0"/>
              </a:rPr>
              <a:t>  </a:t>
            </a:r>
            <a:r>
              <a:rPr lang="en-US" sz="1200" dirty="0" err="1" smtClean="0">
                <a:latin typeface="Arial Narrow" pitchFamily="34" charset="0"/>
              </a:rPr>
              <a:t>rainbowCycle</a:t>
            </a:r>
            <a:r>
              <a:rPr lang="en-US" sz="1200" dirty="0" smtClean="0">
                <a:latin typeface="Arial Narrow" pitchFamily="34" charset="0"/>
              </a:rPr>
              <a:t>(</a:t>
            </a:r>
            <a:r>
              <a:rPr lang="en-US" sz="1200" dirty="0" err="1" smtClean="0">
                <a:latin typeface="Arial Narrow" pitchFamily="34" charset="0"/>
              </a:rPr>
              <a:t>delayTime</a:t>
            </a:r>
            <a:r>
              <a:rPr lang="en-US" sz="1200" dirty="0" smtClean="0">
                <a:latin typeface="Arial Narrow" pitchFamily="34" charset="0"/>
              </a:rPr>
              <a:t>); // the rainbow patterns slides through as though it is moving </a:t>
            </a:r>
          </a:p>
          <a:p>
            <a:r>
              <a:rPr lang="en-US" sz="1200" dirty="0" smtClean="0">
                <a:latin typeface="Arial Narrow" pitchFamily="34" charset="0"/>
              </a:rPr>
              <a:t>  </a:t>
            </a:r>
            <a:r>
              <a:rPr lang="en-US" sz="1200" dirty="0" err="1" smtClean="0">
                <a:latin typeface="Arial Narrow" pitchFamily="34" charset="0"/>
              </a:rPr>
              <a:t>theaterChaseRainbow</a:t>
            </a:r>
            <a:r>
              <a:rPr lang="en-US" sz="1200" dirty="0" smtClean="0">
                <a:latin typeface="Arial Narrow" pitchFamily="34" charset="0"/>
              </a:rPr>
              <a:t>(</a:t>
            </a:r>
            <a:r>
              <a:rPr lang="en-US" sz="1200" dirty="0" err="1" smtClean="0">
                <a:latin typeface="Arial Narrow" pitchFamily="34" charset="0"/>
              </a:rPr>
              <a:t>delayTime</a:t>
            </a:r>
            <a:r>
              <a:rPr lang="en-US" sz="1200" dirty="0" smtClean="0">
                <a:latin typeface="Arial Narrow" pitchFamily="34" charset="0"/>
              </a:rPr>
              <a:t> * 2);</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rainbow(uint8_t wait) {</a:t>
            </a:r>
          </a:p>
          <a:p>
            <a:r>
              <a:rPr lang="en-US" sz="1200" dirty="0" smtClean="0">
                <a:latin typeface="Arial Narrow" pitchFamily="34" charset="0"/>
              </a:rPr>
              <a:t>  uint16_t </a:t>
            </a:r>
            <a:r>
              <a:rPr lang="en-US" sz="1200" dirty="0" err="1" smtClean="0">
                <a:latin typeface="Arial Narrow" pitchFamily="34" charset="0"/>
              </a:rPr>
              <a:t>i</a:t>
            </a:r>
            <a:r>
              <a:rPr lang="en-US" sz="1200" dirty="0" smtClean="0">
                <a:latin typeface="Arial Narrow" pitchFamily="34" charset="0"/>
              </a:rPr>
              <a:t>, j;</a:t>
            </a:r>
          </a:p>
          <a:p>
            <a:r>
              <a:rPr lang="en-US" sz="1200" dirty="0" smtClean="0">
                <a:latin typeface="Arial Narrow" pitchFamily="34" charset="0"/>
              </a:rPr>
              <a:t>  for(j=0; j&lt;256; j++) {</a:t>
            </a:r>
          </a:p>
          <a:p>
            <a:r>
              <a:rPr lang="en-US" sz="1200" dirty="0" smtClean="0">
                <a:latin typeface="Arial Narrow" pitchFamily="34" charset="0"/>
              </a:rPr>
              <a:t>    for(</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a:t>
            </a:r>
            <a:r>
              <a:rPr lang="en-US" sz="1200" dirty="0" err="1" smtClean="0">
                <a:latin typeface="Arial Narrow" pitchFamily="34" charset="0"/>
              </a:rPr>
              <a:t>strip.numPixels</a:t>
            </a:r>
            <a:r>
              <a:rPr lang="en-US" sz="1200" dirty="0" smtClean="0">
                <a:latin typeface="Arial Narrow" pitchFamily="34" charset="0"/>
              </a:rPr>
              <a:t>();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Wheel((</a:t>
            </a:r>
            <a:r>
              <a:rPr lang="en-US" sz="1200" dirty="0" err="1" smtClean="0">
                <a:latin typeface="Arial Narrow" pitchFamily="34" charset="0"/>
              </a:rPr>
              <a:t>i+j</a:t>
            </a:r>
            <a:r>
              <a:rPr lang="en-US" sz="1200" dirty="0" smtClean="0">
                <a:latin typeface="Arial Narrow" pitchFamily="34" charset="0"/>
              </a:rPr>
              <a:t>) &amp; 255));</a:t>
            </a:r>
          </a:p>
          <a:p>
            <a:r>
              <a:rPr lang="en-US" sz="1200" dirty="0" smtClean="0">
                <a:latin typeface="Arial Narrow" pitchFamily="34" charset="0"/>
              </a:rPr>
              <a:t>    }</a:t>
            </a:r>
          </a:p>
          <a:p>
            <a:r>
              <a:rPr lang="en-US" sz="1200" dirty="0" smtClean="0">
                <a:latin typeface="Arial Narrow" pitchFamily="34" charset="0"/>
              </a:rPr>
              <a:t>    strip.show();</a:t>
            </a:r>
          </a:p>
          <a:p>
            <a:r>
              <a:rPr lang="en-US" sz="1200" dirty="0" smtClean="0">
                <a:latin typeface="Arial Narrow" pitchFamily="34" charset="0"/>
              </a:rPr>
              <a:t>    delay(wait);</a:t>
            </a:r>
          </a:p>
          <a:p>
            <a:r>
              <a:rPr lang="en-US" sz="1200" dirty="0" smtClean="0">
                <a:latin typeface="Arial Narrow" pitchFamily="34" charset="0"/>
              </a:rPr>
              <a:t>  }</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 Slightly different, this makes the rainbow equally distributed throughout</a:t>
            </a:r>
          </a:p>
          <a:p>
            <a:r>
              <a:rPr lang="en-US" sz="1200" dirty="0" smtClean="0">
                <a:latin typeface="Arial Narrow" pitchFamily="34" charset="0"/>
              </a:rPr>
              <a:t>void </a:t>
            </a:r>
            <a:r>
              <a:rPr lang="en-US" sz="1200" dirty="0" err="1" smtClean="0">
                <a:latin typeface="Arial Narrow" pitchFamily="34" charset="0"/>
              </a:rPr>
              <a:t>rainbowCycle</a:t>
            </a:r>
            <a:r>
              <a:rPr lang="en-US" sz="1200" dirty="0" smtClean="0">
                <a:latin typeface="Arial Narrow" pitchFamily="34" charset="0"/>
              </a:rPr>
              <a:t>(uint8_t wait) {</a:t>
            </a:r>
          </a:p>
          <a:p>
            <a:r>
              <a:rPr lang="en-US" sz="1200" dirty="0" smtClean="0">
                <a:latin typeface="Arial Narrow" pitchFamily="34" charset="0"/>
              </a:rPr>
              <a:t>  uint16_t </a:t>
            </a:r>
            <a:r>
              <a:rPr lang="en-US" sz="1200" dirty="0" err="1" smtClean="0">
                <a:latin typeface="Arial Narrow" pitchFamily="34" charset="0"/>
              </a:rPr>
              <a:t>i</a:t>
            </a:r>
            <a:r>
              <a:rPr lang="en-US" sz="1200" dirty="0" smtClean="0">
                <a:latin typeface="Arial Narrow" pitchFamily="34" charset="0"/>
              </a:rPr>
              <a:t>, j;</a:t>
            </a:r>
          </a:p>
          <a:p>
            <a:r>
              <a:rPr lang="en-US" sz="1200" dirty="0" smtClean="0">
                <a:latin typeface="Arial Narrow" pitchFamily="34" charset="0"/>
              </a:rPr>
              <a:t>  for(j=0; j&lt;256*5; j++) { // 5 cycles of all colors on wheel</a:t>
            </a:r>
          </a:p>
          <a:p>
            <a:r>
              <a:rPr lang="en-US" sz="1200" dirty="0" smtClean="0">
                <a:latin typeface="Arial Narrow" pitchFamily="34" charset="0"/>
              </a:rPr>
              <a:t>    for(</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 strip.numPixels();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Wheel(((</a:t>
            </a:r>
            <a:r>
              <a:rPr lang="en-US" sz="1200" dirty="0" err="1" smtClean="0">
                <a:latin typeface="Arial Narrow" pitchFamily="34" charset="0"/>
              </a:rPr>
              <a:t>i</a:t>
            </a:r>
            <a:r>
              <a:rPr lang="en-US" sz="1200" dirty="0" smtClean="0">
                <a:latin typeface="Arial Narrow" pitchFamily="34" charset="0"/>
              </a:rPr>
              <a:t> * 256 / strip.numPixels()) + j) &amp; 255));</a:t>
            </a:r>
          </a:p>
          <a:p>
            <a:r>
              <a:rPr lang="en-US" sz="1200" dirty="0" smtClean="0">
                <a:latin typeface="Arial Narrow" pitchFamily="34" charset="0"/>
              </a:rPr>
              <a:t>    }</a:t>
            </a:r>
          </a:p>
          <a:p>
            <a:r>
              <a:rPr lang="en-US" sz="1200" dirty="0" smtClean="0">
                <a:latin typeface="Arial Narrow" pitchFamily="34" charset="0"/>
              </a:rPr>
              <a:t>    strip.show();</a:t>
            </a:r>
          </a:p>
          <a:p>
            <a:r>
              <a:rPr lang="en-US" sz="1200" dirty="0" smtClean="0">
                <a:latin typeface="Arial Narrow" pitchFamily="34" charset="0"/>
              </a:rPr>
              <a:t>    delay(wait);</a:t>
            </a:r>
          </a:p>
          <a:p>
            <a:r>
              <a:rPr lang="en-US" sz="1200" dirty="0" smtClean="0">
                <a:latin typeface="Arial Narrow" pitchFamily="34" charset="0"/>
              </a:rPr>
              <a:t>  }</a:t>
            </a:r>
          </a:p>
          <a:p>
            <a:r>
              <a:rPr lang="en-US" sz="1200" dirty="0" smtClean="0">
                <a:latin typeface="Arial Narrow" pitchFamily="34" charset="0"/>
              </a:rPr>
              <a:t>}</a:t>
            </a:r>
          </a:p>
        </p:txBody>
      </p:sp>
      <p:sp>
        <p:nvSpPr>
          <p:cNvPr id="7" name="Text Placeholder 2"/>
          <p:cNvSpPr>
            <a:spLocks noGrp="1"/>
          </p:cNvSpPr>
          <p:nvPr>
            <p:ph idx="1"/>
          </p:nvPr>
        </p:nvSpPr>
        <p:spPr>
          <a:xfrm>
            <a:off x="381000" y="8229600"/>
            <a:ext cx="6172200" cy="5334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Try writing your own function.  Add it to the cycle of patterns.</a:t>
            </a:r>
          </a:p>
        </p:txBody>
      </p:sp>
      <p:sp>
        <p:nvSpPr>
          <p:cNvPr id="8" name="Slide Number Placeholder 7"/>
          <p:cNvSpPr>
            <a:spLocks noGrp="1"/>
          </p:cNvSpPr>
          <p:nvPr>
            <p:ph type="sldNum" sz="quarter" idx="12"/>
          </p:nvPr>
        </p:nvSpPr>
        <p:spPr/>
        <p:txBody>
          <a:bodyPr/>
          <a:lstStyle/>
          <a:p>
            <a:fld id="{A43650D1-3683-40C6-AB59-AC985A1194FF}" type="slidenum">
              <a:rPr lang="en-US" smtClean="0"/>
              <a:pPr/>
              <a:t>10</a:t>
            </a:fld>
            <a:endParaRPr lang="en-US"/>
          </a:p>
        </p:txBody>
      </p:sp>
      <p:sp>
        <p:nvSpPr>
          <p:cNvPr id="9" name="TextBox 8"/>
          <p:cNvSpPr txBox="1"/>
          <p:nvPr/>
        </p:nvSpPr>
        <p:spPr>
          <a:xfrm>
            <a:off x="381000" y="79248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9: Moving rainbow</a:t>
            </a: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In this example we are using a 7 element moving rainbow.  Each time we call it id draws the rainbow starting at the index and going in 7 elements.  It turns the other elements off.  This program calculates the index offset first and then does a modulo function using the number of pixels in the strip as the divisor.  The remainder Is then the actual index that will get used.  This has the effect of cycling through the strip.</a:t>
            </a:r>
          </a:p>
        </p:txBody>
      </p:sp>
      <p:sp>
        <p:nvSpPr>
          <p:cNvPr id="6" name="TextBox 5"/>
          <p:cNvSpPr txBox="1"/>
          <p:nvPr/>
        </p:nvSpPr>
        <p:spPr>
          <a:xfrm>
            <a:off x="381000" y="2057400"/>
            <a:ext cx="6096000" cy="4893647"/>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int delayTime = 100;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the strip</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for (int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&lt;11;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rainbow7(</a:t>
            </a:r>
            <a:r>
              <a:rPr lang="en-US" sz="1200" dirty="0" err="1" smtClean="0">
                <a:latin typeface="Arial Narrow" pitchFamily="34" charset="0"/>
              </a:rPr>
              <a:t>i</a:t>
            </a:r>
            <a:r>
              <a:rPr lang="en-US" sz="1200" dirty="0" smtClean="0">
                <a:latin typeface="Arial Narrow" pitchFamily="34" charset="0"/>
              </a:rPr>
              <a:t>, delayTime); // starting at </a:t>
            </a:r>
            <a:r>
              <a:rPr lang="en-US" sz="1200" dirty="0" err="1" smtClean="0">
                <a:latin typeface="Arial Narrow" pitchFamily="34" charset="0"/>
              </a:rPr>
              <a:t>i</a:t>
            </a:r>
            <a:r>
              <a:rPr lang="en-US" sz="1200" dirty="0" smtClean="0">
                <a:latin typeface="Arial Narrow" pitchFamily="34" charset="0"/>
              </a:rPr>
              <a:t>, draw the 7 color rainbow</a:t>
            </a:r>
          </a:p>
          <a:p>
            <a:r>
              <a:rPr lang="en-US" sz="1200" dirty="0" smtClean="0">
                <a:latin typeface="Arial Narrow" pitchFamily="34" charset="0"/>
              </a:rPr>
              <a:t>  }</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rainbow7(uint16_t </a:t>
            </a:r>
            <a:r>
              <a:rPr lang="en-US" sz="1200" dirty="0" err="1" smtClean="0">
                <a:latin typeface="Arial Narrow" pitchFamily="34" charset="0"/>
              </a:rPr>
              <a:t>i</a:t>
            </a:r>
            <a:r>
              <a:rPr lang="en-US" sz="1200" dirty="0" smtClean="0">
                <a:latin typeface="Arial Narrow" pitchFamily="34" charset="0"/>
              </a:rPr>
              <a:t>, uint16_t wait) {</a:t>
            </a:r>
          </a:p>
          <a:p>
            <a:r>
              <a:rPr lang="en-US" sz="1200" dirty="0" smtClean="0">
                <a:latin typeface="Arial Narrow" pitchFamily="34" charset="0"/>
              </a:rPr>
              <a:t>    int </a:t>
            </a:r>
            <a:r>
              <a:rPr lang="en-US" sz="1200" dirty="0" err="1" smtClean="0">
                <a:latin typeface="Arial Narrow" pitchFamily="34" charset="0"/>
              </a:rPr>
              <a:t>np</a:t>
            </a:r>
            <a:r>
              <a:rPr lang="en-US" sz="1200" dirty="0" smtClean="0">
                <a:latin typeface="Arial Narrow" pitchFamily="34" charset="0"/>
              </a:rPr>
              <a:t> = strip.numPixels();  // we use the modulo function with this</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 </a:t>
            </a:r>
            <a:r>
              <a:rPr lang="en-US" sz="1200" dirty="0" err="1" smtClean="0">
                <a:latin typeface="Arial Narrow" pitchFamily="34" charset="0"/>
              </a:rPr>
              <a:t>np</a:t>
            </a:r>
            <a:r>
              <a:rPr lang="en-US" sz="1200" dirty="0" smtClean="0">
                <a:latin typeface="Arial Narrow" pitchFamily="34" charset="0"/>
              </a:rPr>
              <a:t>, 25, 0, 25); // violet</a:t>
            </a:r>
          </a:p>
          <a:p>
            <a:r>
              <a:rPr lang="en-US" sz="1200" dirty="0" smtClean="0">
                <a:latin typeface="Arial Narrow" pitchFamily="34" charset="0"/>
              </a:rPr>
              <a:t>    strip.setPixelColor((i+1) % </a:t>
            </a:r>
            <a:r>
              <a:rPr lang="en-US" sz="1200" dirty="0" err="1" smtClean="0">
                <a:latin typeface="Arial Narrow" pitchFamily="34" charset="0"/>
              </a:rPr>
              <a:t>np</a:t>
            </a:r>
            <a:r>
              <a:rPr lang="en-US" sz="1200" dirty="0" smtClean="0">
                <a:latin typeface="Arial Narrow" pitchFamily="34" charset="0"/>
              </a:rPr>
              <a:t>, 255, 0, 255); // indigo</a:t>
            </a:r>
          </a:p>
          <a:p>
            <a:r>
              <a:rPr lang="en-US" sz="1200" dirty="0" smtClean="0">
                <a:latin typeface="Arial Narrow" pitchFamily="34" charset="0"/>
              </a:rPr>
              <a:t>    strip.setPixelColor((i+2) % </a:t>
            </a:r>
            <a:r>
              <a:rPr lang="en-US" sz="1200" dirty="0" err="1" smtClean="0">
                <a:latin typeface="Arial Narrow" pitchFamily="34" charset="0"/>
              </a:rPr>
              <a:t>np</a:t>
            </a:r>
            <a:r>
              <a:rPr lang="en-US" sz="1200" dirty="0" smtClean="0">
                <a:latin typeface="Arial Narrow" pitchFamily="34" charset="0"/>
              </a:rPr>
              <a:t>, 0, 0, 150); // blue</a:t>
            </a:r>
          </a:p>
          <a:p>
            <a:r>
              <a:rPr lang="en-US" sz="1200" dirty="0" smtClean="0">
                <a:latin typeface="Arial Narrow" pitchFamily="34" charset="0"/>
              </a:rPr>
              <a:t>    strip.setPixelColor((i+3) % </a:t>
            </a:r>
            <a:r>
              <a:rPr lang="en-US" sz="1200" dirty="0" err="1" smtClean="0">
                <a:latin typeface="Arial Narrow" pitchFamily="34" charset="0"/>
              </a:rPr>
              <a:t>np</a:t>
            </a:r>
            <a:r>
              <a:rPr lang="en-US" sz="1200" dirty="0" smtClean="0">
                <a:latin typeface="Arial Narrow" pitchFamily="34" charset="0"/>
              </a:rPr>
              <a:t>, 0, 150, 0); // green</a:t>
            </a:r>
          </a:p>
          <a:p>
            <a:r>
              <a:rPr lang="en-US" sz="1200" dirty="0" smtClean="0">
                <a:latin typeface="Arial Narrow" pitchFamily="34" charset="0"/>
              </a:rPr>
              <a:t>    strip.setPixelColor((i+4) % </a:t>
            </a:r>
            <a:r>
              <a:rPr lang="en-US" sz="1200" dirty="0" err="1" smtClean="0">
                <a:latin typeface="Arial Narrow" pitchFamily="34" charset="0"/>
              </a:rPr>
              <a:t>np</a:t>
            </a:r>
            <a:r>
              <a:rPr lang="en-US" sz="1200" dirty="0" smtClean="0">
                <a:latin typeface="Arial Narrow" pitchFamily="34" charset="0"/>
              </a:rPr>
              <a:t>, 255, 255, 0); // yellow</a:t>
            </a:r>
          </a:p>
          <a:p>
            <a:r>
              <a:rPr lang="en-US" sz="1200" dirty="0" smtClean="0">
                <a:latin typeface="Arial Narrow" pitchFamily="34" charset="0"/>
              </a:rPr>
              <a:t>    strip.setPixelColor((i+5) % </a:t>
            </a:r>
            <a:r>
              <a:rPr lang="en-US" sz="1200" dirty="0" err="1" smtClean="0">
                <a:latin typeface="Arial Narrow" pitchFamily="34" charset="0"/>
              </a:rPr>
              <a:t>np</a:t>
            </a:r>
            <a:r>
              <a:rPr lang="en-US" sz="1200" dirty="0" smtClean="0">
                <a:latin typeface="Arial Narrow" pitchFamily="34" charset="0"/>
              </a:rPr>
              <a:t>, 110, 70, 0); // orange</a:t>
            </a:r>
          </a:p>
          <a:p>
            <a:r>
              <a:rPr lang="en-US" sz="1200" dirty="0" smtClean="0">
                <a:latin typeface="Arial Narrow" pitchFamily="34" charset="0"/>
              </a:rPr>
              <a:t>    strip.setPixelColor((i+6) % </a:t>
            </a:r>
            <a:r>
              <a:rPr lang="en-US" sz="1200" dirty="0" err="1" smtClean="0">
                <a:latin typeface="Arial Narrow" pitchFamily="34" charset="0"/>
              </a:rPr>
              <a:t>np</a:t>
            </a:r>
            <a:r>
              <a:rPr lang="en-US" sz="1200" dirty="0" smtClean="0">
                <a:latin typeface="Arial Narrow" pitchFamily="34" charset="0"/>
              </a:rPr>
              <a:t>, 150, 0, 0); // red</a:t>
            </a:r>
          </a:p>
          <a:p>
            <a:r>
              <a:rPr lang="en-US" sz="1200" dirty="0" smtClean="0">
                <a:latin typeface="Arial Narrow" pitchFamily="34" charset="0"/>
              </a:rPr>
              <a:t>    strip.setPixelColor((i+10) % </a:t>
            </a:r>
            <a:r>
              <a:rPr lang="en-US" sz="1200" dirty="0" err="1" smtClean="0">
                <a:latin typeface="Arial Narrow" pitchFamily="34" charset="0"/>
              </a:rPr>
              <a:t>np</a:t>
            </a:r>
            <a:r>
              <a:rPr lang="en-US" sz="1200" dirty="0" smtClean="0">
                <a:latin typeface="Arial Narrow" pitchFamily="34" charset="0"/>
              </a:rPr>
              <a:t>, 0, 0, 0); // turn the second to the last one off</a:t>
            </a:r>
          </a:p>
          <a:p>
            <a:r>
              <a:rPr lang="en-US" sz="1200" dirty="0" smtClean="0">
                <a:latin typeface="Arial Narrow" pitchFamily="34" charset="0"/>
              </a:rPr>
              <a:t>    strip.setPixelColor((i+11) % </a:t>
            </a:r>
            <a:r>
              <a:rPr lang="en-US" sz="1200" dirty="0" err="1" smtClean="0">
                <a:latin typeface="Arial Narrow" pitchFamily="34" charset="0"/>
              </a:rPr>
              <a:t>np</a:t>
            </a:r>
            <a:r>
              <a:rPr lang="en-US" sz="1200" dirty="0" smtClean="0">
                <a:latin typeface="Arial Narrow" pitchFamily="34" charset="0"/>
              </a:rPr>
              <a:t>, 0, 0, 0); // turn the last one off</a:t>
            </a:r>
          </a:p>
          <a:p>
            <a:r>
              <a:rPr lang="en-US" sz="1200" dirty="0" smtClean="0">
                <a:latin typeface="Arial Narrow" pitchFamily="34" charset="0"/>
              </a:rPr>
              <a:t>    strip.show();</a:t>
            </a:r>
          </a:p>
          <a:p>
            <a:r>
              <a:rPr lang="en-US" sz="1200" dirty="0" smtClean="0">
                <a:latin typeface="Arial Narrow" pitchFamily="34" charset="0"/>
              </a:rPr>
              <a:t>    delay(wait);</a:t>
            </a:r>
          </a:p>
          <a:p>
            <a:r>
              <a:rPr lang="en-US" sz="1200" dirty="0" smtClean="0">
                <a:latin typeface="Arial Narrow" pitchFamily="34" charset="0"/>
              </a:rPr>
              <a:t>}</a:t>
            </a:r>
          </a:p>
        </p:txBody>
      </p:sp>
      <p:sp>
        <p:nvSpPr>
          <p:cNvPr id="7" name="Text Placeholder 2"/>
          <p:cNvSpPr>
            <a:spLocks noGrp="1"/>
          </p:cNvSpPr>
          <p:nvPr>
            <p:ph idx="1"/>
          </p:nvPr>
        </p:nvSpPr>
        <p:spPr>
          <a:xfrm>
            <a:off x="304800" y="7620000"/>
            <a:ext cx="6172200" cy="9906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Note that we are using the function </a:t>
            </a:r>
            <a:r>
              <a:rPr lang="en-US" sz="1200" dirty="0" smtClean="0"/>
              <a:t>strip.numPixels();  to get the exact number of pixels in the strip.</a:t>
            </a:r>
          </a:p>
          <a:p>
            <a:pPr marL="109538" indent="-109538">
              <a:lnSpc>
                <a:spcPct val="80000"/>
              </a:lnSpc>
              <a:buFont typeface="Arial" pitchFamily="34" charset="0"/>
              <a:buChar char="•"/>
            </a:pPr>
            <a:r>
              <a:rPr lang="en-US" sz="1200" dirty="0" smtClean="0">
                <a:latin typeface="Arial" pitchFamily="34" charset="0"/>
                <a:cs typeface="Arial" pitchFamily="34" charset="0"/>
              </a:rPr>
              <a:t>Can you make an 8 or 9 segment rainbow?  What colors would you include?</a:t>
            </a:r>
          </a:p>
          <a:p>
            <a:pPr marL="109538" indent="-109538">
              <a:lnSpc>
                <a:spcPct val="80000"/>
              </a:lnSpc>
              <a:buFont typeface="Arial" pitchFamily="34" charset="0"/>
              <a:buChar char="•"/>
            </a:pPr>
            <a:r>
              <a:rPr lang="en-US" sz="1200" dirty="0" smtClean="0">
                <a:latin typeface="Arial" pitchFamily="34" charset="0"/>
                <a:cs typeface="Arial" pitchFamily="34" charset="0"/>
              </a:rPr>
              <a:t>Can you replace the lines in the rainbow7 function with a for loop that uses Wheel()?</a:t>
            </a:r>
          </a:p>
        </p:txBody>
      </p:sp>
      <p:sp>
        <p:nvSpPr>
          <p:cNvPr id="8" name="Slide Number Placeholder 7"/>
          <p:cNvSpPr>
            <a:spLocks noGrp="1"/>
          </p:cNvSpPr>
          <p:nvPr>
            <p:ph type="sldNum" sz="quarter" idx="12"/>
          </p:nvPr>
        </p:nvSpPr>
        <p:spPr/>
        <p:txBody>
          <a:bodyPr/>
          <a:lstStyle/>
          <a:p>
            <a:fld id="{A43650D1-3683-40C6-AB59-AC985A1194FF}" type="slidenum">
              <a:rPr lang="en-US" smtClean="0"/>
              <a:pPr/>
              <a:t>11</a:t>
            </a:fld>
            <a:endParaRPr lang="en-US"/>
          </a:p>
        </p:txBody>
      </p:sp>
      <p:sp>
        <p:nvSpPr>
          <p:cNvPr id="9" name="TextBox 8"/>
          <p:cNvSpPr txBox="1"/>
          <p:nvPr/>
        </p:nvSpPr>
        <p:spPr>
          <a:xfrm>
            <a:off x="381000" y="73152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10: Random</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numbers and candle flicker</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Sometimes people like a bit of variation in their patterns.  The random flicker of a candle</a:t>
            </a:r>
          </a:p>
        </p:txBody>
      </p:sp>
      <p:sp>
        <p:nvSpPr>
          <p:cNvPr id="6" name="TextBox 5"/>
          <p:cNvSpPr txBox="1"/>
          <p:nvPr/>
        </p:nvSpPr>
        <p:spPr>
          <a:xfrm>
            <a:off x="304800" y="2057400"/>
            <a:ext cx="6096000" cy="3785652"/>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void setup() {</a:t>
            </a:r>
          </a:p>
          <a:p>
            <a:r>
              <a:rPr lang="en-US" sz="1200" dirty="0" smtClean="0">
                <a:latin typeface="Arial Narrow" pitchFamily="34" charset="0"/>
              </a:rPr>
              <a:t>  strip.begin();</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candle();</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 simulate a flickering candle which is mostly yellow with a bit or orange thrown in but no blue</a:t>
            </a:r>
          </a:p>
          <a:p>
            <a:r>
              <a:rPr lang="en-US" sz="1200" dirty="0" smtClean="0">
                <a:latin typeface="Arial Narrow" pitchFamily="34" charset="0"/>
              </a:rPr>
              <a:t>void candle() {</a:t>
            </a:r>
          </a:p>
          <a:p>
            <a:r>
              <a:rPr lang="en-US" sz="1200" dirty="0" smtClean="0">
                <a:latin typeface="Arial Narrow" pitchFamily="34" charset="0"/>
              </a:rPr>
              <a:t>   uint8_t green; // brightness of the green </a:t>
            </a:r>
          </a:p>
          <a:p>
            <a:r>
              <a:rPr lang="en-US" sz="1200" dirty="0" smtClean="0">
                <a:latin typeface="Arial Narrow" pitchFamily="34" charset="0"/>
              </a:rPr>
              <a:t>   uint8_t red;  // add a bit for red</a:t>
            </a:r>
          </a:p>
          <a:p>
            <a:r>
              <a:rPr lang="en-US" sz="1200" dirty="0" smtClean="0">
                <a:latin typeface="Arial Narrow" pitchFamily="34" charset="0"/>
              </a:rPr>
              <a:t>   for(uint8_t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&lt;100;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green = 50 + random(155);</a:t>
            </a:r>
          </a:p>
          <a:p>
            <a:r>
              <a:rPr lang="en-US" sz="1200" dirty="0" smtClean="0">
                <a:latin typeface="Arial Narrow" pitchFamily="34" charset="0"/>
              </a:rPr>
              <a:t>     red = green + random(50);</a:t>
            </a:r>
          </a:p>
          <a:p>
            <a:r>
              <a:rPr lang="en-US" sz="1200" dirty="0" smtClean="0">
                <a:latin typeface="Arial Narrow" pitchFamily="34" charset="0"/>
              </a:rPr>
              <a:t>     strip.setPixelColor(random(strip.numPixels() - 1), red, green, 0);</a:t>
            </a:r>
          </a:p>
          <a:p>
            <a:r>
              <a:rPr lang="en-US" sz="1200" dirty="0" smtClean="0">
                <a:latin typeface="Arial Narrow" pitchFamily="34" charset="0"/>
              </a:rPr>
              <a:t>     strip.show();</a:t>
            </a:r>
          </a:p>
          <a:p>
            <a:r>
              <a:rPr lang="en-US" sz="1200" dirty="0" smtClean="0">
                <a:latin typeface="Arial Narrow" pitchFamily="34" charset="0"/>
              </a:rPr>
              <a:t>     delay(5);</a:t>
            </a:r>
          </a:p>
          <a:p>
            <a:r>
              <a:rPr lang="en-US" sz="1200" dirty="0" smtClean="0">
                <a:latin typeface="Arial Narrow" pitchFamily="34" charset="0"/>
              </a:rPr>
              <a:t>  }</a:t>
            </a:r>
          </a:p>
          <a:p>
            <a:r>
              <a:rPr lang="en-US" sz="1200" smtClean="0">
                <a:latin typeface="Arial Narrow" pitchFamily="34" charset="0"/>
              </a:rPr>
              <a:t>}</a:t>
            </a:r>
            <a:endParaRPr lang="en-US" sz="1200" dirty="0" smtClean="0">
              <a:latin typeface="Arial Narrow" pitchFamily="34" charset="0"/>
            </a:endParaRPr>
          </a:p>
        </p:txBody>
      </p:sp>
      <p:sp>
        <p:nvSpPr>
          <p:cNvPr id="7" name="Text Placeholder 2"/>
          <p:cNvSpPr>
            <a:spLocks noGrp="1"/>
          </p:cNvSpPr>
          <p:nvPr>
            <p:ph idx="1"/>
          </p:nvPr>
        </p:nvSpPr>
        <p:spPr>
          <a:xfrm>
            <a:off x="304800" y="7620000"/>
            <a:ext cx="6172200" cy="9906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Note that we are using the function </a:t>
            </a:r>
            <a:r>
              <a:rPr lang="en-US" sz="1200" dirty="0" smtClean="0"/>
              <a:t>strip.numPixels();  to get the exact number of pixels in the strip.</a:t>
            </a:r>
          </a:p>
          <a:p>
            <a:pPr marL="109538" indent="-109538">
              <a:lnSpc>
                <a:spcPct val="80000"/>
              </a:lnSpc>
              <a:buFont typeface="Arial" pitchFamily="34" charset="0"/>
              <a:buChar char="•"/>
            </a:pPr>
            <a:r>
              <a:rPr lang="en-US" sz="1200" dirty="0" smtClean="0">
                <a:latin typeface="Arial" pitchFamily="34" charset="0"/>
                <a:cs typeface="Arial" pitchFamily="34" charset="0"/>
              </a:rPr>
              <a:t>Can you make an 8 or 9 segment rainbow?  What colors would you include?</a:t>
            </a:r>
          </a:p>
          <a:p>
            <a:pPr marL="109538" indent="-109538">
              <a:lnSpc>
                <a:spcPct val="80000"/>
              </a:lnSpc>
              <a:buFont typeface="Arial" pitchFamily="34" charset="0"/>
              <a:buChar char="•"/>
            </a:pPr>
            <a:r>
              <a:rPr lang="en-US" sz="1200" dirty="0" smtClean="0">
                <a:latin typeface="Arial" pitchFamily="34" charset="0"/>
                <a:cs typeface="Arial" pitchFamily="34" charset="0"/>
              </a:rPr>
              <a:t>Can you replace the lines in the rainbow7 function with a for loop that uses Wheel()?</a:t>
            </a:r>
          </a:p>
        </p:txBody>
      </p:sp>
      <p:sp>
        <p:nvSpPr>
          <p:cNvPr id="8" name="Slide Number Placeholder 7"/>
          <p:cNvSpPr>
            <a:spLocks noGrp="1"/>
          </p:cNvSpPr>
          <p:nvPr>
            <p:ph type="sldNum" sz="quarter" idx="12"/>
          </p:nvPr>
        </p:nvSpPr>
        <p:spPr/>
        <p:txBody>
          <a:bodyPr/>
          <a:lstStyle/>
          <a:p>
            <a:fld id="{A43650D1-3683-40C6-AB59-AC985A1194FF}" type="slidenum">
              <a:rPr lang="en-US" smtClean="0"/>
              <a:pPr/>
              <a:t>12</a:t>
            </a:fld>
            <a:endParaRPr lang="en-US"/>
          </a:p>
        </p:txBody>
      </p:sp>
      <p:sp>
        <p:nvSpPr>
          <p:cNvPr id="9" name="TextBox 8"/>
          <p:cNvSpPr txBox="1"/>
          <p:nvPr/>
        </p:nvSpPr>
        <p:spPr>
          <a:xfrm>
            <a:off x="381000" y="73152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the NeoPixel Library and Examples</a:t>
            </a:r>
            <a:endParaRPr lang="en-US" dirty="0"/>
          </a:p>
        </p:txBody>
      </p:sp>
      <p:sp>
        <p:nvSpPr>
          <p:cNvPr id="3" name="Content Placeholder 2"/>
          <p:cNvSpPr>
            <a:spLocks noGrp="1"/>
          </p:cNvSpPr>
          <p:nvPr>
            <p:ph idx="1"/>
          </p:nvPr>
        </p:nvSpPr>
        <p:spPr>
          <a:xfrm>
            <a:off x="381000" y="1295400"/>
            <a:ext cx="6172200" cy="2286000"/>
          </a:xfrm>
          <a:ln>
            <a:solidFill>
              <a:schemeClr val="tx1"/>
            </a:solidFill>
          </a:ln>
        </p:spPr>
        <p:txBody>
          <a:bodyPr>
            <a:noAutofit/>
          </a:bodyPr>
          <a:lstStyle/>
          <a:p>
            <a:r>
              <a:rPr lang="en-US" dirty="0" smtClean="0"/>
              <a:t>Our fist task is to learn about using the Adafruit NeoPixel library.</a:t>
            </a:r>
          </a:p>
          <a:p>
            <a:endParaRPr lang="en-US" dirty="0" smtClean="0"/>
          </a:p>
          <a:p>
            <a:r>
              <a:rPr lang="en-US" dirty="0" smtClean="0"/>
              <a:t>The software is free and is available on github here: http://github.com/adafruit/Adafruit_NeoPixel</a:t>
            </a:r>
          </a:p>
          <a:p>
            <a:endParaRPr lang="en-US" dirty="0" smtClean="0"/>
          </a:p>
          <a:p>
            <a:r>
              <a:rPr lang="en-US" dirty="0" smtClean="0"/>
              <a:t>To use the library you will need to add the library to your Arduino Library area such as.</a:t>
            </a:r>
          </a:p>
          <a:p>
            <a:r>
              <a:rPr lang="en-US" dirty="0" smtClean="0"/>
              <a:t>      Window: C:\Users\[name]\Documents\Arduino\libraries\</a:t>
            </a:r>
            <a:r>
              <a:rPr lang="en-US" dirty="0" err="1" smtClean="0"/>
              <a:t>Adafruit_NeoPiixel</a:t>
            </a:r>
            <a:endParaRPr lang="en-US" dirty="0" smtClean="0"/>
          </a:p>
          <a:p>
            <a:r>
              <a:rPr lang="en-US" dirty="0" smtClean="0"/>
              <a:t>      Mac: /users/[name]/Documents/Arduino/library/Adafruit_NeoPixel</a:t>
            </a:r>
          </a:p>
          <a:p>
            <a:r>
              <a:rPr lang="en-US" dirty="0" smtClean="0"/>
              <a:t>We must add an "include" line in our program to call the library.</a:t>
            </a:r>
          </a:p>
          <a:p>
            <a:r>
              <a:rPr lang="en-US" dirty="0" smtClean="0"/>
              <a:t>We must set up what </a:t>
            </a:r>
            <a:r>
              <a:rPr lang="en-US" b="1" dirty="0" smtClean="0"/>
              <a:t>data pin </a:t>
            </a:r>
            <a:r>
              <a:rPr lang="en-US" dirty="0" smtClean="0"/>
              <a:t>will be connected to our LED strip (Important!)</a:t>
            </a:r>
          </a:p>
          <a:p>
            <a:r>
              <a:rPr lang="en-US" dirty="0" smtClean="0"/>
              <a:t>We must configure the strip with the right number of pixels and initialize the library data in our setup()</a:t>
            </a:r>
          </a:p>
          <a:p>
            <a:endParaRPr lang="en-US" dirty="0" smtClean="0"/>
          </a:p>
          <a:p>
            <a:r>
              <a:rPr lang="en-US" dirty="0" smtClean="0"/>
              <a:t> </a:t>
            </a:r>
            <a:endParaRPr lang="en-US" dirty="0"/>
          </a:p>
        </p:txBody>
      </p:sp>
      <p:sp>
        <p:nvSpPr>
          <p:cNvPr id="4" name="Content Placeholder 3"/>
          <p:cNvSpPr>
            <a:spLocks noGrp="1"/>
          </p:cNvSpPr>
          <p:nvPr>
            <p:ph idx="13"/>
          </p:nvPr>
        </p:nvSpPr>
        <p:spPr>
          <a:xfrm>
            <a:off x="228600" y="7467600"/>
            <a:ext cx="6172200" cy="1066800"/>
          </a:xfrm>
        </p:spPr>
        <p:txBody>
          <a:bodyPr/>
          <a:lstStyle/>
          <a:p>
            <a:r>
              <a:rPr lang="en-US" b="1" dirty="0" smtClean="0"/>
              <a:t>Notes: </a:t>
            </a:r>
          </a:p>
          <a:p>
            <a:r>
              <a:rPr lang="en-US" dirty="0" smtClean="0"/>
              <a:t>	The header will be the same for most of our programs.  Remember to change the LED PIN!</a:t>
            </a:r>
          </a:p>
          <a:p>
            <a:r>
              <a:rPr lang="en-US" dirty="0" smtClean="0"/>
              <a:t>	The setup runs  only once.  It must initialize the variables with the strip.begin(); function</a:t>
            </a:r>
          </a:p>
          <a:p>
            <a:r>
              <a:rPr lang="en-US" dirty="0" smtClean="0"/>
              <a:t>          Each time we change a color or value we MUST add a strip.show()!  This updates the strip.</a:t>
            </a:r>
            <a:endParaRPr lang="en-US" dirty="0"/>
          </a:p>
        </p:txBody>
      </p:sp>
      <p:sp>
        <p:nvSpPr>
          <p:cNvPr id="5" name="TextBox 4"/>
          <p:cNvSpPr txBox="1"/>
          <p:nvPr/>
        </p:nvSpPr>
        <p:spPr>
          <a:xfrm>
            <a:off x="1524000" y="4495800"/>
            <a:ext cx="5029200" cy="2677656"/>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#include &lt;Adafruit_NeoPixel.h&gt;</a:t>
            </a:r>
          </a:p>
          <a:p>
            <a:r>
              <a:rPr lang="en-US" sz="1200" dirty="0" smtClean="0">
                <a:latin typeface="Arial Narrow" pitchFamily="34" charset="0"/>
              </a:rPr>
              <a:t>#define LEDPIN </a:t>
            </a:r>
            <a:r>
              <a:rPr lang="en-US" sz="1200" b="1" dirty="0" smtClean="0">
                <a:latin typeface="Arial Narrow" pitchFamily="34" charset="0"/>
              </a:rPr>
              <a:t>10</a:t>
            </a:r>
            <a:r>
              <a:rPr lang="en-US" sz="1200" dirty="0" smtClean="0">
                <a:latin typeface="Arial Narrow" pitchFamily="34" charset="0"/>
              </a:rPr>
              <a:t> // connect the Data from the strip to this pin on the Arduino</a:t>
            </a:r>
          </a:p>
          <a:p>
            <a:r>
              <a:rPr lang="en-US" sz="1200" dirty="0" smtClean="0">
                <a:latin typeface="Arial Narrow" pitchFamily="34" charset="0"/>
              </a:rPr>
              <a:t>#define NUMBER_PIEXELS </a:t>
            </a:r>
            <a:r>
              <a:rPr lang="en-US" sz="1200" b="1" dirty="0" smtClean="0">
                <a:latin typeface="Arial Narrow" pitchFamily="34" charset="0"/>
              </a:rPr>
              <a:t>12</a:t>
            </a:r>
            <a:r>
              <a:rPr lang="en-US" sz="1200" dirty="0" smtClean="0">
                <a:latin typeface="Arial Narrow" pitchFamily="34" charset="0"/>
              </a:rPr>
              <a:t> // the number of pixels in your LED strip</a:t>
            </a:r>
          </a:p>
          <a:p>
            <a:r>
              <a:rPr lang="en-US" sz="1200" dirty="0" smtClean="0">
                <a:latin typeface="Arial Narrow" pitchFamily="34" charset="0"/>
              </a:rPr>
              <a:t>Adafruit_NeoPixel strip =</a:t>
            </a:r>
          </a:p>
          <a:p>
            <a:r>
              <a:rPr lang="en-US" sz="1200" dirty="0" smtClean="0">
                <a:latin typeface="Arial Narrow" pitchFamily="34" charset="0"/>
              </a:rPr>
              <a:t>           Adafruit_NeoPixel(NUMBER_PIEXELS, LEDPIN, NEO_GRB + NEO_KHZ800);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all the variables</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 put your code here…</a:t>
            </a:r>
          </a:p>
          <a:p>
            <a:r>
              <a:rPr lang="en-US" sz="1200" dirty="0" smtClean="0">
                <a:latin typeface="Arial Narrow" pitchFamily="34" charset="0"/>
              </a:rPr>
              <a:t>   strip.show(); // This sends the data out the data port to the strip</a:t>
            </a:r>
          </a:p>
          <a:p>
            <a:r>
              <a:rPr lang="en-US" sz="1200" dirty="0" smtClean="0">
                <a:latin typeface="Arial Narrow" pitchFamily="34" charset="0"/>
              </a:rPr>
              <a:t>}</a:t>
            </a:r>
            <a:endParaRPr lang="en-US" sz="1200" dirty="0">
              <a:latin typeface="Arial Narrow" pitchFamily="34" charset="0"/>
            </a:endParaRPr>
          </a:p>
        </p:txBody>
      </p:sp>
      <p:cxnSp>
        <p:nvCxnSpPr>
          <p:cNvPr id="7" name="Straight Arrow Connector 6"/>
          <p:cNvCxnSpPr/>
          <p:nvPr/>
        </p:nvCxnSpPr>
        <p:spPr>
          <a:xfrm flipH="1">
            <a:off x="2667000" y="3886200"/>
            <a:ext cx="1143000" cy="914400"/>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86200" y="3733800"/>
            <a:ext cx="2971800" cy="276999"/>
          </a:xfrm>
          <a:prstGeom prst="rect">
            <a:avLst/>
          </a:prstGeom>
          <a:noFill/>
        </p:spPr>
        <p:txBody>
          <a:bodyPr wrap="square" rtlCol="0">
            <a:spAutoFit/>
          </a:bodyPr>
          <a:lstStyle/>
          <a:p>
            <a:r>
              <a:rPr lang="en-US" sz="1200" dirty="0" smtClean="0">
                <a:latin typeface="Arial Narrow" pitchFamily="34" charset="0"/>
              </a:rPr>
              <a:t>This  value might have to be changed for your kit.</a:t>
            </a:r>
          </a:p>
        </p:txBody>
      </p:sp>
      <p:cxnSp>
        <p:nvCxnSpPr>
          <p:cNvPr id="10" name="Straight Arrow Connector 9"/>
          <p:cNvCxnSpPr>
            <a:stCxn id="12" idx="1"/>
          </p:cNvCxnSpPr>
          <p:nvPr/>
        </p:nvCxnSpPr>
        <p:spPr>
          <a:xfrm flipH="1">
            <a:off x="3352800" y="4193233"/>
            <a:ext cx="533400" cy="759767"/>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86200" y="3962400"/>
            <a:ext cx="2971800" cy="461665"/>
          </a:xfrm>
          <a:prstGeom prst="rect">
            <a:avLst/>
          </a:prstGeom>
          <a:noFill/>
        </p:spPr>
        <p:txBody>
          <a:bodyPr wrap="square" rtlCol="0">
            <a:spAutoFit/>
          </a:bodyPr>
          <a:lstStyle/>
          <a:p>
            <a:r>
              <a:rPr lang="en-US" sz="1200" dirty="0" smtClean="0">
                <a:latin typeface="Arial Narrow" pitchFamily="34" charset="0"/>
              </a:rPr>
              <a:t>Most of our kits have 12 pixels, so you can keep this the same</a:t>
            </a:r>
          </a:p>
        </p:txBody>
      </p:sp>
      <p:sp>
        <p:nvSpPr>
          <p:cNvPr id="13" name="Left Brace 12"/>
          <p:cNvSpPr/>
          <p:nvPr/>
        </p:nvSpPr>
        <p:spPr>
          <a:xfrm>
            <a:off x="1295400" y="5715000"/>
            <a:ext cx="1524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57200" y="4876800"/>
            <a:ext cx="599844" cy="276999"/>
          </a:xfrm>
          <a:prstGeom prst="rect">
            <a:avLst/>
          </a:prstGeom>
          <a:noFill/>
        </p:spPr>
        <p:txBody>
          <a:bodyPr wrap="none" rtlCol="0">
            <a:spAutoFit/>
          </a:bodyPr>
          <a:lstStyle/>
          <a:p>
            <a:r>
              <a:rPr lang="en-US" sz="1200" b="1" dirty="0" smtClean="0">
                <a:latin typeface="Arial Narrow" pitchFamily="34" charset="0"/>
              </a:rPr>
              <a:t>header</a:t>
            </a:r>
          </a:p>
        </p:txBody>
      </p:sp>
      <p:sp>
        <p:nvSpPr>
          <p:cNvPr id="17" name="TextBox 16"/>
          <p:cNvSpPr txBox="1"/>
          <p:nvPr/>
        </p:nvSpPr>
        <p:spPr>
          <a:xfrm>
            <a:off x="533400" y="5715000"/>
            <a:ext cx="521297" cy="276999"/>
          </a:xfrm>
          <a:prstGeom prst="rect">
            <a:avLst/>
          </a:prstGeom>
          <a:noFill/>
        </p:spPr>
        <p:txBody>
          <a:bodyPr wrap="none" rtlCol="0">
            <a:spAutoFit/>
          </a:bodyPr>
          <a:lstStyle/>
          <a:p>
            <a:r>
              <a:rPr lang="en-US" sz="1200" b="1" dirty="0" smtClean="0">
                <a:latin typeface="Arial Narrow" pitchFamily="34" charset="0"/>
              </a:rPr>
              <a:t>setup</a:t>
            </a:r>
          </a:p>
        </p:txBody>
      </p:sp>
      <p:sp>
        <p:nvSpPr>
          <p:cNvPr id="18" name="Left Brace 17"/>
          <p:cNvSpPr/>
          <p:nvPr/>
        </p:nvSpPr>
        <p:spPr>
          <a:xfrm>
            <a:off x="1295400" y="4648200"/>
            <a:ext cx="228600"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09600" y="6629400"/>
            <a:ext cx="450764" cy="276999"/>
          </a:xfrm>
          <a:prstGeom prst="rect">
            <a:avLst/>
          </a:prstGeom>
          <a:noFill/>
        </p:spPr>
        <p:txBody>
          <a:bodyPr wrap="none" rtlCol="0">
            <a:spAutoFit/>
          </a:bodyPr>
          <a:lstStyle/>
          <a:p>
            <a:r>
              <a:rPr lang="en-US" sz="1200" b="1" dirty="0" smtClean="0">
                <a:latin typeface="Arial Narrow" pitchFamily="34" charset="0"/>
              </a:rPr>
              <a:t>loop</a:t>
            </a:r>
          </a:p>
        </p:txBody>
      </p:sp>
      <p:sp>
        <p:nvSpPr>
          <p:cNvPr id="20" name="Left Brace 19"/>
          <p:cNvSpPr/>
          <p:nvPr/>
        </p:nvSpPr>
        <p:spPr>
          <a:xfrm>
            <a:off x="1219200" y="6553200"/>
            <a:ext cx="2286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Slide Number Placeholder 22"/>
          <p:cNvSpPr>
            <a:spLocks noGrp="1"/>
          </p:cNvSpPr>
          <p:nvPr>
            <p:ph type="sldNum" sz="quarter" idx="12"/>
          </p:nvPr>
        </p:nvSpPr>
        <p:spPr/>
        <p:txBody>
          <a:bodyPr/>
          <a:lstStyle/>
          <a:p>
            <a:fld id="{A43650D1-3683-40C6-AB59-AC985A1194FF}"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1: set</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the first</a:t>
            </a: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 pixel</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to be red, green and blue</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295400"/>
            <a:ext cx="6172200" cy="1066800"/>
          </a:xfrm>
          <a:prstGeom prst="rect">
            <a:avLst/>
          </a:prstGeom>
          <a:ln w="12700">
            <a:solidFill>
              <a:schemeClr val="bg1">
                <a:lumMod val="50000"/>
              </a:schemeClr>
            </a:solidFill>
          </a:ln>
        </p:spPr>
        <p:txBody>
          <a:bodyPr vert="horz" lIns="91440" tIns="45720" rIns="91440" bIns="45720" rtlCol="0">
            <a:normAutofit fontScale="47500" lnSpcReduction="20000"/>
          </a:bodyPr>
          <a:lstStyle>
            <a:lvl1pPr algn="l">
              <a:defRPr sz="2400" baseline="0"/>
            </a:lvl1pPr>
          </a:lstStyle>
          <a:p>
            <a:pPr lvl="0"/>
            <a:r>
              <a:rPr lang="en-US" dirty="0" smtClean="0"/>
              <a:t>Goal: set the color of the first pixel to be red, then green, then blue.  We will use the following function:</a:t>
            </a:r>
          </a:p>
          <a:p>
            <a:pPr lvl="0"/>
            <a:endParaRPr lang="en-US" dirty="0" smtClean="0"/>
          </a:p>
          <a:p>
            <a:pPr lvl="0"/>
            <a:r>
              <a:rPr lang="en-US" dirty="0" smtClean="0"/>
              <a:t>strip.setPixelColor(pixel-address, red, green-value, blue-value);</a:t>
            </a:r>
          </a:p>
          <a:p>
            <a:pPr lvl="0"/>
            <a:endParaRPr lang="en-US" dirty="0" smtClean="0"/>
          </a:p>
          <a:p>
            <a:pPr lvl="0"/>
            <a:r>
              <a:rPr lang="en-US" dirty="0" smtClean="0"/>
              <a:t>Where the color values are 0 for off and 255 for very bright.</a:t>
            </a:r>
            <a:endParaRPr lang="en-US" dirty="0"/>
          </a:p>
        </p:txBody>
      </p:sp>
      <p:sp>
        <p:nvSpPr>
          <p:cNvPr id="6" name="TextBox 5"/>
          <p:cNvSpPr txBox="1"/>
          <p:nvPr/>
        </p:nvSpPr>
        <p:spPr>
          <a:xfrm>
            <a:off x="381000" y="2971800"/>
            <a:ext cx="4572000" cy="4154984"/>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#include &lt;Adafruit_NeoPixel.h&gt;</a:t>
            </a:r>
          </a:p>
          <a:p>
            <a:r>
              <a:rPr lang="en-US" sz="1200" dirty="0" smtClean="0">
                <a:latin typeface="Arial Narrow" pitchFamily="34" charset="0"/>
              </a:rPr>
              <a:t>#define LEDPIN 10 // connect the Data from the strip to this pin on the Arduino</a:t>
            </a:r>
          </a:p>
          <a:p>
            <a:r>
              <a:rPr lang="en-US" sz="1200" dirty="0" smtClean="0">
                <a:latin typeface="Arial Narrow" pitchFamily="34" charset="0"/>
              </a:rPr>
              <a:t>#define NUMBER_PIEXELS 12 // the number of pixels in your LED strip</a:t>
            </a:r>
          </a:p>
          <a:p>
            <a:r>
              <a:rPr lang="en-US" sz="1200" dirty="0" smtClean="0">
                <a:latin typeface="Arial Narrow" pitchFamily="34" charset="0"/>
              </a:rPr>
              <a:t>Adafruit_NeoPixel strip = Adafruit_NeoPixel(NUMBER_PIEXELS, LEDPIN, NEO_GRB + NEO_KHZ800);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all the variables</a:t>
            </a:r>
          </a:p>
          <a:p>
            <a:r>
              <a:rPr lang="en-US" sz="1200" dirty="0" smtClean="0">
                <a:latin typeface="Arial Narrow" pitchFamily="34" charset="0"/>
              </a:rPr>
              <a:t>  strip.show(); // Initialize all pixels in the strip to be off</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strip.setPixelColor(0, 255, 0, 0); // set pixel 0 to be red</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  strip.setPixelColor(0, 255, 0, 0); // set pixel 0 to be green</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  strip.setPixelColor(0, 255, 0, 0); // set pixel 0 to be blue</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a:t>
            </a:r>
            <a:endParaRPr lang="en-US" sz="1200" dirty="0">
              <a:latin typeface="Arial Narrow" pitchFamily="34" charset="0"/>
            </a:endParaRPr>
          </a:p>
        </p:txBody>
      </p:sp>
      <p:sp>
        <p:nvSpPr>
          <p:cNvPr id="7" name="Text Placeholder 2"/>
          <p:cNvSpPr>
            <a:spLocks noGrp="1"/>
          </p:cNvSpPr>
          <p:nvPr>
            <p:ph idx="1"/>
          </p:nvPr>
        </p:nvSpPr>
        <p:spPr>
          <a:xfrm>
            <a:off x="381000" y="7543800"/>
            <a:ext cx="6172200" cy="10668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100" dirty="0"/>
              <a:t>Explore – change the function delay(1000) to be shorter or longer.</a:t>
            </a:r>
          </a:p>
          <a:p>
            <a:pPr>
              <a:lnSpc>
                <a:spcPct val="80000"/>
              </a:lnSpc>
            </a:pPr>
            <a:endParaRPr lang="en-US" sz="1100" dirty="0"/>
          </a:p>
          <a:p>
            <a:pPr>
              <a:lnSpc>
                <a:spcPct val="80000"/>
              </a:lnSpc>
            </a:pPr>
            <a:r>
              <a:rPr lang="en-US" sz="1100" dirty="0"/>
              <a:t>Question: What if you </a:t>
            </a:r>
            <a:r>
              <a:rPr lang="en-US" sz="1100" dirty="0" smtClean="0"/>
              <a:t>change the address from "0" to be "1".</a:t>
            </a:r>
          </a:p>
          <a:p>
            <a:pPr>
              <a:lnSpc>
                <a:spcPct val="80000"/>
              </a:lnSpc>
            </a:pPr>
            <a:endParaRPr lang="en-US" sz="1100" dirty="0"/>
          </a:p>
          <a:p>
            <a:pPr>
              <a:lnSpc>
                <a:spcPct val="80000"/>
              </a:lnSpc>
            </a:pPr>
            <a:r>
              <a:rPr lang="en-US" sz="1100" dirty="0" smtClean="0"/>
              <a:t>Can you make pixel 1 red, pixel 2 green and pixel 3 blue?</a:t>
            </a:r>
            <a:endParaRPr lang="en-US" sz="1100" dirty="0"/>
          </a:p>
        </p:txBody>
      </p:sp>
      <p:sp>
        <p:nvSpPr>
          <p:cNvPr id="8" name="TextBox 7"/>
          <p:cNvSpPr txBox="1"/>
          <p:nvPr/>
        </p:nvSpPr>
        <p:spPr>
          <a:xfrm>
            <a:off x="304800" y="7239000"/>
            <a:ext cx="1141659" cy="276999"/>
          </a:xfrm>
          <a:prstGeom prst="rect">
            <a:avLst/>
          </a:prstGeom>
          <a:noFill/>
        </p:spPr>
        <p:txBody>
          <a:bodyPr wrap="none" rtlCol="0">
            <a:spAutoFit/>
          </a:bodyPr>
          <a:lstStyle/>
          <a:p>
            <a:r>
              <a:rPr lang="en-US" sz="1200" b="1" dirty="0" smtClean="0">
                <a:latin typeface="Arial Narrow" pitchFamily="34" charset="0"/>
              </a:rPr>
              <a:t>More to Explore</a:t>
            </a:r>
          </a:p>
        </p:txBody>
      </p:sp>
      <p:sp>
        <p:nvSpPr>
          <p:cNvPr id="9" name="TextBox 8"/>
          <p:cNvSpPr txBox="1"/>
          <p:nvPr/>
        </p:nvSpPr>
        <p:spPr>
          <a:xfrm>
            <a:off x="381000" y="2667000"/>
            <a:ext cx="1367682" cy="276999"/>
          </a:xfrm>
          <a:prstGeom prst="rect">
            <a:avLst/>
          </a:prstGeom>
          <a:noFill/>
        </p:spPr>
        <p:txBody>
          <a:bodyPr wrap="none" rtlCol="0">
            <a:spAutoFit/>
          </a:bodyPr>
          <a:lstStyle/>
          <a:p>
            <a:r>
              <a:rPr lang="en-US" sz="1200" b="1" dirty="0" smtClean="0">
                <a:latin typeface="Arial Narrow" pitchFamily="34" charset="0"/>
              </a:rPr>
              <a:t>Sample Program #1</a:t>
            </a:r>
          </a:p>
        </p:txBody>
      </p:sp>
      <p:sp>
        <p:nvSpPr>
          <p:cNvPr id="10" name="Slide Number Placeholder 9"/>
          <p:cNvSpPr>
            <a:spLocks noGrp="1"/>
          </p:cNvSpPr>
          <p:nvPr>
            <p:ph type="sldNum" sz="quarter" idx="12"/>
          </p:nvPr>
        </p:nvSpPr>
        <p:spPr/>
        <p:txBody>
          <a:bodyPr/>
          <a:lstStyle/>
          <a:p>
            <a:fld id="{A43650D1-3683-40C6-AB59-AC985A1194FF}"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2: set each pixel in the strip</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to a color</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rmAutofit lnSpcReduction="10000"/>
          </a:bodyPr>
          <a:lstStyle>
            <a:lvl1pPr algn="l">
              <a:defRPr sz="2400" baseline="0"/>
            </a:lvl1pPr>
          </a:lstStyle>
          <a:p>
            <a:pPr lvl="0"/>
            <a:r>
              <a:rPr lang="en-US" sz="1200" dirty="0" smtClean="0"/>
              <a:t>Goal: set the color of each of the pixels to a color you choose.  You can change the red, green and blue values to be whatever value you would like.  For example purple is red and blue with green set to be 0.</a:t>
            </a:r>
          </a:p>
          <a:p>
            <a:pPr lvl="0"/>
            <a:r>
              <a:rPr lang="en-US" sz="1200" dirty="0" smtClean="0"/>
              <a:t>strip.setPixelColor(11, 255, 0, 255); // set pixel 0 to be purple</a:t>
            </a:r>
          </a:p>
          <a:p>
            <a:pPr lvl="0"/>
            <a:endParaRPr lang="en-US" sz="1200" dirty="0" smtClean="0"/>
          </a:p>
          <a:p>
            <a:pPr lvl="0"/>
            <a:endParaRPr lang="en-US" sz="1200" dirty="0"/>
          </a:p>
        </p:txBody>
      </p:sp>
      <p:sp>
        <p:nvSpPr>
          <p:cNvPr id="6" name="TextBox 5"/>
          <p:cNvSpPr txBox="1"/>
          <p:nvPr/>
        </p:nvSpPr>
        <p:spPr>
          <a:xfrm>
            <a:off x="381000" y="1981200"/>
            <a:ext cx="4572000" cy="4524315"/>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#include &lt;Adafruit_NeoPixel.h&gt;</a:t>
            </a:r>
          </a:p>
          <a:p>
            <a:r>
              <a:rPr lang="en-US" sz="1200" dirty="0" smtClean="0">
                <a:latin typeface="Arial Narrow" pitchFamily="34" charset="0"/>
              </a:rPr>
              <a:t>#define LEDPIN 10 // connect the Data from the strip to this pin on the Arduino</a:t>
            </a:r>
          </a:p>
          <a:p>
            <a:r>
              <a:rPr lang="en-US" sz="1200" dirty="0" smtClean="0">
                <a:latin typeface="Arial Narrow" pitchFamily="34" charset="0"/>
              </a:rPr>
              <a:t>#define NUMBER_PIEXELS 12 // the number of pixels in your LED strip</a:t>
            </a:r>
          </a:p>
          <a:p>
            <a:r>
              <a:rPr lang="en-US" sz="1200" dirty="0" smtClean="0">
                <a:latin typeface="Arial Narrow" pitchFamily="34" charset="0"/>
              </a:rPr>
              <a:t>Adafruit_NeoPixel strip = Adafruit_NeoPixel(NUMBER_PIEXELS, LEDPIN, NEO_GRB + NEO_KHZ800);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all the variables</a:t>
            </a:r>
          </a:p>
          <a:p>
            <a:r>
              <a:rPr lang="en-US" sz="1200" dirty="0" smtClean="0">
                <a:latin typeface="Arial Narrow" pitchFamily="34" charset="0"/>
              </a:rPr>
              <a:t>  strip.setPixelColor(0, 255, 0, 0); // set the first pixel to be red</a:t>
            </a:r>
          </a:p>
          <a:p>
            <a:r>
              <a:rPr lang="en-US" sz="1200" dirty="0" smtClean="0">
                <a:latin typeface="Arial Narrow" pitchFamily="34" charset="0"/>
              </a:rPr>
              <a:t>  strip.setPixelColor(1, 0, 255, 0); // set second pixel green</a:t>
            </a:r>
          </a:p>
          <a:p>
            <a:r>
              <a:rPr lang="en-US" sz="1200" dirty="0" smtClean="0">
                <a:latin typeface="Arial Narrow" pitchFamily="34" charset="0"/>
              </a:rPr>
              <a:t>  strip.setPixelColor(2, 0, 0, 255); // set the third pixel to be blue</a:t>
            </a:r>
          </a:p>
          <a:p>
            <a:r>
              <a:rPr lang="en-US" sz="1200" dirty="0" smtClean="0">
                <a:latin typeface="Arial Narrow" pitchFamily="34" charset="0"/>
              </a:rPr>
              <a:t>  strip.setPixelColor(3, 128, 128, 0); // set fourth pixel to be olive?</a:t>
            </a:r>
          </a:p>
          <a:p>
            <a:r>
              <a:rPr lang="en-US" sz="1200" dirty="0" smtClean="0">
                <a:latin typeface="Arial Narrow" pitchFamily="34" charset="0"/>
              </a:rPr>
              <a:t>  strip.setPixelColor(4, 255, 165, 0); // set fifth pixel to be orange</a:t>
            </a:r>
          </a:p>
          <a:p>
            <a:r>
              <a:rPr lang="en-US" sz="1200" dirty="0" smtClean="0">
                <a:latin typeface="Arial Narrow" pitchFamily="34" charset="0"/>
              </a:rPr>
              <a:t>  strip.setPixelColor(5, 255, 255, 0); // set sixth pixel to be yellow</a:t>
            </a:r>
          </a:p>
          <a:p>
            <a:r>
              <a:rPr lang="en-US" sz="1200" dirty="0" smtClean="0">
                <a:latin typeface="Arial Narrow" pitchFamily="34" charset="0"/>
              </a:rPr>
              <a:t>  strip.setPixelColor(6, 255, 0, 255); // set seventh pixel to be Fuchsia/Magenta</a:t>
            </a:r>
          </a:p>
          <a:p>
            <a:r>
              <a:rPr lang="en-US" sz="1200" dirty="0" smtClean="0">
                <a:latin typeface="Arial Narrow" pitchFamily="34" charset="0"/>
              </a:rPr>
              <a:t>  strip.setPixelColor(7, 0, 255, 255); // set eighth pixel to be Aqua/Cyan</a:t>
            </a:r>
          </a:p>
          <a:p>
            <a:r>
              <a:rPr lang="en-US" sz="1200" dirty="0" smtClean="0">
                <a:latin typeface="Arial Narrow" pitchFamily="34" charset="0"/>
              </a:rPr>
              <a:t>  strip.setPixelColor(8, 255, 105, 180); // set ninth pixel to be hot pink</a:t>
            </a:r>
          </a:p>
          <a:p>
            <a:r>
              <a:rPr lang="en-US" sz="1200" dirty="0" smtClean="0">
                <a:latin typeface="Arial Narrow" pitchFamily="34" charset="0"/>
              </a:rPr>
              <a:t>  strip.setPixelColor(9, 255, 255, 255); // set tenth pixel to be white</a:t>
            </a:r>
          </a:p>
          <a:p>
            <a:r>
              <a:rPr lang="en-US" sz="1200" dirty="0" smtClean="0">
                <a:latin typeface="Arial Narrow" pitchFamily="34" charset="0"/>
              </a:rPr>
              <a:t>  strip.setPixelColor(10, 10, 10, 10); // set eleventh pixel to be light gray</a:t>
            </a:r>
          </a:p>
          <a:p>
            <a:r>
              <a:rPr lang="en-US" sz="1200" dirty="0" smtClean="0">
                <a:latin typeface="Arial Narrow" pitchFamily="34" charset="0"/>
              </a:rPr>
              <a:t>  strip.setPixelColor(11, 1, 1, 1); // set twelfth and last pixel to be almost off</a:t>
            </a:r>
          </a:p>
          <a:p>
            <a:r>
              <a:rPr lang="en-US" sz="1200" dirty="0" smtClean="0">
                <a:latin typeface="Arial Narrow" pitchFamily="34" charset="0"/>
              </a:rPr>
              <a:t>  strip.show(); // Send to the strip}</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a:t>
            </a:r>
            <a:endParaRPr lang="en-US" sz="1200" dirty="0">
              <a:latin typeface="Arial Narrow" pitchFamily="34" charset="0"/>
            </a:endParaRPr>
          </a:p>
        </p:txBody>
      </p:sp>
      <p:sp>
        <p:nvSpPr>
          <p:cNvPr id="7" name="Text Placeholder 2"/>
          <p:cNvSpPr>
            <a:spLocks noGrp="1"/>
          </p:cNvSpPr>
          <p:nvPr>
            <p:ph idx="1"/>
          </p:nvPr>
        </p:nvSpPr>
        <p:spPr>
          <a:xfrm>
            <a:off x="228600" y="6858000"/>
            <a:ext cx="4114800" cy="19812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200" dirty="0" smtClean="0">
                <a:latin typeface="Arial" pitchFamily="34" charset="0"/>
                <a:cs typeface="Arial" pitchFamily="34" charset="0"/>
              </a:rPr>
              <a:t>Do a </a:t>
            </a:r>
            <a:r>
              <a:rPr lang="en-US" sz="1200" dirty="0" err="1" smtClean="0">
                <a:latin typeface="Arial" pitchFamily="34" charset="0"/>
                <a:cs typeface="Arial" pitchFamily="34" charset="0"/>
              </a:rPr>
              <a:t>websearch</a:t>
            </a:r>
            <a:r>
              <a:rPr lang="en-US" sz="1200" dirty="0" smtClean="0">
                <a:latin typeface="Arial" pitchFamily="34" charset="0"/>
                <a:cs typeface="Arial" pitchFamily="34" charset="0"/>
              </a:rPr>
              <a:t> for  "Web Colors" or go to this Wikipedia page: </a:t>
            </a:r>
            <a:r>
              <a:rPr lang="en-US" sz="1200" dirty="0" smtClean="0">
                <a:latin typeface="Arial" pitchFamily="34" charset="0"/>
                <a:cs typeface="Arial" pitchFamily="34" charset="0"/>
                <a:hlinkClick r:id="rId2"/>
              </a:rPr>
              <a:t>http://en.wikipedia.org/wiki/Web_colors</a:t>
            </a:r>
            <a:endParaRPr lang="en-US" sz="1200" dirty="0" smtClean="0">
              <a:latin typeface="Arial" pitchFamily="34" charset="0"/>
              <a:cs typeface="Arial" pitchFamily="34" charset="0"/>
            </a:endParaRPr>
          </a:p>
          <a:p>
            <a:pPr>
              <a:lnSpc>
                <a:spcPct val="80000"/>
              </a:lnSpc>
            </a:pPr>
            <a:endParaRPr lang="en-US" sz="1200" dirty="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Can you find the RGB values for  yellow, orange and olive?</a:t>
            </a:r>
          </a:p>
          <a:p>
            <a:pPr>
              <a:lnSpc>
                <a:spcPct val="80000"/>
              </a:lnSpc>
            </a:pP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Which colors are similar to what you see on the web  page?  Which ones are not even close?  Why do you think there is such a wide variation?</a:t>
            </a:r>
          </a:p>
          <a:p>
            <a:pPr>
              <a:lnSpc>
                <a:spcPct val="80000"/>
              </a:lnSpc>
            </a:pP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Remember that full on is 255 and half on is 128 so </a:t>
            </a:r>
            <a:endParaRPr lang="en-US" sz="1200"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A43650D1-3683-40C6-AB59-AC985A1194FF}" type="slidenum">
              <a:rPr lang="en-US" smtClean="0"/>
              <a:pPr/>
              <a:t>4</a:t>
            </a:fld>
            <a:endParaRPr lang="en-US"/>
          </a:p>
        </p:txBody>
      </p:sp>
      <p:sp>
        <p:nvSpPr>
          <p:cNvPr id="9" name="TextBox 8"/>
          <p:cNvSpPr txBox="1"/>
          <p:nvPr/>
        </p:nvSpPr>
        <p:spPr>
          <a:xfrm>
            <a:off x="304800" y="6477000"/>
            <a:ext cx="1777218" cy="338554"/>
          </a:xfrm>
          <a:prstGeom prst="rect">
            <a:avLst/>
          </a:prstGeom>
          <a:noFill/>
        </p:spPr>
        <p:txBody>
          <a:bodyPr wrap="none" rtlCol="0">
            <a:spAutoFit/>
          </a:bodyPr>
          <a:lstStyle/>
          <a:p>
            <a:r>
              <a:rPr lang="en-US" sz="1600" b="1" dirty="0" smtClean="0">
                <a:latin typeface="Arial" pitchFamily="34" charset="0"/>
                <a:cs typeface="Arial" pitchFamily="34" charset="0"/>
              </a:rPr>
              <a:t>More To Explore</a:t>
            </a:r>
          </a:p>
        </p:txBody>
      </p:sp>
      <p:pic>
        <p:nvPicPr>
          <p:cNvPr id="1026" name="Picture 2"/>
          <p:cNvPicPr>
            <a:picLocks noChangeAspect="1" noChangeArrowheads="1"/>
          </p:cNvPicPr>
          <p:nvPr/>
        </p:nvPicPr>
        <p:blipFill>
          <a:blip r:embed="rId3" cstate="print"/>
          <a:srcRect/>
          <a:stretch>
            <a:fillRect/>
          </a:stretch>
        </p:blipFill>
        <p:spPr bwMode="auto">
          <a:xfrm>
            <a:off x="4495800" y="6553200"/>
            <a:ext cx="1917738" cy="1524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048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3: Color</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Wheel and for loops</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990600"/>
            <a:ext cx="6172200" cy="1981200"/>
          </a:xfrm>
          <a:prstGeom prst="rect">
            <a:avLst/>
          </a:prstGeom>
          <a:ln w="12700">
            <a:solidFill>
              <a:schemeClr val="tx1"/>
            </a:solidFill>
          </a:ln>
        </p:spPr>
        <p:txBody>
          <a:bodyPr vert="horz" lIns="91440" tIns="45720" rIns="91440" bIns="45720" rtlCol="0">
            <a:noAutofit/>
          </a:bodyPr>
          <a:lstStyle>
            <a:lvl1pPr algn="l">
              <a:defRPr sz="2400" baseline="0"/>
            </a:lvl1pPr>
          </a:lstStyle>
          <a:p>
            <a:pPr lvl="0"/>
            <a:r>
              <a:rPr lang="en-US" sz="1200" dirty="0" smtClean="0"/>
              <a:t>Goal: use a for loop to set the color of each pixel in the LED strip.</a:t>
            </a:r>
          </a:p>
          <a:p>
            <a:pPr lvl="0"/>
            <a:endParaRPr lang="en-US" sz="1200" dirty="0" smtClean="0"/>
          </a:p>
          <a:p>
            <a:pPr lvl="0"/>
            <a:r>
              <a:rPr lang="en-US" sz="1200" dirty="0" smtClean="0"/>
              <a:t>We will use the Wheel() function that will turn a number from 0 to 255 into a specific color.  We first need to calculate how far into the color we want to go for each pixel.  This will be 1/12</a:t>
            </a:r>
            <a:r>
              <a:rPr lang="en-US" sz="1200" baseline="30000" dirty="0" smtClean="0"/>
              <a:t>th</a:t>
            </a:r>
            <a:r>
              <a:rPr lang="en-US" sz="1200" dirty="0" smtClean="0"/>
              <a:t> of 255 since we have 25 pixels.</a:t>
            </a:r>
          </a:p>
          <a:p>
            <a:pPr lvl="0"/>
            <a:r>
              <a:rPr lang="en-US" sz="1200" dirty="0" smtClean="0"/>
              <a:t>Our for loop starts at 0 and goes up to 11.</a:t>
            </a:r>
          </a:p>
          <a:p>
            <a:pPr lvl="0"/>
            <a:r>
              <a:rPr lang="en-US" sz="1200" dirty="0" err="1" smtClean="0"/>
              <a:t>i</a:t>
            </a:r>
            <a:r>
              <a:rPr lang="en-US" sz="1200" dirty="0" smtClean="0"/>
              <a:t>++ means add one to I</a:t>
            </a:r>
          </a:p>
          <a:p>
            <a:pPr lvl="0"/>
            <a:r>
              <a:rPr lang="en-US" sz="1200" dirty="0" smtClean="0"/>
              <a:t>Don't worry about how the Wheel() function works for now.  We just need to use it in our program.</a:t>
            </a:r>
            <a:endParaRPr lang="en-US" sz="1200" dirty="0"/>
          </a:p>
        </p:txBody>
      </p:sp>
      <p:sp>
        <p:nvSpPr>
          <p:cNvPr id="6" name="TextBox 5"/>
          <p:cNvSpPr txBox="1"/>
          <p:nvPr/>
        </p:nvSpPr>
        <p:spPr>
          <a:xfrm>
            <a:off x="533400" y="3048000"/>
            <a:ext cx="5486400" cy="4724400"/>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 header is not shown here…</a:t>
            </a:r>
          </a:p>
          <a:p>
            <a:r>
              <a:rPr lang="en-US" sz="1200" dirty="0" smtClean="0">
                <a:latin typeface="Arial Narrow" pitchFamily="34" charset="0"/>
              </a:rPr>
              <a:t>int colorIncrment = 255/NUMBER_PIEXELS;  // 1/12th of the way into the color wheel</a:t>
            </a:r>
          </a:p>
          <a:p>
            <a:r>
              <a:rPr lang="en-US" sz="1200" dirty="0" smtClean="0">
                <a:latin typeface="Arial Narrow" pitchFamily="34" charset="0"/>
              </a:rPr>
              <a:t>void setup() {</a:t>
            </a:r>
          </a:p>
          <a:p>
            <a:r>
              <a:rPr lang="en-US" sz="1200" dirty="0" smtClean="0">
                <a:latin typeface="Arial Narrow" pitchFamily="34" charset="0"/>
              </a:rPr>
              <a:t>  strip.begin(); // initialize the strip</a:t>
            </a:r>
          </a:p>
          <a:p>
            <a:r>
              <a:rPr lang="en-US" sz="1200" b="1" dirty="0" smtClean="0">
                <a:latin typeface="Arial Narrow" pitchFamily="34" charset="0"/>
              </a:rPr>
              <a:t>  for (int </a:t>
            </a:r>
            <a:r>
              <a:rPr lang="en-US" sz="1200" b="1" dirty="0" err="1" smtClean="0">
                <a:latin typeface="Arial Narrow" pitchFamily="34" charset="0"/>
              </a:rPr>
              <a:t>i</a:t>
            </a:r>
            <a:r>
              <a:rPr lang="en-US" sz="1200" b="1" dirty="0" smtClean="0">
                <a:latin typeface="Arial Narrow" pitchFamily="34" charset="0"/>
              </a:rPr>
              <a:t>=0; </a:t>
            </a:r>
            <a:r>
              <a:rPr lang="en-US" sz="1200" b="1" dirty="0" err="1" smtClean="0">
                <a:latin typeface="Arial Narrow" pitchFamily="34" charset="0"/>
              </a:rPr>
              <a:t>i</a:t>
            </a:r>
            <a:r>
              <a:rPr lang="en-US" sz="1200" b="1" dirty="0" smtClean="0">
                <a:latin typeface="Arial Narrow" pitchFamily="34" charset="0"/>
              </a:rPr>
              <a:t>&lt;=11; </a:t>
            </a:r>
            <a:r>
              <a:rPr lang="en-US" sz="1200" b="1" dirty="0" err="1" smtClean="0">
                <a:latin typeface="Arial Narrow" pitchFamily="34" charset="0"/>
              </a:rPr>
              <a:t>i</a:t>
            </a:r>
            <a:r>
              <a:rPr lang="en-US" sz="1200" b="1" dirty="0" smtClean="0">
                <a:latin typeface="Arial Narrow" pitchFamily="34" charset="0"/>
              </a:rPr>
              <a:t>++) {</a:t>
            </a:r>
          </a:p>
          <a:p>
            <a:r>
              <a:rPr lang="en-US" sz="1200" b="1" dirty="0" smtClean="0">
                <a:latin typeface="Arial Narrow" pitchFamily="34" charset="0"/>
              </a:rPr>
              <a:t>    strip.setPixelColor(</a:t>
            </a:r>
            <a:r>
              <a:rPr lang="en-US" sz="1200" b="1" dirty="0" err="1" smtClean="0">
                <a:latin typeface="Arial Narrow" pitchFamily="34" charset="0"/>
              </a:rPr>
              <a:t>i</a:t>
            </a:r>
            <a:r>
              <a:rPr lang="en-US" sz="1200" b="1" dirty="0" smtClean="0">
                <a:latin typeface="Arial Narrow" pitchFamily="34" charset="0"/>
              </a:rPr>
              <a:t>, Wheel(</a:t>
            </a:r>
            <a:r>
              <a:rPr lang="en-US" sz="1200" b="1" dirty="0" err="1" smtClean="0">
                <a:latin typeface="Arial Narrow" pitchFamily="34" charset="0"/>
              </a:rPr>
              <a:t>colorIncrment</a:t>
            </a:r>
            <a:r>
              <a:rPr lang="en-US" sz="1200" b="1" dirty="0" smtClean="0">
                <a:latin typeface="Arial Narrow" pitchFamily="34" charset="0"/>
              </a:rPr>
              <a:t> * </a:t>
            </a:r>
            <a:r>
              <a:rPr lang="en-US" sz="1200" b="1" dirty="0" err="1" smtClean="0">
                <a:latin typeface="Arial Narrow" pitchFamily="34" charset="0"/>
              </a:rPr>
              <a:t>i</a:t>
            </a:r>
            <a:r>
              <a:rPr lang="en-US" sz="1200" b="1" dirty="0" smtClean="0">
                <a:latin typeface="Arial Narrow" pitchFamily="34" charset="0"/>
              </a:rPr>
              <a:t> &amp; 255));</a:t>
            </a:r>
          </a:p>
          <a:p>
            <a:r>
              <a:rPr lang="en-US" sz="1200" b="1" dirty="0" smtClean="0">
                <a:latin typeface="Arial Narrow" pitchFamily="34" charset="0"/>
              </a:rPr>
              <a:t>  }</a:t>
            </a:r>
          </a:p>
          <a:p>
            <a:r>
              <a:rPr lang="en-US" sz="1200" dirty="0" smtClean="0">
                <a:latin typeface="Arial Narrow" pitchFamily="34" charset="0"/>
              </a:rPr>
              <a:t>  strip.show();</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 // nothing to do here yet</a:t>
            </a:r>
          </a:p>
          <a:p>
            <a:endParaRPr lang="en-US" sz="1200" dirty="0" smtClean="0">
              <a:latin typeface="Arial Narrow" pitchFamily="34" charset="0"/>
            </a:endParaRPr>
          </a:p>
          <a:p>
            <a:r>
              <a:rPr lang="en-US" sz="1200" dirty="0" smtClean="0">
                <a:latin typeface="Arial Narrow" pitchFamily="34" charset="0"/>
              </a:rPr>
              <a:t>// Input a value 0 to 255 to get a color value.</a:t>
            </a:r>
          </a:p>
          <a:p>
            <a:r>
              <a:rPr lang="en-US" sz="1200" dirty="0" smtClean="0">
                <a:latin typeface="Arial Narrow" pitchFamily="34" charset="0"/>
              </a:rPr>
              <a:t>uint32_t Wheel(byte WheelPos) {</a:t>
            </a:r>
          </a:p>
          <a:p>
            <a:r>
              <a:rPr lang="en-US" sz="1200" dirty="0" smtClean="0">
                <a:latin typeface="Arial Narrow" pitchFamily="34" charset="0"/>
              </a:rPr>
              <a:t>  WheelPos = 255 - WheelPos;</a:t>
            </a:r>
          </a:p>
          <a:p>
            <a:r>
              <a:rPr lang="en-US" sz="1200" dirty="0" smtClean="0">
                <a:latin typeface="Arial Narrow" pitchFamily="34" charset="0"/>
              </a:rPr>
              <a:t>  if(</a:t>
            </a:r>
            <a:r>
              <a:rPr lang="en-US" sz="1200" dirty="0" err="1" smtClean="0">
                <a:latin typeface="Arial Narrow" pitchFamily="34" charset="0"/>
              </a:rPr>
              <a:t>WheelPos</a:t>
            </a:r>
            <a:r>
              <a:rPr lang="en-US" sz="1200" dirty="0" smtClean="0">
                <a:latin typeface="Arial Narrow" pitchFamily="34" charset="0"/>
              </a:rPr>
              <a:t> &lt; 85) {</a:t>
            </a:r>
          </a:p>
          <a:p>
            <a:r>
              <a:rPr lang="en-US" sz="1200" dirty="0" smtClean="0">
                <a:latin typeface="Arial Narrow" pitchFamily="34" charset="0"/>
              </a:rPr>
              <a:t>   return </a:t>
            </a:r>
            <a:r>
              <a:rPr lang="en-US" sz="1200" dirty="0" err="1" smtClean="0">
                <a:latin typeface="Arial Narrow" pitchFamily="34" charset="0"/>
              </a:rPr>
              <a:t>strip.Color</a:t>
            </a:r>
            <a:r>
              <a:rPr lang="en-US" sz="1200" dirty="0" smtClean="0">
                <a:latin typeface="Arial Narrow" pitchFamily="34" charset="0"/>
              </a:rPr>
              <a:t>(255 - WheelPos * 3, 0, WheelPos * 3);</a:t>
            </a:r>
          </a:p>
          <a:p>
            <a:r>
              <a:rPr lang="en-US" sz="1200" dirty="0" smtClean="0">
                <a:latin typeface="Arial Narrow" pitchFamily="34" charset="0"/>
              </a:rPr>
              <a:t>  } else if(</a:t>
            </a:r>
            <a:r>
              <a:rPr lang="en-US" sz="1200" dirty="0" err="1" smtClean="0">
                <a:latin typeface="Arial Narrow" pitchFamily="34" charset="0"/>
              </a:rPr>
              <a:t>WheelPos</a:t>
            </a:r>
            <a:r>
              <a:rPr lang="en-US" sz="1200" dirty="0" smtClean="0">
                <a:latin typeface="Arial Narrow" pitchFamily="34" charset="0"/>
              </a:rPr>
              <a:t> &lt; 170) {</a:t>
            </a:r>
          </a:p>
          <a:p>
            <a:r>
              <a:rPr lang="en-US" sz="1200" dirty="0" smtClean="0">
                <a:latin typeface="Arial Narrow" pitchFamily="34" charset="0"/>
              </a:rPr>
              <a:t>    WheelPos -= 85;</a:t>
            </a:r>
          </a:p>
          <a:p>
            <a:r>
              <a:rPr lang="en-US" sz="1200" dirty="0" smtClean="0">
                <a:latin typeface="Arial Narrow" pitchFamily="34" charset="0"/>
              </a:rPr>
              <a:t>   return </a:t>
            </a:r>
            <a:r>
              <a:rPr lang="en-US" sz="1200" dirty="0" err="1" smtClean="0">
                <a:latin typeface="Arial Narrow" pitchFamily="34" charset="0"/>
              </a:rPr>
              <a:t>strip.Color</a:t>
            </a:r>
            <a:r>
              <a:rPr lang="en-US" sz="1200" dirty="0" smtClean="0">
                <a:latin typeface="Arial Narrow" pitchFamily="34" charset="0"/>
              </a:rPr>
              <a:t>(0, WheelPos * 3, 255 - WheelPos * 3);</a:t>
            </a:r>
          </a:p>
          <a:p>
            <a:r>
              <a:rPr lang="en-US" sz="1200" dirty="0" smtClean="0">
                <a:latin typeface="Arial Narrow" pitchFamily="34" charset="0"/>
              </a:rPr>
              <a:t>  } else {</a:t>
            </a:r>
          </a:p>
          <a:p>
            <a:r>
              <a:rPr lang="en-US" sz="1200" dirty="0" smtClean="0">
                <a:latin typeface="Arial Narrow" pitchFamily="34" charset="0"/>
              </a:rPr>
              <a:t>   WheelPos -= 170;</a:t>
            </a:r>
          </a:p>
          <a:p>
            <a:r>
              <a:rPr lang="en-US" sz="1200" dirty="0" smtClean="0">
                <a:latin typeface="Arial Narrow" pitchFamily="34" charset="0"/>
              </a:rPr>
              <a:t>   return </a:t>
            </a:r>
            <a:r>
              <a:rPr lang="en-US" sz="1200" dirty="0" err="1" smtClean="0">
                <a:latin typeface="Arial Narrow" pitchFamily="34" charset="0"/>
              </a:rPr>
              <a:t>strip.Color</a:t>
            </a:r>
            <a:r>
              <a:rPr lang="en-US" sz="1200" dirty="0" smtClean="0">
                <a:latin typeface="Arial Narrow" pitchFamily="34" charset="0"/>
              </a:rPr>
              <a:t>(WheelPos * 3, 255 - WheelPos * 3, 0);</a:t>
            </a:r>
          </a:p>
          <a:p>
            <a:r>
              <a:rPr lang="en-US" sz="1200" dirty="0" smtClean="0">
                <a:latin typeface="Arial Narrow" pitchFamily="34" charset="0"/>
              </a:rPr>
              <a:t>  }</a:t>
            </a:r>
          </a:p>
          <a:p>
            <a:r>
              <a:rPr lang="en-US" sz="1200" dirty="0" smtClean="0">
                <a:latin typeface="Arial Narrow" pitchFamily="34" charset="0"/>
              </a:rPr>
              <a:t>}</a:t>
            </a:r>
            <a:endParaRPr lang="en-US" sz="1200" dirty="0">
              <a:latin typeface="Arial Narrow" pitchFamily="34" charset="0"/>
            </a:endParaRPr>
          </a:p>
        </p:txBody>
      </p:sp>
      <p:sp>
        <p:nvSpPr>
          <p:cNvPr id="7" name="Text Placeholder 2"/>
          <p:cNvSpPr>
            <a:spLocks noGrp="1"/>
          </p:cNvSpPr>
          <p:nvPr>
            <p:ph idx="1"/>
          </p:nvPr>
        </p:nvSpPr>
        <p:spPr>
          <a:xfrm>
            <a:off x="228600" y="7848600"/>
            <a:ext cx="6172200" cy="10668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100" dirty="0"/>
              <a:t>Explore </a:t>
            </a:r>
            <a:endParaRPr lang="en-US" sz="1100" dirty="0" smtClean="0"/>
          </a:p>
          <a:p>
            <a:pPr>
              <a:lnSpc>
                <a:spcPct val="80000"/>
              </a:lnSpc>
            </a:pPr>
            <a:r>
              <a:rPr lang="en-US" sz="1100" dirty="0" smtClean="0"/>
              <a:t>   Note that </a:t>
            </a:r>
            <a:r>
              <a:rPr lang="en-US" sz="1100" dirty="0" err="1" smtClean="0"/>
              <a:t>twe</a:t>
            </a:r>
            <a:r>
              <a:rPr lang="en-US" sz="1100" dirty="0" smtClean="0"/>
              <a:t> are using the "BINARY AND" function to only look at the lower 8 bits of the color.  You can remove it and it will still work, however it is a good practice to get rid of the other bits when the function expect only a single byte of data.</a:t>
            </a:r>
          </a:p>
          <a:p>
            <a:pPr>
              <a:lnSpc>
                <a:spcPct val="80000"/>
              </a:lnSpc>
            </a:pPr>
            <a:endParaRPr lang="en-US" sz="1100" dirty="0" smtClean="0"/>
          </a:p>
          <a:p>
            <a:pPr>
              <a:lnSpc>
                <a:spcPct val="80000"/>
              </a:lnSpc>
            </a:pPr>
            <a:r>
              <a:rPr lang="en-US" sz="1100" dirty="0" smtClean="0"/>
              <a:t>The Wheel function is very handy for cycling through each of the colors.</a:t>
            </a:r>
            <a:endParaRPr lang="en-US" sz="1100" dirty="0"/>
          </a:p>
        </p:txBody>
      </p:sp>
      <p:sp>
        <p:nvSpPr>
          <p:cNvPr id="8" name="Slide Number Placeholder 7"/>
          <p:cNvSpPr>
            <a:spLocks noGrp="1"/>
          </p:cNvSpPr>
          <p:nvPr>
            <p:ph type="sldNum" sz="quarter" idx="12"/>
          </p:nvPr>
        </p:nvSpPr>
        <p:spPr/>
        <p:txBody>
          <a:bodyPr/>
          <a:lstStyle/>
          <a:p>
            <a:fld id="{A43650D1-3683-40C6-AB59-AC985A1194FF}"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4: M</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ove a pixel!</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04800" y="1371600"/>
            <a:ext cx="6172200" cy="1447800"/>
          </a:xfrm>
          <a:prstGeom prst="rect">
            <a:avLst/>
          </a:prstGeom>
          <a:ln w="12700">
            <a:solidFill>
              <a:schemeClr val="tx1"/>
            </a:solidFill>
          </a:ln>
        </p:spPr>
        <p:txBody>
          <a:bodyPr vert="horz" lIns="91440" tIns="45720" rIns="91440" bIns="45720" rtlCol="0">
            <a:noAutofit/>
          </a:bodyPr>
          <a:lstStyle>
            <a:lvl1pPr algn="l">
              <a:defRPr sz="2400" baseline="0"/>
            </a:lvl1pPr>
          </a:lstStyle>
          <a:p>
            <a:pPr lvl="0"/>
            <a:r>
              <a:rPr lang="en-US" sz="1200" dirty="0" smtClean="0"/>
              <a:t>Goal: use the main loop() to make a single red dot move from one end of the strip to the other</a:t>
            </a:r>
          </a:p>
          <a:p>
            <a:pPr lvl="0"/>
            <a:r>
              <a:rPr lang="en-US" sz="1200" dirty="0" smtClean="0"/>
              <a:t>Our for loop starts at 0 and goes up to 11.  For each time through the loop we will turn a pixel on, wait a 1/0</a:t>
            </a:r>
            <a:r>
              <a:rPr lang="en-US" sz="1200" baseline="30000" dirty="0" smtClean="0"/>
              <a:t>th</a:t>
            </a:r>
            <a:r>
              <a:rPr lang="en-US" sz="1200" dirty="0" smtClean="0"/>
              <a:t> of a second and turn that pixel off. </a:t>
            </a:r>
          </a:p>
          <a:p>
            <a:pPr lvl="0"/>
            <a:endParaRPr lang="en-US" sz="1200" dirty="0" smtClean="0"/>
          </a:p>
          <a:p>
            <a:pPr lvl="0"/>
            <a:r>
              <a:rPr lang="en-US" sz="1200" dirty="0" smtClean="0"/>
              <a:t>We use the delay function which has an parameter the number of milliseconds to wait.  1 millisecond = 1/1,000 of a second.</a:t>
            </a:r>
            <a:endParaRPr lang="en-US" sz="1200" dirty="0"/>
          </a:p>
        </p:txBody>
      </p:sp>
      <p:sp>
        <p:nvSpPr>
          <p:cNvPr id="6" name="TextBox 5"/>
          <p:cNvSpPr txBox="1"/>
          <p:nvPr/>
        </p:nvSpPr>
        <p:spPr>
          <a:xfrm>
            <a:off x="304800" y="3352800"/>
            <a:ext cx="6096000" cy="3693319"/>
          </a:xfrm>
          <a:prstGeom prst="rect">
            <a:avLst/>
          </a:prstGeom>
          <a:solidFill>
            <a:schemeClr val="bg1">
              <a:lumMod val="95000"/>
            </a:schemeClr>
          </a:solidFill>
          <a:ln>
            <a:solidFill>
              <a:schemeClr val="tx1"/>
            </a:solidFill>
          </a:ln>
        </p:spPr>
        <p:txBody>
          <a:bodyPr wrap="square" rtlCol="0">
            <a:spAutoFit/>
          </a:bodyPr>
          <a:lstStyle/>
          <a:p>
            <a:r>
              <a:rPr lang="en-US" dirty="0" smtClean="0">
                <a:latin typeface="Arial Narrow" pitchFamily="34" charset="0"/>
              </a:rPr>
              <a:t>// header is not shown here…</a:t>
            </a:r>
          </a:p>
          <a:p>
            <a:r>
              <a:rPr lang="en-US" dirty="0" smtClean="0">
                <a:latin typeface="Arial Narrow" pitchFamily="34" charset="0"/>
              </a:rPr>
              <a:t>void setup() {</a:t>
            </a:r>
          </a:p>
          <a:p>
            <a:r>
              <a:rPr lang="en-US" dirty="0" smtClean="0">
                <a:latin typeface="Arial Narrow" pitchFamily="34" charset="0"/>
              </a:rPr>
              <a:t>  strip.begin(); // initialize the strip</a:t>
            </a:r>
          </a:p>
          <a:p>
            <a:r>
              <a:rPr lang="en-US" dirty="0" smtClean="0">
                <a:latin typeface="Arial Narrow" pitchFamily="34" charset="0"/>
              </a:rPr>
              <a:t>}</a:t>
            </a:r>
          </a:p>
          <a:p>
            <a:endParaRPr lang="en-US" dirty="0" smtClean="0">
              <a:latin typeface="Arial Narrow" pitchFamily="34" charset="0"/>
            </a:endParaRPr>
          </a:p>
          <a:p>
            <a:r>
              <a:rPr lang="en-US" dirty="0" smtClean="0">
                <a:latin typeface="Arial Narrow" pitchFamily="34" charset="0"/>
              </a:rPr>
              <a:t>void loop() {</a:t>
            </a:r>
          </a:p>
          <a:p>
            <a:r>
              <a:rPr lang="en-US" dirty="0" smtClean="0">
                <a:latin typeface="Arial Narrow" pitchFamily="34" charset="0"/>
              </a:rPr>
              <a:t>  for (int </a:t>
            </a:r>
            <a:r>
              <a:rPr lang="en-US" dirty="0" err="1" smtClean="0">
                <a:latin typeface="Arial Narrow" pitchFamily="34" charset="0"/>
              </a:rPr>
              <a:t>i</a:t>
            </a:r>
            <a:r>
              <a:rPr lang="en-US" dirty="0" smtClean="0">
                <a:latin typeface="Arial Narrow" pitchFamily="34" charset="0"/>
              </a:rPr>
              <a:t>=0; </a:t>
            </a:r>
            <a:r>
              <a:rPr lang="en-US" dirty="0" err="1" smtClean="0">
                <a:latin typeface="Arial Narrow" pitchFamily="34" charset="0"/>
              </a:rPr>
              <a:t>i</a:t>
            </a:r>
            <a:r>
              <a:rPr lang="en-US" dirty="0" smtClean="0">
                <a:latin typeface="Arial Narrow" pitchFamily="34" charset="0"/>
              </a:rPr>
              <a:t>&lt;=11; </a:t>
            </a:r>
            <a:r>
              <a:rPr lang="en-US" dirty="0" err="1" smtClean="0">
                <a:latin typeface="Arial Narrow" pitchFamily="34" charset="0"/>
              </a:rPr>
              <a:t>i</a:t>
            </a:r>
            <a:r>
              <a:rPr lang="en-US" dirty="0" smtClean="0">
                <a:latin typeface="Arial Narrow" pitchFamily="34" charset="0"/>
              </a:rPr>
              <a:t>++) {</a:t>
            </a:r>
          </a:p>
          <a:p>
            <a:r>
              <a:rPr lang="en-US" dirty="0" smtClean="0">
                <a:latin typeface="Arial Narrow" pitchFamily="34" charset="0"/>
              </a:rPr>
              <a:t>    strip.setPixelColor(</a:t>
            </a:r>
            <a:r>
              <a:rPr lang="en-US" dirty="0" err="1" smtClean="0">
                <a:latin typeface="Arial Narrow" pitchFamily="34" charset="0"/>
              </a:rPr>
              <a:t>i</a:t>
            </a:r>
            <a:r>
              <a:rPr lang="en-US" dirty="0" smtClean="0">
                <a:latin typeface="Arial Narrow" pitchFamily="34" charset="0"/>
              </a:rPr>
              <a:t>, 255, 0, 0); // turn the "</a:t>
            </a:r>
            <a:r>
              <a:rPr lang="en-US" dirty="0" err="1" smtClean="0">
                <a:latin typeface="Arial Narrow" pitchFamily="34" charset="0"/>
              </a:rPr>
              <a:t>i"th</a:t>
            </a:r>
            <a:r>
              <a:rPr lang="en-US" dirty="0" smtClean="0">
                <a:latin typeface="Arial Narrow" pitchFamily="34" charset="0"/>
              </a:rPr>
              <a:t> pixel on</a:t>
            </a:r>
          </a:p>
          <a:p>
            <a:r>
              <a:rPr lang="en-US" dirty="0" smtClean="0">
                <a:latin typeface="Arial Narrow" pitchFamily="34" charset="0"/>
              </a:rPr>
              <a:t>    strip.show();</a:t>
            </a:r>
          </a:p>
          <a:p>
            <a:r>
              <a:rPr lang="en-US" dirty="0" smtClean="0">
                <a:latin typeface="Arial Narrow" pitchFamily="34" charset="0"/>
              </a:rPr>
              <a:t>    delay(100); // wait 1/10th of a second or 100 milliseconds</a:t>
            </a:r>
          </a:p>
          <a:p>
            <a:r>
              <a:rPr lang="en-US" dirty="0" smtClean="0">
                <a:latin typeface="Arial Narrow" pitchFamily="34" charset="0"/>
              </a:rPr>
              <a:t>    strip.setPixelColor(</a:t>
            </a:r>
            <a:r>
              <a:rPr lang="en-US" dirty="0" err="1" smtClean="0">
                <a:latin typeface="Arial Narrow" pitchFamily="34" charset="0"/>
              </a:rPr>
              <a:t>i</a:t>
            </a:r>
            <a:r>
              <a:rPr lang="en-US" dirty="0" smtClean="0">
                <a:latin typeface="Arial Narrow" pitchFamily="34" charset="0"/>
              </a:rPr>
              <a:t>, 0, 0, 0); // turn the "</a:t>
            </a:r>
            <a:r>
              <a:rPr lang="en-US" dirty="0" err="1" smtClean="0">
                <a:latin typeface="Arial Narrow" pitchFamily="34" charset="0"/>
              </a:rPr>
              <a:t>i"th</a:t>
            </a:r>
            <a:r>
              <a:rPr lang="en-US" dirty="0" smtClean="0">
                <a:latin typeface="Arial Narrow" pitchFamily="34" charset="0"/>
              </a:rPr>
              <a:t> pixel off</a:t>
            </a:r>
          </a:p>
          <a:p>
            <a:r>
              <a:rPr lang="en-US" dirty="0" smtClean="0">
                <a:latin typeface="Arial Narrow" pitchFamily="34" charset="0"/>
              </a:rPr>
              <a:t>  }</a:t>
            </a:r>
          </a:p>
          <a:p>
            <a:r>
              <a:rPr lang="en-US" dirty="0" smtClean="0">
                <a:latin typeface="Arial Narrow" pitchFamily="34" charset="0"/>
              </a:rPr>
              <a:t>}</a:t>
            </a:r>
          </a:p>
        </p:txBody>
      </p:sp>
      <p:sp>
        <p:nvSpPr>
          <p:cNvPr id="7" name="Text Placeholder 2"/>
          <p:cNvSpPr>
            <a:spLocks noGrp="1"/>
          </p:cNvSpPr>
          <p:nvPr>
            <p:ph idx="1"/>
          </p:nvPr>
        </p:nvSpPr>
        <p:spPr>
          <a:xfrm>
            <a:off x="304800" y="7391400"/>
            <a:ext cx="6172200" cy="1066800"/>
          </a:xfrm>
          <a:prstGeom prst="rect">
            <a:avLst/>
          </a:prstGeom>
          <a:ln w="12700">
            <a:solidFill>
              <a:schemeClr val="tx1"/>
            </a:solidFill>
          </a:ln>
        </p:spPr>
        <p:txBody>
          <a:bodyPr vert="horz" lIns="91440" tIns="45720" rIns="91440" bIns="45720" rtlCol="0">
            <a:normAutofit fontScale="85000" lnSpcReduction="10000"/>
          </a:bodyPr>
          <a:lstStyle>
            <a:lvl1pPr algn="l">
              <a:defRPr sz="2400" baseline="0"/>
            </a:lvl1pPr>
          </a:lstStyle>
          <a:p>
            <a:pPr>
              <a:lnSpc>
                <a:spcPct val="80000"/>
              </a:lnSpc>
            </a:pPr>
            <a:r>
              <a:rPr lang="en-US" sz="1200" dirty="0">
                <a:latin typeface="Arial" pitchFamily="34" charset="0"/>
                <a:cs typeface="Arial" pitchFamily="34" charset="0"/>
              </a:rPr>
              <a:t>Explore </a:t>
            </a: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Can you change the color of the pixel?</a:t>
            </a:r>
          </a:p>
          <a:p>
            <a:pPr>
              <a:lnSpc>
                <a:spcPct val="80000"/>
              </a:lnSpc>
            </a:pPr>
            <a:r>
              <a:rPr lang="en-US" sz="1200" dirty="0" smtClean="0">
                <a:latin typeface="Arial" pitchFamily="34" charset="0"/>
                <a:cs typeface="Arial" pitchFamily="34" charset="0"/>
              </a:rPr>
              <a:t>   Can you make the pixel go faster or slower by changing the delay time?</a:t>
            </a:r>
          </a:p>
          <a:p>
            <a:pPr>
              <a:lnSpc>
                <a:spcPct val="80000"/>
              </a:lnSpc>
            </a:pPr>
            <a:r>
              <a:rPr lang="en-US" sz="1200" dirty="0" smtClean="0">
                <a:latin typeface="Arial" pitchFamily="34" charset="0"/>
                <a:cs typeface="Arial" pitchFamily="34" charset="0"/>
              </a:rPr>
              <a:t>    Can you put another color in the line that turns the pixel off?</a:t>
            </a:r>
          </a:p>
          <a:p>
            <a:pPr>
              <a:lnSpc>
                <a:spcPct val="80000"/>
              </a:lnSpc>
            </a:pPr>
            <a:r>
              <a:rPr lang="en-US" sz="1200" dirty="0" smtClean="0">
                <a:latin typeface="Arial" pitchFamily="34" charset="0"/>
                <a:cs typeface="Arial" pitchFamily="34" charset="0"/>
              </a:rPr>
              <a:t>    Can you change the direction of the motion?   Try starting at 11, going to 0 and doing </a:t>
            </a:r>
            <a:r>
              <a:rPr lang="en-US" sz="1200" dirty="0" err="1" smtClean="0">
                <a:latin typeface="Arial" pitchFamily="34" charset="0"/>
                <a:cs typeface="Arial" pitchFamily="34" charset="0"/>
              </a:rPr>
              <a:t>i</a:t>
            </a:r>
            <a:r>
              <a:rPr lang="en-US" sz="1200" dirty="0" smtClean="0">
                <a:latin typeface="Arial" pitchFamily="34" charset="0"/>
                <a:cs typeface="Arial" pitchFamily="34" charset="0"/>
              </a:rPr>
              <a:t>--.</a:t>
            </a:r>
          </a:p>
          <a:p>
            <a:pPr>
              <a:lnSpc>
                <a:spcPct val="80000"/>
              </a:lnSpc>
            </a:pP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Note – the name of the "</a:t>
            </a:r>
            <a:r>
              <a:rPr lang="en-US" sz="1200" dirty="0" err="1" smtClean="0">
                <a:latin typeface="Arial" pitchFamily="34" charset="0"/>
                <a:cs typeface="Arial" pitchFamily="34" charset="0"/>
              </a:rPr>
              <a:t>i"th</a:t>
            </a:r>
            <a:r>
              <a:rPr lang="en-US" sz="1200" dirty="0" smtClean="0">
                <a:latin typeface="Arial" pitchFamily="34" charset="0"/>
                <a:cs typeface="Arial" pitchFamily="34" charset="0"/>
              </a:rPr>
              <a:t> pixel is sometimes called the "index" pixel.  It is the one you are working on.</a:t>
            </a:r>
          </a:p>
        </p:txBody>
      </p:sp>
      <p:sp>
        <p:nvSpPr>
          <p:cNvPr id="8" name="Slide Number Placeholder 7"/>
          <p:cNvSpPr>
            <a:spLocks noGrp="1"/>
          </p:cNvSpPr>
          <p:nvPr>
            <p:ph type="sldNum" sz="quarter" idx="12"/>
          </p:nvPr>
        </p:nvSpPr>
        <p:spPr/>
        <p:txBody>
          <a:bodyPr/>
          <a:lstStyle/>
          <a:p>
            <a:fld id="{A43650D1-3683-40C6-AB59-AC985A1194F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5: M</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ove a group three pixels</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04800" y="1371600"/>
            <a:ext cx="6172200" cy="14478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In this lab we will use the main loop() to make a group of three pixels appear to move through the strip</a:t>
            </a:r>
          </a:p>
          <a:p>
            <a:pPr marL="0" lvl="0" indent="0"/>
            <a:r>
              <a:rPr lang="en-US" sz="1200" dirty="0" smtClean="0"/>
              <a:t>We will have the leading and trailing pixels be dim, and the center pixel be brighter.  We will not only draw the three pixels in a loop but we will also have to erase them.  Note how we use the index, the index + 1 and the index + 2.  Note that we are only drawing to the 10</a:t>
            </a:r>
            <a:r>
              <a:rPr lang="en-US" sz="1200" baseline="30000" dirty="0" smtClean="0"/>
              <a:t>th</a:t>
            </a:r>
            <a:r>
              <a:rPr lang="en-US" sz="1200" dirty="0" smtClean="0"/>
              <a:t> pixel here (i-9).</a:t>
            </a:r>
          </a:p>
        </p:txBody>
      </p:sp>
      <p:sp>
        <p:nvSpPr>
          <p:cNvPr id="6" name="TextBox 5"/>
          <p:cNvSpPr txBox="1"/>
          <p:nvPr/>
        </p:nvSpPr>
        <p:spPr>
          <a:xfrm>
            <a:off x="304800" y="3352800"/>
            <a:ext cx="6096000" cy="3416320"/>
          </a:xfrm>
          <a:prstGeom prst="rect">
            <a:avLst/>
          </a:prstGeom>
          <a:solidFill>
            <a:schemeClr val="bg1">
              <a:lumMod val="95000"/>
            </a:schemeClr>
          </a:solidFill>
          <a:ln>
            <a:solidFill>
              <a:schemeClr val="tx1"/>
            </a:solidFill>
          </a:ln>
        </p:spPr>
        <p:txBody>
          <a:bodyPr wrap="square" rtlCol="0">
            <a:spAutoFit/>
          </a:bodyPr>
          <a:lstStyle/>
          <a:p>
            <a:r>
              <a:rPr lang="en-US" dirty="0" smtClean="0">
                <a:latin typeface="Arial Narrow" pitchFamily="34" charset="0"/>
              </a:rPr>
              <a:t>void loop() {</a:t>
            </a:r>
          </a:p>
          <a:p>
            <a:r>
              <a:rPr lang="en-US" dirty="0" smtClean="0">
                <a:latin typeface="Arial Narrow" pitchFamily="34" charset="0"/>
              </a:rPr>
              <a:t>  for (int </a:t>
            </a:r>
            <a:r>
              <a:rPr lang="en-US" dirty="0" err="1" smtClean="0">
                <a:latin typeface="Arial Narrow" pitchFamily="34" charset="0"/>
              </a:rPr>
              <a:t>i</a:t>
            </a:r>
            <a:r>
              <a:rPr lang="en-US" dirty="0" smtClean="0">
                <a:latin typeface="Arial Narrow" pitchFamily="34" charset="0"/>
              </a:rPr>
              <a:t>=0; </a:t>
            </a:r>
            <a:r>
              <a:rPr lang="en-US" dirty="0" err="1" smtClean="0">
                <a:latin typeface="Arial Narrow" pitchFamily="34" charset="0"/>
              </a:rPr>
              <a:t>i</a:t>
            </a:r>
            <a:r>
              <a:rPr lang="en-US" dirty="0" smtClean="0">
                <a:latin typeface="Arial Narrow" pitchFamily="34" charset="0"/>
              </a:rPr>
              <a:t>&lt;=9; </a:t>
            </a:r>
            <a:r>
              <a:rPr lang="en-US" dirty="0" err="1" smtClean="0">
                <a:latin typeface="Arial Narrow" pitchFamily="34" charset="0"/>
              </a:rPr>
              <a:t>i</a:t>
            </a:r>
            <a:r>
              <a:rPr lang="en-US" dirty="0" smtClean="0">
                <a:latin typeface="Arial Narrow" pitchFamily="34" charset="0"/>
              </a:rPr>
              <a:t>++) {</a:t>
            </a:r>
          </a:p>
          <a:p>
            <a:r>
              <a:rPr lang="en-US" dirty="0" smtClean="0">
                <a:latin typeface="Arial Narrow" pitchFamily="34" charset="0"/>
              </a:rPr>
              <a:t>    strip.setPixelColor(</a:t>
            </a:r>
            <a:r>
              <a:rPr lang="en-US" dirty="0" err="1" smtClean="0">
                <a:latin typeface="Arial Narrow" pitchFamily="34" charset="0"/>
              </a:rPr>
              <a:t>i</a:t>
            </a:r>
            <a:r>
              <a:rPr lang="en-US" dirty="0" smtClean="0">
                <a:latin typeface="Arial Narrow" pitchFamily="34" charset="0"/>
              </a:rPr>
              <a:t>,   10, 0, 0); // turn the index on dim</a:t>
            </a:r>
          </a:p>
          <a:p>
            <a:r>
              <a:rPr lang="en-US" dirty="0" smtClean="0">
                <a:latin typeface="Arial Narrow" pitchFamily="34" charset="0"/>
              </a:rPr>
              <a:t>    strip.setPixelColor(i+1, 100, 0, 0); // turn the index + 1 bright</a:t>
            </a:r>
          </a:p>
          <a:p>
            <a:r>
              <a:rPr lang="en-US" dirty="0" smtClean="0">
                <a:latin typeface="Arial Narrow" pitchFamily="34" charset="0"/>
              </a:rPr>
              <a:t>    strip.setPixelColor(i+2, 10, 0, 0); // turn the index + 2 dim</a:t>
            </a:r>
          </a:p>
          <a:p>
            <a:r>
              <a:rPr lang="en-US" dirty="0" smtClean="0">
                <a:latin typeface="Arial Narrow" pitchFamily="34" charset="0"/>
              </a:rPr>
              <a:t>    strip.show();</a:t>
            </a:r>
          </a:p>
          <a:p>
            <a:r>
              <a:rPr lang="en-US" dirty="0" smtClean="0">
                <a:latin typeface="Arial Narrow" pitchFamily="34" charset="0"/>
              </a:rPr>
              <a:t>    delay(100); // wait 1/10th of a second</a:t>
            </a:r>
          </a:p>
          <a:p>
            <a:r>
              <a:rPr lang="en-US" dirty="0" smtClean="0">
                <a:latin typeface="Arial Narrow" pitchFamily="34" charset="0"/>
              </a:rPr>
              <a:t>    strip.setPixelColor(</a:t>
            </a:r>
            <a:r>
              <a:rPr lang="en-US" dirty="0" err="1" smtClean="0">
                <a:latin typeface="Arial Narrow" pitchFamily="34" charset="0"/>
              </a:rPr>
              <a:t>i</a:t>
            </a:r>
            <a:r>
              <a:rPr lang="en-US" dirty="0" smtClean="0">
                <a:latin typeface="Arial Narrow" pitchFamily="34" charset="0"/>
              </a:rPr>
              <a:t>, 0, 0, 0);</a:t>
            </a:r>
          </a:p>
          <a:p>
            <a:r>
              <a:rPr lang="en-US" dirty="0" smtClean="0">
                <a:latin typeface="Arial Narrow" pitchFamily="34" charset="0"/>
              </a:rPr>
              <a:t>    strip.setPixelColor(i+1, 0, 0, 0);</a:t>
            </a:r>
          </a:p>
          <a:p>
            <a:r>
              <a:rPr lang="en-US" dirty="0" smtClean="0">
                <a:latin typeface="Arial Narrow" pitchFamily="34" charset="0"/>
              </a:rPr>
              <a:t>    strip.setPixelColor(i+2, 0, 0, 0);</a:t>
            </a:r>
          </a:p>
          <a:p>
            <a:r>
              <a:rPr lang="en-US" dirty="0" smtClean="0">
                <a:latin typeface="Arial Narrow" pitchFamily="34" charset="0"/>
              </a:rPr>
              <a:t>  }</a:t>
            </a:r>
          </a:p>
          <a:p>
            <a:r>
              <a:rPr lang="en-US" dirty="0" smtClean="0">
                <a:latin typeface="Arial Narrow" pitchFamily="34" charset="0"/>
              </a:rPr>
              <a:t>}</a:t>
            </a:r>
          </a:p>
        </p:txBody>
      </p:sp>
      <p:sp>
        <p:nvSpPr>
          <p:cNvPr id="7" name="Text Placeholder 2"/>
          <p:cNvSpPr>
            <a:spLocks noGrp="1"/>
          </p:cNvSpPr>
          <p:nvPr>
            <p:ph idx="1"/>
          </p:nvPr>
        </p:nvSpPr>
        <p:spPr>
          <a:xfrm>
            <a:off x="304800" y="7391400"/>
            <a:ext cx="6172200" cy="10668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200" dirty="0">
                <a:latin typeface="Arial" pitchFamily="34" charset="0"/>
                <a:cs typeface="Arial" pitchFamily="34" charset="0"/>
              </a:rPr>
              <a:t>Explore </a:t>
            </a: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Can you make the group move back in the other direction?</a:t>
            </a:r>
          </a:p>
          <a:p>
            <a:pPr>
              <a:lnSpc>
                <a:spcPct val="80000"/>
              </a:lnSpc>
            </a:pPr>
            <a:r>
              <a:rPr lang="en-US" sz="1200" dirty="0" smtClean="0">
                <a:latin typeface="Arial" pitchFamily="34" charset="0"/>
                <a:cs typeface="Arial" pitchFamily="34" charset="0"/>
              </a:rPr>
              <a:t>   What happens if you change the brightness levels of the first and last pixel?</a:t>
            </a:r>
          </a:p>
        </p:txBody>
      </p:sp>
      <p:sp>
        <p:nvSpPr>
          <p:cNvPr id="8" name="Slide Number Placeholder 7"/>
          <p:cNvSpPr>
            <a:spLocks noGrp="1"/>
          </p:cNvSpPr>
          <p:nvPr>
            <p:ph type="sldNum" sz="quarter" idx="12"/>
          </p:nvPr>
        </p:nvSpPr>
        <p:spPr/>
        <p:txBody>
          <a:bodyPr/>
          <a:lstStyle/>
          <a:p>
            <a:fld id="{A43650D1-3683-40C6-AB59-AC985A1194FF}"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6: Fade in to</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location</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Goal: make a single pixel look like it is moving behind a grid by slowing fading it in to a location and then out.  We do this by slowly ramping up the brightness from 150 to 200 and then back down.  Compare this to the version that does not slowly turn on the brightness.</a:t>
            </a:r>
          </a:p>
        </p:txBody>
      </p:sp>
      <p:sp>
        <p:nvSpPr>
          <p:cNvPr id="6" name="TextBox 5"/>
          <p:cNvSpPr txBox="1"/>
          <p:nvPr/>
        </p:nvSpPr>
        <p:spPr>
          <a:xfrm>
            <a:off x="381000" y="2057400"/>
            <a:ext cx="6096000" cy="5078313"/>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int delayTime = 20;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the strip</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for (int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&lt;=11;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150,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175,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200,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175,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150,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0, 0, 0);</a:t>
            </a:r>
          </a:p>
          <a:p>
            <a:r>
              <a:rPr lang="en-US" sz="1200" dirty="0" smtClean="0">
                <a:latin typeface="Arial Narrow" pitchFamily="34" charset="0"/>
              </a:rPr>
              <a:t>  }</a:t>
            </a:r>
          </a:p>
          <a:p>
            <a:r>
              <a:rPr lang="en-US" sz="1200" dirty="0" smtClean="0">
                <a:latin typeface="Arial Narrow" pitchFamily="34" charset="0"/>
              </a:rPr>
              <a:t>}</a:t>
            </a:r>
          </a:p>
        </p:txBody>
      </p:sp>
      <p:sp>
        <p:nvSpPr>
          <p:cNvPr id="7" name="Text Placeholder 2"/>
          <p:cNvSpPr>
            <a:spLocks noGrp="1"/>
          </p:cNvSpPr>
          <p:nvPr>
            <p:ph idx="1"/>
          </p:nvPr>
        </p:nvSpPr>
        <p:spPr>
          <a:xfrm>
            <a:off x="381000" y="8001000"/>
            <a:ext cx="6172200" cy="7620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Does the light look like it is flickering  on and off?</a:t>
            </a:r>
          </a:p>
          <a:p>
            <a:pPr marL="109538" indent="-109538">
              <a:lnSpc>
                <a:spcPct val="80000"/>
              </a:lnSpc>
              <a:buFont typeface="Arial" pitchFamily="34" charset="0"/>
              <a:buChar char="•"/>
            </a:pPr>
            <a:r>
              <a:rPr lang="en-US" sz="1200" dirty="0" smtClean="0">
                <a:latin typeface="Arial" pitchFamily="34" charset="0"/>
                <a:cs typeface="Arial" pitchFamily="34" charset="0"/>
              </a:rPr>
              <a:t>How many steps  of dimming do you need to you need to make it look smooth? </a:t>
            </a:r>
          </a:p>
          <a:p>
            <a:pPr marL="109538" indent="-109538">
              <a:lnSpc>
                <a:spcPct val="80000"/>
              </a:lnSpc>
              <a:buFont typeface="Arial" pitchFamily="34" charset="0"/>
              <a:buChar char="•"/>
            </a:pPr>
            <a:r>
              <a:rPr lang="en-US" sz="1200" dirty="0" smtClean="0">
                <a:latin typeface="Arial" pitchFamily="34" charset="0"/>
                <a:cs typeface="Arial" pitchFamily="34" charset="0"/>
              </a:rPr>
              <a:t>Can you put the fade in and fade out in a new loop within the motion loop?</a:t>
            </a:r>
          </a:p>
        </p:txBody>
      </p:sp>
      <p:sp>
        <p:nvSpPr>
          <p:cNvPr id="8" name="Slide Number Placeholder 7"/>
          <p:cNvSpPr>
            <a:spLocks noGrp="1"/>
          </p:cNvSpPr>
          <p:nvPr>
            <p:ph type="sldNum" sz="quarter" idx="12"/>
          </p:nvPr>
        </p:nvSpPr>
        <p:spPr/>
        <p:txBody>
          <a:bodyPr/>
          <a:lstStyle/>
          <a:p>
            <a:fld id="{A43650D1-3683-40C6-AB59-AC985A1194FF}" type="slidenum">
              <a:rPr lang="en-US" smtClean="0"/>
              <a:pPr/>
              <a:t>8</a:t>
            </a:fld>
            <a:endParaRPr lang="en-US"/>
          </a:p>
        </p:txBody>
      </p:sp>
      <p:sp>
        <p:nvSpPr>
          <p:cNvPr id="9" name="TextBox 8"/>
          <p:cNvSpPr txBox="1"/>
          <p:nvPr/>
        </p:nvSpPr>
        <p:spPr>
          <a:xfrm>
            <a:off x="381000" y="74676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7: Theater-style</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running lights (chase)</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We now learn now to call a specific function  to  draw a specific pattern.  In this case we will use a function in the NeoPixel library called theaterChase().  The function takes two parameters, the color and the time to spend on each draw.  We use a function called strip.Color() that turns an RGB value into a single integer that gets passed to the function.</a:t>
            </a:r>
          </a:p>
        </p:txBody>
      </p:sp>
      <p:sp>
        <p:nvSpPr>
          <p:cNvPr id="6" name="TextBox 5"/>
          <p:cNvSpPr txBox="1"/>
          <p:nvPr/>
        </p:nvSpPr>
        <p:spPr>
          <a:xfrm>
            <a:off x="381000" y="2057400"/>
            <a:ext cx="6096000" cy="5078313"/>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int delayTime = 100;  // 1/10</a:t>
            </a:r>
            <a:r>
              <a:rPr lang="en-US" sz="1200" baseline="30000" dirty="0" smtClean="0">
                <a:latin typeface="Arial Narrow" pitchFamily="34" charset="0"/>
              </a:rPr>
              <a:t>th</a:t>
            </a:r>
            <a:r>
              <a:rPr lang="en-US" sz="1200" dirty="0" smtClean="0">
                <a:latin typeface="Arial Narrow" pitchFamily="34" charset="0"/>
              </a:rPr>
              <a:t> of a second for each </a:t>
            </a:r>
            <a:r>
              <a:rPr lang="en-US" sz="1200" dirty="0" err="1" smtClean="0">
                <a:latin typeface="Arial Narrow" pitchFamily="34" charset="0"/>
              </a:rPr>
              <a:t>postion</a:t>
            </a:r>
            <a:endParaRPr lang="en-US" sz="1200" dirty="0" smtClean="0">
              <a:latin typeface="Arial Narrow" pitchFamily="34" charset="0"/>
            </a:endParaRP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the strip</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 // 4</a:t>
            </a:r>
            <a:r>
              <a:rPr lang="en-US" sz="1200" baseline="30000" dirty="0" smtClean="0">
                <a:latin typeface="Arial Narrow" pitchFamily="34" charset="0"/>
              </a:rPr>
              <a:t>th</a:t>
            </a:r>
            <a:r>
              <a:rPr lang="en-US" sz="1200" dirty="0" smtClean="0">
                <a:latin typeface="Arial Narrow" pitchFamily="34" charset="0"/>
              </a:rPr>
              <a:t> of July pattern for red, white and blue</a:t>
            </a:r>
          </a:p>
          <a:p>
            <a:r>
              <a:rPr lang="en-US" sz="1200" dirty="0" smtClean="0">
                <a:latin typeface="Arial Narrow" pitchFamily="34" charset="0"/>
              </a:rPr>
              <a:t>  </a:t>
            </a:r>
            <a:r>
              <a:rPr lang="en-US" sz="1200" dirty="0" err="1" smtClean="0">
                <a:latin typeface="Arial Narrow" pitchFamily="34" charset="0"/>
              </a:rPr>
              <a:t>theaterChase</a:t>
            </a:r>
            <a:r>
              <a:rPr lang="en-US" sz="1200" dirty="0" smtClean="0">
                <a:latin typeface="Arial Narrow" pitchFamily="34" charset="0"/>
              </a:rPr>
              <a:t>(</a:t>
            </a:r>
            <a:r>
              <a:rPr lang="en-US" sz="1200" dirty="0" err="1" smtClean="0">
                <a:latin typeface="Arial Narrow" pitchFamily="34" charset="0"/>
              </a:rPr>
              <a:t>strip.Color</a:t>
            </a:r>
            <a:r>
              <a:rPr lang="en-US" sz="1200" dirty="0" smtClean="0">
                <a:latin typeface="Arial Narrow" pitchFamily="34" charset="0"/>
              </a:rPr>
              <a:t>(127, 0, 0), delayTime); // red</a:t>
            </a:r>
          </a:p>
          <a:p>
            <a:r>
              <a:rPr lang="en-US" sz="1200" dirty="0" smtClean="0">
                <a:latin typeface="Arial Narrow" pitchFamily="34" charset="0"/>
              </a:rPr>
              <a:t>  </a:t>
            </a:r>
            <a:r>
              <a:rPr lang="en-US" sz="1200" dirty="0" err="1" smtClean="0">
                <a:latin typeface="Arial Narrow" pitchFamily="34" charset="0"/>
              </a:rPr>
              <a:t>theaterChase</a:t>
            </a:r>
            <a:r>
              <a:rPr lang="en-US" sz="1200" dirty="0" smtClean="0">
                <a:latin typeface="Arial Narrow" pitchFamily="34" charset="0"/>
              </a:rPr>
              <a:t>(</a:t>
            </a:r>
            <a:r>
              <a:rPr lang="en-US" sz="1200" dirty="0" err="1" smtClean="0">
                <a:latin typeface="Arial Narrow" pitchFamily="34" charset="0"/>
              </a:rPr>
              <a:t>strip.Color</a:t>
            </a:r>
            <a:r>
              <a:rPr lang="en-US" sz="1200" dirty="0" smtClean="0">
                <a:latin typeface="Arial Narrow" pitchFamily="34" charset="0"/>
              </a:rPr>
              <a:t>(127, 127, 127), delayTime); // white</a:t>
            </a:r>
          </a:p>
          <a:p>
            <a:r>
              <a:rPr lang="en-US" sz="1200" dirty="0" smtClean="0">
                <a:latin typeface="Arial Narrow" pitchFamily="34" charset="0"/>
              </a:rPr>
              <a:t>  </a:t>
            </a:r>
            <a:r>
              <a:rPr lang="en-US" sz="1200" dirty="0" err="1" smtClean="0">
                <a:latin typeface="Arial Narrow" pitchFamily="34" charset="0"/>
              </a:rPr>
              <a:t>theaterChase</a:t>
            </a:r>
            <a:r>
              <a:rPr lang="en-US" sz="1200" dirty="0" smtClean="0">
                <a:latin typeface="Arial Narrow" pitchFamily="34" charset="0"/>
              </a:rPr>
              <a:t>(</a:t>
            </a:r>
            <a:r>
              <a:rPr lang="en-US" sz="1200" dirty="0" err="1" smtClean="0">
                <a:latin typeface="Arial Narrow" pitchFamily="34" charset="0"/>
              </a:rPr>
              <a:t>strip.Color</a:t>
            </a:r>
            <a:r>
              <a:rPr lang="en-US" sz="1200" dirty="0" smtClean="0">
                <a:latin typeface="Arial Narrow" pitchFamily="34" charset="0"/>
              </a:rPr>
              <a:t>(0, 0, 127), delayTime); // blue</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 Theatre-style crawling lights.</a:t>
            </a:r>
          </a:p>
          <a:p>
            <a:r>
              <a:rPr lang="en-US" sz="1200" dirty="0" smtClean="0">
                <a:latin typeface="Arial Narrow" pitchFamily="34" charset="0"/>
              </a:rPr>
              <a:t>void </a:t>
            </a:r>
            <a:r>
              <a:rPr lang="en-US" sz="1200" dirty="0" err="1" smtClean="0">
                <a:latin typeface="Arial Narrow" pitchFamily="34" charset="0"/>
              </a:rPr>
              <a:t>theaterChase</a:t>
            </a:r>
            <a:r>
              <a:rPr lang="en-US" sz="1200" dirty="0" smtClean="0">
                <a:latin typeface="Arial Narrow" pitchFamily="34" charset="0"/>
              </a:rPr>
              <a:t>(uint32_t c, uint8_t wait) {</a:t>
            </a:r>
          </a:p>
          <a:p>
            <a:r>
              <a:rPr lang="en-US" sz="1200" dirty="0" smtClean="0">
                <a:latin typeface="Arial Narrow" pitchFamily="34" charset="0"/>
              </a:rPr>
              <a:t>  for (int j=0; j&lt;10; j++) {  //do 10 cycles of chasing</a:t>
            </a:r>
          </a:p>
          <a:p>
            <a:r>
              <a:rPr lang="en-US" sz="1200" dirty="0" smtClean="0">
                <a:latin typeface="Arial Narrow" pitchFamily="34" charset="0"/>
              </a:rPr>
              <a:t>    for (int q=0; q &lt; 3; q++) {</a:t>
            </a:r>
          </a:p>
          <a:p>
            <a:r>
              <a:rPr lang="en-US" sz="1200" dirty="0" smtClean="0">
                <a:latin typeface="Arial Narrow" pitchFamily="34" charset="0"/>
              </a:rPr>
              <a:t>      for (int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 &lt; strip.numPixels(); </a:t>
            </a:r>
            <a:r>
              <a:rPr lang="en-US" sz="1200" dirty="0" err="1" smtClean="0">
                <a:latin typeface="Arial Narrow" pitchFamily="34" charset="0"/>
              </a:rPr>
              <a:t>i</a:t>
            </a:r>
            <a:r>
              <a:rPr lang="en-US" sz="1200" dirty="0" smtClean="0">
                <a:latin typeface="Arial Narrow" pitchFamily="34" charset="0"/>
              </a:rPr>
              <a:t>=i+3) {</a:t>
            </a:r>
          </a:p>
          <a:p>
            <a:r>
              <a:rPr lang="en-US" sz="1200" dirty="0" smtClean="0">
                <a:latin typeface="Arial Narrow" pitchFamily="34" charset="0"/>
              </a:rPr>
              <a:t>        strip.setPixelColor(</a:t>
            </a:r>
            <a:r>
              <a:rPr lang="en-US" sz="1200" dirty="0" err="1" smtClean="0">
                <a:latin typeface="Arial Narrow" pitchFamily="34" charset="0"/>
              </a:rPr>
              <a:t>i+q</a:t>
            </a:r>
            <a:r>
              <a:rPr lang="en-US" sz="1200" dirty="0" smtClean="0">
                <a:latin typeface="Arial Narrow" pitchFamily="34" charset="0"/>
              </a:rPr>
              <a:t>, c);    //turn every third pixel on</a:t>
            </a:r>
          </a:p>
          <a:p>
            <a:r>
              <a:rPr lang="en-US" sz="1200" dirty="0" smtClean="0">
                <a:latin typeface="Arial Narrow" pitchFamily="34" charset="0"/>
              </a:rPr>
              <a:t>      }</a:t>
            </a:r>
          </a:p>
          <a:p>
            <a:r>
              <a:rPr lang="en-US" sz="1200" dirty="0" smtClean="0">
                <a:latin typeface="Arial Narrow" pitchFamily="34" charset="0"/>
              </a:rPr>
              <a:t>      strip.show();</a:t>
            </a:r>
          </a:p>
          <a:p>
            <a:r>
              <a:rPr lang="en-US" sz="1200" dirty="0" smtClean="0">
                <a:latin typeface="Arial Narrow" pitchFamily="34" charset="0"/>
              </a:rPr>
              <a:t>      delay(wait);</a:t>
            </a:r>
          </a:p>
          <a:p>
            <a:r>
              <a:rPr lang="en-US" sz="1200" dirty="0" smtClean="0">
                <a:latin typeface="Arial Narrow" pitchFamily="34" charset="0"/>
              </a:rPr>
              <a:t>      for (int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 &lt; strip.numPixels(); </a:t>
            </a:r>
            <a:r>
              <a:rPr lang="en-US" sz="1200" dirty="0" err="1" smtClean="0">
                <a:latin typeface="Arial Narrow" pitchFamily="34" charset="0"/>
              </a:rPr>
              <a:t>i</a:t>
            </a:r>
            <a:r>
              <a:rPr lang="en-US" sz="1200" dirty="0" smtClean="0">
                <a:latin typeface="Arial Narrow" pitchFamily="34" charset="0"/>
              </a:rPr>
              <a:t>=i+3) {</a:t>
            </a:r>
          </a:p>
          <a:p>
            <a:r>
              <a:rPr lang="en-US" sz="1200" dirty="0" smtClean="0">
                <a:latin typeface="Arial Narrow" pitchFamily="34" charset="0"/>
              </a:rPr>
              <a:t>        strip.setPixelColor(</a:t>
            </a:r>
            <a:r>
              <a:rPr lang="en-US" sz="1200" dirty="0" err="1" smtClean="0">
                <a:latin typeface="Arial Narrow" pitchFamily="34" charset="0"/>
              </a:rPr>
              <a:t>i+q</a:t>
            </a:r>
            <a:r>
              <a:rPr lang="en-US" sz="1200" dirty="0" smtClean="0">
                <a:latin typeface="Arial Narrow" pitchFamily="34" charset="0"/>
              </a:rPr>
              <a:t>, 0);        //turn every third pixel off</a:t>
            </a:r>
          </a:p>
          <a:p>
            <a:r>
              <a:rPr lang="en-US" sz="1200" dirty="0" smtClean="0">
                <a:latin typeface="Arial Narrow" pitchFamily="34" charset="0"/>
              </a:rPr>
              <a:t>      }</a:t>
            </a:r>
          </a:p>
          <a:p>
            <a:r>
              <a:rPr lang="en-US" sz="1200" dirty="0" smtClean="0">
                <a:latin typeface="Arial Narrow" pitchFamily="34" charset="0"/>
              </a:rPr>
              <a:t>    }</a:t>
            </a:r>
          </a:p>
          <a:p>
            <a:r>
              <a:rPr lang="en-US" sz="1200" dirty="0" smtClean="0">
                <a:latin typeface="Arial Narrow" pitchFamily="34" charset="0"/>
              </a:rPr>
              <a:t>  }</a:t>
            </a:r>
          </a:p>
          <a:p>
            <a:r>
              <a:rPr lang="en-US" sz="1200" dirty="0" smtClean="0">
                <a:latin typeface="Arial Narrow" pitchFamily="34" charset="0"/>
              </a:rPr>
              <a:t>}</a:t>
            </a:r>
          </a:p>
        </p:txBody>
      </p:sp>
      <p:sp>
        <p:nvSpPr>
          <p:cNvPr id="7" name="Text Placeholder 2"/>
          <p:cNvSpPr>
            <a:spLocks noGrp="1"/>
          </p:cNvSpPr>
          <p:nvPr>
            <p:ph idx="1"/>
          </p:nvPr>
        </p:nvSpPr>
        <p:spPr>
          <a:xfrm>
            <a:off x="381000" y="8001000"/>
            <a:ext cx="6172200" cy="7620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Does the light look like it is flickering  on and off?</a:t>
            </a:r>
          </a:p>
          <a:p>
            <a:pPr marL="109538" indent="-109538">
              <a:lnSpc>
                <a:spcPct val="80000"/>
              </a:lnSpc>
              <a:buFont typeface="Arial" pitchFamily="34" charset="0"/>
              <a:buChar char="•"/>
            </a:pPr>
            <a:r>
              <a:rPr lang="en-US" sz="1200" dirty="0" smtClean="0">
                <a:latin typeface="Arial" pitchFamily="34" charset="0"/>
                <a:cs typeface="Arial" pitchFamily="34" charset="0"/>
              </a:rPr>
              <a:t>How many steps  of dimming do you need to you need to make it look smooth? </a:t>
            </a:r>
          </a:p>
          <a:p>
            <a:pPr marL="109538" indent="-109538">
              <a:lnSpc>
                <a:spcPct val="80000"/>
              </a:lnSpc>
              <a:buFont typeface="Arial" pitchFamily="34" charset="0"/>
              <a:buChar char="•"/>
            </a:pPr>
            <a:r>
              <a:rPr lang="en-US" sz="1200" dirty="0" smtClean="0">
                <a:latin typeface="Arial" pitchFamily="34" charset="0"/>
                <a:cs typeface="Arial" pitchFamily="34" charset="0"/>
              </a:rPr>
              <a:t>Can you put the fade in and fade out in a new loop within the motion loop?</a:t>
            </a:r>
          </a:p>
        </p:txBody>
      </p:sp>
      <p:sp>
        <p:nvSpPr>
          <p:cNvPr id="8" name="Slide Number Placeholder 7"/>
          <p:cNvSpPr>
            <a:spLocks noGrp="1"/>
          </p:cNvSpPr>
          <p:nvPr>
            <p:ph type="sldNum" sz="quarter" idx="12"/>
          </p:nvPr>
        </p:nvSpPr>
        <p:spPr/>
        <p:txBody>
          <a:bodyPr/>
          <a:lstStyle/>
          <a:p>
            <a:fld id="{A43650D1-3683-40C6-AB59-AC985A1194FF}" type="slidenum">
              <a:rPr lang="en-US" smtClean="0"/>
              <a:pPr/>
              <a:t>9</a:t>
            </a:fld>
            <a:endParaRPr lang="en-US"/>
          </a:p>
        </p:txBody>
      </p:sp>
      <p:sp>
        <p:nvSpPr>
          <p:cNvPr id="9" name="TextBox 8"/>
          <p:cNvSpPr txBox="1"/>
          <p:nvPr/>
        </p:nvSpPr>
        <p:spPr>
          <a:xfrm>
            <a:off x="381000" y="74676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latin typeface="Arial Narrow"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1139</TotalTime>
  <Words>3438</Words>
  <Application>Microsoft Office PowerPoint</Application>
  <PresentationFormat>On-screen Show (4:3)</PresentationFormat>
  <Paragraphs>397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Background – the NeoPixel Library and Examples</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McCreary</dc:creator>
  <cp:lastModifiedBy>Dan McCreary</cp:lastModifiedBy>
  <cp:revision>121</cp:revision>
  <dcterms:created xsi:type="dcterms:W3CDTF">2014-11-05T00:50:32Z</dcterms:created>
  <dcterms:modified xsi:type="dcterms:W3CDTF">2015-02-07T16:45:09Z</dcterms:modified>
</cp:coreProperties>
</file>