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2" r:id="rId3"/>
    <p:sldId id="297" r:id="rId4"/>
    <p:sldId id="280" r:id="rId5"/>
    <p:sldId id="281" r:id="rId6"/>
    <p:sldId id="283" r:id="rId7"/>
    <p:sldId id="284" r:id="rId8"/>
    <p:sldId id="285" r:id="rId9"/>
    <p:sldId id="279" r:id="rId10"/>
    <p:sldId id="278" r:id="rId11"/>
    <p:sldId id="274" r:id="rId12"/>
    <p:sldId id="286" r:id="rId13"/>
    <p:sldId id="275" r:id="rId14"/>
    <p:sldId id="292" r:id="rId15"/>
    <p:sldId id="288" r:id="rId16"/>
    <p:sldId id="290" r:id="rId17"/>
    <p:sldId id="300" r:id="rId18"/>
    <p:sldId id="295" r:id="rId19"/>
    <p:sldId id="258" r:id="rId20"/>
    <p:sldId id="299" r:id="rId21"/>
    <p:sldId id="325" r:id="rId22"/>
    <p:sldId id="301" r:id="rId23"/>
    <p:sldId id="302" r:id="rId24"/>
    <p:sldId id="330" r:id="rId25"/>
    <p:sldId id="329" r:id="rId26"/>
    <p:sldId id="331" r:id="rId27"/>
    <p:sldId id="309" r:id="rId28"/>
    <p:sldId id="311" r:id="rId29"/>
    <p:sldId id="308" r:id="rId30"/>
    <p:sldId id="332" r:id="rId31"/>
    <p:sldId id="312" r:id="rId32"/>
    <p:sldId id="298" r:id="rId33"/>
    <p:sldId id="313" r:id="rId34"/>
    <p:sldId id="314" r:id="rId35"/>
    <p:sldId id="315" r:id="rId36"/>
    <p:sldId id="316" r:id="rId37"/>
    <p:sldId id="319" r:id="rId38"/>
    <p:sldId id="320" r:id="rId39"/>
    <p:sldId id="323" r:id="rId40"/>
    <p:sldId id="324" r:id="rId41"/>
    <p:sldId id="296" r:id="rId42"/>
    <p:sldId id="259" r:id="rId43"/>
    <p:sldId id="347" r:id="rId44"/>
    <p:sldId id="260" r:id="rId45"/>
    <p:sldId id="261" r:id="rId46"/>
    <p:sldId id="333" r:id="rId47"/>
    <p:sldId id="264" r:id="rId48"/>
    <p:sldId id="266" r:id="rId49"/>
    <p:sldId id="268" r:id="rId50"/>
    <p:sldId id="269" r:id="rId51"/>
    <p:sldId id="343" r:id="rId52"/>
    <p:sldId id="334" r:id="rId53"/>
    <p:sldId id="336" r:id="rId54"/>
    <p:sldId id="335" r:id="rId55"/>
    <p:sldId id="337" r:id="rId56"/>
    <p:sldId id="339" r:id="rId57"/>
    <p:sldId id="340" r:id="rId58"/>
    <p:sldId id="341" r:id="rId59"/>
    <p:sldId id="342" r:id="rId60"/>
    <p:sldId id="345" r:id="rId61"/>
    <p:sldId id="34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C80ED-AD07-41A9-B30A-AF40AE2F2874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5840E-231E-4008-A93E-8014AE7D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Fundamental building blocks of coding</a:t>
            </a:r>
          </a:p>
          <a:p>
            <a:r>
              <a:rPr lang="en-GB" dirty="0"/>
              <a:t>Use these constantly</a:t>
            </a:r>
          </a:p>
          <a:p>
            <a:r>
              <a:rPr lang="en-GB" dirty="0"/>
              <a:t>Important things to understand</a:t>
            </a:r>
          </a:p>
          <a:p>
            <a:endParaRPr lang="en-GB" dirty="0"/>
          </a:p>
          <a:p>
            <a:r>
              <a:rPr lang="en-GB" dirty="0"/>
              <a:t>If you have coded before you will already know these so bear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4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to combine conditional statements to avoid having to use nested if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7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4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6213-8745-14D4-EFAF-A3CE398B2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2A30C-EBBA-D594-23E1-9FC582E2C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4AB57-939E-5D1D-E61C-34E18D421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if statements, however where if statements will execute once, while loops will continue until the statement is not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A627-3FAF-0B71-332A-AA8FC283D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0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21C3-ED04-8D13-91CB-318ADAFE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A3C87-94EB-E739-CCCC-297092601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58D8C-4210-93DF-5197-7E07C0BE7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if statements, however where if statements will execute once, while loops will continue until the statement is not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97432-6FDC-20BC-FB8D-8E098B2D2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4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8683-B33A-067D-5CE8-E4752E02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9B61F-2FD2-1A98-CFCD-5959BB8F5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6EDF9-984F-E379-624C-E8306C57B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handling large values or data sets, this can easily crash the program/your computer so be careful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EEBB-5E68-1EB6-82F5-C5F95386C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5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5C05-D3EB-6647-6F2D-E64F5B143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12CF1-8AE0-4431-871A-70D237485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3BCC7-3DB9-6EAE-E442-9304E3A3B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sometimes be used as a safety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607A-BE49-47BE-3F5E-F94231FEE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3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3EE7C-BEB3-0966-76A3-F3E7BBA9E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B60F4-900E-0C35-CA75-6AE9E5E13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273EAD-EB42-C8DA-5230-88B1AE6CA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Runs for a determined number of times</a:t>
            </a:r>
          </a:p>
          <a:p>
            <a:endParaRPr lang="en-GB" dirty="0"/>
          </a:p>
          <a:p>
            <a:r>
              <a:rPr lang="en-GB" dirty="0"/>
              <a:t>Different to while loops as no conditional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CFCA6-A784-F0B3-B193-DFE66DD06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73765-D325-880D-C4A7-14390093B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AB9FF-CAB3-79DE-78E5-C40EABED7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3D072-D079-C448-95AA-B1494062E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variable used can be anything, it is useful to make it meaningful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82F5-2F21-B08E-E11F-12BDFE02F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63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A3304-513A-C8AA-F137-2429205B5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2D6E2-480F-615A-B32F-D834AF26F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489C52-2ADF-BB50-B48F-6B44BBB54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loop seems simple but you can have multiple loops running at the same time or multiple variables so for ease, use a good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D7BD-D037-D69F-7D5E-F4EE5C80C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4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 way to use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5819-EB4D-781E-478B-D3E1C67C8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4B1C0-F8B6-292C-68D3-D0A865D91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D87FF-ACC3-833D-86BD-A42F68B81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04EE2-2553-76B5-114F-32E9A7E52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82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Runs for a determined number of times</a:t>
            </a:r>
          </a:p>
          <a:p>
            <a:endParaRPr lang="en-GB" dirty="0"/>
          </a:p>
          <a:p>
            <a:r>
              <a:rPr lang="en-GB" dirty="0"/>
              <a:t>Different to while loops as no conditional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9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can be as short as a few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21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Named using snake case, conventionally</a:t>
            </a:r>
          </a:p>
          <a:p>
            <a:r>
              <a:rPr lang="en-GB" dirty="0"/>
              <a:t>You can create the definition without actually calling the function</a:t>
            </a:r>
          </a:p>
          <a:p>
            <a:endParaRPr lang="en-GB" dirty="0"/>
          </a:p>
          <a:p>
            <a:r>
              <a:rPr lang="en-GB" dirty="0"/>
              <a:t>Write some instructions then put in your pocket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31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76BB-0833-5752-F3C8-DE70FE46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160B0-EC4B-2E62-A4D9-04E0ED9DA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8C49B9-9FCD-AC65-97A6-988FB55D5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argument can be called anything (except the name of the function etc) but make it meaningful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6C88-0D68-4840-BB62-C20546B1B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35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3402-06F2-F782-B4A8-C970AF010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8FA16-0AF7-B8B0-B9DF-AE16A2F82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FBB89-2975-1748-86F9-1168A18D5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Parameter: the variable listed inside the brackets in the function definition</a:t>
            </a:r>
          </a:p>
          <a:p>
            <a:r>
              <a:rPr lang="en-GB" dirty="0"/>
              <a:t>Argument: the value that is sent to the function when it is called</a:t>
            </a:r>
          </a:p>
          <a:p>
            <a:endParaRPr lang="en-GB" dirty="0"/>
          </a:p>
          <a:p>
            <a:r>
              <a:rPr lang="en-GB" dirty="0"/>
              <a:t>Takes the argument value given and uses it in place of the parameter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A86E7-4214-BD31-CBFD-78B7A0FBC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D1EC-23A4-D486-97B1-5BBEA72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966C4-323A-F68D-4468-32E94BB46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D26C5-ABD0-7727-571E-7C8D951BD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Parameter: the variable listed inside the brackets in the function definition</a:t>
            </a:r>
          </a:p>
          <a:p>
            <a:r>
              <a:rPr lang="en-GB" dirty="0"/>
              <a:t>Argument: the value that is sent to the function when it is called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A1056-5EC1-187F-9FE7-3C7EC2F6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75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BDC6-B7C9-4436-592E-59FA006C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22249-72B1-B312-15AC-1F78C29C1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1C79E-BB5E-DBE6-5D3F-956930C3A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Parameter: the variable listed inside the brackets in the function definition</a:t>
            </a:r>
          </a:p>
          <a:p>
            <a:r>
              <a:rPr lang="en-GB" dirty="0"/>
              <a:t>Argument: the value that is sent to the function when it is called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03536-C0C0-85E3-23E4-E3761215E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0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C16C-7293-9A87-025F-FEF9D6CC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BA600-E918-F94D-4BE8-9DFA9DDFF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1CD4E-FE64-F241-3CA0-A9646E880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create the definition without actually calling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7BEE9-74D8-BB36-8A51-B47C18AB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77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regular .</a:t>
            </a:r>
            <a:r>
              <a:rPr lang="en-GB" dirty="0" err="1"/>
              <a:t>py</a:t>
            </a:r>
            <a:r>
              <a:rPr lang="en-GB" dirty="0"/>
              <a:t> file will all be run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4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608E-5E93-7DA0-B88A-818ADB1A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830B7-F28C-D9A7-7EF4-C86091126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031B60-27A5-128F-BD37-175565263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7940-A5E7-F4FA-3933-DE274F44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3F3F-1FDA-97CB-3BF7-A4819DD4A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0137E-7B29-C9BF-8297-7E03AD7F3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934289-9C59-AB98-4002-4BA0AF3A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E451A-3C5A-B632-53B5-4D2CE50D3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1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C67B-BB14-F744-E863-6F77CD0F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3040F-DAD8-D4F8-EC91-D5EAB75D8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856C6-61B3-6BB5-CDFC-0103BB220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721A-88B8-D80C-111A-86F64C1AC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1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0B539-B173-963C-1C4A-DFF0CC90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ED61B-3188-D08F-B0C1-179C5BB9D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4F591-F42E-E6A8-7475-ADD33C07E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you get used to it you will be fine, but make sure you pay attention. </a:t>
            </a:r>
          </a:p>
          <a:p>
            <a:r>
              <a:rPr lang="en-GB" dirty="0"/>
              <a:t>Its something to think about when you are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A8F1A-1FFE-A175-9608-B32BD05E6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9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answer to ‘what do you want to happen if the condition is false’ is ‘nothing’ then you don’t need an else statement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68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condition 1 is true, that will run. </a:t>
            </a:r>
          </a:p>
          <a:p>
            <a:r>
              <a:rPr lang="en-GB" dirty="0"/>
              <a:t>If not then condition 2 will be checked. </a:t>
            </a:r>
          </a:p>
          <a:p>
            <a:r>
              <a:rPr lang="en-GB" dirty="0"/>
              <a:t>If this true it will run, if not the else will run</a:t>
            </a:r>
          </a:p>
          <a:p>
            <a:endParaRPr lang="en-GB" dirty="0"/>
          </a:p>
          <a:p>
            <a:r>
              <a:rPr lang="en-GB" dirty="0"/>
              <a:t>Once a true statement is found, it will run that then bypass the rest of the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would happen is both condition 1 and 2 are false?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840E-231E-4008-A93E-8014AE7D64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1F41-07AF-740C-524E-213FEC7A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38B09-33C3-6668-39F6-9A6FF3293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F14B-28BD-89E1-3AD3-B70A7F9D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4401-1C52-C544-40B5-F98A9F20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9419-3826-FA4E-19A5-5A2A73B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244-AB11-75EA-980E-0D826C83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AC1A-3FCD-685E-3D01-523F286C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F233-6B94-DCEB-25BB-271E7A8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18E0-67E2-FE89-D735-3C31072B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ED99-B6AA-C443-CF6D-C49ECF4A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9A5F1-1F3D-EBF1-D482-3152A2D4C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2E25-BB77-A390-F95D-9DD5BF82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0EEC-D610-5FC0-F416-1FC9A54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AAF1-F08C-876C-5C7E-2A716B53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137-BD8D-0B30-E50D-9C238D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04B0-641F-0893-F85A-3A43522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EA4D-01C2-8A35-8680-1E8A9A6A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60D9-6934-E7CA-6612-8F15C8C1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A930-6A3C-D84D-CD32-5B4B7FE2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2289-5375-5A6A-D76D-BA8DEF61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9A0A-1DA5-C4ED-5EEB-19D91730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74F5-D1F7-66D2-42A8-DFF8CC93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B4DB-CB69-15FD-DB91-3F8D0479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2628-97A4-FBDF-75C1-3A15618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7D19-3AA4-3A87-811F-BCAB8DF7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2D00-5416-7E1C-0275-AD392E22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6CA3-A552-89A7-8533-8B23E4B19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D6D5-44C1-DD68-20C5-9D56DAF3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3299-2165-48C3-82CA-D9F38C02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924F-943A-B0EA-AAC2-4B65D20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74509-D1EF-097B-7DAF-E3C6B49D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0673-93E4-FBC9-1890-273DFC02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1A8B-4B75-F1A0-0129-94A92F9D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2869-CD34-5CFF-36E5-74896D39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534FD-B628-D18F-BC92-8431E8BB7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02974-4A2E-CC6C-E83B-519596A8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DAF03-1880-3471-98CE-8D068633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E4960-DAF4-339C-57C1-7A7EE21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63AA9-A39F-C1CB-EF13-0A744B7C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F94-B995-FBA7-0482-88706C25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D587-6F24-4453-6AF9-7318AEA7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E74E-06E8-2376-BCA3-A19F2204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1C2AA-6D93-D152-08CC-97C093D9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0327-FA1A-EE4F-4104-EA9B1C8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A7059-C042-8A80-EE9F-B60B62D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6D7EF-274E-58A3-8B03-9F38AF6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3154-7EE2-CE81-7EF3-42703040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8382-67E1-FBD1-9126-7331E1B01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CE25-EC38-F2DB-7EA8-BD134660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0092-6F7A-08DB-0310-003123D7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AD18-6295-4085-58AB-D306373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4045-00A3-366A-51F6-B66B70A8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14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1E95-FD43-F0E2-5764-78F46446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57172-DE5E-EBDE-7290-7F31C8EA2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752F2-B3CE-5BBF-D98B-B64CD8B6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B5CE-B453-FCAF-65DB-BBE96D58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450C-7E0A-530D-9DA1-6B00ACF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0D17-AB8E-A1CD-4324-26582966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8A47D-9ED0-B475-6EF9-88F1F9B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3E94-4EBA-3853-378C-DE76D91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E1B3-1720-41FC-D336-072BEABF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307B9-0725-48BC-8204-33CCB24D5A9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4B1E-43D7-5BC2-262F-3BB566E49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BF0D-DD09-2690-81D5-DE13FAE89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1D483-3F88-4787-A43D-6883C3F2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en.wikipedia.org/wiki/Camberwell" TargetMode="External"/><Relationship Id="rId2" Type="http://schemas.openxmlformats.org/officeDocument/2006/relationships/hyperlink" Target="wikipedia.or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8BB7-B4B5-B0A7-8FDD-604B57383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rotesque Light" panose="020F0502020204030204" pitchFamily="34" charset="0"/>
              </a:rPr>
              <a:t>Peckham DAZ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5233-871C-05BE-08B7-E25DF8F31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Week 2 – 21/01/2025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BD015-97FA-77A2-52CC-BE4B2F55FAC9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1B1A-8295-47B0-0A8A-C25B2839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CA37DF-1A59-79B5-BC76-BE7A04E20129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51B21-FD69-C653-C306-07E896D51247}"/>
              </a:ext>
            </a:extLst>
          </p:cNvPr>
          <p:cNvSpPr txBox="1"/>
          <p:nvPr/>
        </p:nvSpPr>
        <p:spPr>
          <a:xfrm>
            <a:off x="2319772" y="1829660"/>
            <a:ext cx="3374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0070C0"/>
                </a:solidFill>
                <a:latin typeface="Grotesque Light" panose="020B0304020202020204" pitchFamily="34" charset="0"/>
              </a:rPr>
              <a:t>Condition</a:t>
            </a:r>
            <a:r>
              <a:rPr lang="en-GB" sz="2600" b="1" dirty="0">
                <a:latin typeface="Grotesque Light" panose="020B0304020202020204" pitchFamily="34" charset="0"/>
              </a:rPr>
              <a:t>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EFFE5-AA7B-0B5E-FD2D-6A524FE8B33E}"/>
              </a:ext>
            </a:extLst>
          </p:cNvPr>
          <p:cNvSpPr txBox="1"/>
          <p:nvPr/>
        </p:nvSpPr>
        <p:spPr>
          <a:xfrm>
            <a:off x="6894057" y="1810007"/>
            <a:ext cx="3374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0070C0"/>
                </a:solidFill>
                <a:latin typeface="Grotesque Light" panose="020B0304020202020204" pitchFamily="34" charset="0"/>
              </a:rPr>
              <a:t>Condition</a:t>
            </a:r>
            <a:r>
              <a:rPr lang="en-GB" sz="2600" b="1" dirty="0">
                <a:latin typeface="Grotesque Light" panose="020B0304020202020204" pitchFamily="34" charset="0"/>
              </a:rPr>
              <a:t> is 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E2D52-740B-2D12-C74E-8F63BCFD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79" y="2499124"/>
            <a:ext cx="9222041" cy="32997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65F14F-C080-C2E8-CA47-7A790D02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else	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14F078-258C-423A-8A62-548F88B6C915}"/>
              </a:ext>
            </a:extLst>
          </p:cNvPr>
          <p:cNvCxnSpPr>
            <a:stCxn id="11" idx="2"/>
          </p:cNvCxnSpPr>
          <p:nvPr/>
        </p:nvCxnSpPr>
        <p:spPr>
          <a:xfrm>
            <a:off x="6096000" y="1690688"/>
            <a:ext cx="0" cy="442497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4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CDAC5-C759-F737-1CE0-90B180AD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229-B20E-46A5-F61A-248703F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else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3253-07C6-C3A4-AA7E-D3F18083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25477-A8F6-6CD1-5113-8A5027D41E5A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8519E-0F72-9D3B-4FDD-6325937A99D8}"/>
              </a:ext>
            </a:extLst>
          </p:cNvPr>
          <p:cNvSpPr txBox="1"/>
          <p:nvPr/>
        </p:nvSpPr>
        <p:spPr>
          <a:xfrm>
            <a:off x="981113" y="5484659"/>
            <a:ext cx="9413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However, what if a is equal to b?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244161-527A-3C94-8B61-714E95DA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20" y="2349081"/>
            <a:ext cx="5842184" cy="21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78821-B182-AEEF-71D8-209FF413D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2EA-75D6-4968-DC1D-329BF16B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959247-D5A2-B98F-180C-2C08E387CCC2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A945EC-9CB7-60EF-478F-A72D35B86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8393"/>
          <a:stretch/>
        </p:blipFill>
        <p:spPr>
          <a:xfrm>
            <a:off x="3880419" y="1690688"/>
            <a:ext cx="4155859" cy="262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1888-FF22-67FC-066D-D92A29278B26}"/>
              </a:ext>
            </a:extLst>
          </p:cNvPr>
          <p:cNvSpPr txBox="1"/>
          <p:nvPr/>
        </p:nvSpPr>
        <p:spPr>
          <a:xfrm>
            <a:off x="1010611" y="4553878"/>
            <a:ext cx="9413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rotesque Light" panose="020B0304020202020204" pitchFamily="34" charset="0"/>
              </a:rPr>
              <a:t>Comes from the combination of the words ‘else if’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rotesque Light" panose="020B0304020202020204" pitchFamily="34" charset="0"/>
              </a:rPr>
              <a:t>If condition 1 is False, it will then move on to condition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rotesque Light" panose="020B0304020202020204" pitchFamily="34" charset="0"/>
              </a:rPr>
              <a:t>Only one block of code within the whole statement can run</a:t>
            </a:r>
          </a:p>
        </p:txBody>
      </p:sp>
    </p:spTree>
    <p:extLst>
      <p:ext uri="{BB962C8B-B14F-4D97-AF65-F5344CB8AC3E}">
        <p14:creationId xmlns:p14="http://schemas.microsoft.com/office/powerpoint/2010/main" val="341049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013C4-4849-1A2F-91FA-6EF041AA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03695F-E15F-7540-DC26-8A21C7617014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F3AB1-21AC-17AF-8896-3555373C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22" y="2887513"/>
            <a:ext cx="4068784" cy="295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2EAD6-AAD9-8CAF-B1A7-DC1EB400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60" y="3042912"/>
            <a:ext cx="3834581" cy="2853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457B5-7985-6709-2483-2331CB3405E1}"/>
              </a:ext>
            </a:extLst>
          </p:cNvPr>
          <p:cNvSpPr txBox="1"/>
          <p:nvPr/>
        </p:nvSpPr>
        <p:spPr>
          <a:xfrm>
            <a:off x="2040347" y="2042879"/>
            <a:ext cx="3374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0070C0"/>
                </a:solidFill>
                <a:latin typeface="Grotesque Light" panose="020B0304020202020204" pitchFamily="34" charset="0"/>
              </a:rPr>
              <a:t>Condition 1</a:t>
            </a:r>
            <a:r>
              <a:rPr lang="en-GB" sz="2600" b="1" dirty="0">
                <a:latin typeface="Grotesque Light" panose="020B0304020202020204" pitchFamily="34" charset="0"/>
              </a:rPr>
              <a:t> is 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72882-2524-7333-A4FA-E41CEBDDB5F2}"/>
              </a:ext>
            </a:extLst>
          </p:cNvPr>
          <p:cNvSpPr txBox="1"/>
          <p:nvPr/>
        </p:nvSpPr>
        <p:spPr>
          <a:xfrm>
            <a:off x="6538565" y="1720469"/>
            <a:ext cx="41276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>
                <a:solidFill>
                  <a:srgbClr val="0070C0"/>
                </a:solidFill>
                <a:latin typeface="Grotesque Light" panose="020B0304020202020204" pitchFamily="34" charset="0"/>
              </a:rPr>
              <a:t>Condition 1</a:t>
            </a:r>
            <a:r>
              <a:rPr lang="en-GB" sz="2600" b="1" dirty="0">
                <a:latin typeface="Grotesque Light" panose="020B0304020202020204" pitchFamily="34" charset="0"/>
              </a:rPr>
              <a:t> is False</a:t>
            </a:r>
          </a:p>
          <a:p>
            <a:pPr algn="ctr"/>
            <a:r>
              <a:rPr lang="en-GB" sz="2600" b="1" dirty="0">
                <a:latin typeface="Grotesque Light" panose="020B0304020202020204" pitchFamily="34" charset="0"/>
              </a:rPr>
              <a:t>AND </a:t>
            </a:r>
          </a:p>
          <a:p>
            <a:pPr algn="ctr"/>
            <a:r>
              <a:rPr lang="en-GB" sz="2600" b="1" dirty="0">
                <a:solidFill>
                  <a:schemeClr val="accent2"/>
                </a:solidFill>
                <a:latin typeface="Grotesque Light" panose="020B0304020202020204" pitchFamily="34" charset="0"/>
              </a:rPr>
              <a:t>Condition 2</a:t>
            </a:r>
            <a:r>
              <a:rPr lang="en-GB" sz="2600" b="1" dirty="0">
                <a:latin typeface="Grotesque Light" panose="020B0304020202020204" pitchFamily="34" charset="0"/>
              </a:rPr>
              <a:t> is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565ECF-E02D-8F13-3DB5-E0B80DB42D38}"/>
              </a:ext>
            </a:extLst>
          </p:cNvPr>
          <p:cNvCxnSpPr/>
          <p:nvPr/>
        </p:nvCxnSpPr>
        <p:spPr>
          <a:xfrm>
            <a:off x="5887056" y="1723506"/>
            <a:ext cx="0" cy="442497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B01B411-AE61-BED2-5652-9C88ABD1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</p:spTree>
    <p:extLst>
      <p:ext uri="{BB962C8B-B14F-4D97-AF65-F5344CB8AC3E}">
        <p14:creationId xmlns:p14="http://schemas.microsoft.com/office/powerpoint/2010/main" val="270792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D966-0098-BDFD-43FC-726F651B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4FB6-ECBD-7446-FA9E-65481E5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B918B-79F0-5508-622A-78EB7ACE441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97539-83F6-E0B7-5ADA-7B869D78E7B1}"/>
              </a:ext>
            </a:extLst>
          </p:cNvPr>
          <p:cNvSpPr txBox="1"/>
          <p:nvPr/>
        </p:nvSpPr>
        <p:spPr>
          <a:xfrm>
            <a:off x="6821474" y="2717822"/>
            <a:ext cx="4121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Which one of these </a:t>
            </a:r>
          </a:p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code blocks will run?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3C4D8-6A86-FC39-7399-2495533C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6" y="1450933"/>
            <a:ext cx="3128256" cy="4734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2823C-1F3F-5296-C24C-101E7094B2B1}"/>
              </a:ext>
            </a:extLst>
          </p:cNvPr>
          <p:cNvSpPr/>
          <p:nvPr/>
        </p:nvSpPr>
        <p:spPr>
          <a:xfrm>
            <a:off x="1685433" y="2107902"/>
            <a:ext cx="3706762" cy="66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84E60-1169-040B-6DFA-FB7FABC8EBAB}"/>
              </a:ext>
            </a:extLst>
          </p:cNvPr>
          <p:cNvSpPr txBox="1"/>
          <p:nvPr/>
        </p:nvSpPr>
        <p:spPr>
          <a:xfrm>
            <a:off x="7951195" y="3882997"/>
            <a:ext cx="219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rotesque Light" panose="020B0304020202020204" pitchFamily="34" charset="0"/>
              </a:rPr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36546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AD549-4D0A-BAF6-ED85-F59FB4FC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F315-6822-2607-3E32-B72BAAB4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C342AD-D4C1-594A-78AB-4694386FB8C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EE77B-C8C2-C5E2-81A7-0A18146CABC5}"/>
              </a:ext>
            </a:extLst>
          </p:cNvPr>
          <p:cNvSpPr txBox="1"/>
          <p:nvPr/>
        </p:nvSpPr>
        <p:spPr>
          <a:xfrm>
            <a:off x="6821474" y="2717822"/>
            <a:ext cx="4121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Which one of these </a:t>
            </a:r>
          </a:p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code blocks will run?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41417C-AB31-7C45-8333-2B7404EF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6" y="1578121"/>
            <a:ext cx="3112211" cy="46097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EFD553-1E74-1D4C-EE12-EF0675AA9CA3}"/>
              </a:ext>
            </a:extLst>
          </p:cNvPr>
          <p:cNvSpPr/>
          <p:nvPr/>
        </p:nvSpPr>
        <p:spPr>
          <a:xfrm>
            <a:off x="1956620" y="4129548"/>
            <a:ext cx="3706762" cy="66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A47EB-0F5D-4116-0D7D-C6F444DC1098}"/>
              </a:ext>
            </a:extLst>
          </p:cNvPr>
          <p:cNvSpPr txBox="1"/>
          <p:nvPr/>
        </p:nvSpPr>
        <p:spPr>
          <a:xfrm>
            <a:off x="7951195" y="3882997"/>
            <a:ext cx="219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rotesque Light" panose="020B0304020202020204" pitchFamily="34" charset="0"/>
              </a:rPr>
              <a:t>Code 5</a:t>
            </a:r>
          </a:p>
        </p:txBody>
      </p:sp>
    </p:spTree>
    <p:extLst>
      <p:ext uri="{BB962C8B-B14F-4D97-AF65-F5344CB8AC3E}">
        <p14:creationId xmlns:p14="http://schemas.microsoft.com/office/powerpoint/2010/main" val="4804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3A9F-51CD-E226-69DD-CEAABF96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0CC1-2F6E-1241-C580-4F835A1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CE2F25-25B4-37AE-E5A9-FED236843315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6BEE-39E5-4339-C882-29418EDEA89F}"/>
              </a:ext>
            </a:extLst>
          </p:cNvPr>
          <p:cNvSpPr txBox="1"/>
          <p:nvPr/>
        </p:nvSpPr>
        <p:spPr>
          <a:xfrm>
            <a:off x="6821474" y="2717822"/>
            <a:ext cx="4121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Which one of these </a:t>
            </a:r>
          </a:p>
          <a:p>
            <a:pPr marL="0" indent="0">
              <a:buNone/>
            </a:pPr>
            <a:r>
              <a:rPr lang="en-GB" sz="2800" dirty="0">
                <a:latin typeface="Grotesque Light" panose="020B0304020202020204" pitchFamily="34" charset="0"/>
              </a:rPr>
              <a:t>code blocks will run?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85BF-1CB5-2CD6-8571-BCD32F4B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81" y="2199614"/>
            <a:ext cx="2781541" cy="2453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AF4A1-9748-7BD5-3699-A1124AE3E027}"/>
              </a:ext>
            </a:extLst>
          </p:cNvPr>
          <p:cNvSpPr txBox="1"/>
          <p:nvPr/>
        </p:nvSpPr>
        <p:spPr>
          <a:xfrm>
            <a:off x="7924800" y="3721090"/>
            <a:ext cx="151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Grotesque Light" panose="020B0304020202020204" pitchFamily="34" charset="0"/>
              </a:rPr>
              <a:t>NONE!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BD72BA-70F3-DB1E-7693-5D0797AD82EE}"/>
              </a:ext>
            </a:extLst>
          </p:cNvPr>
          <p:cNvCxnSpPr>
            <a:cxnSpLocks/>
          </p:cNvCxnSpPr>
          <p:nvPr/>
        </p:nvCxnSpPr>
        <p:spPr>
          <a:xfrm>
            <a:off x="2064774" y="1976284"/>
            <a:ext cx="3549445" cy="2989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65F9AE-8CA6-D222-DA02-F3D9F6746B22}"/>
              </a:ext>
            </a:extLst>
          </p:cNvPr>
          <p:cNvCxnSpPr>
            <a:cxnSpLocks/>
          </p:cNvCxnSpPr>
          <p:nvPr/>
        </p:nvCxnSpPr>
        <p:spPr>
          <a:xfrm flipV="1">
            <a:off x="2064774" y="1976284"/>
            <a:ext cx="3411794" cy="2989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5F8C-DBCE-A8F7-0382-999F07FB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EA57-4F1F-1053-2DC5-C329FE3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</a:t>
            </a:r>
            <a:r>
              <a:rPr lang="en-GB" dirty="0" err="1">
                <a:latin typeface="Grotesque Light" panose="020B0304020202020204" pitchFamily="34" charset="0"/>
              </a:rPr>
              <a:t>elif</a:t>
            </a:r>
            <a:r>
              <a:rPr lang="en-GB" dirty="0">
                <a:latin typeface="Grotesque Light" panose="020B0304020202020204" pitchFamily="34" charset="0"/>
              </a:rPr>
              <a:t>… else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36CD3B-CE29-182B-CE2C-594246DE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647" y="2507228"/>
            <a:ext cx="5136027" cy="2528506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FD6336-2F5D-D91D-BE0D-13C95ECC113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859D7A-3F49-E203-831D-70801D34F9ED}"/>
              </a:ext>
            </a:extLst>
          </p:cNvPr>
          <p:cNvSpPr/>
          <p:nvPr/>
        </p:nvSpPr>
        <p:spPr>
          <a:xfrm>
            <a:off x="4198376" y="3273708"/>
            <a:ext cx="648929" cy="482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EFF8C4-B48A-947A-E4CC-DC3E2009DBE9}"/>
              </a:ext>
            </a:extLst>
          </p:cNvPr>
          <p:cNvCxnSpPr>
            <a:cxnSpLocks/>
          </p:cNvCxnSpPr>
          <p:nvPr/>
        </p:nvCxnSpPr>
        <p:spPr>
          <a:xfrm flipV="1">
            <a:off x="4847305" y="3514816"/>
            <a:ext cx="3962398" cy="142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758484-E1D9-AD6D-E9A7-78601054A8B5}"/>
              </a:ext>
            </a:extLst>
          </p:cNvPr>
          <p:cNvSpPr txBox="1"/>
          <p:nvPr/>
        </p:nvSpPr>
        <p:spPr>
          <a:xfrm>
            <a:off x="8792411" y="2918936"/>
            <a:ext cx="332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== is used for comparison</a:t>
            </a:r>
          </a:p>
          <a:p>
            <a:r>
              <a:rPr lang="en-GB" dirty="0">
                <a:latin typeface="Grotesque Light" panose="020B0304020202020204" pitchFamily="34" charset="0"/>
              </a:rPr>
              <a:t>           e.g.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= is used for assignment</a:t>
            </a:r>
          </a:p>
          <a:p>
            <a:r>
              <a:rPr lang="en-GB" dirty="0">
                <a:latin typeface="Grotesque Light" panose="020B0304020202020204" pitchFamily="34" charset="0"/>
              </a:rPr>
              <a:t>           e.g.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7B6C27-1F0D-CD77-22FE-3003EE54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479" y="3278540"/>
            <a:ext cx="922100" cy="320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B1754B-3BEA-A788-DF36-014DC65D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479" y="4393030"/>
            <a:ext cx="762066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A6994-4C5A-CFA8-3073-B774D461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CFCD-B2BF-A00A-52BC-C57DB5D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Logical operators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5F0E4-2D2E-75A5-D736-9E5997AB2F2B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F255C-26C6-3F8F-7952-E74B4C23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>
                <a:latin typeface="Grotesque Light" panose="020B0304020202020204" pitchFamily="34" charset="0"/>
              </a:rPr>
              <a:t>and:</a:t>
            </a:r>
          </a:p>
          <a:p>
            <a:pPr marL="0" indent="0">
              <a:buNone/>
            </a:pPr>
            <a:endParaRPr lang="en-GB" sz="40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sz="4000" dirty="0">
                <a:latin typeface="Grotesque Light" panose="020B0304020202020204" pitchFamily="34" charset="0"/>
              </a:rPr>
              <a:t>or:</a:t>
            </a:r>
          </a:p>
          <a:p>
            <a:pPr marL="0" indent="0">
              <a:buNone/>
            </a:pPr>
            <a:endParaRPr lang="en-GB" sz="40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sz="4000" dirty="0">
                <a:latin typeface="Grotesque Light" panose="020B0304020202020204" pitchFamily="34" charset="0"/>
              </a:rPr>
              <a:t>not:</a:t>
            </a:r>
          </a:p>
          <a:p>
            <a:endParaRPr lang="en-GB" sz="4000" dirty="0">
              <a:latin typeface="Grotesque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1AD7A-F7C7-76F9-0ED3-DCE4F3E1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35" y="1690688"/>
            <a:ext cx="6369113" cy="1081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F722A-0109-248E-8212-063C700D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935" y="3119864"/>
            <a:ext cx="8470711" cy="1081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C751D-CD56-DFFE-8282-F866159FF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015" y="4549041"/>
            <a:ext cx="6241657" cy="10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6FE4-23D9-A5FE-78D2-20C1595C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1574646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Loops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F71BC7-1DB0-6F1B-1D92-E93C36F97E19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D5C7BC-0E2A-8B3E-7D3B-8F4695459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1" y="3962246"/>
            <a:ext cx="9144000" cy="1655762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While loops</a:t>
            </a:r>
          </a:p>
          <a:p>
            <a:r>
              <a:rPr lang="en-GB" dirty="0">
                <a:latin typeface="Grotesque Light" panose="020B0304020202020204" pitchFamily="34" charset="0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6807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8403-013B-E4F6-2021-EEA419B25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97" y="382206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GB" sz="4800" dirty="0">
                <a:latin typeface="Grotesque Light" panose="020B0304020202020204" pitchFamily="34" charset="0"/>
              </a:rPr>
              <a:t>Coding Basics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A7F9D4-4853-0F25-B9AD-7A4CC568FF0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CCAA542-78A6-F0E3-0C73-1EB790B3D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 statements</a:t>
            </a:r>
          </a:p>
          <a:p>
            <a:r>
              <a:rPr lang="en-GB" dirty="0">
                <a:latin typeface="Grotesque Light" panose="020B0304020202020204" pitchFamily="34" charset="0"/>
              </a:rPr>
              <a:t>Loops</a:t>
            </a:r>
          </a:p>
          <a:p>
            <a:r>
              <a:rPr lang="en-GB" dirty="0">
                <a:latin typeface="Grotesque Light" panose="020B030402020202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2417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4801A-3067-D0C1-7833-3F5AC8FC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A333-5874-E7AD-4698-DC2D277E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While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573DCB-20A7-5E03-8DA5-A91049FB1913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10237-89A9-C82C-3623-CD41FA26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The code within the loop will run whilst the condition is true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57D625-3444-D1CA-6232-72D44B88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77" y="2986975"/>
            <a:ext cx="4186524" cy="21257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4ADB823-B25A-9436-47F6-115CF16DE306}"/>
              </a:ext>
            </a:extLst>
          </p:cNvPr>
          <p:cNvGrpSpPr/>
          <p:nvPr/>
        </p:nvGrpSpPr>
        <p:grpSpPr>
          <a:xfrm>
            <a:off x="2482645" y="2782529"/>
            <a:ext cx="1519084" cy="1582994"/>
            <a:chOff x="2482645" y="2782529"/>
            <a:chExt cx="1519084" cy="158299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575107-7B60-7676-CC11-C1E89A33DC59}"/>
                </a:ext>
              </a:extLst>
            </p:cNvPr>
            <p:cNvGrpSpPr/>
            <p:nvPr/>
          </p:nvGrpSpPr>
          <p:grpSpPr>
            <a:xfrm>
              <a:off x="3372465" y="2782529"/>
              <a:ext cx="629264" cy="1042219"/>
              <a:chOff x="3372465" y="2782529"/>
              <a:chExt cx="629264" cy="104221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AC6604-342D-F212-BFB1-912C9BD29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2465" y="2782529"/>
                <a:ext cx="9832" cy="104221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1EB0F79-B9A7-71C0-6F1F-A10CAAF117DC}"/>
                  </a:ext>
                </a:extLst>
              </p:cNvPr>
              <p:cNvCxnSpPr/>
              <p:nvPr/>
            </p:nvCxnSpPr>
            <p:spPr>
              <a:xfrm>
                <a:off x="3382297" y="3824748"/>
                <a:ext cx="6194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EF1AC7-C813-69CF-5772-36D82438D8A5}"/>
                </a:ext>
              </a:extLst>
            </p:cNvPr>
            <p:cNvGrpSpPr/>
            <p:nvPr/>
          </p:nvGrpSpPr>
          <p:grpSpPr>
            <a:xfrm>
              <a:off x="2482645" y="3274141"/>
              <a:ext cx="899652" cy="1091382"/>
              <a:chOff x="2482645" y="3274141"/>
              <a:chExt cx="899652" cy="109138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3EAB74E-BC45-DF74-2D34-853A47CD4FB7}"/>
                  </a:ext>
                </a:extLst>
              </p:cNvPr>
              <p:cNvCxnSpPr/>
              <p:nvPr/>
            </p:nvCxnSpPr>
            <p:spPr>
              <a:xfrm>
                <a:off x="3382297" y="4049874"/>
                <a:ext cx="0" cy="3156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A76600B-F281-6CB4-9F4C-C22DEB10EA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561" y="4365523"/>
                <a:ext cx="8947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550D20F-D54D-8C52-BA78-16C8B16D01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7561" y="3274141"/>
                <a:ext cx="0" cy="109138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A5C9E69-A070-85AE-90DB-7AED1300A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645" y="3274141"/>
                <a:ext cx="6980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B7C597A-D043-9EAC-806D-362F69199EF0}"/>
              </a:ext>
            </a:extLst>
          </p:cNvPr>
          <p:cNvSpPr txBox="1"/>
          <p:nvPr/>
        </p:nvSpPr>
        <p:spPr>
          <a:xfrm>
            <a:off x="747252" y="3534526"/>
            <a:ext cx="17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Grotesque Light" panose="020B0304020202020204" pitchFamily="34" charset="0"/>
              </a:rPr>
              <a:t>While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4344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1E491-38EC-8CB4-3D0E-E3D2E1E8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3D4510-CD4F-4CE4-6901-96A0054A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716"/>
          <a:stretch/>
        </p:blipFill>
        <p:spPr>
          <a:xfrm>
            <a:off x="4789541" y="1934073"/>
            <a:ext cx="2772696" cy="20975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47933-481C-392A-5586-64A0E5FC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840"/>
          <a:stretch/>
        </p:blipFill>
        <p:spPr>
          <a:xfrm>
            <a:off x="4789541" y="3988066"/>
            <a:ext cx="2772696" cy="2222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C4454-36D1-9E28-5C7B-9459DAB4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While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D493DB-26E1-26F1-CF3F-6DF577CD1C00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76DEF-1F33-1DF8-F75F-BC1F6E5E1A39}"/>
              </a:ext>
            </a:extLst>
          </p:cNvPr>
          <p:cNvSpPr txBox="1"/>
          <p:nvPr/>
        </p:nvSpPr>
        <p:spPr>
          <a:xfrm>
            <a:off x="7411065" y="4053037"/>
            <a:ext cx="361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Equivalent to writing 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180AFE-EA34-2074-6ECA-340D62D57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439" y="4095489"/>
            <a:ext cx="1181202" cy="27434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910CC8-03BE-6620-6A45-6DE5E2A0BE2D}"/>
              </a:ext>
            </a:extLst>
          </p:cNvPr>
          <p:cNvSpPr/>
          <p:nvPr/>
        </p:nvSpPr>
        <p:spPr>
          <a:xfrm>
            <a:off x="5354898" y="3019625"/>
            <a:ext cx="648929" cy="482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BD158-D97E-F123-9335-4747F644A636}"/>
              </a:ext>
            </a:extLst>
          </p:cNvPr>
          <p:cNvCxnSpPr>
            <a:cxnSpLocks/>
          </p:cNvCxnSpPr>
          <p:nvPr/>
        </p:nvCxnSpPr>
        <p:spPr>
          <a:xfrm flipH="1" flipV="1">
            <a:off x="6120583" y="3429000"/>
            <a:ext cx="2168011" cy="537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35115-0F5A-5F8F-2203-DB537739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1D96-B654-899B-719C-BECF5CEE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While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8DCADF-D90C-E124-EC53-9E41B3ECDB3F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DF9CA-EBF9-9EEB-E69B-E1961FD1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Beware: it is easy to get stuck in while loops!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This loop will run forever, or until something crashes…</a:t>
            </a:r>
          </a:p>
          <a:p>
            <a:endParaRPr lang="en-GB" b="1" dirty="0">
              <a:latin typeface="Grotesque Light" panose="020B03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130006-5080-5A91-D1D3-5189F437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526" y="2538523"/>
            <a:ext cx="3055204" cy="24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0F54-DE64-058A-5057-27CFC57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1218-5D53-4A25-DB0B-52B0D53F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While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D8F70-D07D-E91B-8BB7-C2DF38953436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41059-3534-E940-92BF-6ED7FA9D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You can use the break statement to exit a while loop even if the condition is still true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4A23B-7A8F-8A98-D8AE-B87C038B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47" y="2901415"/>
            <a:ext cx="3565166" cy="26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962C-CE40-DE5F-545D-8807A04BD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687A-F3C5-E1BE-2E8E-0D2AD119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FB789-E893-3EFA-CFFB-2747DD67D1D1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4EB09C-FC4B-D56F-BFB7-9638DF7C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459"/>
            <a:ext cx="10515600" cy="4351338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Used for iterating over a sequence of objects (list, dictionary, etc)</a:t>
            </a:r>
          </a:p>
          <a:p>
            <a:pPr marL="457200" lvl="1" indent="0">
              <a:buNone/>
            </a:pPr>
            <a:endParaRPr lang="en-GB" dirty="0">
              <a:latin typeface="Grotesque Light" panose="020B0304020202020204" pitchFamily="34" charset="0"/>
            </a:endParaRPr>
          </a:p>
          <a:p>
            <a:pPr marL="0" indent="0" algn="ctr">
              <a:buNone/>
            </a:pPr>
            <a:r>
              <a:rPr lang="en-GB" b="1" dirty="0">
                <a:latin typeface="Grotesque Light" panose="020B0304020202020204" pitchFamily="34" charset="0"/>
              </a:rPr>
              <a:t>OR</a:t>
            </a:r>
          </a:p>
          <a:p>
            <a:pPr marL="0" indent="0" algn="ctr">
              <a:buNone/>
            </a:pPr>
            <a:endParaRPr lang="en-GB" b="1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Running a block of code a specified number of times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pPr lvl="1"/>
            <a:endParaRPr lang="en-GB" dirty="0">
              <a:latin typeface="Grotesque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2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371-48B0-E8D1-B1EC-6E38C21B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E655-B99D-6CAB-9C91-4B9BD385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iterating over a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10BBFC-A88E-EF37-EA3A-38F604267732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C79C7-AFCA-8DF2-5753-FC24B1DE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Running the block of code once for each item in the list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FA1F3-027D-25AE-AEC5-F28852DE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472"/>
          <a:stretch/>
        </p:blipFill>
        <p:spPr>
          <a:xfrm>
            <a:off x="2657882" y="2925800"/>
            <a:ext cx="6187976" cy="1635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11213-2E34-95A5-C829-EDDE9C28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204"/>
          <a:stretch/>
        </p:blipFill>
        <p:spPr>
          <a:xfrm>
            <a:off x="2657882" y="4528631"/>
            <a:ext cx="6187976" cy="1939260"/>
          </a:xfrm>
          <a:prstGeom prst="rect">
            <a:avLst/>
          </a:prstGeom>
        </p:spPr>
      </p:pic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0082C88D-FC17-11CE-0BF4-E62B048C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448" y="1466446"/>
            <a:ext cx="3612914" cy="718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50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26B7D-CBEA-2130-17AB-578EC0BA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ADB6-2A5D-B5FA-DC81-7220AE3E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iterating over a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0F02D6-A236-0EA9-1319-6648031E4A84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23DCD-B3F1-777C-F1CF-9A9FD1A2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Running the block of code once for each item in the list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6D098-F5B2-1F4C-FE7F-6339C122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204"/>
          <a:stretch/>
        </p:blipFill>
        <p:spPr>
          <a:xfrm>
            <a:off x="2657882" y="4528631"/>
            <a:ext cx="6187976" cy="1939260"/>
          </a:xfrm>
          <a:prstGeom prst="rect">
            <a:avLst/>
          </a:prstGeom>
        </p:spPr>
      </p:pic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3017E1FC-493E-2B4B-E332-1976F4C6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80" y="1523826"/>
            <a:ext cx="3612914" cy="718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3A8E4-9AB8-E9C4-F9F9-F9D6466E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882" y="2961881"/>
            <a:ext cx="6244074" cy="15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D3DA2-23D8-BD7D-945F-2DD50292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4C6-A781-C566-49A5-E9BA1D24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specified range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10BBA6-B636-154B-965F-5453AB4796F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1A7E5-26D5-56A5-395F-C817BC89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To loop through a block of code a specific number of times, we can use the range() function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B1F30-CC62-ADF6-A7B5-6DFA6969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82" y="1921299"/>
            <a:ext cx="4313294" cy="731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AF50F9-B063-C238-5DDA-CC674F44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8547"/>
          <a:stretch/>
        </p:blipFill>
        <p:spPr>
          <a:xfrm>
            <a:off x="4169894" y="3238428"/>
            <a:ext cx="2822577" cy="966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1C474-4EE6-7B23-AF7D-C4C3553ED9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173"/>
          <a:stretch/>
        </p:blipFill>
        <p:spPr>
          <a:xfrm>
            <a:off x="4169894" y="4200622"/>
            <a:ext cx="2822577" cy="1961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1D444-6E70-B421-779F-086753419CF7}"/>
              </a:ext>
            </a:extLst>
          </p:cNvPr>
          <p:cNvSpPr txBox="1"/>
          <p:nvPr/>
        </p:nvSpPr>
        <p:spPr>
          <a:xfrm>
            <a:off x="8708922" y="836497"/>
            <a:ext cx="288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Convention to use       as the variable name as it will be an integer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4E63D1-D405-F141-503D-8C7BD19243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404" t="9285" r="80758" b="57196"/>
          <a:stretch/>
        </p:blipFill>
        <p:spPr>
          <a:xfrm>
            <a:off x="10740820" y="899119"/>
            <a:ext cx="206477" cy="2605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8E7C3-6154-AE82-7E48-A09F8E65F41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826477" y="1298162"/>
            <a:ext cx="882445" cy="65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7572-9D4F-DC6A-5C24-4492A41F6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8700-477D-D8C1-647D-7167BB0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specified range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C52D8C-B589-3A1E-12C4-33DC2FF4E28D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5E757-3213-2BAB-18CE-68136040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As a default, the loop starts at 0 but this can be changed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The loop will START WITH the first number but END BEFORE the last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C4BF4-E7F0-8899-2A86-117294EA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417"/>
          <a:stretch/>
        </p:blipFill>
        <p:spPr>
          <a:xfrm>
            <a:off x="4090725" y="2553609"/>
            <a:ext cx="2940458" cy="875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39953-7B1E-0C59-2278-97609404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783"/>
          <a:stretch/>
        </p:blipFill>
        <p:spPr>
          <a:xfrm>
            <a:off x="4090725" y="3517055"/>
            <a:ext cx="2940458" cy="968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63604-CE21-BD24-AFB3-4F475A6A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66" y="5466196"/>
            <a:ext cx="5959356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52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5240-A3B5-75BE-77CF-724B1A1B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0F6F-FDFF-80DE-9356-623633C6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- specified range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2F9F20-D3DC-C0F2-3DE7-E92CB7A67776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88644-2F5B-C761-A496-A18D90EC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3499855" cy="4351338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You can also specify the step size (default is 1 and it can be negative):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360B3-64E9-08B3-FD90-2DCDA1D5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263"/>
          <a:stretch/>
        </p:blipFill>
        <p:spPr>
          <a:xfrm>
            <a:off x="3172279" y="3622858"/>
            <a:ext cx="3965941" cy="11422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D391ED-9F23-9F76-5F38-54E0E6B0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938"/>
          <a:stretch/>
        </p:blipFill>
        <p:spPr>
          <a:xfrm>
            <a:off x="3172279" y="4824097"/>
            <a:ext cx="3965941" cy="1487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CD0109-471D-E7A6-A8BC-94578F22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07" y="1815498"/>
            <a:ext cx="7544454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3DC872-F500-CE55-03AB-557AAF1318C9}"/>
              </a:ext>
            </a:extLst>
          </p:cNvPr>
          <p:cNvSpPr txBox="1"/>
          <p:nvPr/>
        </p:nvSpPr>
        <p:spPr>
          <a:xfrm>
            <a:off x="7240229" y="2705232"/>
            <a:ext cx="118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Start at 2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88D2B-46DA-F920-784C-D458B574AA29}"/>
              </a:ext>
            </a:extLst>
          </p:cNvPr>
          <p:cNvSpPr txBox="1"/>
          <p:nvPr/>
        </p:nvSpPr>
        <p:spPr>
          <a:xfrm>
            <a:off x="7706772" y="3140370"/>
            <a:ext cx="181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End before 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CBE0F-710C-B764-498E-96C2FC844C66}"/>
              </a:ext>
            </a:extLst>
          </p:cNvPr>
          <p:cNvSpPr txBox="1"/>
          <p:nvPr/>
        </p:nvSpPr>
        <p:spPr>
          <a:xfrm>
            <a:off x="7159912" y="5380448"/>
            <a:ext cx="181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Increase by 2 each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E8A6AA-910F-F145-E988-168430EE8B96}"/>
              </a:ext>
            </a:extLst>
          </p:cNvPr>
          <p:cNvCxnSpPr>
            <a:cxnSpLocks/>
          </p:cNvCxnSpPr>
          <p:nvPr/>
        </p:nvCxnSpPr>
        <p:spPr>
          <a:xfrm flipH="1">
            <a:off x="5930020" y="2977096"/>
            <a:ext cx="1310209" cy="8904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BAF9A-F746-E241-B321-974C6A9D7DC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430297" y="3325036"/>
            <a:ext cx="1276475" cy="5024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56B1AA-7DF0-02A3-B632-FE291FF71335}"/>
              </a:ext>
            </a:extLst>
          </p:cNvPr>
          <p:cNvCxnSpPr>
            <a:cxnSpLocks/>
          </p:cNvCxnSpPr>
          <p:nvPr/>
        </p:nvCxnSpPr>
        <p:spPr>
          <a:xfrm flipH="1" flipV="1">
            <a:off x="6706030" y="4122891"/>
            <a:ext cx="589936" cy="12330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1325-104C-3502-507D-7B36906C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B766-A346-C617-8DAA-9970E74F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465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Conditional statements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8EE53-0ED8-8FCB-549C-D1F8FB1DBB85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5F46-3FDA-13D8-EF8A-3E3AF4D2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1159-0BC1-AFD1-22E3-3660DC81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specified range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366B8-88E2-8D7A-FE79-D75970FD347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DBEC6-F313-2D79-2B7D-5680FDB2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1 argument: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Starts at 0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Step size is 1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2 arguments: 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Step size is 1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3 arguments: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930F7-4EE6-5603-4783-DA8D30C0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46" y="1969932"/>
            <a:ext cx="4176122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5F6489-D43C-603E-77B3-2A179F60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41" y="3498143"/>
            <a:ext cx="5959356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77687-AB1E-50F9-0E66-545574B0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11" y="5015680"/>
            <a:ext cx="7544454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7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B2BD-60C2-6411-91E0-F943C4F4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441-273F-CA80-1DA8-0F83A9E0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– nested loops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CD58F0-0D50-4F51-C5B3-BC4A3A246A09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C4E645-A2CD-A4A6-0702-BBCE9E75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This is a loop within a loop</a:t>
            </a:r>
          </a:p>
          <a:p>
            <a:r>
              <a:rPr lang="en-GB" sz="2400" dirty="0">
                <a:latin typeface="Grotesque Light" panose="020B0304020202020204" pitchFamily="34" charset="0"/>
              </a:rPr>
              <a:t>The inner loop with be run for each iteration of the outer one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E3318-3D3F-1144-2E2D-FE2BEB1E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507"/>
          <a:stretch/>
        </p:blipFill>
        <p:spPr>
          <a:xfrm>
            <a:off x="1479237" y="3399182"/>
            <a:ext cx="4343935" cy="150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60131-E285-7BD0-4EA2-E2026AAA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588"/>
          <a:stretch/>
        </p:blipFill>
        <p:spPr>
          <a:xfrm>
            <a:off x="7490626" y="2916058"/>
            <a:ext cx="4062278" cy="28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2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4CE8-733F-4F9A-7338-0B1CC10C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0D0A-F456-08D8-F86E-E36B5AFE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For loops -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C7858E-5776-F06D-8DD9-DC5FCAFA18F3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B0422-7A79-4B43-3E48-40F1A483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459"/>
            <a:ext cx="10515600" cy="4770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Grotesque Light" panose="020B0304020202020204" pitchFamily="34" charset="0"/>
              </a:rPr>
              <a:t>1.</a:t>
            </a:r>
            <a:r>
              <a:rPr lang="en-GB" dirty="0">
                <a:latin typeface="Grotesque Light" panose="020B0304020202020204" pitchFamily="34" charset="0"/>
              </a:rPr>
              <a:t> Used for iterating over a sequence of objects (list, dictionary, etc)</a:t>
            </a: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1"/>
            <a:r>
              <a:rPr lang="en-GB" sz="2000" dirty="0">
                <a:latin typeface="Grotesque Light" panose="020B0304020202020204" pitchFamily="34" charset="0"/>
              </a:rPr>
              <a:t>Variable will be an object (e.g. the items in a list)</a:t>
            </a:r>
          </a:p>
          <a:p>
            <a:pPr marL="0" indent="0" algn="ctr">
              <a:buNone/>
            </a:pPr>
            <a:r>
              <a:rPr lang="en-GB" b="1" dirty="0">
                <a:latin typeface="Grotesque Light" panose="020B0304020202020204" pitchFamily="34" charset="0"/>
              </a:rPr>
              <a:t>OR</a:t>
            </a:r>
          </a:p>
          <a:p>
            <a:pPr marL="0" indent="0">
              <a:buNone/>
            </a:pPr>
            <a:r>
              <a:rPr lang="en-GB" b="1" dirty="0">
                <a:latin typeface="Grotesque Light" panose="020B0304020202020204" pitchFamily="34" charset="0"/>
              </a:rPr>
              <a:t>2. </a:t>
            </a:r>
            <a:r>
              <a:rPr lang="en-GB" dirty="0">
                <a:latin typeface="Grotesque Light" panose="020B0304020202020204" pitchFamily="34" charset="0"/>
              </a:rPr>
              <a:t>Running a block of code a specified number of times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1"/>
            <a:r>
              <a:rPr lang="en-GB" sz="2000" dirty="0">
                <a:latin typeface="Grotesque Light" panose="020B0304020202020204" pitchFamily="34" charset="0"/>
              </a:rPr>
              <a:t>Variable will be an integer</a:t>
            </a:r>
          </a:p>
          <a:p>
            <a:pPr lvl="1"/>
            <a:r>
              <a:rPr lang="en-GB" sz="2000" dirty="0">
                <a:latin typeface="Grotesque Light" panose="020B0304020202020204" pitchFamily="34" charset="0"/>
              </a:rPr>
              <a:t>Uses the range() function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DB48A5-E34E-2ADF-FF21-8F6EE4D3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58" y="2087585"/>
            <a:ext cx="3909399" cy="777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61FCF5-5B71-9059-A7F8-A6B888F4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179" y="4502027"/>
            <a:ext cx="5959356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F40FE-D4CF-C22B-EA99-FF072C9C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EABD-94B4-4D0A-43C8-20005336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1574646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2E6DF9-A013-35CB-29C1-1896295B69C0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8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6F89-39DA-3AB0-739F-59B76DAF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712-43A7-9B30-FB40-93E9E58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B1F062-8924-D436-F050-E9A664513347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37586-0198-1EAB-CDA0-ADF75724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A block of code that will only run when it is </a:t>
            </a:r>
            <a:r>
              <a:rPr lang="en-GB" sz="2400" b="1" dirty="0">
                <a:latin typeface="Grotesque Light" panose="020B0304020202020204" pitchFamily="34" charset="0"/>
              </a:rPr>
              <a:t>called</a:t>
            </a:r>
          </a:p>
          <a:p>
            <a:r>
              <a:rPr lang="en-GB" sz="2400" dirty="0">
                <a:latin typeface="Grotesque Light" panose="020B0304020202020204" pitchFamily="34" charset="0"/>
              </a:rPr>
              <a:t>Makes code more efficient as it reduces repeats</a:t>
            </a:r>
          </a:p>
          <a:p>
            <a:pPr lvl="1"/>
            <a:r>
              <a:rPr lang="en-GB" sz="2000" dirty="0">
                <a:latin typeface="Grotesque Light" panose="020B0304020202020204" pitchFamily="34" charset="0"/>
              </a:rPr>
              <a:t>If you have to write a block of code more than once, it should be a function!</a:t>
            </a:r>
          </a:p>
          <a:p>
            <a:pPr marL="457200" lvl="1" indent="0">
              <a:buNone/>
            </a:pPr>
            <a:endParaRPr lang="en-GB" sz="2000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Information can be passed into a function </a:t>
            </a:r>
          </a:p>
          <a:p>
            <a:r>
              <a:rPr lang="en-GB" sz="2400" dirty="0">
                <a:latin typeface="Grotesque Light" panose="020B0304020202020204" pitchFamily="34" charset="0"/>
              </a:rPr>
              <a:t>The function can then return information at the end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7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32C9-751A-CA1D-FE8F-E117B942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7BF1-7F7A-D530-00F4-75C7759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definition and calling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69C88-BD69-62F7-7FD8-95ABA99D7D6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69A747-39FA-B429-BEA9-56F3AC3F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A function is </a:t>
            </a:r>
            <a:r>
              <a:rPr lang="en-GB" sz="2400" b="1" dirty="0">
                <a:latin typeface="Grotesque Light" panose="020B0304020202020204" pitchFamily="34" charset="0"/>
              </a:rPr>
              <a:t>defined</a:t>
            </a:r>
            <a:r>
              <a:rPr lang="en-GB" sz="2400" dirty="0">
                <a:latin typeface="Grotesque Light" panose="020B0304020202020204" pitchFamily="34" charset="0"/>
              </a:rPr>
              <a:t> using the </a:t>
            </a:r>
            <a:r>
              <a:rPr lang="en-GB" sz="2400" dirty="0">
                <a:solidFill>
                  <a:srgbClr val="0070C0"/>
                </a:solidFill>
                <a:latin typeface="Grotesque Light" panose="020B0304020202020204" pitchFamily="34" charset="0"/>
              </a:rPr>
              <a:t>def</a:t>
            </a:r>
            <a:r>
              <a:rPr lang="en-GB" sz="2400" dirty="0">
                <a:latin typeface="Grotesque Light" panose="020B0304020202020204" pitchFamily="34" charset="0"/>
              </a:rPr>
              <a:t> keyword: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It can then be </a:t>
            </a:r>
            <a:r>
              <a:rPr lang="en-GB" sz="2400" b="1" dirty="0">
                <a:latin typeface="Grotesque Light" panose="020B0304020202020204" pitchFamily="34" charset="0"/>
              </a:rPr>
              <a:t>called</a:t>
            </a:r>
            <a:r>
              <a:rPr lang="en-GB" sz="2400" dirty="0">
                <a:latin typeface="Grotesque Light" panose="020B0304020202020204" pitchFamily="34" charset="0"/>
              </a:rPr>
              <a:t> using the function name followed by brackets:</a:t>
            </a:r>
          </a:p>
          <a:p>
            <a:pPr marL="0" indent="0">
              <a:buNone/>
            </a:pPr>
            <a:endParaRPr lang="en-GB" sz="2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If a function is not called, it will not run! Just defining a function will not run it, it has to be called.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E386C-8EBE-961B-394C-BFE9975C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19" y="3193963"/>
            <a:ext cx="3673158" cy="662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BFFBE-1B70-9C7B-EAC5-CE87FBF8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962"/>
          <a:stretch/>
        </p:blipFill>
        <p:spPr>
          <a:xfrm>
            <a:off x="3714019" y="4647072"/>
            <a:ext cx="3787468" cy="397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C2B2A-07AC-73F9-FC4B-44261966C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580" y="2221265"/>
            <a:ext cx="3139712" cy="777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2986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54B4-14D6-C02F-B790-7A9B1182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4551-DCA0-CCD4-EE36-D288297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parameters and arguments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BB78A-D2CA-C010-6D95-882833846FE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3C13C-31ED-DD46-E78D-F3AF4642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These are used to pass information into the function</a:t>
            </a:r>
          </a:p>
          <a:p>
            <a:r>
              <a:rPr lang="en-GB" sz="2400" dirty="0">
                <a:latin typeface="Grotesque Light" panose="020B0304020202020204" pitchFamily="34" charset="0"/>
              </a:rPr>
              <a:t>A </a:t>
            </a:r>
            <a:r>
              <a:rPr lang="en-GB" sz="2400" i="1" dirty="0">
                <a:latin typeface="Grotesque Light" panose="020B0304020202020204" pitchFamily="34" charset="0"/>
              </a:rPr>
              <a:t>parameter </a:t>
            </a:r>
            <a:r>
              <a:rPr lang="en-GB" sz="2400" dirty="0">
                <a:latin typeface="Grotesque Light" panose="020B0304020202020204" pitchFamily="34" charset="0"/>
              </a:rPr>
              <a:t>is defined within the brackets after the function name</a:t>
            </a:r>
          </a:p>
          <a:p>
            <a:endParaRPr lang="en-GB" sz="2400" i="1" dirty="0">
              <a:latin typeface="Grotesque Light" panose="020B0304020202020204" pitchFamily="34" charset="0"/>
            </a:endParaRPr>
          </a:p>
          <a:p>
            <a:endParaRPr lang="en-GB" sz="2400" i="1" dirty="0">
              <a:latin typeface="Grotesque Light" panose="020B0304020202020204" pitchFamily="34" charset="0"/>
            </a:endParaRPr>
          </a:p>
          <a:p>
            <a:endParaRPr lang="en-GB" sz="2400" i="1" dirty="0">
              <a:latin typeface="Grotesque Light" panose="020B0304020202020204" pitchFamily="34" charset="0"/>
            </a:endParaRPr>
          </a:p>
          <a:p>
            <a:r>
              <a:rPr lang="en-GB" sz="2400" dirty="0">
                <a:latin typeface="Grotesque Light" panose="020B0304020202020204" pitchFamily="34" charset="0"/>
              </a:rPr>
              <a:t>When the function is called, you specify the value of this parameter, this is called the </a:t>
            </a:r>
            <a:r>
              <a:rPr lang="en-GB" sz="2400" i="1" dirty="0">
                <a:latin typeface="Grotesque Light" panose="020B0304020202020204" pitchFamily="34" charset="0"/>
              </a:rPr>
              <a:t>argument</a:t>
            </a:r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BA6BE6-DC83-8C02-A0CD-23A95E9A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7" y="2811566"/>
            <a:ext cx="4511431" cy="78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E29DD1-8380-A3C7-F0EE-AEB403F0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208" y="5027498"/>
            <a:ext cx="3520745" cy="426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4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A658D-6A9B-9740-1027-96114893B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A233-202D-4DF4-2FE6-DC498E3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parameters and arguments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8D155-86D1-B858-3F8F-6751BD1F9BBD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9DE507-D07C-3FB5-C2F7-690E10BF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103" b="388"/>
          <a:stretch/>
        </p:blipFill>
        <p:spPr>
          <a:xfrm>
            <a:off x="2336464" y="4669562"/>
            <a:ext cx="6835732" cy="620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5104E-F5BB-758D-397D-CB3CC18F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026"/>
          <a:stretch/>
        </p:blipFill>
        <p:spPr>
          <a:xfrm>
            <a:off x="2324173" y="2946916"/>
            <a:ext cx="6835732" cy="1683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5182D-D6A5-F09C-86DB-6341632CDE12}"/>
              </a:ext>
            </a:extLst>
          </p:cNvPr>
          <p:cNvSpPr txBox="1"/>
          <p:nvPr/>
        </p:nvSpPr>
        <p:spPr>
          <a:xfrm>
            <a:off x="5259967" y="2032329"/>
            <a:ext cx="181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4ADF1A-E88E-380C-DCB0-67AD5E254780}"/>
              </a:ext>
            </a:extLst>
          </p:cNvPr>
          <p:cNvCxnSpPr>
            <a:cxnSpLocks/>
          </p:cNvCxnSpPr>
          <p:nvPr/>
        </p:nvCxnSpPr>
        <p:spPr>
          <a:xfrm flipH="1">
            <a:off x="5358581" y="2401661"/>
            <a:ext cx="452284" cy="5008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BBE29-BE12-C08F-D36F-AC22581425BD}"/>
              </a:ext>
            </a:extLst>
          </p:cNvPr>
          <p:cNvSpPr txBox="1"/>
          <p:nvPr/>
        </p:nvSpPr>
        <p:spPr>
          <a:xfrm>
            <a:off x="3412959" y="4992279"/>
            <a:ext cx="181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BBAE7-6529-35E8-AAFF-DD6FD1260200}"/>
              </a:ext>
            </a:extLst>
          </p:cNvPr>
          <p:cNvCxnSpPr>
            <a:cxnSpLocks/>
          </p:cNvCxnSpPr>
          <p:nvPr/>
        </p:nvCxnSpPr>
        <p:spPr>
          <a:xfrm flipH="1" flipV="1">
            <a:off x="3873910" y="4522729"/>
            <a:ext cx="108155" cy="469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E8C6A84-DD0C-7AEB-7E2E-2E777AB3D4B2}"/>
              </a:ext>
            </a:extLst>
          </p:cNvPr>
          <p:cNvSpPr/>
          <p:nvPr/>
        </p:nvSpPr>
        <p:spPr>
          <a:xfrm>
            <a:off x="4111476" y="2985705"/>
            <a:ext cx="2227871" cy="342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7AB5D-D125-9452-6B63-6F41A738EE1F}"/>
              </a:ext>
            </a:extLst>
          </p:cNvPr>
          <p:cNvSpPr/>
          <p:nvPr/>
        </p:nvSpPr>
        <p:spPr>
          <a:xfrm>
            <a:off x="3557979" y="4083471"/>
            <a:ext cx="553497" cy="510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6" grpId="0" animBg="1"/>
      <p:bldP spid="16" grpId="1" animBg="1"/>
      <p:bldP spid="17" grpId="0" animBg="1"/>
      <p:bldP spid="1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E0A9-0915-F067-DD3D-4568355A2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377E-106F-4B6D-AB21-24637296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number of arguments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6664D-2599-81A1-1B26-6362D45F131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9A70C-D703-AF75-7374-AA2B4202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A function can have multiple parameters, but it MUST be called with the correct number of arguments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194AF6-9C5F-5160-AEEA-BAA56B9B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409"/>
          <a:stretch/>
        </p:blipFill>
        <p:spPr>
          <a:xfrm>
            <a:off x="1414596" y="2443786"/>
            <a:ext cx="8969517" cy="16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51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A0607-E06D-C01B-3712-18D8101B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753-E887-4DEA-E6C1-70E2DF70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number of arguments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65BD24-FD25-4454-1BF2-7A139560A423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471A6-83FB-5C28-7E21-000E7873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A function MUST be called with the correct number of arguments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DCE7D2-48DE-CFF6-7D5B-A94C1219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35" y="2497304"/>
            <a:ext cx="9342930" cy="3817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7FB78D-0C9D-F2F9-7F25-87CDA88C2B90}"/>
              </a:ext>
            </a:extLst>
          </p:cNvPr>
          <p:cNvSpPr/>
          <p:nvPr/>
        </p:nvSpPr>
        <p:spPr>
          <a:xfrm>
            <a:off x="1399954" y="5695823"/>
            <a:ext cx="9301316" cy="61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EF63-5526-178B-72DB-2D69DC7B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3B9-42BA-4EC1-3E2B-4923787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9DFB-51AD-3CF1-4E88-AB3E6754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 Allow us to make decisions about what code is run using variables and/or comparisons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2BE9BC-7174-F0F2-1630-F414F75B8AE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E7998-AF7A-51DC-B7DA-8EDB2961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234"/>
          <a:stretch/>
        </p:blipFill>
        <p:spPr>
          <a:xfrm>
            <a:off x="2626893" y="3272484"/>
            <a:ext cx="6717201" cy="12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07AA3-FA97-85FF-AF94-7486BF9E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F72-86EA-729B-DEC0-5CE9E89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Functions – return values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6DC2D-F548-5D0B-910A-4847689D16DD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719EC-FFCF-5885-4149-5E5ED3AD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9" y="167189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rotesque Light" panose="020B0304020202020204" pitchFamily="34" charset="0"/>
              </a:rPr>
              <a:t>The function can return information back to you after running using the </a:t>
            </a:r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Grotesque Light" panose="020B0304020202020204" pitchFamily="34" charset="0"/>
              </a:rPr>
              <a:t>return</a:t>
            </a:r>
            <a:r>
              <a:rPr lang="en-GB" sz="2400" dirty="0">
                <a:latin typeface="Grotesque Light" panose="020B0304020202020204" pitchFamily="34" charset="0"/>
              </a:rPr>
              <a:t> keyword</a:t>
            </a: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  <a:p>
            <a:endParaRPr lang="en-GB" sz="2400" dirty="0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DBEE6-126E-C77D-3337-6700FCD44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86" y="4397366"/>
            <a:ext cx="7049111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14016-6FCE-2960-B0B1-300F1EA9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444" y="2654982"/>
            <a:ext cx="6416596" cy="1158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4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BB86-AB4A-9294-C93E-2E22A75D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7B6A-48A3-10DA-9A0B-FBCBC05F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465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Libraries, modules, and packages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F506E3-F05F-33B3-146D-A98CF99DC7F2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2B0C-7382-72DF-F3CA-2D860CC9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6" y="5779396"/>
            <a:ext cx="11513574" cy="1655762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(some of the following slides were adapted from material credited to James </a:t>
            </a:r>
            <a:r>
              <a:rPr lang="en-GB" i="0" dirty="0">
                <a:effectLst/>
                <a:latin typeface="Grotesque Light" panose="020B0304020202020204" pitchFamily="34" charset="0"/>
              </a:rPr>
              <a:t>Gibbons-Macgregor)</a:t>
            </a:r>
            <a:endParaRPr lang="en-GB" dirty="0">
              <a:latin typeface="Grotesque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40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48E-7F8B-FD0D-4B70-DE43237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BB33-1424-EA8D-B46E-58A91B98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Grotesque Light" panose="020B0304020202020204" pitchFamily="34" charset="0"/>
              </a:rPr>
              <a:t>Modules: </a:t>
            </a:r>
            <a:r>
              <a:rPr lang="en-GB" dirty="0">
                <a:latin typeface="Grotesque Light" panose="020B0304020202020204" pitchFamily="34" charset="0"/>
              </a:rPr>
              <a:t>Python code libraries you can include in your project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b="1" dirty="0">
                <a:latin typeface="Grotesque Light" panose="020B0304020202020204" pitchFamily="34" charset="0"/>
              </a:rPr>
              <a:t>Packages: </a:t>
            </a:r>
            <a:r>
              <a:rPr lang="en-GB" dirty="0">
                <a:latin typeface="Grotesque Light" panose="020B0304020202020204" pitchFamily="34" charset="0"/>
              </a:rPr>
              <a:t>Contains all the files that you need for a module</a:t>
            </a:r>
          </a:p>
          <a:p>
            <a:endParaRPr lang="en-GB" b="1" dirty="0">
              <a:latin typeface="Grotesque Light" panose="020B0304020202020204" pitchFamily="34" charset="0"/>
            </a:endParaRPr>
          </a:p>
          <a:p>
            <a:endParaRPr lang="en-GB" b="1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Grotesque Light" panose="020B0304020202020204" pitchFamily="34" charset="0"/>
              </a:rPr>
              <a:t>From now on we will refer to them as libraries.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7D0AD-18EF-B5BC-932D-F9017C34DD62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45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06047-B0D5-F5F0-C54C-B1EE12AF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3EF5-58BF-714C-7737-5A5EAAC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Grotesque Light" panose="020B0304020202020204" pitchFamily="34" charset="0"/>
              </a:rPr>
              <a:t>Jupyter</a:t>
            </a:r>
            <a:r>
              <a:rPr lang="en-GB" dirty="0">
                <a:latin typeface="Grotesque Light" panose="020B0304020202020204" pitchFamily="34" charset="0"/>
              </a:rPr>
              <a:t> notebooks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93CB-B673-E66D-087D-081F6B2B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Grotesque Light" panose="020B0304020202020204" pitchFamily="34" charset="0"/>
              </a:rPr>
              <a:t>Jupyter</a:t>
            </a:r>
            <a:r>
              <a:rPr lang="en-GB" dirty="0">
                <a:latin typeface="Grotesque Light" panose="020B0304020202020204" pitchFamily="34" charset="0"/>
              </a:rPr>
              <a:t> notebooks is a web-based interactive computational environment for creating notebook documents</a:t>
            </a:r>
          </a:p>
          <a:p>
            <a:r>
              <a:rPr lang="en-GB" dirty="0">
                <a:latin typeface="Grotesque Light" panose="020B0304020202020204" pitchFamily="34" charset="0"/>
              </a:rPr>
              <a:t>File contains input/output cells which can contain code and be executed individually</a:t>
            </a:r>
          </a:p>
          <a:p>
            <a:r>
              <a:rPr lang="en-GB" dirty="0">
                <a:latin typeface="Grotesque Light" panose="020B0304020202020204" pitchFamily="34" charset="0"/>
              </a:rPr>
              <a:t>Allows you to edit and rerun operations on datasets without having to download, clean, etc every time</a:t>
            </a:r>
          </a:p>
          <a:p>
            <a:r>
              <a:rPr lang="en-GB" dirty="0">
                <a:latin typeface="Grotesque Light" panose="020B0304020202020204" pitchFamily="34" charset="0"/>
              </a:rPr>
              <a:t>File extension .</a:t>
            </a:r>
            <a:r>
              <a:rPr lang="en-GB" dirty="0" err="1">
                <a:latin typeface="Grotesque Light" panose="020B0304020202020204" pitchFamily="34" charset="0"/>
              </a:rPr>
              <a:t>ipynb</a:t>
            </a:r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76089-9181-0035-3A5E-2ED68EB4417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74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9E9-4699-1813-388F-9C221AE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Libraries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2BD-16AF-3676-A1E2-8B4BE85A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A collection of precompiled code that can be used later in a program for some specific well-defined operations.</a:t>
            </a:r>
          </a:p>
          <a:p>
            <a:r>
              <a:rPr lang="en-GB" dirty="0">
                <a:latin typeface="Grotesque Light" panose="020B0304020202020204" pitchFamily="34" charset="0"/>
              </a:rPr>
              <a:t>It makes programming simpler and more convenient as you don’t need to write the same code again and again for different programs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5AD86D-2DF9-F322-C7A6-85BDA65D5E5D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66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468-2A22-DEC7-A03A-34DF627B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Useful Python Libraries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05C-5F27-722C-D289-57B3278F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err="1">
                <a:latin typeface="Grotesque Light" panose="020B0304020202020204" pitchFamily="34" charset="0"/>
              </a:rPr>
              <a:t>Numpy</a:t>
            </a:r>
            <a:endParaRPr lang="en-GB" sz="1800" dirty="0">
              <a:latin typeface="Grotesque Light" panose="020B0304020202020204" pitchFamily="34" charset="0"/>
            </a:endParaRP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Stands for ‘numerical python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Used for mathematical and numerical calculations from trigonometry and rounding to large matrices and multi-dimensional data</a:t>
            </a:r>
          </a:p>
          <a:p>
            <a:pPr marL="0" indent="0">
              <a:buNone/>
            </a:pPr>
            <a:r>
              <a:rPr lang="en-GB" sz="1800" dirty="0">
                <a:latin typeface="Grotesque Light" panose="020B0304020202020204" pitchFamily="34" charset="0"/>
              </a:rPr>
              <a:t>Pandas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Data analysis library</a:t>
            </a:r>
          </a:p>
          <a:p>
            <a:pPr lvl="1"/>
            <a:r>
              <a:rPr lang="en-GB" sz="1600" dirty="0">
                <a:latin typeface="Grotesque Light" panose="020B0304020202020204" pitchFamily="34" charset="0"/>
              </a:rPr>
              <a:t>Used for analysis, manipulation, data cleaning, etc</a:t>
            </a:r>
          </a:p>
          <a:p>
            <a:pPr marL="0" indent="0">
              <a:buNone/>
            </a:pPr>
            <a:endParaRPr lang="en-GB" sz="18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Grotesque Light" panose="020B0304020202020204" pitchFamily="34" charset="0"/>
              </a:rPr>
              <a:t>Urllib</a:t>
            </a:r>
            <a:endParaRPr lang="en-GB" sz="1800" dirty="0">
              <a:latin typeface="Grotesque Light" panose="020B0304020202020204" pitchFamily="34" charset="0"/>
            </a:endParaRPr>
          </a:p>
          <a:p>
            <a:pPr lvl="1"/>
            <a:r>
              <a:rPr lang="en-GB" sz="1400" dirty="0">
                <a:latin typeface="Grotesque Light" panose="020B0304020202020204" pitchFamily="34" charset="0"/>
              </a:rPr>
              <a:t>URL handling module for python</a:t>
            </a:r>
          </a:p>
          <a:p>
            <a:pPr lvl="1"/>
            <a:r>
              <a:rPr lang="en-GB" sz="1400" dirty="0">
                <a:latin typeface="Grotesque Light" panose="020B0304020202020204" pitchFamily="34" charset="0"/>
              </a:rPr>
              <a:t>Used to fetch data from webpages using the URL</a:t>
            </a:r>
          </a:p>
          <a:p>
            <a:pPr lvl="1"/>
            <a:endParaRPr lang="en-GB" sz="1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Grotesque Light" panose="020B0304020202020204" pitchFamily="34" charset="0"/>
              </a:rPr>
              <a:t>Beautiful Soup</a:t>
            </a:r>
          </a:p>
          <a:p>
            <a:pPr lvl="1"/>
            <a:r>
              <a:rPr lang="en-GB" sz="1400" dirty="0">
                <a:latin typeface="Grotesque Light" panose="020B0304020202020204" pitchFamily="34" charset="0"/>
              </a:rPr>
              <a:t>Pulls data out of HTML files</a:t>
            </a:r>
          </a:p>
          <a:p>
            <a:pPr lvl="1"/>
            <a:r>
              <a:rPr lang="en-GB" sz="1400" dirty="0">
                <a:latin typeface="Grotesque Light" panose="020B0304020202020204" pitchFamily="34" charset="0"/>
              </a:rPr>
              <a:t>Used for easily scraping data from webpages</a:t>
            </a:r>
          </a:p>
          <a:p>
            <a:pPr lvl="1"/>
            <a:endParaRPr lang="en-GB" sz="1400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Grotesque Light" panose="020B0304020202020204" pitchFamily="34" charset="0"/>
            </a:endParaRPr>
          </a:p>
          <a:p>
            <a:pPr lvl="1"/>
            <a:endParaRPr lang="en-GB" sz="1600" dirty="0">
              <a:latin typeface="Grotesque Light" panose="020B0304020202020204" pitchFamily="34" charset="0"/>
            </a:endParaRPr>
          </a:p>
          <a:p>
            <a:pPr lvl="1"/>
            <a:endParaRPr lang="en-GB" sz="1600" dirty="0">
              <a:latin typeface="Grotesque Light" panose="020B03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AAB82-8949-91BA-0D67-AB4269FB470B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8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308D-120C-4C3F-89FA-0FED3679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538E-9B12-8E3D-9FD5-7A97CC93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F97D-55E1-DFE1-8336-F3817613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Pandas is a Python library used for working with data sets. </a:t>
            </a:r>
          </a:p>
          <a:p>
            <a:r>
              <a:rPr lang="en-GB" dirty="0">
                <a:latin typeface="Grotesque Light" panose="020B0304020202020204" pitchFamily="34" charset="0"/>
              </a:rPr>
              <a:t>It has functions for </a:t>
            </a:r>
            <a:r>
              <a:rPr lang="en-GB" dirty="0" err="1">
                <a:latin typeface="Grotesque Light" panose="020B0304020202020204" pitchFamily="34" charset="0"/>
              </a:rPr>
              <a:t>analyzing</a:t>
            </a:r>
            <a:r>
              <a:rPr lang="en-GB" dirty="0">
                <a:latin typeface="Grotesque Light" panose="020B0304020202020204" pitchFamily="34" charset="0"/>
              </a:rPr>
              <a:t>, cleaning, exploring, and manipulating data. </a:t>
            </a:r>
          </a:p>
          <a:p>
            <a:r>
              <a:rPr lang="en-GB" dirty="0">
                <a:latin typeface="Grotesque Light" panose="020B0304020202020204" pitchFamily="34" charset="0"/>
              </a:rPr>
              <a:t>Pandas allows us to </a:t>
            </a:r>
            <a:r>
              <a:rPr lang="en-GB" dirty="0" err="1">
                <a:latin typeface="Grotesque Light" panose="020B0304020202020204" pitchFamily="34" charset="0"/>
              </a:rPr>
              <a:t>analyze</a:t>
            </a:r>
            <a:r>
              <a:rPr lang="en-GB" dirty="0">
                <a:latin typeface="Grotesque Light" panose="020B0304020202020204" pitchFamily="34" charset="0"/>
              </a:rPr>
              <a:t> big data and make conclusions based on statistical theories. </a:t>
            </a:r>
          </a:p>
          <a:p>
            <a:r>
              <a:rPr lang="en-GB" dirty="0">
                <a:latin typeface="Grotesque Light" panose="020B0304020202020204" pitchFamily="34" charset="0"/>
              </a:rPr>
              <a:t>Pandas can clean messy data sets, and make them readable and relevant.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46F231-EB4A-B224-9FA6-F07791A5C6DB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9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6EE3-AC85-475C-85EC-89A673642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Scraping and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6DED-F611-9135-E7B2-A0101AD96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(some of the following slides are credited to Terence Broad and Rebecca </a:t>
            </a:r>
            <a:r>
              <a:rPr lang="en-GB" dirty="0" err="1">
                <a:latin typeface="Grotesque Light" panose="020B0304020202020204" pitchFamily="34" charset="0"/>
              </a:rPr>
              <a:t>Fiebrink</a:t>
            </a:r>
            <a:r>
              <a:rPr lang="en-GB" dirty="0">
                <a:latin typeface="Grotesque Light" panose="020B0304020202020204" pitchFamily="34" charset="0"/>
              </a:rPr>
              <a:t> @ UAL CCI)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C1406-ED3B-9D15-D9A0-D6F7B8574B7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44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C573-CA95-7F43-2C8E-56918E3D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2D65-CD64-CCB9-633F-0EC5E6BA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scraping is the process of collecting unstructured and structured data in an automated manner. Then working with that data to find patterns, correlations, trends etc. </a:t>
            </a:r>
          </a:p>
          <a:p>
            <a:r>
              <a:rPr lang="en-GB" dirty="0">
                <a:latin typeface="Grotesque Light" panose="020B0304020202020204" pitchFamily="34" charset="0"/>
              </a:rPr>
              <a:t> Some of the main use cases of web scraping include price monitoring, price intelligence, news monitoring and market research among many others. </a:t>
            </a:r>
          </a:p>
          <a:p>
            <a:r>
              <a:rPr lang="en-GB" dirty="0">
                <a:latin typeface="Grotesque Light" panose="020B0304020202020204" pitchFamily="34" charset="0"/>
              </a:rPr>
              <a:t>In general, it is used by people and businesses who want to make use of publicly available web data to generate valuable insights and make smarter decisions.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50E8CB-2445-E183-11FF-985A5CACB80F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07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F6EC-A6F6-ED40-0F71-15E7187A2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F9EB-C51D-FD73-C9DB-9B9CE6E1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18B-A649-5613-17BA-EA484452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crawling is the practice of building software that automatically searches for webpages by navigating through hyperlinks — to scrape data from a whole website (or lots of websites) </a:t>
            </a:r>
          </a:p>
          <a:p>
            <a:r>
              <a:rPr lang="en-GB" dirty="0">
                <a:latin typeface="Grotesque Light" panose="020B0304020202020204" pitchFamily="34" charset="0"/>
              </a:rPr>
              <a:t>A web crawler can collect vast amounts of data by exhaustively clicking on every hyperlink on a website </a:t>
            </a:r>
          </a:p>
          <a:p>
            <a:r>
              <a:rPr lang="en-GB" dirty="0">
                <a:latin typeface="Grotesque Light" panose="020B0304020202020204" pitchFamily="34" charset="0"/>
              </a:rPr>
              <a:t>You can set rules for what links to click through and what subdomains you want to retrieve data from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7BDEEB-8F9F-E5F8-5C33-B24045C33FB3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0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FF1FA-A7A7-8AB3-DAA4-FB2ACB2A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8E80-FB94-CC6E-B4F5-FB906E6C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0486-E657-2622-A16E-C9E3645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If the condition is 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True,</a:t>
            </a:r>
            <a:r>
              <a:rPr lang="en-GB" dirty="0">
                <a:latin typeface="Grotesque Light" panose="020B0304020202020204" pitchFamily="34" charset="0"/>
              </a:rPr>
              <a:t> the code within the statement will run</a:t>
            </a:r>
          </a:p>
          <a:p>
            <a:r>
              <a:rPr lang="en-GB" dirty="0">
                <a:latin typeface="Grotesque Light" panose="020B0304020202020204" pitchFamily="34" charset="0"/>
              </a:rPr>
              <a:t>The condition must be a </a:t>
            </a:r>
            <a:r>
              <a:rPr lang="en-GB" b="1" dirty="0">
                <a:solidFill>
                  <a:srgbClr val="0070C0"/>
                </a:solidFill>
                <a:latin typeface="Grotesque Light" panose="020B0304020202020204" pitchFamily="34" charset="0"/>
              </a:rPr>
              <a:t>True</a:t>
            </a:r>
            <a:r>
              <a:rPr lang="en-GB" b="1" dirty="0">
                <a:latin typeface="Grotesque Light" panose="020B0304020202020204" pitchFamily="34" charset="0"/>
              </a:rPr>
              <a:t> or </a:t>
            </a:r>
            <a:r>
              <a:rPr lang="en-GB" b="1" dirty="0">
                <a:solidFill>
                  <a:srgbClr val="0070C0"/>
                </a:solidFill>
                <a:latin typeface="Grotesque Light" panose="020B0304020202020204" pitchFamily="34" charset="0"/>
              </a:rPr>
              <a:t>False </a:t>
            </a:r>
            <a:r>
              <a:rPr lang="en-GB" b="1" dirty="0">
                <a:latin typeface="Grotesque Light" panose="020B0304020202020204" pitchFamily="34" charset="0"/>
              </a:rPr>
              <a:t>statement, </a:t>
            </a:r>
            <a:r>
              <a:rPr lang="en-GB" b="1" dirty="0" err="1">
                <a:latin typeface="Grotesque Light" panose="020B0304020202020204" pitchFamily="34" charset="0"/>
              </a:rPr>
              <a:t>eg</a:t>
            </a:r>
            <a:r>
              <a:rPr lang="en-GB" b="1" dirty="0">
                <a:latin typeface="Grotesque Light" panose="020B0304020202020204" pitchFamily="34" charset="0"/>
              </a:rPr>
              <a:t>:</a:t>
            </a:r>
            <a:endParaRPr lang="en-GB" b="1" dirty="0">
              <a:solidFill>
                <a:srgbClr val="0070C0"/>
              </a:solidFill>
              <a:latin typeface="Grotesque Light" panose="020B0304020202020204" pitchFamily="34" charset="0"/>
            </a:endParaRP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a is greater than b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It is before 6pm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user clicked the up-arrow key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E39139-98EE-A228-261C-E416D223078F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3DEAD-0C12-69D1-89FF-61FD3FB4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16" y="1395311"/>
            <a:ext cx="4130479" cy="2269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347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BEFD8-92C6-86E6-8518-C13E57186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408-27BD-3B36-BED7-FA5721F3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Scraping vs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A927-CB5D-EBC4-A6CF-06D70E53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Grotesque Light" panose="020B0304020202020204" pitchFamily="34" charset="0"/>
              </a:rPr>
              <a:t>Web scraping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Identifies and locates </a:t>
            </a:r>
            <a:r>
              <a:rPr lang="en-GB" b="1" dirty="0">
                <a:latin typeface="Grotesque Light" panose="020B0304020202020204" pitchFamily="34" charset="0"/>
              </a:rPr>
              <a:t>specific</a:t>
            </a:r>
            <a:r>
              <a:rPr lang="en-GB" dirty="0">
                <a:latin typeface="Grotesque Light" panose="020B0304020202020204" pitchFamily="34" charset="0"/>
              </a:rPr>
              <a:t> target data from web pages, we know the exact data set identifier, e.g., an heading, image or table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b="1" dirty="0">
                <a:latin typeface="Grotesque Light" panose="020B0304020202020204" pitchFamily="34" charset="0"/>
              </a:rPr>
              <a:t>Web crawling </a:t>
            </a:r>
            <a:endParaRPr lang="en-GB" dirty="0">
              <a:latin typeface="Grotesque Light" panose="020B0304020202020204" pitchFamily="34" charset="0"/>
            </a:endParaRP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Used to index the information on the page using bots, also known as crawlers.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crawler goes through every page and every link, scraping ALL the data from each one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Similar to what search engines do, it’s all about viewing a page as a whole and indexing it. 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EE5505-E2B4-A179-5286-A1EB9C8F341A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6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4F15-B534-6570-B991-B6A8B826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0B78-062F-EF98-D623-C32EB280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Technical and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D9ED-C336-AD5A-B266-8256F3E5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977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Many websites try to stop web crawling by: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Not putting content in HTML, or making the format difficult to parse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Blocking IP address that make lots of requests very quickly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Adding captchas or other interactive elements to prevent software scripts accessing the page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Putting data behind a paywall</a:t>
            </a: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Ethical Issues: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It is often against a website or platforms terms of service to scrape all of their data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dataset may be copyrighted by the website or other party.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data may contain private or personally identifying information. (especially on social media)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data may contain offensive or malicious content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The data is full of factually inaccurate content or material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EE782-5FFF-A52E-04C9-1E2DD20CC57E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14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09414-8925-3AFA-1979-45F4EAC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270-64AA-9368-B274-75E94A44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How are websites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87E0-6577-3184-820A-ABE4444F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A website is structured through a hierarchical organisation, with a homepage followed by various interconnected web-pages </a:t>
            </a:r>
          </a:p>
          <a:p>
            <a:r>
              <a:rPr lang="en-GB" dirty="0">
                <a:latin typeface="Grotesque Light" panose="020B0304020202020204" pitchFamily="34" charset="0"/>
              </a:rPr>
              <a:t>A webpage is the equivalent of a single document</a:t>
            </a:r>
          </a:p>
          <a:p>
            <a:r>
              <a:rPr lang="en-GB" dirty="0">
                <a:latin typeface="Grotesque Light" panose="020B0304020202020204" pitchFamily="34" charset="0"/>
              </a:rPr>
              <a:t> A website has a domain name (</a:t>
            </a:r>
            <a:r>
              <a:rPr lang="en-GB" dirty="0" err="1">
                <a:latin typeface="Grotesque Light" panose="020B0304020202020204" pitchFamily="34" charset="0"/>
              </a:rPr>
              <a:t>e.g</a:t>
            </a:r>
            <a:r>
              <a:rPr lang="en-GB" dirty="0">
                <a:latin typeface="Grotesque Light" panose="020B0304020202020204" pitchFamily="34" charset="0"/>
              </a:rPr>
              <a:t> </a:t>
            </a:r>
            <a:r>
              <a:rPr lang="en-GB" dirty="0">
                <a:latin typeface="Grotesque Light" panose="020B0304020202020204" pitchFamily="34" charset="0"/>
                <a:hlinkClick r:id="rId2" action="ppaction://hlinkfile"/>
              </a:rPr>
              <a:t>wikipedia.org </a:t>
            </a:r>
            <a:r>
              <a:rPr lang="en-GB" dirty="0">
                <a:latin typeface="Grotesque Light" panose="020B0304020202020204" pitchFamily="34" charset="0"/>
              </a:rPr>
              <a:t>) and pages all have separate URLs that stem from the domain name (e.g. </a:t>
            </a:r>
            <a:r>
              <a:rPr lang="en-GB" dirty="0">
                <a:latin typeface="Grotesque Light" panose="020B0304020202020204" pitchFamily="34" charset="0"/>
                <a:hlinkClick r:id="rId3" action="ppaction://hlinkfile"/>
              </a:rPr>
              <a:t>en.wikipedia.org/wiki/Camberwell</a:t>
            </a:r>
            <a:r>
              <a:rPr lang="en-GB" dirty="0">
                <a:latin typeface="Grotesque Light" panose="020B0304020202020204" pitchFamily="34" charset="0"/>
              </a:rPr>
              <a:t>) </a:t>
            </a:r>
          </a:p>
          <a:p>
            <a:r>
              <a:rPr lang="en-GB" dirty="0">
                <a:latin typeface="Grotesque Light" panose="020B0304020202020204" pitchFamily="34" charset="0"/>
              </a:rPr>
              <a:t>We can connect web pages together with </a:t>
            </a:r>
            <a:r>
              <a:rPr lang="en-GB" dirty="0">
                <a:latin typeface="Grotesque Light" panose="020B0304020202020204" pitchFamily="34" charset="0"/>
                <a:hlinkClick r:id="rId3" action="ppaction://hlinkfile"/>
              </a:rPr>
              <a:t>hyperlinks</a:t>
            </a:r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DC00C1-2DA0-2082-1743-4D6E0AB9BF00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92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E01ED-3436-CC06-6B97-D27B9E8F1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775E-FAC0-1DD4-21DF-D4262A7F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How are websites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971D-9463-3F64-8D1D-D3FFD124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Web pages are made primarily using three different scripting or markup languages: </a:t>
            </a:r>
          </a:p>
          <a:p>
            <a:pPr marL="0" indent="0">
              <a:buNone/>
            </a:pPr>
            <a:endParaRPr lang="en-GB" dirty="0">
              <a:latin typeface="Grotesque Light" panose="020B0304020202020204" pitchFamily="34" charset="0"/>
            </a:endParaRP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HTML: Hypertext Markup Language — Where the content of the web page is stored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CSS: Cascading Stylesheets — Where the instructions on the layout and visual characteristics are stored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JS: </a:t>
            </a:r>
            <a:r>
              <a:rPr lang="en-GB" dirty="0" err="1">
                <a:latin typeface="Grotesque Light" panose="020B0304020202020204" pitchFamily="34" charset="0"/>
              </a:rPr>
              <a:t>Javascript</a:t>
            </a:r>
            <a:r>
              <a:rPr lang="en-GB" dirty="0">
                <a:latin typeface="Grotesque Light" panose="020B0304020202020204" pitchFamily="34" charset="0"/>
              </a:rPr>
              <a:t> — Code that allows for interactive elements (and other things) on a web page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E6F30-C489-C7A1-7C23-C98C03E1850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15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885CD-8BD5-04BC-77B0-CD30FE3D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3888-B45F-6EF9-B646-12150F6B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9C5A-1B46-2169-449C-A817D98B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9013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The DOM is how a web page gets represented by the computer and is built from the content in the HTML (or XML) file</a:t>
            </a:r>
          </a:p>
          <a:p>
            <a:r>
              <a:rPr lang="en-GB" dirty="0">
                <a:latin typeface="Grotesque Light" panose="020B0304020202020204" pitchFamily="34" charset="0"/>
              </a:rPr>
              <a:t>It gives a hierarchy and organisation to how the elements in the web page are structured</a:t>
            </a:r>
          </a:p>
          <a:p>
            <a:r>
              <a:rPr lang="en-GB" dirty="0">
                <a:latin typeface="Grotesque Light" panose="020B0304020202020204" pitchFamily="34" charset="0"/>
              </a:rPr>
              <a:t>Using the DOM specific elements can be manipulated using software scripts</a:t>
            </a:r>
          </a:p>
          <a:p>
            <a:r>
              <a:rPr lang="en-GB" dirty="0">
                <a:latin typeface="Grotesque Light" panose="020B0304020202020204" pitchFamily="34" charset="0"/>
              </a:rPr>
              <a:t>It is always a ‘tree’ structure (a network that only branches)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A59EDD-8369-9447-E37C-B0980E3AE8A8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8C8C6639-65A2-DE32-C146-7090637F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13" y="1550886"/>
            <a:ext cx="4472945" cy="46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22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EDEF0-329C-B64F-3EAA-7BC0F039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03E8-2278-F676-CA7B-31A0F1D5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HTML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0F73-E32A-3A25-7759-EDEE00E9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When we are performing web scraping, we are mostly only interested in parsing HTML – as this is where text </a:t>
            </a:r>
            <a:r>
              <a:rPr lang="en-GB" dirty="0" err="1">
                <a:latin typeface="Grotesque Light" panose="020B0304020202020204" pitchFamily="34" charset="0"/>
              </a:rPr>
              <a:t>dara</a:t>
            </a:r>
            <a:r>
              <a:rPr lang="en-GB" dirty="0">
                <a:latin typeface="Grotesque Light" panose="020B0304020202020204" pitchFamily="34" charset="0"/>
              </a:rPr>
              <a:t> is usually stored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The HTML defines things like: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Document titles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Headings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Paragraphs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Images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Hyperlinks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3952A8-0139-9285-B6DF-B867E73C6C7E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93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82AF2-8380-C27A-3111-3265302F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492-DD84-DE49-26E9-4A227626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HTML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6C9-46FC-81FE-8DE9-CF977ECD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1116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In HTML, elements are enclosed in tags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Opening tag: &lt;tag&gt;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Closing tag: &lt;/tag&gt;</a:t>
            </a: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We can then put the context between the tags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22D068-C472-86D7-B111-8F13439F3702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Beginner's Guide: Web Scraping With PHP In Action">
            <a:extLst>
              <a:ext uri="{FF2B5EF4-FFF2-40B4-BE49-F238E27FC236}">
                <a16:creationId xmlns:a16="http://schemas.microsoft.com/office/drawing/2014/main" id="{43B6AC0A-EF2D-D304-60B9-C0AAD966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71" y="1530657"/>
            <a:ext cx="6640933" cy="40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49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3879-E516-2B92-CB53-57C64273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CD16-5BAB-FC7F-CD4F-5F042DF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6CDD-E098-6302-8EA4-0CC2FA89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59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Parsing is taking a set of data and extracting the meaningful information from it</a:t>
            </a:r>
          </a:p>
          <a:p>
            <a:r>
              <a:rPr lang="en-GB" dirty="0">
                <a:latin typeface="Grotesque Light" panose="020B0304020202020204" pitchFamily="34" charset="0"/>
              </a:rPr>
              <a:t>With HTML parsing, you’re looking to read some HTML and return with a structured set of tags and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C590FE-DD40-924A-F71E-F6F8354EC856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8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57F49-E93C-9BEF-2307-F34FC961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09E2-5434-94FF-C7F6-1D496C4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Parsing HTML with 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143-CE5D-72A6-77B4-0C076D50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59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Luckily, we don’t have to parse HTML ourselves, the Python library </a:t>
            </a:r>
            <a:r>
              <a:rPr lang="en-GB" b="1" dirty="0" err="1">
                <a:latin typeface="Grotesque Light" panose="020B0304020202020204" pitchFamily="34" charset="0"/>
              </a:rPr>
              <a:t>beautifulsoup</a:t>
            </a:r>
            <a:r>
              <a:rPr lang="en-GB" dirty="0">
                <a:latin typeface="Grotesque Light" panose="020B0304020202020204" pitchFamily="34" charset="0"/>
              </a:rPr>
              <a:t> can do it for us!</a:t>
            </a:r>
          </a:p>
          <a:p>
            <a:r>
              <a:rPr lang="en-GB" dirty="0">
                <a:latin typeface="Grotesque Light" panose="020B0304020202020204" pitchFamily="34" charset="0"/>
              </a:rPr>
              <a:t>We just need to run: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Grotesque Light" panose="020B0304020202020204" pitchFamily="34" charset="0"/>
              </a:rPr>
              <a:t>And we get a Python object that we can search and extract information from.</a:t>
            </a:r>
          </a:p>
          <a:p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E458-0F7A-A58B-C586-7FCF0C2B5486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122D2-345B-C81E-7624-3A67AA11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09" y="3062930"/>
            <a:ext cx="8167375" cy="1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715C-3E69-3EC5-9B1E-832180DB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E05B-8B70-71E3-57B4-A4777E97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How to find the content you want to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E52E-82FA-70C1-DB12-79593BA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59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We can use tags to search for specific data you want to collect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&lt;p&gt; text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&lt;h&gt; headings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&lt;a&gt; links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&lt;</a:t>
            </a:r>
            <a:r>
              <a:rPr lang="en-GB" dirty="0" err="1">
                <a:latin typeface="Grotesque Light" panose="020B0304020202020204" pitchFamily="34" charset="0"/>
              </a:rPr>
              <a:t>img</a:t>
            </a:r>
            <a:r>
              <a:rPr lang="en-GB" dirty="0">
                <a:latin typeface="Grotesque Light" panose="020B0304020202020204" pitchFamily="34" charset="0"/>
              </a:rPr>
              <a:t>&gt; images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We can use the </a:t>
            </a:r>
            <a:r>
              <a:rPr lang="en-GB" dirty="0" err="1">
                <a:latin typeface="Grotesque Light" panose="020B0304020202020204" pitchFamily="34" charset="0"/>
              </a:rPr>
              <a:t>beautifulsoup</a:t>
            </a:r>
            <a:r>
              <a:rPr lang="en-GB" dirty="0">
                <a:latin typeface="Grotesque Light" panose="020B0304020202020204" pitchFamily="34" charset="0"/>
              </a:rPr>
              <a:t> function </a:t>
            </a:r>
            <a:r>
              <a:rPr lang="en-GB" dirty="0" err="1">
                <a:latin typeface="Grotesque Light" panose="020B0304020202020204" pitchFamily="34" charset="0"/>
              </a:rPr>
              <a:t>find_all</a:t>
            </a:r>
            <a:r>
              <a:rPr lang="en-GB" dirty="0">
                <a:latin typeface="Grotesque Light" panose="020B0304020202020204" pitchFamily="34" charset="0"/>
              </a:rPr>
              <a:t>() to do this</a:t>
            </a: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2"/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E188B3-FBF4-F5A6-ABCD-521A916DD5A5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7A210-1EB6-1B99-D713-E8B40886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2" y="5418546"/>
            <a:ext cx="2496933" cy="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D8DF3-6506-BB70-B371-374ABA54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9093-EF8B-C188-18C0-88B4531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Note: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57FC-DC13-BFE5-61D0-E11FC7C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 In python, indentation is VERY important</a:t>
            </a:r>
          </a:p>
          <a:p>
            <a:r>
              <a:rPr lang="en-GB" dirty="0">
                <a:latin typeface="Grotesque Light" panose="020B0304020202020204" pitchFamily="34" charset="0"/>
              </a:rPr>
              <a:t>Other languages, such as </a:t>
            </a:r>
            <a:r>
              <a:rPr lang="en-GB" dirty="0" err="1">
                <a:latin typeface="Grotesque Light" panose="020B0304020202020204" pitchFamily="34" charset="0"/>
              </a:rPr>
              <a:t>Javascript</a:t>
            </a:r>
            <a:r>
              <a:rPr lang="en-GB" dirty="0">
                <a:latin typeface="Grotesque Light" panose="020B0304020202020204" pitchFamily="34" charset="0"/>
              </a:rPr>
              <a:t>, use brackets to separate statements, </a:t>
            </a:r>
            <a:r>
              <a:rPr lang="en-GB" dirty="0" err="1">
                <a:latin typeface="Grotesque Light" panose="020B0304020202020204" pitchFamily="34" charset="0"/>
              </a:rPr>
              <a:t>eg</a:t>
            </a:r>
            <a:r>
              <a:rPr lang="en-GB" dirty="0">
                <a:latin typeface="Grotesque Light" panose="020B0304020202020204" pitchFamily="34" charset="0"/>
              </a:rPr>
              <a:t>: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Python just uses indentation, so you have to pay close attention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41347-6E5A-FCD1-7596-262F42702AEC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9E2AE-FC67-D685-3A11-32CB81A5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23" y="3426541"/>
            <a:ext cx="6456515" cy="931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4F594-9A45-8C10-EA0E-3F7162EEA4EE}"/>
              </a:ext>
            </a:extLst>
          </p:cNvPr>
          <p:cNvSpPr txBox="1"/>
          <p:nvPr/>
        </p:nvSpPr>
        <p:spPr>
          <a:xfrm>
            <a:off x="9453302" y="3569241"/>
            <a:ext cx="169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A </a:t>
            </a:r>
            <a:r>
              <a:rPr lang="en-GB" dirty="0" err="1">
                <a:latin typeface="Grotesque Light" panose="020B0304020202020204" pitchFamily="34" charset="0"/>
              </a:rPr>
              <a:t>Javascript</a:t>
            </a:r>
            <a:r>
              <a:rPr lang="en-GB" dirty="0">
                <a:latin typeface="Grotesque Light" panose="020B0304020202020204" pitchFamily="34" charset="0"/>
              </a:rPr>
              <a:t> if statement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30F2F-613D-B8ED-8997-0A66480334C2}"/>
              </a:ext>
            </a:extLst>
          </p:cNvPr>
          <p:cNvCxnSpPr/>
          <p:nvPr/>
        </p:nvCxnSpPr>
        <p:spPr>
          <a:xfrm flipH="1">
            <a:off x="8500803" y="3814169"/>
            <a:ext cx="88572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39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8E6E-7F16-40E8-F4BF-D8FB82533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6CC7-84E1-9650-EDC6-258B8FF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Cleaning and sorting data after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A327-8EA5-C665-8511-18F6FDFE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59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Data collected from web scraping will generally be messy and disorganised</a:t>
            </a:r>
          </a:p>
          <a:p>
            <a:r>
              <a:rPr lang="en-GB" dirty="0">
                <a:latin typeface="Grotesque Light" panose="020B0304020202020204" pitchFamily="34" charset="0"/>
              </a:rPr>
              <a:t>You will normally need to: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Extract and reformat data from HTML into a structured format (.txt, .csv, etc)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Remove data from unwanted pages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Remove junk/bad data, which could be:</a:t>
            </a:r>
          </a:p>
          <a:p>
            <a:pPr lvl="2"/>
            <a:r>
              <a:rPr lang="en-GB" dirty="0">
                <a:latin typeface="Grotesque Light" panose="020B0304020202020204" pitchFamily="34" charset="0"/>
              </a:rPr>
              <a:t>Empty cells</a:t>
            </a:r>
          </a:p>
          <a:p>
            <a:pPr lvl="2"/>
            <a:r>
              <a:rPr lang="en-GB" dirty="0">
                <a:latin typeface="Grotesque Light" panose="020B0304020202020204" pitchFamily="34" charset="0"/>
              </a:rPr>
              <a:t>Data in the wrong format</a:t>
            </a:r>
          </a:p>
          <a:p>
            <a:pPr lvl="2"/>
            <a:r>
              <a:rPr lang="en-GB" dirty="0">
                <a:latin typeface="Grotesque Light" panose="020B0304020202020204" pitchFamily="34" charset="0"/>
              </a:rPr>
              <a:t>Incorrect data </a:t>
            </a:r>
          </a:p>
          <a:p>
            <a:pPr lvl="2"/>
            <a:r>
              <a:rPr lang="en-GB" dirty="0">
                <a:latin typeface="Grotesque Light" panose="020B0304020202020204" pitchFamily="34" charset="0"/>
              </a:rPr>
              <a:t>Duplicates</a:t>
            </a: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2"/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600A91-E8C2-67EF-06BE-866EF414BB00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55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7D442-0445-3740-10C6-A95B3ECE8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23AA-8869-07E4-6E47-780C0BF0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Reading and saving a .csv file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CDC6-5C2B-3F82-C268-337D2249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594" cy="186369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Grotesque Light" panose="020B0304020202020204" pitchFamily="34" charset="0"/>
              </a:rPr>
              <a:t>A simple way to store big data sets is to use .csv (comma-separated values) files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Pandas 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.</a:t>
            </a:r>
            <a:r>
              <a:rPr lang="en-GB" dirty="0" err="1">
                <a:solidFill>
                  <a:srgbClr val="0070C0"/>
                </a:solidFill>
                <a:latin typeface="Grotesque Light" panose="020B0304020202020204" pitchFamily="34" charset="0"/>
              </a:rPr>
              <a:t>read_csv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()</a:t>
            </a:r>
            <a:r>
              <a:rPr lang="en-GB" dirty="0">
                <a:latin typeface="Grotesque Light" panose="020B0304020202020204" pitchFamily="34" charset="0"/>
              </a:rPr>
              <a:t> function reads the .csv file and puts the data in a pandas </a:t>
            </a:r>
            <a:r>
              <a:rPr lang="en-GB" dirty="0" err="1">
                <a:latin typeface="Grotesque Light" panose="020B0304020202020204" pitchFamily="34" charset="0"/>
              </a:rPr>
              <a:t>DataFrame</a:t>
            </a:r>
            <a:r>
              <a:rPr lang="en-GB" dirty="0">
                <a:latin typeface="Grotesque Light" panose="020B0304020202020204" pitchFamily="34" charset="0"/>
              </a:rPr>
              <a:t> object which we can then 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After cleaning/sorting etc, this can then be saved as a new .csv file using the 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.</a:t>
            </a:r>
            <a:r>
              <a:rPr lang="en-GB" dirty="0" err="1">
                <a:solidFill>
                  <a:srgbClr val="0070C0"/>
                </a:solidFill>
                <a:latin typeface="Grotesque Light" panose="020B0304020202020204" pitchFamily="34" charset="0"/>
              </a:rPr>
              <a:t>to_csv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() </a:t>
            </a:r>
            <a:r>
              <a:rPr lang="en-GB" dirty="0">
                <a:latin typeface="Grotesque Light" panose="020B0304020202020204" pitchFamily="34" charset="0"/>
              </a:rPr>
              <a:t>function</a:t>
            </a: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pPr lvl="1"/>
            <a:endParaRPr lang="en-GB" dirty="0">
              <a:latin typeface="Grotesque Light" panose="020B0304020202020204" pitchFamily="34" charset="0"/>
            </a:endParaRPr>
          </a:p>
          <a:p>
            <a:pPr lvl="2"/>
            <a:endParaRPr lang="en-GB" dirty="0">
              <a:latin typeface="Grotesque Light" panose="020B03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61158-AB84-20AE-D6F8-FB960CBB60FF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F7626-DC58-BDCE-360E-FE1AE22E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01" y="3938660"/>
            <a:ext cx="5723997" cy="24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6A43E-C876-BDC1-4D29-19554B78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9A9D-1BE3-8C01-1CEA-9B2010D7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Note: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01B9-C787-F29B-5299-DB455E7C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Grotesque Light" panose="020B0304020202020204" pitchFamily="34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2E9139-F0A5-D034-F585-F9E5AC87769B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0E932-DBDD-5A8B-8B40-FA8409A2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72" y="2210568"/>
            <a:ext cx="4130479" cy="2269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6A4BF-DAD4-70D9-5EF4-5AB5C277681E}"/>
              </a:ext>
            </a:extLst>
          </p:cNvPr>
          <p:cNvSpPr txBox="1"/>
          <p:nvPr/>
        </p:nvSpPr>
        <p:spPr>
          <a:xfrm>
            <a:off x="8155858" y="1958664"/>
            <a:ext cx="2202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rotesque Light" panose="020B0304020202020204" pitchFamily="34" charset="0"/>
              </a:rPr>
              <a:t>This code is inside the if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40AC5-8983-E831-2E4C-671205FB6A36}"/>
              </a:ext>
            </a:extLst>
          </p:cNvPr>
          <p:cNvSpPr txBox="1"/>
          <p:nvPr/>
        </p:nvSpPr>
        <p:spPr>
          <a:xfrm>
            <a:off x="8155859" y="4001294"/>
            <a:ext cx="220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rotesque Light" panose="020B0304020202020204" pitchFamily="34" charset="0"/>
              </a:rPr>
              <a:t>This code is not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6F2AD9-203E-72D1-B4E4-BEDFD710DAE5}"/>
              </a:ext>
            </a:extLst>
          </p:cNvPr>
          <p:cNvCxnSpPr/>
          <p:nvPr/>
        </p:nvCxnSpPr>
        <p:spPr>
          <a:xfrm flipH="1">
            <a:off x="4036142" y="2651161"/>
            <a:ext cx="3996813" cy="465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725DA-D981-B737-3360-DCDFAD94909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539613" y="4237703"/>
            <a:ext cx="4616246" cy="240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71193-228B-701D-1A9D-DA22CB14270B}"/>
              </a:ext>
            </a:extLst>
          </p:cNvPr>
          <p:cNvSpPr/>
          <p:nvPr/>
        </p:nvSpPr>
        <p:spPr>
          <a:xfrm>
            <a:off x="2576052" y="2883993"/>
            <a:ext cx="1337187" cy="545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DDC4D0-AE1D-ADC1-C10F-891879C6A3D8}"/>
              </a:ext>
            </a:extLst>
          </p:cNvPr>
          <p:cNvSpPr/>
          <p:nvPr/>
        </p:nvSpPr>
        <p:spPr>
          <a:xfrm>
            <a:off x="2152799" y="3933340"/>
            <a:ext cx="1337187" cy="545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2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DCE97-88FE-B3C2-BCD3-25AB0979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3E5-9F0F-05A6-04D1-47B3F0AA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Note: Indentation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2FEDE-6DC0-06B3-B22C-BA61F5F6043E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1028" name="Picture 4" descr="Mastering If-Elif-Else and Nested If-Else in Python">
            <a:extLst>
              <a:ext uri="{FF2B5EF4-FFF2-40B4-BE49-F238E27FC236}">
                <a16:creationId xmlns:a16="http://schemas.microsoft.com/office/drawing/2014/main" id="{0C5ED6B8-C368-35FD-5A74-0B6D2073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80" y="2411943"/>
            <a:ext cx="7140677" cy="34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90E9BD-019B-0E8F-D843-7DC236310FA3}"/>
              </a:ext>
            </a:extLst>
          </p:cNvPr>
          <p:cNvSpPr txBox="1"/>
          <p:nvPr/>
        </p:nvSpPr>
        <p:spPr>
          <a:xfrm>
            <a:off x="3957483" y="1548397"/>
            <a:ext cx="384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rotesque Light" panose="020B0304020202020204" pitchFamily="34" charset="0"/>
              </a:rPr>
              <a:t>It can get complicated!</a:t>
            </a:r>
          </a:p>
        </p:txBody>
      </p:sp>
    </p:spTree>
    <p:extLst>
      <p:ext uri="{BB962C8B-B14F-4D97-AF65-F5344CB8AC3E}">
        <p14:creationId xmlns:p14="http://schemas.microsoft.com/office/powerpoint/2010/main" val="385331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2A60A-F71F-0AD1-1911-1D8DD9808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3A0BEA-9230-D96E-C257-4B605430442E}"/>
              </a:ext>
            </a:extLst>
          </p:cNvPr>
          <p:cNvSpPr/>
          <p:nvPr/>
        </p:nvSpPr>
        <p:spPr>
          <a:xfrm>
            <a:off x="255639" y="245806"/>
            <a:ext cx="11631561" cy="6361471"/>
          </a:xfrm>
          <a:custGeom>
            <a:avLst/>
            <a:gdLst>
              <a:gd name="connsiteX0" fmla="*/ 0 w 11631561"/>
              <a:gd name="connsiteY0" fmla="*/ 185182 h 6361471"/>
              <a:gd name="connsiteX1" fmla="*/ 185182 w 11631561"/>
              <a:gd name="connsiteY1" fmla="*/ 0 h 6361471"/>
              <a:gd name="connsiteX2" fmla="*/ 890489 w 11631561"/>
              <a:gd name="connsiteY2" fmla="*/ 0 h 6361471"/>
              <a:gd name="connsiteX3" fmla="*/ 1595795 w 11631561"/>
              <a:gd name="connsiteY3" fmla="*/ 0 h 6361471"/>
              <a:gd name="connsiteX4" fmla="*/ 2301102 w 11631561"/>
              <a:gd name="connsiteY4" fmla="*/ 0 h 6361471"/>
              <a:gd name="connsiteX5" fmla="*/ 2555960 w 11631561"/>
              <a:gd name="connsiteY5" fmla="*/ 0 h 6361471"/>
              <a:gd name="connsiteX6" fmla="*/ 3373879 w 11631561"/>
              <a:gd name="connsiteY6" fmla="*/ 0 h 6361471"/>
              <a:gd name="connsiteX7" fmla="*/ 4079185 w 11631561"/>
              <a:gd name="connsiteY7" fmla="*/ 0 h 6361471"/>
              <a:gd name="connsiteX8" fmla="*/ 4897104 w 11631561"/>
              <a:gd name="connsiteY8" fmla="*/ 0 h 6361471"/>
              <a:gd name="connsiteX9" fmla="*/ 5715022 w 11631561"/>
              <a:gd name="connsiteY9" fmla="*/ 0 h 6361471"/>
              <a:gd name="connsiteX10" fmla="*/ 6532941 w 11631561"/>
              <a:gd name="connsiteY10" fmla="*/ 0 h 6361471"/>
              <a:gd name="connsiteX11" fmla="*/ 7013024 w 11631561"/>
              <a:gd name="connsiteY11" fmla="*/ 0 h 6361471"/>
              <a:gd name="connsiteX12" fmla="*/ 7493106 w 11631561"/>
              <a:gd name="connsiteY12" fmla="*/ 0 h 6361471"/>
              <a:gd name="connsiteX13" fmla="*/ 7860577 w 11631561"/>
              <a:gd name="connsiteY13" fmla="*/ 0 h 6361471"/>
              <a:gd name="connsiteX14" fmla="*/ 8340659 w 11631561"/>
              <a:gd name="connsiteY14" fmla="*/ 0 h 6361471"/>
              <a:gd name="connsiteX15" fmla="*/ 9045966 w 11631561"/>
              <a:gd name="connsiteY15" fmla="*/ 0 h 6361471"/>
              <a:gd name="connsiteX16" fmla="*/ 9300825 w 11631561"/>
              <a:gd name="connsiteY16" fmla="*/ 0 h 6361471"/>
              <a:gd name="connsiteX17" fmla="*/ 9893519 w 11631561"/>
              <a:gd name="connsiteY17" fmla="*/ 0 h 6361471"/>
              <a:gd name="connsiteX18" fmla="*/ 10373602 w 11631561"/>
              <a:gd name="connsiteY18" fmla="*/ 0 h 6361471"/>
              <a:gd name="connsiteX19" fmla="*/ 11446379 w 11631561"/>
              <a:gd name="connsiteY19" fmla="*/ 0 h 6361471"/>
              <a:gd name="connsiteX20" fmla="*/ 11631561 w 11631561"/>
              <a:gd name="connsiteY20" fmla="*/ 185182 h 6361471"/>
              <a:gd name="connsiteX21" fmla="*/ 11631561 w 11631561"/>
              <a:gd name="connsiteY21" fmla="*/ 844204 h 6361471"/>
              <a:gd name="connsiteX22" fmla="*/ 11631561 w 11631561"/>
              <a:gd name="connsiteY22" fmla="*/ 1563137 h 6361471"/>
              <a:gd name="connsiteX23" fmla="*/ 11631561 w 11631561"/>
              <a:gd name="connsiteY23" fmla="*/ 2042425 h 6361471"/>
              <a:gd name="connsiteX24" fmla="*/ 11631561 w 11631561"/>
              <a:gd name="connsiteY24" fmla="*/ 2701447 h 6361471"/>
              <a:gd name="connsiteX25" fmla="*/ 11631561 w 11631561"/>
              <a:gd name="connsiteY25" fmla="*/ 3360469 h 6361471"/>
              <a:gd name="connsiteX26" fmla="*/ 11631561 w 11631561"/>
              <a:gd name="connsiteY26" fmla="*/ 3899668 h 6361471"/>
              <a:gd name="connsiteX27" fmla="*/ 11631561 w 11631561"/>
              <a:gd name="connsiteY27" fmla="*/ 4618601 h 6361471"/>
              <a:gd name="connsiteX28" fmla="*/ 11631561 w 11631561"/>
              <a:gd name="connsiteY28" fmla="*/ 5157801 h 6361471"/>
              <a:gd name="connsiteX29" fmla="*/ 11631561 w 11631561"/>
              <a:gd name="connsiteY29" fmla="*/ 6176289 h 6361471"/>
              <a:gd name="connsiteX30" fmla="*/ 11446379 w 11631561"/>
              <a:gd name="connsiteY30" fmla="*/ 6361471 h 6361471"/>
              <a:gd name="connsiteX31" fmla="*/ 10741072 w 11631561"/>
              <a:gd name="connsiteY31" fmla="*/ 6361471 h 6361471"/>
              <a:gd name="connsiteX32" fmla="*/ 10035766 w 11631561"/>
              <a:gd name="connsiteY32" fmla="*/ 6361471 h 6361471"/>
              <a:gd name="connsiteX33" fmla="*/ 9217847 w 11631561"/>
              <a:gd name="connsiteY33" fmla="*/ 6361471 h 6361471"/>
              <a:gd name="connsiteX34" fmla="*/ 8737765 w 11631561"/>
              <a:gd name="connsiteY34" fmla="*/ 6361471 h 6361471"/>
              <a:gd name="connsiteX35" fmla="*/ 8370294 w 11631561"/>
              <a:gd name="connsiteY35" fmla="*/ 6361471 h 6361471"/>
              <a:gd name="connsiteX36" fmla="*/ 8002823 w 11631561"/>
              <a:gd name="connsiteY36" fmla="*/ 6361471 h 6361471"/>
              <a:gd name="connsiteX37" fmla="*/ 7410129 w 11631561"/>
              <a:gd name="connsiteY37" fmla="*/ 6361471 h 6361471"/>
              <a:gd name="connsiteX38" fmla="*/ 6817434 w 11631561"/>
              <a:gd name="connsiteY38" fmla="*/ 6361471 h 6361471"/>
              <a:gd name="connsiteX39" fmla="*/ 6449964 w 11631561"/>
              <a:gd name="connsiteY39" fmla="*/ 6361471 h 6361471"/>
              <a:gd name="connsiteX40" fmla="*/ 5857269 w 11631561"/>
              <a:gd name="connsiteY40" fmla="*/ 6361471 h 6361471"/>
              <a:gd name="connsiteX41" fmla="*/ 5602410 w 11631561"/>
              <a:gd name="connsiteY41" fmla="*/ 6361471 h 6361471"/>
              <a:gd name="connsiteX42" fmla="*/ 4784492 w 11631561"/>
              <a:gd name="connsiteY42" fmla="*/ 6361471 h 6361471"/>
              <a:gd name="connsiteX43" fmla="*/ 4529633 w 11631561"/>
              <a:gd name="connsiteY43" fmla="*/ 6361471 h 6361471"/>
              <a:gd name="connsiteX44" fmla="*/ 4049551 w 11631561"/>
              <a:gd name="connsiteY44" fmla="*/ 6361471 h 6361471"/>
              <a:gd name="connsiteX45" fmla="*/ 3456856 w 11631561"/>
              <a:gd name="connsiteY45" fmla="*/ 6361471 h 6361471"/>
              <a:gd name="connsiteX46" fmla="*/ 2976773 w 11631561"/>
              <a:gd name="connsiteY46" fmla="*/ 6361471 h 6361471"/>
              <a:gd name="connsiteX47" fmla="*/ 2158855 w 11631561"/>
              <a:gd name="connsiteY47" fmla="*/ 6361471 h 6361471"/>
              <a:gd name="connsiteX48" fmla="*/ 1791384 w 11631561"/>
              <a:gd name="connsiteY48" fmla="*/ 6361471 h 6361471"/>
              <a:gd name="connsiteX49" fmla="*/ 1536526 w 11631561"/>
              <a:gd name="connsiteY49" fmla="*/ 6361471 h 6361471"/>
              <a:gd name="connsiteX50" fmla="*/ 1169055 w 11631561"/>
              <a:gd name="connsiteY50" fmla="*/ 6361471 h 6361471"/>
              <a:gd name="connsiteX51" fmla="*/ 185182 w 11631561"/>
              <a:gd name="connsiteY51" fmla="*/ 6361471 h 6361471"/>
              <a:gd name="connsiteX52" fmla="*/ 0 w 11631561"/>
              <a:gd name="connsiteY52" fmla="*/ 6176289 h 6361471"/>
              <a:gd name="connsiteX53" fmla="*/ 0 w 11631561"/>
              <a:gd name="connsiteY53" fmla="*/ 5517267 h 6361471"/>
              <a:gd name="connsiteX54" fmla="*/ 0 w 11631561"/>
              <a:gd name="connsiteY54" fmla="*/ 4978068 h 6361471"/>
              <a:gd name="connsiteX55" fmla="*/ 0 w 11631561"/>
              <a:gd name="connsiteY55" fmla="*/ 4259135 h 6361471"/>
              <a:gd name="connsiteX56" fmla="*/ 0 w 11631561"/>
              <a:gd name="connsiteY56" fmla="*/ 3779846 h 6361471"/>
              <a:gd name="connsiteX57" fmla="*/ 0 w 11631561"/>
              <a:gd name="connsiteY57" fmla="*/ 3180736 h 6361471"/>
              <a:gd name="connsiteX58" fmla="*/ 0 w 11631561"/>
              <a:gd name="connsiteY58" fmla="*/ 2581625 h 6361471"/>
              <a:gd name="connsiteX59" fmla="*/ 0 w 11631561"/>
              <a:gd name="connsiteY59" fmla="*/ 2042425 h 6361471"/>
              <a:gd name="connsiteX60" fmla="*/ 0 w 11631561"/>
              <a:gd name="connsiteY60" fmla="*/ 1503226 h 6361471"/>
              <a:gd name="connsiteX61" fmla="*/ 0 w 11631561"/>
              <a:gd name="connsiteY61" fmla="*/ 844204 h 6361471"/>
              <a:gd name="connsiteX62" fmla="*/ 0 w 11631561"/>
              <a:gd name="connsiteY62" fmla="*/ 185182 h 63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631561" h="6361471" extrusionOk="0">
                <a:moveTo>
                  <a:pt x="0" y="185182"/>
                </a:moveTo>
                <a:cubicBezTo>
                  <a:pt x="-7396" y="105762"/>
                  <a:pt x="72555" y="-6785"/>
                  <a:pt x="185182" y="0"/>
                </a:cubicBezTo>
                <a:cubicBezTo>
                  <a:pt x="371423" y="-41776"/>
                  <a:pt x="691118" y="66709"/>
                  <a:pt x="890489" y="0"/>
                </a:cubicBezTo>
                <a:cubicBezTo>
                  <a:pt x="1089860" y="-66709"/>
                  <a:pt x="1366707" y="31285"/>
                  <a:pt x="1595795" y="0"/>
                </a:cubicBezTo>
                <a:cubicBezTo>
                  <a:pt x="1824883" y="-31285"/>
                  <a:pt x="2066611" y="6500"/>
                  <a:pt x="2301102" y="0"/>
                </a:cubicBezTo>
                <a:cubicBezTo>
                  <a:pt x="2535593" y="-6500"/>
                  <a:pt x="2438792" y="29983"/>
                  <a:pt x="2555960" y="0"/>
                </a:cubicBezTo>
                <a:cubicBezTo>
                  <a:pt x="2673128" y="-29983"/>
                  <a:pt x="3167172" y="81850"/>
                  <a:pt x="3373879" y="0"/>
                </a:cubicBezTo>
                <a:cubicBezTo>
                  <a:pt x="3580586" y="-81850"/>
                  <a:pt x="3757782" y="60938"/>
                  <a:pt x="4079185" y="0"/>
                </a:cubicBezTo>
                <a:cubicBezTo>
                  <a:pt x="4400588" y="-60938"/>
                  <a:pt x="4711064" y="3302"/>
                  <a:pt x="4897104" y="0"/>
                </a:cubicBezTo>
                <a:cubicBezTo>
                  <a:pt x="5083144" y="-3302"/>
                  <a:pt x="5443698" y="42862"/>
                  <a:pt x="5715022" y="0"/>
                </a:cubicBezTo>
                <a:cubicBezTo>
                  <a:pt x="5986346" y="-42862"/>
                  <a:pt x="6203491" y="12733"/>
                  <a:pt x="6532941" y="0"/>
                </a:cubicBezTo>
                <a:cubicBezTo>
                  <a:pt x="6862391" y="-12733"/>
                  <a:pt x="6880359" y="4042"/>
                  <a:pt x="7013024" y="0"/>
                </a:cubicBezTo>
                <a:cubicBezTo>
                  <a:pt x="7145689" y="-4042"/>
                  <a:pt x="7385560" y="37983"/>
                  <a:pt x="7493106" y="0"/>
                </a:cubicBezTo>
                <a:cubicBezTo>
                  <a:pt x="7600652" y="-37983"/>
                  <a:pt x="7705535" y="27786"/>
                  <a:pt x="7860577" y="0"/>
                </a:cubicBezTo>
                <a:cubicBezTo>
                  <a:pt x="8015619" y="-27786"/>
                  <a:pt x="8212054" y="38500"/>
                  <a:pt x="8340659" y="0"/>
                </a:cubicBezTo>
                <a:cubicBezTo>
                  <a:pt x="8469264" y="-38500"/>
                  <a:pt x="8731462" y="72967"/>
                  <a:pt x="9045966" y="0"/>
                </a:cubicBezTo>
                <a:cubicBezTo>
                  <a:pt x="9360470" y="-72967"/>
                  <a:pt x="9240722" y="17747"/>
                  <a:pt x="9300825" y="0"/>
                </a:cubicBezTo>
                <a:cubicBezTo>
                  <a:pt x="9360928" y="-17747"/>
                  <a:pt x="9602084" y="67252"/>
                  <a:pt x="9893519" y="0"/>
                </a:cubicBezTo>
                <a:cubicBezTo>
                  <a:pt x="10184954" y="-67252"/>
                  <a:pt x="10267435" y="36540"/>
                  <a:pt x="10373602" y="0"/>
                </a:cubicBezTo>
                <a:cubicBezTo>
                  <a:pt x="10479769" y="-36540"/>
                  <a:pt x="11211667" y="22463"/>
                  <a:pt x="11446379" y="0"/>
                </a:cubicBezTo>
                <a:cubicBezTo>
                  <a:pt x="11554080" y="6944"/>
                  <a:pt x="11647137" y="74400"/>
                  <a:pt x="11631561" y="185182"/>
                </a:cubicBezTo>
                <a:cubicBezTo>
                  <a:pt x="11680080" y="356508"/>
                  <a:pt x="11570565" y="532097"/>
                  <a:pt x="11631561" y="844204"/>
                </a:cubicBezTo>
                <a:cubicBezTo>
                  <a:pt x="11692557" y="1156311"/>
                  <a:pt x="11552924" y="1211080"/>
                  <a:pt x="11631561" y="1563137"/>
                </a:cubicBezTo>
                <a:cubicBezTo>
                  <a:pt x="11710198" y="1915194"/>
                  <a:pt x="11622420" y="1841167"/>
                  <a:pt x="11631561" y="2042425"/>
                </a:cubicBezTo>
                <a:cubicBezTo>
                  <a:pt x="11640702" y="2243683"/>
                  <a:pt x="11570584" y="2541615"/>
                  <a:pt x="11631561" y="2701447"/>
                </a:cubicBezTo>
                <a:cubicBezTo>
                  <a:pt x="11692538" y="2861279"/>
                  <a:pt x="11615153" y="3080448"/>
                  <a:pt x="11631561" y="3360469"/>
                </a:cubicBezTo>
                <a:cubicBezTo>
                  <a:pt x="11647969" y="3640490"/>
                  <a:pt x="11610741" y="3681329"/>
                  <a:pt x="11631561" y="3899668"/>
                </a:cubicBezTo>
                <a:cubicBezTo>
                  <a:pt x="11652381" y="4118007"/>
                  <a:pt x="11579695" y="4372215"/>
                  <a:pt x="11631561" y="4618601"/>
                </a:cubicBezTo>
                <a:cubicBezTo>
                  <a:pt x="11683427" y="4864987"/>
                  <a:pt x="11594510" y="4998561"/>
                  <a:pt x="11631561" y="5157801"/>
                </a:cubicBezTo>
                <a:cubicBezTo>
                  <a:pt x="11668612" y="5317041"/>
                  <a:pt x="11577803" y="5767965"/>
                  <a:pt x="11631561" y="6176289"/>
                </a:cubicBezTo>
                <a:cubicBezTo>
                  <a:pt x="11644652" y="6304525"/>
                  <a:pt x="11555281" y="6373605"/>
                  <a:pt x="11446379" y="6361471"/>
                </a:cubicBezTo>
                <a:cubicBezTo>
                  <a:pt x="11172061" y="6363211"/>
                  <a:pt x="11088224" y="6287011"/>
                  <a:pt x="10741072" y="6361471"/>
                </a:cubicBezTo>
                <a:cubicBezTo>
                  <a:pt x="10393920" y="6435931"/>
                  <a:pt x="10185411" y="6357360"/>
                  <a:pt x="10035766" y="6361471"/>
                </a:cubicBezTo>
                <a:cubicBezTo>
                  <a:pt x="9886121" y="6365582"/>
                  <a:pt x="9574607" y="6268662"/>
                  <a:pt x="9217847" y="6361471"/>
                </a:cubicBezTo>
                <a:cubicBezTo>
                  <a:pt x="8861087" y="6454280"/>
                  <a:pt x="8954602" y="6353182"/>
                  <a:pt x="8737765" y="6361471"/>
                </a:cubicBezTo>
                <a:cubicBezTo>
                  <a:pt x="8520928" y="6369760"/>
                  <a:pt x="8479262" y="6348539"/>
                  <a:pt x="8370294" y="6361471"/>
                </a:cubicBezTo>
                <a:cubicBezTo>
                  <a:pt x="8261326" y="6374403"/>
                  <a:pt x="8129232" y="6343413"/>
                  <a:pt x="8002823" y="6361471"/>
                </a:cubicBezTo>
                <a:cubicBezTo>
                  <a:pt x="7876414" y="6379529"/>
                  <a:pt x="7535932" y="6350041"/>
                  <a:pt x="7410129" y="6361471"/>
                </a:cubicBezTo>
                <a:cubicBezTo>
                  <a:pt x="7284326" y="6372901"/>
                  <a:pt x="7086938" y="6339831"/>
                  <a:pt x="6817434" y="6361471"/>
                </a:cubicBezTo>
                <a:cubicBezTo>
                  <a:pt x="6547930" y="6383111"/>
                  <a:pt x="6595415" y="6345281"/>
                  <a:pt x="6449964" y="6361471"/>
                </a:cubicBezTo>
                <a:cubicBezTo>
                  <a:pt x="6304513" y="6377661"/>
                  <a:pt x="6015947" y="6343518"/>
                  <a:pt x="5857269" y="6361471"/>
                </a:cubicBezTo>
                <a:cubicBezTo>
                  <a:pt x="5698591" y="6379424"/>
                  <a:pt x="5657268" y="6342285"/>
                  <a:pt x="5602410" y="6361471"/>
                </a:cubicBezTo>
                <a:cubicBezTo>
                  <a:pt x="5547552" y="6380657"/>
                  <a:pt x="5152702" y="6315575"/>
                  <a:pt x="4784492" y="6361471"/>
                </a:cubicBezTo>
                <a:cubicBezTo>
                  <a:pt x="4416282" y="6407367"/>
                  <a:pt x="4631763" y="6334729"/>
                  <a:pt x="4529633" y="6361471"/>
                </a:cubicBezTo>
                <a:cubicBezTo>
                  <a:pt x="4427503" y="6388213"/>
                  <a:pt x="4187365" y="6356715"/>
                  <a:pt x="4049551" y="6361471"/>
                </a:cubicBezTo>
                <a:cubicBezTo>
                  <a:pt x="3911737" y="6366227"/>
                  <a:pt x="3583528" y="6329321"/>
                  <a:pt x="3456856" y="6361471"/>
                </a:cubicBezTo>
                <a:cubicBezTo>
                  <a:pt x="3330184" y="6393621"/>
                  <a:pt x="3089628" y="6325716"/>
                  <a:pt x="2976773" y="6361471"/>
                </a:cubicBezTo>
                <a:cubicBezTo>
                  <a:pt x="2863918" y="6397226"/>
                  <a:pt x="2339966" y="6319673"/>
                  <a:pt x="2158855" y="6361471"/>
                </a:cubicBezTo>
                <a:cubicBezTo>
                  <a:pt x="1977744" y="6403269"/>
                  <a:pt x="1880675" y="6342283"/>
                  <a:pt x="1791384" y="6361471"/>
                </a:cubicBezTo>
                <a:cubicBezTo>
                  <a:pt x="1702093" y="6380659"/>
                  <a:pt x="1644319" y="6340169"/>
                  <a:pt x="1536526" y="6361471"/>
                </a:cubicBezTo>
                <a:cubicBezTo>
                  <a:pt x="1428733" y="6382773"/>
                  <a:pt x="1267126" y="6349810"/>
                  <a:pt x="1169055" y="6361471"/>
                </a:cubicBezTo>
                <a:cubicBezTo>
                  <a:pt x="1070984" y="6373132"/>
                  <a:pt x="538388" y="6334418"/>
                  <a:pt x="185182" y="6361471"/>
                </a:cubicBezTo>
                <a:cubicBezTo>
                  <a:pt x="94164" y="6351010"/>
                  <a:pt x="-10479" y="6263223"/>
                  <a:pt x="0" y="6176289"/>
                </a:cubicBezTo>
                <a:cubicBezTo>
                  <a:pt x="-32373" y="5918339"/>
                  <a:pt x="65236" y="5795031"/>
                  <a:pt x="0" y="5517267"/>
                </a:cubicBezTo>
                <a:cubicBezTo>
                  <a:pt x="-65236" y="5239503"/>
                  <a:pt x="13152" y="5093367"/>
                  <a:pt x="0" y="4978068"/>
                </a:cubicBezTo>
                <a:cubicBezTo>
                  <a:pt x="-13152" y="4862769"/>
                  <a:pt x="60498" y="4489413"/>
                  <a:pt x="0" y="4259135"/>
                </a:cubicBezTo>
                <a:cubicBezTo>
                  <a:pt x="-60498" y="4028857"/>
                  <a:pt x="19441" y="4008787"/>
                  <a:pt x="0" y="3779846"/>
                </a:cubicBezTo>
                <a:cubicBezTo>
                  <a:pt x="-19441" y="3550905"/>
                  <a:pt x="42015" y="3382556"/>
                  <a:pt x="0" y="3180736"/>
                </a:cubicBezTo>
                <a:cubicBezTo>
                  <a:pt x="-42015" y="2978916"/>
                  <a:pt x="53900" y="2749242"/>
                  <a:pt x="0" y="2581625"/>
                </a:cubicBezTo>
                <a:cubicBezTo>
                  <a:pt x="-53900" y="2414008"/>
                  <a:pt x="43244" y="2291333"/>
                  <a:pt x="0" y="2042425"/>
                </a:cubicBezTo>
                <a:cubicBezTo>
                  <a:pt x="-43244" y="1793517"/>
                  <a:pt x="44260" y="1616027"/>
                  <a:pt x="0" y="1503226"/>
                </a:cubicBezTo>
                <a:cubicBezTo>
                  <a:pt x="-44260" y="1390425"/>
                  <a:pt x="20548" y="978400"/>
                  <a:pt x="0" y="844204"/>
                </a:cubicBezTo>
                <a:cubicBezTo>
                  <a:pt x="-20548" y="710008"/>
                  <a:pt x="64411" y="397590"/>
                  <a:pt x="0" y="185182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3713357382">
                  <a:prstGeom prst="roundRect">
                    <a:avLst>
                      <a:gd name="adj" fmla="val 2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Grotesque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C5472-4241-F798-C929-8821843B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27" y="1690688"/>
            <a:ext cx="3480783" cy="256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33F0226-7B2B-3580-D99A-63B8D3D9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Grotesque Light" panose="020B0304020202020204" pitchFamily="34" charset="0"/>
              </a:rPr>
              <a:t>Conditionals – If… else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498E19-1DB6-9B32-D508-EF8A9C12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endParaRPr lang="en-GB" dirty="0">
              <a:latin typeface="Grotesque Light" panose="020B0304020202020204" pitchFamily="34" charset="0"/>
            </a:endParaRPr>
          </a:p>
          <a:p>
            <a:r>
              <a:rPr lang="en-GB" dirty="0">
                <a:latin typeface="Grotesque Light" panose="020B0304020202020204" pitchFamily="34" charset="0"/>
              </a:rPr>
              <a:t>If the condition is </a:t>
            </a:r>
            <a:r>
              <a:rPr lang="en-GB" dirty="0">
                <a:solidFill>
                  <a:srgbClr val="0070C0"/>
                </a:solidFill>
                <a:latin typeface="Grotesque Light" panose="020B0304020202020204" pitchFamily="34" charset="0"/>
              </a:rPr>
              <a:t>False</a:t>
            </a:r>
            <a:r>
              <a:rPr lang="en-GB" dirty="0">
                <a:latin typeface="Grotesque Light" panose="020B0304020202020204" pitchFamily="34" charset="0"/>
              </a:rPr>
              <a:t>, the code inside the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Grotesque Light" panose="020B0304020202020204" pitchFamily="34" charset="0"/>
              </a:rPr>
              <a:t>else</a:t>
            </a:r>
            <a:r>
              <a:rPr lang="en-GB" dirty="0">
                <a:latin typeface="Grotesque Light" panose="020B0304020202020204" pitchFamily="34" charset="0"/>
              </a:rPr>
              <a:t> will be run</a:t>
            </a:r>
          </a:p>
          <a:p>
            <a:r>
              <a:rPr lang="en-GB" dirty="0">
                <a:latin typeface="Grotesque Light" panose="020B0304020202020204" pitchFamily="34" charset="0"/>
              </a:rPr>
              <a:t>You don’t have to have an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Grotesque Light" panose="020B0304020202020204" pitchFamily="34" charset="0"/>
              </a:rPr>
              <a:t>else</a:t>
            </a:r>
            <a:r>
              <a:rPr lang="en-GB" dirty="0">
                <a:latin typeface="Grotesque Light" panose="020B0304020202020204" pitchFamily="34" charset="0"/>
              </a:rPr>
              <a:t> for every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Grotesque Light" panose="020B0304020202020204" pitchFamily="34" charset="0"/>
              </a:rPr>
              <a:t>if</a:t>
            </a:r>
          </a:p>
          <a:p>
            <a:pPr lvl="1"/>
            <a:r>
              <a:rPr lang="en-GB" dirty="0">
                <a:latin typeface="Grotesque Light" panose="020B0304020202020204" pitchFamily="34" charset="0"/>
              </a:rPr>
              <a:t>E.g. the user clicking a button on a webpage</a:t>
            </a:r>
          </a:p>
          <a:p>
            <a:pPr marL="0" indent="0">
              <a:buNone/>
            </a:pPr>
            <a:endParaRPr lang="en-GB" dirty="0">
              <a:latin typeface="Grotesque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4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2669</Words>
  <Application>Microsoft Office PowerPoint</Application>
  <PresentationFormat>Widescreen</PresentationFormat>
  <Paragraphs>402</Paragraphs>
  <Slides>61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Aptos</vt:lpstr>
      <vt:lpstr>Aptos Display</vt:lpstr>
      <vt:lpstr>Arial</vt:lpstr>
      <vt:lpstr>Grotesque Light</vt:lpstr>
      <vt:lpstr>Office Theme</vt:lpstr>
      <vt:lpstr>Peckham DAZ</vt:lpstr>
      <vt:lpstr>Coding Basics</vt:lpstr>
      <vt:lpstr>Conditional statements</vt:lpstr>
      <vt:lpstr>Conditionals – If </vt:lpstr>
      <vt:lpstr>Conditionals – If </vt:lpstr>
      <vt:lpstr>Note: Indentation</vt:lpstr>
      <vt:lpstr>Note: Indentation</vt:lpstr>
      <vt:lpstr>Note: Indentation</vt:lpstr>
      <vt:lpstr>Conditionals – If… else </vt:lpstr>
      <vt:lpstr>Conditionals – If… else </vt:lpstr>
      <vt:lpstr>Conditionals – If… else </vt:lpstr>
      <vt:lpstr>Conditionals – If… elif… else </vt:lpstr>
      <vt:lpstr>Conditionals – If… elif… else </vt:lpstr>
      <vt:lpstr>Conditionals – If… elif… else </vt:lpstr>
      <vt:lpstr>Conditionals – If… elif… else </vt:lpstr>
      <vt:lpstr>Conditionals – If… elif… else </vt:lpstr>
      <vt:lpstr>Conditionals – If… elif… else </vt:lpstr>
      <vt:lpstr>Logical operators</vt:lpstr>
      <vt:lpstr>Loops</vt:lpstr>
      <vt:lpstr>While loops</vt:lpstr>
      <vt:lpstr>While loops</vt:lpstr>
      <vt:lpstr>While loops</vt:lpstr>
      <vt:lpstr>While loops</vt:lpstr>
      <vt:lpstr>For loops</vt:lpstr>
      <vt:lpstr>For loops – iterating over a sequence</vt:lpstr>
      <vt:lpstr>For loops – iterating over a sequence</vt:lpstr>
      <vt:lpstr>For loops – specified range</vt:lpstr>
      <vt:lpstr>For loops – specified range</vt:lpstr>
      <vt:lpstr>For loops - specified range</vt:lpstr>
      <vt:lpstr>For loops – specified range RECAP</vt:lpstr>
      <vt:lpstr>For loops – nested loops</vt:lpstr>
      <vt:lpstr>For loops - RECAP</vt:lpstr>
      <vt:lpstr>Functions</vt:lpstr>
      <vt:lpstr>Functions</vt:lpstr>
      <vt:lpstr>Functions – definition and calling</vt:lpstr>
      <vt:lpstr>Functions – parameters and arguments</vt:lpstr>
      <vt:lpstr>Functions – parameters and arguments</vt:lpstr>
      <vt:lpstr>Functions – number of arguments</vt:lpstr>
      <vt:lpstr>Functions – number of arguments</vt:lpstr>
      <vt:lpstr>Functions – return values</vt:lpstr>
      <vt:lpstr>Libraries, modules, and packages</vt:lpstr>
      <vt:lpstr>PowerPoint Presentation</vt:lpstr>
      <vt:lpstr>Jupyter notebooks</vt:lpstr>
      <vt:lpstr>Libraries </vt:lpstr>
      <vt:lpstr>Useful Python Libraries for Data Science</vt:lpstr>
      <vt:lpstr>Pandas</vt:lpstr>
      <vt:lpstr>Web Scraping and Crawling</vt:lpstr>
      <vt:lpstr>Web scraping</vt:lpstr>
      <vt:lpstr>Web crawling</vt:lpstr>
      <vt:lpstr>Scraping vs crawling</vt:lpstr>
      <vt:lpstr>Technical and ethical issues</vt:lpstr>
      <vt:lpstr>How are websites structured?</vt:lpstr>
      <vt:lpstr>How are websites structured?</vt:lpstr>
      <vt:lpstr>The document object model (DOM)</vt:lpstr>
      <vt:lpstr>HTML overview</vt:lpstr>
      <vt:lpstr>HTML overview</vt:lpstr>
      <vt:lpstr>Parsing</vt:lpstr>
      <vt:lpstr>Parsing HTML with Beautiful Soup</vt:lpstr>
      <vt:lpstr>How to find the content you want to scrape</vt:lpstr>
      <vt:lpstr>Cleaning and sorting data after scraping</vt:lpstr>
      <vt:lpstr>Reading and saving a .csv file with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Rosie Walker</dc:creator>
  <cp:lastModifiedBy>Rosie Walker</cp:lastModifiedBy>
  <cp:revision>6</cp:revision>
  <dcterms:created xsi:type="dcterms:W3CDTF">2025-01-16T13:54:32Z</dcterms:created>
  <dcterms:modified xsi:type="dcterms:W3CDTF">2025-01-19T19:36:21Z</dcterms:modified>
</cp:coreProperties>
</file>