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8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58" r:id="rId4"/>
    <p:sldId id="264" r:id="rId5"/>
    <p:sldId id="260" r:id="rId6"/>
    <p:sldId id="265" r:id="rId7"/>
    <p:sldId id="261" r:id="rId8"/>
    <p:sldId id="259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99FF"/>
    <a:srgbClr val="FFFF00"/>
    <a:srgbClr val="FF696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50" d="100"/>
          <a:sy n="150" d="100"/>
        </p:scale>
        <p:origin x="-74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5DE-687E-4601-9C25-48F7ABE0D7C5}" type="datetime1">
              <a:rPr lang="en-US" smtClean="0"/>
              <a:t>8/2/2013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67DE-D084-42AA-B27F-22F6084CB8BB}" type="datetime1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E027-C2A0-4932-A761-986BAD82B671}" type="datetime1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8/2/2013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8/2/2013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8/2/2013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8/2/2013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8/2/2013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8/2/2013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8/2/2013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BEA-7F40-407D-B082-13022E8B2C99}" type="datetime1">
              <a:rPr lang="en-US" smtClean="0"/>
              <a:t>8/2/2013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A734DBA-6852-4C6A-AB8B-E28C0C52CB53}" type="datetime1">
              <a:rPr lang="en-US" smtClean="0"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lave/mosaic-planner-m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18" y="1264920"/>
            <a:ext cx="11523002" cy="971550"/>
          </a:xfrm>
        </p:spPr>
        <p:txBody>
          <a:bodyPr/>
          <a:lstStyle/>
          <a:p>
            <a:r>
              <a:rPr lang="en-US" sz="5400" dirty="0" smtClean="0">
                <a:solidFill>
                  <a:srgbClr val="FFFF66"/>
                </a:solidFill>
              </a:rPr>
              <a:t>Mosaic Planner with Micro-Manager</a:t>
            </a:r>
            <a:endParaRPr lang="en-US" sz="5400" dirty="0">
              <a:solidFill>
                <a:srgbClr val="FFFF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450" y="3422480"/>
            <a:ext cx="8229600" cy="205756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66"/>
                </a:solidFill>
                <a:latin typeface="+mj-lt"/>
              </a:rPr>
              <a:t>Array Tomography without Axiovision</a:t>
            </a:r>
          </a:p>
          <a:p>
            <a:endParaRPr lang="en-US" sz="2000" dirty="0">
              <a:solidFill>
                <a:srgbClr val="FFFF66"/>
              </a:solidFill>
              <a:latin typeface="+mj-lt"/>
            </a:endParaRPr>
          </a:p>
          <a:p>
            <a:endParaRPr lang="en-US" sz="2000" dirty="0" smtClean="0">
              <a:solidFill>
                <a:srgbClr val="FFFF66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FFFF66"/>
                </a:solidFill>
                <a:latin typeface="+mj-lt"/>
              </a:rPr>
              <a:t>Aaron Plave - Summer Project 2013</a:t>
            </a:r>
            <a:endParaRPr lang="en-US" sz="2000" dirty="0">
              <a:solidFill>
                <a:srgbClr val="FFFF66"/>
              </a:solidFill>
              <a:latin typeface="+mj-lt"/>
            </a:endParaRPr>
          </a:p>
          <a:p>
            <a:endParaRPr lang="en-US" dirty="0">
              <a:solidFill>
                <a:srgbClr val="FFFF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pPr marL="18288" indent="0">
              <a:buNone/>
            </a:pPr>
            <a:endParaRPr lang="en-US" u="sng" dirty="0" smtClean="0">
              <a:hlinkClick r:id="rId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1720" y="819150"/>
            <a:ext cx="10058400" cy="4038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Project Source Code @</a:t>
            </a:r>
            <a:br>
              <a:rPr lang="en-US" dirty="0" smtClean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/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 smtClean="0">
                <a:solidFill>
                  <a:srgbClr val="FFFF66"/>
                </a:solidFill>
                <a:hlinkClick r:id="rId2"/>
              </a:rPr>
              <a:t>https</a:t>
            </a:r>
            <a:r>
              <a:rPr lang="en-US" dirty="0">
                <a:solidFill>
                  <a:srgbClr val="FFFF66"/>
                </a:solidFill>
                <a:hlinkClick r:id="rId2"/>
              </a:rPr>
              <a:t>://github.com/aplave/mosaic-planner-mm</a:t>
            </a:r>
            <a:r>
              <a:rPr lang="en-US" b="1" dirty="0">
                <a:solidFill>
                  <a:srgbClr val="FFFF66"/>
                </a:solidFill>
              </a:rPr>
              <a:t/>
            </a:r>
            <a:br>
              <a:rPr lang="en-US" b="1" dirty="0">
                <a:solidFill>
                  <a:srgbClr val="FFFF66"/>
                </a:solidFill>
              </a:rPr>
            </a:b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4800" y="281940"/>
            <a:ext cx="9095740" cy="1447799"/>
          </a:xfrm>
        </p:spPr>
        <p:txBody>
          <a:bodyPr>
            <a:normAutofit/>
          </a:bodyPr>
          <a:lstStyle/>
          <a:p>
            <a:pPr marL="18288" lvl="0" indent="0" algn="ctr">
              <a:buNone/>
            </a:pPr>
            <a:r>
              <a:rPr lang="en-US" sz="3600" dirty="0" smtClean="0">
                <a:solidFill>
                  <a:srgbClr val="FFFF66"/>
                </a:solidFill>
                <a:latin typeface="+mj-lt"/>
              </a:rPr>
              <a:t>Current Array Tomography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4560" y="1950718"/>
            <a:ext cx="948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Staining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10x mosaic creation in 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Axiovision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Generate position list using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the original </a:t>
            </a:r>
            <a:r>
              <a:rPr lang="en-US" sz="2800" i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Mosaic </a:t>
            </a:r>
            <a:r>
              <a:rPr lang="en-US" sz="2800" i="1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Planner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63x image capture in </a:t>
            </a:r>
            <a:r>
              <a:rPr 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Axiovision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Stitching and Registration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1859" y="89703"/>
            <a:ext cx="5348605" cy="644524"/>
          </a:xfrm>
        </p:spPr>
        <p:txBody>
          <a:bodyPr/>
          <a:lstStyle/>
          <a:p>
            <a:r>
              <a:rPr lang="en-US" sz="3600" dirty="0" smtClean="0">
                <a:solidFill>
                  <a:srgbClr val="FFFF66"/>
                </a:solidFill>
              </a:rPr>
              <a:t>Current Mosaic Planner</a:t>
            </a:r>
            <a:endParaRPr lang="en-US" sz="36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http://smithlabsoftware.googlecode.com/files/MosaicPlanner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734227"/>
            <a:ext cx="8829676" cy="60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74800" y="281940"/>
            <a:ext cx="9095740" cy="1447799"/>
          </a:xfrm>
        </p:spPr>
        <p:txBody>
          <a:bodyPr>
            <a:normAutofit/>
          </a:bodyPr>
          <a:lstStyle/>
          <a:p>
            <a:pPr marL="18288" lvl="0" indent="0" algn="ctr">
              <a:buNone/>
            </a:pPr>
            <a:r>
              <a:rPr lang="en-US" sz="3600" dirty="0" smtClean="0">
                <a:solidFill>
                  <a:srgbClr val="FFFF66"/>
                </a:solidFill>
              </a:rPr>
              <a:t>New Array Tomography Workflow</a:t>
            </a:r>
          </a:p>
          <a:p>
            <a:pPr marL="18288" lvl="0" indent="0" algn="ctr">
              <a:buNone/>
            </a:pPr>
            <a:r>
              <a:rPr lang="en-US" sz="2400" dirty="0" smtClean="0">
                <a:solidFill>
                  <a:srgbClr val="FFFF66"/>
                </a:solidFill>
              </a:rPr>
              <a:t>(In Development)</a:t>
            </a:r>
            <a:endParaRPr lang="en-US" sz="3600" dirty="0" smtClean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1950718"/>
            <a:ext cx="78562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Staining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Dynamically acquire images to generate a position list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by integrating </a:t>
            </a:r>
            <a:r>
              <a:rPr lang="en-US" sz="28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Mosaic </a:t>
            </a:r>
            <a:r>
              <a:rPr lang="en-US" sz="28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Planner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with</a:t>
            </a:r>
            <a:r>
              <a:rPr lang="en-US" sz="28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Micro-Manager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63x image capture using </a:t>
            </a:r>
            <a:r>
              <a:rPr lang="en-US" sz="2800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Micro-Manager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Stitching and Registration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4230" y="228600"/>
            <a:ext cx="11094720" cy="933450"/>
          </a:xfrm>
        </p:spPr>
        <p:txBody>
          <a:bodyPr/>
          <a:lstStyle/>
          <a:p>
            <a:r>
              <a:rPr lang="en-US" dirty="0" smtClean="0">
                <a:solidFill>
                  <a:srgbClr val="FFFF66"/>
                </a:solidFill>
              </a:rPr>
              <a:t>Mosaic Planner with Micro-Manager</a:t>
            </a:r>
            <a:endParaRPr lang="en-US" dirty="0">
              <a:solidFill>
                <a:srgbClr val="FFFF66"/>
              </a:solidFill>
            </a:endParaRPr>
          </a:p>
        </p:txBody>
      </p:sp>
      <p:pic>
        <p:nvPicPr>
          <p:cNvPr id="4" name="Picture 2" descr="C:\Users\Aaron\Documents\mosaicplannermo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44"/>
          <a:stretch/>
        </p:blipFill>
        <p:spPr bwMode="auto">
          <a:xfrm>
            <a:off x="134219" y="1587500"/>
            <a:ext cx="11905381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2724" y="1114426"/>
            <a:ext cx="9661526" cy="574357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6699FF"/>
                </a:solidFill>
              </a:rPr>
              <a:t>Mosaic </a:t>
            </a:r>
            <a:r>
              <a:rPr lang="en-US" sz="2400" dirty="0" smtClean="0">
                <a:solidFill>
                  <a:srgbClr val="6699FF"/>
                </a:solidFill>
              </a:rPr>
              <a:t>Planner</a:t>
            </a:r>
            <a:r>
              <a:rPr lang="en-US" sz="2400" dirty="0" smtClean="0"/>
              <a:t> </a:t>
            </a:r>
            <a:r>
              <a:rPr lang="en-US" sz="2400" dirty="0" smtClean="0"/>
              <a:t>interfaces </a:t>
            </a:r>
            <a:r>
              <a:rPr lang="en-US" sz="2400" dirty="0" smtClean="0"/>
              <a:t>with the microscope and camera by using the API </a:t>
            </a:r>
            <a:r>
              <a:rPr lang="en-US" sz="2400" dirty="0" smtClean="0">
                <a:solidFill>
                  <a:srgbClr val="92D050"/>
                </a:solidFill>
              </a:rPr>
              <a:t>Micro-Manager </a:t>
            </a:r>
            <a:r>
              <a:rPr lang="en-US" sz="2400" dirty="0" smtClean="0"/>
              <a:t>provides to communicate with the hardware controls.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Brief overview of usage:</a:t>
            </a:r>
          </a:p>
          <a:p>
            <a:pPr lvl="1"/>
            <a:r>
              <a:rPr lang="en-US" sz="2000" dirty="0" smtClean="0"/>
              <a:t>Load </a:t>
            </a:r>
            <a:r>
              <a:rPr lang="en-US" sz="2000" dirty="0">
                <a:solidFill>
                  <a:srgbClr val="92D050"/>
                </a:solidFill>
              </a:rPr>
              <a:t>Micro-Manager </a:t>
            </a:r>
            <a:r>
              <a:rPr lang="en-US" sz="2000" dirty="0" smtClean="0"/>
              <a:t>microscope configuration</a:t>
            </a:r>
          </a:p>
          <a:p>
            <a:pPr lvl="1"/>
            <a:r>
              <a:rPr lang="en-US" sz="2000" dirty="0" smtClean="0"/>
              <a:t>Acquire first two slice images manually</a:t>
            </a:r>
          </a:p>
          <a:p>
            <a:pPr lvl="1"/>
            <a:r>
              <a:rPr lang="en-US" sz="2000" dirty="0" smtClean="0"/>
              <a:t>Automatically acquire the rest of the images on the slide by programmatically guessing the next position, snapping an image, and using cross-correlation to correct the position</a:t>
            </a:r>
          </a:p>
          <a:p>
            <a:pPr lvl="1"/>
            <a:r>
              <a:rPr lang="en-US" sz="2000" dirty="0" smtClean="0"/>
              <a:t>Export position list  in a </a:t>
            </a:r>
            <a:r>
              <a:rPr lang="en-US" sz="2000" dirty="0">
                <a:solidFill>
                  <a:srgbClr val="92D050"/>
                </a:solidFill>
              </a:rPr>
              <a:t>Micro-Manager </a:t>
            </a:r>
            <a:r>
              <a:rPr lang="en-US" sz="2000" dirty="0" smtClean="0"/>
              <a:t>compatible format for use in 63x </a:t>
            </a:r>
            <a:r>
              <a:rPr lang="en-US" sz="2000" dirty="0" smtClean="0"/>
              <a:t>acquisition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760" y="266700"/>
            <a:ext cx="10881360" cy="1051560"/>
          </a:xfrm>
        </p:spPr>
        <p:txBody>
          <a:bodyPr/>
          <a:lstStyle/>
          <a:p>
            <a:r>
              <a:rPr lang="en-US" sz="4000" dirty="0" smtClean="0">
                <a:solidFill>
                  <a:srgbClr val="FFFF66"/>
                </a:solidFill>
              </a:rPr>
              <a:t>Mosaic Planner with Micro-Manager Software</a:t>
            </a:r>
            <a:endParaRPr lang="en-US" sz="40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56460" y="2209800"/>
            <a:ext cx="8816340" cy="3794761"/>
          </a:xfrm>
        </p:spPr>
        <p:txBody>
          <a:bodyPr>
            <a:noAutofit/>
          </a:bodyPr>
          <a:lstStyle/>
          <a:p>
            <a:r>
              <a:rPr lang="en-US" sz="2000" dirty="0" smtClean="0"/>
              <a:t>Fewer steps in the imaging process</a:t>
            </a:r>
          </a:p>
          <a:p>
            <a:r>
              <a:rPr lang="en-US" sz="2000" dirty="0" smtClean="0"/>
              <a:t>Faster 10x position </a:t>
            </a:r>
            <a:r>
              <a:rPr lang="en-US" sz="2000" dirty="0" smtClean="0"/>
              <a:t>list generation </a:t>
            </a:r>
            <a:r>
              <a:rPr lang="en-US" sz="2000" dirty="0" smtClean="0"/>
              <a:t>(rate of ~30 seconds per slice position)</a:t>
            </a:r>
          </a:p>
          <a:p>
            <a:r>
              <a:rPr lang="en-US" sz="2000" dirty="0" smtClean="0"/>
              <a:t>No </a:t>
            </a:r>
            <a:r>
              <a:rPr lang="en-US" sz="2000" dirty="0" smtClean="0"/>
              <a:t>tile stitching </a:t>
            </a:r>
            <a:r>
              <a:rPr lang="en-US" sz="2000" dirty="0" smtClean="0"/>
              <a:t>required until 63x tiles collected</a:t>
            </a:r>
          </a:p>
          <a:p>
            <a:r>
              <a:rPr lang="en-US" sz="2000" dirty="0" smtClean="0"/>
              <a:t>Completely customizable code, settings, </a:t>
            </a:r>
            <a:r>
              <a:rPr lang="en-US" sz="2000" dirty="0" smtClean="0"/>
              <a:t>features such as:</a:t>
            </a:r>
            <a:endParaRPr lang="en-US" sz="1800" dirty="0" smtClean="0"/>
          </a:p>
          <a:p>
            <a:pPr lvl="1"/>
            <a:r>
              <a:rPr lang="en-US" sz="1800" dirty="0" smtClean="0"/>
              <a:t>Autofocus settings and algorithms</a:t>
            </a:r>
          </a:p>
          <a:p>
            <a:pPr lvl="1"/>
            <a:r>
              <a:rPr lang="en-US" sz="2000" dirty="0" smtClean="0"/>
              <a:t>Anything you want to do with the </a:t>
            </a:r>
            <a:r>
              <a:rPr lang="en-US" sz="2000" dirty="0" smtClean="0"/>
              <a:t>microscope control wise</a:t>
            </a:r>
            <a:endParaRPr lang="en-US" sz="2000" dirty="0" smtClean="0"/>
          </a:p>
          <a:p>
            <a:r>
              <a:rPr lang="en-US" sz="2000" dirty="0" smtClean="0"/>
              <a:t>Open source Array Tomography, no more </a:t>
            </a:r>
            <a:r>
              <a:rPr lang="en-US" sz="2000" dirty="0" smtClean="0"/>
              <a:t>expensive </a:t>
            </a:r>
            <a:r>
              <a:rPr lang="en-US" sz="2000" dirty="0" smtClean="0">
                <a:solidFill>
                  <a:srgbClr val="FF0000"/>
                </a:solidFill>
              </a:rPr>
              <a:t>Axiovision</a:t>
            </a:r>
            <a:r>
              <a:rPr lang="en-US" sz="2000" dirty="0" smtClean="0"/>
              <a:t> </a:t>
            </a:r>
            <a:r>
              <a:rPr lang="en-US" sz="2000" dirty="0" smtClean="0"/>
              <a:t>software necessary. </a:t>
            </a:r>
          </a:p>
          <a:p>
            <a:r>
              <a:rPr lang="en-US" sz="2000" dirty="0" smtClean="0"/>
              <a:t>Array Tomography software </a:t>
            </a:r>
            <a:r>
              <a:rPr lang="en-US" sz="2000" dirty="0" smtClean="0"/>
              <a:t>independent of hardware– compatible with any </a:t>
            </a:r>
            <a:r>
              <a:rPr lang="en-US" sz="2000" dirty="0" smtClean="0">
                <a:solidFill>
                  <a:srgbClr val="92D050"/>
                </a:solidFill>
              </a:rPr>
              <a:t>Micro-Manager</a:t>
            </a:r>
            <a:r>
              <a:rPr lang="en-US" sz="2000" dirty="0" smtClean="0"/>
              <a:t> supported camera and microscope</a:t>
            </a:r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8070" y="481330"/>
            <a:ext cx="10058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Advantages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0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850" y="1606551"/>
            <a:ext cx="9245600" cy="4492626"/>
          </a:xfrm>
        </p:spPr>
        <p:txBody>
          <a:bodyPr>
            <a:normAutofit/>
          </a:bodyPr>
          <a:lstStyle/>
          <a:p>
            <a:r>
              <a:rPr lang="en-US" dirty="0" smtClean="0"/>
              <a:t>Bug fixes</a:t>
            </a:r>
          </a:p>
          <a:p>
            <a:r>
              <a:rPr lang="en-US" dirty="0" smtClean="0"/>
              <a:t>64 bit operating system compatibility</a:t>
            </a:r>
          </a:p>
          <a:p>
            <a:pPr lvl="1"/>
            <a:r>
              <a:rPr lang="en-US" sz="2000" dirty="0" smtClean="0">
                <a:solidFill>
                  <a:srgbClr val="6699FF"/>
                </a:solidFill>
              </a:rPr>
              <a:t>Mosaic </a:t>
            </a:r>
            <a:r>
              <a:rPr lang="en-US" sz="2000" dirty="0">
                <a:solidFill>
                  <a:srgbClr val="6699FF"/>
                </a:solidFill>
              </a:rPr>
              <a:t>Planner </a:t>
            </a:r>
            <a:r>
              <a:rPr lang="en-US" dirty="0" smtClean="0"/>
              <a:t>and </a:t>
            </a:r>
            <a:r>
              <a:rPr lang="en-US" sz="1800" dirty="0">
                <a:solidFill>
                  <a:srgbClr val="92D050"/>
                </a:solidFill>
              </a:rPr>
              <a:t>Micro-Manager</a:t>
            </a:r>
            <a:r>
              <a:rPr lang="en-US" sz="1800" dirty="0"/>
              <a:t> </a:t>
            </a:r>
            <a:r>
              <a:rPr lang="en-US" dirty="0" smtClean="0"/>
              <a:t>both work but there have been strange driver issues with the Zeiss camera. Should otherwise work in theory.</a:t>
            </a:r>
          </a:p>
          <a:p>
            <a:r>
              <a:rPr lang="en-US" dirty="0" smtClean="0"/>
              <a:t>Add more features and test existing features</a:t>
            </a:r>
          </a:p>
          <a:p>
            <a:r>
              <a:rPr lang="en-US" dirty="0" smtClean="0"/>
              <a:t>General code optimization</a:t>
            </a:r>
          </a:p>
          <a:p>
            <a:r>
              <a:rPr lang="en-US" dirty="0" smtClean="0"/>
              <a:t>Better autofocus</a:t>
            </a:r>
          </a:p>
          <a:p>
            <a:r>
              <a:rPr lang="en-US" dirty="0" smtClean="0"/>
              <a:t>Switch to a more robust GUI</a:t>
            </a:r>
          </a:p>
          <a:p>
            <a:r>
              <a:rPr lang="en-US" dirty="0" smtClean="0"/>
              <a:t>Swap out current cross-correlation method for a better detection </a:t>
            </a:r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0" y="504825"/>
            <a:ext cx="10058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Future Directions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8300" y="1524002"/>
            <a:ext cx="8128000" cy="3657599"/>
          </a:xfrm>
        </p:spPr>
        <p:txBody>
          <a:bodyPr/>
          <a:lstStyle/>
          <a:p>
            <a:r>
              <a:rPr lang="en-US" dirty="0" smtClean="0"/>
              <a:t>Josh </a:t>
            </a:r>
            <a:r>
              <a:rPr lang="en-US" dirty="0" smtClean="0"/>
              <a:t>Zimmerberg</a:t>
            </a:r>
          </a:p>
          <a:p>
            <a:r>
              <a:rPr lang="en-US" dirty="0" smtClean="0"/>
              <a:t>Brad Busse</a:t>
            </a:r>
          </a:p>
          <a:p>
            <a:r>
              <a:rPr lang="en-US" dirty="0" smtClean="0"/>
              <a:t>Paul Blank</a:t>
            </a:r>
          </a:p>
          <a:p>
            <a:r>
              <a:rPr lang="en-US" dirty="0" smtClean="0"/>
              <a:t>Forrest Collman, developer of Mosaic Planner</a:t>
            </a:r>
          </a:p>
          <a:p>
            <a:r>
              <a:rPr lang="en-US" dirty="0"/>
              <a:t>Arthur Edelstein, Henry Pinkard, and Nico </a:t>
            </a:r>
            <a:r>
              <a:rPr lang="en-US" dirty="0" smtClean="0"/>
              <a:t>Stuurman, lead developers for Micro-Manager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0770" y="285750"/>
            <a:ext cx="100584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66"/>
                </a:solidFill>
              </a:rPr>
              <a:t>Acknowledgements</a:t>
            </a:r>
            <a:endParaRPr lang="en-US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337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Mosaic Planner with Micro-Manager</vt:lpstr>
      <vt:lpstr>PowerPoint Presentation</vt:lpstr>
      <vt:lpstr>Current Mosaic Planner</vt:lpstr>
      <vt:lpstr>PowerPoint Presentation</vt:lpstr>
      <vt:lpstr>Mosaic Planner with Micro-Manager</vt:lpstr>
      <vt:lpstr>Mosaic Planner with Micro-Manager Software</vt:lpstr>
      <vt:lpstr>Advantages</vt:lpstr>
      <vt:lpstr>Future Directions</vt:lpstr>
      <vt:lpstr>Acknowledgements</vt:lpstr>
      <vt:lpstr>Project Source Code @  https://github.com/aplave/mosaic-planner-mm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2013-07-31T21:51:07Z</dcterms:created>
  <dcterms:modified xsi:type="dcterms:W3CDTF">2013-08-02T17:18:01Z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