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2"/>
  </p:notesMasterIdLst>
  <p:sldIdLst>
    <p:sldId id="258" r:id="rId3"/>
    <p:sldId id="340" r:id="rId4"/>
    <p:sldId id="326" r:id="rId5"/>
    <p:sldId id="382" r:id="rId6"/>
    <p:sldId id="547" r:id="rId7"/>
    <p:sldId id="548" r:id="rId8"/>
    <p:sldId id="549" r:id="rId9"/>
    <p:sldId id="492" r:id="rId10"/>
    <p:sldId id="504" r:id="rId11"/>
    <p:sldId id="509" r:id="rId12"/>
    <p:sldId id="511" r:id="rId13"/>
    <p:sldId id="512" r:id="rId14"/>
    <p:sldId id="518" r:id="rId15"/>
    <p:sldId id="517" r:id="rId16"/>
    <p:sldId id="520" r:id="rId17"/>
    <p:sldId id="521" r:id="rId18"/>
    <p:sldId id="539" r:id="rId19"/>
    <p:sldId id="542" r:id="rId20"/>
    <p:sldId id="355" r:id="rId21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7" autoAdjust="0"/>
    <p:restoredTop sz="93324" autoAdjust="0"/>
  </p:normalViewPr>
  <p:slideViewPr>
    <p:cSldViewPr>
      <p:cViewPr>
        <p:scale>
          <a:sx n="125" d="100"/>
          <a:sy n="125" d="100"/>
        </p:scale>
        <p:origin x="-72" y="5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2857500"/>
            <a:ext cx="8469313" cy="1676400"/>
          </a:xfrm>
        </p:spPr>
        <p:txBody>
          <a:bodyPr/>
          <a:lstStyle/>
          <a:p>
            <a:pPr>
              <a:defRPr/>
            </a:pPr>
            <a:r>
              <a:rPr lang="en-US" sz="9000" smtClean="0"/>
              <a:t>DATA </a:t>
            </a:r>
            <a:r>
              <a:rPr lang="en-US" sz="9000" dirty="0" smtClean="0"/>
              <a:t>SCIENCE</a:t>
            </a:r>
            <a:br>
              <a:rPr lang="en-US" sz="9000" dirty="0" smtClean="0"/>
            </a:br>
            <a:r>
              <a:rPr lang="en-US" sz="5000" dirty="0" smtClean="0"/>
              <a:t>naive </a:t>
            </a:r>
            <a:r>
              <a:rPr lang="en-US" sz="5000" dirty="0" err="1" smtClean="0"/>
              <a:t>bayes</a:t>
            </a:r>
            <a:r>
              <a:rPr lang="en-US" sz="5000" dirty="0" smtClean="0"/>
              <a:t> classification</a:t>
            </a:r>
            <a:endParaRPr lang="en-US" sz="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Bayesian inference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have a dataset with features 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a class label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What can we say about classification using Bayes’ theorem?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937" y="4891326"/>
            <a:ext cx="4515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u="sng" dirty="0" smtClean="0">
                <a:latin typeface="+mn-lt"/>
              </a:rPr>
              <a:t>Data </a:t>
            </a:r>
            <a:r>
              <a:rPr lang="en-US" sz="800" i="1" u="sng" dirty="0">
                <a:latin typeface="+mn-lt"/>
              </a:rPr>
              <a:t>Analysis with Open Source Tools</a:t>
            </a:r>
            <a:r>
              <a:rPr lang="en-US" sz="800" i="1" dirty="0">
                <a:latin typeface="+mn-lt"/>
              </a:rPr>
              <a:t>, by Philipp K. </a:t>
            </a:r>
            <a:r>
              <a:rPr lang="en-US" sz="800" i="1" dirty="0" err="1">
                <a:latin typeface="+mn-lt"/>
              </a:rPr>
              <a:t>Janert</a:t>
            </a:r>
            <a:r>
              <a:rPr lang="en-US" sz="800" i="1" dirty="0">
                <a:latin typeface="+mn-lt"/>
              </a:rPr>
              <a:t>. </a:t>
            </a:r>
            <a:r>
              <a:rPr lang="en-US" sz="800" i="1" dirty="0" smtClean="0">
                <a:latin typeface="+mn-lt"/>
              </a:rPr>
              <a:t>O’Reilly Media, 2011.</a:t>
            </a:r>
            <a:endParaRPr lang="en-US" sz="800" i="1" dirty="0">
              <a:latin typeface="+mn-lt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9137" y="3594437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Bayes’ theorem can help us to determine the probability of a record belonging to a class, </a:t>
            </a:r>
            <a:r>
              <a:rPr lang="en-US" sz="3000" i="1" dirty="0">
                <a:latin typeface="PFDinTextCompPro-Italic"/>
                <a:cs typeface="PFDinTextCompPro-Italic"/>
              </a:rPr>
              <a:t>given</a:t>
            </a:r>
            <a:r>
              <a:rPr lang="en-US" sz="3000" dirty="0">
                <a:latin typeface="PFDinTextCompPro-Italic"/>
                <a:cs typeface="PFDinTextCompPro-Italic"/>
              </a:rPr>
              <a:t> the data we observe.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114738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Bayesian </a:t>
            </a:r>
            <a:r>
              <a:rPr lang="en-US" smtClean="0"/>
              <a:t>inference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likelihood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joint probability of observing features </a:t>
            </a:r>
            <a:r>
              <a:rPr lang="en-US" sz="2000" dirty="0" smtClean="0">
                <a:latin typeface="+mn-lt"/>
                <a:cs typeface="PFDinTextCompPro-Italic"/>
              </a:rPr>
              <a:t>{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000" dirty="0" smtClean="0">
                <a:latin typeface="PFDinTextCompPro-Italic"/>
                <a:cs typeface="PFDinTextCompPro-Italic"/>
              </a:rPr>
              <a:t>}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given that that record belongs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3309937" y="3009900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7305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Bayesian </a:t>
            </a:r>
            <a:r>
              <a:rPr lang="en-US" smtClean="0"/>
              <a:t>inference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prior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probability of a record belonging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200" i="1" dirty="0" smtClean="0"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before the data is taken into account.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rot="17100000" flipV="1">
            <a:off x="7151684" y="3009900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9233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Bayesian </a:t>
            </a:r>
            <a:r>
              <a:rPr lang="en-US" smtClean="0"/>
              <a:t>inference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normalization constant. </a:t>
            </a:r>
            <a:r>
              <a:rPr lang="en-US" sz="3000" dirty="0" smtClean="0">
                <a:latin typeface="PFDinTextCompPro-Italic"/>
                <a:cs typeface="PFDinTextCompPro-Italic"/>
              </a:rPr>
              <a:t>It doesn’t depend on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is generally ignored until the end of the computation.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17100000" flipV="1">
            <a:off x="5716590" y="3349908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77298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Bayesian </a:t>
            </a:r>
            <a:r>
              <a:rPr lang="en-US" smtClean="0"/>
              <a:t>inference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posterior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probability of a record belonging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after the data is taken into account.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rot="16200000" flipV="1">
            <a:off x="2776538" y="3009900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19848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Bayesian </a:t>
            </a:r>
            <a:r>
              <a:rPr lang="en-US" smtClean="0"/>
              <a:t>inference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737" y="3518237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goal of any Bayesian computation is to find (“learn”) the posterior distribution of a </a:t>
            </a:r>
            <a:r>
              <a:rPr lang="en-US" sz="3000" smtClean="0">
                <a:latin typeface="PFDinTextCompPro-Italic"/>
                <a:cs typeface="PFDinTextCompPro-Italic"/>
              </a:rPr>
              <a:t>particular variable. This constitutes the training phase of the model.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posterior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probability of a record belonging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after the data is taken into account.</a:t>
            </a:r>
          </a:p>
        </p:txBody>
      </p:sp>
    </p:spTree>
    <p:extLst>
      <p:ext uri="{BB962C8B-B14F-4D97-AF65-F5344CB8AC3E}">
        <p14:creationId xmlns:p14="http://schemas.microsoft.com/office/powerpoint/2010/main" val="1535064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Bayesian inference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idea of Bayesian inference, then, is to </a:t>
            </a:r>
            <a:r>
              <a:rPr lang="en-US" sz="3000" dirty="0" smtClean="0">
                <a:latin typeface="PFDinTextCompPro-Medium"/>
                <a:cs typeface="PFDinTextCompPro-Medium"/>
              </a:rPr>
              <a:t>update </a:t>
            </a:r>
            <a:r>
              <a:rPr lang="en-US" sz="3000" dirty="0" smtClean="0">
                <a:latin typeface="PFDinTextCompPro-Italic"/>
                <a:cs typeface="PFDinTextCompPro-Italic"/>
              </a:rPr>
              <a:t>our beliefs about the distribution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using the data (“evidence”) at our disposal.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737" y="3518237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Then we can use the posterior for prediction.</a:t>
            </a:r>
          </a:p>
        </p:txBody>
      </p:sp>
    </p:spTree>
    <p:extLst>
      <p:ext uri="{BB962C8B-B14F-4D97-AF65-F5344CB8AC3E}">
        <p14:creationId xmlns:p14="http://schemas.microsoft.com/office/powerpoint/2010/main" val="3681629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piece of the puzzle we’ve seen so far looks like it could intractably difficult in practice?</a:t>
            </a:r>
          </a:p>
          <a:p>
            <a:pPr algn="l"/>
            <a:endParaRPr lang="en-US" sz="3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Estimating the full likelihood </a:t>
            </a:r>
            <a:r>
              <a:rPr lang="en-US" sz="3000" smtClean="0">
                <a:latin typeface="PFDinTextCompPro-Italic"/>
                <a:cs typeface="PFDinTextCompPro-Italic"/>
              </a:rPr>
              <a:t>function.</a:t>
            </a:r>
          </a:p>
          <a:p>
            <a:pPr algn="l"/>
            <a:endParaRPr lang="en-US" sz="3000">
              <a:latin typeface="PFDinTextCompPro-Italic"/>
              <a:cs typeface="PFDinTextCompPro-Italic"/>
            </a:endParaRPr>
          </a:p>
          <a:p>
            <a:r>
              <a:rPr lang="en-US" sz="2000" i="1">
                <a:cs typeface="PFDinTextCompPro-Italic"/>
              </a:rPr>
              <a:t>P({x</a:t>
            </a:r>
            <a:r>
              <a:rPr lang="en-US" sz="2000" i="1" baseline="-25000">
                <a:cs typeface="PFDinTextCompPro-Italic"/>
              </a:rPr>
              <a:t>i</a:t>
            </a:r>
            <a:r>
              <a:rPr lang="en-US" sz="2000" i="1">
                <a:cs typeface="PFDinTextCompPro-Italic"/>
              </a:rPr>
              <a:t>}|C) = P({x</a:t>
            </a:r>
            <a:r>
              <a:rPr lang="en-US" sz="2000" i="1" baseline="-25000">
                <a:cs typeface="PFDinTextCompPro-Italic"/>
              </a:rPr>
              <a:t>1</a:t>
            </a:r>
            <a:r>
              <a:rPr lang="en-US" sz="2000" i="1">
                <a:cs typeface="PFDinTextCompPro-Italic"/>
              </a:rPr>
              <a:t>, x</a:t>
            </a:r>
            <a:r>
              <a:rPr lang="en-US" sz="2000" i="1" baseline="-25000">
                <a:cs typeface="PFDinTextCompPro-Italic"/>
              </a:rPr>
              <a:t>2</a:t>
            </a:r>
            <a:r>
              <a:rPr lang="en-US" sz="2000" i="1">
                <a:cs typeface="PFDinTextCompPro-Italic"/>
              </a:rPr>
              <a:t>, …, x</a:t>
            </a:r>
            <a:r>
              <a:rPr lang="en-US" sz="2000" i="1" baseline="-25000">
                <a:cs typeface="PFDinTextCompPro-Italic"/>
              </a:rPr>
              <a:t>n</a:t>
            </a:r>
            <a:r>
              <a:rPr lang="en-US" sz="2000" i="1">
                <a:cs typeface="PFDinTextCompPro-Italic"/>
              </a:rPr>
              <a:t>})|C)</a:t>
            </a:r>
          </a:p>
          <a:p>
            <a:endParaRPr lang="en-US" sz="2000" i="1">
              <a:cs typeface="PFDinTextCompPro-Italic"/>
            </a:endParaRPr>
          </a:p>
          <a:p>
            <a:pPr algn="l"/>
            <a:r>
              <a:rPr lang="en-US" sz="3000">
                <a:latin typeface="PFDinTextCompPro-Italic"/>
                <a:cs typeface="PFDinTextCompPro-Italic"/>
              </a:rPr>
              <a:t>Observing this exactly would require us to have enough data for every possible combination of features to make a reasonable estimate</a:t>
            </a:r>
            <a:r>
              <a:rPr lang="en-US" sz="3000" smtClean="0">
                <a:latin typeface="PFDinTextCompPro-Italic"/>
                <a:cs typeface="PFDinTextCompPro-Italic"/>
              </a:rPr>
              <a:t>.</a:t>
            </a:r>
            <a:endParaRPr lang="en-US" sz="3000" i="1"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95158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 what can we do about it?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Make a simplifying assumption. In particular, we assume that the features </a:t>
            </a:r>
            <a:r>
              <a:rPr lang="en-US" sz="2000" i="1" dirty="0">
                <a:latin typeface="+mn-lt"/>
                <a:cs typeface="PFDinTextCompPro-Italic"/>
              </a:rPr>
              <a:t>x</a:t>
            </a:r>
            <a:r>
              <a:rPr lang="en-US" sz="2000" i="1" baseline="-25000" dirty="0">
                <a:latin typeface="+mn-lt"/>
                <a:cs typeface="PFDinTextCompPro-Italic"/>
              </a:rPr>
              <a:t>i</a:t>
            </a:r>
            <a:r>
              <a:rPr lang="en-US" sz="3200" i="1" baseline="-25000" dirty="0"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are conditionally independent from each other: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50000"/>
              </a:lnSpc>
            </a:pPr>
            <a:r>
              <a:rPr lang="en-US" sz="2000" i="1" dirty="0">
                <a:latin typeface="+mn-lt"/>
                <a:cs typeface="PFDinTextCompPro-Italic"/>
              </a:rPr>
              <a:t>P({x</a:t>
            </a:r>
            <a:r>
              <a:rPr lang="en-US" sz="2000" i="1" baseline="-25000" dirty="0">
                <a:latin typeface="+mn-lt"/>
                <a:cs typeface="PFDinTextCompPro-Italic"/>
              </a:rPr>
              <a:t>i</a:t>
            </a:r>
            <a:r>
              <a:rPr lang="en-US" sz="2000" i="1" dirty="0">
                <a:latin typeface="+mn-lt"/>
                <a:cs typeface="PFDinTextCompPro-Italic"/>
              </a:rPr>
              <a:t>}|C) </a:t>
            </a:r>
            <a:r>
              <a:rPr lang="en-US" sz="2000" i="1" dirty="0" smtClean="0">
                <a:latin typeface="+mn-lt"/>
                <a:cs typeface="PFDinTextCompPro-Italic"/>
              </a:rPr>
              <a:t> = 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>
                <a:latin typeface="+mn-lt"/>
                <a:cs typeface="PFDinTextCompPro-Italic"/>
              </a:rPr>
              <a:t>, x</a:t>
            </a:r>
            <a:r>
              <a:rPr lang="en-US" sz="2000" i="1" baseline="-25000" dirty="0">
                <a:latin typeface="+mn-lt"/>
                <a:cs typeface="PFDinTextCompPro-Italic"/>
              </a:rPr>
              <a:t>2</a:t>
            </a:r>
            <a:r>
              <a:rPr lang="en-US" sz="2000" i="1" dirty="0">
                <a:latin typeface="+mn-lt"/>
                <a:cs typeface="PFDinTextCompPro-Italic"/>
              </a:rPr>
              <a:t>, </a:t>
            </a:r>
            <a:r>
              <a:rPr lang="en-US" sz="2000" i="1">
                <a:latin typeface="+mn-lt"/>
                <a:cs typeface="PFDinTextCompPro-Italic"/>
              </a:rPr>
              <a:t>…, </a:t>
            </a:r>
            <a:r>
              <a:rPr lang="en-US" sz="2000" i="1" smtClean="0">
                <a:latin typeface="+mn-lt"/>
                <a:cs typeface="PFDinTextCompPro-Italic"/>
              </a:rPr>
              <a:t>x</a:t>
            </a:r>
            <a:r>
              <a:rPr lang="en-US" sz="2000" i="1" baseline="-25000" smtClean="0">
                <a:latin typeface="+mn-lt"/>
                <a:cs typeface="PFDinTextCompPro-Italic"/>
              </a:rPr>
              <a:t>n</a:t>
            </a:r>
            <a:r>
              <a:rPr lang="en-US" sz="2000" i="1" smtClean="0">
                <a:latin typeface="+mn-lt"/>
                <a:cs typeface="PFDinTextCompPro-Italic"/>
              </a:rPr>
              <a:t>|C</a:t>
            </a:r>
            <a:r>
              <a:rPr lang="en-US" sz="2000" i="1" dirty="0" smtClean="0">
                <a:latin typeface="+mn-lt"/>
                <a:cs typeface="PFDinTextCompPro-Italic"/>
              </a:rPr>
              <a:t>)  ≈  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|C) *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2</a:t>
            </a:r>
            <a:r>
              <a:rPr lang="en-US" sz="2000" i="1" dirty="0" smtClean="0">
                <a:latin typeface="+mn-lt"/>
                <a:cs typeface="PFDinTextCompPro-Italic"/>
              </a:rPr>
              <a:t>|C) * … * P(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i="1" dirty="0" err="1" smtClean="0">
                <a:latin typeface="+mn-lt"/>
                <a:cs typeface="PFDinTextCompPro-Italic"/>
              </a:rPr>
              <a:t>|C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</a:p>
          <a:p>
            <a:pPr algn="l"/>
            <a:endParaRPr lang="en-US" sz="2000" i="1" dirty="0">
              <a:latin typeface="+mn-lt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“naïve” assumption simplifies the likelihood function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to make it tractable.</a:t>
            </a:r>
            <a:endParaRPr lang="en-US" sz="3000" i="1" dirty="0" smtClean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29998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</a:t>
            </a: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25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probability and Bayes’ Theorem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Naïve </a:t>
            </a:r>
            <a: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  <a:t>Bayes classification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628900"/>
            <a:ext cx="8426450" cy="24384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</a:t>
            </a:r>
            <a:r>
              <a:rPr lang="en-US" sz="7500" smtClean="0"/>
              <a:t>. probability And</a:t>
            </a:r>
            <a:br>
              <a:rPr lang="en-US" sz="7500" smtClean="0"/>
            </a:br>
            <a:r>
              <a:rPr lang="en-US" sz="7500" smtClean="0"/>
              <a:t>Bayes’ Theorem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</a:t>
            </a: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299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216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798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1209675"/>
            <a:ext cx="361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305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smtClean="0">
                <a:latin typeface="PFDinTextCompPro-Medium"/>
                <a:cs typeface="PFDinTextCompPro-Medium"/>
              </a:rPr>
              <a:t>Bayes’ theorem: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r>
              <a:rPr lang="en-US" sz="3600" i="1" smtClean="0">
                <a:latin typeface="+mn-lt"/>
                <a:cs typeface="PFDinTextCompPro-Italic"/>
                <a:sym typeface="Wingdings"/>
              </a:rPr>
              <a:t>P(A|B</a:t>
            </a:r>
            <a:r>
              <a:rPr lang="en-US" sz="3600" i="1" dirty="0">
                <a:latin typeface="+mn-lt"/>
                <a:cs typeface="PFDinTextCompPro-Italic"/>
                <a:sym typeface="Wingdings"/>
              </a:rPr>
              <a:t>) = P(B|A) * P(A) / P(B</a:t>
            </a:r>
            <a:r>
              <a:rPr lang="en-US" sz="3600" i="1" dirty="0" smtClean="0">
                <a:latin typeface="+mn-lt"/>
                <a:cs typeface="PFDinTextCompPro-Italic"/>
                <a:sym typeface="Wingdings"/>
              </a:rPr>
              <a:t>)</a:t>
            </a:r>
            <a:endParaRPr lang="en-US" sz="3600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48876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705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II. Naïve </a:t>
            </a:r>
            <a:r>
              <a:rPr lang="en-US" sz="7500" dirty="0" err="1" smtClean="0"/>
              <a:t>bayes</a:t>
            </a:r>
            <a:r>
              <a:rPr lang="en-US" sz="7500" dirty="0" smtClean="0"/>
              <a:t> classification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</a:t>
            </a: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13699</TotalTime>
  <Pages>0</Pages>
  <Words>498</Words>
  <Characters>0</Characters>
  <Application>Microsoft Office PowerPoint</Application>
  <PresentationFormat>Custom</PresentationFormat>
  <Lines>0</Lines>
  <Paragraphs>84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GA_Instructor_Template_Deck</vt:lpstr>
      <vt:lpstr>Agenda</vt:lpstr>
      <vt:lpstr>DATA SCIENCE naive bayes classification</vt:lpstr>
      <vt:lpstr>   I. probability and Bayes’ Theorem iI. Naïve Bayes classification</vt:lpstr>
      <vt:lpstr> I. probability And Bayes’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II. Naïve bayes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Kevin Markham</cp:lastModifiedBy>
  <cp:revision>2234</cp:revision>
  <cp:lastPrinted>2013-03-31T16:37:02Z</cp:lastPrinted>
  <dcterms:modified xsi:type="dcterms:W3CDTF">2014-11-11T18:51:55Z</dcterms:modified>
</cp:coreProperties>
</file>