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7" r:id="rId3"/>
    <p:sldMasterId id="2147484120" r:id="rId4"/>
  </p:sldMasterIdLst>
  <p:notesMasterIdLst>
    <p:notesMasterId r:id="rId82"/>
  </p:notesMasterIdLst>
  <p:sldIdLst>
    <p:sldId id="258" r:id="rId5"/>
    <p:sldId id="353" r:id="rId6"/>
    <p:sldId id="426" r:id="rId7"/>
    <p:sldId id="455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44" r:id="rId17"/>
    <p:sldId id="436" r:id="rId18"/>
    <p:sldId id="437" r:id="rId19"/>
    <p:sldId id="481" r:id="rId20"/>
    <p:sldId id="439" r:id="rId21"/>
    <p:sldId id="512" r:id="rId22"/>
    <p:sldId id="513" r:id="rId23"/>
    <p:sldId id="511" r:id="rId24"/>
    <p:sldId id="454" r:id="rId25"/>
    <p:sldId id="514" r:id="rId26"/>
    <p:sldId id="515" r:id="rId27"/>
    <p:sldId id="525" r:id="rId28"/>
    <p:sldId id="473" r:id="rId29"/>
    <p:sldId id="474" r:id="rId30"/>
    <p:sldId id="476" r:id="rId31"/>
    <p:sldId id="480" r:id="rId32"/>
    <p:sldId id="477" r:id="rId33"/>
    <p:sldId id="479" r:id="rId34"/>
    <p:sldId id="482" r:id="rId35"/>
    <p:sldId id="483" r:id="rId36"/>
    <p:sldId id="452" r:id="rId37"/>
    <p:sldId id="521" r:id="rId38"/>
    <p:sldId id="501" r:id="rId39"/>
    <p:sldId id="487" r:id="rId40"/>
    <p:sldId id="445" r:id="rId41"/>
    <p:sldId id="522" r:id="rId42"/>
    <p:sldId id="508" r:id="rId43"/>
    <p:sldId id="509" r:id="rId44"/>
    <p:sldId id="523" r:id="rId45"/>
    <p:sldId id="442" r:id="rId46"/>
    <p:sldId id="470" r:id="rId47"/>
    <p:sldId id="447" r:id="rId48"/>
    <p:sldId id="504" r:id="rId49"/>
    <p:sldId id="505" r:id="rId50"/>
    <p:sldId id="449" r:id="rId51"/>
    <p:sldId id="503" r:id="rId52"/>
    <p:sldId id="510" r:id="rId53"/>
    <p:sldId id="516" r:id="rId54"/>
    <p:sldId id="517" r:id="rId55"/>
    <p:sldId id="456" r:id="rId56"/>
    <p:sldId id="453" r:id="rId57"/>
    <p:sldId id="518" r:id="rId58"/>
    <p:sldId id="519" r:id="rId59"/>
    <p:sldId id="485" r:id="rId60"/>
    <p:sldId id="460" r:id="rId61"/>
    <p:sldId id="462" r:id="rId62"/>
    <p:sldId id="465" r:id="rId63"/>
    <p:sldId id="507" r:id="rId64"/>
    <p:sldId id="464" r:id="rId65"/>
    <p:sldId id="466" r:id="rId66"/>
    <p:sldId id="491" r:id="rId67"/>
    <p:sldId id="520" r:id="rId68"/>
    <p:sldId id="467" r:id="rId69"/>
    <p:sldId id="468" r:id="rId70"/>
    <p:sldId id="469" r:id="rId71"/>
    <p:sldId id="471" r:id="rId72"/>
    <p:sldId id="486" r:id="rId73"/>
    <p:sldId id="488" r:id="rId74"/>
    <p:sldId id="495" r:id="rId75"/>
    <p:sldId id="496" r:id="rId76"/>
    <p:sldId id="493" r:id="rId77"/>
    <p:sldId id="526" r:id="rId78"/>
    <p:sldId id="527" r:id="rId79"/>
    <p:sldId id="566" r:id="rId80"/>
    <p:sldId id="529" r:id="rId81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54"/>
    <a:srgbClr val="2C2C2C"/>
    <a:srgbClr val="23C2BC"/>
    <a:srgbClr val="FBD025"/>
    <a:srgbClr val="7A7A7A"/>
    <a:srgbClr val="F0F0F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360" autoAdjust="0"/>
  </p:normalViewPr>
  <p:slideViewPr>
    <p:cSldViewPr>
      <p:cViewPr>
        <p:scale>
          <a:sx n="100" d="100"/>
          <a:sy n="100" d="100"/>
        </p:scale>
        <p:origin x="-948" y="-342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our classes will involve some hands-on work</a:t>
            </a:r>
            <a:r>
              <a:rPr lang="en-US" baseline="0" dirty="0" smtClean="0"/>
              <a:t> (in the exercises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Parametric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Dependent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target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output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Indep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covariate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322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3343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7111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6053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03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18" r:id="rId1"/>
    <p:sldLayoutId id="2147484119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1744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21" r:id="rId1"/>
    <p:sldLayoutId id="2147484122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0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4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5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7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8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65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9.gif"/><Relationship Id="rId5" Type="http://schemas.openxmlformats.org/officeDocument/2006/relationships/image" Target="../media/image28.gif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27.gif"/><Relationship Id="rId9" Type="http://schemas.openxmlformats.org/officeDocument/2006/relationships/oleObject" Target="../embeddings/oleObject30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67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.gif"/><Relationship Id="rId5" Type="http://schemas.openxmlformats.org/officeDocument/2006/relationships/image" Target="../media/image28.gif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27.gif"/><Relationship Id="rId9" Type="http://schemas.openxmlformats.org/officeDocument/2006/relationships/oleObject" Target="../embeddings/oleObject33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6000" dirty="0" smtClean="0"/>
              <a:t>Class </a:t>
            </a:r>
            <a:r>
              <a:rPr lang="en-US" sz="6000" dirty="0" smtClean="0"/>
              <a:t>6: </a:t>
            </a:r>
            <a:r>
              <a:rPr lang="en-US" sz="6000" dirty="0" smtClean="0"/>
              <a:t>Linear regression</a:t>
            </a:r>
            <a:endParaRPr lang="en-US" sz="6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a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</p:txBody>
      </p:sp>
    </p:spTree>
    <p:extLst>
      <p:ext uri="{BB962C8B-B14F-4D97-AF65-F5344CB8AC3E}">
        <p14:creationId xmlns:p14="http://schemas.microsoft.com/office/powerpoint/2010/main" val="3115605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a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</a:t>
            </a:r>
            <a:r>
              <a:rPr lang="en-US" sz="3000" i="1" dirty="0" smtClean="0">
                <a:latin typeface="Symbol" charset="2"/>
                <a:cs typeface="Symbol" charset="2"/>
              </a:rPr>
              <a:t>   b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model parameter)</a:t>
            </a:r>
          </a:p>
        </p:txBody>
      </p:sp>
    </p:spTree>
    <p:extLst>
      <p:ext uri="{BB962C8B-B14F-4D97-AF65-F5344CB8AC3E}">
        <p14:creationId xmlns:p14="http://schemas.microsoft.com/office/powerpoint/2010/main" val="1855538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a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</a:t>
            </a:r>
            <a:r>
              <a:rPr lang="en-US" sz="3000" i="1" dirty="0" smtClean="0">
                <a:latin typeface="Symbol" charset="2"/>
                <a:cs typeface="Symbol" charset="2"/>
              </a:rPr>
              <a:t>   b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model parameter)</a:t>
            </a:r>
          </a:p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residual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error)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044283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93605" y="2781300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2922294" y="4610100"/>
            <a:ext cx="3505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Oval 5"/>
          <p:cNvSpPr/>
          <p:nvPr/>
        </p:nvSpPr>
        <p:spPr bwMode="auto">
          <a:xfrm>
            <a:off x="3497390" y="38021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649790" y="40386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725990" y="37259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954590" y="36542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106990" y="38066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183190" y="35780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335590" y="34256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487990" y="35780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564190" y="33494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787945" y="327667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940345" y="342907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016545" y="320047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815838" y="34973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235833" y="30423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388233" y="31947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464433" y="29661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616833" y="28137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097081" y="2885442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89194" y="4648200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2782290" y="3053912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 flipH="1">
            <a:off x="3297201" y="2781300"/>
            <a:ext cx="2625304" cy="13335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Left Brace 34"/>
          <p:cNvSpPr/>
          <p:nvPr/>
        </p:nvSpPr>
        <p:spPr bwMode="auto">
          <a:xfrm>
            <a:off x="2951317" y="4114800"/>
            <a:ext cx="227988" cy="457200"/>
          </a:xfrm>
          <a:prstGeom prst="leftBrac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91754" y="4150738"/>
            <a:ext cx="314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latin typeface="Symbol" charset="2"/>
                <a:cs typeface="Symbol" charset="2"/>
              </a:rPr>
              <a:t>a</a:t>
            </a:r>
            <a:endParaRPr lang="en-US" sz="3600" b="1" dirty="0"/>
          </a:p>
        </p:txBody>
      </p:sp>
      <p:cxnSp>
        <p:nvCxnSpPr>
          <p:cNvPr id="37" name="Straight Connector 36"/>
          <p:cNvCxnSpPr/>
          <p:nvPr/>
        </p:nvCxnSpPr>
        <p:spPr bwMode="auto">
          <a:xfrm flipH="1">
            <a:off x="4674894" y="3405992"/>
            <a:ext cx="1333" cy="531273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40" name="Straight Connector 39"/>
          <p:cNvCxnSpPr/>
          <p:nvPr/>
        </p:nvCxnSpPr>
        <p:spPr bwMode="auto">
          <a:xfrm>
            <a:off x="3649790" y="3937265"/>
            <a:ext cx="1026437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44" name="Rectangle 43"/>
          <p:cNvSpPr/>
          <p:nvPr/>
        </p:nvSpPr>
        <p:spPr>
          <a:xfrm>
            <a:off x="5445107" y="3493699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smtClean="0">
                <a:latin typeface="Symbol" charset="2"/>
                <a:cs typeface="Symbol" charset="2"/>
              </a:rPr>
              <a:t>b  </a:t>
            </a:r>
            <a:r>
              <a:rPr lang="en-US" sz="1800" i="1" dirty="0" smtClean="0">
                <a:latin typeface="Gill Sans"/>
                <a:cs typeface="Symbol" charset="2"/>
              </a:rPr>
              <a:t>= </a:t>
            </a:r>
            <a:r>
              <a:rPr lang="en-US" sz="1800" dirty="0">
                <a:latin typeface="Times New Roman"/>
                <a:cs typeface="Times New Roman"/>
              </a:rPr>
              <a:t>∆ </a:t>
            </a:r>
            <a:r>
              <a:rPr lang="en-US" sz="1800" i="1" dirty="0" smtClean="0">
                <a:latin typeface="Gill Sans"/>
                <a:cs typeface="Symbol" charset="2"/>
              </a:rPr>
              <a:t>y / </a:t>
            </a:r>
            <a:r>
              <a:rPr lang="en-US" sz="1800" dirty="0">
                <a:latin typeface="Times New Roman"/>
                <a:cs typeface="Times New Roman"/>
              </a:rPr>
              <a:t>∆ </a:t>
            </a:r>
            <a:r>
              <a:rPr lang="en-US" sz="1800" i="1" dirty="0" smtClean="0">
                <a:latin typeface="Gill Sans"/>
                <a:cs typeface="Symbol" charset="2"/>
              </a:rPr>
              <a:t>x</a:t>
            </a:r>
            <a:endParaRPr lang="en-US" sz="1800" b="1" dirty="0">
              <a:latin typeface="Gill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67183" y="3886200"/>
            <a:ext cx="5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∆</a:t>
            </a:r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46" name="TextBox 45"/>
          <p:cNvSpPr txBox="1"/>
          <p:nvPr/>
        </p:nvSpPr>
        <p:spPr>
          <a:xfrm>
            <a:off x="4702257" y="3552740"/>
            <a:ext cx="5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∆</a:t>
            </a:r>
            <a:r>
              <a:rPr lang="en-US" sz="1800" dirty="0">
                <a:cs typeface="Times New Roman"/>
              </a:rPr>
              <a:t>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118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extend this model to several input variables, giving us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multiple linear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393681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extend this model to several input variables, giving us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multiple linear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3000" i="1" dirty="0">
                <a:latin typeface="+mn-lt"/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Symbol" charset="2"/>
              </a:rPr>
              <a:t>a</a:t>
            </a:r>
            <a:r>
              <a:rPr lang="en-US" sz="3000" i="1" dirty="0">
                <a:latin typeface="+mn-lt"/>
                <a:cs typeface="PFDinTextCompPro-Italic"/>
              </a:rPr>
              <a:t> + </a:t>
            </a:r>
            <a:r>
              <a:rPr lang="en-US" sz="3000" i="1" dirty="0">
                <a:latin typeface="Symbol" charset="2"/>
                <a:cs typeface="Symbol" charset="2"/>
              </a:rPr>
              <a:t>b </a:t>
            </a:r>
            <a:r>
              <a:rPr lang="en-US" sz="3000" i="1" spc="300" baseline="-25000" dirty="0" smtClean="0">
                <a:latin typeface="+mn-lt"/>
                <a:cs typeface="Symbol" charset="2"/>
              </a:rPr>
              <a:t>1</a:t>
            </a:r>
            <a:r>
              <a:rPr lang="en-US" sz="3000" i="1" spc="300" dirty="0" smtClean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3000" i="1" spc="300" dirty="0" smtClean="0">
                <a:latin typeface="+mn-lt"/>
                <a:cs typeface="PFDinTextCompPro-Italic"/>
              </a:rPr>
              <a:t> </a:t>
            </a:r>
            <a:r>
              <a:rPr lang="en-US" sz="3000" i="1" spc="300" dirty="0">
                <a:latin typeface="+mn-lt"/>
                <a:cs typeface="PFDinTextCompPro-Italic"/>
              </a:rPr>
              <a:t>+ … + </a:t>
            </a:r>
            <a:r>
              <a:rPr lang="en-US" sz="3000" i="1" dirty="0">
                <a:latin typeface="Symbol" charset="2"/>
                <a:cs typeface="Symbol" charset="2"/>
              </a:rPr>
              <a:t>b </a:t>
            </a:r>
            <a:r>
              <a:rPr lang="en-US" sz="3000" i="1" spc="300" baseline="-25000" dirty="0" err="1" smtClean="0">
                <a:latin typeface="+mn-lt"/>
                <a:cs typeface="Symbol" charset="2"/>
              </a:rPr>
              <a:t>n</a:t>
            </a:r>
            <a:r>
              <a:rPr lang="en-US" sz="30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i="1" dirty="0" smtClean="0">
                <a:latin typeface="+mn-lt"/>
                <a:cs typeface="PFDinTextCompPro-Italic"/>
              </a:rPr>
              <a:t> </a:t>
            </a:r>
            <a:r>
              <a:rPr lang="en-US" sz="3000" i="1" dirty="0">
                <a:latin typeface="+mn-lt"/>
                <a:cs typeface="PFDinTextCompPro-Italic"/>
              </a:rPr>
              <a:t>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i="1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2476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I. ESTIMATING COEFFICIENTS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96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ESTIMATING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impact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particular input variable on the response variable?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coefficient estimates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458174"/>
              </p:ext>
            </p:extLst>
          </p:nvPr>
        </p:nvGraphicFramePr>
        <p:xfrm>
          <a:off x="3919537" y="2095500"/>
          <a:ext cx="551033" cy="516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5" name="Equation" r:id="rId4" imgW="253800" imgH="241200" progId="Equation.3">
                  <p:embed/>
                </p:oleObj>
              </mc:Choice>
              <mc:Fallback>
                <p:oleObj name="Equation" r:id="rId4" imgW="253800" imgH="24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37" y="2095500"/>
                        <a:ext cx="551033" cy="516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704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ESTIMATING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meant by estimates?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We are making an inference based off of a sample.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88257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ESTIMATING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meant by estimates?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We are making an inference based off of a sample.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3348037" y="2316718"/>
            <a:ext cx="3596" cy="1676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2976726" y="384071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4843626" y="387881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836722" y="293798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H="1">
            <a:off x="3351633" y="2362622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3351633" y="2300320"/>
            <a:ext cx="2298736" cy="11531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 flipH="1">
            <a:off x="3351633" y="2240518"/>
            <a:ext cx="2298736" cy="1371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H="1">
            <a:off x="3351633" y="2356011"/>
            <a:ext cx="2298736" cy="1280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H="1">
            <a:off x="3351633" y="2467394"/>
            <a:ext cx="2298736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6422498" y="2894052"/>
            <a:ext cx="45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 flipH="1">
            <a:off x="6422498" y="3222508"/>
            <a:ext cx="457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Rectangle 36"/>
          <p:cNvSpPr/>
          <p:nvPr/>
        </p:nvSpPr>
        <p:spPr>
          <a:xfrm>
            <a:off x="6983522" y="2709386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Estimates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83522" y="3016489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Model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948347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0.   	BASIC FORM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  	Coefficients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	INTERPRETATION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 	COMMON Problems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	CATEGORICAL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VARIABLES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AGENDA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ESTIMATING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meant by estimates?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We are making an inference based off of a sample.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3348037" y="2316718"/>
            <a:ext cx="3596" cy="1676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2976726" y="384071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4843626" y="387881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836722" y="293798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H="1">
            <a:off x="3351633" y="2362622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3351633" y="2300320"/>
            <a:ext cx="2298736" cy="11531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 flipH="1">
            <a:off x="3351633" y="2240518"/>
            <a:ext cx="2298736" cy="1371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H="1">
            <a:off x="3351633" y="2356011"/>
            <a:ext cx="2298736" cy="1280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H="1">
            <a:off x="3351633" y="2467394"/>
            <a:ext cx="2298736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6422498" y="2894052"/>
            <a:ext cx="45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 flipH="1">
            <a:off x="6422498" y="3222508"/>
            <a:ext cx="457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Rectangle 36"/>
          <p:cNvSpPr/>
          <p:nvPr/>
        </p:nvSpPr>
        <p:spPr>
          <a:xfrm>
            <a:off x="6983522" y="2709386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Estimates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83522" y="3016489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Model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6737" y="4152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fundamental part of statistics is quantifying our confidence that our estimates are reflective of truth.</a:t>
            </a:r>
          </a:p>
        </p:txBody>
      </p:sp>
    </p:spTree>
    <p:extLst>
      <p:ext uri="{BB962C8B-B14F-4D97-AF65-F5344CB8AC3E}">
        <p14:creationId xmlns:p14="http://schemas.microsoft.com/office/powerpoint/2010/main" val="1555767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estimate </a:t>
            </a:r>
            <a:r>
              <a:rPr lang="en-US" sz="3000" dirty="0" smtClean="0">
                <a:latin typeface="PFDinTextCompPro-Italic"/>
                <a:cs typeface="PFDinTextCompPro-Italic"/>
              </a:rPr>
              <a:t>coefficients for a linear model?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By finding the line that minimizes the sum of squared residuals.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388605" y="2831068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1017294" y="46598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1592390" y="40525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938337" y="43550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24137" y="3897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49590" y="37454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3193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005137" y="32928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309937" y="37175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5385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776537" y="3135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4194" y="46979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877290" y="3452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643913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 bwMode="auto">
          <a:xfrm>
            <a:off x="3043237" y="3339404"/>
            <a:ext cx="0" cy="203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1630490" y="4090643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2360649" y="3473012"/>
            <a:ext cx="0" cy="3867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2093398" y="3821668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2814637" y="3212068"/>
            <a:ext cx="0" cy="4543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976437" y="4090643"/>
            <a:ext cx="0" cy="2855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2658409" y="3717526"/>
            <a:ext cx="0" cy="2341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endCxn id="23" idx="0"/>
          </p:cNvCxnSpPr>
          <p:nvPr/>
        </p:nvCxnSpPr>
        <p:spPr bwMode="auto">
          <a:xfrm>
            <a:off x="3348037" y="3369017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endCxn id="24" idx="0"/>
          </p:cNvCxnSpPr>
          <p:nvPr/>
        </p:nvCxnSpPr>
        <p:spPr bwMode="auto">
          <a:xfrm>
            <a:off x="3575614" y="3276571"/>
            <a:ext cx="1023" cy="1361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estimate </a:t>
            </a:r>
            <a:r>
              <a:rPr lang="en-US" sz="3000" dirty="0" smtClean="0">
                <a:latin typeface="PFDinTextCompPro-Italic"/>
                <a:cs typeface="PFDinTextCompPro-Italic"/>
              </a:rPr>
              <a:t>coefficients for a linear model?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By finding the line that minimizes the sum of squared residuals.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388605" y="2831068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1017294" y="46598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1592390" y="40525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938337" y="43550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24137" y="3897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49590" y="37454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3193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005137" y="32928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309937" y="37175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5385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776537" y="3135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4194" y="46979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877290" y="3452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1392201" y="3212068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97575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 bwMode="auto">
          <a:xfrm>
            <a:off x="3043237" y="3339404"/>
            <a:ext cx="0" cy="203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1630490" y="4090643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2360649" y="3473012"/>
            <a:ext cx="0" cy="3867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2093398" y="3821668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2814637" y="3212068"/>
            <a:ext cx="0" cy="4543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976437" y="4090643"/>
            <a:ext cx="0" cy="2855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2658409" y="3717526"/>
            <a:ext cx="0" cy="2341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endCxn id="23" idx="0"/>
          </p:cNvCxnSpPr>
          <p:nvPr/>
        </p:nvCxnSpPr>
        <p:spPr bwMode="auto">
          <a:xfrm>
            <a:off x="3348037" y="3369017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endCxn id="24" idx="0"/>
          </p:cNvCxnSpPr>
          <p:nvPr/>
        </p:nvCxnSpPr>
        <p:spPr bwMode="auto">
          <a:xfrm>
            <a:off x="3575614" y="3276571"/>
            <a:ext cx="1023" cy="1361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estimate </a:t>
            </a:r>
            <a:r>
              <a:rPr lang="en-US" sz="3000" dirty="0" smtClean="0">
                <a:latin typeface="PFDinTextCompPro-Italic"/>
                <a:cs typeface="PFDinTextCompPro-Italic"/>
              </a:rPr>
              <a:t>coefficients for a linear model?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By finding the line that minimizes the sum of squared residuals.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388605" y="2831068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1017294" y="46598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1592390" y="40525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938337" y="43550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24137" y="3897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49590" y="37454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3193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005137" y="32928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309937" y="37175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5385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776537" y="3135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4194" y="46979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877290" y="3452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1392201" y="3212068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141795"/>
              </p:ext>
            </p:extLst>
          </p:nvPr>
        </p:nvGraphicFramePr>
        <p:xfrm>
          <a:off x="4898785" y="3091004"/>
          <a:ext cx="33639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1" name="Equation" r:id="rId4" imgW="1549080" imgH="330120" progId="Equation.3">
                  <p:embed/>
                </p:oleObj>
              </mc:Choice>
              <mc:Fallback>
                <p:oleObj name="Equation" r:id="rId4" imgW="1549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785" y="3091004"/>
                        <a:ext cx="33639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561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 bwMode="auto">
          <a:xfrm>
            <a:off x="3043237" y="3339404"/>
            <a:ext cx="0" cy="203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1630490" y="4090643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2360649" y="3473012"/>
            <a:ext cx="0" cy="3867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2093398" y="3821668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2814637" y="3212068"/>
            <a:ext cx="0" cy="4543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976437" y="4090643"/>
            <a:ext cx="0" cy="2855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2658409" y="3717526"/>
            <a:ext cx="0" cy="2341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endCxn id="23" idx="0"/>
          </p:cNvCxnSpPr>
          <p:nvPr/>
        </p:nvCxnSpPr>
        <p:spPr bwMode="auto">
          <a:xfrm>
            <a:off x="3348037" y="3369017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endCxn id="24" idx="0"/>
          </p:cNvCxnSpPr>
          <p:nvPr/>
        </p:nvCxnSpPr>
        <p:spPr bwMode="auto">
          <a:xfrm>
            <a:off x="3575614" y="3276571"/>
            <a:ext cx="1023" cy="1361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estimate </a:t>
            </a:r>
            <a:r>
              <a:rPr lang="en-US" sz="3000" dirty="0" smtClean="0">
                <a:latin typeface="PFDinTextCompPro-Italic"/>
                <a:cs typeface="PFDinTextCompPro-Italic"/>
              </a:rPr>
              <a:t>coefficients for a linear model?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By finding the line that minimizes the sum of squared residuals.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388605" y="2831068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1017294" y="46598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1592390" y="40525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938337" y="43550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24137" y="3897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49590" y="37454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3193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005137" y="32928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309937" y="37175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5385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776537" y="3135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4194" y="46979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877290" y="3452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1392201" y="3212068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7190342" y="2875501"/>
            <a:ext cx="0" cy="3474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Rectangle 60"/>
          <p:cNvSpPr/>
          <p:nvPr/>
        </p:nvSpPr>
        <p:spPr>
          <a:xfrm>
            <a:off x="6444327" y="2488168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Model Prediction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7577137" y="3788648"/>
            <a:ext cx="187131" cy="3769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Rectangle 63"/>
          <p:cNvSpPr/>
          <p:nvPr/>
        </p:nvSpPr>
        <p:spPr>
          <a:xfrm>
            <a:off x="6408653" y="4165556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Observed Result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940818"/>
              </p:ext>
            </p:extLst>
          </p:nvPr>
        </p:nvGraphicFramePr>
        <p:xfrm>
          <a:off x="4898785" y="3091004"/>
          <a:ext cx="33639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4" name="Equation" r:id="rId4" imgW="1549080" imgH="330120" progId="Equation.3">
                  <p:embed/>
                </p:oleObj>
              </mc:Choice>
              <mc:Fallback>
                <p:oleObj name="Equation" r:id="rId4" imgW="1549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785" y="3091004"/>
                        <a:ext cx="33639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364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calculate estimates that minimize the sum of squared errors?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Through calculus, it can be shown that the following equation minimizes the sum of squared errors.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255463"/>
              </p:ext>
            </p:extLst>
          </p:nvPr>
        </p:nvGraphicFramePr>
        <p:xfrm>
          <a:off x="2624138" y="362585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6" name="Equation" r:id="rId4" imgW="1155600" imgH="241200" progId="Equation.3">
                  <p:embed/>
                </p:oleObj>
              </mc:Choice>
              <mc:Fallback>
                <p:oleObj name="Equation" r:id="rId4" imgW="1155600" imgH="24120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362585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170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668396"/>
              </p:ext>
            </p:extLst>
          </p:nvPr>
        </p:nvGraphicFramePr>
        <p:xfrm>
          <a:off x="2166937" y="1907008"/>
          <a:ext cx="2205665" cy="222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2" name="Equation" r:id="rId4" imgW="1041120" imgH="1143000" progId="Equation.3">
                  <p:embed/>
                </p:oleObj>
              </mc:Choice>
              <mc:Fallback>
                <p:oleObj name="Equation" r:id="rId4" imgW="1041120" imgH="1143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7" y="1907008"/>
                        <a:ext cx="2205665" cy="222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335291"/>
              </p:ext>
            </p:extLst>
          </p:nvPr>
        </p:nvGraphicFramePr>
        <p:xfrm>
          <a:off x="5062537" y="1983208"/>
          <a:ext cx="1535197" cy="2021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3" name="Equation" r:id="rId6" imgW="761760" imgH="1143000" progId="Equation.3">
                  <p:embed/>
                </p:oleObj>
              </mc:Choice>
              <mc:Fallback>
                <p:oleObj name="Equation" r:id="rId6" imgW="761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7" y="1983208"/>
                        <a:ext cx="1535197" cy="2021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Let’s walk through an trivial calculation to see how this works.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6737" y="4360453"/>
            <a:ext cx="6851915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Along the way, we’ll review some matrix math.</a:t>
            </a:r>
          </a:p>
        </p:txBody>
      </p:sp>
    </p:spTree>
    <p:extLst>
      <p:ext uri="{BB962C8B-B14F-4D97-AF65-F5344CB8AC3E}">
        <p14:creationId xmlns:p14="http://schemas.microsoft.com/office/powerpoint/2010/main" val="3584134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065039"/>
              </p:ext>
            </p:extLst>
          </p:nvPr>
        </p:nvGraphicFramePr>
        <p:xfrm>
          <a:off x="795337" y="2628900"/>
          <a:ext cx="7564437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4" name="Equation" r:id="rId4" imgW="4851360" imgH="1143000" progId="Equation.3">
                  <p:embed/>
                </p:oleObj>
              </mc:Choice>
              <mc:Fallback>
                <p:oleObj name="Equation" r:id="rId4" imgW="48513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7" y="2628900"/>
                        <a:ext cx="7564437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442010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5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 bwMode="auto">
          <a:xfrm>
            <a:off x="2644232" y="2095500"/>
            <a:ext cx="1580105" cy="774233"/>
          </a:xfrm>
          <a:prstGeom prst="wedgeRoundRectCallout">
            <a:avLst>
              <a:gd name="adj1" fmla="val -20833"/>
              <a:gd name="adj2" fmla="val 66667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Transposing simply means flipping the columns and rows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567112" y="1219200"/>
            <a:ext cx="1600200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49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202419"/>
              </p:ext>
            </p:extLst>
          </p:nvPr>
        </p:nvGraphicFramePr>
        <p:xfrm>
          <a:off x="795337" y="2628900"/>
          <a:ext cx="7564437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0" name="Equation" r:id="rId4" imgW="4851360" imgH="1143000" progId="Equation.3">
                  <p:embed/>
                </p:oleObj>
              </mc:Choice>
              <mc:Fallback>
                <p:oleObj name="Equation" r:id="rId4" imgW="48513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7" y="2628900"/>
                        <a:ext cx="7564437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043732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1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1702117" y="3105150"/>
            <a:ext cx="3101340" cy="346364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900612" y="2628900"/>
            <a:ext cx="344105" cy="1600200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486274" y="3152489"/>
            <a:ext cx="391026" cy="286036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cxnSp>
        <p:nvCxnSpPr>
          <p:cNvPr id="13" name="Curved Connector 12"/>
          <p:cNvCxnSpPr>
            <a:stCxn id="9" idx="0"/>
            <a:endCxn id="10" idx="0"/>
          </p:cNvCxnSpPr>
          <p:nvPr/>
        </p:nvCxnSpPr>
        <p:spPr bwMode="auto">
          <a:xfrm rot="5400000" flipH="1" flipV="1">
            <a:off x="3924601" y="1957086"/>
            <a:ext cx="476250" cy="1819878"/>
          </a:xfrm>
          <a:prstGeom prst="curvedConnector3">
            <a:avLst>
              <a:gd name="adj1" fmla="val 148000"/>
            </a:avLst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>
            <a:stCxn id="11" idx="0"/>
            <a:endCxn id="10" idx="0"/>
          </p:cNvCxnSpPr>
          <p:nvPr/>
        </p:nvCxnSpPr>
        <p:spPr bwMode="auto">
          <a:xfrm rot="16200000" flipV="1">
            <a:off x="5615432" y="2086134"/>
            <a:ext cx="523589" cy="1609122"/>
          </a:xfrm>
          <a:prstGeom prst="curvedConnector3">
            <a:avLst>
              <a:gd name="adj1" fmla="val 143660"/>
            </a:avLst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ounded Rectangle 22"/>
          <p:cNvSpPr/>
          <p:nvPr/>
        </p:nvSpPr>
        <p:spPr bwMode="auto">
          <a:xfrm>
            <a:off x="3567112" y="1219200"/>
            <a:ext cx="1600200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2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086044"/>
              </p:ext>
            </p:extLst>
          </p:nvPr>
        </p:nvGraphicFramePr>
        <p:xfrm>
          <a:off x="1998636" y="3037607"/>
          <a:ext cx="5273701" cy="6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0" name="Equation" r:id="rId4" imgW="3835080" imgH="507960" progId="Equation.3">
                  <p:embed/>
                </p:oleObj>
              </mc:Choice>
              <mc:Fallback>
                <p:oleObj name="Equation" r:id="rId4" imgW="38350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36" y="3037607"/>
                        <a:ext cx="5273701" cy="67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013804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1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 bwMode="auto">
          <a:xfrm>
            <a:off x="2395537" y="4043360"/>
            <a:ext cx="2286000" cy="1095375"/>
          </a:xfrm>
          <a:prstGeom prst="wedgeRoundRectCallout">
            <a:avLst>
              <a:gd name="adj1" fmla="val 23671"/>
              <a:gd name="adj2" fmla="val -70429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Taking the inverse of a 2x2 matrix simply means swapping across diagonals, and dividing each value by the determinant.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71674" y="2171700"/>
            <a:ext cx="1447800" cy="685800"/>
          </a:xfrm>
          <a:prstGeom prst="wedgeRoundRectCallout">
            <a:avLst>
              <a:gd name="adj1" fmla="val 19636"/>
              <a:gd name="adj2" fmla="val 76274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Only square matrices can be inverted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319712" y="3056657"/>
            <a:ext cx="692727" cy="380714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cxnSp>
        <p:nvCxnSpPr>
          <p:cNvPr id="11" name="Curved Connector 10"/>
          <p:cNvCxnSpPr>
            <a:stCxn id="10" idx="3"/>
          </p:cNvCxnSpPr>
          <p:nvPr/>
        </p:nvCxnSpPr>
        <p:spPr bwMode="auto">
          <a:xfrm>
            <a:off x="6012439" y="3247014"/>
            <a:ext cx="755073" cy="1058285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930640"/>
              </p:ext>
            </p:extLst>
          </p:nvPr>
        </p:nvGraphicFramePr>
        <p:xfrm>
          <a:off x="5443537" y="4391025"/>
          <a:ext cx="27289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2" name="Equation" r:id="rId8" imgW="1981080" imgH="393480" progId="Equation.3">
                  <p:embed/>
                </p:oleObj>
              </mc:Choice>
              <mc:Fallback>
                <p:oleObj name="Equation" r:id="rId8" imgW="1981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7" y="4391025"/>
                        <a:ext cx="272891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5379026" y="4295774"/>
            <a:ext cx="2883911" cy="695326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567111" y="1219200"/>
            <a:ext cx="1952625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233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/>
              <a:t>0</a:t>
            </a:r>
            <a:r>
              <a:rPr lang="en-US" sz="6600" dirty="0" smtClean="0"/>
              <a:t>. Basic Form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48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156690"/>
              </p:ext>
            </p:extLst>
          </p:nvPr>
        </p:nvGraphicFramePr>
        <p:xfrm>
          <a:off x="1546225" y="2628900"/>
          <a:ext cx="6116638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6" name="Equation" r:id="rId4" imgW="3949560" imgH="1143000" progId="Equation.3">
                  <p:embed/>
                </p:oleObj>
              </mc:Choice>
              <mc:Fallback>
                <p:oleObj name="Equation" r:id="rId4" imgW="39495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2628900"/>
                        <a:ext cx="6116638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348049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7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5519737" y="1219200"/>
            <a:ext cx="1066799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41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961091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9" name="Equation" r:id="rId4" imgW="1155600" imgH="241200" progId="Equation.3">
                  <p:embed/>
                </p:oleObj>
              </mc:Choice>
              <mc:Fallback>
                <p:oleObj name="Equation" r:id="rId4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448912"/>
              </p:ext>
            </p:extLst>
          </p:nvPr>
        </p:nvGraphicFramePr>
        <p:xfrm>
          <a:off x="1761888" y="3003074"/>
          <a:ext cx="5837713" cy="743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0" name="Equation" r:id="rId6" imgW="3429000" imgH="507960" progId="Equation.3">
                  <p:embed/>
                </p:oleObj>
              </mc:Choice>
              <mc:Fallback>
                <p:oleObj name="Equation" r:id="rId6" imgW="34290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888" y="3003074"/>
                        <a:ext cx="5837713" cy="743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3538537" y="1219200"/>
            <a:ext cx="3047999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7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II. Interpreting The Output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558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THE OUPUT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many important features to understand of a linear regression output. For our purposes, we will discuss the following: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Coefficient estimate significance using p-value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Confidence Intervals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Fit assessment using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</a:p>
          <a:p>
            <a:pPr marL="514350" indent="-514350" algn="l">
              <a:buAutoNum type="arabicParenR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75218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THE OUPUT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many important features to understand of a linear regression output. For our purposes, we will discuss the following:</a:t>
            </a:r>
          </a:p>
          <a:p>
            <a:pPr marL="514350" indent="-514350" algn="l">
              <a:buAutoNum type="arabicParenR"/>
            </a:pPr>
            <a:r>
              <a:rPr lang="en-US" sz="3000" b="1" dirty="0" smtClean="0">
                <a:latin typeface="PFDinTextCompPro-Italic"/>
                <a:cs typeface="PFDinTextCompPro-Italic"/>
              </a:rPr>
              <a:t>Coefficient estimate significance using p-value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Confidence Intervals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Fit assessment using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</a:p>
          <a:p>
            <a:pPr marL="514350" indent="-514350" algn="l">
              <a:buAutoNum type="arabicParenR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80540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the whether a coefficient estimate is significant?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p-value associated with the coefficient t-value.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344010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1127" y="2628900"/>
            <a:ext cx="838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p-value?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probability of getting the observed outcome (e.g., the coefficient estimate) if the null hypothesis were true (p &lt; 0.05 is typically considered significant).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the whether a coefficient estimate is significant?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p-value associated with the coefficient t-value.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190625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null hypothesis for linear regression coefficients?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There is no relationship between X and Y.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43665" y="2829849"/>
            <a:ext cx="5147945" cy="16435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i="1" dirty="0" smtClean="0">
                <a:latin typeface="+mn-lt"/>
                <a:cs typeface="Symbol" charset="2"/>
              </a:rPr>
              <a:t>H</a:t>
            </a:r>
            <a:r>
              <a:rPr lang="en-US" sz="2800" i="1" baseline="-25000" dirty="0" smtClean="0">
                <a:latin typeface="+mn-lt"/>
                <a:cs typeface="Symbol" charset="2"/>
              </a:rPr>
              <a:t>0</a:t>
            </a:r>
            <a:r>
              <a:rPr lang="en-US" sz="2800" i="1" dirty="0" smtClean="0">
                <a:latin typeface="+mn-lt"/>
                <a:cs typeface="Symbol" charset="2"/>
              </a:rPr>
              <a:t>: </a:t>
            </a:r>
            <a:r>
              <a:rPr lang="en-US" sz="2800" i="1" dirty="0" smtClean="0">
                <a:latin typeface="Symbol" charset="2"/>
                <a:cs typeface="Symbol" charset="2"/>
              </a:rPr>
              <a:t>b </a:t>
            </a:r>
            <a:r>
              <a:rPr lang="en-US" sz="2800" i="1" spc="300" baseline="-25000" dirty="0">
                <a:cs typeface="Symbol" charset="2"/>
              </a:rPr>
              <a:t>j</a:t>
            </a:r>
            <a:r>
              <a:rPr lang="en-US" sz="2800" i="1" spc="300" dirty="0" smtClean="0">
                <a:cs typeface="Symbol" charset="2"/>
              </a:rPr>
              <a:t> = 0</a:t>
            </a:r>
          </a:p>
          <a:p>
            <a:pPr>
              <a:lnSpc>
                <a:spcPct val="120000"/>
              </a:lnSpc>
            </a:pPr>
            <a:endParaRPr lang="en-US" sz="2800" i="1" dirty="0" smtClean="0">
              <a:latin typeface="Symbol" charset="2"/>
              <a:cs typeface="Symbol" charset="2"/>
            </a:endParaRPr>
          </a:p>
          <a:p>
            <a:pPr>
              <a:lnSpc>
                <a:spcPct val="120000"/>
              </a:lnSpc>
            </a:pPr>
            <a:r>
              <a:rPr lang="en-US" sz="2800" i="1" dirty="0" smtClean="0">
                <a:cs typeface="Symbol" charset="2"/>
              </a:rPr>
              <a:t>H</a:t>
            </a:r>
            <a:r>
              <a:rPr lang="en-US" sz="2800" i="1" baseline="-25000" dirty="0">
                <a:cs typeface="Symbol" charset="2"/>
              </a:rPr>
              <a:t>a</a:t>
            </a:r>
            <a:r>
              <a:rPr lang="en-US" sz="2800" i="1" dirty="0" smtClean="0">
                <a:cs typeface="Symbol" charset="2"/>
              </a:rPr>
              <a:t>: </a:t>
            </a:r>
            <a:r>
              <a:rPr lang="en-US" sz="2800" i="1" dirty="0" smtClean="0">
                <a:latin typeface="Symbol" charset="2"/>
                <a:cs typeface="Symbol" charset="2"/>
              </a:rPr>
              <a:t>b </a:t>
            </a:r>
            <a:r>
              <a:rPr lang="en-US" sz="2800" i="1" spc="300" baseline="-25000" dirty="0">
                <a:cs typeface="Symbol" charset="2"/>
              </a:rPr>
              <a:t>j</a:t>
            </a:r>
            <a:r>
              <a:rPr lang="en-US" sz="2800" i="1" spc="300" dirty="0" smtClean="0">
                <a:cs typeface="Symbol" charset="2"/>
              </a:rPr>
              <a:t> ≠ 0</a:t>
            </a:r>
            <a:endParaRPr lang="en-US" sz="2800" i="1" spc="300" dirty="0"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6551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THE OUPUT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many important features to understand of a linear regression output. For our purposes, we will discuss the following: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Coefficient estimate significance using p-value</a:t>
            </a:r>
          </a:p>
          <a:p>
            <a:pPr marL="514350" indent="-514350" algn="l">
              <a:buAutoNum type="arabicParenR"/>
            </a:pPr>
            <a:r>
              <a:rPr lang="en-US" sz="3000" b="1" dirty="0" smtClean="0">
                <a:latin typeface="PFDinTextCompPro-Italic"/>
                <a:cs typeface="PFDinTextCompPro-Italic"/>
              </a:rPr>
              <a:t>Confidence Intervals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Fit assessment using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</a:p>
          <a:p>
            <a:pPr marL="514350" indent="-514350" algn="l">
              <a:buAutoNum type="arabicParenR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01605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the confidence interval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95% of the time, the true coefficients will be in this range. 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678698" y="2987103"/>
            <a:ext cx="4005678" cy="1009631"/>
            <a:chOff x="2701206" y="2987103"/>
            <a:chExt cx="4005678" cy="1009631"/>
          </a:xfrm>
        </p:grpSpPr>
        <p:cxnSp>
          <p:nvCxnSpPr>
            <p:cNvPr id="11" name="Straight Connector 10"/>
            <p:cNvCxnSpPr/>
            <p:nvPr/>
          </p:nvCxnSpPr>
          <p:spPr bwMode="auto">
            <a:xfrm flipH="1">
              <a:off x="2701206" y="3520503"/>
              <a:ext cx="400567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72" name="Group 71"/>
            <p:cNvGrpSpPr/>
            <p:nvPr/>
          </p:nvGrpSpPr>
          <p:grpSpPr>
            <a:xfrm>
              <a:off x="3110453" y="2987103"/>
              <a:ext cx="3199171" cy="1009631"/>
              <a:chOff x="3110453" y="2987103"/>
              <a:chExt cx="3199171" cy="100963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110453" y="3327125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18" name="Straight Connector 17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610570" y="3460474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Straight Connector 2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4110687" y="2987103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4610804" y="31262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5110921" y="3254694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5611038" y="30500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2" name="Straight Connector 4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111156" y="3373859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391635"/>
              </p:ext>
            </p:extLst>
          </p:nvPr>
        </p:nvGraphicFramePr>
        <p:xfrm>
          <a:off x="4168774" y="4216400"/>
          <a:ext cx="2841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3" name="Equation" r:id="rId4" imgW="190440" imgH="266400" progId="Equation.3">
                  <p:embed/>
                </p:oleObj>
              </mc:Choice>
              <mc:Fallback>
                <p:oleObj name="Equation" r:id="rId4" imgW="190440" imgH="266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4" y="4216400"/>
                        <a:ext cx="2841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210379"/>
              </p:ext>
            </p:extLst>
          </p:nvPr>
        </p:nvGraphicFramePr>
        <p:xfrm>
          <a:off x="2430521" y="2797272"/>
          <a:ext cx="2635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4" name="Equation" r:id="rId6" imgW="177480" imgH="215640" progId="Equation.3">
                  <p:embed/>
                </p:oleObj>
              </mc:Choice>
              <mc:Fallback>
                <p:oleObj name="Equation" r:id="rId6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521" y="2797272"/>
                        <a:ext cx="26352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Straight Arrow Connector 62"/>
          <p:cNvCxnSpPr/>
          <p:nvPr/>
        </p:nvCxnSpPr>
        <p:spPr bwMode="auto">
          <a:xfrm flipV="1">
            <a:off x="3002891" y="3848100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Rectangle 63"/>
          <p:cNvSpPr/>
          <p:nvPr/>
        </p:nvSpPr>
        <p:spPr>
          <a:xfrm>
            <a:off x="2350442" y="4225008"/>
            <a:ext cx="2026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Confidence Intervals for 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2320206" y="3180481"/>
            <a:ext cx="304800" cy="2799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1328737" y="2764393"/>
            <a:ext cx="1258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value for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 flipV="1">
            <a:off x="3541280" y="3920208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51504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FORM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variables.</a:t>
            </a:r>
          </a:p>
        </p:txBody>
      </p:sp>
    </p:spTree>
    <p:extLst>
      <p:ext uri="{BB962C8B-B14F-4D97-AF65-F5344CB8AC3E}">
        <p14:creationId xmlns:p14="http://schemas.microsoft.com/office/powerpoint/2010/main" val="3387735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the confidence interval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95% of the time, the true coefficients will be in this range. 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678698" y="2987103"/>
            <a:ext cx="4005678" cy="1009631"/>
            <a:chOff x="2701206" y="2987103"/>
            <a:chExt cx="4005678" cy="1009631"/>
          </a:xfrm>
        </p:grpSpPr>
        <p:cxnSp>
          <p:nvCxnSpPr>
            <p:cNvPr id="11" name="Straight Connector 10"/>
            <p:cNvCxnSpPr/>
            <p:nvPr/>
          </p:nvCxnSpPr>
          <p:spPr bwMode="auto">
            <a:xfrm flipH="1">
              <a:off x="2701206" y="3520503"/>
              <a:ext cx="400567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72" name="Group 71"/>
            <p:cNvGrpSpPr/>
            <p:nvPr/>
          </p:nvGrpSpPr>
          <p:grpSpPr>
            <a:xfrm>
              <a:off x="3110453" y="2987103"/>
              <a:ext cx="3199171" cy="1009631"/>
              <a:chOff x="3110453" y="2987103"/>
              <a:chExt cx="3199171" cy="100963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110453" y="3327125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18" name="Straight Connector 17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610570" y="3460474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Straight Connector 2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4110687" y="2987103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4610804" y="31262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5110921" y="3254694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5611038" y="30500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2" name="Straight Connector 4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111156" y="3373859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813892"/>
              </p:ext>
            </p:extLst>
          </p:nvPr>
        </p:nvGraphicFramePr>
        <p:xfrm>
          <a:off x="4168774" y="4216400"/>
          <a:ext cx="2841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8" name="Equation" r:id="rId4" imgW="190440" imgH="266400" progId="Equation.3">
                  <p:embed/>
                </p:oleObj>
              </mc:Choice>
              <mc:Fallback>
                <p:oleObj name="Equation" r:id="rId4" imgW="1904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4" y="4216400"/>
                        <a:ext cx="2841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951474"/>
              </p:ext>
            </p:extLst>
          </p:nvPr>
        </p:nvGraphicFramePr>
        <p:xfrm>
          <a:off x="2430521" y="2797272"/>
          <a:ext cx="2635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9" name="Equation" r:id="rId6" imgW="177480" imgH="215640" progId="Equation.3">
                  <p:embed/>
                </p:oleObj>
              </mc:Choice>
              <mc:Fallback>
                <p:oleObj name="Equation" r:id="rId6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521" y="2797272"/>
                        <a:ext cx="26352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Straight Arrow Connector 62"/>
          <p:cNvCxnSpPr/>
          <p:nvPr/>
        </p:nvCxnSpPr>
        <p:spPr bwMode="auto">
          <a:xfrm flipV="1">
            <a:off x="3002891" y="3848100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Rectangle 63"/>
          <p:cNvSpPr/>
          <p:nvPr/>
        </p:nvSpPr>
        <p:spPr>
          <a:xfrm>
            <a:off x="2350442" y="4225008"/>
            <a:ext cx="2026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Confidence Intervals for 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2320206" y="3180481"/>
            <a:ext cx="304800" cy="2799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1328737" y="2764393"/>
            <a:ext cx="1258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value for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 flipV="1">
            <a:off x="3541280" y="3920208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" name="Rounded Rectangular Callout 77"/>
          <p:cNvSpPr/>
          <p:nvPr/>
        </p:nvSpPr>
        <p:spPr bwMode="auto">
          <a:xfrm>
            <a:off x="7272337" y="2455394"/>
            <a:ext cx="1676400" cy="912800"/>
          </a:xfrm>
          <a:prstGeom prst="wedgeRoundRectCallout">
            <a:avLst>
              <a:gd name="adj1" fmla="val -68432"/>
              <a:gd name="adj2" fmla="val 29317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Confidence intervals are calculated based off of the error variance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753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THE OUPUT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many important features to understand of a linear regression output. For our purposes, we will discuss the following: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Coefficient estimate significance using p-value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Confidence Intervals</a:t>
            </a:r>
          </a:p>
          <a:p>
            <a:pPr marL="514350" indent="-514350" algn="l">
              <a:buAutoNum type="arabicParenR"/>
            </a:pPr>
            <a:r>
              <a:rPr lang="en-US" sz="3000" b="1" dirty="0" smtClean="0">
                <a:latin typeface="PFDinTextCompPro-Italic"/>
                <a:cs typeface="PFDinTextCompPro-Italic"/>
              </a:rPr>
              <a:t>Fit assessment using R</a:t>
            </a:r>
            <a:r>
              <a:rPr lang="en-US" sz="3000" b="1" baseline="30000" dirty="0" smtClean="0">
                <a:latin typeface="PFDinTextCompPro-Italic"/>
                <a:cs typeface="PFDinTextCompPro-Italic"/>
              </a:rPr>
              <a:t>2</a:t>
            </a:r>
          </a:p>
          <a:p>
            <a:pPr marL="514350" indent="-514350" algn="l">
              <a:buAutoNum type="arabicParenR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01605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model fit?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associated with the model.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827739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model fit?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associated with the model.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629" y="2400300"/>
            <a:ext cx="83961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proportion of explained variance, ranges from 0 to 1.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719012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48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is the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calculated?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409793"/>
              </p:ext>
            </p:extLst>
          </p:nvPr>
        </p:nvGraphicFramePr>
        <p:xfrm>
          <a:off x="422275" y="2614613"/>
          <a:ext cx="4217988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name="Equation" r:id="rId4" imgW="1942920" imgH="558720" progId="Equation.3">
                  <p:embed/>
                </p:oleObj>
              </mc:Choice>
              <mc:Fallback>
                <p:oleObj name="Equation" r:id="rId4" imgW="1942920" imgH="55872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2614613"/>
                        <a:ext cx="4217988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1205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48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is the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calculated?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 flipV="1">
            <a:off x="7678086" y="1550403"/>
            <a:ext cx="6116" cy="2123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/>
          <p:nvPr/>
        </p:nvCxnSpPr>
        <p:spPr bwMode="auto">
          <a:xfrm>
            <a:off x="6265339" y="1762758"/>
            <a:ext cx="0" cy="4777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 flipH="1">
            <a:off x="6995498" y="1762758"/>
            <a:ext cx="6116" cy="1041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>
            <a:stCxn id="84" idx="0"/>
          </p:cNvCxnSpPr>
          <p:nvPr/>
        </p:nvCxnSpPr>
        <p:spPr bwMode="auto">
          <a:xfrm>
            <a:off x="6722539" y="1752600"/>
            <a:ext cx="0" cy="2590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/>
          <p:nvPr/>
        </p:nvCxnSpPr>
        <p:spPr bwMode="auto">
          <a:xfrm flipH="1" flipV="1">
            <a:off x="7449486" y="1673522"/>
            <a:ext cx="0" cy="892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/>
          <p:nvPr/>
        </p:nvCxnSpPr>
        <p:spPr bwMode="auto">
          <a:xfrm flipV="1">
            <a:off x="6489708" y="1772437"/>
            <a:ext cx="6116" cy="3685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>
            <a:endCxn id="87" idx="0"/>
          </p:cNvCxnSpPr>
          <p:nvPr/>
        </p:nvCxnSpPr>
        <p:spPr bwMode="auto">
          <a:xfrm>
            <a:off x="7982886" y="1376149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>
            <a:off x="8210463" y="1283703"/>
            <a:ext cx="7139" cy="4790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>
            <a:off x="6023454" y="1104900"/>
            <a:ext cx="0" cy="17907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5652143" y="2667000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1" name="Oval 80"/>
          <p:cNvSpPr/>
          <p:nvPr/>
        </p:nvSpPr>
        <p:spPr bwMode="auto">
          <a:xfrm>
            <a:off x="6227239" y="2059675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6449995" y="23622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7258986" y="19050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6684439" y="17526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6954186" y="141985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7639986" y="1299949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7944786" y="172465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8173386" y="141985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7411386" y="11430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512139" y="14594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91" name="Straight Connector 90"/>
          <p:cNvCxnSpPr/>
          <p:nvPr/>
        </p:nvCxnSpPr>
        <p:spPr bwMode="auto">
          <a:xfrm flipH="1">
            <a:off x="6027050" y="1219200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Straight Connector 92"/>
          <p:cNvCxnSpPr/>
          <p:nvPr/>
        </p:nvCxnSpPr>
        <p:spPr bwMode="auto">
          <a:xfrm flipH="1">
            <a:off x="6023454" y="1762758"/>
            <a:ext cx="23586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6" name="Straight Arrow Connector 105"/>
          <p:cNvCxnSpPr/>
          <p:nvPr/>
        </p:nvCxnSpPr>
        <p:spPr bwMode="auto">
          <a:xfrm flipV="1">
            <a:off x="4681537" y="2011680"/>
            <a:ext cx="1033545" cy="7696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409793"/>
              </p:ext>
            </p:extLst>
          </p:nvPr>
        </p:nvGraphicFramePr>
        <p:xfrm>
          <a:off x="422275" y="2614613"/>
          <a:ext cx="4217988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6" name="Equation" r:id="rId4" imgW="1942920" imgH="558720" progId="Equation.3">
                  <p:embed/>
                </p:oleObj>
              </mc:Choice>
              <mc:Fallback>
                <p:oleObj name="Equation" r:id="rId4" imgW="1942920" imgH="55872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2614613"/>
                        <a:ext cx="4217988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4549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48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is the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calculated?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605337" y="3735395"/>
            <a:ext cx="838200" cy="2816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7684202" y="3623973"/>
            <a:ext cx="0" cy="3931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>
            <a:endCxn id="40" idx="0"/>
          </p:cNvCxnSpPr>
          <p:nvPr/>
        </p:nvCxnSpPr>
        <p:spPr bwMode="auto">
          <a:xfrm>
            <a:off x="6271455" y="4017078"/>
            <a:ext cx="0" cy="3200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7001614" y="3757581"/>
            <a:ext cx="0" cy="25949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43" idx="0"/>
            <a:endCxn id="43" idx="4"/>
          </p:cNvCxnSpPr>
          <p:nvPr/>
        </p:nvCxnSpPr>
        <p:spPr bwMode="auto">
          <a:xfrm>
            <a:off x="6728655" y="4030037"/>
            <a:ext cx="0" cy="76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7455602" y="3496637"/>
            <a:ext cx="0" cy="52044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>
            <a:off x="6548437" y="4017078"/>
            <a:ext cx="0" cy="64367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7299374" y="4017078"/>
            <a:ext cx="3828" cy="2191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>
            <a:endCxn id="47" idx="0"/>
          </p:cNvCxnSpPr>
          <p:nvPr/>
        </p:nvCxnSpPr>
        <p:spPr bwMode="auto">
          <a:xfrm flipV="1">
            <a:off x="8216579" y="3697295"/>
            <a:ext cx="1023" cy="3197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6029570" y="3306845"/>
            <a:ext cx="0" cy="16756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5658259" y="4830845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Oval 39"/>
          <p:cNvSpPr/>
          <p:nvPr/>
        </p:nvSpPr>
        <p:spPr bwMode="auto">
          <a:xfrm>
            <a:off x="6233355" y="4337112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510337" y="463963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265102" y="418243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6690555" y="403003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960302" y="3697295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7646102" y="357738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7950902" y="4002095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8179502" y="3697295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7417502" y="342043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52249" y="47741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5715082" y="3811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 flipH="1">
            <a:off x="6033167" y="4017078"/>
            <a:ext cx="23586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/>
          <p:nvPr/>
        </p:nvCxnSpPr>
        <p:spPr bwMode="auto">
          <a:xfrm flipH="1" flipV="1">
            <a:off x="7678086" y="1550403"/>
            <a:ext cx="6116" cy="2123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/>
          <p:nvPr/>
        </p:nvCxnSpPr>
        <p:spPr bwMode="auto">
          <a:xfrm>
            <a:off x="6265339" y="1762758"/>
            <a:ext cx="0" cy="4777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 flipH="1">
            <a:off x="6995498" y="1762758"/>
            <a:ext cx="6116" cy="1041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>
            <a:stCxn id="84" idx="0"/>
          </p:cNvCxnSpPr>
          <p:nvPr/>
        </p:nvCxnSpPr>
        <p:spPr bwMode="auto">
          <a:xfrm>
            <a:off x="6722539" y="1752600"/>
            <a:ext cx="0" cy="2590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/>
          <p:nvPr/>
        </p:nvCxnSpPr>
        <p:spPr bwMode="auto">
          <a:xfrm flipH="1" flipV="1">
            <a:off x="7449486" y="1673522"/>
            <a:ext cx="0" cy="892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/>
          <p:nvPr/>
        </p:nvCxnSpPr>
        <p:spPr bwMode="auto">
          <a:xfrm flipV="1">
            <a:off x="6489708" y="1772437"/>
            <a:ext cx="6116" cy="3685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>
            <a:endCxn id="87" idx="0"/>
          </p:cNvCxnSpPr>
          <p:nvPr/>
        </p:nvCxnSpPr>
        <p:spPr bwMode="auto">
          <a:xfrm>
            <a:off x="7982886" y="1376149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>
            <a:off x="8210463" y="1283703"/>
            <a:ext cx="7139" cy="4790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>
            <a:off x="6023454" y="1104900"/>
            <a:ext cx="0" cy="17907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5652143" y="2667000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1" name="Oval 80"/>
          <p:cNvSpPr/>
          <p:nvPr/>
        </p:nvSpPr>
        <p:spPr bwMode="auto">
          <a:xfrm>
            <a:off x="6227239" y="2059675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6449995" y="23622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7258986" y="19050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6684439" y="17526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6954186" y="141985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7639986" y="1299949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7944786" y="172465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8173386" y="141985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7411386" y="11430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512139" y="14594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91" name="Straight Connector 90"/>
          <p:cNvCxnSpPr/>
          <p:nvPr/>
        </p:nvCxnSpPr>
        <p:spPr bwMode="auto">
          <a:xfrm flipH="1">
            <a:off x="6027050" y="1219200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Straight Connector 92"/>
          <p:cNvCxnSpPr/>
          <p:nvPr/>
        </p:nvCxnSpPr>
        <p:spPr bwMode="auto">
          <a:xfrm flipH="1">
            <a:off x="6023454" y="1762758"/>
            <a:ext cx="23586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6" name="Straight Arrow Connector 105"/>
          <p:cNvCxnSpPr/>
          <p:nvPr/>
        </p:nvCxnSpPr>
        <p:spPr bwMode="auto">
          <a:xfrm flipV="1">
            <a:off x="4681537" y="2011680"/>
            <a:ext cx="1033545" cy="7696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048" name="Object 10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409793"/>
              </p:ext>
            </p:extLst>
          </p:nvPr>
        </p:nvGraphicFramePr>
        <p:xfrm>
          <a:off x="422275" y="2614613"/>
          <a:ext cx="4217988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" name="Equation" r:id="rId4" imgW="1942920" imgH="558720" progId="Equation.3">
                  <p:embed/>
                </p:oleObj>
              </mc:Choice>
              <mc:Fallback>
                <p:oleObj name="Equation" r:id="rId4" imgW="194292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2614613"/>
                        <a:ext cx="4217988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6333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good does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need to be? 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Hard to be precise here. The threshold for a good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ranges widely depending on the domain. </a:t>
            </a:r>
          </a:p>
        </p:txBody>
      </p:sp>
    </p:spTree>
    <p:extLst>
      <p:ext uri="{BB962C8B-B14F-4D97-AF65-F5344CB8AC3E}">
        <p14:creationId xmlns:p14="http://schemas.microsoft.com/office/powerpoint/2010/main" val="81798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good does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need to be? 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Hard to be precise here. The threshold for a good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ranges widely depending on the domain. 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However, it provides a benchmark to evaluate different models against one another. We will devote an entire class to model evaluation next week.</a:t>
            </a:r>
          </a:p>
        </p:txBody>
      </p:sp>
    </p:spTree>
    <p:extLst>
      <p:ext uri="{BB962C8B-B14F-4D97-AF65-F5344CB8AC3E}">
        <p14:creationId xmlns:p14="http://schemas.microsoft.com/office/powerpoint/2010/main" val="849560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1499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One additional caveat: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R</a:t>
            </a:r>
            <a:r>
              <a:rPr lang="en-US" sz="3000" baseline="30000" dirty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should be taken with a grain of salt, since adding more variables will always increase the </a:t>
            </a:r>
            <a:r>
              <a:rPr lang="en-US" sz="3000" dirty="0">
                <a:latin typeface="PFDinTextCompPro-Italic"/>
                <a:cs typeface="PFDinTextCompPro-Italic"/>
              </a:rPr>
              <a:t>R</a:t>
            </a:r>
            <a:r>
              <a:rPr lang="en-US" sz="3000" baseline="30000" dirty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, however, this does not mean we are necessarily improving our model. </a:t>
            </a:r>
          </a:p>
        </p:txBody>
      </p:sp>
    </p:spTree>
    <p:extLst>
      <p:ext uri="{BB962C8B-B14F-4D97-AF65-F5344CB8AC3E}">
        <p14:creationId xmlns:p14="http://schemas.microsoft.com/office/powerpoint/2010/main" val="860041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simple linear 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 captures a linear relationship between a single input variable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000" i="1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response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4491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1499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One additional caveat: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R</a:t>
            </a:r>
            <a:r>
              <a:rPr lang="en-US" sz="3000" baseline="30000" dirty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should be taken with a grain of salt, since adding more variables will always increase the </a:t>
            </a:r>
            <a:r>
              <a:rPr lang="en-US" sz="3000" dirty="0">
                <a:latin typeface="PFDinTextCompPro-Italic"/>
                <a:cs typeface="PFDinTextCompPro-Italic"/>
              </a:rPr>
              <a:t>R</a:t>
            </a:r>
            <a:r>
              <a:rPr lang="en-US" sz="3000" baseline="30000" dirty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, however, this does not mean we are necessarily improving our model. 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reality, the Adjusted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takes into account the model complexity, is a better measure of performance.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10826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1499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One additional caveat: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R</a:t>
            </a:r>
            <a:r>
              <a:rPr lang="en-US" sz="3000" baseline="30000" dirty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should be taken with a grain of salt, since adding more variables will always increase the </a:t>
            </a:r>
            <a:r>
              <a:rPr lang="en-US" sz="3000" dirty="0">
                <a:latin typeface="PFDinTextCompPro-Italic"/>
                <a:cs typeface="PFDinTextCompPro-Italic"/>
              </a:rPr>
              <a:t>R</a:t>
            </a:r>
            <a:r>
              <a:rPr lang="en-US" sz="3000" baseline="30000" dirty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, however, this does not mean we are necessarily improving our model. 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reality, the Adjusted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takes into account the model complexity, is a better measure of performance.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966941"/>
              </p:ext>
            </p:extLst>
          </p:nvPr>
        </p:nvGraphicFramePr>
        <p:xfrm>
          <a:off x="1023937" y="4087425"/>
          <a:ext cx="3520886" cy="6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6" name="Equation" r:id="rId4" imgW="2158920" imgH="419040" progId="Equation.3">
                  <p:embed/>
                </p:oleObj>
              </mc:Choice>
              <mc:Fallback>
                <p:oleObj name="Equation" r:id="rId4" imgW="2158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7" y="4087425"/>
                        <a:ext cx="3520886" cy="67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260307"/>
              </p:ext>
            </p:extLst>
          </p:nvPr>
        </p:nvGraphicFramePr>
        <p:xfrm>
          <a:off x="1045643" y="4610100"/>
          <a:ext cx="2645294" cy="414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7" name="Equation" r:id="rId6" imgW="2158920" imgH="342720" progId="Equation.3">
                  <p:embed/>
                </p:oleObj>
              </mc:Choice>
              <mc:Fallback>
                <p:oleObj name="Equation" r:id="rId6" imgW="21589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643" y="4610100"/>
                        <a:ext cx="2645294" cy="414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H="1">
            <a:off x="4762499" y="4419481"/>
            <a:ext cx="79771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5672137" y="3943171"/>
            <a:ext cx="2905884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As p increases:</a:t>
            </a:r>
          </a:p>
          <a:p>
            <a:pPr marL="285750" indent="-285750" algn="l">
              <a:buFontTx/>
              <a:buChar char="-"/>
            </a:pPr>
            <a:r>
              <a:rPr lang="en-US" sz="1800" dirty="0">
                <a:latin typeface="PF Din Text Comp Pro" panose="02000506020000020004" pitchFamily="2" charset="0"/>
                <a:cs typeface="PFDinTextCompPro-Italic"/>
              </a:rPr>
              <a:t>D</a:t>
            </a:r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enominator decreases </a:t>
            </a:r>
          </a:p>
          <a:p>
            <a:pPr marL="285750" indent="-285750" algn="l">
              <a:buFontTx/>
              <a:buChar char="-"/>
            </a:pPr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Fraction increases</a:t>
            </a:r>
          </a:p>
          <a:p>
            <a:pPr marL="285750" indent="-285750" algn="l">
              <a:buFontTx/>
              <a:buChar char="-"/>
            </a:pPr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Adjusted R</a:t>
            </a:r>
            <a:r>
              <a:rPr lang="en-US" sz="1800" baseline="30000" dirty="0" smtClean="0">
                <a:latin typeface="PF Din Text Comp Pro" panose="02000506020000020004" pitchFamily="2" charset="0"/>
                <a:cs typeface="PFDinTextCompPro-Italic"/>
              </a:rPr>
              <a:t>2</a:t>
            </a:r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 decreases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030371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III. COMMON PROBLEMS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43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Linear modeling is a parametric technique, meaning that it relies on specific assumptions about the underlying data: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Linearity and </a:t>
            </a:r>
            <a:r>
              <a:rPr lang="en-US" sz="3000" dirty="0" err="1">
                <a:latin typeface="PFDinTextCompPro-Italic"/>
                <a:cs typeface="PFDinTextCompPro-Italic"/>
              </a:rPr>
              <a:t>additivity</a:t>
            </a:r>
            <a:r>
              <a:rPr lang="en-US" sz="3000" dirty="0">
                <a:latin typeface="PFDinTextCompPro-Italic"/>
                <a:cs typeface="PFDinTextCompPro-Italic"/>
              </a:rPr>
              <a:t> </a:t>
            </a:r>
            <a:r>
              <a:rPr lang="en-US" sz="3000" dirty="0" smtClean="0">
                <a:latin typeface="PFDinTextCompPro-Italic"/>
                <a:cs typeface="PFDinTextCompPro-Italic"/>
              </a:rPr>
              <a:t>of the relationship between input and response variables</a:t>
            </a:r>
          </a:p>
          <a:p>
            <a:pPr marL="514350" indent="-514350" algn="l">
              <a:buFontTx/>
              <a:buAutoNum type="arabicParenR"/>
            </a:pPr>
            <a:r>
              <a:rPr lang="en-US" sz="3000" dirty="0">
                <a:latin typeface="PFDinTextCompPro-Italic"/>
                <a:cs typeface="PFDinTextCompPro-Italic"/>
              </a:rPr>
              <a:t>Homoscedasticity of the errors</a:t>
            </a:r>
          </a:p>
          <a:p>
            <a:pPr marL="514350" indent="-514350" algn="l">
              <a:buFontTx/>
              <a:buAutoNum type="arabicParenR"/>
            </a:pPr>
            <a:r>
              <a:rPr lang="en-US" sz="3000" dirty="0">
                <a:latin typeface="PFDinTextCompPro-Italic"/>
                <a:cs typeface="PFDinTextCompPro-Italic"/>
              </a:rPr>
              <a:t>Normality of the Error Distribution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Statistical independence of the errors</a:t>
            </a:r>
          </a:p>
          <a:p>
            <a:pPr marL="514350" indent="-514350" algn="l">
              <a:buAutoNum type="arabicParenR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6737" y="4728746"/>
            <a:ext cx="467995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100" b="1" dirty="0" smtClean="0"/>
              <a:t>Source: </a:t>
            </a:r>
            <a:r>
              <a:rPr lang="en-US" sz="1100" dirty="0" smtClean="0"/>
              <a:t>http</a:t>
            </a:r>
            <a:r>
              <a:rPr lang="en-US" sz="1100" dirty="0"/>
              <a:t>://people.duke.edu/~rnau/testing.htm</a:t>
            </a:r>
          </a:p>
        </p:txBody>
      </p:sp>
    </p:spTree>
    <p:extLst>
      <p:ext uri="{BB962C8B-B14F-4D97-AF65-F5344CB8AC3E}">
        <p14:creationId xmlns:p14="http://schemas.microsoft.com/office/powerpoint/2010/main" val="3988256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section defines two common problems that arise when these assumptions are not met, along with how to identify and remediate them.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Multicollinearity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Heteroskedasticity</a:t>
            </a:r>
          </a:p>
        </p:txBody>
      </p:sp>
    </p:spTree>
    <p:extLst>
      <p:ext uri="{BB962C8B-B14F-4D97-AF65-F5344CB8AC3E}">
        <p14:creationId xmlns:p14="http://schemas.microsoft.com/office/powerpoint/2010/main" val="3278372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section defines two common problems that arise when these assumptions are not met, along with how to identify and remediate them.</a:t>
            </a:r>
          </a:p>
          <a:p>
            <a:pPr marL="514350" indent="-514350" algn="l">
              <a:buAutoNum type="arabicParenR"/>
            </a:pPr>
            <a:r>
              <a:rPr lang="en-US" sz="3000" b="1" dirty="0" smtClean="0">
                <a:latin typeface="PFDinTextCompPro-Italic"/>
                <a:cs typeface="PFDinTextCompPro-Italic"/>
              </a:rPr>
              <a:t>Multicollinearity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Heteroskedasticity</a:t>
            </a:r>
          </a:p>
        </p:txBody>
      </p:sp>
    </p:spTree>
    <p:extLst>
      <p:ext uri="{BB962C8B-B14F-4D97-AF65-F5344CB8AC3E}">
        <p14:creationId xmlns:p14="http://schemas.microsoft.com/office/powerpoint/2010/main" val="3253979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</a:t>
            </a:r>
            <a:r>
              <a:rPr lang="en-US" sz="3000" dirty="0" smtClean="0">
                <a:latin typeface="PFDinTextCompPro-Italic"/>
                <a:cs typeface="PFDinTextCompPro-Italic"/>
              </a:rPr>
              <a:t>What is multicollinearity?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Multicollinearity (also called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collinearity</a:t>
            </a:r>
            <a:r>
              <a:rPr lang="en-US" sz="3000" dirty="0" smtClean="0">
                <a:latin typeface="PFDinTextCompPro-Italic"/>
                <a:cs typeface="PFDinTextCompPro-Italic"/>
              </a:rPr>
              <a:t>) exists whenever there is a correlation between 2 or more dependent variables.</a:t>
            </a:r>
          </a:p>
        </p:txBody>
      </p:sp>
    </p:spTree>
    <p:extLst>
      <p:ext uri="{BB962C8B-B14F-4D97-AF65-F5344CB8AC3E}">
        <p14:creationId xmlns:p14="http://schemas.microsoft.com/office/powerpoint/2010/main" val="3670957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does multicollinearity affect my model?</a:t>
            </a:r>
          </a:p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A: </a:t>
            </a:r>
            <a:r>
              <a:rPr lang="en-US" sz="3000" b="1" dirty="0">
                <a:latin typeface="PFDinTextCompPro-Italic"/>
                <a:cs typeface="PFDinTextCompPro-Italic"/>
              </a:rPr>
              <a:t>Generally,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Linear Regression </a:t>
            </a:r>
            <a:r>
              <a:rPr lang="en-US" sz="3000" b="1" dirty="0">
                <a:latin typeface="PFDinTextCompPro-Italic"/>
                <a:cs typeface="PFDinTextCompPro-Italic"/>
              </a:rPr>
              <a:t>relies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on the assumption that each input variable is independent of the other. </a:t>
            </a:r>
          </a:p>
        </p:txBody>
      </p:sp>
    </p:spTree>
    <p:extLst>
      <p:ext uri="{BB962C8B-B14F-4D97-AF65-F5344CB8AC3E}">
        <p14:creationId xmlns:p14="http://schemas.microsoft.com/office/powerpoint/2010/main" val="2798668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does multicollinearity affect my 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</a:t>
            </a:r>
            <a:r>
              <a:rPr lang="en-US" sz="3000" dirty="0">
                <a:latin typeface="PFDinTextCompPro-Italic"/>
                <a:cs typeface="PFDinTextCompPro-Italic"/>
              </a:rPr>
              <a:t>Generally, </a:t>
            </a:r>
            <a:r>
              <a:rPr lang="en-US" sz="3000" dirty="0" smtClean="0">
                <a:latin typeface="PFDinTextCompPro-Italic"/>
                <a:cs typeface="PFDinTextCompPro-Italic"/>
              </a:rPr>
              <a:t>Linear Regression relies on the assumption that each input variable is independent of the other. </a:t>
            </a:r>
          </a:p>
          <a:p>
            <a:pPr marL="457200" indent="-457200" algn="l">
              <a:buFontTx/>
              <a:buChar char="-"/>
            </a:pPr>
            <a:r>
              <a:rPr lang="en-US" sz="3000" b="1" dirty="0">
                <a:latin typeface="PFDinTextCompPro-Italic"/>
                <a:cs typeface="PFDinTextCompPro-Italic"/>
              </a:rPr>
              <a:t>This means that you can vary each input variable independently and still get accurate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4254087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does multicollinearity affect my 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Generally, Linear Regression </a:t>
            </a:r>
            <a:r>
              <a:rPr lang="en-US" sz="3000" dirty="0">
                <a:latin typeface="PFDinTextCompPro-Italic"/>
                <a:cs typeface="PFDinTextCompPro-Italic"/>
              </a:rPr>
              <a:t>relies </a:t>
            </a:r>
            <a:r>
              <a:rPr lang="en-US" sz="3000" dirty="0" smtClean="0">
                <a:latin typeface="PFDinTextCompPro-Italic"/>
                <a:cs typeface="PFDinTextCompPro-Italic"/>
              </a:rPr>
              <a:t>on the assumption that each input variable is independent of the other. 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This means that you can vary each input variable independently and still get accurate predictions.</a:t>
            </a:r>
          </a:p>
          <a:p>
            <a:pPr marL="457200" indent="-457200" algn="l">
              <a:buFontTx/>
              <a:buChar char="-"/>
            </a:pPr>
            <a:r>
              <a:rPr lang="en-US" sz="3000" b="1" dirty="0" smtClean="0">
                <a:latin typeface="PFDinTextCompPro-Italic"/>
                <a:cs typeface="PFDinTextCompPro-Italic"/>
              </a:rPr>
              <a:t>When this assumption is not met, it reduces confidence in your coefficient estimates.</a:t>
            </a:r>
          </a:p>
        </p:txBody>
      </p:sp>
    </p:spTree>
    <p:extLst>
      <p:ext uri="{BB962C8B-B14F-4D97-AF65-F5344CB8AC3E}">
        <p14:creationId xmlns:p14="http://schemas.microsoft.com/office/powerpoint/2010/main" val="1607798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simple linear 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 captures a linear relationship between a single input variable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000" i="1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response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 smtClean="0">
                <a:latin typeface="Symbol" charset="2"/>
                <a:cs typeface="Symbol" charset="2"/>
              </a:rPr>
              <a:t>b 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85907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do I identify whether multicollinearity is present in my data?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can be difficult, however, a scatter matrix, or correlation coefficient matrix can help.</a:t>
            </a:r>
          </a:p>
        </p:txBody>
      </p:sp>
    </p:spTree>
    <p:extLst>
      <p:ext uri="{BB962C8B-B14F-4D97-AF65-F5344CB8AC3E}">
        <p14:creationId xmlns:p14="http://schemas.microsoft.com/office/powerpoint/2010/main" val="2014861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is the correlation coefficient matrix calculated?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Most popular method is the </a:t>
            </a:r>
            <a:r>
              <a:rPr lang="en-US" sz="3000" dirty="0">
                <a:latin typeface="PFDinTextCompPro-Italic"/>
                <a:cs typeface="PFDinTextCompPro-Italic"/>
              </a:rPr>
              <a:t>P</a:t>
            </a:r>
            <a:r>
              <a:rPr lang="en-US" sz="3000" dirty="0" smtClean="0">
                <a:latin typeface="PFDinTextCompPro-Italic"/>
                <a:cs typeface="PFDinTextCompPro-Italic"/>
              </a:rPr>
              <a:t>earson product-moment coefficient </a:t>
            </a:r>
            <a:r>
              <a:rPr lang="en-US" sz="3000" dirty="0">
                <a:latin typeface="PFDinTextCompPro-Italic"/>
                <a:cs typeface="PFDinTextCompPro-Italic"/>
              </a:rPr>
              <a:t>(a.k.a., correlation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119138"/>
              </p:ext>
            </p:extLst>
          </p:nvPr>
        </p:nvGraphicFramePr>
        <p:xfrm>
          <a:off x="1590333" y="3349625"/>
          <a:ext cx="18732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4" name="Equation" r:id="rId4" imgW="863280" imgH="444240" progId="Equation.3">
                  <p:embed/>
                </p:oleObj>
              </mc:Choice>
              <mc:Fallback>
                <p:oleObj name="Equation" r:id="rId4" imgW="863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333" y="3349625"/>
                        <a:ext cx="187325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405576" y="4697968"/>
            <a:ext cx="2183231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Sample standard deviation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497191" y="4308830"/>
            <a:ext cx="101573" cy="3891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1057269" y="2672557"/>
            <a:ext cx="2183231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Covariance of x and y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 bwMode="auto">
          <a:xfrm>
            <a:off x="2148885" y="3037394"/>
            <a:ext cx="348306" cy="32096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4717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How is the correlation coefficient matrix calculated?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Most popular method is the </a:t>
            </a:r>
            <a:r>
              <a:rPr lang="en-US" sz="3000" dirty="0">
                <a:latin typeface="PFDinTextCompPro-Italic"/>
                <a:cs typeface="PFDinTextCompPro-Italic"/>
              </a:rPr>
              <a:t>P</a:t>
            </a:r>
            <a:r>
              <a:rPr lang="en-US" sz="3000" dirty="0" smtClean="0">
                <a:latin typeface="PFDinTextCompPro-Italic"/>
                <a:cs typeface="PFDinTextCompPro-Italic"/>
              </a:rPr>
              <a:t>earson product-moment coefficient </a:t>
            </a:r>
            <a:r>
              <a:rPr lang="en-US" sz="3000" dirty="0">
                <a:latin typeface="PFDinTextCompPro-Italic"/>
                <a:cs typeface="PFDinTextCompPro-Italic"/>
              </a:rPr>
              <a:t>(a.k.a., correlation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268225"/>
              </p:ext>
            </p:extLst>
          </p:nvPr>
        </p:nvGraphicFramePr>
        <p:xfrm>
          <a:off x="1590333" y="3185431"/>
          <a:ext cx="5979685" cy="1279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1" name="Equation" r:id="rId4" imgW="2755800" imgH="596880" progId="Equation.3">
                  <p:embed/>
                </p:oleObj>
              </mc:Choice>
              <mc:Fallback>
                <p:oleObj name="Equation" r:id="rId4" imgW="27558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333" y="3185431"/>
                        <a:ext cx="5979685" cy="1279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5388458" y="2641133"/>
            <a:ext cx="101849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Average x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 bwMode="auto">
          <a:xfrm flipH="1">
            <a:off x="5748337" y="3010465"/>
            <a:ext cx="149368" cy="189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/>
          <p:nvPr/>
        </p:nvSpPr>
        <p:spPr>
          <a:xfrm>
            <a:off x="4248490" y="2641133"/>
            <a:ext cx="101849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Observed x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 bwMode="auto">
          <a:xfrm>
            <a:off x="4757737" y="3010465"/>
            <a:ext cx="381000" cy="3478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74780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can I deal with multicollinearity?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These variables can be removed, or included in the model as an interaction term.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619531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section defines two common problems that arise when these assumptions are not met, along with how to identify and remediate them.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Multicollinearity</a:t>
            </a:r>
          </a:p>
          <a:p>
            <a:pPr marL="514350" indent="-514350" algn="l">
              <a:buAutoNum type="arabicParenR"/>
            </a:pPr>
            <a:r>
              <a:rPr lang="en-US" sz="3000" b="1" dirty="0" smtClean="0">
                <a:latin typeface="PFDinTextCompPro-Italic"/>
                <a:cs typeface="PFDinTextCompPro-Italic"/>
              </a:rPr>
              <a:t>Heteroskedasticity</a:t>
            </a:r>
          </a:p>
        </p:txBody>
      </p:sp>
    </p:spTree>
    <p:extLst>
      <p:ext uri="{BB962C8B-B14F-4D97-AF65-F5344CB8AC3E}">
        <p14:creationId xmlns:p14="http://schemas.microsoft.com/office/powerpoint/2010/main" val="1532942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</a:t>
            </a:r>
            <a:r>
              <a:rPr lang="en-US" sz="3000" dirty="0" smtClean="0">
                <a:latin typeface="PFDinTextCompPro-Italic"/>
                <a:cs typeface="PFDinTextCompPro-Italic"/>
              </a:rPr>
              <a:t>What is heteroskedasticity?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Heteroskedasticity means non-constant variance in the residuals (literally: hetero=different, </a:t>
            </a:r>
            <a:r>
              <a:rPr lang="en-US" sz="3000" dirty="0" err="1">
                <a:latin typeface="PFDinTextCompPro-Italic"/>
                <a:cs typeface="PFDinTextCompPro-Italic"/>
              </a:rPr>
              <a:t>skedasis</a:t>
            </a:r>
            <a:r>
              <a:rPr lang="en-US" sz="3000" dirty="0">
                <a:latin typeface="PFDinTextCompPro-Italic"/>
                <a:cs typeface="PFDinTextCompPro-Italic"/>
              </a:rPr>
              <a:t>=d</a:t>
            </a:r>
            <a:r>
              <a:rPr lang="en-US" sz="3000" dirty="0" smtClean="0">
                <a:latin typeface="PFDinTextCompPro-Italic"/>
                <a:cs typeface="PFDinTextCompPro-Italic"/>
              </a:rPr>
              <a:t>ispersion).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8100" y="2564368"/>
            <a:ext cx="218323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Homoskedastic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65303" y="2558327"/>
            <a:ext cx="218323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Heteroskedastic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pic>
        <p:nvPicPr>
          <p:cNvPr id="11270" name="Picture 6" descr="http://pareonline.net/htm/v8n2/v7n24.11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1" t="26520"/>
          <a:stretch/>
        </p:blipFill>
        <p:spPr bwMode="auto">
          <a:xfrm>
            <a:off x="686590" y="3107267"/>
            <a:ext cx="2726255" cy="166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pareonline.net/htm/v8n2/v7n24.12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 t="28921"/>
          <a:stretch/>
        </p:blipFill>
        <p:spPr bwMode="auto">
          <a:xfrm>
            <a:off x="3591414" y="3107267"/>
            <a:ext cx="2586573" cy="1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http://pareonline.net/htm/v8n2/v7n24.13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4" t="28660"/>
          <a:stretch/>
        </p:blipFill>
        <p:spPr bwMode="auto">
          <a:xfrm>
            <a:off x="6378488" y="3107267"/>
            <a:ext cx="2570249" cy="165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171339"/>
              </p:ext>
            </p:extLst>
          </p:nvPr>
        </p:nvGraphicFramePr>
        <p:xfrm>
          <a:off x="4753116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9" name="Equation" r:id="rId7" imgW="139680" imgH="203040" progId="Equation.3">
                  <p:embed/>
                </p:oleObj>
              </mc:Choice>
              <mc:Fallback>
                <p:oleObj name="Equation" r:id="rId7" imgW="1396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116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272649"/>
              </p:ext>
            </p:extLst>
          </p:nvPr>
        </p:nvGraphicFramePr>
        <p:xfrm>
          <a:off x="1842619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0" name="Equation" r:id="rId9" imgW="139680" imgH="203040" progId="Equation.3">
                  <p:embed/>
                </p:oleObj>
              </mc:Choice>
              <mc:Fallback>
                <p:oleObj name="Equation" r:id="rId9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619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441364"/>
              </p:ext>
            </p:extLst>
          </p:nvPr>
        </p:nvGraphicFramePr>
        <p:xfrm>
          <a:off x="7663612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1" name="Equation" r:id="rId10" imgW="139680" imgH="203040" progId="Equation.3">
                  <p:embed/>
                </p:oleObj>
              </mc:Choice>
              <mc:Fallback>
                <p:oleObj name="Equation" r:id="rId10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3612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 rot="16200000">
            <a:off x="29974" y="3845130"/>
            <a:ext cx="1018494" cy="2774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Residuals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7196137" y="2857500"/>
            <a:ext cx="457200" cy="1898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4772025" y="2857500"/>
            <a:ext cx="747712" cy="2085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12" idx="2"/>
            <a:endCxn id="11270" idx="0"/>
          </p:cNvCxnSpPr>
          <p:nvPr/>
        </p:nvCxnSpPr>
        <p:spPr bwMode="auto">
          <a:xfrm>
            <a:off x="2049717" y="2933700"/>
            <a:ext cx="1" cy="1735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60658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How does </a:t>
            </a:r>
            <a:r>
              <a:rPr lang="en-US" sz="3000" dirty="0" smtClean="0">
                <a:latin typeface="PFDinTextCompPro-Italic"/>
                <a:cs typeface="PFDinTextCompPro-Italic"/>
              </a:rPr>
              <a:t>heteroskedasticity affect </a:t>
            </a:r>
            <a:r>
              <a:rPr lang="en-US" sz="3000" dirty="0">
                <a:latin typeface="PFDinTextCompPro-Italic"/>
                <a:cs typeface="PFDinTextCompPro-Italic"/>
              </a:rPr>
              <a:t>my model? 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It will distort and therefore decrease confidence </a:t>
            </a:r>
            <a:r>
              <a:rPr lang="en-US" sz="3000" dirty="0">
                <a:latin typeface="PFDinTextCompPro-Italic"/>
                <a:cs typeface="PFDinTextCompPro-Italic"/>
              </a:rPr>
              <a:t>in </a:t>
            </a:r>
            <a:r>
              <a:rPr lang="en-US" sz="3000" dirty="0" smtClean="0">
                <a:latin typeface="PFDinTextCompPro-Italic"/>
                <a:cs typeface="PFDinTextCompPro-Italic"/>
              </a:rPr>
              <a:t>coefficient and prediction estimates.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737" y="2857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</a:t>
            </a:r>
            <a:r>
              <a:rPr lang="en-US" sz="3000" dirty="0" smtClean="0">
                <a:latin typeface="PFDinTextCompPro-Italic"/>
                <a:cs typeface="PFDinTextCompPro-Italic"/>
              </a:rPr>
              <a:t>Why does heteroskedasticity reduce confidence in the 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Because standard errors, confidence intervals, and hypothesis tests all rely on constant error variance.</a:t>
            </a:r>
          </a:p>
        </p:txBody>
      </p:sp>
    </p:spTree>
    <p:extLst>
      <p:ext uri="{BB962C8B-B14F-4D97-AF65-F5344CB8AC3E}">
        <p14:creationId xmlns:p14="http://schemas.microsoft.com/office/powerpoint/2010/main" val="4185264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identify heteroskedasticity?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Plot the residuals against the predicted response variable (also input variables and time). </a:t>
            </a:r>
          </a:p>
        </p:txBody>
      </p:sp>
      <p:sp>
        <p:nvSpPr>
          <p:cNvPr id="5" name="Rectangle 4"/>
          <p:cNvSpPr/>
          <p:nvPr/>
        </p:nvSpPr>
        <p:spPr>
          <a:xfrm>
            <a:off x="958100" y="2564368"/>
            <a:ext cx="218323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Homoskedastic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65303" y="2564368"/>
            <a:ext cx="218323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Heteroskedastic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pic>
        <p:nvPicPr>
          <p:cNvPr id="7" name="Picture 6" descr="http://pareonline.net/htm/v8n2/v7n24.11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1" t="26520"/>
          <a:stretch/>
        </p:blipFill>
        <p:spPr bwMode="auto">
          <a:xfrm>
            <a:off x="686590" y="3107267"/>
            <a:ext cx="2726255" cy="166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pareonline.net/htm/v8n2/v7n24.12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 t="28921"/>
          <a:stretch/>
        </p:blipFill>
        <p:spPr bwMode="auto">
          <a:xfrm>
            <a:off x="3591414" y="3107267"/>
            <a:ext cx="2586573" cy="1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pareonline.net/htm/v8n2/v7n24.13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4" t="28660"/>
          <a:stretch/>
        </p:blipFill>
        <p:spPr bwMode="auto">
          <a:xfrm>
            <a:off x="6378488" y="3107267"/>
            <a:ext cx="2570249" cy="165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852827"/>
              </p:ext>
            </p:extLst>
          </p:nvPr>
        </p:nvGraphicFramePr>
        <p:xfrm>
          <a:off x="4753116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9" name="Equation" r:id="rId7" imgW="139680" imgH="203040" progId="Equation.3">
                  <p:embed/>
                </p:oleObj>
              </mc:Choice>
              <mc:Fallback>
                <p:oleObj name="Equation" r:id="rId7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116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373035"/>
              </p:ext>
            </p:extLst>
          </p:nvPr>
        </p:nvGraphicFramePr>
        <p:xfrm>
          <a:off x="1842619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0" name="Equation" r:id="rId9" imgW="139680" imgH="203040" progId="Equation.3">
                  <p:embed/>
                </p:oleObj>
              </mc:Choice>
              <mc:Fallback>
                <p:oleObj name="Equation" r:id="rId9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619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612479"/>
              </p:ext>
            </p:extLst>
          </p:nvPr>
        </p:nvGraphicFramePr>
        <p:xfrm>
          <a:off x="7663612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1" name="Equation" r:id="rId10" imgW="139680" imgH="203040" progId="Equation.3">
                  <p:embed/>
                </p:oleObj>
              </mc:Choice>
              <mc:Fallback>
                <p:oleObj name="Equation" r:id="rId10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3612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 rot="16200000">
            <a:off x="29974" y="3845130"/>
            <a:ext cx="1018494" cy="2774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Residuals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6738937" y="2873419"/>
            <a:ext cx="304800" cy="1739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5265701" y="2845832"/>
            <a:ext cx="558836" cy="195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endCxn id="7" idx="0"/>
          </p:cNvCxnSpPr>
          <p:nvPr/>
        </p:nvCxnSpPr>
        <p:spPr bwMode="auto">
          <a:xfrm>
            <a:off x="2049717" y="2915726"/>
            <a:ext cx="1" cy="1915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0510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How to deal with heteroskedasticity</a:t>
            </a:r>
            <a:r>
              <a:rPr lang="en-US" sz="3000" dirty="0" smtClean="0">
                <a:latin typeface="PFDinTextCompPro-Italic"/>
                <a:cs typeface="PFDinTextCompPro-Italic"/>
              </a:rPr>
              <a:t>? 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b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Option #1: Conduct </a:t>
            </a:r>
            <a:r>
              <a:rPr lang="en-US" sz="3000" b="1" dirty="0">
                <a:latin typeface="PFDinTextCompPro-Italic"/>
                <a:cs typeface="PFDinTextCompPro-Italic"/>
              </a:rPr>
              <a:t>log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transformation of the response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Coefficients now correspond to percentage change in response variable, rather than unit change.</a:t>
            </a:r>
          </a:p>
        </p:txBody>
      </p:sp>
    </p:spTree>
    <p:extLst>
      <p:ext uri="{BB962C8B-B14F-4D97-AF65-F5344CB8AC3E}">
        <p14:creationId xmlns:p14="http://schemas.microsoft.com/office/powerpoint/2010/main" val="2976055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How to deal with heteroskedasticity? 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Option #2: Use Weighted Least Squares.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weights themselves are an input to the model. This typically means observations with greater deviation contribute less to estimates associated with the coefficients.</a:t>
            </a:r>
          </a:p>
        </p:txBody>
      </p:sp>
    </p:spTree>
    <p:extLst>
      <p:ext uri="{BB962C8B-B14F-4D97-AF65-F5344CB8AC3E}">
        <p14:creationId xmlns:p14="http://schemas.microsoft.com/office/powerpoint/2010/main" val="125740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 smtClean="0">
                <a:latin typeface="Symbol" charset="2"/>
                <a:cs typeface="Symbol" charset="2"/>
              </a:rPr>
              <a:t>b 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792767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IV. CATEGORICAL VARIABLES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551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CATEGORIAL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deal with categorical variables? (i.e., with k levels)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871015"/>
              </p:ext>
            </p:extLst>
          </p:nvPr>
        </p:nvGraphicFramePr>
        <p:xfrm>
          <a:off x="1176337" y="2400300"/>
          <a:ext cx="1676400" cy="22904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6400"/>
              </a:tblGrid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Major (k=4)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757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deal with categorical variables? (i.e., with k levels)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Create a k-1 binary (“dummy”) variables.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41116"/>
              </p:ext>
            </p:extLst>
          </p:nvPr>
        </p:nvGraphicFramePr>
        <p:xfrm>
          <a:off x="1176337" y="2400300"/>
          <a:ext cx="1676400" cy="22904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6400"/>
              </a:tblGrid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Major (k=4)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99822"/>
              </p:ext>
            </p:extLst>
          </p:nvPr>
        </p:nvGraphicFramePr>
        <p:xfrm>
          <a:off x="4376737" y="2400300"/>
          <a:ext cx="3810000" cy="22859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0000"/>
                <a:gridCol w="1270000"/>
                <a:gridCol w="1270000"/>
              </a:tblGrid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 bwMode="auto">
          <a:xfrm>
            <a:off x="3081337" y="2831722"/>
            <a:ext cx="1066800" cy="319931"/>
          </a:xfrm>
          <a:prstGeom prst="rightArrow">
            <a:avLst>
              <a:gd name="adj1" fmla="val 50000"/>
              <a:gd name="adj2" fmla="val 82749"/>
            </a:avLst>
          </a:prstGeom>
          <a:solidFill>
            <a:srgbClr val="23C2BC"/>
          </a:solidFill>
          <a:ln w="25400" cap="flat" cmpd="sng" algn="ctr">
            <a:solidFill>
              <a:srgbClr val="23C2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081337" y="3761253"/>
            <a:ext cx="1066800" cy="319931"/>
          </a:xfrm>
          <a:prstGeom prst="rightArrow">
            <a:avLst>
              <a:gd name="adj1" fmla="val 50000"/>
              <a:gd name="adj2" fmla="val 82749"/>
            </a:avLst>
          </a:prstGeom>
          <a:solidFill>
            <a:srgbClr val="23C2BC"/>
          </a:solidFill>
          <a:ln w="25400" cap="flat" cmpd="sng" algn="ctr">
            <a:solidFill>
              <a:srgbClr val="23C2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36701" y="4749998"/>
            <a:ext cx="355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  <a:cs typeface="PFDinTextCompPro-Italic"/>
              </a:rPr>
              <a:t>Computer Science is the reference</a:t>
            </a:r>
          </a:p>
        </p:txBody>
      </p:sp>
    </p:spTree>
    <p:extLst>
      <p:ext uri="{BB962C8B-B14F-4D97-AF65-F5344CB8AC3E}">
        <p14:creationId xmlns:p14="http://schemas.microsoft.com/office/powerpoint/2010/main" val="3332500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k-1 and not k?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Because k-1 captures all possible outputs, and to avoid multicollinearity.</a:t>
            </a:r>
          </a:p>
        </p:txBody>
      </p:sp>
    </p:spTree>
    <p:extLst>
      <p:ext uri="{BB962C8B-B14F-4D97-AF65-F5344CB8AC3E}">
        <p14:creationId xmlns:p14="http://schemas.microsoft.com/office/powerpoint/2010/main" val="350527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k-1 and not k?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Because k-1 captures all possible outputs, and to avoid multicollinearity.</a:t>
            </a:r>
          </a:p>
          <a:p>
            <a:pPr algn="l"/>
            <a:endParaRPr lang="en-US" sz="1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Does it matter which factor level I leave out?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Yes, this is the reference point for all other factor </a:t>
            </a:r>
            <a:r>
              <a:rPr lang="en-US" sz="3000" dirty="0" smtClean="0">
                <a:latin typeface="PFDinTextCompPro-Italic"/>
                <a:cs typeface="PFDinTextCompPro-Italic"/>
              </a:rPr>
              <a:t>levels.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229787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k-1 and not k?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Because k-1 captures all possible outputs, and to avoid multicollinearity.</a:t>
            </a:r>
          </a:p>
          <a:p>
            <a:pPr algn="l"/>
            <a:endParaRPr lang="en-US" sz="1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Does it matter which factor level I leave out?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Yes, this is the reference point for all other factor </a:t>
            </a:r>
            <a:r>
              <a:rPr lang="en-US" sz="3000" dirty="0" smtClean="0">
                <a:latin typeface="PFDinTextCompPro-Italic"/>
                <a:cs typeface="PFDinTextCompPro-Italic"/>
              </a:rPr>
              <a:t>levels.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16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Is this a limitation? 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Not really, a comparison must have a baseline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229787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Is this the only way to represent categorical data?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is the conventional way to represent nominal data, however, ordinal data can be represented with integers.</a:t>
            </a:r>
          </a:p>
        </p:txBody>
      </p:sp>
    </p:spTree>
    <p:extLst>
      <p:ext uri="{BB962C8B-B14F-4D97-AF65-F5344CB8AC3E}">
        <p14:creationId xmlns:p14="http://schemas.microsoft.com/office/powerpoint/2010/main" val="4071161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Is this the only way to represent categorical data?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is the conventional way to represent nominal data, however, ordinal data can be represented with integers.</a:t>
            </a:r>
          </a:p>
          <a:p>
            <a:pPr algn="l"/>
            <a:endParaRPr lang="en-US" sz="1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What does this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</a:t>
            </a:r>
            <a:r>
              <a:rPr lang="en-US" sz="3000" dirty="0" smtClean="0">
                <a:latin typeface="PFDinTextCompPro-Italic"/>
                <a:cs typeface="PFDinTextCompPro-Italic"/>
              </a:rPr>
              <a:t>Categories that can be ranked (i.e., strongly disagree, disagree, neutral, agree, strongly agree) can be represented as 1, 2, 3, 4, 5.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018365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</p:txBody>
      </p:sp>
    </p:spTree>
    <p:extLst>
      <p:ext uri="{BB962C8B-B14F-4D97-AF65-F5344CB8AC3E}">
        <p14:creationId xmlns:p14="http://schemas.microsoft.com/office/powerpoint/2010/main" val="1955473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</p:txBody>
      </p:sp>
    </p:spTree>
    <p:extLst>
      <p:ext uri="{BB962C8B-B14F-4D97-AF65-F5344CB8AC3E}">
        <p14:creationId xmlns:p14="http://schemas.microsoft.com/office/powerpoint/2010/main" val="1601727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16817</TotalTime>
  <Pages>0</Pages>
  <Words>3521</Words>
  <Characters>0</Characters>
  <Application>Microsoft Office PowerPoint</Application>
  <PresentationFormat>Custom</PresentationFormat>
  <Lines>0</Lines>
  <Paragraphs>687</Paragraphs>
  <Slides>77</Slides>
  <Notes>77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GA_Instructor_Template_Deck</vt:lpstr>
      <vt:lpstr>Agenda</vt:lpstr>
      <vt:lpstr>1_GA_Instructor_Template_Deck</vt:lpstr>
      <vt:lpstr>2_GA_Instructor_Template_Deck</vt:lpstr>
      <vt:lpstr>Equation</vt:lpstr>
      <vt:lpstr> DATA SCIENCE Class 6: Linear regression</vt:lpstr>
      <vt:lpstr> 0.    BASIC FORM I.    Coefficients II.  INTERPRETATION III.   COMMON Problems IV.  CATEGORICAL VARIABLES</vt:lpstr>
      <vt:lpstr>0. Basic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I. ESTIMATING COEFFICIENTS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Interpreting The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COMMON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CATEGORICAL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Davis, Josiah</cp:lastModifiedBy>
  <cp:revision>822</cp:revision>
  <dcterms:modified xsi:type="dcterms:W3CDTF">2014-10-25T21:35:52Z</dcterms:modified>
</cp:coreProperties>
</file>