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4"/>
  </p:notesMasterIdLst>
  <p:sldIdLst>
    <p:sldId id="258" r:id="rId3"/>
    <p:sldId id="353" r:id="rId4"/>
    <p:sldId id="370" r:id="rId5"/>
    <p:sldId id="394" r:id="rId6"/>
    <p:sldId id="386" r:id="rId7"/>
    <p:sldId id="388" r:id="rId8"/>
    <p:sldId id="401" r:id="rId9"/>
    <p:sldId id="391" r:id="rId10"/>
    <p:sldId id="398" r:id="rId11"/>
    <p:sldId id="400" r:id="rId12"/>
    <p:sldId id="399" r:id="rId13"/>
    <p:sldId id="402" r:id="rId14"/>
    <p:sldId id="328" r:id="rId15"/>
    <p:sldId id="403" r:id="rId16"/>
    <p:sldId id="410" r:id="rId17"/>
    <p:sldId id="411" r:id="rId18"/>
    <p:sldId id="412" r:id="rId19"/>
    <p:sldId id="413" r:id="rId20"/>
    <p:sldId id="414" r:id="rId21"/>
    <p:sldId id="393" r:id="rId22"/>
    <p:sldId id="404" r:id="rId2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22" autoAdjust="0"/>
  </p:normalViewPr>
  <p:slideViewPr>
    <p:cSldViewPr>
      <p:cViewPr>
        <p:scale>
          <a:sx n="100" d="100"/>
          <a:sy n="100" d="100"/>
        </p:scale>
        <p:origin x="-246" y="-25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names</a:t>
            </a:r>
            <a:r>
              <a:rPr lang="en-US" baseline="0" dirty="0" smtClean="0"/>
              <a:t> you’d expect (also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politics = growth area)</a:t>
            </a:r>
            <a:endParaRPr lang="en-US" baseline="0" dirty="0" smtClean="0"/>
          </a:p>
          <a:p>
            <a:r>
              <a:rPr lang="en-US" baseline="0" dirty="0" smtClean="0"/>
              <a:t>Q: can you think of any others? </a:t>
            </a:r>
            <a:r>
              <a:rPr lang="en-US" baseline="0" dirty="0" smtClean="0">
                <a:sym typeface="Wingdings"/>
              </a:rPr>
              <a:t> show some example in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Soon the question will be: who doesn’t use data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names</a:t>
            </a:r>
            <a:r>
              <a:rPr lang="en-US" baseline="0" dirty="0" smtClean="0"/>
              <a:t> you’d expect (also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politics = growth area)</a:t>
            </a:r>
            <a:endParaRPr lang="en-US" baseline="0" dirty="0" smtClean="0"/>
          </a:p>
          <a:p>
            <a:r>
              <a:rPr lang="en-US" baseline="0" dirty="0" smtClean="0"/>
              <a:t>Q: can you think of any others? </a:t>
            </a:r>
            <a:r>
              <a:rPr lang="en-US" baseline="0" dirty="0" smtClean="0">
                <a:sym typeface="Wingdings"/>
              </a:rPr>
              <a:t> show some example in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Soon the question will be: who doesn’t use data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names</a:t>
            </a:r>
            <a:r>
              <a:rPr lang="en-US" baseline="0" dirty="0" smtClean="0"/>
              <a:t> you’d expect (also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politics = growth area)</a:t>
            </a:r>
            <a:endParaRPr lang="en-US" baseline="0" dirty="0" smtClean="0"/>
          </a:p>
          <a:p>
            <a:r>
              <a:rPr lang="en-US" baseline="0" dirty="0" smtClean="0"/>
              <a:t>Q: can you think of any others? </a:t>
            </a:r>
            <a:r>
              <a:rPr lang="en-US" baseline="0" dirty="0" smtClean="0">
                <a:sym typeface="Wingdings"/>
              </a:rPr>
              <a:t> show some example in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Soon the question will be: who doesn’t use data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names</a:t>
            </a:r>
            <a:r>
              <a:rPr lang="en-US" baseline="0" dirty="0" smtClean="0"/>
              <a:t> you’d expect (also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politics = growth area)</a:t>
            </a:r>
            <a:endParaRPr lang="en-US" baseline="0" dirty="0" smtClean="0"/>
          </a:p>
          <a:p>
            <a:r>
              <a:rPr lang="en-US" baseline="0" dirty="0" smtClean="0"/>
              <a:t>Q: can you think of any others? </a:t>
            </a:r>
            <a:r>
              <a:rPr lang="en-US" baseline="0" dirty="0" smtClean="0">
                <a:sym typeface="Wingdings"/>
              </a:rPr>
              <a:t> show some example in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Soon the question will be: who doesn’t use data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names</a:t>
            </a:r>
            <a:r>
              <a:rPr lang="en-US" baseline="0" dirty="0" smtClean="0"/>
              <a:t> you’d expect (also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politics = growth area)</a:t>
            </a:r>
            <a:endParaRPr lang="en-US" baseline="0" dirty="0" smtClean="0"/>
          </a:p>
          <a:p>
            <a:r>
              <a:rPr lang="en-US" baseline="0" dirty="0" smtClean="0"/>
              <a:t>Q: can you think of any others? </a:t>
            </a:r>
            <a:r>
              <a:rPr lang="en-US" baseline="0" dirty="0" smtClean="0">
                <a:sym typeface="Wingdings"/>
              </a:rPr>
              <a:t> show some example in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Soon the question will be: who doesn’t use data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of names</a:t>
            </a:r>
            <a:r>
              <a:rPr lang="en-US" baseline="0" dirty="0" smtClean="0"/>
              <a:t> you’d expect (also </a:t>
            </a:r>
            <a:r>
              <a:rPr lang="en-US" baseline="0" dirty="0" err="1" smtClean="0"/>
              <a:t>obama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nyt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/>
              </a:rPr>
              <a:t> politics = growth area)</a:t>
            </a:r>
            <a:endParaRPr lang="en-US" baseline="0" dirty="0" smtClean="0"/>
          </a:p>
          <a:p>
            <a:r>
              <a:rPr lang="en-US" baseline="0" dirty="0" smtClean="0"/>
              <a:t>Q: can you think of any others? </a:t>
            </a:r>
            <a:r>
              <a:rPr lang="en-US" baseline="0" dirty="0" smtClean="0">
                <a:sym typeface="Wingdings"/>
              </a:rPr>
              <a:t> show some example in the browser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Soon the question will be: who doesn’t use data science?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1: </a:t>
            </a:r>
            <a:r>
              <a:rPr lang="en-US" sz="6000" dirty="0" smtClean="0"/>
              <a:t>Intro to Data Science</a:t>
            </a:r>
            <a:endParaRPr lang="en-US" sz="6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DATA SCIENTISTS ADD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028700"/>
            <a:ext cx="8305800" cy="35052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Data mining techniques generally add value by doing one of three things:</a:t>
            </a:r>
          </a:p>
          <a:p>
            <a:pPr marL="457200" indent="-457200">
              <a:lnSpc>
                <a:spcPct val="150000"/>
              </a:lnSpc>
              <a:buSzPct val="100000"/>
              <a:buAutoNum type="arabicParenR"/>
            </a:pPr>
            <a:r>
              <a:rPr lang="en-US" dirty="0"/>
              <a:t>P</a:t>
            </a:r>
            <a:r>
              <a:rPr lang="en-US" dirty="0" smtClean="0"/>
              <a:t>redicting the bad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I</a:t>
            </a:r>
            <a:r>
              <a:rPr lang="en-US" dirty="0"/>
              <a:t>dentifying the good</a:t>
            </a:r>
          </a:p>
          <a:p>
            <a:pPr marL="457200" indent="-457200">
              <a:lnSpc>
                <a:spcPct val="150000"/>
              </a:lnSpc>
              <a:buSzPct val="100000"/>
              <a:buFont typeface="Lucida Grande"/>
              <a:buAutoNum type="arabicParenR"/>
            </a:pPr>
            <a:r>
              <a:rPr lang="en-US" dirty="0"/>
              <a:t>A</a:t>
            </a:r>
            <a:r>
              <a:rPr lang="en-US" dirty="0"/>
              <a:t>utomating existing processes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Data scientists can be found within many fields: let’s look at some additional examples to motivate this course.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337" y="4577090"/>
            <a:ext cx="7537107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 smtClean="0"/>
              <a:t>Source: https</a:t>
            </a:r>
            <a:r>
              <a:rPr lang="en-US" sz="1100" dirty="0"/>
              <a:t>://www.youtube.com/watch?v=fPzmnRj671Y</a:t>
            </a:r>
          </a:p>
        </p:txBody>
      </p:sp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7772400" cy="4572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#1: Predicting Neonatal Infection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ym typeface="Gill Sans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66736" y="1104901"/>
            <a:ext cx="587266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 smtClean="0"/>
              <a:t>Problem:</a:t>
            </a:r>
            <a:r>
              <a:rPr lang="en-US" kern="0" dirty="0" smtClean="0"/>
              <a:t> Children born prematurely are at high risk of developing infections, many of which are not detected until after the baby is sick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 smtClean="0"/>
              <a:t>Goal: </a:t>
            </a:r>
            <a:r>
              <a:rPr lang="en-US" kern="0" dirty="0" smtClean="0"/>
              <a:t>Detect subtle patterns in the data that predicts infection before it occurs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6736" y="3086100"/>
            <a:ext cx="8167853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algn="l" eaLnBrk="0" hangingPunct="0">
              <a:buSzPct val="69000"/>
            </a:pPr>
            <a:r>
              <a:rPr lang="en-US" sz="2000" b="1" kern="0" dirty="0"/>
              <a:t>Data: </a:t>
            </a:r>
            <a:r>
              <a:rPr lang="en-US" sz="2000" kern="0" dirty="0"/>
              <a:t>16 vital signs such as heart rate, respiration rate, blood pressure, etc…</a:t>
            </a:r>
          </a:p>
          <a:p>
            <a:pPr algn="l" eaLnBrk="0" hangingPunct="0">
              <a:buSzPct val="69000"/>
              <a:buFont typeface="Lucida Grande"/>
              <a:buNone/>
            </a:pPr>
            <a:endParaRPr lang="en-US" sz="2000" b="1" kern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0" hangingPunct="0">
              <a:buSzPct val="69000"/>
              <a:buFont typeface="Lucida Grande"/>
              <a:buNone/>
            </a:pPr>
            <a:r>
              <a:rPr lang="en-US" sz="2000" b="1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</a:t>
            </a:r>
            <a:r>
              <a:rPr lang="en-US" sz="2000" b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</a:t>
            </a:r>
            <a:r>
              <a:rPr lang="en-US" sz="20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able </a:t>
            </a: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predict the onset of infection 24 hours before the traditional symptoms of infection appear</a:t>
            </a:r>
            <a:endParaRPr lang="en-US" sz="2000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0537" y="4788058"/>
            <a:ext cx="7165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1" dirty="0" smtClean="0"/>
              <a:t>Image</a:t>
            </a:r>
            <a:r>
              <a:rPr lang="en-US" sz="1000" dirty="0" smtClean="0"/>
              <a:t>: http</a:t>
            </a:r>
            <a:r>
              <a:rPr lang="en-US" sz="1000" dirty="0"/>
              <a:t>://</a:t>
            </a:r>
            <a:r>
              <a:rPr lang="en-US" sz="1000" dirty="0" smtClean="0"/>
              <a:t>www.babycaretips4u.com/wp-content/uploads/2014/03/premature-baby.jpg</a:t>
            </a:r>
          </a:p>
          <a:p>
            <a:pPr algn="l"/>
            <a:r>
              <a:rPr lang="en-US" sz="1000" b="1" dirty="0" smtClean="0"/>
              <a:t>Case Study</a:t>
            </a:r>
            <a:r>
              <a:rPr lang="en-US" sz="1000" dirty="0" smtClean="0"/>
              <a:t>: http</a:t>
            </a:r>
            <a:r>
              <a:rPr lang="en-US" sz="1000" dirty="0"/>
              <a:t>://</a:t>
            </a:r>
            <a:r>
              <a:rPr lang="en-US" sz="1000" dirty="0" smtClean="0"/>
              <a:t>www.amazon.com/Big-Data-Revolution-Transform-Think/dp/0544002695</a:t>
            </a:r>
            <a:endParaRPr lang="en-US" sz="1000" dirty="0"/>
          </a:p>
        </p:txBody>
      </p:sp>
      <p:pic>
        <p:nvPicPr>
          <p:cNvPr id="3078" name="Picture 6" descr="http://www.babycaretips4u.com/wp-content/uploads/2014/03/premature-bab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04" y="1181100"/>
            <a:ext cx="2433133" cy="178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 #2: Automating Government Paper-Pushing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566737" y="1104901"/>
            <a:ext cx="60960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 smtClean="0"/>
              <a:t>Problem:</a:t>
            </a:r>
            <a:r>
              <a:rPr lang="en-US" kern="0" dirty="0" smtClean="0"/>
              <a:t> Processing disability claims at the Social Security Administration is a time-intensive process, with many claims taking over 2 years to adjudicate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 smtClean="0"/>
              <a:t>Goal: </a:t>
            </a:r>
            <a:r>
              <a:rPr lang="en-US" kern="0" dirty="0" smtClean="0"/>
              <a:t>Automate the approval of a subset of the disability claims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en-US" b="1" kern="0" dirty="0" smtClean="0"/>
              <a:t>Data: </a:t>
            </a:r>
            <a:r>
              <a:rPr lang="en-US" kern="0" dirty="0" smtClean="0"/>
              <a:t>Free text in the claims 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736" y="3848100"/>
            <a:ext cx="8167853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buFont typeface="Lucida Grande"/>
              <a:buNone/>
            </a:pPr>
            <a:r>
              <a:rPr lang="en-US" sz="2000" b="1" kern="0" dirty="0"/>
              <a:t>Impact: </a:t>
            </a:r>
            <a:r>
              <a:rPr lang="en-US" sz="2000" kern="0" dirty="0" smtClean="0"/>
              <a:t>Able to predict the approval of 20% of claims with an average accuracy better than a human claims examiner</a:t>
            </a:r>
            <a:endParaRPr lang="en-US" sz="2000" kern="0" dirty="0"/>
          </a:p>
        </p:txBody>
      </p:sp>
      <p:pic>
        <p:nvPicPr>
          <p:cNvPr id="6148" name="Picture 4" descr="http://honda.house.gov/sites/honda.house.gov/files/wysiwyg_uploaded/SSA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45" y="1257300"/>
            <a:ext cx="1782532" cy="178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4637" y="4762500"/>
            <a:ext cx="91199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000" b="1" dirty="0" smtClean="0"/>
              <a:t>Case Study: </a:t>
            </a:r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datamininglab.com/images/case-studies/ERI_Text_Mining_SSA_Claims_for_Disability_Approval.pdf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0742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</a:t>
            </a:r>
            <a:r>
              <a:rPr lang="en-US" sz="7500" dirty="0" smtClean="0"/>
              <a:t>the data Mining workflow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data MINING WORKFLOW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566737" y="1181099"/>
            <a:ext cx="8167852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0.	Define the problem / question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I. 	Identify </a:t>
            </a:r>
            <a:r>
              <a:rPr lang="en-US" sz="2400" b="1" dirty="0"/>
              <a:t>and collect </a:t>
            </a:r>
            <a:r>
              <a:rPr lang="en-US" sz="2400" b="1" dirty="0" smtClean="0"/>
              <a:t>data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II. 	Explore and prepare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III. 	Build and evaluate model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IV. 	Communicate </a:t>
            </a:r>
            <a:r>
              <a:rPr lang="en-US" sz="2400" b="1" dirty="0"/>
              <a:t>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2855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0. Define the </a:t>
            </a:r>
            <a:br>
              <a:rPr lang="en-US" sz="7500" dirty="0" smtClean="0"/>
            </a:br>
            <a:r>
              <a:rPr lang="en-US" sz="7500" dirty="0" smtClean="0"/>
              <a:t>Problem / </a:t>
            </a:r>
            <a:br>
              <a:rPr lang="en-US" sz="7500" dirty="0" smtClean="0"/>
            </a:br>
            <a:r>
              <a:rPr lang="en-US" sz="7500" dirty="0" smtClean="0"/>
              <a:t>Question</a:t>
            </a: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Can I predict infection before it occurs?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Can I predict claim approval from the start of the process?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95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IDENTIFY AND </a:t>
            </a:r>
            <a:br>
              <a:rPr lang="en-US" sz="7500" dirty="0" smtClean="0"/>
            </a:br>
            <a:r>
              <a:rPr lang="en-US" sz="7500" dirty="0" smtClean="0"/>
              <a:t>COLLECT DATA</a:t>
            </a: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Vital Areas: Heart Rate, Blood Pressure, etc…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Want to collect all data on the claim form (mostly free text)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</a:t>
            </a:r>
            <a:r>
              <a:rPr lang="en-US" sz="7500" dirty="0" smtClean="0"/>
              <a:t>. EXPLORE AND </a:t>
            </a:r>
            <a:br>
              <a:rPr lang="en-US" sz="7500" dirty="0" smtClean="0"/>
            </a:br>
            <a:r>
              <a:rPr lang="en-US" sz="7500" dirty="0" smtClean="0"/>
              <a:t>PREPARE DATA</a:t>
            </a: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Aggregate data at the minute level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Cluster like words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</a:t>
            </a:r>
            <a:r>
              <a:rPr lang="en-US" sz="7500" dirty="0" smtClean="0"/>
              <a:t>. BUILD AND</a:t>
            </a:r>
            <a:br>
              <a:rPr lang="en-US" sz="7500" dirty="0" smtClean="0"/>
            </a:br>
            <a:r>
              <a:rPr lang="en-US" sz="7500" dirty="0" smtClean="0"/>
              <a:t>EVALUATE Models</a:t>
            </a: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18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Compare Decision Tree with Logistic Regression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Start with Naïve Bayes Classifier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</a:t>
            </a:r>
            <a:r>
              <a:rPr lang="en-US" sz="7500" dirty="0" smtClean="0"/>
              <a:t>. COMMUNICATE </a:t>
            </a:r>
            <a:br>
              <a:rPr lang="en-US" sz="7500" dirty="0" smtClean="0"/>
            </a:br>
            <a:r>
              <a:rPr lang="en-US" sz="7500" dirty="0" smtClean="0"/>
              <a:t>RESULTS</a:t>
            </a: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19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THE DATA MINING WORKFLOW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186868" y="1332185"/>
            <a:ext cx="2103120" cy="1371600"/>
          </a:xfrm>
          <a:prstGeom prst="wedgeRoundRectCallout">
            <a:avLst>
              <a:gd name="adj1" fmla="val -20833"/>
              <a:gd name="adj2" fmla="val 66060"/>
              <a:gd name="adj3" fmla="val 16667"/>
            </a:avLst>
          </a:prstGeom>
          <a:solidFill>
            <a:srgbClr val="23C2B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Create custom dashboard for doctors and nurses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18491" y="3221736"/>
            <a:ext cx="2103120" cy="1371600"/>
          </a:xfrm>
          <a:prstGeom prst="wedgeRoundRectCallout">
            <a:avLst>
              <a:gd name="adj1" fmla="val -20833"/>
              <a:gd name="adj2" fmla="val 66667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Create  report and dashboard proof of concept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67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0. 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What A Data Scientist is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How Data Scientists Add Value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the Data Mining Workflow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Qualities that Make a good Data Scientist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</a:t>
            </a:r>
            <a:r>
              <a:rPr lang="en-US" sz="6600" dirty="0" smtClean="0"/>
              <a:t>. Qualities of a good data scientist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10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64770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Qualities of a good data scientist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560660" y="1181100"/>
            <a:ext cx="816785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Understanding of the pros &amp; cons of different modeling techniques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Communication and teaching skills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Curiosity and intuition to ask good questions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Intellectual humility and an appetite for learning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Wide variance in terms of </a:t>
            </a:r>
            <a:r>
              <a:rPr lang="en-US" dirty="0" smtClean="0"/>
              <a:t>skillsets: many job </a:t>
            </a:r>
            <a:r>
              <a:rPr lang="en-US" dirty="0"/>
              <a:t>descriptions are more appropriate for a team of data </a:t>
            </a:r>
            <a:r>
              <a:rPr lang="en-US" dirty="0" smtClean="0"/>
              <a:t>scientists</a:t>
            </a:r>
          </a:p>
        </p:txBody>
      </p:sp>
    </p:spTree>
    <p:extLst>
      <p:ext uri="{BB962C8B-B14F-4D97-AF65-F5344CB8AC3E}">
        <p14:creationId xmlns:p14="http://schemas.microsoft.com/office/powerpoint/2010/main" val="2829432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0</a:t>
            </a:r>
            <a:r>
              <a:rPr lang="en-US" sz="6600" dirty="0" smtClean="0"/>
              <a:t>. </a:t>
            </a:r>
            <a:r>
              <a:rPr lang="en-US" sz="6600" dirty="0" smtClean="0"/>
              <a:t>What A Data Scientist Is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1485900"/>
            <a:ext cx="8426450" cy="35814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What Is </a:t>
            </a:r>
            <a:br>
              <a:rPr lang="en-US" sz="7500" dirty="0" smtClean="0"/>
            </a:br>
            <a:r>
              <a:rPr lang="en-US" sz="7500" dirty="0" smtClean="0"/>
              <a:t>your </a:t>
            </a:r>
            <a:br>
              <a:rPr lang="en-US" sz="7500" dirty="0" smtClean="0"/>
            </a:br>
            <a:r>
              <a:rPr lang="en-US" sz="7500" dirty="0" smtClean="0"/>
              <a:t>definition?</a:t>
            </a:r>
            <a:endParaRPr lang="en-US" sz="75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WHAT A DATA SCIENTIST IS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2" t="16552" r="30793" b="50000"/>
          <a:stretch/>
        </p:blipFill>
        <p:spPr bwMode="auto">
          <a:xfrm>
            <a:off x="2090737" y="1658602"/>
            <a:ext cx="5216953" cy="26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WHAT A DATA SCIENTIST IS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2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6184" r="31310" b="43540"/>
          <a:stretch/>
        </p:blipFill>
        <p:spPr bwMode="auto">
          <a:xfrm>
            <a:off x="1633537" y="1333500"/>
            <a:ext cx="5896303" cy="345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WHAT A DATA SCIENTIST IS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 bwMode="auto">
          <a:xfrm>
            <a:off x="2166937" y="2596102"/>
            <a:ext cx="2468880" cy="2468880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414337" y="1181099"/>
            <a:ext cx="2812880" cy="21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Font typeface="Lucida Grande" charset="0"/>
              <a:buNone/>
            </a:pPr>
            <a:r>
              <a:rPr lang="en-US" kern="0" dirty="0" smtClean="0"/>
              <a:t>Data Scientists solve </a:t>
            </a:r>
          </a:p>
          <a:p>
            <a:pPr marL="0" indent="0">
              <a:buFont typeface="Lucida Grande" charset="0"/>
              <a:buNone/>
            </a:pPr>
            <a:r>
              <a:rPr lang="en-US" kern="0" dirty="0" smtClean="0"/>
              <a:t>complex problems</a:t>
            </a:r>
          </a:p>
          <a:p>
            <a:pPr marL="0" indent="0">
              <a:buFont typeface="Lucida Grande" charset="0"/>
              <a:buNone/>
            </a:pPr>
            <a:r>
              <a:rPr lang="en-US" kern="0" dirty="0" smtClean="0"/>
              <a:t>using data mining techniques</a:t>
            </a:r>
          </a:p>
          <a:p>
            <a:pPr marL="0" indent="0">
              <a:buFont typeface="Lucida Grande" charset="0"/>
              <a:buNone/>
            </a:pPr>
            <a:endParaRPr lang="en-US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517787" y="2946952"/>
            <a:ext cx="1767181" cy="1767181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8" name="Oval 7"/>
          <p:cNvSpPr/>
          <p:nvPr/>
        </p:nvSpPr>
        <p:spPr bwMode="auto">
          <a:xfrm>
            <a:off x="2902614" y="3331779"/>
            <a:ext cx="997527" cy="997527"/>
          </a:xfrm>
          <a:prstGeom prst="ellipse">
            <a:avLst/>
          </a:prstGeom>
          <a:solidFill>
            <a:srgbClr val="23C2BC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WHAT A DATA SCIENTIST IS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448828" y="3485964"/>
            <a:ext cx="1988343" cy="67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 smtClean="0"/>
              <a:t>Computer Science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78891" y="2573241"/>
            <a:ext cx="2468880" cy="2468880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2" name="Oval 11"/>
          <p:cNvSpPr/>
          <p:nvPr/>
        </p:nvSpPr>
        <p:spPr bwMode="auto">
          <a:xfrm>
            <a:off x="4629741" y="2924091"/>
            <a:ext cx="1767181" cy="1767181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3" name="Oval 12"/>
          <p:cNvSpPr/>
          <p:nvPr/>
        </p:nvSpPr>
        <p:spPr bwMode="auto">
          <a:xfrm>
            <a:off x="5014568" y="3308918"/>
            <a:ext cx="997527" cy="997527"/>
          </a:xfrm>
          <a:prstGeom prst="ellipse">
            <a:avLst/>
          </a:prstGeom>
          <a:solidFill>
            <a:srgbClr val="FF0054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4622842" y="3632638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 smtClean="0"/>
              <a:t>Statistics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27217" y="1028700"/>
            <a:ext cx="2468880" cy="2468880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6" name="Oval 15"/>
          <p:cNvSpPr/>
          <p:nvPr/>
        </p:nvSpPr>
        <p:spPr bwMode="auto">
          <a:xfrm>
            <a:off x="3578067" y="1379550"/>
            <a:ext cx="1767181" cy="1767181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7" name="Oval 16"/>
          <p:cNvSpPr/>
          <p:nvPr/>
        </p:nvSpPr>
        <p:spPr bwMode="auto">
          <a:xfrm>
            <a:off x="3962894" y="1764377"/>
            <a:ext cx="997527" cy="997527"/>
          </a:xfrm>
          <a:prstGeom prst="ellipse">
            <a:avLst/>
          </a:prstGeom>
          <a:solidFill>
            <a:srgbClr val="FBD025">
              <a:alpha val="4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18" name="Subtitle 2"/>
          <p:cNvSpPr txBox="1">
            <a:spLocks/>
          </p:cNvSpPr>
          <p:nvPr/>
        </p:nvSpPr>
        <p:spPr bwMode="auto">
          <a:xfrm>
            <a:off x="3533595" y="1943100"/>
            <a:ext cx="1988343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5828" tIns="32914" rIns="65828" bIns="32914" numCol="1" anchor="t" anchorCtr="0" compatLnSpc="1">
            <a:prstTxWarp prst="textNoShape">
              <a:avLst/>
            </a:prstTxWarp>
          </a:bodyPr>
          <a:lstStyle>
            <a:lvl1pPr marL="1460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2921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4381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58420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730250" indent="-146050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060557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389695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1718833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047972" indent="-146284" algn="l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Char char="‣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 algn="ctr">
              <a:buFont typeface="Lucida Grande" charset="0"/>
              <a:buNone/>
            </a:pPr>
            <a:r>
              <a:rPr lang="en-US" sz="1800" b="1" kern="0" dirty="0" smtClean="0"/>
              <a:t>Problem </a:t>
            </a:r>
          </a:p>
          <a:p>
            <a:pPr marL="0" indent="0" algn="ctr">
              <a:buFont typeface="Lucida Grande" charset="0"/>
              <a:buNone/>
            </a:pPr>
            <a:r>
              <a:rPr lang="en-US" sz="1800" b="1" kern="0" dirty="0" smtClean="0"/>
              <a:t>Domain</a:t>
            </a:r>
          </a:p>
          <a:p>
            <a:pPr marL="0" indent="0">
              <a:buFont typeface="Lucida Grande" charset="0"/>
              <a:buNone/>
            </a:pPr>
            <a:endParaRPr lang="en-US" sz="1800" b="1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endParaRPr lang="en-US" sz="1800" b="1" kern="0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95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4671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How Data Scientists Add Value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86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526832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HOW DATA SCIENTISTS ADD VALUE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0" y="2590800"/>
            <a:ext cx="2311400" cy="762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</p:spPr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auto">
          <a:xfrm>
            <a:off x="414337" y="1181100"/>
            <a:ext cx="83058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5</a:t>
            </a:r>
            <a:r>
              <a:rPr lang="en-US" sz="2400" b="1" dirty="0" smtClean="0"/>
              <a:t> Minutes: </a:t>
            </a:r>
            <a:endParaRPr lang="en-US" sz="2400" b="1" dirty="0" smtClean="0"/>
          </a:p>
          <a:p>
            <a:pPr marL="0" indent="0">
              <a:buNone/>
            </a:pPr>
            <a:r>
              <a:rPr lang="en-US" dirty="0" smtClean="0"/>
              <a:t>Take 5 minutes, search the internet, and write </a:t>
            </a:r>
            <a:r>
              <a:rPr lang="en-US" dirty="0" smtClean="0"/>
              <a:t>down as many examples as you can of </a:t>
            </a:r>
            <a:r>
              <a:rPr lang="en-US" dirty="0" smtClean="0"/>
              <a:t>data scientists in action as you can</a:t>
            </a:r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5 </a:t>
            </a:r>
            <a:r>
              <a:rPr lang="en-US" sz="2400" b="1" dirty="0"/>
              <a:t>Minutes: </a:t>
            </a:r>
          </a:p>
          <a:p>
            <a:pPr marL="0" indent="0">
              <a:buNone/>
            </a:pPr>
            <a:r>
              <a:rPr lang="en-US" dirty="0" smtClean="0"/>
              <a:t>In a small group, introduce yourselves. As a group, decide how to best “cluster” your examples around how the data scientist adds value. You can have as many clusters as you want! Make sure you have a label for each cluster.</a:t>
            </a: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 marL="0" indent="0">
              <a:buNone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 smtClean="0">
              <a:latin typeface="News706 BT" charset="0"/>
              <a:ea typeface="ヒラギノ角ゴ ProN W3" charset="0"/>
              <a:cs typeface="ヒラギノ角ゴ ProN W3" charset="0"/>
            </a:endParaRPr>
          </a:p>
          <a:p>
            <a:pPr>
              <a:buFont typeface="Lucida Grande" charset="0"/>
              <a:buChar char="‣"/>
            </a:pPr>
            <a:endParaRPr lang="en-US" dirty="0">
              <a:latin typeface="News706 BT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15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neral Assembly">
    <a:dk1>
      <a:srgbClr val="000000"/>
    </a:dk1>
    <a:lt1>
      <a:srgbClr val="FFFFFF"/>
    </a:lt1>
    <a:dk2>
      <a:srgbClr val="000000"/>
    </a:dk2>
    <a:lt2>
      <a:srgbClr val="808080"/>
    </a:lt2>
    <a:accent1>
      <a:srgbClr val="650A34"/>
    </a:accent1>
    <a:accent2>
      <a:srgbClr val="ED203B"/>
    </a:accent2>
    <a:accent3>
      <a:srgbClr val="FF9DB6"/>
    </a:accent3>
    <a:accent4>
      <a:srgbClr val="FFD707"/>
    </a:accent4>
    <a:accent5>
      <a:srgbClr val="78E6D2"/>
    </a:accent5>
    <a:accent6>
      <a:srgbClr val="23C2BC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General Assembly">
    <a:dk1>
      <a:srgbClr val="000000"/>
    </a:dk1>
    <a:lt1>
      <a:srgbClr val="FFFFFF"/>
    </a:lt1>
    <a:dk2>
      <a:srgbClr val="000000"/>
    </a:dk2>
    <a:lt2>
      <a:srgbClr val="808080"/>
    </a:lt2>
    <a:accent1>
      <a:srgbClr val="650A34"/>
    </a:accent1>
    <a:accent2>
      <a:srgbClr val="ED203B"/>
    </a:accent2>
    <a:accent3>
      <a:srgbClr val="FF9DB6"/>
    </a:accent3>
    <a:accent4>
      <a:srgbClr val="FFD707"/>
    </a:accent4>
    <a:accent5>
      <a:srgbClr val="78E6D2"/>
    </a:accent5>
    <a:accent6>
      <a:srgbClr val="23C2BC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8692</TotalTime>
  <Pages>0</Pages>
  <Words>1009</Words>
  <Characters>0</Characters>
  <Application>Microsoft Office PowerPoint</Application>
  <PresentationFormat>Custom</PresentationFormat>
  <Lines>0</Lines>
  <Paragraphs>175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GA_Instructor_Template_Deck</vt:lpstr>
      <vt:lpstr>Agenda</vt:lpstr>
      <vt:lpstr> DATA SCIENCE Class 1: Intro to Data Science</vt:lpstr>
      <vt:lpstr> 0.   What A Data Scientist is I.    How Data Scientists Add Value II.   the Data Mining Workflow III.  Qualities that Make a good Data Scientist</vt:lpstr>
      <vt:lpstr>0. What A Data Scientist Is</vt:lpstr>
      <vt:lpstr>What Is  your  definition?</vt:lpstr>
      <vt:lpstr>PowerPoint Presentation</vt:lpstr>
      <vt:lpstr>PowerPoint Presentation</vt:lpstr>
      <vt:lpstr>PowerPoint Presentation</vt:lpstr>
      <vt:lpstr>I. How Data Scientists Add Value</vt:lpstr>
      <vt:lpstr>PowerPoint Presentation</vt:lpstr>
      <vt:lpstr>PowerPoint Presentation</vt:lpstr>
      <vt:lpstr>PowerPoint Presentation</vt:lpstr>
      <vt:lpstr>PowerPoint Presentation</vt:lpstr>
      <vt:lpstr>Ii. the data Mining workflow</vt:lpstr>
      <vt:lpstr>PowerPoint Presentation</vt:lpstr>
      <vt:lpstr>0. Define the  Problem /  Question</vt:lpstr>
      <vt:lpstr>I. IDENTIFY AND  COLLECT DATA</vt:lpstr>
      <vt:lpstr>II. EXPLORE AND  PREPARE DATA</vt:lpstr>
      <vt:lpstr>III. BUILD AND EVALUATE Models</vt:lpstr>
      <vt:lpstr>IV. COMMUNICATE  RESULTS</vt:lpstr>
      <vt:lpstr>III. Qualities of a good data scientist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Davis, Josiah</cp:lastModifiedBy>
  <cp:revision>577</cp:revision>
  <dcterms:modified xsi:type="dcterms:W3CDTF">2014-10-01T13:23:16Z</dcterms:modified>
</cp:coreProperties>
</file>