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</p:sldMasterIdLst>
  <p:notesMasterIdLst>
    <p:notesMasterId r:id="rId57"/>
  </p:notesMasterIdLst>
  <p:sldIdLst>
    <p:sldId id="258" r:id="rId4"/>
    <p:sldId id="340" r:id="rId5"/>
    <p:sldId id="326" r:id="rId6"/>
    <p:sldId id="545" r:id="rId7"/>
    <p:sldId id="546" r:id="rId8"/>
    <p:sldId id="473" r:id="rId9"/>
    <p:sldId id="641" r:id="rId10"/>
    <p:sldId id="642" r:id="rId11"/>
    <p:sldId id="643" r:id="rId12"/>
    <p:sldId id="728" r:id="rId13"/>
    <p:sldId id="644" r:id="rId14"/>
    <p:sldId id="735" r:id="rId15"/>
    <p:sldId id="750" r:id="rId16"/>
    <p:sldId id="756" r:id="rId17"/>
    <p:sldId id="761" r:id="rId18"/>
    <p:sldId id="737" r:id="rId19"/>
    <p:sldId id="751" r:id="rId20"/>
    <p:sldId id="764" r:id="rId21"/>
    <p:sldId id="765" r:id="rId22"/>
    <p:sldId id="722" r:id="rId23"/>
    <p:sldId id="742" r:id="rId24"/>
    <p:sldId id="773" r:id="rId25"/>
    <p:sldId id="774" r:id="rId26"/>
    <p:sldId id="801" r:id="rId27"/>
    <p:sldId id="770" r:id="rId28"/>
    <p:sldId id="772" r:id="rId29"/>
    <p:sldId id="771" r:id="rId30"/>
    <p:sldId id="783" r:id="rId31"/>
    <p:sldId id="784" r:id="rId32"/>
    <p:sldId id="777" r:id="rId33"/>
    <p:sldId id="778" r:id="rId34"/>
    <p:sldId id="779" r:id="rId35"/>
    <p:sldId id="741" r:id="rId36"/>
    <p:sldId id="793" r:id="rId37"/>
    <p:sldId id="794" r:id="rId38"/>
    <p:sldId id="796" r:id="rId39"/>
    <p:sldId id="800" r:id="rId40"/>
    <p:sldId id="781" r:id="rId41"/>
    <p:sldId id="802" r:id="rId42"/>
    <p:sldId id="795" r:id="rId43"/>
    <p:sldId id="798" r:id="rId44"/>
    <p:sldId id="799" r:id="rId45"/>
    <p:sldId id="797" r:id="rId46"/>
    <p:sldId id="787" r:id="rId47"/>
    <p:sldId id="803" r:id="rId48"/>
    <p:sldId id="804" r:id="rId49"/>
    <p:sldId id="724" r:id="rId50"/>
    <p:sldId id="752" r:id="rId51"/>
    <p:sldId id="785" r:id="rId52"/>
    <p:sldId id="786" r:id="rId53"/>
    <p:sldId id="790" r:id="rId54"/>
    <p:sldId id="753" r:id="rId55"/>
    <p:sldId id="805" r:id="rId5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0072" autoAdjust="0"/>
  </p:normalViewPr>
  <p:slideViewPr>
    <p:cSldViewPr>
      <p:cViewPr>
        <p:scale>
          <a:sx n="100" d="100"/>
          <a:sy n="100" d="100"/>
        </p:scale>
        <p:origin x="-1104" y="-13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sensible shape because: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to return a value between 0 and 1 for all possible values of x, because probability less than 0 or greater than 1 does not make sense. However, this would be the case for a linear regression.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 want the model to reflect different probabilities based on the value of x to reflect that as you increase x, you increase probability, and vice-versa.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probability?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is the range of the odds ratio?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would have happened if we represented out customer conversion event as 0? Would it have changed our odds result? Would it have changed our interpretation?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 Note that the base used here is </a:t>
            </a:r>
            <a:r>
              <a:rPr lang="en-US" sz="1200" baseline="0" dirty="0" err="1" smtClean="0">
                <a:latin typeface="PFDinTextCompPro-Italic"/>
                <a:cs typeface="PFDinTextCompPro-Italic"/>
              </a:rPr>
              <a:t>Eulers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number (e). 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The process we just went through is known as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cs typeface="+mn-cs"/>
                <a:sym typeface="Wingdings"/>
              </a:rPr>
              <a:t> transformation. The output form is </a:t>
            </a:r>
            <a:r>
              <a:rPr lang="en-US" sz="1200" dirty="0" smtClean="0">
                <a:latin typeface="PFDinTextCompPro-Italic"/>
                <a:cs typeface="PFDinTextCompPro-Italic"/>
              </a:rPr>
              <a:t>referred to as the </a:t>
            </a:r>
            <a:r>
              <a:rPr lang="en-US" sz="12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1200" dirty="0" smtClean="0">
                <a:latin typeface="PFDinTextCompPro-Italic"/>
                <a:cs typeface="PFDinTextCompPro-Italic"/>
              </a:rPr>
              <a:t> function and also the log-odds</a:t>
            </a:r>
            <a:r>
              <a:rPr lang="en-US" sz="1200" baseline="0" dirty="0" smtClean="0">
                <a:latin typeface="PFDinTextCompPro-Italic"/>
                <a:cs typeface="PFDinTextCompPro-Italic"/>
              </a:rPr>
              <a:t> function.</a:t>
            </a:r>
            <a:endParaRPr lang="en-US" sz="12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What do you think that the b1 represents in the case of the logistic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to we change the b1 value from log-odds, to the odds?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y-axis: Is the data labeled?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x-axis: Is the output a category or a continuous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logit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 logistic regression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Leave 1 hours for this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570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5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694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43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228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001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597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099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644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18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41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044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7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rnoulli_distributi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it_mode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tobithttp://en.wikipedia.org/wiki/Tobit_model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cmu.edu/~cshalizi/uADA/12/lectures/ch12.pdf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56474" y="33909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105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Class membership is not always binary, however, that is what we will focus on for this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52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can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predicting the class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07010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09931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linear regression, we use the following function: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performing logistic regression, we use the following form: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1372"/>
              </p:ext>
            </p:extLst>
          </p:nvPr>
        </p:nvGraphicFramePr>
        <p:xfrm>
          <a:off x="2179638" y="3676650"/>
          <a:ext cx="45339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4" imgW="1726920" imgH="419040" progId="Equation.3">
                  <p:embed/>
                </p:oleObj>
              </mc:Choice>
              <mc:Fallback>
                <p:oleObj name="Equation" r:id="rId4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676650"/>
                        <a:ext cx="45339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9518"/>
              </p:ext>
            </p:extLst>
          </p:nvPr>
        </p:nvGraphicFramePr>
        <p:xfrm>
          <a:off x="3425825" y="1960563"/>
          <a:ext cx="2066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0563"/>
                        <a:ext cx="206692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stCxn id="10" idx="0"/>
          </p:cNvCxnSpPr>
          <p:nvPr/>
        </p:nvCxnSpPr>
        <p:spPr bwMode="auto">
          <a:xfrm flipV="1">
            <a:off x="1714879" y="4348352"/>
            <a:ext cx="452058" cy="1855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4533900"/>
            <a:ext cx="2905884" cy="401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Probability of y = 1, given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6213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53759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1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Quiz: </a:t>
            </a:r>
            <a:r>
              <a:rPr lang="en-US" sz="3000" dirty="0" smtClean="0">
                <a:latin typeface="PFDinTextCompPro-Italic"/>
                <a:cs typeface="PFDinTextCompPro-Italic"/>
              </a:rPr>
              <a:t>Create a plot of the logistic function.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How would you describe the shape of the function?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703438"/>
              </p:ext>
            </p:extLst>
          </p:nvPr>
        </p:nvGraphicFramePr>
        <p:xfrm>
          <a:off x="3462337" y="2019300"/>
          <a:ext cx="23002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019300"/>
                        <a:ext cx="23002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60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607726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4" imgW="876240" imgH="419040" progId="Equation.3">
                  <p:embed/>
                </p:oleObj>
              </mc:Choice>
              <mc:Fallback>
                <p:oleObj name="Equation" r:id="rId4" imgW="8762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43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8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9" descr="C:\Users\josdavis\Documents\Personal\DAT3_Offline\sigmoid_sha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function takes on an “S” shape, where y is bounded by [0,1]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9532"/>
              </p:ext>
            </p:extLst>
          </p:nvPr>
        </p:nvGraphicFramePr>
        <p:xfrm>
          <a:off x="842963" y="3557588"/>
          <a:ext cx="1901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557588"/>
                        <a:ext cx="19018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627811" y="3168571"/>
            <a:ext cx="1463675" cy="1311275"/>
            <a:chOff x="0" y="0"/>
            <a:chExt cx="1280" cy="1280"/>
          </a:xfrm>
        </p:grpSpPr>
        <p:pic>
          <p:nvPicPr>
            <p:cNvPr id="14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6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is a sensible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05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 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 smtClean="0">
                <a:latin typeface="PFDinTextCompPro-Italic"/>
                <a:cs typeface="PFDinTextCompPro-Italic"/>
              </a:rPr>
              <a:t>0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shifts the function horizontally.</a:t>
            </a:r>
          </a:p>
        </p:txBody>
      </p:sp>
      <p:pic>
        <p:nvPicPr>
          <p:cNvPr id="18" name="Picture 80" descr="C:\Users\josdavis\Documents\Personal\DAT3_Offline\beta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4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Changing the</a:t>
            </a:r>
            <a:r>
              <a:rPr lang="en-US" sz="3000" dirty="0" smtClean="0">
                <a:latin typeface="Symbol" panose="05050102010706020507" pitchFamily="18" charset="2"/>
                <a:cs typeface="PFDinTextCompPro-Italic"/>
              </a:rPr>
              <a:t> </a:t>
            </a:r>
            <a:r>
              <a:rPr lang="en-US" sz="3000" dirty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3000" baseline="-25000" dirty="0">
                <a:latin typeface="PFDinTextCompPro-Italic"/>
                <a:cs typeface="PFDinTextCompPro-Italic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value changes the slope of the curve</a:t>
            </a:r>
          </a:p>
        </p:txBody>
      </p:sp>
      <p:pic>
        <p:nvPicPr>
          <p:cNvPr id="19" name="Picture 81" descr="C:\Users\josdavis\Documents\Personal\DAT3_Offline\bet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1067995"/>
            <a:ext cx="5293485" cy="39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84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Interpretation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Exercise: Predicting Default Rates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Q&amp;A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Interpretation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83472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</p:spTree>
    <p:extLst>
      <p:ext uri="{BB962C8B-B14F-4D97-AF65-F5344CB8AC3E}">
        <p14:creationId xmlns:p14="http://schemas.microsoft.com/office/powerpoint/2010/main" val="3179268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order to interpret the outputs of a logistic </a:t>
            </a:r>
            <a:r>
              <a:rPr lang="en-US" sz="3000" dirty="0" smtClean="0">
                <a:latin typeface="PFDinTextCompPro-Italic"/>
                <a:cs typeface="PFDinTextCompPro-Italic"/>
              </a:rPr>
              <a:t>function we must understand the difference between probability and odds.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odds of </a:t>
            </a:r>
            <a:r>
              <a:rPr lang="en-US" sz="3000" dirty="0" smtClean="0">
                <a:latin typeface="PFDinTextCompPro-Italic"/>
                <a:cs typeface="PFDinTextCompPro-Italic"/>
              </a:rPr>
              <a:t>an event are given by the ratio of the probability of the event by its complement: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8234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7194851" y="3279180"/>
            <a:ext cx="1771047" cy="1559520"/>
            <a:chOff x="0" y="0"/>
            <a:chExt cx="1280" cy="1280"/>
          </a:xfrm>
        </p:grpSpPr>
        <p:pic>
          <p:nvPicPr>
            <p:cNvPr id="1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QUESTION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5" name="Rectangle 25"/>
            <p:cNvSpPr>
              <a:spLocks/>
            </p:cNvSpPr>
            <p:nvPr/>
          </p:nvSpPr>
          <p:spPr bwMode="auto">
            <a:xfrm>
              <a:off x="104" y="250"/>
              <a:ext cx="1056" cy="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What is th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 range of the odds? </a:t>
              </a:r>
              <a:endParaRPr lang="en-US" sz="14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65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3739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963"/>
              </p:ext>
            </p:extLst>
          </p:nvPr>
        </p:nvGraphicFramePr>
        <p:xfrm>
          <a:off x="3860800" y="3848100"/>
          <a:ext cx="17922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4" imgW="825480" imgH="393480" progId="Equation.3">
                  <p:embed/>
                </p:oleObj>
              </mc:Choice>
              <mc:Fallback>
                <p:oleObj name="Equation" r:id="rId4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848100"/>
                        <a:ext cx="17922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32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4" imgW="1587240" imgH="393480" progId="Equation.3">
                  <p:embed/>
                </p:oleObj>
              </mc:Choice>
              <mc:Fallback>
                <p:oleObj name="Equation" r:id="rId4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8451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Quiz: </a:t>
            </a:r>
            <a:r>
              <a:rPr lang="en-US" sz="3000" dirty="0">
                <a:latin typeface="PFDinTextCompPro-Italic"/>
                <a:cs typeface="PFDinTextCompPro-Italic"/>
              </a:rPr>
              <a:t>You’re </a:t>
            </a:r>
            <a:r>
              <a:rPr lang="en-US" sz="3000" dirty="0" smtClean="0">
                <a:latin typeface="PFDinTextCompPro-Italic"/>
                <a:cs typeface="PFDinTextCompPro-Italic"/>
              </a:rPr>
              <a:t>trying to determine whether a customer will convert or not. The customer conversion rate is 33.33%. what are the odds that a customer will convert?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Take 2 minutes and work this out. 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4851" y="2669951"/>
            <a:ext cx="1771047" cy="2016349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8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8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/>
              <a:r>
                <a:rPr lang="en-US" sz="14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means that for every customer that converts you will have two customers that do not convert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31813"/>
              </p:ext>
            </p:extLst>
          </p:nvPr>
        </p:nvGraphicFramePr>
        <p:xfrm>
          <a:off x="3033713" y="3848100"/>
          <a:ext cx="34464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5" imgW="1587240" imgH="393480" progId="Equation.3">
                  <p:embed/>
                </p:oleObj>
              </mc:Choice>
              <mc:Fallback>
                <p:oleObj name="Equation" r:id="rId5" imgW="1587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848100"/>
                        <a:ext cx="34464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7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40777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70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0. Basic Form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What would happen if we took the odds of the logistic function?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69245"/>
              </p:ext>
            </p:extLst>
          </p:nvPr>
        </p:nvGraphicFramePr>
        <p:xfrm>
          <a:off x="2683113" y="2050971"/>
          <a:ext cx="3941286" cy="9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Equation" r:id="rId4" imgW="1815840" imgH="457200" progId="Equation.3">
                  <p:embed/>
                </p:oleObj>
              </mc:Choice>
              <mc:Fallback>
                <p:oleObj name="Equation" r:id="rId4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113" y="2050971"/>
                        <a:ext cx="3941286" cy="97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403389"/>
              </p:ext>
            </p:extLst>
          </p:nvPr>
        </p:nvGraphicFramePr>
        <p:xfrm>
          <a:off x="819150" y="3532188"/>
          <a:ext cx="7975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Equation" r:id="rId6" imgW="3340080" imgH="457200" progId="Equation.3">
                  <p:embed/>
                </p:oleObj>
              </mc:Choice>
              <mc:Fallback>
                <p:oleObj name="Equation" r:id="rId6" imgW="3340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532188"/>
                        <a:ext cx="7975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59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74346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26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results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Notice if we take the logarithm of the odds, we return a linear equation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simple 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64292"/>
              </p:ext>
            </p:extLst>
          </p:nvPr>
        </p:nvGraphicFramePr>
        <p:xfrm>
          <a:off x="1868488" y="2446337"/>
          <a:ext cx="5570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4" imgW="2120760" imgH="393480" progId="Equation.3">
                  <p:embed/>
                </p:oleObj>
              </mc:Choice>
              <mc:Fallback>
                <p:oleObj name="Equation" r:id="rId4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46337"/>
                        <a:ext cx="5570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214378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response variable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>
                <a:latin typeface="Symbol" charset="2"/>
                <a:cs typeface="Symbol" charset="2"/>
              </a:rPr>
              <a:t>1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log-odds </a:t>
            </a:r>
            <a:r>
              <a:rPr lang="en-US" sz="3000" dirty="0" smtClean="0">
                <a:latin typeface="PFDinTextCompPro-Italic"/>
                <a:cs typeface="PFDinTextCompPro-Italic"/>
              </a:rPr>
              <a:t>for a unit change in x.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       gives us the change in the </a:t>
            </a:r>
            <a:r>
              <a:rPr lang="en-US" sz="3000" b="1" dirty="0" smtClean="0">
                <a:latin typeface="PFDinTextCompPro-Italic"/>
                <a:cs typeface="PFDinTextCompPro-Italic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 unit change in x.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24217"/>
              </p:ext>
            </p:extLst>
          </p:nvPr>
        </p:nvGraphicFramePr>
        <p:xfrm>
          <a:off x="2566987" y="3895489"/>
          <a:ext cx="468377" cy="45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3895489"/>
                        <a:ext cx="468377" cy="45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3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to determine whether a coefficient is significant?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is based off of the p-value, just as with the linear regression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9896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</p:txBody>
      </p:sp>
    </p:spTree>
    <p:extLst>
      <p:ext uri="{BB962C8B-B14F-4D97-AF65-F5344CB8AC3E}">
        <p14:creationId xmlns:p14="http://schemas.microsoft.com/office/powerpoint/2010/main" val="1966038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</p:txBody>
      </p:sp>
    </p:spTree>
    <p:extLst>
      <p:ext uri="{BB962C8B-B14F-4D97-AF65-F5344CB8AC3E}">
        <p14:creationId xmlns:p14="http://schemas.microsoft.com/office/powerpoint/2010/main" val="117379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>
                <a:latin typeface="PFDinTextCompPro-Italic"/>
                <a:cs typeface="PFDinTextCompPro-Italic"/>
              </a:rPr>
              <a:t>Example: </a:t>
            </a:r>
            <a:r>
              <a:rPr lang="en-US" sz="3000" dirty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02080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6737" y="40767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Where does logistic regression belong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smtClean="0">
                <a:latin typeface="PFDinTextCompPro-Italic"/>
                <a:cs typeface="PFDinTextCompPro-Italic"/>
              </a:rPr>
              <a:t>Example: </a:t>
            </a:r>
            <a:r>
              <a:rPr lang="en-US" sz="3000" dirty="0" smtClean="0">
                <a:latin typeface="PFDinTextCompPro-Italic"/>
                <a:cs typeface="PFDinTextCompPro-Italic"/>
              </a:rPr>
              <a:t>Suppose </a:t>
            </a:r>
            <a:r>
              <a:rPr lang="en-US" sz="3000" dirty="0">
                <a:latin typeface="PFDinTextCompPro-Italic"/>
                <a:cs typeface="PFDinTextCompPro-Italic"/>
              </a:rPr>
              <a:t>we are interested in </a:t>
            </a:r>
            <a:r>
              <a:rPr lang="en-US" sz="3000" dirty="0" smtClean="0">
                <a:latin typeface="PFDinTextCompPro-Italic"/>
                <a:cs typeface="PFDinTextCompPro-Italic"/>
              </a:rPr>
              <a:t>mobile purchase behavior. </a:t>
            </a:r>
            <a:r>
              <a:rPr lang="en-US" sz="3000" dirty="0">
                <a:latin typeface="PFDinTextCompPro-Italic"/>
                <a:cs typeface="PFDinTextCompPro-Italic"/>
              </a:rPr>
              <a:t>Let y be a class label denoting purchase/no purchase, and let x denote </a:t>
            </a:r>
            <a:r>
              <a:rPr lang="en-US" sz="3000" dirty="0" smtClean="0">
                <a:latin typeface="PFDinTextCompPro-Italic"/>
                <a:cs typeface="PFDinTextCompPro-Italic"/>
              </a:rPr>
              <a:t>whether phone was an iPhone.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perform a logistic regression, and we get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i="1" baseline="-25000" dirty="0" smtClean="0">
                <a:latin typeface="Symbol" charset="2"/>
                <a:cs typeface="Symbol" charset="2"/>
              </a:rPr>
              <a:t>1 </a:t>
            </a:r>
            <a:r>
              <a:rPr lang="en-US" sz="3000" dirty="0" smtClean="0">
                <a:latin typeface="PFDinTextCompPro-Italic"/>
                <a:cs typeface="PFDinTextCompPro-Italic"/>
              </a:rPr>
              <a:t>= 0.693.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this case the odds ratio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exp</a:t>
            </a:r>
            <a:r>
              <a:rPr lang="en-US" sz="3000" dirty="0" smtClean="0">
                <a:latin typeface="PFDinTextCompPro-Italic"/>
                <a:cs typeface="PFDinTextCompPro-Italic"/>
              </a:rPr>
              <a:t>(0.693) = 2, meaning the likelihood of purchase is twice as high if the phone is an iPhone.</a:t>
            </a:r>
          </a:p>
        </p:txBody>
      </p:sp>
    </p:spTree>
    <p:extLst>
      <p:ext uri="{BB962C8B-B14F-4D97-AF65-F5344CB8AC3E}">
        <p14:creationId xmlns:p14="http://schemas.microsoft.com/office/powerpoint/2010/main" val="38675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0459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2710979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2323646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Logit</a:t>
            </a:r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2159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Once we understand the basic form for logistic regression, we can easily extend the definition to include multiple input values.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81826"/>
              </p:ext>
            </p:extLst>
          </p:nvPr>
        </p:nvGraphicFramePr>
        <p:xfrm>
          <a:off x="2260600" y="2400300"/>
          <a:ext cx="47863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8" name="Equation" r:id="rId4" imgW="2425680" imgH="393480" progId="Equation.3">
                  <p:embed/>
                </p:oleObj>
              </mc:Choice>
              <mc:Fallback>
                <p:oleObj name="Equation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00300"/>
                        <a:ext cx="47863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546451"/>
              </p:ext>
            </p:extLst>
          </p:nvPr>
        </p:nvGraphicFramePr>
        <p:xfrm>
          <a:off x="2634524" y="3655699"/>
          <a:ext cx="4001952" cy="115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9" name="Equation" r:id="rId6" imgW="1523880" imgH="444240" progId="Equation.3">
                  <p:embed/>
                </p:oleObj>
              </mc:Choice>
              <mc:Fallback>
                <p:oleObj name="Equation" r:id="rId6" imgW="152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24" y="3655699"/>
                        <a:ext cx="4001952" cy="1151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007952" y="3854433"/>
            <a:ext cx="930385" cy="1737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261937" y="3467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Logistic function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67917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95700"/>
            <a:ext cx="8426450" cy="16002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Exercise: PREDICTING DEFAULT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data set contains 10,000 records associated with credit card accounts with the following four fields: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78731"/>
              </p:ext>
            </p:extLst>
          </p:nvPr>
        </p:nvGraphicFramePr>
        <p:xfrm>
          <a:off x="1636712" y="2324100"/>
          <a:ext cx="6242050" cy="24384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063625"/>
                <a:gridCol w="517842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</a:t>
                      </a:r>
                      <a:r>
                        <a:rPr lang="en-US" sz="1600" baseline="0" dirty="0" smtClean="0"/>
                        <a:t> variable indicating </a:t>
                      </a:r>
                      <a:r>
                        <a:rPr lang="en-US" sz="1600" dirty="0" smtClean="0"/>
                        <a:t>whether the credit card holder defaulted</a:t>
                      </a:r>
                      <a:r>
                        <a:rPr lang="en-US" sz="1600" baseline="0" dirty="0" smtClean="0"/>
                        <a:t> on their credit card obligations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Binary variable indicating</a:t>
                      </a:r>
                      <a:r>
                        <a:rPr lang="en-US" sz="1600" baseline="0" dirty="0" smtClean="0"/>
                        <a:t> whether the credit card holder is a student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Balance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recording the</a:t>
                      </a:r>
                      <a:r>
                        <a:rPr lang="en-US" sz="1600" baseline="0" dirty="0" smtClean="0"/>
                        <a:t> credit card holders current outstanding balance</a:t>
                      </a:r>
                      <a:endParaRPr lang="en-US" sz="16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 variable representing the total annual income for the credit card holder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9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I: Exploration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Read in Default.csv and convert all data to numeric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Split the data into train and test sets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histogram of all variables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a scatter plot of the income vs. balance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Mark defaults with a different color (and symbol)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What can you infer from this plot?</a:t>
            </a:r>
          </a:p>
        </p:txBody>
      </p:sp>
    </p:spTree>
    <p:extLst>
      <p:ext uri="{BB962C8B-B14F-4D97-AF65-F5344CB8AC3E}">
        <p14:creationId xmlns:p14="http://schemas.microsoft.com/office/powerpoint/2010/main" val="66963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EXERCISE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smtClean="0">
                <a:latin typeface="PFDinTextCompPro-Italic"/>
                <a:cs typeface="PFDinTextCompPro-Italic"/>
              </a:rPr>
              <a:t>Part II: Logistic Regression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Run a logistic regression on the balance variable 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training set</a:t>
            </a:r>
          </a:p>
          <a:p>
            <a:pPr marL="1138238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FDinTextCompPro-Italic"/>
                <a:cs typeface="PFDinTextCompPro-Italic"/>
              </a:rPr>
              <a:t>Use the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statsmodels.formula.api</a:t>
            </a:r>
            <a:r>
              <a:rPr lang="en-US" sz="120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 </a:t>
            </a:r>
            <a:r>
              <a:rPr lang="en-US" sz="2400" smtClean="0">
                <a:latin typeface="PFDinTextCompPro-Italic"/>
                <a:cs typeface="PFDinTextCompPro-Italic"/>
              </a:rPr>
              <a:t>module and </a:t>
            </a:r>
            <a:r>
              <a:rPr lang="en-US" sz="12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smf.logit</a:t>
            </a:r>
            <a:r>
              <a:rPr lang="en-US" sz="12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() </a:t>
            </a:r>
            <a:r>
              <a:rPr lang="en-US" sz="2400" dirty="0" smtClean="0">
                <a:latin typeface="PFDinTextCompPro-Italic"/>
                <a:cs typeface="PFDinTextCompPro-Italic"/>
              </a:rPr>
              <a:t>function</a:t>
            </a:r>
            <a:endParaRPr lang="en-US" sz="2400" dirty="0">
              <a:latin typeface="PFDinTextCompPro-Italic"/>
              <a:cs typeface="PFDinTextCompPro-Italic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2400" dirty="0" smtClean="0">
                <a:latin typeface="Symbol" panose="05050102010706020507" pitchFamily="18" charset="2"/>
                <a:cs typeface="PFDinTextCompPro-Italic"/>
              </a:rPr>
              <a:t>b</a:t>
            </a:r>
            <a:r>
              <a:rPr lang="en-US" sz="2400" dirty="0" smtClean="0">
                <a:latin typeface="PFDinTextCompPro-Italic"/>
                <a:cs typeface="PFDinTextCompPro-Italic"/>
              </a:rPr>
              <a:t>  value associated with balance significant?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Predict the probability of default for someone with a balance of $1.2k and $1.5k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Plot the fitted logistic function overtop of the data points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Create predictions using the test set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2400" dirty="0" smtClean="0">
                <a:latin typeface="PFDinTextCompPro-Italic"/>
                <a:cs typeface="PFDinTextCompPro-Italic"/>
              </a:rPr>
              <a:t>Compute the overall accuracy, the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52805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Q&amp;A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Generalized Linear Model (GLM)?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Briefly</a:t>
            </a:r>
            <a:r>
              <a:rPr lang="en-US" sz="3000" dirty="0">
                <a:latin typeface="PFDinTextCompPro-Italic"/>
                <a:cs typeface="PFDinTextCompPro-Italic"/>
              </a:rPr>
              <a:t>, GLMs generalize the distribution of the </a:t>
            </a:r>
            <a:r>
              <a:rPr lang="en-US" sz="3000" b="1" dirty="0">
                <a:latin typeface="PFDinTextCompPro-Italic"/>
                <a:cs typeface="PFDinTextCompPro-Italic"/>
              </a:rPr>
              <a:t>error term</a:t>
            </a:r>
            <a:r>
              <a:rPr lang="en-US" sz="3000" dirty="0">
                <a:latin typeface="PFDinTextCompPro-Italic"/>
                <a:cs typeface="PFDinTextCompPro-Italic"/>
              </a:rPr>
              <a:t>, and allow the conditional mean of the response variable to be related to the linear model by a </a:t>
            </a:r>
            <a:r>
              <a:rPr lang="en-US" sz="3000" dirty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098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error distribution and link function for the logistic regression?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error term follows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Bernoulli distribution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>
                <a:latin typeface="PFDinTextCompPro-Italic"/>
                <a:cs typeface="PFDinTextCompPro-Italic"/>
              </a:rPr>
              <a:t>and the </a:t>
            </a:r>
            <a:r>
              <a:rPr lang="en-US" sz="3000" dirty="0" err="1">
                <a:latin typeface="PFDinTextCompPro-Italic"/>
                <a:cs typeface="PFDinTextCompPro-Italic"/>
              </a:rPr>
              <a:t>logit</a:t>
            </a:r>
            <a:r>
              <a:rPr lang="en-US" sz="3000" dirty="0">
                <a:latin typeface="PFDinTextCompPro-Italic"/>
                <a:cs typeface="PFDinTextCompPro-Italic"/>
              </a:rPr>
              <a:t> is the link function that connects us to the linear predictor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712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851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PFDinTextCompPro-Italic"/>
                <a:cs typeface="PFDinTextCompPro-Italic"/>
              </a:rPr>
              <a:t>regression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	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classification</a:t>
            </a:r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clustering</a:t>
            </a:r>
            <a:endParaRPr lang="en-US" sz="3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1998793"/>
            <a:ext cx="2483523" cy="1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Is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only link function used for the Bernoulli distribution?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No, other link functions include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3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</a:t>
            </a:r>
            <a:r>
              <a:rPr lang="en-US" sz="3000" dirty="0" err="1" smtClean="0">
                <a:latin typeface="PFDinTextCompPro-Italic"/>
                <a:cs typeface="PFDinTextCompPro-Italic"/>
                <a:hlinkClick r:id="rId4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model. However,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probably the most commonly used.</a:t>
            </a:r>
            <a:endParaRPr lang="en-US" sz="3000" b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80717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difference between                 and                  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Nothing, these are equivalent expressions.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you want to prove this to yourself (a) plot both equations, or (b) multiply both numerator and denominator by          . 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47390"/>
              </p:ext>
            </p:extLst>
          </p:nvPr>
        </p:nvGraphicFramePr>
        <p:xfrm>
          <a:off x="4681537" y="1028700"/>
          <a:ext cx="1034998" cy="67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6"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7" y="1028700"/>
                        <a:ext cx="1034998" cy="674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92764"/>
              </p:ext>
            </p:extLst>
          </p:nvPr>
        </p:nvGraphicFramePr>
        <p:xfrm>
          <a:off x="6348413" y="1096963"/>
          <a:ext cx="1117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7"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1096963"/>
                        <a:ext cx="1117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59243"/>
              </p:ext>
            </p:extLst>
          </p:nvPr>
        </p:nvGraphicFramePr>
        <p:xfrm>
          <a:off x="5824537" y="3390900"/>
          <a:ext cx="72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3390900"/>
                        <a:ext cx="723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368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not use a linear regression to predict probabilities of class membership?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linear regression will make predictions that don’t make sense (e.g., probability outside of [0,1])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Transforming the linear regression into a step function will produce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heteroskedastic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76570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derive coefficients using maximum likelihood?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We find the coefficients that are the most likely, given the observed data. Formally, we estimate the coefficients that maximize the likelihood function. This is done using an iterative procedure.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Check out this </a:t>
            </a:r>
            <a:r>
              <a:rPr lang="en-US" sz="3000" dirty="0" smtClean="0">
                <a:latin typeface="PFDinTextCompPro-Italic"/>
                <a:cs typeface="PFDinTextCompPro-Italic"/>
                <a:hlinkClick r:id="rId3"/>
              </a:rPr>
              <a:t>link</a:t>
            </a:r>
            <a:r>
              <a:rPr lang="en-US" sz="3000" dirty="0" smtClean="0">
                <a:latin typeface="PFDinTextCompPro-Italic"/>
                <a:cs typeface="PFDinTextCompPro-Italic"/>
              </a:rPr>
              <a:t>, for details on the estimation of the coefficients.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2"/>
          <a:stretch/>
        </p:blipFill>
        <p:spPr bwMode="auto">
          <a:xfrm>
            <a:off x="2331671" y="3186637"/>
            <a:ext cx="4852131" cy="111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50178" idx="0"/>
          </p:cNvCxnSpPr>
          <p:nvPr/>
        </p:nvCxnSpPr>
        <p:spPr bwMode="auto">
          <a:xfrm flipH="1">
            <a:off x="4381503" y="3186637"/>
            <a:ext cx="376234" cy="309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810123" y="3028950"/>
            <a:ext cx="3148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Notation for the product of a series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8432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input variables to predict the value of a continuous response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input variables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27257</TotalTime>
  <Pages>0</Pages>
  <Words>2176</Words>
  <Characters>0</Characters>
  <Application>Microsoft Office PowerPoint</Application>
  <PresentationFormat>Custom</PresentationFormat>
  <Lines>0</Lines>
  <Paragraphs>370</Paragraphs>
  <Slides>53</Slides>
  <Notes>53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GA_Instructor_Template_Deck</vt:lpstr>
      <vt:lpstr>Agenda</vt:lpstr>
      <vt:lpstr>1_Agenda</vt:lpstr>
      <vt:lpstr>Equation</vt:lpstr>
      <vt:lpstr>Microsoft Equation 3.0</vt:lpstr>
      <vt:lpstr>INTRO to DATA SCIENCE logistic regression</vt:lpstr>
      <vt:lpstr> 0. BASIC FORM I. Interpretation II. Exercise: Predicting Default Rates III. Q&amp;A</vt:lpstr>
      <vt:lpstr> 0. Basic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I.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Exercise: PREDICTING DEFAULT</vt:lpstr>
      <vt:lpstr>PowerPoint Presentation</vt:lpstr>
      <vt:lpstr>PowerPoint Presentation</vt:lpstr>
      <vt:lpstr>PowerPoint Presentation</vt:lpstr>
      <vt:lpstr> III.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3786</cp:revision>
  <dcterms:modified xsi:type="dcterms:W3CDTF">2014-11-05T00:36:16Z</dcterms:modified>
</cp:coreProperties>
</file>