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0" r:id="rId4"/>
  </p:sldMasterIdLst>
  <p:notesMasterIdLst>
    <p:notesMasterId r:id="rId84"/>
  </p:notesMasterIdLst>
  <p:sldIdLst>
    <p:sldId id="258" r:id="rId5"/>
    <p:sldId id="353" r:id="rId6"/>
    <p:sldId id="426" r:id="rId7"/>
    <p:sldId id="455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44" r:id="rId17"/>
    <p:sldId id="436" r:id="rId18"/>
    <p:sldId id="437" r:id="rId19"/>
    <p:sldId id="481" r:id="rId20"/>
    <p:sldId id="439" r:id="rId21"/>
    <p:sldId id="512" r:id="rId22"/>
    <p:sldId id="513" r:id="rId23"/>
    <p:sldId id="511" r:id="rId24"/>
    <p:sldId id="454" r:id="rId25"/>
    <p:sldId id="514" r:id="rId26"/>
    <p:sldId id="515" r:id="rId27"/>
    <p:sldId id="525" r:id="rId28"/>
    <p:sldId id="473" r:id="rId29"/>
    <p:sldId id="474" r:id="rId30"/>
    <p:sldId id="476" r:id="rId31"/>
    <p:sldId id="480" r:id="rId32"/>
    <p:sldId id="477" r:id="rId33"/>
    <p:sldId id="479" r:id="rId34"/>
    <p:sldId id="482" r:id="rId35"/>
    <p:sldId id="483" r:id="rId36"/>
    <p:sldId id="452" r:id="rId37"/>
    <p:sldId id="521" r:id="rId38"/>
    <p:sldId id="501" r:id="rId39"/>
    <p:sldId id="487" r:id="rId40"/>
    <p:sldId id="445" r:id="rId41"/>
    <p:sldId id="522" r:id="rId42"/>
    <p:sldId id="508" r:id="rId43"/>
    <p:sldId id="509" r:id="rId44"/>
    <p:sldId id="523" r:id="rId45"/>
    <p:sldId id="442" r:id="rId46"/>
    <p:sldId id="470" r:id="rId47"/>
    <p:sldId id="447" r:id="rId48"/>
    <p:sldId id="504" r:id="rId49"/>
    <p:sldId id="505" r:id="rId50"/>
    <p:sldId id="449" r:id="rId51"/>
    <p:sldId id="503" r:id="rId52"/>
    <p:sldId id="510" r:id="rId53"/>
    <p:sldId id="516" r:id="rId54"/>
    <p:sldId id="517" r:id="rId55"/>
    <p:sldId id="456" r:id="rId56"/>
    <p:sldId id="453" r:id="rId57"/>
    <p:sldId id="518" r:id="rId58"/>
    <p:sldId id="519" r:id="rId59"/>
    <p:sldId id="485" r:id="rId60"/>
    <p:sldId id="460" r:id="rId61"/>
    <p:sldId id="462" r:id="rId62"/>
    <p:sldId id="465" r:id="rId63"/>
    <p:sldId id="507" r:id="rId64"/>
    <p:sldId id="464" r:id="rId65"/>
    <p:sldId id="466" r:id="rId66"/>
    <p:sldId id="491" r:id="rId67"/>
    <p:sldId id="520" r:id="rId68"/>
    <p:sldId id="467" r:id="rId69"/>
    <p:sldId id="468" r:id="rId70"/>
    <p:sldId id="469" r:id="rId71"/>
    <p:sldId id="471" r:id="rId72"/>
    <p:sldId id="486" r:id="rId73"/>
    <p:sldId id="488" r:id="rId74"/>
    <p:sldId id="495" r:id="rId75"/>
    <p:sldId id="496" r:id="rId76"/>
    <p:sldId id="493" r:id="rId77"/>
    <p:sldId id="526" r:id="rId78"/>
    <p:sldId id="527" r:id="rId79"/>
    <p:sldId id="528" r:id="rId80"/>
    <p:sldId id="529" r:id="rId81"/>
    <p:sldId id="441" r:id="rId82"/>
    <p:sldId id="524" r:id="rId8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>
      <p:cViewPr>
        <p:scale>
          <a:sx n="100" d="100"/>
          <a:sy n="100" d="100"/>
        </p:scale>
        <p:origin x="-948" y="-19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111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53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1" r:id="rId1"/>
    <p:sldLayoutId id="2147484122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7.gif"/><Relationship Id="rId9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7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27.gif"/><Relationship Id="rId9" Type="http://schemas.openxmlformats.org/officeDocument/2006/relationships/oleObject" Target="../embeddings/oleObject3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6: Linear regression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60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</a:t>
            </a:r>
            <a:r>
              <a:rPr lang="en-US" sz="3000" dirty="0" smtClean="0">
                <a:latin typeface="PFDinTextCompPro-Italic"/>
                <a:cs typeface="PFDinTextCompPro-Italic"/>
              </a:rPr>
              <a:t>parameter)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5553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91754" y="4150738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Symbol" charset="2"/>
                <a:cs typeface="Symbol" charset="2"/>
              </a:rPr>
              <a:t>a</a:t>
            </a:r>
            <a:endParaRPr lang="en-US" sz="3600" b="1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445107" y="3493699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impact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particular input variable on the response variable?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coefficient estimates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58174"/>
              </p:ext>
            </p:extLst>
          </p:nvPr>
        </p:nvGraphicFramePr>
        <p:xfrm>
          <a:off x="3919537" y="2095500"/>
          <a:ext cx="551033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7" y="2095500"/>
                        <a:ext cx="551033" cy="516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8825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4834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BASIC FORM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	COMMON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	CATEGORICAL VARIABLES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37" y="4152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fundamental part of statistics is quantifying our confidence that our estimates are reflective of truth.</a:t>
            </a:r>
          </a:p>
        </p:txBody>
      </p:sp>
    </p:spTree>
    <p:extLst>
      <p:ext uri="{BB962C8B-B14F-4D97-AF65-F5344CB8AC3E}">
        <p14:creationId xmlns:p14="http://schemas.microsoft.com/office/powerpoint/2010/main" val="155576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39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757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1795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56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90342" y="2875501"/>
            <a:ext cx="0" cy="347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6444327" y="24881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577137" y="3788648"/>
            <a:ext cx="187131" cy="376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6408653" y="416555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0818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calculate estimates that minimize the sum of squared errors?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Through calculus, it can be shown that the following equation minimizes the sum of squared errors.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5463"/>
              </p:ext>
            </p:extLst>
          </p:nvPr>
        </p:nvGraphicFramePr>
        <p:xfrm>
          <a:off x="2624138" y="36258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258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8396"/>
              </p:ext>
            </p:extLst>
          </p:nvPr>
        </p:nvGraphicFramePr>
        <p:xfrm>
          <a:off x="2166937" y="1907008"/>
          <a:ext cx="2205665" cy="2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1907008"/>
                        <a:ext cx="2205665" cy="22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35291"/>
              </p:ext>
            </p:extLst>
          </p:nvPr>
        </p:nvGraphicFramePr>
        <p:xfrm>
          <a:off x="5062537" y="1983208"/>
          <a:ext cx="1535197" cy="20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Equation" r:id="rId6" imgW="761760" imgH="1143000" progId="Equation.3">
                  <p:embed/>
                </p:oleObj>
              </mc:Choice>
              <mc:Fallback>
                <p:oleObj name="Equation" r:id="rId6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7" y="1983208"/>
                        <a:ext cx="1535197" cy="202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walk through an trivial calculation to see how this works.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737" y="4360453"/>
            <a:ext cx="6851915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Along the way, we’ll review some matrix math.</a:t>
            </a:r>
          </a:p>
        </p:txBody>
      </p:sp>
    </p:spTree>
    <p:extLst>
      <p:ext uri="{BB962C8B-B14F-4D97-AF65-F5344CB8AC3E}">
        <p14:creationId xmlns:p14="http://schemas.microsoft.com/office/powerpoint/2010/main" val="358413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503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2010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644232" y="2095500"/>
            <a:ext cx="1580105" cy="774233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241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43732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02117" y="31051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0612" y="26289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86274" y="31524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924601" y="19570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1" idx="0"/>
            <a:endCxn id="10" idx="0"/>
          </p:cNvCxnSpPr>
          <p:nvPr/>
        </p:nvCxnSpPr>
        <p:spPr bwMode="auto">
          <a:xfrm rot="16200000" flipV="1">
            <a:off x="5615432" y="20861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86044"/>
              </p:ext>
            </p:extLst>
          </p:nvPr>
        </p:nvGraphicFramePr>
        <p:xfrm>
          <a:off x="1998636" y="3037607"/>
          <a:ext cx="5273701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Equation" r:id="rId4" imgW="3835080" imgH="507960" progId="Equation.3">
                  <p:embed/>
                </p:oleObj>
              </mc:Choice>
              <mc:Fallback>
                <p:oleObj name="Equation" r:id="rId4" imgW="383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36" y="3037607"/>
                        <a:ext cx="5273701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395537" y="4043360"/>
            <a:ext cx="2286000" cy="1095375"/>
          </a:xfrm>
          <a:prstGeom prst="wedgeRoundRectCallout">
            <a:avLst>
              <a:gd name="adj1" fmla="val 23671"/>
              <a:gd name="adj2" fmla="val -70429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the determinant.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</a:t>
            </a:r>
            <a:r>
              <a:rPr lang="en-US" sz="6600" dirty="0" smtClean="0"/>
              <a:t>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690"/>
              </p:ext>
            </p:extLst>
          </p:nvPr>
        </p:nvGraphicFramePr>
        <p:xfrm>
          <a:off x="1546225" y="262890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2890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8049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9737" y="121920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3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4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Interpreting The Output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7521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54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</a:t>
            </a:r>
            <a:r>
              <a:rPr lang="en-US" sz="3000" dirty="0" smtClean="0">
                <a:latin typeface="PFDinTextCompPro-Italic"/>
                <a:cs typeface="PFDinTextCompPro-Italic"/>
              </a:rPr>
              <a:t>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40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127" y="2628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p-value?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probability of getting the observed outcome (e.g., the coefficient estimate) if the null hypothesis were true (p &lt; 0.05 is typically considered significant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</a:t>
            </a:r>
            <a:r>
              <a:rPr lang="en-US" sz="3000" dirty="0" smtClean="0">
                <a:latin typeface="PFDinTextCompPro-Italic"/>
                <a:cs typeface="PFDinTextCompPro-Italic"/>
              </a:rPr>
              <a:t>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null hypothesis for linear regression coefficients?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There is no relationship between X and </a:t>
            </a:r>
            <a:r>
              <a:rPr lang="en-US" sz="3000" dirty="0" smtClean="0">
                <a:latin typeface="PFDinTextCompPro-Italic"/>
                <a:cs typeface="PFDinTextCompPro-Italic"/>
              </a:rPr>
              <a:t>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665" y="2829849"/>
            <a:ext cx="514794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01605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3892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51474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Rounded Rectangular Callout 77"/>
          <p:cNvSpPr/>
          <p:nvPr/>
        </p:nvSpPr>
        <p:spPr bwMode="auto">
          <a:xfrm>
            <a:off x="7272337" y="2455394"/>
            <a:ext cx="1676400" cy="912800"/>
          </a:xfrm>
          <a:prstGeom prst="wedgeRoundRectCallout">
            <a:avLst>
              <a:gd name="adj1" fmla="val -68432"/>
              <a:gd name="adj2" fmla="val 2931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Confidence intervals are calculated based off of the error variance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many important features to understand of a linear regression output. For our purposes, we will discuss the following: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Coefficient estimate significance using p-value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Fit assessment using R</a:t>
            </a:r>
            <a:r>
              <a:rPr lang="en-US" sz="3000" b="1" baseline="30000" dirty="0" smtClean="0">
                <a:latin typeface="PFDinTextCompPro-Italic"/>
                <a:cs typeface="PFDinTextCompPro-Italic"/>
              </a:rPr>
              <a:t>2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01605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model fit?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associated with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2773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model fit?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associated with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629" y="2400300"/>
            <a:ext cx="8396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proportion of explained variance, ranges from 0 to </a:t>
            </a:r>
            <a:r>
              <a:rPr lang="en-US" sz="3000" dirty="0" smtClean="0">
                <a:latin typeface="PFDinTextCompPro-Italic"/>
                <a:cs typeface="PFDinTextCompPro-Italic"/>
              </a:rPr>
              <a:t>1.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1901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104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71966"/>
              </p:ext>
            </p:extLst>
          </p:nvPr>
        </p:nvGraphicFramePr>
        <p:xfrm>
          <a:off x="490537" y="2614361"/>
          <a:ext cx="40798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4" imgW="1879560" imgH="558720" progId="Equation.3">
                  <p:embed/>
                </p:oleObj>
              </mc:Choice>
              <mc:Fallback>
                <p:oleObj name="Equation" r:id="rId4" imgW="187956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2614361"/>
                        <a:ext cx="40798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20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 flipV="1">
            <a:off x="7678086" y="1550403"/>
            <a:ext cx="6116" cy="2123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6265339" y="1762758"/>
            <a:ext cx="0" cy="4777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6995498" y="1762758"/>
            <a:ext cx="6116" cy="1041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84" idx="0"/>
          </p:cNvCxnSpPr>
          <p:nvPr/>
        </p:nvCxnSpPr>
        <p:spPr bwMode="auto">
          <a:xfrm>
            <a:off x="6722539" y="1752600"/>
            <a:ext cx="0" cy="259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7449486" y="1673522"/>
            <a:ext cx="0" cy="892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6489708" y="1772437"/>
            <a:ext cx="6116" cy="3685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87" idx="0"/>
          </p:cNvCxnSpPr>
          <p:nvPr/>
        </p:nvCxnSpPr>
        <p:spPr bwMode="auto">
          <a:xfrm>
            <a:off x="7982886" y="13761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8210463" y="1283703"/>
            <a:ext cx="7139" cy="479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023454" y="1104900"/>
            <a:ext cx="0" cy="1790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5652143" y="26670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6227239" y="20596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49995" y="23622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258986" y="1905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684439" y="1752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541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639986" y="12999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944786" y="17246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81733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411386" y="1143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12139" y="14594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027050" y="12192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6023454" y="176275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681537" y="2011680"/>
            <a:ext cx="1033545" cy="7696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4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74694"/>
              </p:ext>
            </p:extLst>
          </p:nvPr>
        </p:nvGraphicFramePr>
        <p:xfrm>
          <a:off x="490537" y="2614361"/>
          <a:ext cx="40798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4" imgW="1879560" imgH="558720" progId="Equation.3">
                  <p:embed/>
                </p:oleObj>
              </mc:Choice>
              <mc:Fallback>
                <p:oleObj name="Equation" r:id="rId4" imgW="1879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2614361"/>
                        <a:ext cx="40798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54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calculated?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605337" y="3735395"/>
            <a:ext cx="838200" cy="2816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7684202" y="3623973"/>
            <a:ext cx="0" cy="3931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endCxn id="40" idx="0"/>
          </p:cNvCxnSpPr>
          <p:nvPr/>
        </p:nvCxnSpPr>
        <p:spPr bwMode="auto">
          <a:xfrm>
            <a:off x="6271455" y="4017078"/>
            <a:ext cx="0" cy="3200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7001614" y="3757581"/>
            <a:ext cx="0" cy="2594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43" idx="0"/>
            <a:endCxn id="43" idx="4"/>
          </p:cNvCxnSpPr>
          <p:nvPr/>
        </p:nvCxnSpPr>
        <p:spPr bwMode="auto">
          <a:xfrm>
            <a:off x="6728655" y="4030037"/>
            <a:ext cx="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455602" y="3496637"/>
            <a:ext cx="0" cy="5204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6548437" y="4017078"/>
            <a:ext cx="0" cy="6436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7299374" y="4017078"/>
            <a:ext cx="3828" cy="2191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47" idx="0"/>
          </p:cNvCxnSpPr>
          <p:nvPr/>
        </p:nvCxnSpPr>
        <p:spPr bwMode="auto">
          <a:xfrm flipV="1">
            <a:off x="8216579" y="3697295"/>
            <a:ext cx="1023" cy="319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6029570" y="3306845"/>
            <a:ext cx="0" cy="16756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5658259" y="4830845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6233355" y="433711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510337" y="46396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265102" y="4182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690555" y="40300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960302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646102" y="357738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950902" y="40020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8179502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417502" y="3420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2249" y="4774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82" y="3811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 flipH="1">
            <a:off x="6033167" y="401707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 flipV="1">
            <a:off x="7678086" y="1550403"/>
            <a:ext cx="6116" cy="2123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6265339" y="1762758"/>
            <a:ext cx="0" cy="4777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6995498" y="1762758"/>
            <a:ext cx="6116" cy="1041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84" idx="0"/>
          </p:cNvCxnSpPr>
          <p:nvPr/>
        </p:nvCxnSpPr>
        <p:spPr bwMode="auto">
          <a:xfrm>
            <a:off x="6722539" y="1752600"/>
            <a:ext cx="0" cy="259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7449486" y="1673522"/>
            <a:ext cx="0" cy="892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6489708" y="1772437"/>
            <a:ext cx="6116" cy="3685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87" idx="0"/>
          </p:cNvCxnSpPr>
          <p:nvPr/>
        </p:nvCxnSpPr>
        <p:spPr bwMode="auto">
          <a:xfrm>
            <a:off x="7982886" y="13761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8210463" y="1283703"/>
            <a:ext cx="7139" cy="4790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023454" y="1104900"/>
            <a:ext cx="0" cy="1790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5652143" y="26670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6227239" y="20596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49995" y="23622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258986" y="1905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684439" y="1752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541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639986" y="12999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944786" y="17246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8173386" y="14198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411386" y="11430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12139" y="14594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027050" y="12192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6023454" y="176275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681537" y="2011680"/>
            <a:ext cx="1033545" cy="7696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4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58001"/>
              </p:ext>
            </p:extLst>
          </p:nvPr>
        </p:nvGraphicFramePr>
        <p:xfrm>
          <a:off x="490537" y="2614361"/>
          <a:ext cx="40798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4" imgW="1879560" imgH="558720" progId="Equation.3">
                  <p:embed/>
                </p:oleObj>
              </mc:Choice>
              <mc:Fallback>
                <p:oleObj name="Equation" r:id="rId4" imgW="1879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2614361"/>
                        <a:ext cx="40798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33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good does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need to be?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Hard to be precise here. The threshold for a good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ranges widely depending on the domain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1798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good does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need to be?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Hard to be precise here. The threshold for a good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ranges widely depending on the domain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However, it provides a benchmark to evaluate different models against one another. We will devote an entire class to model evaluation next week.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4956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</a:t>
            </a:r>
            <a:r>
              <a:rPr lang="en-US" sz="3000" dirty="0" smtClean="0">
                <a:latin typeface="PFDinTextCompPro-Italic"/>
                <a:cs typeface="PFDinTextCompPro-Italic"/>
              </a:rPr>
              <a:t>necessarily improving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model. 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60041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</a:t>
            </a:r>
            <a:r>
              <a:rPr lang="en-US" sz="3000" dirty="0" smtClean="0">
                <a:latin typeface="PFDinTextCompPro-Italic"/>
                <a:cs typeface="PFDinTextCompPro-Italic"/>
              </a:rPr>
              <a:t>variables.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</a:t>
            </a:r>
            <a:r>
              <a:rPr lang="en-US" sz="3000" dirty="0" smtClean="0">
                <a:latin typeface="PFDinTextCompPro-Italic"/>
                <a:cs typeface="PFDinTextCompPro-Italic"/>
              </a:rPr>
              <a:t>necessarily improving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model.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reality, the Adjusted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takes into account the model complexity, is a better measure of performance.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1082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1499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One additional caveat: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 should be taken with a grain of salt, since adding more variables will always increase the </a:t>
            </a:r>
            <a:r>
              <a:rPr lang="en-US" sz="3000" dirty="0">
                <a:latin typeface="PFDinTextCompPro-Italic"/>
                <a:cs typeface="PFDinTextCompPro-Italic"/>
              </a:rPr>
              <a:t>R</a:t>
            </a:r>
            <a:r>
              <a:rPr lang="en-US" sz="3000" baseline="30000" dirty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however, this does not mean we are </a:t>
            </a:r>
            <a:r>
              <a:rPr lang="en-US" sz="3000" dirty="0" smtClean="0">
                <a:latin typeface="PFDinTextCompPro-Italic"/>
                <a:cs typeface="PFDinTextCompPro-Italic"/>
              </a:rPr>
              <a:t>necessarily improving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model.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reality, the Adjusted R</a:t>
            </a:r>
            <a:r>
              <a:rPr lang="en-US" sz="30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takes into account the model complexity, is a better measure of performance.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66941"/>
              </p:ext>
            </p:extLst>
          </p:nvPr>
        </p:nvGraphicFramePr>
        <p:xfrm>
          <a:off x="1023937" y="4087425"/>
          <a:ext cx="3520886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4" imgW="2158920" imgH="419040" progId="Equation.3">
                  <p:embed/>
                </p:oleObj>
              </mc:Choice>
              <mc:Fallback>
                <p:oleObj name="Equation" r:id="rId4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4087425"/>
                        <a:ext cx="3520886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60307"/>
              </p:ext>
            </p:extLst>
          </p:nvPr>
        </p:nvGraphicFramePr>
        <p:xfrm>
          <a:off x="1045643" y="4610100"/>
          <a:ext cx="2645294" cy="4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6" imgW="2158920" imgH="342720" progId="Equation.3">
                  <p:embed/>
                </p:oleObj>
              </mc:Choice>
              <mc:Fallback>
                <p:oleObj name="Equation" r:id="rId6" imgW="2158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43" y="4610100"/>
                        <a:ext cx="2645294" cy="4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4762499" y="4419481"/>
            <a:ext cx="7977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672137" y="3943171"/>
            <a:ext cx="2905884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As p increases: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latin typeface="PF Din Text Comp Pro" panose="02000506020000020004" pitchFamily="2" charset="0"/>
                <a:cs typeface="PFDinTextCompPro-Italic"/>
              </a:rPr>
              <a:t>D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enominator decreases 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Fraction increases</a:t>
            </a:r>
          </a:p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Adjusted R</a:t>
            </a:r>
            <a:r>
              <a:rPr lang="en-US" sz="1800" baseline="30000" dirty="0" smtClean="0">
                <a:latin typeface="PF Din Text Comp Pro" panose="02000506020000020004" pitchFamily="2" charset="0"/>
                <a:cs typeface="PFDinTextCompPro-Italic"/>
              </a:rPr>
              <a:t>2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decreases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3037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COMMON PROBLEMS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modeling is a parametric technique, meaning tha</a:t>
            </a:r>
            <a:r>
              <a:rPr lang="en-US" sz="3000" dirty="0" smtClean="0">
                <a:latin typeface="PFDinTextCompPro-Italic"/>
                <a:cs typeface="PFDinTextCompPro-Italic"/>
              </a:rPr>
              <a:t>t it</a:t>
            </a:r>
            <a:r>
              <a:rPr lang="en-US" sz="3000" dirty="0" smtClean="0">
                <a:latin typeface="PFDinTextCompPro-Italic"/>
                <a:cs typeface="PFDinTextCompPro-Italic"/>
              </a:rPr>
              <a:t> relies on specific assumptions underlying data: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Linearity and </a:t>
            </a:r>
            <a:r>
              <a:rPr lang="en-US" sz="3000" dirty="0" err="1">
                <a:latin typeface="PFDinTextCompPro-Italic"/>
                <a:cs typeface="PFDinTextCompPro-Italic"/>
              </a:rPr>
              <a:t>additivity</a:t>
            </a:r>
            <a:r>
              <a:rPr lang="en-US" sz="3000" dirty="0">
                <a:latin typeface="PFDinTextCompPro-Italic"/>
                <a:cs typeface="PFDinTextCompPro-Italic"/>
              </a:rPr>
              <a:t> 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relationship between input and response variables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Homoscedasticity of the errors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Statistical independence of the errors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Normality of the Error Distribution</a:t>
            </a:r>
          </a:p>
          <a:p>
            <a:pPr marL="514350" indent="-514350" algn="l"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</p:spTree>
    <p:extLst>
      <p:ext uri="{BB962C8B-B14F-4D97-AF65-F5344CB8AC3E}">
        <p14:creationId xmlns:p14="http://schemas.microsoft.com/office/powerpoint/2010/main" val="398825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 smtClean="0">
                <a:latin typeface="PFDinTextCompPro-Italic"/>
                <a:cs typeface="PFDinTextCompPro-Italic"/>
              </a:rPr>
              <a:t>section defines two </a:t>
            </a:r>
            <a:r>
              <a:rPr lang="en-US" sz="3000" dirty="0" smtClean="0">
                <a:latin typeface="PFDinTextCompPro-Italic"/>
                <a:cs typeface="PFDinTextCompPro-Italic"/>
              </a:rPr>
              <a:t>common problems that arise when these assumptions are not met, </a:t>
            </a:r>
            <a:r>
              <a:rPr lang="en-US" sz="3000" dirty="0" smtClean="0">
                <a:latin typeface="PFDinTextCompPro-Italic"/>
                <a:cs typeface="PFDinTextCompPro-Italic"/>
              </a:rPr>
              <a:t>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278372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 smtClean="0">
                <a:latin typeface="PFDinTextCompPro-Italic"/>
                <a:cs typeface="PFDinTextCompPro-Italic"/>
              </a:rPr>
              <a:t>section defines two </a:t>
            </a:r>
            <a:r>
              <a:rPr lang="en-US" sz="3000" dirty="0" smtClean="0">
                <a:latin typeface="PFDinTextCompPro-Italic"/>
                <a:cs typeface="PFDinTextCompPro-Italic"/>
              </a:rPr>
              <a:t>common problems that arise when these assumptions are not met, </a:t>
            </a:r>
            <a:r>
              <a:rPr lang="en-US" sz="3000" dirty="0" smtClean="0">
                <a:latin typeface="PFDinTextCompPro-Italic"/>
                <a:cs typeface="PFDinTextCompPro-Italic"/>
              </a:rPr>
              <a:t>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25397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multicollinearity?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Multicollinearity (also called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) exists whenever there is a correlation between 2 or more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67095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b="1" dirty="0">
                <a:latin typeface="PFDinTextCompPro-Italic"/>
                <a:cs typeface="PFDinTextCompPro-Italic"/>
              </a:rPr>
              <a:t>Generally,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Linear Regression </a:t>
            </a:r>
            <a:r>
              <a:rPr lang="en-US" sz="3000" b="1" dirty="0">
                <a:latin typeface="PFDinTextCompPro-Italic"/>
                <a:cs typeface="PFDinTextCompPro-Italic"/>
              </a:rPr>
              <a:t>relies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on the assumption that each input variable is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independent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of the other. </a:t>
            </a:r>
          </a:p>
        </p:txBody>
      </p:sp>
    </p:spTree>
    <p:extLst>
      <p:ext uri="{BB962C8B-B14F-4D97-AF65-F5344CB8AC3E}">
        <p14:creationId xmlns:p14="http://schemas.microsoft.com/office/powerpoint/2010/main" val="279866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Generally, </a:t>
            </a:r>
            <a:r>
              <a:rPr lang="en-US" sz="3000" dirty="0" smtClean="0">
                <a:latin typeface="PFDinTextCompPro-Italic"/>
                <a:cs typeface="PFDinTextCompPro-Italic"/>
              </a:rPr>
              <a:t>Linear Regression relies on the assumption that each input variable is </a:t>
            </a:r>
            <a:r>
              <a:rPr lang="en-US" sz="3000" dirty="0" smtClean="0">
                <a:latin typeface="PFDinTextCompPro-Italic"/>
                <a:cs typeface="PFDinTextCompPro-Italic"/>
              </a:rPr>
              <a:t>independent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other. </a:t>
            </a:r>
          </a:p>
          <a:p>
            <a:pPr marL="457200" indent="-457200" algn="l">
              <a:buFontTx/>
              <a:buChar char="-"/>
            </a:pPr>
            <a:r>
              <a:rPr lang="en-US" sz="3000" b="1" dirty="0">
                <a:latin typeface="PFDinTextCompPro-Italic"/>
                <a:cs typeface="PFDinTextCompPro-Italic"/>
              </a:rPr>
              <a:t>This means that you can vary each input variable independently and still get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4254087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does multicollinearity affect my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Generally, Linear Regression </a:t>
            </a:r>
            <a:r>
              <a:rPr lang="en-US" sz="3000" dirty="0">
                <a:latin typeface="PFDinTextCompPro-Italic"/>
                <a:cs typeface="PFDinTextCompPro-Italic"/>
              </a:rPr>
              <a:t>relies </a:t>
            </a:r>
            <a:r>
              <a:rPr lang="en-US" sz="3000" dirty="0" smtClean="0">
                <a:latin typeface="PFDinTextCompPro-Italic"/>
                <a:cs typeface="PFDinTextCompPro-Italic"/>
              </a:rPr>
              <a:t>on the assumption that each input variable is </a:t>
            </a:r>
            <a:r>
              <a:rPr lang="en-US" sz="3000" dirty="0" smtClean="0">
                <a:latin typeface="PFDinTextCompPro-Italic"/>
                <a:cs typeface="PFDinTextCompPro-Italic"/>
              </a:rPr>
              <a:t>independent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other. 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This means that you can vary each input variable independently and still get accurate predictions.</a:t>
            </a:r>
          </a:p>
          <a:p>
            <a:pPr marL="457200" indent="-457200" algn="l">
              <a:buFontTx/>
              <a:buChar char="-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When this assumption is not met, it reduces confidence in your coefficient estimates.</a:t>
            </a:r>
          </a:p>
        </p:txBody>
      </p:sp>
    </p:spTree>
    <p:extLst>
      <p:ext uri="{BB962C8B-B14F-4D97-AF65-F5344CB8AC3E}">
        <p14:creationId xmlns:p14="http://schemas.microsoft.com/office/powerpoint/2010/main" val="160779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</a:t>
            </a:r>
            <a:r>
              <a:rPr lang="en-US" sz="3000" dirty="0" smtClean="0">
                <a:latin typeface="PFDinTextCompPro-Italic"/>
                <a:cs typeface="PFDinTextCompPro-Italic"/>
              </a:rPr>
              <a:t>variables.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do I identify whether multicollinearity is present in my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can be difficult, however, a scatter matrix, or correlation coefficient matrix can </a:t>
            </a:r>
            <a:r>
              <a:rPr lang="en-US" sz="3000" dirty="0" smtClean="0">
                <a:latin typeface="PFDinTextCompPro-Italic"/>
                <a:cs typeface="PFDinTextCompPro-Italic"/>
              </a:rPr>
              <a:t>help.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14861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is the correlation coefficient matrix calculated?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Most popular method is the </a:t>
            </a:r>
            <a:r>
              <a:rPr lang="en-US" sz="3000" dirty="0">
                <a:latin typeface="PFDinTextCompPro-Italic"/>
                <a:cs typeface="PFDinTextCompPro-Italic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earson product-moment coefficient </a:t>
            </a:r>
            <a:r>
              <a:rPr lang="en-US" sz="3000" dirty="0">
                <a:latin typeface="PFDinTextCompPro-Italic"/>
                <a:cs typeface="PFDinTextCompPro-Italic"/>
              </a:rPr>
              <a:t>(a.k.a., correlation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9138"/>
              </p:ext>
            </p:extLst>
          </p:nvPr>
        </p:nvGraphicFramePr>
        <p:xfrm>
          <a:off x="1590333" y="3349625"/>
          <a:ext cx="1873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33" y="3349625"/>
                        <a:ext cx="18732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05576" y="4697968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97191" y="4308830"/>
            <a:ext cx="101573" cy="3891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1057269" y="2672557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 bwMode="auto">
          <a:xfrm>
            <a:off x="2148885" y="3037394"/>
            <a:ext cx="348306" cy="3209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471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How is the correlation coefficient matrix calculated?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: Most popular method is the </a:t>
            </a:r>
            <a:r>
              <a:rPr lang="en-US" sz="3000" dirty="0">
                <a:latin typeface="PFDinTextCompPro-Italic"/>
                <a:cs typeface="PFDinTextCompPro-Italic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earson product-moment coefficient </a:t>
            </a:r>
            <a:r>
              <a:rPr lang="en-US" sz="3000" dirty="0">
                <a:latin typeface="PFDinTextCompPro-Italic"/>
                <a:cs typeface="PFDinTextCompPro-Italic"/>
              </a:rPr>
              <a:t>(a.k.a., correlation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68225"/>
              </p:ext>
            </p:extLst>
          </p:nvPr>
        </p:nvGraphicFramePr>
        <p:xfrm>
          <a:off x="1590333" y="3185431"/>
          <a:ext cx="5979685" cy="127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4" imgW="2755800" imgH="596880" progId="Equation.3">
                  <p:embed/>
                </p:oleObj>
              </mc:Choice>
              <mc:Fallback>
                <p:oleObj name="Equation" r:id="rId4" imgW="27558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33" y="3185431"/>
                        <a:ext cx="5979685" cy="127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388458" y="2641133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Average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5748337" y="3010465"/>
            <a:ext cx="149368" cy="189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4248490" y="2641133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>
            <a:off x="4757737" y="3010465"/>
            <a:ext cx="381000" cy="3478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47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can I deal with multicollinearity?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These variables can be removed, or included in the model as an interaction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term.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1953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 smtClean="0">
                <a:latin typeface="PFDinTextCompPro-Italic"/>
                <a:cs typeface="PFDinTextCompPro-Italic"/>
              </a:rPr>
              <a:t>section defines two </a:t>
            </a:r>
            <a:r>
              <a:rPr lang="en-US" sz="3000" dirty="0" smtClean="0">
                <a:latin typeface="PFDinTextCompPro-Italic"/>
                <a:cs typeface="PFDinTextCompPro-Italic"/>
              </a:rPr>
              <a:t>common problems that arise when these assumptions are not met, </a:t>
            </a:r>
            <a:r>
              <a:rPr lang="en-US" sz="3000" dirty="0" smtClean="0">
                <a:latin typeface="PFDinTextCompPro-Italic"/>
                <a:cs typeface="PFDinTextCompPro-Italic"/>
              </a:rPr>
              <a:t>along with how to identify and remediate them.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514350" indent="-514350" algn="l">
              <a:buAutoNum type="arabicParenR"/>
            </a:pPr>
            <a:r>
              <a:rPr lang="en-US" sz="3000" b="1" dirty="0" smtClean="0">
                <a:latin typeface="PFDinTextCompPro-Italic"/>
                <a:cs typeface="PFDinTextCompPro-Italic"/>
              </a:rPr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532942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is heteroskedasticity?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Heteroskedasticity </a:t>
            </a:r>
            <a:r>
              <a:rPr lang="en-US" sz="3000" dirty="0" smtClean="0">
                <a:latin typeface="PFDinTextCompPro-Italic"/>
                <a:cs typeface="PFDinTextCompPro-Italic"/>
              </a:rPr>
              <a:t>means </a:t>
            </a:r>
            <a:r>
              <a:rPr lang="en-US" sz="3000" dirty="0" smtClean="0">
                <a:latin typeface="PFDinTextCompPro-Italic"/>
                <a:cs typeface="PFDinTextCompPro-Italic"/>
              </a:rPr>
              <a:t>non-constant variance in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residuals (literally: hetero=different, </a:t>
            </a:r>
            <a:r>
              <a:rPr lang="en-US" sz="3000" dirty="0" err="1">
                <a:latin typeface="PFDinTextCompPro-Italic"/>
                <a:cs typeface="PFDinTextCompPro-Italic"/>
              </a:rPr>
              <a:t>skedasis</a:t>
            </a:r>
            <a:r>
              <a:rPr lang="en-US" sz="3000" dirty="0">
                <a:latin typeface="PFDinTextCompPro-Italic"/>
                <a:cs typeface="PFDinTextCompPro-Italic"/>
              </a:rPr>
              <a:t>=d</a:t>
            </a:r>
            <a:r>
              <a:rPr lang="en-US" sz="3000" dirty="0" smtClean="0">
                <a:latin typeface="PFDinTextCompPro-Italic"/>
                <a:cs typeface="PFDinTextCompPro-Italic"/>
              </a:rPr>
              <a:t>ispersion).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5303" y="2558327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11270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71339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72649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41364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9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196137" y="2857500"/>
            <a:ext cx="457200" cy="189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772025" y="2857500"/>
            <a:ext cx="747712" cy="2085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2"/>
            <a:endCxn id="11270" idx="0"/>
          </p:cNvCxnSpPr>
          <p:nvPr/>
        </p:nvCxnSpPr>
        <p:spPr bwMode="auto">
          <a:xfrm>
            <a:off x="2049717" y="2933700"/>
            <a:ext cx="1" cy="17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065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does </a:t>
            </a:r>
            <a:r>
              <a:rPr lang="en-US" sz="3000" dirty="0" smtClean="0">
                <a:latin typeface="PFDinTextCompPro-Italic"/>
                <a:cs typeface="PFDinTextCompPro-Italic"/>
              </a:rPr>
              <a:t>heteroskedasticity affect </a:t>
            </a:r>
            <a:r>
              <a:rPr lang="en-US" sz="3000" dirty="0">
                <a:latin typeface="PFDinTextCompPro-Italic"/>
                <a:cs typeface="PFDinTextCompPro-Italic"/>
              </a:rPr>
              <a:t>my model?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It will distort and therefore decrease confidence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 and prediction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estimates.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37" y="2857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</a:t>
            </a:r>
            <a:r>
              <a:rPr lang="en-US" sz="3000" dirty="0" smtClean="0">
                <a:latin typeface="PFDinTextCompPro-Italic"/>
                <a:cs typeface="PFDinTextCompPro-Italic"/>
              </a:rPr>
              <a:t>Why does heteroskedasticity reduce confidence in the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standard errors, confidence intervals, and hypothesis tests all rely on </a:t>
            </a:r>
            <a:r>
              <a:rPr lang="en-US" sz="3000" dirty="0" smtClean="0">
                <a:latin typeface="PFDinTextCompPro-Italic"/>
                <a:cs typeface="PFDinTextCompPro-Italic"/>
              </a:rPr>
              <a:t>constant error variance.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8526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identify heteroskedasticity?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Plot the residuals against the predicted response variable (also input variables and time).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5303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7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52827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73035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12479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738937" y="2873419"/>
            <a:ext cx="304800" cy="173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265701" y="2845832"/>
            <a:ext cx="558836" cy="195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7" idx="0"/>
          </p:cNvCxnSpPr>
          <p:nvPr/>
        </p:nvCxnSpPr>
        <p:spPr bwMode="auto">
          <a:xfrm>
            <a:off x="2049717" y="2915726"/>
            <a:ext cx="1" cy="191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051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to deal with heteroskedasticity</a:t>
            </a:r>
            <a:r>
              <a:rPr lang="en-US" sz="3000" dirty="0" smtClean="0">
                <a:latin typeface="PFDinTextCompPro-Italic"/>
                <a:cs typeface="PFDinTextCompPro-Italic"/>
              </a:rPr>
              <a:t>? 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b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Option #1: Conduct </a:t>
            </a:r>
            <a:r>
              <a:rPr lang="en-US" sz="3000" b="1" dirty="0">
                <a:latin typeface="PFDinTextCompPro-Italic"/>
                <a:cs typeface="PFDinTextCompPro-Italic"/>
              </a:rPr>
              <a:t>log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transformation of the response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variable.</a:t>
            </a:r>
            <a:endParaRPr lang="en-US" sz="3000" b="1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Coefficients now correspond to percentage change in response variable, rather than unit change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05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</a:t>
            </a:r>
            <a:r>
              <a:rPr lang="en-US" sz="3000" dirty="0">
                <a:latin typeface="PFDinTextCompPro-Italic"/>
                <a:cs typeface="PFDinTextCompPro-Italic"/>
              </a:rPr>
              <a:t>: How to deal with heteroskedasticity?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Option #2: Use Weighted Least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Squares.</a:t>
            </a:r>
            <a:endParaRPr lang="en-US" sz="3000" b="1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themselves are an input to the model.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typically means observations with greater deviation contribute less to estimates associated with the coefficients.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5740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9276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IV. CATEGORICAL VARIABLES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51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CATEGORIAL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71015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5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</a:t>
            </a:r>
            <a:r>
              <a:rPr lang="en-US" sz="3000" dirty="0" smtClean="0">
                <a:latin typeface="PFDinTextCompPro-Italic"/>
                <a:cs typeface="PFDinTextCompPro-Italic"/>
              </a:rPr>
              <a:t>variables.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41116"/>
              </p:ext>
            </p:extLst>
          </p:nvPr>
        </p:nvGraphicFramePr>
        <p:xfrm>
          <a:off x="1176337" y="24003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99822"/>
              </p:ext>
            </p:extLst>
          </p:nvPr>
        </p:nvGraphicFramePr>
        <p:xfrm>
          <a:off x="4376737" y="24003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7499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33250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</a:t>
            </a:r>
            <a:r>
              <a:rPr lang="en-US" sz="3000" dirty="0" smtClean="0">
                <a:latin typeface="PFDinTextCompPro-Italic"/>
                <a:cs typeface="PFDinTextCompPro-Italic"/>
              </a:rPr>
              <a:t>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35052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</a:t>
            </a:r>
            <a:r>
              <a:rPr lang="en-US" sz="3000" dirty="0" smtClean="0">
                <a:latin typeface="PFDinTextCompPro-Italic"/>
                <a:cs typeface="PFDinTextCompPro-Italic"/>
              </a:rPr>
              <a:t>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</a:t>
            </a:r>
            <a:r>
              <a:rPr lang="en-US" sz="3000" dirty="0" smtClean="0">
                <a:latin typeface="PFDinTextCompPro-Italic"/>
                <a:cs typeface="PFDinTextCompPro-Italic"/>
              </a:rPr>
              <a:t>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</a:t>
            </a:r>
            <a:r>
              <a:rPr lang="en-US" sz="3000" dirty="0" smtClean="0">
                <a:latin typeface="PFDinTextCompPro-Italic"/>
                <a:cs typeface="PFDinTextCompPro-Italic"/>
              </a:rPr>
              <a:t>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3272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Is this the only way to represent categorical data?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Thi</a:t>
            </a:r>
            <a:r>
              <a:rPr lang="en-US" sz="3000" dirty="0" smtClean="0">
                <a:latin typeface="PFDinTextCompPro-Italic"/>
                <a:cs typeface="PFDinTextCompPro-Italic"/>
              </a:rPr>
              <a:t>s is the conventional way to represent nominal data, however, ordinal data can be represented with integers.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18365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6" y="1104900"/>
            <a:ext cx="4114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What we covered: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Basic Form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Estimating Coefficients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Interpreting Coefficient Significance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R</a:t>
            </a:r>
            <a:r>
              <a:rPr lang="en-US" sz="24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2400" dirty="0" smtClean="0">
                <a:latin typeface="PFDinTextCompPro-Italic"/>
                <a:cs typeface="PFDinTextCompPro-Italic"/>
              </a:rPr>
              <a:t> </a:t>
            </a:r>
            <a:r>
              <a:rPr lang="en-US" sz="2400" dirty="0">
                <a:latin typeface="PFDinTextCompPro-Italic"/>
                <a:cs typeface="PFDinTextCompPro-Italic"/>
              </a:rPr>
              <a:t>and Adjusted R</a:t>
            </a:r>
            <a:r>
              <a:rPr lang="en-US" sz="2400" baseline="30000" dirty="0">
                <a:latin typeface="PFDinTextCompPro-Italic"/>
                <a:cs typeface="PFDinTextCompPro-Italic"/>
              </a:rPr>
              <a:t>2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PFDinTextCompPro-Italic"/>
                <a:cs typeface="PFDinTextCompPro-Italic"/>
              </a:rPr>
              <a:t>H</a:t>
            </a:r>
            <a:r>
              <a:rPr lang="en-US" sz="2400" dirty="0" smtClean="0">
                <a:latin typeface="PFDinTextCompPro-Italic"/>
                <a:cs typeface="PFDinTextCompPro-Italic"/>
              </a:rPr>
              <a:t>eteroskedasticity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Categorical Variables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0318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6" y="1104900"/>
            <a:ext cx="4114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What we covered: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Basic Form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Estimating Coefficients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Interpreting Coefficient Significance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Confidence Intervals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R</a:t>
            </a:r>
            <a:r>
              <a:rPr lang="en-US" sz="2400" baseline="30000" dirty="0" smtClean="0">
                <a:latin typeface="PFDinTextCompPro-Italic"/>
                <a:cs typeface="PFDinTextCompPro-Italic"/>
              </a:rPr>
              <a:t>2</a:t>
            </a:r>
            <a:r>
              <a:rPr lang="en-US" sz="2400" dirty="0" smtClean="0">
                <a:latin typeface="PFDinTextCompPro-Italic"/>
                <a:cs typeface="PFDinTextCompPro-Italic"/>
              </a:rPr>
              <a:t> </a:t>
            </a:r>
            <a:r>
              <a:rPr lang="en-US" sz="2400" dirty="0">
                <a:latin typeface="PFDinTextCompPro-Italic"/>
                <a:cs typeface="PFDinTextCompPro-Italic"/>
              </a:rPr>
              <a:t>and Adjusted R</a:t>
            </a:r>
            <a:r>
              <a:rPr lang="en-US" sz="2400" baseline="30000" dirty="0">
                <a:latin typeface="PFDinTextCompPro-Italic"/>
                <a:cs typeface="PFDinTextCompPro-Italic"/>
              </a:rPr>
              <a:t>2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PFDinTextCompPro-Italic"/>
                <a:cs typeface="PFDinTextCompPro-Italic"/>
              </a:rPr>
              <a:t>H</a:t>
            </a:r>
            <a:r>
              <a:rPr lang="en-US" sz="2400" dirty="0" smtClean="0">
                <a:latin typeface="PFDinTextCompPro-Italic"/>
                <a:cs typeface="PFDinTextCompPro-Italic"/>
              </a:rPr>
              <a:t>eteroskedasticity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Multicollinearity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Categorical Variables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1538" y="1104900"/>
            <a:ext cx="426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PFDinTextCompPro-Italic"/>
                <a:cs typeface="PFDinTextCompPro-Italic"/>
              </a:rPr>
              <a:t>What did we not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cover:</a:t>
            </a:r>
            <a:endParaRPr lang="en-US" sz="2400" b="1" dirty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The </a:t>
            </a:r>
            <a:r>
              <a:rPr lang="en-US" sz="2400" dirty="0">
                <a:latin typeface="PFDinTextCompPro-Italic"/>
                <a:cs typeface="PFDinTextCompPro-Italic"/>
              </a:rPr>
              <a:t>F and t </a:t>
            </a:r>
            <a:r>
              <a:rPr lang="en-US" sz="2400" dirty="0" smtClean="0">
                <a:latin typeface="PFDinTextCompPro-Italic"/>
                <a:cs typeface="PFDinTextCompPro-Italic"/>
              </a:rPr>
              <a:t>Distributions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Deriving </a:t>
            </a:r>
            <a:r>
              <a:rPr lang="en-US" sz="2400" dirty="0">
                <a:latin typeface="PFDinTextCompPro-Italic"/>
                <a:cs typeface="PFDinTextCompPro-Italic"/>
              </a:rPr>
              <a:t>the line that minimizes the squared </a:t>
            </a:r>
            <a:r>
              <a:rPr lang="en-US" sz="2400" dirty="0" smtClean="0">
                <a:latin typeface="PFDinTextCompPro-Italic"/>
                <a:cs typeface="PFDinTextCompPro-Italic"/>
              </a:rPr>
              <a:t>error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Statistical independence of errors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Normality of error distribution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Log-Log / Lin-Log interpretation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Polynomial </a:t>
            </a:r>
            <a:r>
              <a:rPr lang="en-US" sz="2400" dirty="0">
                <a:latin typeface="PFDinTextCompPro-Italic"/>
                <a:cs typeface="PFDinTextCompPro-Italic"/>
              </a:rPr>
              <a:t>Regression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Stepwise Regression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latin typeface="PFDinTextCompPro-Italic"/>
                <a:cs typeface="PFDinTextCompPro-Italic"/>
              </a:rPr>
              <a:t>Regularization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60929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554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01727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13397</TotalTime>
  <Pages>0</Pages>
  <Words>3699</Words>
  <Characters>0</Characters>
  <Application>Microsoft Office PowerPoint</Application>
  <PresentationFormat>Custom</PresentationFormat>
  <Lines>0</Lines>
  <Paragraphs>736</Paragraphs>
  <Slides>79</Slides>
  <Notes>79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GA_Instructor_Template_Deck</vt:lpstr>
      <vt:lpstr>Agenda</vt:lpstr>
      <vt:lpstr>1_GA_Instructor_Template_Deck</vt:lpstr>
      <vt:lpstr>2_GA_Instructor_Template_Deck</vt:lpstr>
      <vt:lpstr>Equation</vt:lpstr>
      <vt:lpstr>Microsoft Equation 3.0</vt:lpstr>
      <vt:lpstr> DATA SCIENCE Class 6: Linear regression</vt:lpstr>
      <vt:lpstr> 0.    BASIC FORM I.    Coefficients II.  INTERPRETATION III.   COMMON Problems IV.  CATEGORICAL VARIABLES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Interpreting The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COMMON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773</cp:revision>
  <dcterms:modified xsi:type="dcterms:W3CDTF">2014-10-21T20:06:43Z</dcterms:modified>
</cp:coreProperties>
</file>