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4" r:id="rId1"/>
  </p:sldMasterIdLst>
  <p:notesMasterIdLst>
    <p:notesMasterId r:id="rId92"/>
  </p:notesMasterIdLst>
  <p:sldIdLst>
    <p:sldId id="256" r:id="rId2"/>
    <p:sldId id="505" r:id="rId3"/>
    <p:sldId id="506" r:id="rId4"/>
    <p:sldId id="507" r:id="rId5"/>
    <p:sldId id="509" r:id="rId6"/>
    <p:sldId id="583" r:id="rId7"/>
    <p:sldId id="510" r:id="rId8"/>
    <p:sldId id="511" r:id="rId9"/>
    <p:sldId id="512" r:id="rId10"/>
    <p:sldId id="513" r:id="rId11"/>
    <p:sldId id="514" r:id="rId12"/>
    <p:sldId id="515" r:id="rId13"/>
    <p:sldId id="516" r:id="rId14"/>
    <p:sldId id="517" r:id="rId15"/>
    <p:sldId id="518" r:id="rId16"/>
    <p:sldId id="519" r:id="rId17"/>
    <p:sldId id="520" r:id="rId18"/>
    <p:sldId id="521" r:id="rId19"/>
    <p:sldId id="522" r:id="rId20"/>
    <p:sldId id="523" r:id="rId21"/>
    <p:sldId id="524" r:id="rId22"/>
    <p:sldId id="525" r:id="rId23"/>
    <p:sldId id="526" r:id="rId24"/>
    <p:sldId id="527" r:id="rId25"/>
    <p:sldId id="528" r:id="rId26"/>
    <p:sldId id="529" r:id="rId27"/>
    <p:sldId id="530" r:id="rId28"/>
    <p:sldId id="531" r:id="rId29"/>
    <p:sldId id="532" r:id="rId30"/>
    <p:sldId id="533" r:id="rId31"/>
    <p:sldId id="534" r:id="rId32"/>
    <p:sldId id="535" r:id="rId33"/>
    <p:sldId id="536" r:id="rId34"/>
    <p:sldId id="537" r:id="rId35"/>
    <p:sldId id="538" r:id="rId36"/>
    <p:sldId id="539" r:id="rId37"/>
    <p:sldId id="540" r:id="rId38"/>
    <p:sldId id="541" r:id="rId39"/>
    <p:sldId id="542" r:id="rId40"/>
    <p:sldId id="543" r:id="rId41"/>
    <p:sldId id="544" r:id="rId42"/>
    <p:sldId id="545" r:id="rId43"/>
    <p:sldId id="584" r:id="rId44"/>
    <p:sldId id="585" r:id="rId45"/>
    <p:sldId id="586" r:id="rId46"/>
    <p:sldId id="587" r:id="rId47"/>
    <p:sldId id="588" r:id="rId48"/>
    <p:sldId id="589" r:id="rId49"/>
    <p:sldId id="594" r:id="rId50"/>
    <p:sldId id="590" r:id="rId51"/>
    <p:sldId id="591" r:id="rId52"/>
    <p:sldId id="592" r:id="rId53"/>
    <p:sldId id="593" r:id="rId54"/>
    <p:sldId id="546" r:id="rId55"/>
    <p:sldId id="547" r:id="rId56"/>
    <p:sldId id="548" r:id="rId57"/>
    <p:sldId id="549" r:id="rId58"/>
    <p:sldId id="550" r:id="rId59"/>
    <p:sldId id="551" r:id="rId60"/>
    <p:sldId id="552" r:id="rId61"/>
    <p:sldId id="553" r:id="rId62"/>
    <p:sldId id="554" r:id="rId63"/>
    <p:sldId id="555" r:id="rId64"/>
    <p:sldId id="556" r:id="rId65"/>
    <p:sldId id="557" r:id="rId66"/>
    <p:sldId id="558" r:id="rId67"/>
    <p:sldId id="559" r:id="rId68"/>
    <p:sldId id="560" r:id="rId69"/>
    <p:sldId id="561" r:id="rId70"/>
    <p:sldId id="562" r:id="rId71"/>
    <p:sldId id="563" r:id="rId72"/>
    <p:sldId id="564" r:id="rId73"/>
    <p:sldId id="565" r:id="rId74"/>
    <p:sldId id="566" r:id="rId75"/>
    <p:sldId id="567" r:id="rId76"/>
    <p:sldId id="568" r:id="rId77"/>
    <p:sldId id="569" r:id="rId78"/>
    <p:sldId id="570" r:id="rId79"/>
    <p:sldId id="571" r:id="rId80"/>
    <p:sldId id="572" r:id="rId81"/>
    <p:sldId id="573" r:id="rId82"/>
    <p:sldId id="574" r:id="rId83"/>
    <p:sldId id="575" r:id="rId84"/>
    <p:sldId id="577" r:id="rId85"/>
    <p:sldId id="578" r:id="rId86"/>
    <p:sldId id="579" r:id="rId87"/>
    <p:sldId id="580" r:id="rId88"/>
    <p:sldId id="581" r:id="rId89"/>
    <p:sldId id="582" r:id="rId90"/>
    <p:sldId id="429" r:id="rId91"/>
  </p:sldIdLst>
  <p:sldSz cx="9144000" cy="6858000" type="screen4x3"/>
  <p:notesSz cx="7315200" cy="9601200"/>
  <p:defaultTextStyle>
    <a:defPPr>
      <a:defRPr lang="en-US"/>
    </a:defPPr>
    <a:lvl1pPr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9"/>
    <a:srgbClr val="66FFFF"/>
    <a:srgbClr val="FFFFCC"/>
    <a:srgbClr val="0066FF"/>
    <a:srgbClr val="FF6600"/>
    <a:srgbClr val="FF9900"/>
    <a:srgbClr val="BED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77072" autoAdjust="0"/>
  </p:normalViewPr>
  <p:slideViewPr>
    <p:cSldViewPr>
      <p:cViewPr>
        <p:scale>
          <a:sx n="73" d="100"/>
          <a:sy n="73" d="100"/>
        </p:scale>
        <p:origin x="-192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i="0">
                <a:latin typeface="Arial" charset="0"/>
                <a:ea typeface="ＭＳ Ｐゴシック" pitchFamily="-112" charset="-128"/>
                <a:cs typeface="+mn-cs"/>
              </a:defRPr>
            </a:lvl1pPr>
          </a:lstStyle>
          <a:p>
            <a:pPr>
              <a:defRPr/>
            </a:pPr>
            <a:endParaRPr lang="en-US"/>
          </a:p>
        </p:txBody>
      </p:sp>
      <p:sp>
        <p:nvSpPr>
          <p:cNvPr id="92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i="0">
                <a:latin typeface="Arial" charset="0"/>
                <a:ea typeface="ＭＳ Ｐゴシック" pitchFamily="-112" charset="-128"/>
                <a:cs typeface="+mn-cs"/>
              </a:defRPr>
            </a:lvl1pPr>
          </a:lstStyle>
          <a:p>
            <a:pPr>
              <a:defRPr/>
            </a:pPr>
            <a:endParaRPr lang="en-US"/>
          </a:p>
        </p:txBody>
      </p:sp>
      <p:sp>
        <p:nvSpPr>
          <p:cNvPr id="112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i="0">
                <a:latin typeface="Arial" charset="0"/>
                <a:ea typeface="ＭＳ Ｐゴシック" pitchFamily="-112" charset="-128"/>
                <a:cs typeface="+mn-cs"/>
              </a:defRPr>
            </a:lvl1pPr>
          </a:lstStyle>
          <a:p>
            <a:pPr>
              <a:defRPr/>
            </a:pPr>
            <a:endParaRPr lang="en-US"/>
          </a:p>
        </p:txBody>
      </p:sp>
      <p:sp>
        <p:nvSpPr>
          <p:cNvPr id="92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i="0"/>
            </a:lvl1pPr>
          </a:lstStyle>
          <a:p>
            <a:pPr>
              <a:defRPr/>
            </a:pPr>
            <a:fld id="{01D07F3D-90FD-4BD6-88D1-A128B95F7909}" type="slidenum">
              <a:rPr lang="en-US"/>
              <a:pPr>
                <a:defRPr/>
              </a:pPr>
              <a:t>‹#›</a:t>
            </a:fld>
            <a:endParaRPr lang="en-US"/>
          </a:p>
        </p:txBody>
      </p:sp>
    </p:spTree>
    <p:extLst>
      <p:ext uri="{BB962C8B-B14F-4D97-AF65-F5344CB8AC3E}">
        <p14:creationId xmlns:p14="http://schemas.microsoft.com/office/powerpoint/2010/main" val="28146464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a typeface="ＭＳ Ｐゴシック" panose="020B0600070205080204" pitchFamily="34" charset="-128"/>
            </a:endParaRPr>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i="1">
                <a:solidFill>
                  <a:schemeClr val="tx1"/>
                </a:solidFill>
                <a:latin typeface="Arial" panose="020B0604020202020204" pitchFamily="34" charset="0"/>
                <a:ea typeface="ＭＳ Ｐゴシック" panose="020B0600070205080204" pitchFamily="34" charset="-128"/>
              </a:defRPr>
            </a:lvl1pPr>
            <a:lvl2pPr marL="742950" indent="-285750" defTabSz="966788">
              <a:defRPr sz="2400" i="1">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i="1">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i="1">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i="1">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fld id="{4108672A-0E8D-4851-A0FC-9157AD84E7F5}" type="slidenum">
              <a:rPr lang="en-US" sz="1300" i="0" smtClean="0"/>
              <a:pPr/>
              <a:t>1</a:t>
            </a:fld>
            <a:endParaRPr lang="en-US" sz="1300" i="0" smtClean="0"/>
          </a:p>
        </p:txBody>
      </p:sp>
    </p:spTree>
    <p:extLst>
      <p:ext uri="{BB962C8B-B14F-4D97-AF65-F5344CB8AC3E}">
        <p14:creationId xmlns:p14="http://schemas.microsoft.com/office/powerpoint/2010/main" val="688883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eaLnBrk="1" hangingPunct="1">
              <a:lnSpc>
                <a:spcPct val="95000"/>
              </a:lnSpc>
              <a:spcBef>
                <a:spcPct val="0"/>
              </a:spcBef>
              <a:defRPr/>
            </a:pPr>
            <a:r>
              <a:rPr lang="en-US" dirty="0" smtClean="0"/>
              <a:t>This is the map from our </a:t>
            </a:r>
            <a:r>
              <a:rPr lang="en-US" dirty="0" err="1" smtClean="0"/>
              <a:t>Bioshock</a:t>
            </a:r>
            <a:r>
              <a:rPr lang="en-US" dirty="0" smtClean="0"/>
              <a:t> example.</a:t>
            </a:r>
          </a:p>
          <a:p>
            <a:pPr eaLnBrk="1" hangingPunct="1">
              <a:lnSpc>
                <a:spcPct val="95000"/>
              </a:lnSpc>
              <a:spcBef>
                <a:spcPct val="0"/>
              </a:spcBef>
              <a:defRPr/>
            </a:pPr>
            <a:endParaRPr lang="en-US" dirty="0" smtClean="0"/>
          </a:p>
          <a:p>
            <a:pPr eaLnBrk="1" hangingPunct="1">
              <a:lnSpc>
                <a:spcPct val="95000"/>
              </a:lnSpc>
              <a:spcBef>
                <a:spcPct val="0"/>
              </a:spcBef>
              <a:defRPr/>
            </a:pPr>
            <a:r>
              <a:rPr lang="en-US" dirty="0" smtClean="0"/>
              <a:t>T</a:t>
            </a:r>
            <a:r>
              <a:rPr lang="en-US" sz="1700" dirty="0">
                <a:solidFill>
                  <a:srgbClr val="000000"/>
                </a:solidFill>
              </a:rPr>
              <a:t>he physical properties are represented by the walls, staircase etc, while the ecology is made up of enemy and item placement, which guides our way through the space.</a:t>
            </a:r>
          </a:p>
          <a:p>
            <a:pPr eaLnBrk="1" hangingPunct="1">
              <a:lnSpc>
                <a:spcPct val="95000"/>
              </a:lnSpc>
              <a:spcBef>
                <a:spcPct val="0"/>
              </a:spcBef>
              <a:defRPr/>
            </a:pPr>
            <a:r>
              <a:rPr lang="en-US" sz="1700" dirty="0">
                <a:solidFill>
                  <a:srgbClr val="000000"/>
                </a:solidFill>
              </a:rPr>
              <a:t>We can also see that a game environment, through its physical properties, represents access (otherwise, it would be a void!), and that these restrictions on access create decisions and meaningful play.</a:t>
            </a:r>
          </a:p>
          <a:p>
            <a:pPr eaLnBrk="1" hangingPunct="1">
              <a:lnSpc>
                <a:spcPct val="95000"/>
              </a:lnSpc>
              <a:spcBef>
                <a:spcPct val="0"/>
              </a:spcBef>
              <a:defRPr/>
            </a:pPr>
            <a:endParaRPr lang="en-US" sz="1700" dirty="0">
              <a:solidFill>
                <a:srgbClr val="000000"/>
              </a:solidFill>
            </a:endParaRPr>
          </a:p>
          <a:p>
            <a:pPr eaLnBrk="1" hangingPunct="1">
              <a:lnSpc>
                <a:spcPct val="95000"/>
              </a:lnSpc>
              <a:spcBef>
                <a:spcPct val="0"/>
              </a:spcBef>
              <a:defRPr/>
            </a:pPr>
            <a:r>
              <a:rPr lang="en-US" sz="1700" dirty="0">
                <a:solidFill>
                  <a:srgbClr val="000000"/>
                </a:solidFill>
              </a:rPr>
              <a:t>Compare that to games in general, which are inherently inefficient: Want to put a little white ball in a tin cup on the middle of a field? The fastest way is to pick it up, drive over, and drop it in the cup. But that doesn’t describe the game of Golf! Restrictions in the form of rules create meaningful play. </a:t>
            </a:r>
          </a:p>
          <a:p>
            <a:pPr eaLnBrk="1" hangingPunct="1">
              <a:lnSpc>
                <a:spcPct val="95000"/>
              </a:lnSpc>
              <a:spcBef>
                <a:spcPct val="0"/>
              </a:spcBef>
              <a:defRPr/>
            </a:pPr>
            <a:r>
              <a:rPr lang="en-US" sz="1700" dirty="0">
                <a:solidFill>
                  <a:srgbClr val="000000"/>
                </a:solidFill>
              </a:rPr>
              <a:t>In an environment, the physical properties do likewise.</a:t>
            </a:r>
          </a:p>
          <a:p>
            <a:pPr eaLnBrk="1" hangingPunct="1">
              <a:lnSpc>
                <a:spcPct val="95000"/>
              </a:lnSpc>
              <a:spcBef>
                <a:spcPct val="0"/>
              </a:spcBef>
              <a:defRPr/>
            </a:pPr>
            <a:endParaRPr lang="en-US" sz="1700" dirty="0">
              <a:solidFill>
                <a:srgbClr val="000000"/>
              </a:solidFill>
            </a:endParaRPr>
          </a:p>
          <a:p>
            <a:pPr eaLnBrk="1" hangingPunct="1">
              <a:lnSpc>
                <a:spcPct val="95000"/>
              </a:lnSpc>
              <a:spcBef>
                <a:spcPct val="0"/>
              </a:spcBef>
              <a:defRPr/>
            </a:pPr>
            <a:r>
              <a:rPr lang="en-US" sz="1700" dirty="0">
                <a:solidFill>
                  <a:srgbClr val="000000"/>
                </a:solidFill>
              </a:rPr>
              <a:t>The item distribution (the “ecology”) term, leads to exploration – otherwise we would simply have entered at red arrow #1 and left at arrow #2.</a:t>
            </a:r>
          </a:p>
          <a:p>
            <a:pPr eaLnBrk="1" hangingPunct="1">
              <a:lnSpc>
                <a:spcPct val="95000"/>
              </a:lnSpc>
              <a:spcBef>
                <a:spcPct val="0"/>
              </a:spcBef>
              <a:defRPr/>
            </a:pPr>
            <a:r>
              <a:rPr lang="en-US" sz="1700" dirty="0">
                <a:solidFill>
                  <a:srgbClr val="000000"/>
                </a:solidFill>
              </a:rPr>
              <a:t>That’s the magic of good level design – compelling the player to do things he wants to do, but isn’t forced to do.</a:t>
            </a:r>
            <a:endParaRPr lang="en-US" sz="1700" dirty="0"/>
          </a:p>
          <a:p>
            <a:pPr eaLnBrk="1" hangingPunct="1">
              <a:lnSpc>
                <a:spcPct val="95000"/>
              </a:lnSpc>
              <a:spcBef>
                <a:spcPct val="0"/>
              </a:spcBef>
              <a:defRPr/>
            </a:pPr>
            <a:endParaRPr lang="en-US" sz="1700" dirty="0">
              <a:solidFill>
                <a:srgbClr val="000000"/>
              </a:solidFill>
            </a:endParaRPr>
          </a:p>
          <a:p>
            <a:pPr eaLnBrk="1" hangingPunct="1">
              <a:lnSpc>
                <a:spcPct val="95000"/>
              </a:lnSpc>
              <a:spcBef>
                <a:spcPct val="0"/>
              </a:spcBef>
              <a:defRPr/>
            </a:pPr>
            <a:r>
              <a:rPr lang="en-US" sz="1700" dirty="0">
                <a:solidFill>
                  <a:srgbClr val="000000"/>
                </a:solidFill>
              </a:rPr>
              <a:t>---</a:t>
            </a:r>
          </a:p>
          <a:p>
            <a:pPr eaLnBrk="1" hangingPunct="1">
              <a:lnSpc>
                <a:spcPct val="95000"/>
              </a:lnSpc>
              <a:spcBef>
                <a:spcPct val="0"/>
              </a:spcBef>
              <a:defRPr/>
            </a:pPr>
            <a:r>
              <a:rPr lang="en-US" sz="1700" dirty="0">
                <a:solidFill>
                  <a:srgbClr val="000000"/>
                </a:solidFill>
              </a:rPr>
              <a:t>This is a very low-level look at the environment, and this kind of analysis leaves out a lot of detail that give </a:t>
            </a:r>
            <a:r>
              <a:rPr lang="en-US" sz="1700" dirty="0" err="1">
                <a:solidFill>
                  <a:srgbClr val="000000"/>
                </a:solidFill>
              </a:rPr>
              <a:t>Bioshock</a:t>
            </a:r>
            <a:r>
              <a:rPr lang="en-US" sz="1700" dirty="0">
                <a:solidFill>
                  <a:srgbClr val="000000"/>
                </a:solidFill>
              </a:rPr>
              <a:t> its identity.</a:t>
            </a:r>
            <a:endParaRPr lang="en-US" sz="1700" dirty="0"/>
          </a:p>
          <a:p>
            <a:pPr eaLnBrk="1" hangingPunct="1">
              <a:lnSpc>
                <a:spcPct val="95000"/>
              </a:lnSpc>
              <a:spcBef>
                <a:spcPct val="0"/>
              </a:spcBef>
              <a:defRPr/>
            </a:pPr>
            <a:r>
              <a:rPr lang="en-US" sz="1700" dirty="0">
                <a:solidFill>
                  <a:srgbClr val="000000"/>
                </a:solidFill>
              </a:rPr>
              <a:t> </a:t>
            </a:r>
            <a:endParaRPr lang="en-US" sz="1700" dirty="0"/>
          </a:p>
          <a:p>
            <a:pPr eaLnBrk="1" hangingPunct="1">
              <a:lnSpc>
                <a:spcPct val="95000"/>
              </a:lnSpc>
              <a:spcBef>
                <a:spcPct val="0"/>
              </a:spcBef>
              <a:defRPr/>
            </a:pPr>
            <a:r>
              <a:rPr lang="en-US" sz="1700" dirty="0">
                <a:solidFill>
                  <a:srgbClr val="000000"/>
                </a:solidFill>
              </a:rPr>
              <a:t>And that's because we fail to take into account how the visuals affect our play.  </a:t>
            </a:r>
          </a:p>
          <a:p>
            <a:pPr eaLnBrk="1" hangingPunct="1">
              <a:lnSpc>
                <a:spcPct val="95000"/>
              </a:lnSpc>
              <a:spcBef>
                <a:spcPct val="0"/>
              </a:spcBef>
              <a:defRPr/>
            </a:pPr>
            <a:endParaRPr lang="en-US" sz="1700" dirty="0">
              <a:solidFill>
                <a:srgbClr val="000000"/>
              </a:solidFill>
            </a:endParaRPr>
          </a:p>
          <a:p>
            <a:pPr eaLnBrk="1" hangingPunct="1">
              <a:lnSpc>
                <a:spcPct val="95000"/>
              </a:lnSpc>
              <a:spcBef>
                <a:spcPct val="0"/>
              </a:spcBef>
              <a:defRPr/>
            </a:pPr>
            <a:endParaRPr lang="en-US" sz="1700" dirty="0">
              <a:solidFill>
                <a:srgbClr val="000000"/>
              </a:solidFill>
            </a:endParaRPr>
          </a:p>
          <a:p>
            <a:pPr eaLnBrk="1" hangingPunct="1">
              <a:lnSpc>
                <a:spcPct val="95000"/>
              </a:lnSpc>
              <a:spcBef>
                <a:spcPct val="0"/>
              </a:spcBef>
              <a:defRPr/>
            </a:pPr>
            <a:endParaRPr lang="en-US" sz="1700" dirty="0">
              <a:solidFill>
                <a:srgbClr val="000000"/>
              </a:solidFill>
            </a:endParaRPr>
          </a:p>
          <a:p>
            <a:pPr eaLnBrk="1" hangingPunct="1">
              <a:lnSpc>
                <a:spcPct val="95000"/>
              </a:lnSpc>
              <a:spcBef>
                <a:spcPct val="0"/>
              </a:spcBef>
              <a:defRPr/>
            </a:pPr>
            <a:r>
              <a:rPr lang="en-US" sz="1700" dirty="0">
                <a:solidFill>
                  <a:srgbClr val="000000"/>
                </a:solidFill>
              </a:rPr>
              <a:t>---</a:t>
            </a:r>
          </a:p>
          <a:p>
            <a:pPr eaLnBrk="1" hangingPunct="1">
              <a:lnSpc>
                <a:spcPct val="95000"/>
              </a:lnSpc>
              <a:spcBef>
                <a:spcPct val="0"/>
              </a:spcBef>
              <a:defRPr/>
            </a:pPr>
            <a:endParaRPr lang="en-US" sz="1700" dirty="0">
              <a:solidFill>
                <a:srgbClr val="000000"/>
              </a:solidFill>
            </a:endParaRPr>
          </a:p>
          <a:p>
            <a:pPr>
              <a:defRPr/>
            </a:pPr>
            <a:endParaRPr lang="en-US" dirty="0"/>
          </a:p>
        </p:txBody>
      </p:sp>
      <p:sp>
        <p:nvSpPr>
          <p:cNvPr id="450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chemeClr val="tx1"/>
                </a:solidFill>
                <a:latin typeface="Verdana" pitchFamily="34" charset="0"/>
                <a:cs typeface="Arial" pitchFamily="34" charset="0"/>
              </a:defRPr>
            </a:lvl1pPr>
            <a:lvl2pPr marL="785372" indent="-302066">
              <a:defRPr kumimoji="1" sz="2500">
                <a:solidFill>
                  <a:schemeClr val="tx1"/>
                </a:solidFill>
                <a:latin typeface="Verdana" pitchFamily="34" charset="0"/>
                <a:cs typeface="Arial" pitchFamily="34" charset="0"/>
              </a:defRPr>
            </a:lvl2pPr>
            <a:lvl3pPr marL="1208265" indent="-241653">
              <a:defRPr kumimoji="1" sz="2500">
                <a:solidFill>
                  <a:schemeClr val="tx1"/>
                </a:solidFill>
                <a:latin typeface="Verdana" pitchFamily="34" charset="0"/>
                <a:cs typeface="Arial" pitchFamily="34" charset="0"/>
              </a:defRPr>
            </a:lvl3pPr>
            <a:lvl4pPr marL="1691571" indent="-241653">
              <a:defRPr kumimoji="1" sz="2500">
                <a:solidFill>
                  <a:schemeClr val="tx1"/>
                </a:solidFill>
                <a:latin typeface="Verdana" pitchFamily="34" charset="0"/>
                <a:cs typeface="Arial" pitchFamily="34" charset="0"/>
              </a:defRPr>
            </a:lvl4pPr>
            <a:lvl5pPr marL="2174878" indent="-241653">
              <a:defRPr kumimoji="1" sz="2500">
                <a:solidFill>
                  <a:schemeClr val="tx1"/>
                </a:solidFill>
                <a:latin typeface="Verdana" pitchFamily="34" charset="0"/>
                <a:cs typeface="Arial" pitchFamily="34" charset="0"/>
              </a:defRPr>
            </a:lvl5pPr>
            <a:lvl6pPr marL="2658184" indent="-241653" fontAlgn="base">
              <a:spcBef>
                <a:spcPct val="0"/>
              </a:spcBef>
              <a:spcAft>
                <a:spcPct val="0"/>
              </a:spcAft>
              <a:defRPr kumimoji="1" sz="2500">
                <a:solidFill>
                  <a:schemeClr val="tx1"/>
                </a:solidFill>
                <a:latin typeface="Verdana" pitchFamily="34" charset="0"/>
                <a:cs typeface="Arial" pitchFamily="34" charset="0"/>
              </a:defRPr>
            </a:lvl6pPr>
            <a:lvl7pPr marL="3141490" indent="-241653" fontAlgn="base">
              <a:spcBef>
                <a:spcPct val="0"/>
              </a:spcBef>
              <a:spcAft>
                <a:spcPct val="0"/>
              </a:spcAft>
              <a:defRPr kumimoji="1" sz="2500">
                <a:solidFill>
                  <a:schemeClr val="tx1"/>
                </a:solidFill>
                <a:latin typeface="Verdana" pitchFamily="34" charset="0"/>
                <a:cs typeface="Arial" pitchFamily="34" charset="0"/>
              </a:defRPr>
            </a:lvl7pPr>
            <a:lvl8pPr marL="3624796" indent="-241653" fontAlgn="base">
              <a:spcBef>
                <a:spcPct val="0"/>
              </a:spcBef>
              <a:spcAft>
                <a:spcPct val="0"/>
              </a:spcAft>
              <a:defRPr kumimoji="1" sz="2500">
                <a:solidFill>
                  <a:schemeClr val="tx1"/>
                </a:solidFill>
                <a:latin typeface="Verdana" pitchFamily="34" charset="0"/>
                <a:cs typeface="Arial" pitchFamily="34" charset="0"/>
              </a:defRPr>
            </a:lvl8pPr>
            <a:lvl9pPr marL="4108102" indent="-241653" fontAlgn="base">
              <a:spcBef>
                <a:spcPct val="0"/>
              </a:spcBef>
              <a:spcAft>
                <a:spcPct val="0"/>
              </a:spcAft>
              <a:defRPr kumimoji="1" sz="2500">
                <a:solidFill>
                  <a:schemeClr val="tx1"/>
                </a:solidFill>
                <a:latin typeface="Verdana" pitchFamily="34" charset="0"/>
                <a:cs typeface="Arial" pitchFamily="34" charset="0"/>
              </a:defRPr>
            </a:lvl9pPr>
          </a:lstStyle>
          <a:p>
            <a:fld id="{EA594ED1-748E-4B19-AA5F-6ADDB6AF7A19}" type="slidenum">
              <a:rPr kumimoji="0" lang="en-US" sz="1300"/>
              <a:pPr/>
              <a:t>11</a:t>
            </a:fld>
            <a:endParaRPr kumimoji="0" lang="en-US" sz="1300"/>
          </a:p>
        </p:txBody>
      </p:sp>
    </p:spTree>
    <p:extLst>
      <p:ext uri="{BB962C8B-B14F-4D97-AF65-F5344CB8AC3E}">
        <p14:creationId xmlns:p14="http://schemas.microsoft.com/office/powerpoint/2010/main" val="50979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a:ln/>
        </p:spPr>
      </p:sp>
      <p:sp>
        <p:nvSpPr>
          <p:cNvPr id="716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Verdana" pitchFamily="34" charset="0"/>
                <a:ea typeface="ヒラギノ角ゴ Pro W3"/>
                <a:cs typeface="ヒラギノ角ゴ Pro W3"/>
              </a:rPr>
              <a:t>The level designer creates structure, which creates goals, which lead to motivation.</a:t>
            </a:r>
          </a:p>
          <a:p>
            <a:r>
              <a:rPr lang="en-US" dirty="0" smtClean="0">
                <a:latin typeface="Verdana" pitchFamily="34" charset="0"/>
                <a:ea typeface="ヒラギノ角ゴ Pro W3"/>
                <a:cs typeface="ヒラギノ角ゴ Pro W3"/>
              </a:rPr>
              <a:t>We need to understand structure before we can bring our level from the design doc to the engine. </a:t>
            </a:r>
          </a:p>
        </p:txBody>
      </p:sp>
      <p:sp>
        <p:nvSpPr>
          <p:cNvPr id="716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chemeClr val="tx1"/>
                </a:solidFill>
                <a:latin typeface="Verdana" pitchFamily="34" charset="0"/>
                <a:cs typeface="Arial" pitchFamily="34" charset="0"/>
              </a:defRPr>
            </a:lvl1pPr>
            <a:lvl2pPr marL="785372" indent="-302066">
              <a:defRPr kumimoji="1" sz="2500">
                <a:solidFill>
                  <a:schemeClr val="tx1"/>
                </a:solidFill>
                <a:latin typeface="Verdana" pitchFamily="34" charset="0"/>
                <a:cs typeface="Arial" pitchFamily="34" charset="0"/>
              </a:defRPr>
            </a:lvl2pPr>
            <a:lvl3pPr marL="1208265" indent="-241653">
              <a:defRPr kumimoji="1" sz="2500">
                <a:solidFill>
                  <a:schemeClr val="tx1"/>
                </a:solidFill>
                <a:latin typeface="Verdana" pitchFamily="34" charset="0"/>
                <a:cs typeface="Arial" pitchFamily="34" charset="0"/>
              </a:defRPr>
            </a:lvl3pPr>
            <a:lvl4pPr marL="1691571" indent="-241653">
              <a:defRPr kumimoji="1" sz="2500">
                <a:solidFill>
                  <a:schemeClr val="tx1"/>
                </a:solidFill>
                <a:latin typeface="Verdana" pitchFamily="34" charset="0"/>
                <a:cs typeface="Arial" pitchFamily="34" charset="0"/>
              </a:defRPr>
            </a:lvl4pPr>
            <a:lvl5pPr marL="2174878" indent="-241653">
              <a:defRPr kumimoji="1" sz="2500">
                <a:solidFill>
                  <a:schemeClr val="tx1"/>
                </a:solidFill>
                <a:latin typeface="Verdana" pitchFamily="34" charset="0"/>
                <a:cs typeface="Arial" pitchFamily="34" charset="0"/>
              </a:defRPr>
            </a:lvl5pPr>
            <a:lvl6pPr marL="2658184" indent="-241653" fontAlgn="base">
              <a:spcBef>
                <a:spcPct val="0"/>
              </a:spcBef>
              <a:spcAft>
                <a:spcPct val="0"/>
              </a:spcAft>
              <a:defRPr kumimoji="1" sz="2500">
                <a:solidFill>
                  <a:schemeClr val="tx1"/>
                </a:solidFill>
                <a:latin typeface="Verdana" pitchFamily="34" charset="0"/>
                <a:cs typeface="Arial" pitchFamily="34" charset="0"/>
              </a:defRPr>
            </a:lvl6pPr>
            <a:lvl7pPr marL="3141490" indent="-241653" fontAlgn="base">
              <a:spcBef>
                <a:spcPct val="0"/>
              </a:spcBef>
              <a:spcAft>
                <a:spcPct val="0"/>
              </a:spcAft>
              <a:defRPr kumimoji="1" sz="2500">
                <a:solidFill>
                  <a:schemeClr val="tx1"/>
                </a:solidFill>
                <a:latin typeface="Verdana" pitchFamily="34" charset="0"/>
                <a:cs typeface="Arial" pitchFamily="34" charset="0"/>
              </a:defRPr>
            </a:lvl7pPr>
            <a:lvl8pPr marL="3624796" indent="-241653" fontAlgn="base">
              <a:spcBef>
                <a:spcPct val="0"/>
              </a:spcBef>
              <a:spcAft>
                <a:spcPct val="0"/>
              </a:spcAft>
              <a:defRPr kumimoji="1" sz="2500">
                <a:solidFill>
                  <a:schemeClr val="tx1"/>
                </a:solidFill>
                <a:latin typeface="Verdana" pitchFamily="34" charset="0"/>
                <a:cs typeface="Arial" pitchFamily="34" charset="0"/>
              </a:defRPr>
            </a:lvl8pPr>
            <a:lvl9pPr marL="4108102" indent="-241653" fontAlgn="base">
              <a:spcBef>
                <a:spcPct val="0"/>
              </a:spcBef>
              <a:spcAft>
                <a:spcPct val="0"/>
              </a:spcAft>
              <a:defRPr kumimoji="1" sz="2500">
                <a:solidFill>
                  <a:schemeClr val="tx1"/>
                </a:solidFill>
                <a:latin typeface="Verdana" pitchFamily="34" charset="0"/>
                <a:cs typeface="Arial" pitchFamily="34" charset="0"/>
              </a:defRPr>
            </a:lvl9pPr>
          </a:lstStyle>
          <a:p>
            <a:fld id="{45BD0B54-616C-4182-AA6C-D2C63FA5AF28}" type="slidenum">
              <a:rPr kumimoji="0" lang="en-US" sz="1300"/>
              <a:pPr/>
              <a:t>13</a:t>
            </a:fld>
            <a:endParaRPr kumimoji="0" lang="en-US" sz="1300"/>
          </a:p>
        </p:txBody>
      </p:sp>
    </p:spTree>
    <p:extLst>
      <p:ext uri="{BB962C8B-B14F-4D97-AF65-F5344CB8AC3E}">
        <p14:creationId xmlns:p14="http://schemas.microsoft.com/office/powerpoint/2010/main" val="2391441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Working our way down, we can break that game into missions.</a:t>
            </a:r>
          </a:p>
          <a:p>
            <a:pPr>
              <a:defRPr/>
            </a:pPr>
            <a:r>
              <a:rPr lang="en-US" dirty="0" smtClean="0"/>
              <a:t>Each mission also brings players on the same page.</a:t>
            </a:r>
          </a:p>
          <a:p>
            <a:pPr>
              <a:defRPr/>
            </a:pPr>
            <a:endParaRPr lang="en-US" dirty="0" smtClean="0"/>
          </a:p>
        </p:txBody>
      </p:sp>
      <p:sp>
        <p:nvSpPr>
          <p:cNvPr id="757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chemeClr val="tx1"/>
                </a:solidFill>
                <a:latin typeface="Verdana" pitchFamily="34" charset="0"/>
                <a:cs typeface="Arial" pitchFamily="34" charset="0"/>
              </a:defRPr>
            </a:lvl1pPr>
            <a:lvl2pPr marL="785372" indent="-302066">
              <a:defRPr kumimoji="1" sz="2500">
                <a:solidFill>
                  <a:schemeClr val="tx1"/>
                </a:solidFill>
                <a:latin typeface="Verdana" pitchFamily="34" charset="0"/>
                <a:cs typeface="Arial" pitchFamily="34" charset="0"/>
              </a:defRPr>
            </a:lvl2pPr>
            <a:lvl3pPr marL="1208265" indent="-241653">
              <a:defRPr kumimoji="1" sz="2500">
                <a:solidFill>
                  <a:schemeClr val="tx1"/>
                </a:solidFill>
                <a:latin typeface="Verdana" pitchFamily="34" charset="0"/>
                <a:cs typeface="Arial" pitchFamily="34" charset="0"/>
              </a:defRPr>
            </a:lvl3pPr>
            <a:lvl4pPr marL="1691571" indent="-241653">
              <a:defRPr kumimoji="1" sz="2500">
                <a:solidFill>
                  <a:schemeClr val="tx1"/>
                </a:solidFill>
                <a:latin typeface="Verdana" pitchFamily="34" charset="0"/>
                <a:cs typeface="Arial" pitchFamily="34" charset="0"/>
              </a:defRPr>
            </a:lvl4pPr>
            <a:lvl5pPr marL="2174878" indent="-241653">
              <a:defRPr kumimoji="1" sz="2500">
                <a:solidFill>
                  <a:schemeClr val="tx1"/>
                </a:solidFill>
                <a:latin typeface="Verdana" pitchFamily="34" charset="0"/>
                <a:cs typeface="Arial" pitchFamily="34" charset="0"/>
              </a:defRPr>
            </a:lvl5pPr>
            <a:lvl6pPr marL="2658184" indent="-241653" fontAlgn="base">
              <a:spcBef>
                <a:spcPct val="0"/>
              </a:spcBef>
              <a:spcAft>
                <a:spcPct val="0"/>
              </a:spcAft>
              <a:defRPr kumimoji="1" sz="2500">
                <a:solidFill>
                  <a:schemeClr val="tx1"/>
                </a:solidFill>
                <a:latin typeface="Verdana" pitchFamily="34" charset="0"/>
                <a:cs typeface="Arial" pitchFamily="34" charset="0"/>
              </a:defRPr>
            </a:lvl6pPr>
            <a:lvl7pPr marL="3141490" indent="-241653" fontAlgn="base">
              <a:spcBef>
                <a:spcPct val="0"/>
              </a:spcBef>
              <a:spcAft>
                <a:spcPct val="0"/>
              </a:spcAft>
              <a:defRPr kumimoji="1" sz="2500">
                <a:solidFill>
                  <a:schemeClr val="tx1"/>
                </a:solidFill>
                <a:latin typeface="Verdana" pitchFamily="34" charset="0"/>
                <a:cs typeface="Arial" pitchFamily="34" charset="0"/>
              </a:defRPr>
            </a:lvl7pPr>
            <a:lvl8pPr marL="3624796" indent="-241653" fontAlgn="base">
              <a:spcBef>
                <a:spcPct val="0"/>
              </a:spcBef>
              <a:spcAft>
                <a:spcPct val="0"/>
              </a:spcAft>
              <a:defRPr kumimoji="1" sz="2500">
                <a:solidFill>
                  <a:schemeClr val="tx1"/>
                </a:solidFill>
                <a:latin typeface="Verdana" pitchFamily="34" charset="0"/>
                <a:cs typeface="Arial" pitchFamily="34" charset="0"/>
              </a:defRPr>
            </a:lvl8pPr>
            <a:lvl9pPr marL="4108102" indent="-241653" fontAlgn="base">
              <a:spcBef>
                <a:spcPct val="0"/>
              </a:spcBef>
              <a:spcAft>
                <a:spcPct val="0"/>
              </a:spcAft>
              <a:defRPr kumimoji="1" sz="2500">
                <a:solidFill>
                  <a:schemeClr val="tx1"/>
                </a:solidFill>
                <a:latin typeface="Verdana" pitchFamily="34" charset="0"/>
                <a:cs typeface="Arial" pitchFamily="34" charset="0"/>
              </a:defRPr>
            </a:lvl9pPr>
          </a:lstStyle>
          <a:p>
            <a:fld id="{14050DD1-3AF5-4B39-84B6-89695E66CE6F}" type="slidenum">
              <a:rPr kumimoji="0" lang="en-US" sz="1300"/>
              <a:pPr/>
              <a:t>14</a:t>
            </a:fld>
            <a:endParaRPr kumimoji="0" lang="en-US" sz="1300"/>
          </a:p>
        </p:txBody>
      </p:sp>
    </p:spTree>
    <p:extLst>
      <p:ext uri="{BB962C8B-B14F-4D97-AF65-F5344CB8AC3E}">
        <p14:creationId xmlns:p14="http://schemas.microsoft.com/office/powerpoint/2010/main" val="3230398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smtClean="0"/>
              <a:t>That’s “experiences”. Movies are made up of scene. Games are made of experiences.</a:t>
            </a:r>
          </a:p>
          <a:p>
            <a:pPr>
              <a:defRPr/>
            </a:pPr>
            <a:endParaRPr lang="en-US" dirty="0" smtClean="0"/>
          </a:p>
          <a:p>
            <a:pPr>
              <a:defRPr/>
            </a:pPr>
            <a:r>
              <a:rPr lang="en-US" dirty="0" smtClean="0"/>
              <a:t>We could draw a charts for a movie, which would only a single line between two structural (choke) points. Movies are linear.</a:t>
            </a:r>
          </a:p>
          <a:p>
            <a:pPr>
              <a:defRPr/>
            </a:pPr>
            <a:r>
              <a:rPr lang="en-US" dirty="0" smtClean="0"/>
              <a:t>Final Fantasy would be a couple of lines between each structural choke point. FF is very linear, and all players play the games roughly the same.</a:t>
            </a:r>
          </a:p>
          <a:p>
            <a:pPr>
              <a:defRPr/>
            </a:pPr>
            <a:r>
              <a:rPr lang="en-US" dirty="0" smtClean="0"/>
              <a:t>Far Cry 2, which is shown here, would be a very wide fan.</a:t>
            </a:r>
          </a:p>
          <a:p>
            <a:pPr>
              <a:defRPr/>
            </a:pPr>
            <a:endParaRPr lang="en-US" dirty="0" smtClean="0"/>
          </a:p>
          <a:p>
            <a:pPr>
              <a:defRPr/>
            </a:pPr>
            <a:r>
              <a:rPr lang="en-US" dirty="0" smtClean="0"/>
              <a:t>The wider the fan, the more emergent the game has the potential of being.</a:t>
            </a:r>
          </a:p>
          <a:p>
            <a:pPr>
              <a:defRPr/>
            </a:pPr>
            <a:endParaRPr lang="en-US" dirty="0" smtClean="0"/>
          </a:p>
          <a:p>
            <a:pPr>
              <a:defRPr/>
            </a:pPr>
            <a:r>
              <a:rPr lang="en-US" dirty="0" smtClean="0"/>
              <a:t>We could also color-code this possibility fan, showing the possible number of permutations for *environment* and for *</a:t>
            </a:r>
            <a:r>
              <a:rPr lang="en-US" dirty="0" err="1" smtClean="0"/>
              <a:t>gameplay</a:t>
            </a:r>
            <a:r>
              <a:rPr lang="en-US" dirty="0" smtClean="0"/>
              <a:t>*. </a:t>
            </a:r>
          </a:p>
          <a:p>
            <a:pPr>
              <a:defRPr/>
            </a:pPr>
            <a:r>
              <a:rPr lang="en-US" dirty="0" smtClean="0"/>
              <a:t>Some games, like Dead Space, are wide on the </a:t>
            </a:r>
            <a:r>
              <a:rPr lang="en-US" dirty="0" err="1" smtClean="0"/>
              <a:t>gameplay</a:t>
            </a:r>
            <a:r>
              <a:rPr lang="en-US" dirty="0" smtClean="0"/>
              <a:t> fan, but small on the environment fan. That shows us that the enemy </a:t>
            </a:r>
            <a:r>
              <a:rPr lang="en-US" dirty="0" err="1" smtClean="0"/>
              <a:t>gameplay</a:t>
            </a:r>
            <a:r>
              <a:rPr lang="en-US" dirty="0" smtClean="0"/>
              <a:t> in Dead Space is very different for different players (complementary enemy types and mechanics like stasis open up a world of possibilities). But all players use the environment roughly the same way.</a:t>
            </a:r>
          </a:p>
          <a:p>
            <a:pPr>
              <a:defRPr/>
            </a:pPr>
            <a:endParaRPr lang="en-US" dirty="0" smtClean="0"/>
          </a:p>
          <a:p>
            <a:pPr>
              <a:defRPr/>
            </a:pPr>
            <a:r>
              <a:rPr lang="en-US" dirty="0" smtClean="0"/>
              <a:t>Important: not all of these paths between the structural points are weighed the same! Some paths are more optimal than others. That dives into intentionality, and is outside the scope of this session.</a:t>
            </a:r>
          </a:p>
          <a:p>
            <a:pPr>
              <a:defRPr/>
            </a:pPr>
            <a:endParaRPr lang="en-US" dirty="0" smtClean="0"/>
          </a:p>
          <a:p>
            <a:pPr>
              <a:defRPr/>
            </a:pPr>
            <a:r>
              <a:rPr lang="en-US" dirty="0" smtClean="0"/>
              <a:t>But we can say that structure creates a *rhythm* for the level. It creates breadcrumbs, allows the player to track his progress, and keep track of his wants and needs.</a:t>
            </a:r>
          </a:p>
          <a:p>
            <a:pPr>
              <a:defRPr/>
            </a:pPr>
            <a:endParaRPr lang="en-US" dirty="0" smtClean="0"/>
          </a:p>
          <a:p>
            <a:pPr>
              <a:defRPr/>
            </a:pPr>
            <a:r>
              <a:rPr lang="en-US" dirty="0" smtClean="0"/>
              <a:t>Roughly expressed, that means motivation.</a:t>
            </a:r>
          </a:p>
        </p:txBody>
      </p:sp>
      <p:sp>
        <p:nvSpPr>
          <p:cNvPr id="798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chemeClr val="tx1"/>
                </a:solidFill>
                <a:latin typeface="Verdana" pitchFamily="34" charset="0"/>
                <a:cs typeface="Arial" pitchFamily="34" charset="0"/>
              </a:defRPr>
            </a:lvl1pPr>
            <a:lvl2pPr marL="785372" indent="-302066">
              <a:defRPr kumimoji="1" sz="2500">
                <a:solidFill>
                  <a:schemeClr val="tx1"/>
                </a:solidFill>
                <a:latin typeface="Verdana" pitchFamily="34" charset="0"/>
                <a:cs typeface="Arial" pitchFamily="34" charset="0"/>
              </a:defRPr>
            </a:lvl2pPr>
            <a:lvl3pPr marL="1208265" indent="-241653">
              <a:defRPr kumimoji="1" sz="2500">
                <a:solidFill>
                  <a:schemeClr val="tx1"/>
                </a:solidFill>
                <a:latin typeface="Verdana" pitchFamily="34" charset="0"/>
                <a:cs typeface="Arial" pitchFamily="34" charset="0"/>
              </a:defRPr>
            </a:lvl3pPr>
            <a:lvl4pPr marL="1691571" indent="-241653">
              <a:defRPr kumimoji="1" sz="2500">
                <a:solidFill>
                  <a:schemeClr val="tx1"/>
                </a:solidFill>
                <a:latin typeface="Verdana" pitchFamily="34" charset="0"/>
                <a:cs typeface="Arial" pitchFamily="34" charset="0"/>
              </a:defRPr>
            </a:lvl4pPr>
            <a:lvl5pPr marL="2174878" indent="-241653">
              <a:defRPr kumimoji="1" sz="2500">
                <a:solidFill>
                  <a:schemeClr val="tx1"/>
                </a:solidFill>
                <a:latin typeface="Verdana" pitchFamily="34" charset="0"/>
                <a:cs typeface="Arial" pitchFamily="34" charset="0"/>
              </a:defRPr>
            </a:lvl5pPr>
            <a:lvl6pPr marL="2658184" indent="-241653" fontAlgn="base">
              <a:spcBef>
                <a:spcPct val="0"/>
              </a:spcBef>
              <a:spcAft>
                <a:spcPct val="0"/>
              </a:spcAft>
              <a:defRPr kumimoji="1" sz="2500">
                <a:solidFill>
                  <a:schemeClr val="tx1"/>
                </a:solidFill>
                <a:latin typeface="Verdana" pitchFamily="34" charset="0"/>
                <a:cs typeface="Arial" pitchFamily="34" charset="0"/>
              </a:defRPr>
            </a:lvl6pPr>
            <a:lvl7pPr marL="3141490" indent="-241653" fontAlgn="base">
              <a:spcBef>
                <a:spcPct val="0"/>
              </a:spcBef>
              <a:spcAft>
                <a:spcPct val="0"/>
              </a:spcAft>
              <a:defRPr kumimoji="1" sz="2500">
                <a:solidFill>
                  <a:schemeClr val="tx1"/>
                </a:solidFill>
                <a:latin typeface="Verdana" pitchFamily="34" charset="0"/>
                <a:cs typeface="Arial" pitchFamily="34" charset="0"/>
              </a:defRPr>
            </a:lvl7pPr>
            <a:lvl8pPr marL="3624796" indent="-241653" fontAlgn="base">
              <a:spcBef>
                <a:spcPct val="0"/>
              </a:spcBef>
              <a:spcAft>
                <a:spcPct val="0"/>
              </a:spcAft>
              <a:defRPr kumimoji="1" sz="2500">
                <a:solidFill>
                  <a:schemeClr val="tx1"/>
                </a:solidFill>
                <a:latin typeface="Verdana" pitchFamily="34" charset="0"/>
                <a:cs typeface="Arial" pitchFamily="34" charset="0"/>
              </a:defRPr>
            </a:lvl8pPr>
            <a:lvl9pPr marL="4108102" indent="-241653" fontAlgn="base">
              <a:spcBef>
                <a:spcPct val="0"/>
              </a:spcBef>
              <a:spcAft>
                <a:spcPct val="0"/>
              </a:spcAft>
              <a:defRPr kumimoji="1" sz="2500">
                <a:solidFill>
                  <a:schemeClr val="tx1"/>
                </a:solidFill>
                <a:latin typeface="Verdana" pitchFamily="34" charset="0"/>
                <a:cs typeface="Arial" pitchFamily="34" charset="0"/>
              </a:defRPr>
            </a:lvl9pPr>
          </a:lstStyle>
          <a:p>
            <a:fld id="{0D62402B-B3CA-441D-8FE3-7BD80DF80849}" type="slidenum">
              <a:rPr kumimoji="0" lang="en-US" sz="1300"/>
              <a:pPr/>
              <a:t>15</a:t>
            </a:fld>
            <a:endParaRPr kumimoji="0" lang="en-US" sz="1300"/>
          </a:p>
        </p:txBody>
      </p:sp>
    </p:spTree>
    <p:extLst>
      <p:ext uri="{BB962C8B-B14F-4D97-AF65-F5344CB8AC3E}">
        <p14:creationId xmlns:p14="http://schemas.microsoft.com/office/powerpoint/2010/main" val="2644878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a:ln/>
        </p:spPr>
      </p:sp>
      <p:sp>
        <p:nvSpPr>
          <p:cNvPr id="819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Verdana" pitchFamily="34" charset="0"/>
              <a:ea typeface="ヒラギノ角ゴ Pro W3"/>
              <a:cs typeface="ヒラギノ角ゴ Pro W3"/>
            </a:endParaRPr>
          </a:p>
        </p:txBody>
      </p:sp>
      <p:sp>
        <p:nvSpPr>
          <p:cNvPr id="819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chemeClr val="tx1"/>
                </a:solidFill>
                <a:latin typeface="Verdana" pitchFamily="34" charset="0"/>
                <a:cs typeface="Arial" pitchFamily="34" charset="0"/>
              </a:defRPr>
            </a:lvl1pPr>
            <a:lvl2pPr marL="785372" indent="-302066">
              <a:defRPr kumimoji="1" sz="2500">
                <a:solidFill>
                  <a:schemeClr val="tx1"/>
                </a:solidFill>
                <a:latin typeface="Verdana" pitchFamily="34" charset="0"/>
                <a:cs typeface="Arial" pitchFamily="34" charset="0"/>
              </a:defRPr>
            </a:lvl2pPr>
            <a:lvl3pPr marL="1208265" indent="-241653">
              <a:defRPr kumimoji="1" sz="2500">
                <a:solidFill>
                  <a:schemeClr val="tx1"/>
                </a:solidFill>
                <a:latin typeface="Verdana" pitchFamily="34" charset="0"/>
                <a:cs typeface="Arial" pitchFamily="34" charset="0"/>
              </a:defRPr>
            </a:lvl3pPr>
            <a:lvl4pPr marL="1691571" indent="-241653">
              <a:defRPr kumimoji="1" sz="2500">
                <a:solidFill>
                  <a:schemeClr val="tx1"/>
                </a:solidFill>
                <a:latin typeface="Verdana" pitchFamily="34" charset="0"/>
                <a:cs typeface="Arial" pitchFamily="34" charset="0"/>
              </a:defRPr>
            </a:lvl4pPr>
            <a:lvl5pPr marL="2174878" indent="-241653">
              <a:defRPr kumimoji="1" sz="2500">
                <a:solidFill>
                  <a:schemeClr val="tx1"/>
                </a:solidFill>
                <a:latin typeface="Verdana" pitchFamily="34" charset="0"/>
                <a:cs typeface="Arial" pitchFamily="34" charset="0"/>
              </a:defRPr>
            </a:lvl5pPr>
            <a:lvl6pPr marL="2658184" indent="-241653" fontAlgn="base">
              <a:spcBef>
                <a:spcPct val="0"/>
              </a:spcBef>
              <a:spcAft>
                <a:spcPct val="0"/>
              </a:spcAft>
              <a:defRPr kumimoji="1" sz="2500">
                <a:solidFill>
                  <a:schemeClr val="tx1"/>
                </a:solidFill>
                <a:latin typeface="Verdana" pitchFamily="34" charset="0"/>
                <a:cs typeface="Arial" pitchFamily="34" charset="0"/>
              </a:defRPr>
            </a:lvl6pPr>
            <a:lvl7pPr marL="3141490" indent="-241653" fontAlgn="base">
              <a:spcBef>
                <a:spcPct val="0"/>
              </a:spcBef>
              <a:spcAft>
                <a:spcPct val="0"/>
              </a:spcAft>
              <a:defRPr kumimoji="1" sz="2500">
                <a:solidFill>
                  <a:schemeClr val="tx1"/>
                </a:solidFill>
                <a:latin typeface="Verdana" pitchFamily="34" charset="0"/>
                <a:cs typeface="Arial" pitchFamily="34" charset="0"/>
              </a:defRPr>
            </a:lvl7pPr>
            <a:lvl8pPr marL="3624796" indent="-241653" fontAlgn="base">
              <a:spcBef>
                <a:spcPct val="0"/>
              </a:spcBef>
              <a:spcAft>
                <a:spcPct val="0"/>
              </a:spcAft>
              <a:defRPr kumimoji="1" sz="2500">
                <a:solidFill>
                  <a:schemeClr val="tx1"/>
                </a:solidFill>
                <a:latin typeface="Verdana" pitchFamily="34" charset="0"/>
                <a:cs typeface="Arial" pitchFamily="34" charset="0"/>
              </a:defRPr>
            </a:lvl8pPr>
            <a:lvl9pPr marL="4108102" indent="-241653" fontAlgn="base">
              <a:spcBef>
                <a:spcPct val="0"/>
              </a:spcBef>
              <a:spcAft>
                <a:spcPct val="0"/>
              </a:spcAft>
              <a:defRPr kumimoji="1" sz="2500">
                <a:solidFill>
                  <a:schemeClr val="tx1"/>
                </a:solidFill>
                <a:latin typeface="Verdana" pitchFamily="34" charset="0"/>
                <a:cs typeface="Arial" pitchFamily="34" charset="0"/>
              </a:defRPr>
            </a:lvl9pPr>
          </a:lstStyle>
          <a:p>
            <a:fld id="{8AAD637E-66DC-4B1C-8800-E95911A0795D}" type="slidenum">
              <a:rPr kumimoji="0" lang="en-US" sz="1300"/>
              <a:pPr/>
              <a:t>16</a:t>
            </a:fld>
            <a:endParaRPr kumimoji="0" lang="en-US" sz="1300"/>
          </a:p>
        </p:txBody>
      </p:sp>
    </p:spTree>
    <p:extLst>
      <p:ext uri="{BB962C8B-B14F-4D97-AF65-F5344CB8AC3E}">
        <p14:creationId xmlns:p14="http://schemas.microsoft.com/office/powerpoint/2010/main" val="387314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(This slide was omitted during the workshop.)</a:t>
            </a:r>
          </a:p>
          <a:p>
            <a:pPr>
              <a:defRPr/>
            </a:pPr>
            <a:r>
              <a:rPr lang="en-US" dirty="0" smtClean="0"/>
              <a:t>Goals can be categorized as </a:t>
            </a:r>
            <a:r>
              <a:rPr lang="en-US" i="1" dirty="0" smtClean="0"/>
              <a:t>moment-to-moment </a:t>
            </a:r>
            <a:r>
              <a:rPr lang="en-US" i="1" dirty="0" err="1" smtClean="0"/>
              <a:t>gameplay</a:t>
            </a:r>
            <a:r>
              <a:rPr lang="en-US" i="1" dirty="0" smtClean="0"/>
              <a:t> </a:t>
            </a:r>
            <a:r>
              <a:rPr lang="en-US" dirty="0" smtClean="0"/>
              <a:t>and </a:t>
            </a:r>
            <a:r>
              <a:rPr lang="en-US" i="1" dirty="0" smtClean="0"/>
              <a:t>long-term </a:t>
            </a:r>
            <a:r>
              <a:rPr lang="en-US" i="1" dirty="0" err="1" smtClean="0"/>
              <a:t>gameplay</a:t>
            </a:r>
            <a:r>
              <a:rPr lang="en-US" dirty="0" smtClean="0"/>
              <a:t>.</a:t>
            </a:r>
          </a:p>
          <a:p>
            <a:pPr>
              <a:defRPr/>
            </a:pPr>
            <a:endParaRPr lang="en-US" dirty="0" smtClean="0"/>
          </a:p>
          <a:p>
            <a:pPr>
              <a:defRPr/>
            </a:pPr>
            <a:r>
              <a:rPr lang="en-US" dirty="0" smtClean="0"/>
              <a:t>In moment-to-moment </a:t>
            </a:r>
            <a:r>
              <a:rPr lang="en-US" dirty="0" err="1" smtClean="0"/>
              <a:t>gameplay</a:t>
            </a:r>
            <a:r>
              <a:rPr lang="en-US" dirty="0" smtClean="0"/>
              <a:t>, I want to kill the enemy at hand.</a:t>
            </a:r>
          </a:p>
          <a:p>
            <a:pPr>
              <a:defRPr/>
            </a:pPr>
            <a:r>
              <a:rPr lang="en-US" dirty="0" smtClean="0"/>
              <a:t>Why? Because if I don't, he'll kill me. That's a pretty powerful motivator!</a:t>
            </a:r>
          </a:p>
          <a:p>
            <a:pPr>
              <a:defRPr/>
            </a:pPr>
            <a:r>
              <a:rPr lang="en-US" dirty="0" smtClean="0"/>
              <a:t>So that's my immediate micro goal.</a:t>
            </a:r>
          </a:p>
          <a:p>
            <a:pPr>
              <a:defRPr/>
            </a:pPr>
            <a:endParaRPr lang="en-US" dirty="0" smtClean="0"/>
          </a:p>
          <a:p>
            <a:pPr>
              <a:defRPr/>
            </a:pPr>
            <a:r>
              <a:rPr lang="en-US" dirty="0" smtClean="0"/>
              <a:t>I want to leave this room</a:t>
            </a:r>
          </a:p>
          <a:p>
            <a:pPr>
              <a:defRPr/>
            </a:pPr>
            <a:r>
              <a:rPr lang="en-US" dirty="0" smtClean="0">
                <a:ea typeface="ヒラギノ角ゴ Pro W3" pitchFamily="45" charset="-128"/>
                <a:cs typeface="+mn-cs"/>
              </a:rPr>
              <a:t>Why? Because it gets me closer to the end of the level. </a:t>
            </a:r>
          </a:p>
          <a:p>
            <a:pPr>
              <a:defRPr/>
            </a:pPr>
            <a:endParaRPr lang="en-US" dirty="0"/>
          </a:p>
        </p:txBody>
      </p:sp>
      <p:sp>
        <p:nvSpPr>
          <p:cNvPr id="839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chemeClr val="tx1"/>
                </a:solidFill>
                <a:latin typeface="Verdana" pitchFamily="34" charset="0"/>
                <a:cs typeface="Arial" pitchFamily="34" charset="0"/>
              </a:defRPr>
            </a:lvl1pPr>
            <a:lvl2pPr marL="785372" indent="-302066">
              <a:defRPr kumimoji="1" sz="2500">
                <a:solidFill>
                  <a:schemeClr val="tx1"/>
                </a:solidFill>
                <a:latin typeface="Verdana" pitchFamily="34" charset="0"/>
                <a:cs typeface="Arial" pitchFamily="34" charset="0"/>
              </a:defRPr>
            </a:lvl2pPr>
            <a:lvl3pPr marL="1208265" indent="-241653">
              <a:defRPr kumimoji="1" sz="2500">
                <a:solidFill>
                  <a:schemeClr val="tx1"/>
                </a:solidFill>
                <a:latin typeface="Verdana" pitchFamily="34" charset="0"/>
                <a:cs typeface="Arial" pitchFamily="34" charset="0"/>
              </a:defRPr>
            </a:lvl3pPr>
            <a:lvl4pPr marL="1691571" indent="-241653">
              <a:defRPr kumimoji="1" sz="2500">
                <a:solidFill>
                  <a:schemeClr val="tx1"/>
                </a:solidFill>
                <a:latin typeface="Verdana" pitchFamily="34" charset="0"/>
                <a:cs typeface="Arial" pitchFamily="34" charset="0"/>
              </a:defRPr>
            </a:lvl4pPr>
            <a:lvl5pPr marL="2174878" indent="-241653">
              <a:defRPr kumimoji="1" sz="2500">
                <a:solidFill>
                  <a:schemeClr val="tx1"/>
                </a:solidFill>
                <a:latin typeface="Verdana" pitchFamily="34" charset="0"/>
                <a:cs typeface="Arial" pitchFamily="34" charset="0"/>
              </a:defRPr>
            </a:lvl5pPr>
            <a:lvl6pPr marL="2658184" indent="-241653" fontAlgn="base">
              <a:spcBef>
                <a:spcPct val="0"/>
              </a:spcBef>
              <a:spcAft>
                <a:spcPct val="0"/>
              </a:spcAft>
              <a:defRPr kumimoji="1" sz="2500">
                <a:solidFill>
                  <a:schemeClr val="tx1"/>
                </a:solidFill>
                <a:latin typeface="Verdana" pitchFamily="34" charset="0"/>
                <a:cs typeface="Arial" pitchFamily="34" charset="0"/>
              </a:defRPr>
            </a:lvl6pPr>
            <a:lvl7pPr marL="3141490" indent="-241653" fontAlgn="base">
              <a:spcBef>
                <a:spcPct val="0"/>
              </a:spcBef>
              <a:spcAft>
                <a:spcPct val="0"/>
              </a:spcAft>
              <a:defRPr kumimoji="1" sz="2500">
                <a:solidFill>
                  <a:schemeClr val="tx1"/>
                </a:solidFill>
                <a:latin typeface="Verdana" pitchFamily="34" charset="0"/>
                <a:cs typeface="Arial" pitchFamily="34" charset="0"/>
              </a:defRPr>
            </a:lvl7pPr>
            <a:lvl8pPr marL="3624796" indent="-241653" fontAlgn="base">
              <a:spcBef>
                <a:spcPct val="0"/>
              </a:spcBef>
              <a:spcAft>
                <a:spcPct val="0"/>
              </a:spcAft>
              <a:defRPr kumimoji="1" sz="2500">
                <a:solidFill>
                  <a:schemeClr val="tx1"/>
                </a:solidFill>
                <a:latin typeface="Verdana" pitchFamily="34" charset="0"/>
                <a:cs typeface="Arial" pitchFamily="34" charset="0"/>
              </a:defRPr>
            </a:lvl8pPr>
            <a:lvl9pPr marL="4108102" indent="-241653" fontAlgn="base">
              <a:spcBef>
                <a:spcPct val="0"/>
              </a:spcBef>
              <a:spcAft>
                <a:spcPct val="0"/>
              </a:spcAft>
              <a:defRPr kumimoji="1" sz="2500">
                <a:solidFill>
                  <a:schemeClr val="tx1"/>
                </a:solidFill>
                <a:latin typeface="Verdana" pitchFamily="34" charset="0"/>
                <a:cs typeface="Arial" pitchFamily="34" charset="0"/>
              </a:defRPr>
            </a:lvl9pPr>
          </a:lstStyle>
          <a:p>
            <a:fld id="{630D3977-96D2-4CE2-871A-B54CE427ECFB}" type="slidenum">
              <a:rPr kumimoji="0" lang="en-US" sz="1300"/>
              <a:pPr/>
              <a:t>17</a:t>
            </a:fld>
            <a:endParaRPr kumimoji="0" lang="en-US" sz="1300"/>
          </a:p>
        </p:txBody>
      </p:sp>
    </p:spTree>
    <p:extLst>
      <p:ext uri="{BB962C8B-B14F-4D97-AF65-F5344CB8AC3E}">
        <p14:creationId xmlns:p14="http://schemas.microsoft.com/office/powerpoint/2010/main" val="2694345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(This slide was omitted during the workshop.)</a:t>
            </a:r>
          </a:p>
          <a:p>
            <a:pPr>
              <a:defRPr/>
            </a:pPr>
            <a:r>
              <a:rPr lang="en-US" dirty="0" smtClean="0"/>
              <a:t>Multiple micro goals combine to a macro goal, which combine into larger and larger goals. Through this structure, t</a:t>
            </a:r>
            <a:r>
              <a:rPr lang="en-US" dirty="0" smtClean="0">
                <a:ea typeface="ヒラギノ角ゴ Pro W3" pitchFamily="45" charset="-128"/>
                <a:cs typeface="+mn-cs"/>
              </a:rPr>
              <a:t>he player is aware of how far along he is</a:t>
            </a:r>
          </a:p>
        </p:txBody>
      </p:sp>
      <p:sp>
        <p:nvSpPr>
          <p:cNvPr id="860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chemeClr val="tx1"/>
                </a:solidFill>
                <a:latin typeface="Verdana" pitchFamily="34" charset="0"/>
                <a:cs typeface="Arial" pitchFamily="34" charset="0"/>
              </a:defRPr>
            </a:lvl1pPr>
            <a:lvl2pPr marL="785372" indent="-302066">
              <a:defRPr kumimoji="1" sz="2500">
                <a:solidFill>
                  <a:schemeClr val="tx1"/>
                </a:solidFill>
                <a:latin typeface="Verdana" pitchFamily="34" charset="0"/>
                <a:cs typeface="Arial" pitchFamily="34" charset="0"/>
              </a:defRPr>
            </a:lvl2pPr>
            <a:lvl3pPr marL="1208265" indent="-241653">
              <a:defRPr kumimoji="1" sz="2500">
                <a:solidFill>
                  <a:schemeClr val="tx1"/>
                </a:solidFill>
                <a:latin typeface="Verdana" pitchFamily="34" charset="0"/>
                <a:cs typeface="Arial" pitchFamily="34" charset="0"/>
              </a:defRPr>
            </a:lvl3pPr>
            <a:lvl4pPr marL="1691571" indent="-241653">
              <a:defRPr kumimoji="1" sz="2500">
                <a:solidFill>
                  <a:schemeClr val="tx1"/>
                </a:solidFill>
                <a:latin typeface="Verdana" pitchFamily="34" charset="0"/>
                <a:cs typeface="Arial" pitchFamily="34" charset="0"/>
              </a:defRPr>
            </a:lvl4pPr>
            <a:lvl5pPr marL="2174878" indent="-241653">
              <a:defRPr kumimoji="1" sz="2500">
                <a:solidFill>
                  <a:schemeClr val="tx1"/>
                </a:solidFill>
                <a:latin typeface="Verdana" pitchFamily="34" charset="0"/>
                <a:cs typeface="Arial" pitchFamily="34" charset="0"/>
              </a:defRPr>
            </a:lvl5pPr>
            <a:lvl6pPr marL="2658184" indent="-241653" fontAlgn="base">
              <a:spcBef>
                <a:spcPct val="0"/>
              </a:spcBef>
              <a:spcAft>
                <a:spcPct val="0"/>
              </a:spcAft>
              <a:defRPr kumimoji="1" sz="2500">
                <a:solidFill>
                  <a:schemeClr val="tx1"/>
                </a:solidFill>
                <a:latin typeface="Verdana" pitchFamily="34" charset="0"/>
                <a:cs typeface="Arial" pitchFamily="34" charset="0"/>
              </a:defRPr>
            </a:lvl6pPr>
            <a:lvl7pPr marL="3141490" indent="-241653" fontAlgn="base">
              <a:spcBef>
                <a:spcPct val="0"/>
              </a:spcBef>
              <a:spcAft>
                <a:spcPct val="0"/>
              </a:spcAft>
              <a:defRPr kumimoji="1" sz="2500">
                <a:solidFill>
                  <a:schemeClr val="tx1"/>
                </a:solidFill>
                <a:latin typeface="Verdana" pitchFamily="34" charset="0"/>
                <a:cs typeface="Arial" pitchFamily="34" charset="0"/>
              </a:defRPr>
            </a:lvl7pPr>
            <a:lvl8pPr marL="3624796" indent="-241653" fontAlgn="base">
              <a:spcBef>
                <a:spcPct val="0"/>
              </a:spcBef>
              <a:spcAft>
                <a:spcPct val="0"/>
              </a:spcAft>
              <a:defRPr kumimoji="1" sz="2500">
                <a:solidFill>
                  <a:schemeClr val="tx1"/>
                </a:solidFill>
                <a:latin typeface="Verdana" pitchFamily="34" charset="0"/>
                <a:cs typeface="Arial" pitchFamily="34" charset="0"/>
              </a:defRPr>
            </a:lvl8pPr>
            <a:lvl9pPr marL="4108102" indent="-241653" fontAlgn="base">
              <a:spcBef>
                <a:spcPct val="0"/>
              </a:spcBef>
              <a:spcAft>
                <a:spcPct val="0"/>
              </a:spcAft>
              <a:defRPr kumimoji="1" sz="2500">
                <a:solidFill>
                  <a:schemeClr val="tx1"/>
                </a:solidFill>
                <a:latin typeface="Verdana" pitchFamily="34" charset="0"/>
                <a:cs typeface="Arial" pitchFamily="34" charset="0"/>
              </a:defRPr>
            </a:lvl9pPr>
          </a:lstStyle>
          <a:p>
            <a:fld id="{55F112C0-4A0B-40CF-94F7-6AC5FEB09447}" type="slidenum">
              <a:rPr kumimoji="0" lang="en-US" sz="1300"/>
              <a:pPr/>
              <a:t>18</a:t>
            </a:fld>
            <a:endParaRPr kumimoji="0" lang="en-US" sz="1300"/>
          </a:p>
        </p:txBody>
      </p:sp>
    </p:spTree>
    <p:extLst>
      <p:ext uri="{BB962C8B-B14F-4D97-AF65-F5344CB8AC3E}">
        <p14:creationId xmlns:p14="http://schemas.microsoft.com/office/powerpoint/2010/main" val="3103548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a:ln/>
        </p:spPr>
      </p:sp>
      <p:sp>
        <p:nvSpPr>
          <p:cNvPr id="880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Verdana" pitchFamily="34" charset="0"/>
                <a:ea typeface="ヒラギノ角ゴ Pro W3"/>
                <a:cs typeface="ヒラギノ角ゴ Pro W3"/>
              </a:rPr>
              <a:t>(This slide was omitted during the workshop.)</a:t>
            </a:r>
          </a:p>
          <a:p>
            <a:endParaRPr lang="en-US" smtClean="0">
              <a:latin typeface="Verdana" pitchFamily="34" charset="0"/>
              <a:ea typeface="ヒラギノ角ゴ Pro W3"/>
              <a:cs typeface="ヒラギノ角ゴ Pro W3"/>
            </a:endParaRPr>
          </a:p>
        </p:txBody>
      </p:sp>
      <p:sp>
        <p:nvSpPr>
          <p:cNvPr id="880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chemeClr val="tx1"/>
                </a:solidFill>
                <a:latin typeface="Verdana" pitchFamily="34" charset="0"/>
                <a:cs typeface="Arial" pitchFamily="34" charset="0"/>
              </a:defRPr>
            </a:lvl1pPr>
            <a:lvl2pPr marL="785372" indent="-302066">
              <a:defRPr kumimoji="1" sz="2500">
                <a:solidFill>
                  <a:schemeClr val="tx1"/>
                </a:solidFill>
                <a:latin typeface="Verdana" pitchFamily="34" charset="0"/>
                <a:cs typeface="Arial" pitchFamily="34" charset="0"/>
              </a:defRPr>
            </a:lvl2pPr>
            <a:lvl3pPr marL="1208265" indent="-241653">
              <a:defRPr kumimoji="1" sz="2500">
                <a:solidFill>
                  <a:schemeClr val="tx1"/>
                </a:solidFill>
                <a:latin typeface="Verdana" pitchFamily="34" charset="0"/>
                <a:cs typeface="Arial" pitchFamily="34" charset="0"/>
              </a:defRPr>
            </a:lvl3pPr>
            <a:lvl4pPr marL="1691571" indent="-241653">
              <a:defRPr kumimoji="1" sz="2500">
                <a:solidFill>
                  <a:schemeClr val="tx1"/>
                </a:solidFill>
                <a:latin typeface="Verdana" pitchFamily="34" charset="0"/>
                <a:cs typeface="Arial" pitchFamily="34" charset="0"/>
              </a:defRPr>
            </a:lvl4pPr>
            <a:lvl5pPr marL="2174878" indent="-241653">
              <a:defRPr kumimoji="1" sz="2500">
                <a:solidFill>
                  <a:schemeClr val="tx1"/>
                </a:solidFill>
                <a:latin typeface="Verdana" pitchFamily="34" charset="0"/>
                <a:cs typeface="Arial" pitchFamily="34" charset="0"/>
              </a:defRPr>
            </a:lvl5pPr>
            <a:lvl6pPr marL="2658184" indent="-241653" fontAlgn="base">
              <a:spcBef>
                <a:spcPct val="0"/>
              </a:spcBef>
              <a:spcAft>
                <a:spcPct val="0"/>
              </a:spcAft>
              <a:defRPr kumimoji="1" sz="2500">
                <a:solidFill>
                  <a:schemeClr val="tx1"/>
                </a:solidFill>
                <a:latin typeface="Verdana" pitchFamily="34" charset="0"/>
                <a:cs typeface="Arial" pitchFamily="34" charset="0"/>
              </a:defRPr>
            </a:lvl6pPr>
            <a:lvl7pPr marL="3141490" indent="-241653" fontAlgn="base">
              <a:spcBef>
                <a:spcPct val="0"/>
              </a:spcBef>
              <a:spcAft>
                <a:spcPct val="0"/>
              </a:spcAft>
              <a:defRPr kumimoji="1" sz="2500">
                <a:solidFill>
                  <a:schemeClr val="tx1"/>
                </a:solidFill>
                <a:latin typeface="Verdana" pitchFamily="34" charset="0"/>
                <a:cs typeface="Arial" pitchFamily="34" charset="0"/>
              </a:defRPr>
            </a:lvl7pPr>
            <a:lvl8pPr marL="3624796" indent="-241653" fontAlgn="base">
              <a:spcBef>
                <a:spcPct val="0"/>
              </a:spcBef>
              <a:spcAft>
                <a:spcPct val="0"/>
              </a:spcAft>
              <a:defRPr kumimoji="1" sz="2500">
                <a:solidFill>
                  <a:schemeClr val="tx1"/>
                </a:solidFill>
                <a:latin typeface="Verdana" pitchFamily="34" charset="0"/>
                <a:cs typeface="Arial" pitchFamily="34" charset="0"/>
              </a:defRPr>
            </a:lvl8pPr>
            <a:lvl9pPr marL="4108102" indent="-241653" fontAlgn="base">
              <a:spcBef>
                <a:spcPct val="0"/>
              </a:spcBef>
              <a:spcAft>
                <a:spcPct val="0"/>
              </a:spcAft>
              <a:defRPr kumimoji="1" sz="2500">
                <a:solidFill>
                  <a:schemeClr val="tx1"/>
                </a:solidFill>
                <a:latin typeface="Verdana" pitchFamily="34" charset="0"/>
                <a:cs typeface="Arial" pitchFamily="34" charset="0"/>
              </a:defRPr>
            </a:lvl9pPr>
          </a:lstStyle>
          <a:p>
            <a:fld id="{49C9F942-3045-4BA6-8FB5-D86CE0713F33}" type="slidenum">
              <a:rPr kumimoji="0" lang="en-US" sz="1300"/>
              <a:pPr/>
              <a:t>19</a:t>
            </a:fld>
            <a:endParaRPr kumimoji="0" lang="en-US" sz="1300"/>
          </a:p>
        </p:txBody>
      </p:sp>
    </p:spTree>
    <p:extLst>
      <p:ext uri="{BB962C8B-B14F-4D97-AF65-F5344CB8AC3E}">
        <p14:creationId xmlns:p14="http://schemas.microsoft.com/office/powerpoint/2010/main" val="3513208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fld id="{18B730B0-F647-43F3-BB01-1C02B5BFC7F4}" type="slidenum">
              <a:rPr kumimoji="0" lang="en-CA" sz="1300" smtClean="0">
                <a:latin typeface="Times New Roman" pitchFamily="18" charset="0"/>
              </a:rPr>
              <a:pPr/>
              <a:t>27</a:t>
            </a:fld>
            <a:endParaRPr kumimoji="0" lang="en-CA" sz="1300"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Verisimilitude means having the appearance of truth. Sports games must be realistic.</a:t>
            </a:r>
          </a:p>
        </p:txBody>
      </p:sp>
    </p:spTree>
    <p:extLst>
      <p:ext uri="{BB962C8B-B14F-4D97-AF65-F5344CB8AC3E}">
        <p14:creationId xmlns:p14="http://schemas.microsoft.com/office/powerpoint/2010/main" val="3558677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fld id="{27C366B5-284F-4E01-9363-BCC6AC60F312}" type="slidenum">
              <a:rPr kumimoji="0" lang="en-CA" sz="1300" smtClean="0">
                <a:latin typeface="Times New Roman" pitchFamily="18" charset="0"/>
              </a:rPr>
              <a:pPr/>
              <a:t>28</a:t>
            </a:fld>
            <a:endParaRPr kumimoji="0" lang="en-CA" sz="1300"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64888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fld id="{27DB563B-429D-4E83-8685-054D2AD0B183}" type="slidenum">
              <a:rPr kumimoji="0" lang="en-CA" sz="1300" smtClean="0">
                <a:latin typeface="Times New Roman" pitchFamily="18" charset="0"/>
              </a:rPr>
              <a:pPr/>
              <a:t>2</a:t>
            </a:fld>
            <a:endParaRPr kumimoji="0" lang="en-CA" sz="1300"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07316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fld id="{27C366B5-284F-4E01-9363-BCC6AC60F312}" type="slidenum">
              <a:rPr kumimoji="0" lang="en-CA" sz="1300" smtClean="0">
                <a:latin typeface="Times New Roman" pitchFamily="18" charset="0"/>
              </a:rPr>
              <a:pPr/>
              <a:t>29</a:t>
            </a:fld>
            <a:endParaRPr kumimoji="0" lang="en-CA" sz="1300"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789300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01D07F3D-90FD-4BD6-88D1-A128B95F7909}" type="slidenum">
              <a:rPr lang="en-US" smtClean="0"/>
              <a:pPr>
                <a:defRPr/>
              </a:pPr>
              <a:t>40</a:t>
            </a:fld>
            <a:endParaRPr lang="en-US"/>
          </a:p>
        </p:txBody>
      </p:sp>
    </p:spTree>
    <p:extLst>
      <p:ext uri="{BB962C8B-B14F-4D97-AF65-F5344CB8AC3E}">
        <p14:creationId xmlns:p14="http://schemas.microsoft.com/office/powerpoint/2010/main" val="2576714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1D07F3D-90FD-4BD6-88D1-A128B95F7909}" type="slidenum">
              <a:rPr lang="en-US" smtClean="0"/>
              <a:pPr>
                <a:defRPr/>
              </a:pPr>
              <a:t>48</a:t>
            </a:fld>
            <a:endParaRPr lang="en-US"/>
          </a:p>
        </p:txBody>
      </p:sp>
    </p:spTree>
    <p:extLst>
      <p:ext uri="{BB962C8B-B14F-4D97-AF65-F5344CB8AC3E}">
        <p14:creationId xmlns:p14="http://schemas.microsoft.com/office/powerpoint/2010/main" val="2260920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fld id="{20B4388B-47CB-485B-8BF5-8BCD61DF41A7}" type="slidenum">
              <a:rPr kumimoji="0" lang="en-CA" sz="1300" smtClean="0">
                <a:latin typeface="Times New Roman" pitchFamily="18" charset="0"/>
              </a:rPr>
              <a:pPr/>
              <a:t>84</a:t>
            </a:fld>
            <a:endParaRPr kumimoji="0" lang="en-CA" sz="1300"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 non sequitur is something that does not follow logically.</a:t>
            </a:r>
          </a:p>
        </p:txBody>
      </p:sp>
    </p:spTree>
    <p:extLst>
      <p:ext uri="{BB962C8B-B14F-4D97-AF65-F5344CB8AC3E}">
        <p14:creationId xmlns:p14="http://schemas.microsoft.com/office/powerpoint/2010/main" val="4164148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cs typeface="Times New Roman" pitchFamily="18" charset="0"/>
              </a:defRPr>
            </a:lvl1pPr>
            <a:lvl2pPr marL="742950" indent="-285750" eaLnBrk="0" hangingPunct="0">
              <a:defRPr kumimoji="1" sz="2400">
                <a:solidFill>
                  <a:schemeClr val="tx1"/>
                </a:solidFill>
                <a:latin typeface="Tahoma" pitchFamily="34" charset="0"/>
                <a:cs typeface="Times New Roman" pitchFamily="18" charset="0"/>
              </a:defRPr>
            </a:lvl2pPr>
            <a:lvl3pPr marL="1143000" indent="-228600" eaLnBrk="0" hangingPunct="0">
              <a:defRPr kumimoji="1" sz="2400">
                <a:solidFill>
                  <a:schemeClr val="tx1"/>
                </a:solidFill>
                <a:latin typeface="Tahoma" pitchFamily="34" charset="0"/>
                <a:cs typeface="Times New Roman" pitchFamily="18" charset="0"/>
              </a:defRPr>
            </a:lvl3pPr>
            <a:lvl4pPr marL="1600200" indent="-228600" eaLnBrk="0" hangingPunct="0">
              <a:defRPr kumimoji="1" sz="2400">
                <a:solidFill>
                  <a:schemeClr val="tx1"/>
                </a:solidFill>
                <a:latin typeface="Tahoma" pitchFamily="34" charset="0"/>
                <a:cs typeface="Times New Roman" pitchFamily="18" charset="0"/>
              </a:defRPr>
            </a:lvl4pPr>
            <a:lvl5pPr marL="2057400" indent="-228600" eaLnBrk="0" hangingPunct="0">
              <a:defRPr kumimoji="1"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kumimoji="1" sz="2400">
                <a:solidFill>
                  <a:schemeClr val="tx1"/>
                </a:solidFill>
                <a:latin typeface="Tahoma" pitchFamily="34" charset="0"/>
                <a:cs typeface="Times New Roman" pitchFamily="18" charset="0"/>
              </a:defRPr>
            </a:lvl9pPr>
          </a:lstStyle>
          <a:p>
            <a:fld id="{20B4388B-47CB-485B-8BF5-8BCD61DF41A7}" type="slidenum">
              <a:rPr kumimoji="0" lang="en-CA" sz="1300" smtClean="0">
                <a:latin typeface="Times New Roman" pitchFamily="18" charset="0"/>
              </a:rPr>
              <a:pPr/>
              <a:t>85</a:t>
            </a:fld>
            <a:endParaRPr kumimoji="0" lang="en-CA" sz="1300"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 non sequitur is something that does not follow logically.</a:t>
            </a:r>
          </a:p>
        </p:txBody>
      </p:sp>
    </p:spTree>
    <p:extLst>
      <p:ext uri="{BB962C8B-B14F-4D97-AF65-F5344CB8AC3E}">
        <p14:creationId xmlns:p14="http://schemas.microsoft.com/office/powerpoint/2010/main" val="573402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01D07F3D-90FD-4BD6-88D1-A128B95F7909}" type="slidenum">
              <a:rPr lang="en-US" smtClean="0"/>
              <a:pPr>
                <a:defRPr/>
              </a:pPr>
              <a:t>3</a:t>
            </a:fld>
            <a:endParaRPr lang="en-US"/>
          </a:p>
        </p:txBody>
      </p:sp>
    </p:spTree>
    <p:extLst>
      <p:ext uri="{BB962C8B-B14F-4D97-AF65-F5344CB8AC3E}">
        <p14:creationId xmlns:p14="http://schemas.microsoft.com/office/powerpoint/2010/main" val="575272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Verdana" pitchFamily="34" charset="0"/>
                <a:ea typeface="ヒラギノ角ゴ Pro W3"/>
                <a:cs typeface="ヒラギノ角ゴ Pro W3"/>
              </a:rPr>
              <a:t>What this really means for us:</a:t>
            </a:r>
          </a:p>
          <a:p>
            <a:r>
              <a:rPr lang="en-US" dirty="0" smtClean="0">
                <a:latin typeface="Verdana" pitchFamily="34" charset="0"/>
                <a:ea typeface="ヒラギノ角ゴ Pro W3"/>
                <a:cs typeface="ヒラギノ角ゴ Pro W3"/>
              </a:rPr>
              <a:t>No arbitrary play. Having well-connected game systems is a good first step. The LD connects elements so that the player is engaged and compelled to make decisions, which feel interesting to him.</a:t>
            </a:r>
          </a:p>
          <a:p>
            <a:endParaRPr lang="en-US" dirty="0" smtClean="0">
              <a:latin typeface="Verdana" pitchFamily="34" charset="0"/>
              <a:ea typeface="ヒラギノ角ゴ Pro W3"/>
              <a:cs typeface="ヒラギノ角ゴ Pro W3"/>
            </a:endParaRPr>
          </a:p>
          <a:p>
            <a:r>
              <a:rPr lang="en-US" dirty="0" smtClean="0">
                <a:latin typeface="Verdana" pitchFamily="34" charset="0"/>
                <a:ea typeface="ヒラギノ角ゴ Pro W3"/>
                <a:cs typeface="ヒラギノ角ゴ Pro W3"/>
              </a:rPr>
              <a:t>How Do We Create meaningful play in a level? </a:t>
            </a:r>
          </a:p>
          <a:p>
            <a:r>
              <a:rPr lang="en-US" dirty="0" smtClean="0">
                <a:latin typeface="Verdana" pitchFamily="34" charset="0"/>
                <a:ea typeface="ヒラギノ角ゴ Pro W3"/>
                <a:cs typeface="ヒラギノ角ゴ Pro W3"/>
              </a:rPr>
              <a:t>By using the two elements from the LD definition:</a:t>
            </a:r>
          </a:p>
          <a:p>
            <a:r>
              <a:rPr lang="en-US" dirty="0" smtClean="0">
                <a:latin typeface="Verdana" pitchFamily="34" charset="0"/>
                <a:ea typeface="ヒラギノ角ゴ Pro W3"/>
                <a:cs typeface="ヒラギノ角ゴ Pro W3"/>
              </a:rPr>
              <a:t>The environment and</a:t>
            </a:r>
          </a:p>
          <a:p>
            <a:r>
              <a:rPr lang="en-US" dirty="0" smtClean="0">
                <a:latin typeface="Verdana" pitchFamily="34" charset="0"/>
                <a:ea typeface="ヒラギノ角ゴ Pro W3"/>
                <a:cs typeface="ヒラギノ角ゴ Pro W3"/>
              </a:rPr>
              <a:t>game systems.</a:t>
            </a:r>
          </a:p>
        </p:txBody>
      </p:sp>
      <p:sp>
        <p:nvSpPr>
          <p:cNvPr id="307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chemeClr val="tx1"/>
                </a:solidFill>
                <a:latin typeface="Verdana" pitchFamily="34" charset="0"/>
                <a:cs typeface="Arial" pitchFamily="34" charset="0"/>
              </a:defRPr>
            </a:lvl1pPr>
            <a:lvl2pPr marL="785372" indent="-302066">
              <a:defRPr kumimoji="1" sz="2500">
                <a:solidFill>
                  <a:schemeClr val="tx1"/>
                </a:solidFill>
                <a:latin typeface="Verdana" pitchFamily="34" charset="0"/>
                <a:cs typeface="Arial" pitchFamily="34" charset="0"/>
              </a:defRPr>
            </a:lvl2pPr>
            <a:lvl3pPr marL="1208265" indent="-241653">
              <a:defRPr kumimoji="1" sz="2500">
                <a:solidFill>
                  <a:schemeClr val="tx1"/>
                </a:solidFill>
                <a:latin typeface="Verdana" pitchFamily="34" charset="0"/>
                <a:cs typeface="Arial" pitchFamily="34" charset="0"/>
              </a:defRPr>
            </a:lvl3pPr>
            <a:lvl4pPr marL="1691571" indent="-241653">
              <a:defRPr kumimoji="1" sz="2500">
                <a:solidFill>
                  <a:schemeClr val="tx1"/>
                </a:solidFill>
                <a:latin typeface="Verdana" pitchFamily="34" charset="0"/>
                <a:cs typeface="Arial" pitchFamily="34" charset="0"/>
              </a:defRPr>
            </a:lvl4pPr>
            <a:lvl5pPr marL="2174878" indent="-241653">
              <a:defRPr kumimoji="1" sz="2500">
                <a:solidFill>
                  <a:schemeClr val="tx1"/>
                </a:solidFill>
                <a:latin typeface="Verdana" pitchFamily="34" charset="0"/>
                <a:cs typeface="Arial" pitchFamily="34" charset="0"/>
              </a:defRPr>
            </a:lvl5pPr>
            <a:lvl6pPr marL="2658184" indent="-241653" fontAlgn="base">
              <a:spcBef>
                <a:spcPct val="0"/>
              </a:spcBef>
              <a:spcAft>
                <a:spcPct val="0"/>
              </a:spcAft>
              <a:defRPr kumimoji="1" sz="2500">
                <a:solidFill>
                  <a:schemeClr val="tx1"/>
                </a:solidFill>
                <a:latin typeface="Verdana" pitchFamily="34" charset="0"/>
                <a:cs typeface="Arial" pitchFamily="34" charset="0"/>
              </a:defRPr>
            </a:lvl6pPr>
            <a:lvl7pPr marL="3141490" indent="-241653" fontAlgn="base">
              <a:spcBef>
                <a:spcPct val="0"/>
              </a:spcBef>
              <a:spcAft>
                <a:spcPct val="0"/>
              </a:spcAft>
              <a:defRPr kumimoji="1" sz="2500">
                <a:solidFill>
                  <a:schemeClr val="tx1"/>
                </a:solidFill>
                <a:latin typeface="Verdana" pitchFamily="34" charset="0"/>
                <a:cs typeface="Arial" pitchFamily="34" charset="0"/>
              </a:defRPr>
            </a:lvl7pPr>
            <a:lvl8pPr marL="3624796" indent="-241653" fontAlgn="base">
              <a:spcBef>
                <a:spcPct val="0"/>
              </a:spcBef>
              <a:spcAft>
                <a:spcPct val="0"/>
              </a:spcAft>
              <a:defRPr kumimoji="1" sz="2500">
                <a:solidFill>
                  <a:schemeClr val="tx1"/>
                </a:solidFill>
                <a:latin typeface="Verdana" pitchFamily="34" charset="0"/>
                <a:cs typeface="Arial" pitchFamily="34" charset="0"/>
              </a:defRPr>
            </a:lvl8pPr>
            <a:lvl9pPr marL="4108102" indent="-241653" fontAlgn="base">
              <a:spcBef>
                <a:spcPct val="0"/>
              </a:spcBef>
              <a:spcAft>
                <a:spcPct val="0"/>
              </a:spcAft>
              <a:defRPr kumimoji="1" sz="2500">
                <a:solidFill>
                  <a:schemeClr val="tx1"/>
                </a:solidFill>
                <a:latin typeface="Verdana" pitchFamily="34" charset="0"/>
                <a:cs typeface="Arial" pitchFamily="34" charset="0"/>
              </a:defRPr>
            </a:lvl9pPr>
          </a:lstStyle>
          <a:p>
            <a:fld id="{58796E12-5BFE-44C6-B706-B9A3F67E4055}" type="slidenum">
              <a:rPr kumimoji="0" lang="en-US" sz="1300"/>
              <a:pPr/>
              <a:t>5</a:t>
            </a:fld>
            <a:endParaRPr kumimoji="0" lang="en-US" sz="1300"/>
          </a:p>
        </p:txBody>
      </p:sp>
    </p:spTree>
    <p:extLst>
      <p:ext uri="{BB962C8B-B14F-4D97-AF65-F5344CB8AC3E}">
        <p14:creationId xmlns:p14="http://schemas.microsoft.com/office/powerpoint/2010/main" val="20727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Verdana" pitchFamily="34" charset="0"/>
                <a:ea typeface="ヒラギノ角ゴ Pro W3"/>
                <a:cs typeface="ヒラギノ角ゴ Pro W3"/>
              </a:rPr>
              <a:t>How Do We Create meaningful play in a level? </a:t>
            </a:r>
          </a:p>
          <a:p>
            <a:r>
              <a:rPr lang="en-US" dirty="0" smtClean="0">
                <a:latin typeface="Verdana" pitchFamily="34" charset="0"/>
                <a:ea typeface="ヒラギノ角ゴ Pro W3"/>
                <a:cs typeface="ヒラギノ角ゴ Pro W3"/>
              </a:rPr>
              <a:t>By using the two elements from the LD definition:</a:t>
            </a:r>
          </a:p>
          <a:p>
            <a:r>
              <a:rPr lang="en-US" dirty="0" smtClean="0">
                <a:latin typeface="Verdana" pitchFamily="34" charset="0"/>
                <a:ea typeface="ヒラギノ角ゴ Pro W3"/>
                <a:cs typeface="ヒラギノ角ゴ Pro W3"/>
              </a:rPr>
              <a:t>The environment and</a:t>
            </a:r>
          </a:p>
          <a:p>
            <a:r>
              <a:rPr lang="en-US" dirty="0" smtClean="0">
                <a:latin typeface="Verdana" pitchFamily="34" charset="0"/>
                <a:ea typeface="ヒラギノ角ゴ Pro W3"/>
                <a:cs typeface="ヒラギノ角ゴ Pro W3"/>
              </a:rPr>
              <a:t>game systems.</a:t>
            </a:r>
          </a:p>
        </p:txBody>
      </p:sp>
      <p:sp>
        <p:nvSpPr>
          <p:cNvPr id="307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chemeClr val="tx1"/>
                </a:solidFill>
                <a:latin typeface="Verdana" pitchFamily="34" charset="0"/>
                <a:cs typeface="Arial" pitchFamily="34" charset="0"/>
              </a:defRPr>
            </a:lvl1pPr>
            <a:lvl2pPr marL="785372" indent="-302066">
              <a:defRPr kumimoji="1" sz="2500">
                <a:solidFill>
                  <a:schemeClr val="tx1"/>
                </a:solidFill>
                <a:latin typeface="Verdana" pitchFamily="34" charset="0"/>
                <a:cs typeface="Arial" pitchFamily="34" charset="0"/>
              </a:defRPr>
            </a:lvl2pPr>
            <a:lvl3pPr marL="1208265" indent="-241653">
              <a:defRPr kumimoji="1" sz="2500">
                <a:solidFill>
                  <a:schemeClr val="tx1"/>
                </a:solidFill>
                <a:latin typeface="Verdana" pitchFamily="34" charset="0"/>
                <a:cs typeface="Arial" pitchFamily="34" charset="0"/>
              </a:defRPr>
            </a:lvl3pPr>
            <a:lvl4pPr marL="1691571" indent="-241653">
              <a:defRPr kumimoji="1" sz="2500">
                <a:solidFill>
                  <a:schemeClr val="tx1"/>
                </a:solidFill>
                <a:latin typeface="Verdana" pitchFamily="34" charset="0"/>
                <a:cs typeface="Arial" pitchFamily="34" charset="0"/>
              </a:defRPr>
            </a:lvl4pPr>
            <a:lvl5pPr marL="2174878" indent="-241653">
              <a:defRPr kumimoji="1" sz="2500">
                <a:solidFill>
                  <a:schemeClr val="tx1"/>
                </a:solidFill>
                <a:latin typeface="Verdana" pitchFamily="34" charset="0"/>
                <a:cs typeface="Arial" pitchFamily="34" charset="0"/>
              </a:defRPr>
            </a:lvl5pPr>
            <a:lvl6pPr marL="2658184" indent="-241653" fontAlgn="base">
              <a:spcBef>
                <a:spcPct val="0"/>
              </a:spcBef>
              <a:spcAft>
                <a:spcPct val="0"/>
              </a:spcAft>
              <a:defRPr kumimoji="1" sz="2500">
                <a:solidFill>
                  <a:schemeClr val="tx1"/>
                </a:solidFill>
                <a:latin typeface="Verdana" pitchFamily="34" charset="0"/>
                <a:cs typeface="Arial" pitchFamily="34" charset="0"/>
              </a:defRPr>
            </a:lvl6pPr>
            <a:lvl7pPr marL="3141490" indent="-241653" fontAlgn="base">
              <a:spcBef>
                <a:spcPct val="0"/>
              </a:spcBef>
              <a:spcAft>
                <a:spcPct val="0"/>
              </a:spcAft>
              <a:defRPr kumimoji="1" sz="2500">
                <a:solidFill>
                  <a:schemeClr val="tx1"/>
                </a:solidFill>
                <a:latin typeface="Verdana" pitchFamily="34" charset="0"/>
                <a:cs typeface="Arial" pitchFamily="34" charset="0"/>
              </a:defRPr>
            </a:lvl7pPr>
            <a:lvl8pPr marL="3624796" indent="-241653" fontAlgn="base">
              <a:spcBef>
                <a:spcPct val="0"/>
              </a:spcBef>
              <a:spcAft>
                <a:spcPct val="0"/>
              </a:spcAft>
              <a:defRPr kumimoji="1" sz="2500">
                <a:solidFill>
                  <a:schemeClr val="tx1"/>
                </a:solidFill>
                <a:latin typeface="Verdana" pitchFamily="34" charset="0"/>
                <a:cs typeface="Arial" pitchFamily="34" charset="0"/>
              </a:defRPr>
            </a:lvl8pPr>
            <a:lvl9pPr marL="4108102" indent="-241653" fontAlgn="base">
              <a:spcBef>
                <a:spcPct val="0"/>
              </a:spcBef>
              <a:spcAft>
                <a:spcPct val="0"/>
              </a:spcAft>
              <a:defRPr kumimoji="1" sz="2500">
                <a:solidFill>
                  <a:schemeClr val="tx1"/>
                </a:solidFill>
                <a:latin typeface="Verdana" pitchFamily="34" charset="0"/>
                <a:cs typeface="Arial" pitchFamily="34" charset="0"/>
              </a:defRPr>
            </a:lvl9pPr>
          </a:lstStyle>
          <a:p>
            <a:fld id="{58796E12-5BFE-44C6-B706-B9A3F67E4055}" type="slidenum">
              <a:rPr kumimoji="0" lang="en-US" sz="1300"/>
              <a:pPr/>
              <a:t>6</a:t>
            </a:fld>
            <a:endParaRPr kumimoji="0" lang="en-US" sz="1300"/>
          </a:p>
        </p:txBody>
      </p:sp>
    </p:spTree>
    <p:extLst>
      <p:ext uri="{BB962C8B-B14F-4D97-AF65-F5344CB8AC3E}">
        <p14:creationId xmlns:p14="http://schemas.microsoft.com/office/powerpoint/2010/main" val="3809490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Verdana" pitchFamily="34" charset="0"/>
                <a:ea typeface="ヒラギノ角ゴ Pro W3"/>
                <a:cs typeface="ヒラギノ角ゴ Pro W3"/>
              </a:rPr>
              <a:t>We could look at the definition of a system here, but really, this one is easier: “a collection of properties and behaviors”.</a:t>
            </a:r>
          </a:p>
          <a:p>
            <a:r>
              <a:rPr lang="en-US" dirty="0" smtClean="0">
                <a:latin typeface="Verdana" pitchFamily="34" charset="0"/>
                <a:ea typeface="ヒラギノ角ゴ Pro W3"/>
                <a:cs typeface="ヒラギノ角ゴ Pro W3"/>
              </a:rPr>
              <a:t>In a gun, the properties are the look, feel and ammo capacity, while the behavior is the shooting.</a:t>
            </a:r>
          </a:p>
          <a:p>
            <a:r>
              <a:rPr lang="en-US" dirty="0" smtClean="0">
                <a:latin typeface="Verdana" pitchFamily="34" charset="0"/>
                <a:ea typeface="ヒラギノ角ゴ Pro W3"/>
                <a:cs typeface="ヒラギノ角ゴ Pro W3"/>
              </a:rPr>
              <a:t>In enemy AI, the properties are the visual look, while the behavior is the AI behavior.</a:t>
            </a:r>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chemeClr val="tx1"/>
                </a:solidFill>
                <a:latin typeface="Verdana" pitchFamily="34" charset="0"/>
                <a:cs typeface="Arial" pitchFamily="34" charset="0"/>
              </a:defRPr>
            </a:lvl1pPr>
            <a:lvl2pPr marL="785372" indent="-302066">
              <a:defRPr kumimoji="1" sz="2500">
                <a:solidFill>
                  <a:schemeClr val="tx1"/>
                </a:solidFill>
                <a:latin typeface="Verdana" pitchFamily="34" charset="0"/>
                <a:cs typeface="Arial" pitchFamily="34" charset="0"/>
              </a:defRPr>
            </a:lvl2pPr>
            <a:lvl3pPr marL="1208265" indent="-241653">
              <a:defRPr kumimoji="1" sz="2500">
                <a:solidFill>
                  <a:schemeClr val="tx1"/>
                </a:solidFill>
                <a:latin typeface="Verdana" pitchFamily="34" charset="0"/>
                <a:cs typeface="Arial" pitchFamily="34" charset="0"/>
              </a:defRPr>
            </a:lvl3pPr>
            <a:lvl4pPr marL="1691571" indent="-241653">
              <a:defRPr kumimoji="1" sz="2500">
                <a:solidFill>
                  <a:schemeClr val="tx1"/>
                </a:solidFill>
                <a:latin typeface="Verdana" pitchFamily="34" charset="0"/>
                <a:cs typeface="Arial" pitchFamily="34" charset="0"/>
              </a:defRPr>
            </a:lvl4pPr>
            <a:lvl5pPr marL="2174878" indent="-241653">
              <a:defRPr kumimoji="1" sz="2500">
                <a:solidFill>
                  <a:schemeClr val="tx1"/>
                </a:solidFill>
                <a:latin typeface="Verdana" pitchFamily="34" charset="0"/>
                <a:cs typeface="Arial" pitchFamily="34" charset="0"/>
              </a:defRPr>
            </a:lvl5pPr>
            <a:lvl6pPr marL="2658184" indent="-241653" fontAlgn="base">
              <a:spcBef>
                <a:spcPct val="0"/>
              </a:spcBef>
              <a:spcAft>
                <a:spcPct val="0"/>
              </a:spcAft>
              <a:defRPr kumimoji="1" sz="2500">
                <a:solidFill>
                  <a:schemeClr val="tx1"/>
                </a:solidFill>
                <a:latin typeface="Verdana" pitchFamily="34" charset="0"/>
                <a:cs typeface="Arial" pitchFamily="34" charset="0"/>
              </a:defRPr>
            </a:lvl6pPr>
            <a:lvl7pPr marL="3141490" indent="-241653" fontAlgn="base">
              <a:spcBef>
                <a:spcPct val="0"/>
              </a:spcBef>
              <a:spcAft>
                <a:spcPct val="0"/>
              </a:spcAft>
              <a:defRPr kumimoji="1" sz="2500">
                <a:solidFill>
                  <a:schemeClr val="tx1"/>
                </a:solidFill>
                <a:latin typeface="Verdana" pitchFamily="34" charset="0"/>
                <a:cs typeface="Arial" pitchFamily="34" charset="0"/>
              </a:defRPr>
            </a:lvl7pPr>
            <a:lvl8pPr marL="3624796" indent="-241653" fontAlgn="base">
              <a:spcBef>
                <a:spcPct val="0"/>
              </a:spcBef>
              <a:spcAft>
                <a:spcPct val="0"/>
              </a:spcAft>
              <a:defRPr kumimoji="1" sz="2500">
                <a:solidFill>
                  <a:schemeClr val="tx1"/>
                </a:solidFill>
                <a:latin typeface="Verdana" pitchFamily="34" charset="0"/>
                <a:cs typeface="Arial" pitchFamily="34" charset="0"/>
              </a:defRPr>
            </a:lvl8pPr>
            <a:lvl9pPr marL="4108102" indent="-241653" fontAlgn="base">
              <a:spcBef>
                <a:spcPct val="0"/>
              </a:spcBef>
              <a:spcAft>
                <a:spcPct val="0"/>
              </a:spcAft>
              <a:defRPr kumimoji="1" sz="2500">
                <a:solidFill>
                  <a:schemeClr val="tx1"/>
                </a:solidFill>
                <a:latin typeface="Verdana" pitchFamily="34" charset="0"/>
                <a:cs typeface="Arial" pitchFamily="34" charset="0"/>
              </a:defRPr>
            </a:lvl9pPr>
          </a:lstStyle>
          <a:p>
            <a:fld id="{E2FE0F1A-63B9-4DFD-BFC7-660B4A02407F}" type="slidenum">
              <a:rPr kumimoji="0" lang="en-US" sz="1300"/>
              <a:pPr/>
              <a:t>7</a:t>
            </a:fld>
            <a:endParaRPr kumimoji="0" lang="en-US" sz="1300"/>
          </a:p>
        </p:txBody>
      </p:sp>
    </p:spTree>
    <p:extLst>
      <p:ext uri="{BB962C8B-B14F-4D97-AF65-F5344CB8AC3E}">
        <p14:creationId xmlns:p14="http://schemas.microsoft.com/office/powerpoint/2010/main" val="129642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Verdana" pitchFamily="34" charset="0"/>
                <a:ea typeface="ヒラギノ角ゴ Pro W3"/>
                <a:cs typeface="ヒラギノ角ゴ Pro W3"/>
              </a:rPr>
              <a:t>Game systems don’t work well in isolation: A rocket launcher shoots rockets, but it doesn’t serve much of a purpose on its own.</a:t>
            </a:r>
          </a:p>
          <a:p>
            <a:r>
              <a:rPr lang="en-US" dirty="0" smtClean="0">
                <a:latin typeface="Verdana" pitchFamily="34" charset="0"/>
                <a:ea typeface="ヒラギノ角ゴ Pro W3"/>
                <a:cs typeface="ヒラギノ角ゴ Pro W3"/>
              </a:rPr>
              <a:t>Adding another game system - enemies - gives us a target. We create play.</a:t>
            </a:r>
          </a:p>
          <a:p>
            <a:endParaRPr lang="en-US" dirty="0" smtClean="0">
              <a:latin typeface="Verdana" pitchFamily="34" charset="0"/>
              <a:ea typeface="ヒラギノ角ゴ Pro W3"/>
              <a:cs typeface="ヒラギノ角ゴ Pro W3"/>
            </a:endParaRPr>
          </a:p>
          <a:p>
            <a:r>
              <a:rPr lang="en-US" dirty="0" smtClean="0">
                <a:latin typeface="Verdana" pitchFamily="34" charset="0"/>
                <a:ea typeface="ヒラギノ角ゴ Pro W3"/>
                <a:cs typeface="ヒラギノ角ゴ Pro W3"/>
              </a:rPr>
              <a:t>Well-connected game systems create “fun” (which is a slippery term, as I already mentioned). They have the potential of creating compelling gameplay</a:t>
            </a:r>
          </a:p>
          <a:p>
            <a:endParaRPr lang="en-US" dirty="0" smtClean="0">
              <a:latin typeface="Verdana" pitchFamily="34" charset="0"/>
              <a:ea typeface="ヒラギノ角ゴ Pro W3"/>
              <a:cs typeface="ヒラギノ角ゴ Pro W3"/>
            </a:endParaRPr>
          </a:p>
          <a:p>
            <a:r>
              <a:rPr lang="en-US" dirty="0" smtClean="0">
                <a:latin typeface="Verdana" pitchFamily="34" charset="0"/>
                <a:ea typeface="ヒラギノ角ゴ Pro W3"/>
                <a:cs typeface="ヒラギノ角ゴ Pro W3"/>
              </a:rPr>
              <a:t>The systems can’t do this in a void of nothingness, though!</a:t>
            </a:r>
          </a:p>
        </p:txBody>
      </p:sp>
      <p:sp>
        <p:nvSpPr>
          <p:cNvPr id="368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chemeClr val="tx1"/>
                </a:solidFill>
                <a:latin typeface="Verdana" pitchFamily="34" charset="0"/>
                <a:cs typeface="Arial" pitchFamily="34" charset="0"/>
              </a:defRPr>
            </a:lvl1pPr>
            <a:lvl2pPr marL="785372" indent="-302066">
              <a:defRPr kumimoji="1" sz="2500">
                <a:solidFill>
                  <a:schemeClr val="tx1"/>
                </a:solidFill>
                <a:latin typeface="Verdana" pitchFamily="34" charset="0"/>
                <a:cs typeface="Arial" pitchFamily="34" charset="0"/>
              </a:defRPr>
            </a:lvl2pPr>
            <a:lvl3pPr marL="1208265" indent="-241653">
              <a:defRPr kumimoji="1" sz="2500">
                <a:solidFill>
                  <a:schemeClr val="tx1"/>
                </a:solidFill>
                <a:latin typeface="Verdana" pitchFamily="34" charset="0"/>
                <a:cs typeface="Arial" pitchFamily="34" charset="0"/>
              </a:defRPr>
            </a:lvl3pPr>
            <a:lvl4pPr marL="1691571" indent="-241653">
              <a:defRPr kumimoji="1" sz="2500">
                <a:solidFill>
                  <a:schemeClr val="tx1"/>
                </a:solidFill>
                <a:latin typeface="Verdana" pitchFamily="34" charset="0"/>
                <a:cs typeface="Arial" pitchFamily="34" charset="0"/>
              </a:defRPr>
            </a:lvl4pPr>
            <a:lvl5pPr marL="2174878" indent="-241653">
              <a:defRPr kumimoji="1" sz="2500">
                <a:solidFill>
                  <a:schemeClr val="tx1"/>
                </a:solidFill>
                <a:latin typeface="Verdana" pitchFamily="34" charset="0"/>
                <a:cs typeface="Arial" pitchFamily="34" charset="0"/>
              </a:defRPr>
            </a:lvl5pPr>
            <a:lvl6pPr marL="2658184" indent="-241653" fontAlgn="base">
              <a:spcBef>
                <a:spcPct val="0"/>
              </a:spcBef>
              <a:spcAft>
                <a:spcPct val="0"/>
              </a:spcAft>
              <a:defRPr kumimoji="1" sz="2500">
                <a:solidFill>
                  <a:schemeClr val="tx1"/>
                </a:solidFill>
                <a:latin typeface="Verdana" pitchFamily="34" charset="0"/>
                <a:cs typeface="Arial" pitchFamily="34" charset="0"/>
              </a:defRPr>
            </a:lvl6pPr>
            <a:lvl7pPr marL="3141490" indent="-241653" fontAlgn="base">
              <a:spcBef>
                <a:spcPct val="0"/>
              </a:spcBef>
              <a:spcAft>
                <a:spcPct val="0"/>
              </a:spcAft>
              <a:defRPr kumimoji="1" sz="2500">
                <a:solidFill>
                  <a:schemeClr val="tx1"/>
                </a:solidFill>
                <a:latin typeface="Verdana" pitchFamily="34" charset="0"/>
                <a:cs typeface="Arial" pitchFamily="34" charset="0"/>
              </a:defRPr>
            </a:lvl7pPr>
            <a:lvl8pPr marL="3624796" indent="-241653" fontAlgn="base">
              <a:spcBef>
                <a:spcPct val="0"/>
              </a:spcBef>
              <a:spcAft>
                <a:spcPct val="0"/>
              </a:spcAft>
              <a:defRPr kumimoji="1" sz="2500">
                <a:solidFill>
                  <a:schemeClr val="tx1"/>
                </a:solidFill>
                <a:latin typeface="Verdana" pitchFamily="34" charset="0"/>
                <a:cs typeface="Arial" pitchFamily="34" charset="0"/>
              </a:defRPr>
            </a:lvl8pPr>
            <a:lvl9pPr marL="4108102" indent="-241653" fontAlgn="base">
              <a:spcBef>
                <a:spcPct val="0"/>
              </a:spcBef>
              <a:spcAft>
                <a:spcPct val="0"/>
              </a:spcAft>
              <a:defRPr kumimoji="1" sz="2500">
                <a:solidFill>
                  <a:schemeClr val="tx1"/>
                </a:solidFill>
                <a:latin typeface="Verdana" pitchFamily="34" charset="0"/>
                <a:cs typeface="Arial" pitchFamily="34" charset="0"/>
              </a:defRPr>
            </a:lvl9pPr>
          </a:lstStyle>
          <a:p>
            <a:fld id="{87D8AE60-F085-4E68-BA4B-3212FC696371}" type="slidenum">
              <a:rPr kumimoji="0" lang="en-US" sz="1300"/>
              <a:pPr/>
              <a:t>8</a:t>
            </a:fld>
            <a:endParaRPr kumimoji="0" lang="en-US" sz="1300"/>
          </a:p>
        </p:txBody>
      </p:sp>
    </p:spTree>
    <p:extLst>
      <p:ext uri="{BB962C8B-B14F-4D97-AF65-F5344CB8AC3E}">
        <p14:creationId xmlns:p14="http://schemas.microsoft.com/office/powerpoint/2010/main" val="862473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Verdana" pitchFamily="34" charset="0"/>
                <a:ea typeface="ヒラギノ角ゴ Pro W3"/>
                <a:cs typeface="ヒラギノ角ゴ Pro W3"/>
              </a:rPr>
              <a:t>In a void, none of the game systems would work.</a:t>
            </a:r>
          </a:p>
          <a:p>
            <a:r>
              <a:rPr lang="en-US" smtClean="0">
                <a:latin typeface="Verdana" pitchFamily="34" charset="0"/>
                <a:ea typeface="ヒラギノ角ゴ Pro W3"/>
                <a:cs typeface="ヒラギノ角ゴ Pro W3"/>
              </a:rPr>
              <a:t>Mario in a void = not fun. He needs the level to put jumping, shooting etc. to use.</a:t>
            </a:r>
          </a:p>
          <a:p>
            <a:endParaRPr lang="en-US" smtClean="0">
              <a:latin typeface="Verdana" pitchFamily="34" charset="0"/>
              <a:ea typeface="ヒラギノ角ゴ Pro W3"/>
              <a:cs typeface="ヒラギノ角ゴ Pro W3"/>
            </a:endParaRPr>
          </a:p>
          <a:p>
            <a:endParaRPr lang="en-US" smtClean="0">
              <a:latin typeface="Verdana" pitchFamily="34" charset="0"/>
              <a:ea typeface="ヒラギノ角ゴ Pro W3"/>
              <a:cs typeface="ヒラギノ角ゴ Pro W3"/>
            </a:endParaRPr>
          </a:p>
        </p:txBody>
      </p:sp>
      <p:sp>
        <p:nvSpPr>
          <p:cNvPr id="389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chemeClr val="tx1"/>
                </a:solidFill>
                <a:latin typeface="Verdana" pitchFamily="34" charset="0"/>
                <a:cs typeface="Arial" pitchFamily="34" charset="0"/>
              </a:defRPr>
            </a:lvl1pPr>
            <a:lvl2pPr marL="785372" indent="-302066">
              <a:defRPr kumimoji="1" sz="2500">
                <a:solidFill>
                  <a:schemeClr val="tx1"/>
                </a:solidFill>
                <a:latin typeface="Verdana" pitchFamily="34" charset="0"/>
                <a:cs typeface="Arial" pitchFamily="34" charset="0"/>
              </a:defRPr>
            </a:lvl2pPr>
            <a:lvl3pPr marL="1208265" indent="-241653">
              <a:defRPr kumimoji="1" sz="2500">
                <a:solidFill>
                  <a:schemeClr val="tx1"/>
                </a:solidFill>
                <a:latin typeface="Verdana" pitchFamily="34" charset="0"/>
                <a:cs typeface="Arial" pitchFamily="34" charset="0"/>
              </a:defRPr>
            </a:lvl3pPr>
            <a:lvl4pPr marL="1691571" indent="-241653">
              <a:defRPr kumimoji="1" sz="2500">
                <a:solidFill>
                  <a:schemeClr val="tx1"/>
                </a:solidFill>
                <a:latin typeface="Verdana" pitchFamily="34" charset="0"/>
                <a:cs typeface="Arial" pitchFamily="34" charset="0"/>
              </a:defRPr>
            </a:lvl4pPr>
            <a:lvl5pPr marL="2174878" indent="-241653">
              <a:defRPr kumimoji="1" sz="2500">
                <a:solidFill>
                  <a:schemeClr val="tx1"/>
                </a:solidFill>
                <a:latin typeface="Verdana" pitchFamily="34" charset="0"/>
                <a:cs typeface="Arial" pitchFamily="34" charset="0"/>
              </a:defRPr>
            </a:lvl5pPr>
            <a:lvl6pPr marL="2658184" indent="-241653" fontAlgn="base">
              <a:spcBef>
                <a:spcPct val="0"/>
              </a:spcBef>
              <a:spcAft>
                <a:spcPct val="0"/>
              </a:spcAft>
              <a:defRPr kumimoji="1" sz="2500">
                <a:solidFill>
                  <a:schemeClr val="tx1"/>
                </a:solidFill>
                <a:latin typeface="Verdana" pitchFamily="34" charset="0"/>
                <a:cs typeface="Arial" pitchFamily="34" charset="0"/>
              </a:defRPr>
            </a:lvl6pPr>
            <a:lvl7pPr marL="3141490" indent="-241653" fontAlgn="base">
              <a:spcBef>
                <a:spcPct val="0"/>
              </a:spcBef>
              <a:spcAft>
                <a:spcPct val="0"/>
              </a:spcAft>
              <a:defRPr kumimoji="1" sz="2500">
                <a:solidFill>
                  <a:schemeClr val="tx1"/>
                </a:solidFill>
                <a:latin typeface="Verdana" pitchFamily="34" charset="0"/>
                <a:cs typeface="Arial" pitchFamily="34" charset="0"/>
              </a:defRPr>
            </a:lvl7pPr>
            <a:lvl8pPr marL="3624796" indent="-241653" fontAlgn="base">
              <a:spcBef>
                <a:spcPct val="0"/>
              </a:spcBef>
              <a:spcAft>
                <a:spcPct val="0"/>
              </a:spcAft>
              <a:defRPr kumimoji="1" sz="2500">
                <a:solidFill>
                  <a:schemeClr val="tx1"/>
                </a:solidFill>
                <a:latin typeface="Verdana" pitchFamily="34" charset="0"/>
                <a:cs typeface="Arial" pitchFamily="34" charset="0"/>
              </a:defRPr>
            </a:lvl8pPr>
            <a:lvl9pPr marL="4108102" indent="-241653" fontAlgn="base">
              <a:spcBef>
                <a:spcPct val="0"/>
              </a:spcBef>
              <a:spcAft>
                <a:spcPct val="0"/>
              </a:spcAft>
              <a:defRPr kumimoji="1" sz="2500">
                <a:solidFill>
                  <a:schemeClr val="tx1"/>
                </a:solidFill>
                <a:latin typeface="Verdana" pitchFamily="34" charset="0"/>
                <a:cs typeface="Arial" pitchFamily="34" charset="0"/>
              </a:defRPr>
            </a:lvl9pPr>
          </a:lstStyle>
          <a:p>
            <a:fld id="{E3464557-6B6E-49C0-9F4D-7BDB36C2AF08}" type="slidenum">
              <a:rPr kumimoji="0" lang="en-US" sz="1300"/>
              <a:pPr/>
              <a:t>9</a:t>
            </a:fld>
            <a:endParaRPr kumimoji="0" lang="en-US" sz="1300"/>
          </a:p>
        </p:txBody>
      </p:sp>
    </p:spTree>
    <p:extLst>
      <p:ext uri="{BB962C8B-B14F-4D97-AF65-F5344CB8AC3E}">
        <p14:creationId xmlns:p14="http://schemas.microsoft.com/office/powerpoint/2010/main" val="3750875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The game level is the *enabler*, so let’s describe a game level.</a:t>
            </a:r>
          </a:p>
          <a:p>
            <a:pPr>
              <a:defRPr/>
            </a:pPr>
            <a:endParaRPr lang="en-US" dirty="0" smtClean="0"/>
          </a:p>
          <a:p>
            <a:pPr>
              <a:defRPr/>
            </a:pPr>
            <a:r>
              <a:rPr lang="en-US" dirty="0" smtClean="0"/>
              <a:t>Constrains and guides player movement through physical properties and ecology </a:t>
            </a:r>
          </a:p>
          <a:p>
            <a:pPr>
              <a:defRPr/>
            </a:pPr>
            <a:r>
              <a:rPr lang="en-US" dirty="0" smtClean="0"/>
              <a:t>Uses player reference to communicate simulation boundaries and affordance</a:t>
            </a:r>
          </a:p>
          <a:p>
            <a:pPr>
              <a:defRPr/>
            </a:pPr>
            <a:r>
              <a:rPr lang="en-US" dirty="0" smtClean="0">
                <a:solidFill>
                  <a:schemeClr val="tx1">
                    <a:lumMod val="75000"/>
                  </a:schemeClr>
                </a:solidFill>
              </a:rPr>
              <a:t>Reinforces and shapes player identity</a:t>
            </a:r>
          </a:p>
          <a:p>
            <a:pPr>
              <a:defRPr/>
            </a:pPr>
            <a:r>
              <a:rPr lang="en-US" dirty="0" smtClean="0">
                <a:solidFill>
                  <a:schemeClr val="tx1">
                    <a:lumMod val="75000"/>
                  </a:schemeClr>
                </a:solidFill>
              </a:rPr>
              <a:t>Provides narrative context </a:t>
            </a:r>
          </a:p>
          <a:p>
            <a:pPr>
              <a:defRPr/>
            </a:pPr>
            <a:endParaRPr lang="en-US" dirty="0" smtClean="0"/>
          </a:p>
          <a:p>
            <a:pPr>
              <a:defRPr/>
            </a:pPr>
            <a:r>
              <a:rPr lang="en-US" dirty="0" smtClean="0"/>
              <a:t>Right now we’re interested in the first two functions.</a:t>
            </a:r>
            <a:endParaRPr lang="en-US" dirty="0"/>
          </a:p>
        </p:txBody>
      </p:sp>
      <p:sp>
        <p:nvSpPr>
          <p:cNvPr id="430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chemeClr val="tx1"/>
                </a:solidFill>
                <a:latin typeface="Verdana" pitchFamily="34" charset="0"/>
                <a:cs typeface="Arial" pitchFamily="34" charset="0"/>
              </a:defRPr>
            </a:lvl1pPr>
            <a:lvl2pPr marL="785372" indent="-302066">
              <a:defRPr kumimoji="1" sz="2500">
                <a:solidFill>
                  <a:schemeClr val="tx1"/>
                </a:solidFill>
                <a:latin typeface="Verdana" pitchFamily="34" charset="0"/>
                <a:cs typeface="Arial" pitchFamily="34" charset="0"/>
              </a:defRPr>
            </a:lvl2pPr>
            <a:lvl3pPr marL="1208265" indent="-241653">
              <a:defRPr kumimoji="1" sz="2500">
                <a:solidFill>
                  <a:schemeClr val="tx1"/>
                </a:solidFill>
                <a:latin typeface="Verdana" pitchFamily="34" charset="0"/>
                <a:cs typeface="Arial" pitchFamily="34" charset="0"/>
              </a:defRPr>
            </a:lvl3pPr>
            <a:lvl4pPr marL="1691571" indent="-241653">
              <a:defRPr kumimoji="1" sz="2500">
                <a:solidFill>
                  <a:schemeClr val="tx1"/>
                </a:solidFill>
                <a:latin typeface="Verdana" pitchFamily="34" charset="0"/>
                <a:cs typeface="Arial" pitchFamily="34" charset="0"/>
              </a:defRPr>
            </a:lvl4pPr>
            <a:lvl5pPr marL="2174878" indent="-241653">
              <a:defRPr kumimoji="1" sz="2500">
                <a:solidFill>
                  <a:schemeClr val="tx1"/>
                </a:solidFill>
                <a:latin typeface="Verdana" pitchFamily="34" charset="0"/>
                <a:cs typeface="Arial" pitchFamily="34" charset="0"/>
              </a:defRPr>
            </a:lvl5pPr>
            <a:lvl6pPr marL="2658184" indent="-241653" fontAlgn="base">
              <a:spcBef>
                <a:spcPct val="0"/>
              </a:spcBef>
              <a:spcAft>
                <a:spcPct val="0"/>
              </a:spcAft>
              <a:defRPr kumimoji="1" sz="2500">
                <a:solidFill>
                  <a:schemeClr val="tx1"/>
                </a:solidFill>
                <a:latin typeface="Verdana" pitchFamily="34" charset="0"/>
                <a:cs typeface="Arial" pitchFamily="34" charset="0"/>
              </a:defRPr>
            </a:lvl6pPr>
            <a:lvl7pPr marL="3141490" indent="-241653" fontAlgn="base">
              <a:spcBef>
                <a:spcPct val="0"/>
              </a:spcBef>
              <a:spcAft>
                <a:spcPct val="0"/>
              </a:spcAft>
              <a:defRPr kumimoji="1" sz="2500">
                <a:solidFill>
                  <a:schemeClr val="tx1"/>
                </a:solidFill>
                <a:latin typeface="Verdana" pitchFamily="34" charset="0"/>
                <a:cs typeface="Arial" pitchFamily="34" charset="0"/>
              </a:defRPr>
            </a:lvl7pPr>
            <a:lvl8pPr marL="3624796" indent="-241653" fontAlgn="base">
              <a:spcBef>
                <a:spcPct val="0"/>
              </a:spcBef>
              <a:spcAft>
                <a:spcPct val="0"/>
              </a:spcAft>
              <a:defRPr kumimoji="1" sz="2500">
                <a:solidFill>
                  <a:schemeClr val="tx1"/>
                </a:solidFill>
                <a:latin typeface="Verdana" pitchFamily="34" charset="0"/>
                <a:cs typeface="Arial" pitchFamily="34" charset="0"/>
              </a:defRPr>
            </a:lvl8pPr>
            <a:lvl9pPr marL="4108102" indent="-241653" fontAlgn="base">
              <a:spcBef>
                <a:spcPct val="0"/>
              </a:spcBef>
              <a:spcAft>
                <a:spcPct val="0"/>
              </a:spcAft>
              <a:defRPr kumimoji="1" sz="2500">
                <a:solidFill>
                  <a:schemeClr val="tx1"/>
                </a:solidFill>
                <a:latin typeface="Verdana" pitchFamily="34" charset="0"/>
                <a:cs typeface="Arial" pitchFamily="34" charset="0"/>
              </a:defRPr>
            </a:lvl9pPr>
          </a:lstStyle>
          <a:p>
            <a:fld id="{3CCA4978-A475-4BBF-B483-F62E0A2213AC}" type="slidenum">
              <a:rPr kumimoji="0" lang="en-US" sz="1300"/>
              <a:pPr/>
              <a:t>10</a:t>
            </a:fld>
            <a:endParaRPr kumimoji="0" lang="en-US" sz="1300"/>
          </a:p>
        </p:txBody>
      </p:sp>
    </p:spTree>
    <p:extLst>
      <p:ext uri="{BB962C8B-B14F-4D97-AF65-F5344CB8AC3E}">
        <p14:creationId xmlns:p14="http://schemas.microsoft.com/office/powerpoint/2010/main" val="605818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latin typeface="Arial" charset="0"/>
                <a:ea typeface="ＭＳ Ｐゴシック" pitchFamily="-107" charset="-128"/>
                <a:cs typeface="+mn-cs"/>
              </a:defRPr>
            </a:lvl1pPr>
          </a:lstStyle>
          <a:p>
            <a:pPr>
              <a:defRPr/>
            </a:pPr>
            <a:fld id="{DF7E2DE8-4D23-41A2-80F3-EA274B3F177A}" type="datetime1">
              <a:rPr lang="en-US" smtClean="0"/>
              <a:t>10/7/2015</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sz="1400">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B41B7D57-6F7A-4A98-A329-8FFB2028599C}" type="slidenum">
              <a:rPr lang="en-US"/>
              <a:pPr>
                <a:defRPr/>
              </a:pPr>
              <a:t>‹#›</a:t>
            </a:fld>
            <a:endParaRPr lang="en-US"/>
          </a:p>
        </p:txBody>
      </p:sp>
    </p:spTree>
    <p:extLst>
      <p:ext uri="{BB962C8B-B14F-4D97-AF65-F5344CB8AC3E}">
        <p14:creationId xmlns:p14="http://schemas.microsoft.com/office/powerpoint/2010/main" val="3112716545"/>
      </p:ext>
    </p:extLst>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BB5DFE55-AEEA-4F6D-AEC1-B1DB91583D7F}" type="datetime1">
              <a:rPr lang="en-US" smtClean="0"/>
              <a:t>10/7/2015</a:t>
            </a:fld>
            <a:endParaRPr lang="en-US" sz="110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DBB709A8-2CD5-4A8F-8671-6E78CCCECF88}" type="slidenum">
              <a:rPr lang="en-US"/>
              <a:pPr>
                <a:defRPr/>
              </a:pPr>
              <a:t>‹#›</a:t>
            </a:fld>
            <a:endParaRPr lang="en-US"/>
          </a:p>
        </p:txBody>
      </p:sp>
    </p:spTree>
    <p:extLst>
      <p:ext uri="{BB962C8B-B14F-4D97-AF65-F5344CB8AC3E}">
        <p14:creationId xmlns:p14="http://schemas.microsoft.com/office/powerpoint/2010/main" val="795630995"/>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3DE09A5C-F875-47B8-B8DC-9B265F283DFC}" type="datetime1">
              <a:rPr lang="en-US" smtClean="0"/>
              <a:t>10/7/2015</a:t>
            </a:fld>
            <a:endParaRPr lang="en-US" sz="110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C45DB044-43AA-40CA-880C-E16E71C656C0}" type="slidenum">
              <a:rPr lang="en-US"/>
              <a:pPr>
                <a:defRPr/>
              </a:pPr>
              <a:t>‹#›</a:t>
            </a:fld>
            <a:endParaRPr lang="en-US"/>
          </a:p>
        </p:txBody>
      </p:sp>
    </p:spTree>
    <p:extLst>
      <p:ext uri="{BB962C8B-B14F-4D97-AF65-F5344CB8AC3E}">
        <p14:creationId xmlns:p14="http://schemas.microsoft.com/office/powerpoint/2010/main" val="2943576504"/>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331913" y="260350"/>
            <a:ext cx="761206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7450" y="1628775"/>
            <a:ext cx="7767638" cy="2174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87450" y="3956050"/>
            <a:ext cx="7767638" cy="2176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72340ABA-D3D4-47FF-860F-9115DFC70076}" type="slidenum">
              <a:rPr lang="en-US"/>
              <a:pPr>
                <a:defRPr/>
              </a:pPr>
              <a:t>‹#›</a:t>
            </a:fld>
            <a:endParaRPr lang="en-US"/>
          </a:p>
        </p:txBody>
      </p:sp>
    </p:spTree>
    <p:extLst>
      <p:ext uri="{BB962C8B-B14F-4D97-AF65-F5344CB8AC3E}">
        <p14:creationId xmlns:p14="http://schemas.microsoft.com/office/powerpoint/2010/main" val="2770217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lvl2pPr>
              <a:defRPr>
                <a:solidFill>
                  <a:schemeClr val="accent6">
                    <a:lumMod val="7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13"/>
          <p:cNvSpPr>
            <a:spLocks noGrp="1"/>
          </p:cNvSpPr>
          <p:nvPr>
            <p:ph type="dt" sz="half" idx="10"/>
          </p:nvPr>
        </p:nvSpPr>
        <p:spPr/>
        <p:txBody>
          <a:bodyPr/>
          <a:lstStyle>
            <a:lvl1pPr>
              <a:defRPr/>
            </a:lvl1pPr>
          </a:lstStyle>
          <a:p>
            <a:pPr>
              <a:defRPr/>
            </a:pPr>
            <a:fld id="{7EE89789-36CA-4D84-94ED-14627B5E372D}" type="datetime1">
              <a:rPr lang="en-US" smtClean="0"/>
              <a:t>10/7/2015</a:t>
            </a:fld>
            <a:endParaRPr lang="en-US" sz="110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52F4D6F5-036F-4448-BC4E-82EE8B3FF1AC}" type="slidenum">
              <a:rPr lang="en-US"/>
              <a:pPr>
                <a:defRPr/>
              </a:pPr>
              <a:t>‹#›</a:t>
            </a:fld>
            <a:endParaRPr lang="en-US"/>
          </a:p>
        </p:txBody>
      </p:sp>
    </p:spTree>
    <p:extLst>
      <p:ext uri="{BB962C8B-B14F-4D97-AF65-F5344CB8AC3E}">
        <p14:creationId xmlns:p14="http://schemas.microsoft.com/office/powerpoint/2010/main" val="3695287885"/>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645AA259-77EA-4C44-8434-A3DDAB1DA03B}" type="datetime1">
              <a:rPr lang="en-US" smtClean="0"/>
              <a:t>10/7/2015</a:t>
            </a:fld>
            <a:endParaRPr lang="en-US" sz="110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pPr>
              <a:defRPr/>
            </a:pPr>
            <a:fld id="{1A566BDD-401F-4FEE-9EC8-B07671C2BB8E}"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039634451"/>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a:lstStyle>
            <a:lvl1pPr>
              <a:defRPr/>
            </a:lvl1pPr>
          </a:lstStyle>
          <a:p>
            <a:pPr>
              <a:defRPr/>
            </a:pPr>
            <a:fld id="{7F53A02C-243A-4D3F-9AD7-A291F009C627}" type="datetime1">
              <a:rPr lang="en-US" smtClean="0"/>
              <a:t>10/7/2015</a:t>
            </a:fld>
            <a:endParaRPr lang="en-US" sz="1100"/>
          </a:p>
        </p:txBody>
      </p:sp>
      <p:sp>
        <p:nvSpPr>
          <p:cNvPr id="6" name="Slide Number Placeholder 9"/>
          <p:cNvSpPr>
            <a:spLocks noGrp="1"/>
          </p:cNvSpPr>
          <p:nvPr>
            <p:ph type="sldNum" sz="quarter" idx="11"/>
          </p:nvPr>
        </p:nvSpPr>
        <p:spPr/>
        <p:txBody>
          <a:bodyPr/>
          <a:lstStyle>
            <a:lvl1pPr>
              <a:defRPr/>
            </a:lvl1pPr>
          </a:lstStyle>
          <a:p>
            <a:pPr>
              <a:defRPr/>
            </a:pPr>
            <a:fld id="{56D7AFE0-F0B0-47A4-B4EB-93ED2F022D5C}"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4118155687"/>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a:lstStyle>
            <a:lvl1pPr>
              <a:defRPr/>
            </a:lvl1pPr>
          </a:lstStyle>
          <a:p>
            <a:pPr>
              <a:defRPr/>
            </a:pPr>
            <a:fld id="{CD64436D-F2EA-4065-BD03-61265E6FF446}" type="datetime1">
              <a:rPr lang="en-US" smtClean="0"/>
              <a:t>10/7/2015</a:t>
            </a:fld>
            <a:endParaRPr lang="en-US" sz="1100"/>
          </a:p>
        </p:txBody>
      </p:sp>
      <p:sp>
        <p:nvSpPr>
          <p:cNvPr id="8" name="Slide Number Placeholder 11"/>
          <p:cNvSpPr>
            <a:spLocks noGrp="1"/>
          </p:cNvSpPr>
          <p:nvPr>
            <p:ph type="sldNum" sz="quarter" idx="11"/>
          </p:nvPr>
        </p:nvSpPr>
        <p:spPr/>
        <p:txBody>
          <a:bodyPr/>
          <a:lstStyle>
            <a:lvl1pPr>
              <a:defRPr/>
            </a:lvl1pPr>
          </a:lstStyle>
          <a:p>
            <a:pPr>
              <a:defRPr/>
            </a:pPr>
            <a:fld id="{9C7C792F-9666-4C59-B971-CE28FD5A7D42}"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439063915"/>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6BCB237C-3591-43C6-89F6-23440D4A763F}" type="datetime1">
              <a:rPr lang="en-US" smtClean="0"/>
              <a:t>10/7/2015</a:t>
            </a:fld>
            <a:endParaRPr lang="en-US" sz="110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84288B90-1386-482C-84D3-C88C2268D669}" type="slidenum">
              <a:rPr lang="en-US"/>
              <a:pPr>
                <a:defRPr/>
              </a:pPr>
              <a:t>‹#›</a:t>
            </a:fld>
            <a:endParaRPr lang="en-US"/>
          </a:p>
        </p:txBody>
      </p:sp>
    </p:spTree>
    <p:extLst>
      <p:ext uri="{BB962C8B-B14F-4D97-AF65-F5344CB8AC3E}">
        <p14:creationId xmlns:p14="http://schemas.microsoft.com/office/powerpoint/2010/main" val="158363972"/>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79222F67-C9BE-43BE-BAFD-25C7EEB8FE95}" type="datetime1">
              <a:rPr lang="en-US" smtClean="0"/>
              <a:t>10/7/2015</a:t>
            </a:fld>
            <a:endParaRPr lang="en-US" sz="1100"/>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3E79C27C-AD26-4BF4-A192-493E700F6377}" type="slidenum">
              <a:rPr lang="en-US"/>
              <a:pPr>
                <a:defRPr/>
              </a:pPr>
              <a:t>‹#›</a:t>
            </a:fld>
            <a:endParaRPr lang="en-US"/>
          </a:p>
        </p:txBody>
      </p:sp>
    </p:spTree>
    <p:extLst>
      <p:ext uri="{BB962C8B-B14F-4D97-AF65-F5344CB8AC3E}">
        <p14:creationId xmlns:p14="http://schemas.microsoft.com/office/powerpoint/2010/main" val="1573296475"/>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798003EE-B0E3-4ADB-BE7E-324FAD8FA777}" type="datetime1">
              <a:rPr lang="en-US" smtClean="0"/>
              <a:t>10/7/2015</a:t>
            </a:fld>
            <a:endParaRPr lang="en-US" sz="110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9089822D-CDE8-4FE1-85B6-0B7865E9EBC2}" type="slidenum">
              <a:rPr lang="en-US"/>
              <a:pPr>
                <a:defRPr/>
              </a:pPr>
              <a:t>‹#›</a:t>
            </a:fld>
            <a:endParaRPr lang="en-US"/>
          </a:p>
        </p:txBody>
      </p:sp>
    </p:spTree>
    <p:extLst>
      <p:ext uri="{BB962C8B-B14F-4D97-AF65-F5344CB8AC3E}">
        <p14:creationId xmlns:p14="http://schemas.microsoft.com/office/powerpoint/2010/main" val="2607126584"/>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a:lstStyle>
            <a:lvl1pPr>
              <a:defRPr/>
            </a:lvl1pPr>
          </a:lstStyle>
          <a:p>
            <a:pPr>
              <a:defRPr/>
            </a:pPr>
            <a:fld id="{7776DBB0-B9D5-4279-8828-332C03CF8696}" type="datetime1">
              <a:rPr lang="en-US" smtClean="0"/>
              <a:t>10/7/2015</a:t>
            </a:fld>
            <a:endParaRPr lang="en-US" sz="1100"/>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pPr>
              <a:defRPr/>
            </a:pPr>
            <a:fld id="{0B35AD2F-9173-4391-A225-6F7A61194BBE}"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extLst>
      <p:ext uri="{BB962C8B-B14F-4D97-AF65-F5344CB8AC3E}">
        <p14:creationId xmlns:p14="http://schemas.microsoft.com/office/powerpoint/2010/main" val="4168026085"/>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solidFill>
                  <a:schemeClr val="tx2"/>
                </a:solidFill>
                <a:latin typeface="Arial" pitchFamily="34" charset="0"/>
                <a:ea typeface="ＭＳ Ｐゴシック" charset="-128"/>
              </a:defRPr>
            </a:lvl1pPr>
          </a:lstStyle>
          <a:p>
            <a:pPr>
              <a:defRPr/>
            </a:pPr>
            <a:fld id="{8D8ABCB3-A0DC-4D1C-A870-FE8F08DA4C65}" type="datetime1">
              <a:rPr lang="en-US" smtClean="0"/>
              <a:t>10/7/2015</a:t>
            </a:fld>
            <a:endParaRPr lang="en-US" sz="110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100">
                <a:solidFill>
                  <a:schemeClr val="tx2"/>
                </a:solidFill>
                <a:latin typeface="Arial" charset="0"/>
                <a:ea typeface="ＭＳ Ｐゴシック" pitchFamily="-107" charset="-128"/>
                <a:cs typeface="+mn-cs"/>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A206010D-E71D-4168-914A-00FA09BE13E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399" r:id="rId1"/>
    <p:sldLayoutId id="2147484395" r:id="rId2"/>
    <p:sldLayoutId id="2147484400" r:id="rId3"/>
    <p:sldLayoutId id="2147484401" r:id="rId4"/>
    <p:sldLayoutId id="2147484402" r:id="rId5"/>
    <p:sldLayoutId id="2147484396" r:id="rId6"/>
    <p:sldLayoutId id="2147484403" r:id="rId7"/>
    <p:sldLayoutId id="2147484397" r:id="rId8"/>
    <p:sldLayoutId id="2147484404" r:id="rId9"/>
    <p:sldLayoutId id="2147484398" r:id="rId10"/>
    <p:sldLayoutId id="2147484405" r:id="rId11"/>
    <p:sldLayoutId id="2147484406" r:id="rId12"/>
  </p:sldLayoutIdLst>
  <p:transition>
    <p:fade thruBlk="1"/>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kern="1200">
          <a:solidFill>
            <a:schemeClr val="tx2"/>
          </a:solidFill>
          <a:latin typeface="+mj-lt"/>
          <a:ea typeface="ＭＳ Ｐゴシック" pitchFamily="27" charset="-128"/>
          <a:cs typeface="ＭＳ Ｐゴシック" charset="0"/>
        </a:defRPr>
      </a:lvl1pPr>
      <a:lvl2pPr algn="l" rtl="0" eaLnBrk="0" fontAlgn="base" hangingPunct="0">
        <a:spcBef>
          <a:spcPct val="0"/>
        </a:spcBef>
        <a:spcAft>
          <a:spcPct val="0"/>
        </a:spcAft>
        <a:defRPr sz="3600">
          <a:solidFill>
            <a:schemeClr val="tx2"/>
          </a:solidFill>
          <a:latin typeface="Tw Cen MT" pitchFamily="27" charset="-18"/>
          <a:ea typeface="ＭＳ Ｐゴシック" pitchFamily="27" charset="-128"/>
          <a:cs typeface="ＭＳ Ｐゴシック" charset="0"/>
        </a:defRPr>
      </a:lvl2pPr>
      <a:lvl3pPr algn="l" rtl="0" eaLnBrk="0" fontAlgn="base" hangingPunct="0">
        <a:spcBef>
          <a:spcPct val="0"/>
        </a:spcBef>
        <a:spcAft>
          <a:spcPct val="0"/>
        </a:spcAft>
        <a:defRPr sz="3600">
          <a:solidFill>
            <a:schemeClr val="tx2"/>
          </a:solidFill>
          <a:latin typeface="Tw Cen MT" pitchFamily="27" charset="-18"/>
          <a:ea typeface="ＭＳ Ｐゴシック" pitchFamily="27" charset="-128"/>
          <a:cs typeface="ＭＳ Ｐゴシック" charset="0"/>
        </a:defRPr>
      </a:lvl3pPr>
      <a:lvl4pPr algn="l" rtl="0" eaLnBrk="0" fontAlgn="base" hangingPunct="0">
        <a:spcBef>
          <a:spcPct val="0"/>
        </a:spcBef>
        <a:spcAft>
          <a:spcPct val="0"/>
        </a:spcAft>
        <a:defRPr sz="3600">
          <a:solidFill>
            <a:schemeClr val="tx2"/>
          </a:solidFill>
          <a:latin typeface="Tw Cen MT" pitchFamily="27" charset="-18"/>
          <a:ea typeface="ＭＳ Ｐゴシック" pitchFamily="27" charset="-128"/>
          <a:cs typeface="ＭＳ Ｐゴシック" charset="0"/>
        </a:defRPr>
      </a:lvl4pPr>
      <a:lvl5pPr algn="l" rtl="0" eaLnBrk="0" fontAlgn="base" hangingPunct="0">
        <a:spcBef>
          <a:spcPct val="0"/>
        </a:spcBef>
        <a:spcAft>
          <a:spcPct val="0"/>
        </a:spcAft>
        <a:defRPr sz="3600">
          <a:solidFill>
            <a:schemeClr val="tx2"/>
          </a:solidFill>
          <a:latin typeface="Tw Cen MT" pitchFamily="27" charset="-18"/>
          <a:ea typeface="ＭＳ Ｐゴシック" pitchFamily="27" charset="-128"/>
          <a:cs typeface="ＭＳ Ｐゴシック" charset="0"/>
        </a:defRPr>
      </a:lvl5pPr>
      <a:lvl6pPr marL="457200" algn="l" rtl="0" fontAlgn="base">
        <a:spcBef>
          <a:spcPct val="0"/>
        </a:spcBef>
        <a:spcAft>
          <a:spcPct val="0"/>
        </a:spcAft>
        <a:defRPr sz="4400">
          <a:solidFill>
            <a:schemeClr val="tx2"/>
          </a:solidFill>
          <a:latin typeface="Tw Cen MT" pitchFamily="27" charset="-18"/>
        </a:defRPr>
      </a:lvl6pPr>
      <a:lvl7pPr marL="914400" algn="l" rtl="0" fontAlgn="base">
        <a:spcBef>
          <a:spcPct val="0"/>
        </a:spcBef>
        <a:spcAft>
          <a:spcPct val="0"/>
        </a:spcAft>
        <a:defRPr sz="4400">
          <a:solidFill>
            <a:schemeClr val="tx2"/>
          </a:solidFill>
          <a:latin typeface="Tw Cen MT" pitchFamily="27" charset="-18"/>
        </a:defRPr>
      </a:lvl7pPr>
      <a:lvl8pPr marL="1371600" algn="l" rtl="0" fontAlgn="base">
        <a:spcBef>
          <a:spcPct val="0"/>
        </a:spcBef>
        <a:spcAft>
          <a:spcPct val="0"/>
        </a:spcAft>
        <a:defRPr sz="4400">
          <a:solidFill>
            <a:schemeClr val="tx2"/>
          </a:solidFill>
          <a:latin typeface="Tw Cen MT" pitchFamily="27" charset="-18"/>
        </a:defRPr>
      </a:lvl8pPr>
      <a:lvl9pPr marL="1828800" algn="l" rtl="0" fontAlgn="base">
        <a:spcBef>
          <a:spcPct val="0"/>
        </a:spcBef>
        <a:spcAft>
          <a:spcPct val="0"/>
        </a:spcAft>
        <a:defRPr sz="4400">
          <a:solidFill>
            <a:schemeClr val="tx2"/>
          </a:solidFill>
          <a:latin typeface="Tw Cen MT" pitchFamily="27" charset="-18"/>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800" kern="1200">
          <a:solidFill>
            <a:schemeClr val="tx1"/>
          </a:solidFill>
          <a:latin typeface="+mn-lt"/>
          <a:ea typeface="ＭＳ Ｐゴシック" pitchFamily="27" charset="-128"/>
          <a:cs typeface="ＭＳ Ｐゴシック" charset="0"/>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400" kern="1200">
          <a:solidFill>
            <a:srgbClr val="0000FF"/>
          </a:solidFill>
          <a:latin typeface="+mn-lt"/>
          <a:ea typeface="ＭＳ Ｐゴシック" pitchFamily="27" charset="-128"/>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000" kern="1200">
          <a:solidFill>
            <a:schemeClr val="tx1"/>
          </a:solidFill>
          <a:latin typeface="+mn-lt"/>
          <a:ea typeface="ＭＳ Ｐゴシック" pitchFamily="27" charset="-128"/>
          <a:cs typeface="+mn-cs"/>
        </a:defRPr>
      </a:lvl3pPr>
      <a:lvl4pPr marL="1371600" indent="-228600" algn="l" rtl="0" eaLnBrk="0" fontAlgn="base" hangingPunct="0">
        <a:spcBef>
          <a:spcPts val="400"/>
        </a:spcBef>
        <a:spcAft>
          <a:spcPct val="0"/>
        </a:spcAft>
        <a:buClr>
          <a:srgbClr val="6BB1C9"/>
        </a:buClr>
        <a:buSzPct val="75000"/>
        <a:buFont typeface="Wingdings" panose="05000000000000000000" pitchFamily="2" charset="2"/>
        <a:buChar char=""/>
        <a:defRPr kern="1200">
          <a:solidFill>
            <a:schemeClr val="tx1"/>
          </a:solidFill>
          <a:latin typeface="+mn-lt"/>
          <a:ea typeface="ＭＳ Ｐゴシック" pitchFamily="27" charset="-128"/>
          <a:cs typeface="+mn-cs"/>
        </a:defRPr>
      </a:lvl4pPr>
      <a:lvl5pPr marL="1828800" indent="-228600" algn="l" rtl="0" eaLnBrk="0" fontAlgn="base" hangingPunct="0">
        <a:spcBef>
          <a:spcPts val="400"/>
        </a:spcBef>
        <a:spcAft>
          <a:spcPct val="0"/>
        </a:spcAft>
        <a:buClr>
          <a:srgbClr val="6585CF"/>
        </a:buClr>
        <a:buSzPct val="65000"/>
        <a:buFont typeface="Wingdings" panose="05000000000000000000" pitchFamily="2" charset="2"/>
        <a:buChar char=""/>
        <a:defRPr kern="1200">
          <a:solidFill>
            <a:schemeClr val="tx1"/>
          </a:solidFill>
          <a:latin typeface="+mn-lt"/>
          <a:ea typeface="ＭＳ Ｐゴシック" pitchFamily="27"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www.youtube.com/watch?v=F9rfObHCAaY"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youtube.com/watch?v=q7E1XvZR3Nw" TargetMode="External"/><Relationship Id="rId2" Type="http://schemas.openxmlformats.org/officeDocument/2006/relationships/hyperlink" Target="http://www.youtube.com/watch?v=d5Pl8L7ncKE"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www.youtube.com/watch?v=Z58Vp1Po-Ac"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609600" y="1524000"/>
            <a:ext cx="7848600" cy="1289050"/>
          </a:xfrm>
        </p:spPr>
        <p:txBody>
          <a:bodyPr/>
          <a:lstStyle/>
          <a:p>
            <a:pPr eaLnBrk="1" hangingPunct="1"/>
            <a:r>
              <a:rPr lang="en-US" sz="2600" cap="none" dirty="0" smtClean="0">
                <a:ea typeface="ＭＳ Ｐゴシック" panose="020B0600070205080204" pitchFamily="34" charset="-128"/>
              </a:rPr>
              <a:t/>
            </a:r>
            <a:br>
              <a:rPr lang="en-US" sz="2600" cap="none" dirty="0" smtClean="0">
                <a:ea typeface="ＭＳ Ｐゴシック" panose="020B0600070205080204" pitchFamily="34" charset="-128"/>
              </a:rPr>
            </a:br>
            <a:endParaRPr lang="en-US" sz="3000" cap="none" dirty="0" smtClean="0">
              <a:ea typeface="ＭＳ Ｐゴシック" panose="020B0600070205080204" pitchFamily="34" charset="-128"/>
            </a:endParaRPr>
          </a:p>
        </p:txBody>
      </p:sp>
      <p:sp>
        <p:nvSpPr>
          <p:cNvPr id="12291" name="Rectangle 3"/>
          <p:cNvSpPr>
            <a:spLocks noGrp="1" noChangeArrowheads="1"/>
          </p:cNvSpPr>
          <p:nvPr>
            <p:ph type="subTitle" idx="1"/>
          </p:nvPr>
        </p:nvSpPr>
        <p:spPr>
          <a:xfrm>
            <a:off x="2362200" y="2438400"/>
            <a:ext cx="6400800" cy="3130550"/>
          </a:xfrm>
        </p:spPr>
        <p:txBody>
          <a:bodyPr/>
          <a:lstStyle/>
          <a:p>
            <a:pPr eaLnBrk="1" hangingPunct="1">
              <a:lnSpc>
                <a:spcPct val="110000"/>
              </a:lnSpc>
              <a:spcBef>
                <a:spcPct val="0"/>
              </a:spcBef>
              <a:buClrTx/>
            </a:pPr>
            <a:r>
              <a:rPr lang="en-CA" sz="1900" dirty="0" smtClean="0">
                <a:solidFill>
                  <a:schemeClr val="tx1"/>
                </a:solidFill>
                <a:ea typeface="ＭＳ Ｐゴシック" panose="020B0600070205080204" pitchFamily="34" charset="-128"/>
              </a:rPr>
              <a:t>Introduction to Game Design and Development </a:t>
            </a:r>
          </a:p>
          <a:p>
            <a:pPr eaLnBrk="1" hangingPunct="1">
              <a:lnSpc>
                <a:spcPct val="110000"/>
              </a:lnSpc>
              <a:spcBef>
                <a:spcPct val="0"/>
              </a:spcBef>
              <a:buClrTx/>
            </a:pPr>
            <a:r>
              <a:rPr lang="en-CA" sz="1900" dirty="0" smtClean="0">
                <a:solidFill>
                  <a:schemeClr val="tx1"/>
                </a:solidFill>
                <a:ea typeface="ＭＳ Ｐゴシック" panose="020B0600070205080204" pitchFamily="34" charset="-128"/>
              </a:rPr>
              <a:t>ITCS 4230/5230</a:t>
            </a:r>
          </a:p>
          <a:p>
            <a:pPr eaLnBrk="1" hangingPunct="1">
              <a:lnSpc>
                <a:spcPct val="80000"/>
              </a:lnSpc>
            </a:pPr>
            <a:endParaRPr lang="en-US" sz="1900" smtClean="0">
              <a:solidFill>
                <a:schemeClr val="tx1"/>
              </a:solidFill>
              <a:ea typeface="ＭＳ Ｐゴシック" panose="020B0600070205080204" pitchFamily="34" charset="-128"/>
            </a:endParaRPr>
          </a:p>
          <a:p>
            <a:pPr eaLnBrk="1" hangingPunct="1">
              <a:lnSpc>
                <a:spcPct val="80000"/>
              </a:lnSpc>
            </a:pPr>
            <a:endParaRPr lang="en-US" sz="1900" dirty="0" smtClean="0">
              <a:solidFill>
                <a:schemeClr val="tx1"/>
              </a:solidFill>
              <a:ea typeface="ＭＳ Ｐゴシック" panose="020B0600070205080204" pitchFamily="34" charset="-128"/>
            </a:endParaRPr>
          </a:p>
          <a:p>
            <a:pPr eaLnBrk="1" hangingPunct="1">
              <a:lnSpc>
                <a:spcPct val="80000"/>
              </a:lnSpc>
            </a:pPr>
            <a:r>
              <a:rPr lang="en-US" sz="2000" dirty="0" smtClean="0">
                <a:solidFill>
                  <a:schemeClr val="tx1"/>
                </a:solidFill>
                <a:ea typeface="ＭＳ Ｐゴシック" panose="020B0600070205080204" pitchFamily="34" charset="-128"/>
              </a:rPr>
              <a:t>Dr. Dewan Tanvir Ahmed</a:t>
            </a:r>
          </a:p>
          <a:p>
            <a:pPr eaLnBrk="1" hangingPunct="1">
              <a:lnSpc>
                <a:spcPct val="80000"/>
              </a:lnSpc>
            </a:pPr>
            <a:r>
              <a:rPr lang="en-US" sz="1900" dirty="0" smtClean="0">
                <a:solidFill>
                  <a:schemeClr val="tx1"/>
                </a:solidFill>
                <a:ea typeface="ＭＳ Ｐゴシック" panose="020B0600070205080204" pitchFamily="34" charset="-128"/>
              </a:rPr>
              <a:t>Department of Computer Science</a:t>
            </a:r>
          </a:p>
          <a:p>
            <a:pPr eaLnBrk="1" hangingPunct="1">
              <a:lnSpc>
                <a:spcPct val="80000"/>
              </a:lnSpc>
            </a:pPr>
            <a:r>
              <a:rPr lang="en-US" sz="1900" dirty="0" smtClean="0">
                <a:solidFill>
                  <a:schemeClr val="tx1"/>
                </a:solidFill>
                <a:ea typeface="ＭＳ Ｐゴシック" panose="020B0600070205080204" pitchFamily="34" charset="-128"/>
              </a:rPr>
              <a:t>University of North Carolina at Charlotte</a:t>
            </a:r>
          </a:p>
        </p:txBody>
      </p:sp>
      <p:sp>
        <p:nvSpPr>
          <p:cNvPr id="12292" name="Rectangle 4"/>
          <p:cNvSpPr>
            <a:spLocks noChangeArrowheads="1"/>
          </p:cNvSpPr>
          <p:nvPr/>
        </p:nvSpPr>
        <p:spPr bwMode="auto">
          <a:xfrm>
            <a:off x="609600" y="304800"/>
            <a:ext cx="7772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sz="4000" i="0"/>
          </a:p>
        </p:txBody>
      </p:sp>
      <p:sp>
        <p:nvSpPr>
          <p:cNvPr id="12293" name="Rectangle 8"/>
          <p:cNvSpPr>
            <a:spLocks noChangeArrowheads="1"/>
          </p:cNvSpPr>
          <p:nvPr/>
        </p:nvSpPr>
        <p:spPr bwMode="auto">
          <a:xfrm>
            <a:off x="2362200" y="1644710"/>
            <a:ext cx="6629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ea typeface="ＭＳ Ｐゴシック" panose="020B0600070205080204" pitchFamily="34" charset="-128"/>
              </a:defRPr>
            </a:lvl1pPr>
            <a:lvl2pPr marL="742950" indent="-285750">
              <a:defRPr sz="2400" i="1">
                <a:solidFill>
                  <a:schemeClr val="tx1"/>
                </a:solidFill>
                <a:latin typeface="Arial" panose="020B0604020202020204" pitchFamily="34" charset="0"/>
                <a:ea typeface="ＭＳ Ｐゴシック" panose="020B0600070205080204" pitchFamily="34" charset="-128"/>
              </a:defRPr>
            </a:lvl2pPr>
            <a:lvl3pPr marL="1143000" indent="-228600">
              <a:defRPr sz="2400" i="1">
                <a:solidFill>
                  <a:schemeClr val="tx1"/>
                </a:solidFill>
                <a:latin typeface="Arial" panose="020B0604020202020204" pitchFamily="34" charset="0"/>
                <a:ea typeface="ＭＳ Ｐゴシック" panose="020B0600070205080204" pitchFamily="34" charset="-128"/>
              </a:defRPr>
            </a:lvl3pPr>
            <a:lvl4pPr marL="1600200" indent="-228600">
              <a:defRPr sz="2400" i="1">
                <a:solidFill>
                  <a:schemeClr val="tx1"/>
                </a:solidFill>
                <a:latin typeface="Arial" panose="020B0604020202020204" pitchFamily="34" charset="0"/>
                <a:ea typeface="ＭＳ Ｐゴシック" panose="020B0600070205080204" pitchFamily="34" charset="-128"/>
              </a:defRPr>
            </a:lvl4pPr>
            <a:lvl5pPr marL="2057400" indent="-228600">
              <a:defRPr sz="2400" 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ＭＳ Ｐゴシック" panose="020B0600070205080204" pitchFamily="34" charset="-128"/>
              </a:defRPr>
            </a:lvl9pPr>
          </a:lstStyle>
          <a:p>
            <a:r>
              <a:rPr lang="en-US" sz="3200" i="0" dirty="0" smtClean="0"/>
              <a:t>Level Design</a:t>
            </a:r>
            <a:endParaRPr lang="en-US" sz="3200" i="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28599"/>
            <a:ext cx="8159824" cy="914401"/>
          </a:xfrm>
        </p:spPr>
        <p:txBody>
          <a:bodyPr/>
          <a:lstStyle/>
          <a:p>
            <a:pPr eaLnBrk="1" hangingPunct="1">
              <a:defRPr/>
            </a:pPr>
            <a:r>
              <a:rPr lang="en-US" dirty="0" smtClean="0"/>
              <a:t>Game Environment </a:t>
            </a:r>
            <a:r>
              <a:rPr lang="en-US" sz="3600" dirty="0" smtClean="0"/>
              <a:t>(2/2</a:t>
            </a:r>
            <a:r>
              <a:rPr lang="en-US" sz="3600" dirty="0"/>
              <a:t>)</a:t>
            </a:r>
          </a:p>
        </p:txBody>
      </p:sp>
      <p:sp>
        <p:nvSpPr>
          <p:cNvPr id="4" name="Content Placeholder 3"/>
          <p:cNvSpPr>
            <a:spLocks noGrp="1"/>
          </p:cNvSpPr>
          <p:nvPr>
            <p:ph idx="1"/>
          </p:nvPr>
        </p:nvSpPr>
        <p:spPr>
          <a:xfrm>
            <a:off x="611560" y="1565566"/>
            <a:ext cx="8303840" cy="1152128"/>
          </a:xfrm>
          <a:solidFill>
            <a:srgbClr val="B6F7AB"/>
          </a:solidFill>
          <a:ln>
            <a:noFill/>
          </a:ln>
        </p:spPr>
        <p:txBody>
          <a:bodyPr vert="horz" wrap="square" lIns="91440" tIns="45720" rIns="91440" bIns="45720" numCol="1" anchor="t" anchorCtr="0" compatLnSpc="1">
            <a:prstTxWarp prst="textNoShape">
              <a:avLst/>
            </a:prstTxWarp>
          </a:bodyPr>
          <a:lstStyle/>
          <a:p>
            <a:pPr marL="0" indent="0" algn="just" eaLnBrk="1" hangingPunct="1">
              <a:buNone/>
            </a:pPr>
            <a:r>
              <a:rPr kumimoji="1" lang="en-US" sz="2400" kern="1200" dirty="0" smtClean="0"/>
              <a:t>Provide Constrains </a:t>
            </a:r>
            <a:r>
              <a:rPr kumimoji="1" lang="en-US" sz="2400" kern="1200" dirty="0"/>
              <a:t>and guides player movement through physical properties and ecology </a:t>
            </a:r>
            <a:endParaRPr kumimoji="1" lang="en-US" sz="2400" kern="1200" dirty="0" smtClean="0"/>
          </a:p>
          <a:p>
            <a:pPr marL="0" indent="0" algn="just" eaLnBrk="1" hangingPunct="1">
              <a:buNone/>
            </a:pPr>
            <a:endParaRPr kumimoji="1" lang="en-US" sz="2400" kern="1200" dirty="0"/>
          </a:p>
        </p:txBody>
      </p:sp>
      <p:sp>
        <p:nvSpPr>
          <p:cNvPr id="5" name="Content Placeholder 3"/>
          <p:cNvSpPr txBox="1">
            <a:spLocks/>
          </p:cNvSpPr>
          <p:nvPr/>
        </p:nvSpPr>
        <p:spPr bwMode="auto">
          <a:xfrm>
            <a:off x="611560" y="2785315"/>
            <a:ext cx="8303840" cy="936104"/>
          </a:xfrm>
          <a:prstGeom prst="rect">
            <a:avLst/>
          </a:prstGeom>
          <a:solidFill>
            <a:srgbClr val="97F488"/>
          </a:solidFill>
          <a:ln>
            <a:no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Candara" pitchFamily="34" charset="0"/>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rgbClr val="003399"/>
                </a:solidFill>
                <a:latin typeface="Candara" pitchFamily="34" charset="0"/>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200">
                <a:solidFill>
                  <a:srgbClr val="C00000"/>
                </a:solidFill>
                <a:latin typeface="Candara" pitchFamily="34" charset="0"/>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Candara" pitchFamily="34" charset="0"/>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ndara" pitchFamily="34" charset="0"/>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a:lstStyle>
          <a:p>
            <a:pPr marL="0" indent="0" algn="just" eaLnBrk="1" hangingPunct="1">
              <a:buFont typeface="Wingdings" pitchFamily="2" charset="2"/>
              <a:buNone/>
            </a:pPr>
            <a:r>
              <a:rPr kumimoji="1" lang="en-US" sz="2400" kern="1200" dirty="0" smtClean="0"/>
              <a:t>Uses player reference to communicate simulation boundaries and affordance</a:t>
            </a:r>
          </a:p>
        </p:txBody>
      </p:sp>
      <p:sp>
        <p:nvSpPr>
          <p:cNvPr id="6" name="Content Placeholder 3"/>
          <p:cNvSpPr txBox="1">
            <a:spLocks/>
          </p:cNvSpPr>
          <p:nvPr/>
        </p:nvSpPr>
        <p:spPr bwMode="auto">
          <a:xfrm>
            <a:off x="611560" y="3789040"/>
            <a:ext cx="8303840" cy="1116124"/>
          </a:xfrm>
          <a:prstGeom prst="rect">
            <a:avLst/>
          </a:prstGeom>
          <a:solidFill>
            <a:srgbClr val="5AED41"/>
          </a:solidFill>
          <a:ln>
            <a:no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Candara" pitchFamily="34" charset="0"/>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rgbClr val="003399"/>
                </a:solidFill>
                <a:latin typeface="Candara" pitchFamily="34" charset="0"/>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200">
                <a:solidFill>
                  <a:srgbClr val="C00000"/>
                </a:solidFill>
                <a:latin typeface="Candara" pitchFamily="34" charset="0"/>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Candara" pitchFamily="34" charset="0"/>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ndara" pitchFamily="34" charset="0"/>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a:lstStyle>
          <a:p>
            <a:pPr marL="0" indent="0" algn="just" eaLnBrk="1" hangingPunct="1">
              <a:buFont typeface="Wingdings" pitchFamily="2" charset="2"/>
              <a:buNone/>
            </a:pPr>
            <a:r>
              <a:rPr kumimoji="1" lang="en-US" sz="2400" kern="1200" dirty="0" smtClean="0"/>
              <a:t>Reinforces and shapes player identity</a:t>
            </a:r>
          </a:p>
          <a:p>
            <a:pPr marL="0" indent="0" algn="just" eaLnBrk="1" hangingPunct="1">
              <a:buFont typeface="Wingdings" pitchFamily="2" charset="2"/>
              <a:buNone/>
            </a:pPr>
            <a:r>
              <a:rPr kumimoji="1" lang="en-US" sz="2400" kern="1200" dirty="0" smtClean="0"/>
              <a:t>Provides narrative context </a:t>
            </a:r>
            <a:endParaRPr kumimoji="1" lang="en-US" sz="2400" kern="1200" dirty="0"/>
          </a:p>
        </p:txBody>
      </p:sp>
      <p:pic>
        <p:nvPicPr>
          <p:cNvPr id="1028" name="Picture 4" descr="https://encrypted-tbn3.gstatic.com/images?q=tbn:ANd9GcQ8B7P4YOvfikRU3ZR5WdLxYOuJ_2wOkZ7iYPvQlhYOv9TvW1c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5040407"/>
            <a:ext cx="323850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encrypted-tbn3.gstatic.com/images?q=tbn:ANd9GcQyKrGd414ugp2BKFz_PalxVeViVEcbdlb8MAuuELEHrTfmpsQ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5040407"/>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356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7737"/>
            <a:ext cx="8763000" cy="839063"/>
          </a:xfrm>
        </p:spPr>
        <p:txBody>
          <a:bodyPr/>
          <a:lstStyle/>
          <a:p>
            <a:pPr eaLnBrk="1" hangingPunct="1">
              <a:defRPr/>
            </a:pPr>
            <a:r>
              <a:rPr lang="en-US" dirty="0" smtClean="0"/>
              <a:t>Physical Properties and Ecology</a:t>
            </a:r>
            <a:endParaRPr lang="en-US" dirty="0"/>
          </a:p>
        </p:txBody>
      </p:sp>
      <p:pic>
        <p:nvPicPr>
          <p:cNvPr id="8" name="Picture 4"/>
          <p:cNvPicPr>
            <a:picLocks noChangeAspect="1" noChangeArrowheads="1"/>
          </p:cNvPicPr>
          <p:nvPr/>
        </p:nvPicPr>
        <p:blipFill>
          <a:blip r:embed="rId3" cstate="print"/>
          <a:srcRect/>
          <a:stretch>
            <a:fillRect/>
          </a:stretch>
        </p:blipFill>
        <p:spPr bwMode="auto">
          <a:xfrm>
            <a:off x="444676" y="1752600"/>
            <a:ext cx="2952328" cy="2937856"/>
          </a:xfrm>
          <a:prstGeom prst="rect">
            <a:avLst/>
          </a:prstGeom>
          <a:solidFill>
            <a:srgbClr val="FFFFFF">
              <a:shade val="85000"/>
            </a:srgbClr>
          </a:solidFill>
          <a:ln w="190500" cap="sq">
            <a:solidFill>
              <a:srgbClr val="FFFFFF"/>
            </a:solidFill>
            <a:miter lim="800000"/>
          </a:ln>
          <a:effectLst/>
        </p:spPr>
      </p:pic>
      <p:sp>
        <p:nvSpPr>
          <p:cNvPr id="3" name="Rectangle 2"/>
          <p:cNvSpPr/>
          <p:nvPr/>
        </p:nvSpPr>
        <p:spPr>
          <a:xfrm>
            <a:off x="4191000" y="2220083"/>
            <a:ext cx="3888432" cy="1495794"/>
          </a:xfrm>
          <a:prstGeom prst="rect">
            <a:avLst/>
          </a:prstGeom>
        </p:spPr>
        <p:txBody>
          <a:bodyPr wrap="square">
            <a:spAutoFit/>
          </a:bodyPr>
          <a:lstStyle/>
          <a:p>
            <a:pPr algn="ctr">
              <a:lnSpc>
                <a:spcPct val="95000"/>
              </a:lnSpc>
              <a:buSzPct val="90000"/>
              <a:defRPr/>
            </a:pPr>
            <a:r>
              <a:rPr kumimoji="0" lang="en-US" i="0" kern="0" dirty="0">
                <a:solidFill>
                  <a:srgbClr val="000000"/>
                </a:solidFill>
                <a:latin typeface="Arial Unicode MS" pitchFamily="34" charset="-128"/>
                <a:ea typeface="Arial Unicode MS" pitchFamily="34" charset="-128"/>
                <a:cs typeface="Arial Unicode MS" pitchFamily="34" charset="-128"/>
              </a:rPr>
              <a:t>Constrains and guides player movement through physical properties and ecology. </a:t>
            </a:r>
          </a:p>
        </p:txBody>
      </p:sp>
      <p:sp>
        <p:nvSpPr>
          <p:cNvPr id="9" name="Content Placeholder 2"/>
          <p:cNvSpPr>
            <a:spLocks noGrp="1"/>
          </p:cNvSpPr>
          <p:nvPr>
            <p:ph idx="1"/>
          </p:nvPr>
        </p:nvSpPr>
        <p:spPr>
          <a:xfrm>
            <a:off x="338740" y="4869160"/>
            <a:ext cx="8049683" cy="1368152"/>
          </a:xfrm>
          <a:solidFill>
            <a:srgbClr val="D19AF0"/>
          </a:solidFill>
          <a:ln>
            <a:solidFill>
              <a:srgbClr val="ED779C"/>
            </a:solidFill>
          </a:ln>
        </p:spPr>
        <p:txBody>
          <a:bodyPr/>
          <a:lstStyle/>
          <a:p>
            <a:pPr algn="ctr" eaLnBrk="1" hangingPunct="1">
              <a:buNone/>
              <a:defRPr/>
            </a:pPr>
            <a:r>
              <a:rPr lang="en-US" sz="2000" dirty="0" smtClean="0">
                <a:latin typeface="Lucida Calligraphy" pitchFamily="66" charset="0"/>
              </a:rPr>
              <a:t>Gameplay  =  Item placement  </a:t>
            </a:r>
          </a:p>
          <a:p>
            <a:pPr algn="ctr" eaLnBrk="1" hangingPunct="1">
              <a:buNone/>
              <a:defRPr/>
            </a:pPr>
            <a:r>
              <a:rPr lang="en-US" sz="2000" dirty="0">
                <a:latin typeface="Lucida Calligraphy" pitchFamily="66" charset="0"/>
              </a:rPr>
              <a:t> </a:t>
            </a:r>
            <a:r>
              <a:rPr lang="en-US" sz="2000" dirty="0" smtClean="0">
                <a:latin typeface="Lucida Calligraphy" pitchFamily="66" charset="0"/>
              </a:rPr>
              <a:t>                                     +  connected game systems </a:t>
            </a:r>
          </a:p>
          <a:p>
            <a:pPr algn="ctr" eaLnBrk="1" hangingPunct="1">
              <a:buNone/>
              <a:defRPr/>
            </a:pPr>
            <a:r>
              <a:rPr lang="en-US" sz="2000" dirty="0">
                <a:latin typeface="Lucida Calligraphy" pitchFamily="66" charset="0"/>
              </a:rPr>
              <a:t> </a:t>
            </a:r>
            <a:r>
              <a:rPr lang="en-US" sz="2000" dirty="0" smtClean="0">
                <a:latin typeface="Lucida Calligraphy" pitchFamily="66" charset="0"/>
              </a:rPr>
              <a:t>                + level layout</a:t>
            </a:r>
          </a:p>
        </p:txBody>
      </p:sp>
    </p:spTree>
    <p:extLst>
      <p:ext uri="{BB962C8B-B14F-4D97-AF65-F5344CB8AC3E}">
        <p14:creationId xmlns:p14="http://schemas.microsoft.com/office/powerpoint/2010/main" val="2486911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40" y="42919"/>
            <a:ext cx="8350250" cy="1143000"/>
          </a:xfrm>
        </p:spPr>
        <p:txBody>
          <a:bodyPr/>
          <a:lstStyle/>
          <a:p>
            <a:r>
              <a:rPr lang="en-US" dirty="0" smtClean="0"/>
              <a:t>Affordance and Boundaries</a:t>
            </a:r>
            <a:endParaRPr lang="en-US" dirty="0"/>
          </a:p>
        </p:txBody>
      </p:sp>
      <p:sp>
        <p:nvSpPr>
          <p:cNvPr id="3" name="Content Placeholder 2"/>
          <p:cNvSpPr>
            <a:spLocks noGrp="1"/>
          </p:cNvSpPr>
          <p:nvPr>
            <p:ph idx="1"/>
          </p:nvPr>
        </p:nvSpPr>
        <p:spPr/>
        <p:txBody>
          <a:bodyPr/>
          <a:lstStyle/>
          <a:p>
            <a:endParaRPr lang="en-US" dirty="0"/>
          </a:p>
        </p:txBody>
      </p:sp>
      <p:sp>
        <p:nvSpPr>
          <p:cNvPr id="7" name="Content Placeholder 2"/>
          <p:cNvSpPr>
            <a:spLocks noGrp="1"/>
          </p:cNvSpPr>
          <p:nvPr/>
        </p:nvSpPr>
        <p:spPr bwMode="auto">
          <a:xfrm>
            <a:off x="394843" y="1600200"/>
            <a:ext cx="8589009" cy="3785652"/>
          </a:xfrm>
          <a:prstGeom prst="rect">
            <a:avLst/>
          </a:prstGeom>
          <a:solidFill>
            <a:srgbClr val="B6F7AB"/>
          </a:solid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SzPct val="90000"/>
              <a:buFont typeface="Arial" pitchFamily="34" charset="0"/>
              <a:buChar char="•"/>
              <a:defRPr sz="3200" b="1">
                <a:solidFill>
                  <a:srgbClr val="000000"/>
                </a:solidFill>
                <a:latin typeface="Miriam Fixed" pitchFamily="49" charset="-79"/>
                <a:ea typeface="ヒラギノ角ゴ Pro W3" pitchFamily="80" charset="-128"/>
                <a:cs typeface="Miriam Fixed" pitchFamily="49" charset="-79"/>
              </a:defRPr>
            </a:lvl1pPr>
            <a:lvl2pPr marL="742950" indent="-285750" algn="l" rtl="0" eaLnBrk="0" fontAlgn="base" hangingPunct="0">
              <a:spcBef>
                <a:spcPct val="20000"/>
              </a:spcBef>
              <a:spcAft>
                <a:spcPct val="0"/>
              </a:spcAft>
              <a:buSzPct val="75000"/>
              <a:buFont typeface="Courier New" pitchFamily="49" charset="0"/>
              <a:buChar char="o"/>
              <a:defRPr sz="2400" b="1">
                <a:solidFill>
                  <a:srgbClr val="000000"/>
                </a:solidFill>
                <a:latin typeface="Miriam Fixed" pitchFamily="49" charset="-79"/>
                <a:ea typeface="ヒラギノ角ゴ Pro W3" pitchFamily="45" charset="-128"/>
                <a:cs typeface="Miriam Fixed" pitchFamily="49" charset="-79"/>
              </a:defRPr>
            </a:lvl2pPr>
            <a:lvl3pPr marL="1143000" indent="-228600" algn="l" rtl="0" eaLnBrk="0" fontAlgn="base" hangingPunct="0">
              <a:spcBef>
                <a:spcPct val="20000"/>
              </a:spcBef>
              <a:spcAft>
                <a:spcPct val="0"/>
              </a:spcAft>
              <a:buSzPct val="90000"/>
              <a:buFont typeface="Wingdings" pitchFamily="2" charset="2"/>
              <a:buChar char="§"/>
              <a:defRPr sz="2000" b="1">
                <a:solidFill>
                  <a:srgbClr val="000000"/>
                </a:solidFill>
                <a:latin typeface="Miriam Fixed" pitchFamily="49" charset="-79"/>
                <a:ea typeface="ヒラギノ角ゴ Pro W3" pitchFamily="45" charset="-128"/>
                <a:cs typeface="Miriam Fixed" pitchFamily="49" charset="-79"/>
              </a:defRPr>
            </a:lvl3pPr>
            <a:lvl4pPr marL="1600200" indent="-228600" algn="l" rtl="0" eaLnBrk="0" fontAlgn="base" hangingPunct="0">
              <a:spcBef>
                <a:spcPct val="20000"/>
              </a:spcBef>
              <a:spcAft>
                <a:spcPct val="0"/>
              </a:spcAft>
              <a:buSzPct val="50000"/>
              <a:buFont typeface="Wingdings" pitchFamily="2" charset="2"/>
              <a:buChar char="q"/>
              <a:defRPr sz="2000" b="1">
                <a:solidFill>
                  <a:srgbClr val="000000"/>
                </a:solidFill>
                <a:latin typeface="Miriam Fixed" pitchFamily="49" charset="-79"/>
                <a:ea typeface="ヒラギノ角ゴ Pro W3" pitchFamily="45" charset="-128"/>
                <a:cs typeface="Miriam Fixed" pitchFamily="49" charset="-79"/>
              </a:defRPr>
            </a:lvl4pPr>
            <a:lvl5pPr marL="2057400" indent="-228600" algn="l" rtl="0" eaLnBrk="0" fontAlgn="base" hangingPunct="0">
              <a:spcBef>
                <a:spcPct val="20000"/>
              </a:spcBef>
              <a:spcAft>
                <a:spcPct val="0"/>
              </a:spcAft>
              <a:buSzPct val="50000"/>
              <a:buFont typeface="Wingdings" pitchFamily="2" charset="2"/>
              <a:buChar char="v"/>
              <a:defRPr sz="2000" b="1">
                <a:solidFill>
                  <a:srgbClr val="000000"/>
                </a:solidFill>
                <a:latin typeface="Miriam Fixed" pitchFamily="49" charset="-79"/>
                <a:ea typeface="ヒラギノ角ゴ Pro W3" pitchFamily="45" charset="-128"/>
                <a:cs typeface="Miriam Fixed" pitchFamily="49" charset="-79"/>
              </a:defRPr>
            </a:lvl5pPr>
            <a:lvl6pPr marL="2514600" indent="-228600" algn="l" rtl="0" eaLnBrk="1" fontAlgn="base" hangingPunct="1">
              <a:spcBef>
                <a:spcPct val="20000"/>
              </a:spcBef>
              <a:spcAft>
                <a:spcPct val="0"/>
              </a:spcAft>
              <a:buClr>
                <a:schemeClr val="accent1"/>
              </a:buClr>
              <a:buSzPct val="75000"/>
              <a:buFont typeface="Wingdings" charset="2"/>
              <a:buChar char="&gt;"/>
              <a:defRPr>
                <a:solidFill>
                  <a:srgbClr val="000000"/>
                </a:solidFill>
                <a:latin typeface="+mn-lt"/>
                <a:ea typeface="ヒラギノ角ゴ Pro W3" pitchFamily="45" charset="-128"/>
              </a:defRPr>
            </a:lvl6pPr>
            <a:lvl7pPr marL="2971800" indent="-228600" algn="l" rtl="0" eaLnBrk="1" fontAlgn="base" hangingPunct="1">
              <a:spcBef>
                <a:spcPct val="20000"/>
              </a:spcBef>
              <a:spcAft>
                <a:spcPct val="0"/>
              </a:spcAft>
              <a:buClr>
                <a:schemeClr val="accent1"/>
              </a:buClr>
              <a:buSzPct val="75000"/>
              <a:buFont typeface="Wingdings" charset="2"/>
              <a:buChar char="&gt;"/>
              <a:defRPr>
                <a:solidFill>
                  <a:srgbClr val="000000"/>
                </a:solidFill>
                <a:latin typeface="+mn-lt"/>
                <a:ea typeface="ヒラギノ角ゴ Pro W3" pitchFamily="45" charset="-128"/>
              </a:defRPr>
            </a:lvl7pPr>
            <a:lvl8pPr marL="3429000" indent="-228600" algn="l" rtl="0" eaLnBrk="1" fontAlgn="base" hangingPunct="1">
              <a:spcBef>
                <a:spcPct val="20000"/>
              </a:spcBef>
              <a:spcAft>
                <a:spcPct val="0"/>
              </a:spcAft>
              <a:buClr>
                <a:schemeClr val="accent1"/>
              </a:buClr>
              <a:buSzPct val="75000"/>
              <a:buFont typeface="Wingdings" charset="2"/>
              <a:buChar char="&gt;"/>
              <a:defRPr>
                <a:solidFill>
                  <a:srgbClr val="000000"/>
                </a:solidFill>
                <a:latin typeface="+mn-lt"/>
                <a:ea typeface="ヒラギノ角ゴ Pro W3" pitchFamily="45" charset="-128"/>
              </a:defRPr>
            </a:lvl8pPr>
            <a:lvl9pPr marL="3886200" indent="-228600" algn="l" rtl="0" eaLnBrk="1" fontAlgn="base" hangingPunct="1">
              <a:spcBef>
                <a:spcPct val="20000"/>
              </a:spcBef>
              <a:spcAft>
                <a:spcPct val="0"/>
              </a:spcAft>
              <a:buClr>
                <a:schemeClr val="accent1"/>
              </a:buClr>
              <a:buSzPct val="75000"/>
              <a:buFont typeface="Wingdings" charset="2"/>
              <a:buChar char="&gt;"/>
              <a:defRPr>
                <a:solidFill>
                  <a:srgbClr val="000000"/>
                </a:solidFill>
                <a:latin typeface="+mn-lt"/>
                <a:ea typeface="ヒラギノ角ゴ Pro W3" pitchFamily="45" charset="-128"/>
              </a:defRPr>
            </a:lvl9pPr>
          </a:lstStyle>
          <a:p>
            <a:pPr eaLnBrk="1" hangingPunct="1">
              <a:buFont typeface="Arial" pitchFamily="34" charset="0"/>
              <a:buNone/>
              <a:defRPr/>
            </a:pPr>
            <a:r>
              <a:rPr lang="en-US" sz="2800" dirty="0" smtClean="0">
                <a:solidFill>
                  <a:srgbClr val="003399"/>
                </a:solidFill>
                <a:latin typeface="Candara" pitchFamily="34" charset="0"/>
              </a:rPr>
              <a:t>Affordance</a:t>
            </a:r>
            <a:r>
              <a:rPr lang="en-US" sz="2800" b="0" dirty="0" smtClean="0">
                <a:solidFill>
                  <a:srgbClr val="003399"/>
                </a:solidFill>
                <a:latin typeface="Candara" pitchFamily="34" charset="0"/>
              </a:rPr>
              <a:t>: </a:t>
            </a:r>
          </a:p>
          <a:p>
            <a:pPr eaLnBrk="1" hangingPunct="1">
              <a:buFont typeface="Arial" pitchFamily="34" charset="0"/>
              <a:buNone/>
              <a:defRPr/>
            </a:pPr>
            <a:r>
              <a:rPr lang="en-US" sz="2800" b="0" dirty="0">
                <a:solidFill>
                  <a:schemeClr val="tx1"/>
                </a:solidFill>
                <a:latin typeface="Candara" pitchFamily="34" charset="0"/>
              </a:rPr>
              <a:t>	</a:t>
            </a:r>
            <a:r>
              <a:rPr lang="en-US" sz="2800" b="0" dirty="0" smtClean="0">
                <a:solidFill>
                  <a:schemeClr val="tx1"/>
                </a:solidFill>
                <a:latin typeface="Candara" pitchFamily="34" charset="0"/>
              </a:rPr>
              <a:t>The properties of an object which suggest how it can be used and what it does.</a:t>
            </a:r>
          </a:p>
          <a:p>
            <a:pPr eaLnBrk="1" hangingPunct="1">
              <a:buFont typeface="Arial" pitchFamily="34" charset="0"/>
              <a:buNone/>
              <a:defRPr/>
            </a:pPr>
            <a:endParaRPr lang="en-US" sz="2800" b="0" dirty="0" smtClean="0">
              <a:solidFill>
                <a:schemeClr val="tx1"/>
              </a:solidFill>
              <a:latin typeface="Candara" pitchFamily="34" charset="0"/>
            </a:endParaRPr>
          </a:p>
          <a:p>
            <a:pPr eaLnBrk="1" hangingPunct="1">
              <a:buFont typeface="Arial" pitchFamily="34" charset="0"/>
              <a:buNone/>
              <a:defRPr/>
            </a:pPr>
            <a:endParaRPr lang="en-US" sz="1800" b="0" dirty="0" smtClean="0">
              <a:solidFill>
                <a:schemeClr val="tx1"/>
              </a:solidFill>
              <a:latin typeface="Candara" pitchFamily="34" charset="0"/>
            </a:endParaRPr>
          </a:p>
          <a:p>
            <a:pPr eaLnBrk="1" hangingPunct="1">
              <a:buFont typeface="Arial" pitchFamily="34" charset="0"/>
              <a:buNone/>
              <a:defRPr/>
            </a:pPr>
            <a:r>
              <a:rPr lang="en-US" sz="2800" dirty="0" smtClean="0">
                <a:solidFill>
                  <a:srgbClr val="003399"/>
                </a:solidFill>
                <a:latin typeface="Candara" pitchFamily="34" charset="0"/>
              </a:rPr>
              <a:t>Simulation Boundaries</a:t>
            </a:r>
            <a:r>
              <a:rPr lang="en-US" sz="2800" b="0" dirty="0" smtClean="0">
                <a:solidFill>
                  <a:srgbClr val="003399"/>
                </a:solidFill>
                <a:latin typeface="Candara" pitchFamily="34" charset="0"/>
              </a:rPr>
              <a:t>: </a:t>
            </a:r>
          </a:p>
          <a:p>
            <a:pPr eaLnBrk="1" hangingPunct="1">
              <a:buFont typeface="Arial" pitchFamily="34" charset="0"/>
              <a:buNone/>
              <a:defRPr/>
            </a:pPr>
            <a:r>
              <a:rPr lang="en-US" sz="2800" b="0" dirty="0">
                <a:solidFill>
                  <a:srgbClr val="003399"/>
                </a:solidFill>
                <a:latin typeface="Candara" pitchFamily="34" charset="0"/>
              </a:rPr>
              <a:t>	</a:t>
            </a:r>
            <a:r>
              <a:rPr lang="en-US" sz="2800" b="0" dirty="0" smtClean="0">
                <a:solidFill>
                  <a:schemeClr val="tx1"/>
                </a:solidFill>
                <a:latin typeface="Candara" pitchFamily="34" charset="0"/>
              </a:rPr>
              <a:t>The line beyond which the imitative representation of a system is discontinued.</a:t>
            </a:r>
          </a:p>
        </p:txBody>
      </p:sp>
    </p:spTree>
    <p:extLst>
      <p:ext uri="{BB962C8B-B14F-4D97-AF65-F5344CB8AC3E}">
        <p14:creationId xmlns:p14="http://schemas.microsoft.com/office/powerpoint/2010/main" val="3890413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Level Structure</a:t>
            </a:r>
            <a:endParaRPr lang="en-US" dirty="0"/>
          </a:p>
        </p:txBody>
      </p:sp>
      <p:sp>
        <p:nvSpPr>
          <p:cNvPr id="3" name="Content Placeholder 2"/>
          <p:cNvSpPr>
            <a:spLocks noGrp="1"/>
          </p:cNvSpPr>
          <p:nvPr>
            <p:ph idx="1"/>
          </p:nvPr>
        </p:nvSpPr>
        <p:spPr>
          <a:xfrm>
            <a:off x="582168" y="1600200"/>
            <a:ext cx="8447856" cy="3692562"/>
          </a:xfrm>
        </p:spPr>
        <p:txBody>
          <a:bodyPr/>
          <a:lstStyle/>
          <a:p>
            <a:pPr eaLnBrk="1" hangingPunct="1">
              <a:defRPr/>
            </a:pPr>
            <a:r>
              <a:rPr lang="en-US" dirty="0" smtClean="0"/>
              <a:t>Level designers </a:t>
            </a:r>
            <a:r>
              <a:rPr lang="en-US" dirty="0">
                <a:solidFill>
                  <a:srgbClr val="FF0000"/>
                </a:solidFill>
              </a:rPr>
              <a:t>create structure </a:t>
            </a:r>
            <a:r>
              <a:rPr lang="en-US" dirty="0"/>
              <a:t>which </a:t>
            </a:r>
            <a:r>
              <a:rPr lang="en-US" dirty="0">
                <a:solidFill>
                  <a:srgbClr val="FF0000"/>
                </a:solidFill>
              </a:rPr>
              <a:t>creates goals</a:t>
            </a:r>
            <a:r>
              <a:rPr lang="en-US" dirty="0"/>
              <a:t>, which lead to motivation</a:t>
            </a:r>
          </a:p>
          <a:p>
            <a:pPr lvl="1" eaLnBrk="1" hangingPunct="1">
              <a:defRPr/>
            </a:pPr>
            <a:r>
              <a:rPr lang="en-US" dirty="0" smtClean="0"/>
              <a:t>creates micro and macro goals</a:t>
            </a:r>
          </a:p>
        </p:txBody>
      </p:sp>
      <p:sp>
        <p:nvSpPr>
          <p:cNvPr id="4" name="Content Placeholder 2"/>
          <p:cNvSpPr txBox="1">
            <a:spLocks/>
          </p:cNvSpPr>
          <p:nvPr/>
        </p:nvSpPr>
        <p:spPr bwMode="auto">
          <a:xfrm>
            <a:off x="838200" y="3446481"/>
            <a:ext cx="7056784"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Candara" pitchFamily="34" charset="0"/>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000">
                <a:solidFill>
                  <a:srgbClr val="003399"/>
                </a:solidFill>
                <a:latin typeface="Candara" pitchFamily="34" charset="0"/>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200">
                <a:solidFill>
                  <a:srgbClr val="C00000"/>
                </a:solidFill>
                <a:latin typeface="Candara" pitchFamily="34" charset="0"/>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Candara" pitchFamily="34" charset="0"/>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ndara" pitchFamily="34" charset="0"/>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a:lstStyle>
          <a:p>
            <a:pPr eaLnBrk="1" hangingPunct="1">
              <a:defRPr/>
            </a:pPr>
            <a:r>
              <a:rPr lang="en-US" dirty="0" smtClean="0"/>
              <a:t>Creates an underpinning for experiences</a:t>
            </a:r>
          </a:p>
          <a:p>
            <a:pPr lvl="1" eaLnBrk="1" hangingPunct="1">
              <a:defRPr/>
            </a:pPr>
            <a:r>
              <a:rPr lang="en-US" dirty="0" smtClean="0"/>
              <a:t>A game is comprised of experiences</a:t>
            </a:r>
          </a:p>
          <a:p>
            <a:pPr eaLnBrk="1" hangingPunct="1">
              <a:defRPr/>
            </a:pPr>
            <a:r>
              <a:rPr lang="en-US" dirty="0" smtClean="0"/>
              <a:t>Creates choke points</a:t>
            </a:r>
          </a:p>
        </p:txBody>
      </p:sp>
    </p:spTree>
    <p:extLst>
      <p:ext uri="{BB962C8B-B14F-4D97-AF65-F5344CB8AC3E}">
        <p14:creationId xmlns:p14="http://schemas.microsoft.com/office/powerpoint/2010/main" val="543388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Level </a:t>
            </a:r>
            <a:r>
              <a:rPr lang="en-US" dirty="0" smtClean="0"/>
              <a:t>Structure</a:t>
            </a:r>
            <a:endParaRPr lang="en-US" dirty="0"/>
          </a:p>
        </p:txBody>
      </p:sp>
      <p:grpSp>
        <p:nvGrpSpPr>
          <p:cNvPr id="13" name="Group 12"/>
          <p:cNvGrpSpPr/>
          <p:nvPr/>
        </p:nvGrpSpPr>
        <p:grpSpPr>
          <a:xfrm>
            <a:off x="1575316" y="2057400"/>
            <a:ext cx="5775154" cy="533084"/>
            <a:chOff x="1691680" y="1700808"/>
            <a:chExt cx="5775154" cy="533084"/>
          </a:xfrm>
        </p:grpSpPr>
        <p:cxnSp>
          <p:nvCxnSpPr>
            <p:cNvPr id="8" name="Straight Connector 7"/>
            <p:cNvCxnSpPr/>
            <p:nvPr/>
          </p:nvCxnSpPr>
          <p:spPr bwMode="auto">
            <a:xfrm>
              <a:off x="1691680" y="1988840"/>
              <a:ext cx="5760640"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10" name="Straight Connector 9"/>
            <p:cNvCxnSpPr/>
            <p:nvPr/>
          </p:nvCxnSpPr>
          <p:spPr bwMode="auto">
            <a:xfrm>
              <a:off x="1691680" y="1700808"/>
              <a:ext cx="0" cy="504056"/>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12" name="Straight Connector 11"/>
            <p:cNvCxnSpPr/>
            <p:nvPr/>
          </p:nvCxnSpPr>
          <p:spPr bwMode="auto">
            <a:xfrm>
              <a:off x="7466834" y="1729836"/>
              <a:ext cx="0" cy="504056"/>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grpSp>
      <p:sp>
        <p:nvSpPr>
          <p:cNvPr id="14" name="TextBox 13"/>
          <p:cNvSpPr txBox="1"/>
          <p:nvPr/>
        </p:nvSpPr>
        <p:spPr>
          <a:xfrm>
            <a:off x="611922" y="1604926"/>
            <a:ext cx="1231427" cy="461665"/>
          </a:xfrm>
          <a:prstGeom prst="rect">
            <a:avLst/>
          </a:prstGeom>
          <a:noFill/>
        </p:spPr>
        <p:txBody>
          <a:bodyPr wrap="none" rtlCol="0">
            <a:spAutoFit/>
          </a:bodyPr>
          <a:lstStyle/>
          <a:p>
            <a:r>
              <a:rPr lang="en-US" dirty="0" smtClean="0">
                <a:latin typeface="Gabriola" pitchFamily="82" charset="0"/>
              </a:rPr>
              <a:t>Game start</a:t>
            </a:r>
            <a:endParaRPr lang="en-US" dirty="0">
              <a:latin typeface="Gabriola" pitchFamily="82" charset="0"/>
            </a:endParaRPr>
          </a:p>
        </p:txBody>
      </p:sp>
      <p:sp>
        <p:nvSpPr>
          <p:cNvPr id="15" name="TextBox 14"/>
          <p:cNvSpPr txBox="1"/>
          <p:nvPr/>
        </p:nvSpPr>
        <p:spPr>
          <a:xfrm>
            <a:off x="6935846" y="1587620"/>
            <a:ext cx="1144865" cy="461665"/>
          </a:xfrm>
          <a:prstGeom prst="rect">
            <a:avLst/>
          </a:prstGeom>
          <a:noFill/>
        </p:spPr>
        <p:txBody>
          <a:bodyPr wrap="none" rtlCol="0">
            <a:spAutoFit/>
          </a:bodyPr>
          <a:lstStyle/>
          <a:p>
            <a:r>
              <a:rPr lang="en-US" dirty="0" smtClean="0">
                <a:latin typeface="Gabriola" pitchFamily="82" charset="0"/>
              </a:rPr>
              <a:t>Game end</a:t>
            </a:r>
            <a:endParaRPr lang="en-US" dirty="0">
              <a:latin typeface="Gabriola" pitchFamily="82" charset="0"/>
            </a:endParaRPr>
          </a:p>
        </p:txBody>
      </p:sp>
      <p:grpSp>
        <p:nvGrpSpPr>
          <p:cNvPr id="16" name="Group 15"/>
          <p:cNvGrpSpPr/>
          <p:nvPr/>
        </p:nvGrpSpPr>
        <p:grpSpPr>
          <a:xfrm>
            <a:off x="1575316" y="3209528"/>
            <a:ext cx="5775154" cy="533084"/>
            <a:chOff x="1691680" y="1700808"/>
            <a:chExt cx="5775154" cy="533084"/>
          </a:xfrm>
        </p:grpSpPr>
        <p:cxnSp>
          <p:nvCxnSpPr>
            <p:cNvPr id="17" name="Straight Connector 16"/>
            <p:cNvCxnSpPr/>
            <p:nvPr/>
          </p:nvCxnSpPr>
          <p:spPr bwMode="auto">
            <a:xfrm>
              <a:off x="1691680" y="1988840"/>
              <a:ext cx="5760640"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18" name="Straight Connector 17"/>
            <p:cNvCxnSpPr/>
            <p:nvPr/>
          </p:nvCxnSpPr>
          <p:spPr bwMode="auto">
            <a:xfrm>
              <a:off x="1691680" y="1700808"/>
              <a:ext cx="0" cy="504056"/>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19" name="Straight Connector 18"/>
            <p:cNvCxnSpPr/>
            <p:nvPr/>
          </p:nvCxnSpPr>
          <p:spPr bwMode="auto">
            <a:xfrm>
              <a:off x="7466834" y="1729836"/>
              <a:ext cx="0" cy="504056"/>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grpSp>
      <p:sp>
        <p:nvSpPr>
          <p:cNvPr id="20" name="TextBox 19"/>
          <p:cNvSpPr txBox="1"/>
          <p:nvPr/>
        </p:nvSpPr>
        <p:spPr>
          <a:xfrm>
            <a:off x="611922" y="2768953"/>
            <a:ext cx="1231427" cy="461665"/>
          </a:xfrm>
          <a:prstGeom prst="rect">
            <a:avLst/>
          </a:prstGeom>
          <a:noFill/>
        </p:spPr>
        <p:txBody>
          <a:bodyPr wrap="none" rtlCol="0">
            <a:spAutoFit/>
          </a:bodyPr>
          <a:lstStyle/>
          <a:p>
            <a:r>
              <a:rPr lang="en-US" dirty="0">
                <a:latin typeface="Gabriola" pitchFamily="82" charset="0"/>
              </a:rPr>
              <a:t>Game start</a:t>
            </a:r>
          </a:p>
        </p:txBody>
      </p:sp>
      <p:sp>
        <p:nvSpPr>
          <p:cNvPr id="21" name="TextBox 20"/>
          <p:cNvSpPr txBox="1"/>
          <p:nvPr/>
        </p:nvSpPr>
        <p:spPr>
          <a:xfrm>
            <a:off x="6935846" y="2739748"/>
            <a:ext cx="1144865" cy="461665"/>
          </a:xfrm>
          <a:prstGeom prst="rect">
            <a:avLst/>
          </a:prstGeom>
          <a:noFill/>
        </p:spPr>
        <p:txBody>
          <a:bodyPr wrap="square" rtlCol="0">
            <a:spAutoFit/>
          </a:bodyPr>
          <a:lstStyle/>
          <a:p>
            <a:r>
              <a:rPr lang="en-US" dirty="0" smtClean="0">
                <a:latin typeface="Gabriola" pitchFamily="82" charset="0"/>
              </a:rPr>
              <a:t>Game end</a:t>
            </a:r>
            <a:endParaRPr lang="en-US" dirty="0">
              <a:latin typeface="Gabriola" pitchFamily="82" charset="0"/>
            </a:endParaRPr>
          </a:p>
        </p:txBody>
      </p:sp>
      <p:cxnSp>
        <p:nvCxnSpPr>
          <p:cNvPr id="23" name="Straight Connector 22"/>
          <p:cNvCxnSpPr/>
          <p:nvPr/>
        </p:nvCxnSpPr>
        <p:spPr bwMode="auto">
          <a:xfrm>
            <a:off x="2295396" y="3242320"/>
            <a:ext cx="0" cy="471264"/>
          </a:xfrm>
          <a:prstGeom prst="line">
            <a:avLst/>
          </a:prstGeom>
          <a:solidFill>
            <a:schemeClr val="accent1"/>
          </a:solidFill>
          <a:ln w="38100" cap="flat" cmpd="sng" algn="ctr">
            <a:solidFill>
              <a:schemeClr val="accent5">
                <a:lumMod val="50000"/>
              </a:schemeClr>
            </a:solidFill>
            <a:prstDash val="solid"/>
            <a:miter lim="800000"/>
            <a:headEnd type="none" w="med" len="med"/>
            <a:tailEnd type="none" w="med" len="med"/>
          </a:ln>
          <a:effectLst/>
        </p:spPr>
      </p:cxnSp>
      <p:cxnSp>
        <p:nvCxnSpPr>
          <p:cNvPr id="25" name="Straight Connector 24"/>
          <p:cNvCxnSpPr/>
          <p:nvPr/>
        </p:nvCxnSpPr>
        <p:spPr bwMode="auto">
          <a:xfrm>
            <a:off x="3015476" y="3242320"/>
            <a:ext cx="0" cy="471264"/>
          </a:xfrm>
          <a:prstGeom prst="line">
            <a:avLst/>
          </a:prstGeom>
          <a:solidFill>
            <a:schemeClr val="accent1"/>
          </a:solidFill>
          <a:ln w="38100" cap="flat" cmpd="sng" algn="ctr">
            <a:solidFill>
              <a:schemeClr val="accent5">
                <a:lumMod val="50000"/>
              </a:schemeClr>
            </a:solidFill>
            <a:prstDash val="solid"/>
            <a:miter lim="800000"/>
            <a:headEnd type="none" w="med" len="med"/>
            <a:tailEnd type="none" w="med" len="med"/>
          </a:ln>
          <a:effectLst/>
        </p:spPr>
      </p:cxnSp>
      <p:cxnSp>
        <p:nvCxnSpPr>
          <p:cNvPr id="26" name="Straight Connector 25"/>
          <p:cNvCxnSpPr/>
          <p:nvPr/>
        </p:nvCxnSpPr>
        <p:spPr bwMode="auto">
          <a:xfrm>
            <a:off x="3735556" y="3252508"/>
            <a:ext cx="0" cy="471264"/>
          </a:xfrm>
          <a:prstGeom prst="line">
            <a:avLst/>
          </a:prstGeom>
          <a:solidFill>
            <a:schemeClr val="accent1"/>
          </a:solidFill>
          <a:ln w="38100" cap="flat" cmpd="sng" algn="ctr">
            <a:solidFill>
              <a:schemeClr val="accent5">
                <a:lumMod val="50000"/>
              </a:schemeClr>
            </a:solidFill>
            <a:prstDash val="solid"/>
            <a:miter lim="800000"/>
            <a:headEnd type="none" w="med" len="med"/>
            <a:tailEnd type="none" w="med" len="med"/>
          </a:ln>
          <a:effectLst/>
        </p:spPr>
      </p:cxnSp>
      <p:cxnSp>
        <p:nvCxnSpPr>
          <p:cNvPr id="27" name="Straight Connector 26"/>
          <p:cNvCxnSpPr/>
          <p:nvPr/>
        </p:nvCxnSpPr>
        <p:spPr bwMode="auto">
          <a:xfrm>
            <a:off x="4455636" y="3252508"/>
            <a:ext cx="0" cy="471264"/>
          </a:xfrm>
          <a:prstGeom prst="line">
            <a:avLst/>
          </a:prstGeom>
          <a:solidFill>
            <a:schemeClr val="accent1"/>
          </a:solidFill>
          <a:ln w="38100" cap="flat" cmpd="sng" algn="ctr">
            <a:solidFill>
              <a:schemeClr val="accent5">
                <a:lumMod val="50000"/>
              </a:schemeClr>
            </a:solidFill>
            <a:prstDash val="solid"/>
            <a:miter lim="800000"/>
            <a:headEnd type="none" w="med" len="med"/>
            <a:tailEnd type="none" w="med" len="med"/>
          </a:ln>
          <a:effectLst/>
        </p:spPr>
      </p:cxnSp>
      <p:cxnSp>
        <p:nvCxnSpPr>
          <p:cNvPr id="28" name="Straight Connector 27"/>
          <p:cNvCxnSpPr/>
          <p:nvPr/>
        </p:nvCxnSpPr>
        <p:spPr bwMode="auto">
          <a:xfrm>
            <a:off x="5175716" y="3252508"/>
            <a:ext cx="0" cy="471264"/>
          </a:xfrm>
          <a:prstGeom prst="line">
            <a:avLst/>
          </a:prstGeom>
          <a:solidFill>
            <a:schemeClr val="accent1"/>
          </a:solidFill>
          <a:ln w="38100" cap="flat" cmpd="sng" algn="ctr">
            <a:solidFill>
              <a:schemeClr val="accent5">
                <a:lumMod val="50000"/>
              </a:schemeClr>
            </a:solidFill>
            <a:prstDash val="solid"/>
            <a:miter lim="800000"/>
            <a:headEnd type="none" w="med" len="med"/>
            <a:tailEnd type="none" w="med" len="med"/>
          </a:ln>
          <a:effectLst/>
        </p:spPr>
      </p:cxnSp>
      <p:cxnSp>
        <p:nvCxnSpPr>
          <p:cNvPr id="29" name="Straight Connector 28"/>
          <p:cNvCxnSpPr/>
          <p:nvPr/>
        </p:nvCxnSpPr>
        <p:spPr bwMode="auto">
          <a:xfrm>
            <a:off x="5895796" y="3252508"/>
            <a:ext cx="0" cy="471264"/>
          </a:xfrm>
          <a:prstGeom prst="line">
            <a:avLst/>
          </a:prstGeom>
          <a:solidFill>
            <a:schemeClr val="accent1"/>
          </a:solidFill>
          <a:ln w="38100" cap="flat" cmpd="sng" algn="ctr">
            <a:solidFill>
              <a:schemeClr val="accent5">
                <a:lumMod val="50000"/>
              </a:schemeClr>
            </a:solidFill>
            <a:prstDash val="solid"/>
            <a:miter lim="800000"/>
            <a:headEnd type="none" w="med" len="med"/>
            <a:tailEnd type="none" w="med" len="med"/>
          </a:ln>
          <a:effectLst/>
        </p:spPr>
      </p:cxnSp>
      <p:cxnSp>
        <p:nvCxnSpPr>
          <p:cNvPr id="31" name="Straight Connector 30"/>
          <p:cNvCxnSpPr/>
          <p:nvPr/>
        </p:nvCxnSpPr>
        <p:spPr bwMode="auto">
          <a:xfrm>
            <a:off x="6644342" y="3257623"/>
            <a:ext cx="0" cy="471264"/>
          </a:xfrm>
          <a:prstGeom prst="line">
            <a:avLst/>
          </a:prstGeom>
          <a:solidFill>
            <a:schemeClr val="accent1"/>
          </a:solidFill>
          <a:ln w="38100" cap="flat" cmpd="sng" algn="ctr">
            <a:solidFill>
              <a:schemeClr val="accent5">
                <a:lumMod val="50000"/>
              </a:schemeClr>
            </a:solidFill>
            <a:prstDash val="solid"/>
            <a:miter lim="800000"/>
            <a:headEnd type="none" w="med" len="med"/>
            <a:tailEnd type="none" w="med" len="med"/>
          </a:ln>
          <a:effectLst/>
        </p:spPr>
      </p:cxnSp>
      <p:sp>
        <p:nvSpPr>
          <p:cNvPr id="32" name="TextBox 31"/>
          <p:cNvSpPr txBox="1"/>
          <p:nvPr/>
        </p:nvSpPr>
        <p:spPr>
          <a:xfrm>
            <a:off x="3735556" y="2605019"/>
            <a:ext cx="1144865" cy="461665"/>
          </a:xfrm>
          <a:prstGeom prst="rect">
            <a:avLst/>
          </a:prstGeom>
          <a:noFill/>
          <a:ln w="38100">
            <a:noFill/>
          </a:ln>
        </p:spPr>
        <p:txBody>
          <a:bodyPr wrap="square" rtlCol="0">
            <a:spAutoFit/>
          </a:bodyPr>
          <a:lstStyle/>
          <a:p>
            <a:r>
              <a:rPr lang="en-US" b="1" dirty="0" smtClean="0">
                <a:solidFill>
                  <a:srgbClr val="00B050"/>
                </a:solidFill>
                <a:latin typeface="Gabriola" pitchFamily="82" charset="0"/>
              </a:rPr>
              <a:t>missions</a:t>
            </a:r>
            <a:endParaRPr lang="en-US" b="1" dirty="0">
              <a:solidFill>
                <a:srgbClr val="00B050"/>
              </a:solidFill>
              <a:latin typeface="Gabriola" pitchFamily="82" charset="0"/>
            </a:endParaRPr>
          </a:p>
        </p:txBody>
      </p:sp>
      <p:grpSp>
        <p:nvGrpSpPr>
          <p:cNvPr id="33" name="Group 32"/>
          <p:cNvGrpSpPr/>
          <p:nvPr/>
        </p:nvGrpSpPr>
        <p:grpSpPr>
          <a:xfrm>
            <a:off x="1560802" y="5081736"/>
            <a:ext cx="5775154" cy="533084"/>
            <a:chOff x="1691680" y="1700808"/>
            <a:chExt cx="5775154" cy="533084"/>
          </a:xfrm>
        </p:grpSpPr>
        <p:cxnSp>
          <p:nvCxnSpPr>
            <p:cNvPr id="34" name="Straight Connector 33"/>
            <p:cNvCxnSpPr/>
            <p:nvPr/>
          </p:nvCxnSpPr>
          <p:spPr bwMode="auto">
            <a:xfrm>
              <a:off x="1691680" y="1988840"/>
              <a:ext cx="5760640" cy="0"/>
            </a:xfrm>
            <a:prstGeom prst="line">
              <a:avLst/>
            </a:prstGeom>
            <a:solidFill>
              <a:schemeClr val="accent1"/>
            </a:solidFill>
            <a:ln w="28575" cap="flat" cmpd="sng" algn="ctr">
              <a:solidFill>
                <a:schemeClr val="accent6">
                  <a:lumMod val="75000"/>
                </a:schemeClr>
              </a:solidFill>
              <a:prstDash val="solid"/>
              <a:miter lim="800000"/>
              <a:headEnd type="none" w="med" len="med"/>
              <a:tailEnd type="none" w="med" len="med"/>
            </a:ln>
            <a:effectLst/>
          </p:spPr>
        </p:cxnSp>
        <p:cxnSp>
          <p:nvCxnSpPr>
            <p:cNvPr id="35" name="Straight Connector 34"/>
            <p:cNvCxnSpPr/>
            <p:nvPr/>
          </p:nvCxnSpPr>
          <p:spPr bwMode="auto">
            <a:xfrm>
              <a:off x="1691680" y="1700808"/>
              <a:ext cx="0" cy="504056"/>
            </a:xfrm>
            <a:prstGeom prst="line">
              <a:avLst/>
            </a:prstGeom>
            <a:solidFill>
              <a:schemeClr val="accent1"/>
            </a:solidFill>
            <a:ln w="28575" cap="flat" cmpd="sng" algn="ctr">
              <a:solidFill>
                <a:schemeClr val="accent6">
                  <a:lumMod val="75000"/>
                </a:schemeClr>
              </a:solidFill>
              <a:prstDash val="solid"/>
              <a:miter lim="800000"/>
              <a:headEnd type="none" w="med" len="med"/>
              <a:tailEnd type="none" w="med" len="med"/>
            </a:ln>
            <a:effectLst/>
          </p:spPr>
        </p:cxnSp>
        <p:cxnSp>
          <p:nvCxnSpPr>
            <p:cNvPr id="36" name="Straight Connector 35"/>
            <p:cNvCxnSpPr/>
            <p:nvPr/>
          </p:nvCxnSpPr>
          <p:spPr bwMode="auto">
            <a:xfrm>
              <a:off x="7466834" y="1729836"/>
              <a:ext cx="0" cy="504056"/>
            </a:xfrm>
            <a:prstGeom prst="line">
              <a:avLst/>
            </a:prstGeom>
            <a:solidFill>
              <a:schemeClr val="accent1"/>
            </a:solidFill>
            <a:ln w="28575" cap="flat" cmpd="sng" algn="ctr">
              <a:solidFill>
                <a:schemeClr val="accent6">
                  <a:lumMod val="75000"/>
                </a:schemeClr>
              </a:solidFill>
              <a:prstDash val="solid"/>
              <a:miter lim="800000"/>
              <a:headEnd type="none" w="med" len="med"/>
              <a:tailEnd type="none" w="med" len="med"/>
            </a:ln>
            <a:effectLst/>
          </p:spPr>
        </p:cxnSp>
      </p:grpSp>
      <p:sp>
        <p:nvSpPr>
          <p:cNvPr id="37" name="TextBox 36"/>
          <p:cNvSpPr txBox="1"/>
          <p:nvPr/>
        </p:nvSpPr>
        <p:spPr>
          <a:xfrm>
            <a:off x="597408" y="4641161"/>
            <a:ext cx="1418978" cy="461665"/>
          </a:xfrm>
          <a:prstGeom prst="rect">
            <a:avLst/>
          </a:prstGeom>
          <a:noFill/>
          <a:ln>
            <a:noFill/>
          </a:ln>
        </p:spPr>
        <p:txBody>
          <a:bodyPr wrap="none" rtlCol="0">
            <a:spAutoFit/>
          </a:bodyPr>
          <a:lstStyle/>
          <a:p>
            <a:r>
              <a:rPr lang="en-US" dirty="0" smtClean="0">
                <a:solidFill>
                  <a:schemeClr val="accent6">
                    <a:lumMod val="75000"/>
                  </a:schemeClr>
                </a:solidFill>
                <a:latin typeface="Gabriola" pitchFamily="82" charset="0"/>
              </a:rPr>
              <a:t>Mission start</a:t>
            </a:r>
            <a:endParaRPr lang="en-US" dirty="0">
              <a:solidFill>
                <a:schemeClr val="accent6">
                  <a:lumMod val="75000"/>
                </a:schemeClr>
              </a:solidFill>
              <a:latin typeface="Gabriola" pitchFamily="82" charset="0"/>
            </a:endParaRPr>
          </a:p>
        </p:txBody>
      </p:sp>
      <p:sp>
        <p:nvSpPr>
          <p:cNvPr id="38" name="TextBox 37"/>
          <p:cNvSpPr txBox="1"/>
          <p:nvPr/>
        </p:nvSpPr>
        <p:spPr>
          <a:xfrm>
            <a:off x="6921332" y="4611956"/>
            <a:ext cx="1494744" cy="461665"/>
          </a:xfrm>
          <a:prstGeom prst="rect">
            <a:avLst/>
          </a:prstGeom>
          <a:noFill/>
          <a:ln>
            <a:noFill/>
          </a:ln>
        </p:spPr>
        <p:txBody>
          <a:bodyPr wrap="square" rtlCol="0">
            <a:spAutoFit/>
          </a:bodyPr>
          <a:lstStyle/>
          <a:p>
            <a:r>
              <a:rPr lang="en-US" dirty="0" smtClean="0">
                <a:solidFill>
                  <a:schemeClr val="accent6">
                    <a:lumMod val="75000"/>
                  </a:schemeClr>
                </a:solidFill>
                <a:latin typeface="Gabriola" pitchFamily="82" charset="0"/>
              </a:rPr>
              <a:t>Mission end</a:t>
            </a:r>
            <a:endParaRPr lang="en-US" dirty="0">
              <a:solidFill>
                <a:schemeClr val="accent6">
                  <a:lumMod val="75000"/>
                </a:schemeClr>
              </a:solidFill>
              <a:latin typeface="Gabriola" pitchFamily="82" charset="0"/>
            </a:endParaRPr>
          </a:p>
        </p:txBody>
      </p:sp>
      <p:cxnSp>
        <p:nvCxnSpPr>
          <p:cNvPr id="39" name="Straight Connector 38"/>
          <p:cNvCxnSpPr/>
          <p:nvPr/>
        </p:nvCxnSpPr>
        <p:spPr bwMode="auto">
          <a:xfrm>
            <a:off x="2280882" y="5114528"/>
            <a:ext cx="0" cy="471264"/>
          </a:xfrm>
          <a:prstGeom prst="line">
            <a:avLst/>
          </a:prstGeom>
          <a:solidFill>
            <a:schemeClr val="accent1"/>
          </a:solidFill>
          <a:ln w="38100" cap="flat" cmpd="sng" algn="ctr">
            <a:solidFill>
              <a:schemeClr val="accent6">
                <a:lumMod val="75000"/>
              </a:schemeClr>
            </a:solidFill>
            <a:prstDash val="solid"/>
            <a:miter lim="800000"/>
            <a:headEnd type="none" w="med" len="med"/>
            <a:tailEnd type="none" w="med" len="med"/>
          </a:ln>
          <a:effectLst/>
        </p:spPr>
      </p:cxnSp>
      <p:cxnSp>
        <p:nvCxnSpPr>
          <p:cNvPr id="40" name="Straight Connector 39"/>
          <p:cNvCxnSpPr/>
          <p:nvPr/>
        </p:nvCxnSpPr>
        <p:spPr bwMode="auto">
          <a:xfrm>
            <a:off x="3000962" y="5114528"/>
            <a:ext cx="0" cy="471264"/>
          </a:xfrm>
          <a:prstGeom prst="line">
            <a:avLst/>
          </a:prstGeom>
          <a:solidFill>
            <a:schemeClr val="accent1"/>
          </a:solidFill>
          <a:ln w="38100" cap="flat" cmpd="sng" algn="ctr">
            <a:solidFill>
              <a:schemeClr val="accent6">
                <a:lumMod val="75000"/>
              </a:schemeClr>
            </a:solidFill>
            <a:prstDash val="solid"/>
            <a:miter lim="800000"/>
            <a:headEnd type="none" w="med" len="med"/>
            <a:tailEnd type="none" w="med" len="med"/>
          </a:ln>
          <a:effectLst/>
        </p:spPr>
      </p:cxnSp>
      <p:cxnSp>
        <p:nvCxnSpPr>
          <p:cNvPr id="41" name="Straight Connector 40"/>
          <p:cNvCxnSpPr/>
          <p:nvPr/>
        </p:nvCxnSpPr>
        <p:spPr bwMode="auto">
          <a:xfrm>
            <a:off x="3721042" y="5124716"/>
            <a:ext cx="0" cy="471264"/>
          </a:xfrm>
          <a:prstGeom prst="line">
            <a:avLst/>
          </a:prstGeom>
          <a:solidFill>
            <a:schemeClr val="accent1"/>
          </a:solidFill>
          <a:ln w="38100" cap="flat" cmpd="sng" algn="ctr">
            <a:solidFill>
              <a:schemeClr val="accent6">
                <a:lumMod val="75000"/>
              </a:schemeClr>
            </a:solidFill>
            <a:prstDash val="solid"/>
            <a:miter lim="800000"/>
            <a:headEnd type="none" w="med" len="med"/>
            <a:tailEnd type="none" w="med" len="med"/>
          </a:ln>
          <a:effectLst/>
        </p:spPr>
      </p:cxnSp>
      <p:cxnSp>
        <p:nvCxnSpPr>
          <p:cNvPr id="42" name="Straight Connector 41"/>
          <p:cNvCxnSpPr/>
          <p:nvPr/>
        </p:nvCxnSpPr>
        <p:spPr bwMode="auto">
          <a:xfrm>
            <a:off x="4441122" y="5124716"/>
            <a:ext cx="0" cy="471264"/>
          </a:xfrm>
          <a:prstGeom prst="line">
            <a:avLst/>
          </a:prstGeom>
          <a:solidFill>
            <a:schemeClr val="accent1"/>
          </a:solidFill>
          <a:ln w="38100" cap="flat" cmpd="sng" algn="ctr">
            <a:solidFill>
              <a:schemeClr val="accent6">
                <a:lumMod val="75000"/>
              </a:schemeClr>
            </a:solidFill>
            <a:prstDash val="solid"/>
            <a:miter lim="800000"/>
            <a:headEnd type="none" w="med" len="med"/>
            <a:tailEnd type="none" w="med" len="med"/>
          </a:ln>
          <a:effectLst/>
        </p:spPr>
      </p:cxnSp>
      <p:cxnSp>
        <p:nvCxnSpPr>
          <p:cNvPr id="43" name="Straight Connector 42"/>
          <p:cNvCxnSpPr/>
          <p:nvPr/>
        </p:nvCxnSpPr>
        <p:spPr bwMode="auto">
          <a:xfrm>
            <a:off x="5161202" y="5124716"/>
            <a:ext cx="0" cy="471264"/>
          </a:xfrm>
          <a:prstGeom prst="line">
            <a:avLst/>
          </a:prstGeom>
          <a:solidFill>
            <a:schemeClr val="accent1"/>
          </a:solidFill>
          <a:ln w="38100" cap="flat" cmpd="sng" algn="ctr">
            <a:solidFill>
              <a:schemeClr val="accent6">
                <a:lumMod val="75000"/>
              </a:schemeClr>
            </a:solidFill>
            <a:prstDash val="solid"/>
            <a:miter lim="800000"/>
            <a:headEnd type="none" w="med" len="med"/>
            <a:tailEnd type="none" w="med" len="med"/>
          </a:ln>
          <a:effectLst/>
        </p:spPr>
      </p:cxnSp>
      <p:cxnSp>
        <p:nvCxnSpPr>
          <p:cNvPr id="44" name="Straight Connector 43"/>
          <p:cNvCxnSpPr/>
          <p:nvPr/>
        </p:nvCxnSpPr>
        <p:spPr bwMode="auto">
          <a:xfrm>
            <a:off x="5881282" y="5124716"/>
            <a:ext cx="0" cy="471264"/>
          </a:xfrm>
          <a:prstGeom prst="line">
            <a:avLst/>
          </a:prstGeom>
          <a:solidFill>
            <a:schemeClr val="accent1"/>
          </a:solidFill>
          <a:ln w="38100" cap="flat" cmpd="sng" algn="ctr">
            <a:solidFill>
              <a:schemeClr val="accent6">
                <a:lumMod val="75000"/>
              </a:schemeClr>
            </a:solidFill>
            <a:prstDash val="solid"/>
            <a:miter lim="800000"/>
            <a:headEnd type="none" w="med" len="med"/>
            <a:tailEnd type="none" w="med" len="med"/>
          </a:ln>
          <a:effectLst/>
        </p:spPr>
      </p:cxnSp>
      <p:cxnSp>
        <p:nvCxnSpPr>
          <p:cNvPr id="45" name="Straight Connector 44"/>
          <p:cNvCxnSpPr/>
          <p:nvPr/>
        </p:nvCxnSpPr>
        <p:spPr bwMode="auto">
          <a:xfrm>
            <a:off x="6629828" y="5129831"/>
            <a:ext cx="0" cy="471264"/>
          </a:xfrm>
          <a:prstGeom prst="line">
            <a:avLst/>
          </a:prstGeom>
          <a:solidFill>
            <a:schemeClr val="accent1"/>
          </a:solidFill>
          <a:ln w="38100" cap="flat" cmpd="sng" algn="ctr">
            <a:solidFill>
              <a:schemeClr val="accent6">
                <a:lumMod val="75000"/>
              </a:schemeClr>
            </a:solidFill>
            <a:prstDash val="solid"/>
            <a:miter lim="800000"/>
            <a:headEnd type="none" w="med" len="med"/>
            <a:tailEnd type="none" w="med" len="med"/>
          </a:ln>
          <a:effectLst/>
        </p:spPr>
      </p:cxnSp>
      <p:sp>
        <p:nvSpPr>
          <p:cNvPr id="46" name="TextBox 45"/>
          <p:cNvSpPr txBox="1"/>
          <p:nvPr/>
        </p:nvSpPr>
        <p:spPr>
          <a:xfrm>
            <a:off x="3375516" y="4477227"/>
            <a:ext cx="2016224" cy="461665"/>
          </a:xfrm>
          <a:prstGeom prst="rect">
            <a:avLst/>
          </a:prstGeom>
          <a:noFill/>
          <a:ln w="38100">
            <a:noFill/>
          </a:ln>
        </p:spPr>
        <p:txBody>
          <a:bodyPr wrap="square" rtlCol="0">
            <a:spAutoFit/>
          </a:bodyPr>
          <a:lstStyle/>
          <a:p>
            <a:r>
              <a:rPr lang="en-US" dirty="0" smtClean="0">
                <a:solidFill>
                  <a:schemeClr val="accent6">
                    <a:lumMod val="75000"/>
                  </a:schemeClr>
                </a:solidFill>
                <a:latin typeface="Gabriola" pitchFamily="82" charset="0"/>
              </a:rPr>
              <a:t>Mission structure</a:t>
            </a:r>
            <a:endParaRPr lang="en-US" dirty="0">
              <a:solidFill>
                <a:schemeClr val="accent6">
                  <a:lumMod val="75000"/>
                </a:schemeClr>
              </a:solidFill>
              <a:latin typeface="Gabriola" pitchFamily="82" charset="0"/>
            </a:endParaRPr>
          </a:p>
        </p:txBody>
      </p:sp>
      <p:cxnSp>
        <p:nvCxnSpPr>
          <p:cNvPr id="48" name="Straight Connector 47"/>
          <p:cNvCxnSpPr/>
          <p:nvPr/>
        </p:nvCxnSpPr>
        <p:spPr bwMode="auto">
          <a:xfrm flipH="1">
            <a:off x="1560802" y="3742612"/>
            <a:ext cx="2174754" cy="1360214"/>
          </a:xfrm>
          <a:prstGeom prst="line">
            <a:avLst/>
          </a:prstGeom>
          <a:solidFill>
            <a:schemeClr val="accent1"/>
          </a:solidFill>
          <a:ln w="28575" cap="flat" cmpd="sng" algn="ctr">
            <a:solidFill>
              <a:schemeClr val="accent6">
                <a:lumMod val="75000"/>
              </a:schemeClr>
            </a:solidFill>
            <a:prstDash val="solid"/>
            <a:miter lim="800000"/>
            <a:headEnd type="none" w="med" len="med"/>
            <a:tailEnd type="none" w="med" len="med"/>
          </a:ln>
          <a:effectLst/>
        </p:spPr>
      </p:cxnSp>
      <p:cxnSp>
        <p:nvCxnSpPr>
          <p:cNvPr id="50" name="Straight Connector 49"/>
          <p:cNvCxnSpPr/>
          <p:nvPr/>
        </p:nvCxnSpPr>
        <p:spPr bwMode="auto">
          <a:xfrm>
            <a:off x="4455636" y="3713584"/>
            <a:ext cx="2894834" cy="1389242"/>
          </a:xfrm>
          <a:prstGeom prst="line">
            <a:avLst/>
          </a:prstGeom>
          <a:solidFill>
            <a:schemeClr val="accent1"/>
          </a:solidFill>
          <a:ln w="28575" cap="flat" cmpd="sng" algn="ctr">
            <a:solidFill>
              <a:schemeClr val="accent6">
                <a:lumMod val="75000"/>
              </a:schemeClr>
            </a:solidFill>
            <a:prstDash val="solid"/>
            <a:miter lim="800000"/>
            <a:headEnd type="none" w="med" len="med"/>
            <a:tailEnd type="none" w="med" len="med"/>
          </a:ln>
          <a:effectLst/>
        </p:spPr>
      </p:cxnSp>
    </p:spTree>
    <p:extLst>
      <p:ext uri="{BB962C8B-B14F-4D97-AF65-F5344CB8AC3E}">
        <p14:creationId xmlns:p14="http://schemas.microsoft.com/office/powerpoint/2010/main" val="1182939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anim calcmode="lin" valueType="num">
                                      <p:cBhvr>
                                        <p:cTn id="35" dur="1000" fill="hold"/>
                                        <p:tgtEl>
                                          <p:spTgt spid="21"/>
                                        </p:tgtEl>
                                        <p:attrNameLst>
                                          <p:attrName>ppt_x</p:attrName>
                                        </p:attrNameLst>
                                      </p:cBhvr>
                                      <p:tavLst>
                                        <p:tav tm="0">
                                          <p:val>
                                            <p:strVal val="#ppt_x"/>
                                          </p:val>
                                        </p:tav>
                                        <p:tav tm="100000">
                                          <p:val>
                                            <p:strVal val="#ppt_x"/>
                                          </p:val>
                                        </p:tav>
                                      </p:tavLst>
                                    </p:anim>
                                    <p:anim calcmode="lin" valueType="num">
                                      <p:cBhvr>
                                        <p:cTn id="36" dur="1000" fill="hold"/>
                                        <p:tgtEl>
                                          <p:spTgt spid="21"/>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1000"/>
                                        <p:tgtEl>
                                          <p:spTgt spid="25"/>
                                        </p:tgtEl>
                                      </p:cBhvr>
                                    </p:animEffect>
                                    <p:anim calcmode="lin" valueType="num">
                                      <p:cBhvr>
                                        <p:cTn id="45" dur="1000" fill="hold"/>
                                        <p:tgtEl>
                                          <p:spTgt spid="25"/>
                                        </p:tgtEl>
                                        <p:attrNameLst>
                                          <p:attrName>ppt_x</p:attrName>
                                        </p:attrNameLst>
                                      </p:cBhvr>
                                      <p:tavLst>
                                        <p:tav tm="0">
                                          <p:val>
                                            <p:strVal val="#ppt_x"/>
                                          </p:val>
                                        </p:tav>
                                        <p:tav tm="100000">
                                          <p:val>
                                            <p:strVal val="#ppt_x"/>
                                          </p:val>
                                        </p:tav>
                                      </p:tavLst>
                                    </p:anim>
                                    <p:anim calcmode="lin" valueType="num">
                                      <p:cBhvr>
                                        <p:cTn id="46" dur="1000" fill="hold"/>
                                        <p:tgtEl>
                                          <p:spTgt spid="25"/>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1000"/>
                                        <p:tgtEl>
                                          <p:spTgt spid="26"/>
                                        </p:tgtEl>
                                      </p:cBhvr>
                                    </p:animEffect>
                                    <p:anim calcmode="lin" valueType="num">
                                      <p:cBhvr>
                                        <p:cTn id="50" dur="1000" fill="hold"/>
                                        <p:tgtEl>
                                          <p:spTgt spid="26"/>
                                        </p:tgtEl>
                                        <p:attrNameLst>
                                          <p:attrName>ppt_x</p:attrName>
                                        </p:attrNameLst>
                                      </p:cBhvr>
                                      <p:tavLst>
                                        <p:tav tm="0">
                                          <p:val>
                                            <p:strVal val="#ppt_x"/>
                                          </p:val>
                                        </p:tav>
                                        <p:tav tm="100000">
                                          <p:val>
                                            <p:strVal val="#ppt_x"/>
                                          </p:val>
                                        </p:tav>
                                      </p:tavLst>
                                    </p:anim>
                                    <p:anim calcmode="lin" valueType="num">
                                      <p:cBhvr>
                                        <p:cTn id="51" dur="1000" fill="hold"/>
                                        <p:tgtEl>
                                          <p:spTgt spid="26"/>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1000"/>
                                        <p:tgtEl>
                                          <p:spTgt spid="27"/>
                                        </p:tgtEl>
                                      </p:cBhvr>
                                    </p:animEffect>
                                    <p:anim calcmode="lin" valueType="num">
                                      <p:cBhvr>
                                        <p:cTn id="55" dur="1000" fill="hold"/>
                                        <p:tgtEl>
                                          <p:spTgt spid="27"/>
                                        </p:tgtEl>
                                        <p:attrNameLst>
                                          <p:attrName>ppt_x</p:attrName>
                                        </p:attrNameLst>
                                      </p:cBhvr>
                                      <p:tavLst>
                                        <p:tav tm="0">
                                          <p:val>
                                            <p:strVal val="#ppt_x"/>
                                          </p:val>
                                        </p:tav>
                                        <p:tav tm="100000">
                                          <p:val>
                                            <p:strVal val="#ppt_x"/>
                                          </p:val>
                                        </p:tav>
                                      </p:tavLst>
                                    </p:anim>
                                    <p:anim calcmode="lin" valueType="num">
                                      <p:cBhvr>
                                        <p:cTn id="56" dur="1000" fill="hold"/>
                                        <p:tgtEl>
                                          <p:spTgt spid="27"/>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1000"/>
                                        <p:tgtEl>
                                          <p:spTgt spid="28"/>
                                        </p:tgtEl>
                                      </p:cBhvr>
                                    </p:animEffect>
                                    <p:anim calcmode="lin" valueType="num">
                                      <p:cBhvr>
                                        <p:cTn id="60" dur="1000" fill="hold"/>
                                        <p:tgtEl>
                                          <p:spTgt spid="28"/>
                                        </p:tgtEl>
                                        <p:attrNameLst>
                                          <p:attrName>ppt_x</p:attrName>
                                        </p:attrNameLst>
                                      </p:cBhvr>
                                      <p:tavLst>
                                        <p:tav tm="0">
                                          <p:val>
                                            <p:strVal val="#ppt_x"/>
                                          </p:val>
                                        </p:tav>
                                        <p:tav tm="100000">
                                          <p:val>
                                            <p:strVal val="#ppt_x"/>
                                          </p:val>
                                        </p:tav>
                                      </p:tavLst>
                                    </p:anim>
                                    <p:anim calcmode="lin" valueType="num">
                                      <p:cBhvr>
                                        <p:cTn id="61" dur="1000" fill="hold"/>
                                        <p:tgtEl>
                                          <p:spTgt spid="28"/>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1000"/>
                                        <p:tgtEl>
                                          <p:spTgt spid="29"/>
                                        </p:tgtEl>
                                      </p:cBhvr>
                                    </p:animEffect>
                                    <p:anim calcmode="lin" valueType="num">
                                      <p:cBhvr>
                                        <p:cTn id="65" dur="1000" fill="hold"/>
                                        <p:tgtEl>
                                          <p:spTgt spid="29"/>
                                        </p:tgtEl>
                                        <p:attrNameLst>
                                          <p:attrName>ppt_x</p:attrName>
                                        </p:attrNameLst>
                                      </p:cBhvr>
                                      <p:tavLst>
                                        <p:tav tm="0">
                                          <p:val>
                                            <p:strVal val="#ppt_x"/>
                                          </p:val>
                                        </p:tav>
                                        <p:tav tm="100000">
                                          <p:val>
                                            <p:strVal val="#ppt_x"/>
                                          </p:val>
                                        </p:tav>
                                      </p:tavLst>
                                    </p:anim>
                                    <p:anim calcmode="lin" valueType="num">
                                      <p:cBhvr>
                                        <p:cTn id="66" dur="1000" fill="hold"/>
                                        <p:tgtEl>
                                          <p:spTgt spid="29"/>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1000"/>
                                        <p:tgtEl>
                                          <p:spTgt spid="31"/>
                                        </p:tgtEl>
                                      </p:cBhvr>
                                    </p:animEffect>
                                    <p:anim calcmode="lin" valueType="num">
                                      <p:cBhvr>
                                        <p:cTn id="70" dur="1000" fill="hold"/>
                                        <p:tgtEl>
                                          <p:spTgt spid="31"/>
                                        </p:tgtEl>
                                        <p:attrNameLst>
                                          <p:attrName>ppt_x</p:attrName>
                                        </p:attrNameLst>
                                      </p:cBhvr>
                                      <p:tavLst>
                                        <p:tav tm="0">
                                          <p:val>
                                            <p:strVal val="#ppt_x"/>
                                          </p:val>
                                        </p:tav>
                                        <p:tav tm="100000">
                                          <p:val>
                                            <p:strVal val="#ppt_x"/>
                                          </p:val>
                                        </p:tav>
                                      </p:tavLst>
                                    </p:anim>
                                    <p:anim calcmode="lin" valueType="num">
                                      <p:cBhvr>
                                        <p:cTn id="71" dur="1000" fill="hold"/>
                                        <p:tgtEl>
                                          <p:spTgt spid="31"/>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1000"/>
                                        <p:tgtEl>
                                          <p:spTgt spid="32"/>
                                        </p:tgtEl>
                                      </p:cBhvr>
                                    </p:animEffect>
                                    <p:anim calcmode="lin" valueType="num">
                                      <p:cBhvr>
                                        <p:cTn id="75" dur="1000" fill="hold"/>
                                        <p:tgtEl>
                                          <p:spTgt spid="32"/>
                                        </p:tgtEl>
                                        <p:attrNameLst>
                                          <p:attrName>ppt_x</p:attrName>
                                        </p:attrNameLst>
                                      </p:cBhvr>
                                      <p:tavLst>
                                        <p:tav tm="0">
                                          <p:val>
                                            <p:strVal val="#ppt_x"/>
                                          </p:val>
                                        </p:tav>
                                        <p:tav tm="100000">
                                          <p:val>
                                            <p:strVal val="#ppt_x"/>
                                          </p:val>
                                        </p:tav>
                                      </p:tavLst>
                                    </p:anim>
                                    <p:anim calcmode="lin" valueType="num">
                                      <p:cBhvr>
                                        <p:cTn id="7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wipe(up)">
                                      <p:cBhvr>
                                        <p:cTn id="81" dur="500"/>
                                        <p:tgtEl>
                                          <p:spTgt spid="48"/>
                                        </p:tgtEl>
                                      </p:cBhvr>
                                    </p:animEffect>
                                  </p:childTnLst>
                                </p:cTn>
                              </p:par>
                              <p:par>
                                <p:cTn id="82" presetID="22" presetClass="entr" presetSubtype="1" fill="hold"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wipe(up)">
                                      <p:cBhvr>
                                        <p:cTn id="84" dur="500"/>
                                        <p:tgtEl>
                                          <p:spTgt spid="50"/>
                                        </p:tgtEl>
                                      </p:cBhvr>
                                    </p:animEffect>
                                  </p:childTnLst>
                                </p:cTn>
                              </p:par>
                              <p:par>
                                <p:cTn id="85" presetID="22" presetClass="entr" presetSubtype="1"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up)">
                                      <p:cBhvr>
                                        <p:cTn id="87" dur="500"/>
                                        <p:tgtEl>
                                          <p:spTgt spid="33"/>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wipe(up)">
                                      <p:cBhvr>
                                        <p:cTn id="90" dur="500"/>
                                        <p:tgtEl>
                                          <p:spTgt spid="37"/>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wipe(up)">
                                      <p:cBhvr>
                                        <p:cTn id="93" dur="500"/>
                                        <p:tgtEl>
                                          <p:spTgt spid="38"/>
                                        </p:tgtEl>
                                      </p:cBhvr>
                                    </p:animEffect>
                                  </p:childTnLst>
                                </p:cTn>
                              </p:par>
                              <p:par>
                                <p:cTn id="94" presetID="22" presetClass="entr" presetSubtype="1" fill="hold" nodeType="with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wipe(up)">
                                      <p:cBhvr>
                                        <p:cTn id="96" dur="500"/>
                                        <p:tgtEl>
                                          <p:spTgt spid="39"/>
                                        </p:tgtEl>
                                      </p:cBhvr>
                                    </p:animEffect>
                                  </p:childTnLst>
                                </p:cTn>
                              </p:par>
                              <p:par>
                                <p:cTn id="97" presetID="22" presetClass="entr" presetSubtype="1" fill="hold" nodeType="with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wipe(up)">
                                      <p:cBhvr>
                                        <p:cTn id="99" dur="500"/>
                                        <p:tgtEl>
                                          <p:spTgt spid="40"/>
                                        </p:tgtEl>
                                      </p:cBhvr>
                                    </p:animEffect>
                                  </p:childTnLst>
                                </p:cTn>
                              </p:par>
                              <p:par>
                                <p:cTn id="100" presetID="22" presetClass="entr" presetSubtype="1" fill="hold" nodeType="with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wipe(up)">
                                      <p:cBhvr>
                                        <p:cTn id="102" dur="500"/>
                                        <p:tgtEl>
                                          <p:spTgt spid="41"/>
                                        </p:tgtEl>
                                      </p:cBhvr>
                                    </p:animEffect>
                                  </p:childTnLst>
                                </p:cTn>
                              </p:par>
                              <p:par>
                                <p:cTn id="103" presetID="22" presetClass="entr" presetSubtype="1" fill="hold" nodeType="with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wipe(up)">
                                      <p:cBhvr>
                                        <p:cTn id="105" dur="500"/>
                                        <p:tgtEl>
                                          <p:spTgt spid="42"/>
                                        </p:tgtEl>
                                      </p:cBhvr>
                                    </p:animEffect>
                                  </p:childTnLst>
                                </p:cTn>
                              </p:par>
                              <p:par>
                                <p:cTn id="106" presetID="22" presetClass="entr" presetSubtype="1" fill="hold" nodeType="with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wipe(up)">
                                      <p:cBhvr>
                                        <p:cTn id="108" dur="500"/>
                                        <p:tgtEl>
                                          <p:spTgt spid="43"/>
                                        </p:tgtEl>
                                      </p:cBhvr>
                                    </p:animEffect>
                                  </p:childTnLst>
                                </p:cTn>
                              </p:par>
                              <p:par>
                                <p:cTn id="109" presetID="22" presetClass="entr" presetSubtype="1" fill="hold" nodeType="withEffect">
                                  <p:stCondLst>
                                    <p:cond delay="0"/>
                                  </p:stCondLst>
                                  <p:childTnLst>
                                    <p:set>
                                      <p:cBhvr>
                                        <p:cTn id="110" dur="1" fill="hold">
                                          <p:stCondLst>
                                            <p:cond delay="0"/>
                                          </p:stCondLst>
                                        </p:cTn>
                                        <p:tgtEl>
                                          <p:spTgt spid="44"/>
                                        </p:tgtEl>
                                        <p:attrNameLst>
                                          <p:attrName>style.visibility</p:attrName>
                                        </p:attrNameLst>
                                      </p:cBhvr>
                                      <p:to>
                                        <p:strVal val="visible"/>
                                      </p:to>
                                    </p:set>
                                    <p:animEffect transition="in" filter="wipe(up)">
                                      <p:cBhvr>
                                        <p:cTn id="111" dur="500"/>
                                        <p:tgtEl>
                                          <p:spTgt spid="44"/>
                                        </p:tgtEl>
                                      </p:cBhvr>
                                    </p:animEffect>
                                  </p:childTnLst>
                                </p:cTn>
                              </p:par>
                              <p:par>
                                <p:cTn id="112" presetID="22" presetClass="entr" presetSubtype="1" fill="hold" nodeType="withEffect">
                                  <p:stCondLst>
                                    <p:cond delay="0"/>
                                  </p:stCondLst>
                                  <p:childTnLst>
                                    <p:set>
                                      <p:cBhvr>
                                        <p:cTn id="113" dur="1" fill="hold">
                                          <p:stCondLst>
                                            <p:cond delay="0"/>
                                          </p:stCondLst>
                                        </p:cTn>
                                        <p:tgtEl>
                                          <p:spTgt spid="45"/>
                                        </p:tgtEl>
                                        <p:attrNameLst>
                                          <p:attrName>style.visibility</p:attrName>
                                        </p:attrNameLst>
                                      </p:cBhvr>
                                      <p:to>
                                        <p:strVal val="visible"/>
                                      </p:to>
                                    </p:set>
                                    <p:animEffect transition="in" filter="wipe(up)">
                                      <p:cBhvr>
                                        <p:cTn id="114" dur="500"/>
                                        <p:tgtEl>
                                          <p:spTgt spid="45"/>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wipe(up)">
                                      <p:cBhvr>
                                        <p:cTn id="11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0" grpId="0"/>
      <p:bldP spid="21" grpId="0"/>
      <p:bldP spid="32" grpId="0"/>
      <p:bldP spid="37" grpId="0"/>
      <p:bldP spid="38" grpId="0"/>
      <p:bldP spid="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Experiences</a:t>
            </a:r>
            <a:endParaRPr lang="en-US" dirty="0"/>
          </a:p>
        </p:txBody>
      </p:sp>
      <p:sp>
        <p:nvSpPr>
          <p:cNvPr id="3" name="Content Placeholder 2"/>
          <p:cNvSpPr>
            <a:spLocks noGrp="1"/>
          </p:cNvSpPr>
          <p:nvPr>
            <p:ph idx="1"/>
          </p:nvPr>
        </p:nvSpPr>
        <p:spPr>
          <a:xfrm>
            <a:off x="597408" y="1600200"/>
            <a:ext cx="8168640" cy="1066800"/>
          </a:xfrm>
        </p:spPr>
        <p:txBody>
          <a:bodyPr/>
          <a:lstStyle/>
          <a:p>
            <a:pPr eaLnBrk="1" hangingPunct="1">
              <a:defRPr/>
            </a:pPr>
            <a:r>
              <a:rPr lang="en-US" dirty="0" smtClean="0"/>
              <a:t>Between each choke point lies an experience</a:t>
            </a:r>
          </a:p>
          <a:p>
            <a:pPr>
              <a:defRPr/>
            </a:pPr>
            <a:r>
              <a:rPr lang="en-US" dirty="0"/>
              <a:t>The wider the fan, the more emergent the game has the potential of being.</a:t>
            </a:r>
          </a:p>
        </p:txBody>
      </p:sp>
      <p:pic>
        <p:nvPicPr>
          <p:cNvPr id="78851" name="Picture 6" descr="structure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 y="3063240"/>
            <a:ext cx="4838645" cy="249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117848" y="3505200"/>
            <a:ext cx="4648200" cy="3046988"/>
          </a:xfrm>
          <a:prstGeom prst="rect">
            <a:avLst/>
          </a:prstGeom>
          <a:solidFill>
            <a:schemeClr val="bg1">
              <a:lumMod val="85000"/>
            </a:schemeClr>
          </a:solidFill>
        </p:spPr>
        <p:txBody>
          <a:bodyPr wrap="square">
            <a:spAutoFit/>
          </a:bodyPr>
          <a:lstStyle/>
          <a:p>
            <a:pPr marL="342900" indent="-342900">
              <a:buFont typeface="Arial" panose="020B0604020202020204" pitchFamily="34" charset="0"/>
              <a:buChar char="•"/>
            </a:pPr>
            <a:r>
              <a:rPr lang="en-CA" i="0" dirty="0" smtClean="0">
                <a:latin typeface="+mj-lt"/>
              </a:rPr>
              <a:t>Movies </a:t>
            </a:r>
            <a:r>
              <a:rPr lang="en-CA" i="0" dirty="0">
                <a:latin typeface="+mj-lt"/>
              </a:rPr>
              <a:t>are linear.</a:t>
            </a:r>
          </a:p>
          <a:p>
            <a:pPr marL="342900" indent="-342900">
              <a:buFont typeface="Arial" panose="020B0604020202020204" pitchFamily="34" charset="0"/>
              <a:buChar char="•"/>
            </a:pPr>
            <a:r>
              <a:rPr lang="en-CA" i="0" dirty="0">
                <a:solidFill>
                  <a:srgbClr val="0000FF"/>
                </a:solidFill>
                <a:latin typeface="+mj-lt"/>
              </a:rPr>
              <a:t>Final Fantasy </a:t>
            </a:r>
            <a:r>
              <a:rPr lang="en-CA" i="0" dirty="0">
                <a:latin typeface="+mj-lt"/>
              </a:rPr>
              <a:t>would be a couple of lines between each structural choke point. </a:t>
            </a:r>
            <a:r>
              <a:rPr lang="en-CA" i="0" dirty="0">
                <a:solidFill>
                  <a:srgbClr val="0000FF"/>
                </a:solidFill>
                <a:latin typeface="+mj-lt"/>
              </a:rPr>
              <a:t>FF is very linear, and all players play the games roughly the same</a:t>
            </a:r>
            <a:r>
              <a:rPr lang="en-CA" i="0" dirty="0">
                <a:latin typeface="+mj-lt"/>
              </a:rPr>
              <a:t>.</a:t>
            </a:r>
          </a:p>
          <a:p>
            <a:pPr marL="342900" indent="-342900">
              <a:buFont typeface="Arial" panose="020B0604020202020204" pitchFamily="34" charset="0"/>
              <a:buChar char="•"/>
            </a:pPr>
            <a:r>
              <a:rPr lang="en-CA" i="0" dirty="0">
                <a:solidFill>
                  <a:srgbClr val="0000FF"/>
                </a:solidFill>
                <a:latin typeface="+mj-lt"/>
              </a:rPr>
              <a:t>Far Cry 2</a:t>
            </a:r>
            <a:r>
              <a:rPr lang="en-CA" i="0" dirty="0">
                <a:latin typeface="+mj-lt"/>
              </a:rPr>
              <a:t>, which is shown here, would be a very wide fan.</a:t>
            </a:r>
          </a:p>
        </p:txBody>
      </p:sp>
    </p:spTree>
    <p:extLst>
      <p:ext uri="{BB962C8B-B14F-4D97-AF65-F5344CB8AC3E}">
        <p14:creationId xmlns:p14="http://schemas.microsoft.com/office/powerpoint/2010/main" val="4263956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Micro and Macro Goals</a:t>
            </a:r>
            <a:endParaRPr lang="en-US" dirty="0"/>
          </a:p>
        </p:txBody>
      </p:sp>
      <p:sp>
        <p:nvSpPr>
          <p:cNvPr id="3" name="Content Placeholder 2"/>
          <p:cNvSpPr>
            <a:spLocks noGrp="1"/>
          </p:cNvSpPr>
          <p:nvPr>
            <p:ph idx="1"/>
          </p:nvPr>
        </p:nvSpPr>
        <p:spPr>
          <a:xfrm>
            <a:off x="597408" y="1676400"/>
            <a:ext cx="8168640" cy="3657600"/>
          </a:xfrm>
        </p:spPr>
        <p:txBody>
          <a:bodyPr/>
          <a:lstStyle/>
          <a:p>
            <a:pPr eaLnBrk="1" hangingPunct="1">
              <a:defRPr/>
            </a:pPr>
            <a:r>
              <a:rPr lang="en-US" sz="3200" dirty="0">
                <a:latin typeface="Verdana" pitchFamily="34" charset="0"/>
                <a:ea typeface="ヒラギノ角ゴ Pro W3"/>
                <a:cs typeface="ヒラギノ角ゴ Pro W3"/>
              </a:rPr>
              <a:t>The Motivation Flow of a </a:t>
            </a:r>
            <a:r>
              <a:rPr lang="en-US" sz="3200" dirty="0" smtClean="0">
                <a:latin typeface="Verdana" pitchFamily="34" charset="0"/>
                <a:ea typeface="ヒラギノ角ゴ Pro W3"/>
                <a:cs typeface="ヒラギノ角ゴ Pro W3"/>
              </a:rPr>
              <a:t>game</a:t>
            </a:r>
            <a:endParaRPr lang="en-US" sz="3200" dirty="0">
              <a:latin typeface="Verdana" pitchFamily="34" charset="0"/>
              <a:ea typeface="ヒラギノ角ゴ Pro W3"/>
              <a:cs typeface="ヒラギノ角ゴ Pro W3"/>
            </a:endParaRPr>
          </a:p>
          <a:p>
            <a:pPr lvl="1" eaLnBrk="1" hangingPunct="1">
              <a:defRPr/>
            </a:pPr>
            <a:r>
              <a:rPr lang="en-US" sz="2800" dirty="0" smtClean="0"/>
              <a:t>Kill enemies → finish room → finish level → finish chapter → finish game → feel accomplished</a:t>
            </a:r>
          </a:p>
          <a:p>
            <a:pPr eaLnBrk="1" hangingPunct="1">
              <a:defRPr/>
            </a:pPr>
            <a:endParaRPr lang="en-US" sz="3200" dirty="0" smtClean="0"/>
          </a:p>
          <a:p>
            <a:pPr eaLnBrk="1" hangingPunct="1">
              <a:defRPr/>
            </a:pPr>
            <a:endParaRPr lang="en-US" sz="3200" dirty="0"/>
          </a:p>
        </p:txBody>
      </p:sp>
    </p:spTree>
    <p:extLst>
      <p:ext uri="{BB962C8B-B14F-4D97-AF65-F5344CB8AC3E}">
        <p14:creationId xmlns:p14="http://schemas.microsoft.com/office/powerpoint/2010/main" val="2021740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Micro Goals</a:t>
            </a:r>
            <a:endParaRPr lang="en-US" dirty="0"/>
          </a:p>
        </p:txBody>
      </p:sp>
      <p:sp>
        <p:nvSpPr>
          <p:cNvPr id="3" name="Content Placeholder 2"/>
          <p:cNvSpPr>
            <a:spLocks noGrp="1"/>
          </p:cNvSpPr>
          <p:nvPr>
            <p:ph idx="1"/>
          </p:nvPr>
        </p:nvSpPr>
        <p:spPr>
          <a:xfrm>
            <a:off x="612648" y="1600200"/>
            <a:ext cx="8447856" cy="2084040"/>
          </a:xfrm>
        </p:spPr>
        <p:txBody>
          <a:bodyPr/>
          <a:lstStyle/>
          <a:p>
            <a:pPr eaLnBrk="1" hangingPunct="1">
              <a:defRPr/>
            </a:pPr>
            <a:r>
              <a:rPr lang="en-US" dirty="0" smtClean="0"/>
              <a:t>Kill the enemy at hand: immediate micro goal</a:t>
            </a:r>
          </a:p>
          <a:p>
            <a:pPr lvl="1" eaLnBrk="1" hangingPunct="1">
              <a:defRPr/>
            </a:pPr>
            <a:r>
              <a:rPr lang="en-US" dirty="0" smtClean="0"/>
              <a:t>Why? Because otherwise he’ll kill me</a:t>
            </a:r>
          </a:p>
          <a:p>
            <a:pPr eaLnBrk="1" hangingPunct="1">
              <a:defRPr/>
            </a:pPr>
            <a:r>
              <a:rPr lang="en-US" dirty="0" smtClean="0"/>
              <a:t>Leave the room: micro goal</a:t>
            </a:r>
          </a:p>
          <a:p>
            <a:pPr lvl="1" eaLnBrk="1" hangingPunct="1">
              <a:defRPr/>
            </a:pPr>
            <a:r>
              <a:rPr lang="en-US" dirty="0" smtClean="0"/>
              <a:t>Why? Gets me closer to the end</a:t>
            </a:r>
            <a:endParaRPr lang="en-US" dirty="0"/>
          </a:p>
        </p:txBody>
      </p:sp>
    </p:spTree>
    <p:extLst>
      <p:ext uri="{BB962C8B-B14F-4D97-AF65-F5344CB8AC3E}">
        <p14:creationId xmlns:p14="http://schemas.microsoft.com/office/powerpoint/2010/main" val="1013276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Macro Goals</a:t>
            </a:r>
            <a:endParaRPr lang="en-US" dirty="0"/>
          </a:p>
        </p:txBody>
      </p:sp>
      <p:sp>
        <p:nvSpPr>
          <p:cNvPr id="3" name="Content Placeholder 2"/>
          <p:cNvSpPr>
            <a:spLocks noGrp="1"/>
          </p:cNvSpPr>
          <p:nvPr>
            <p:ph idx="1"/>
          </p:nvPr>
        </p:nvSpPr>
        <p:spPr>
          <a:xfrm>
            <a:off x="612648" y="1600200"/>
            <a:ext cx="8375848" cy="2232248"/>
          </a:xfrm>
        </p:spPr>
        <p:txBody>
          <a:bodyPr/>
          <a:lstStyle/>
          <a:p>
            <a:pPr eaLnBrk="1" hangingPunct="1">
              <a:defRPr/>
            </a:pPr>
            <a:r>
              <a:rPr lang="en-US" dirty="0" smtClean="0"/>
              <a:t>I want to finish the mission!</a:t>
            </a:r>
          </a:p>
          <a:p>
            <a:pPr eaLnBrk="1" hangingPunct="1">
              <a:defRPr/>
            </a:pPr>
            <a:r>
              <a:rPr lang="en-US" dirty="0" smtClean="0"/>
              <a:t>I want to finish the game!</a:t>
            </a:r>
          </a:p>
          <a:p>
            <a:pPr eaLnBrk="1" hangingPunct="1">
              <a:defRPr/>
            </a:pPr>
            <a:r>
              <a:rPr lang="en-US" dirty="0" smtClean="0"/>
              <a:t>Maybe I want to find a way to that </a:t>
            </a:r>
            <a:r>
              <a:rPr lang="en-US" dirty="0" err="1" smtClean="0"/>
              <a:t>powerup</a:t>
            </a:r>
            <a:r>
              <a:rPr lang="en-US" dirty="0" smtClean="0"/>
              <a:t> I saw earlier</a:t>
            </a:r>
          </a:p>
          <a:p>
            <a:pPr eaLnBrk="1" hangingPunct="1">
              <a:defRPr/>
            </a:pPr>
            <a:endParaRPr lang="en-US" dirty="0"/>
          </a:p>
        </p:txBody>
      </p:sp>
    </p:spTree>
    <p:extLst>
      <p:ext uri="{BB962C8B-B14F-4D97-AF65-F5344CB8AC3E}">
        <p14:creationId xmlns:p14="http://schemas.microsoft.com/office/powerpoint/2010/main" val="3465659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Micro and Macro Goals</a:t>
            </a:r>
            <a:endParaRPr lang="en-US" dirty="0"/>
          </a:p>
        </p:txBody>
      </p:sp>
      <p:sp>
        <p:nvSpPr>
          <p:cNvPr id="3" name="Content Placeholder 2"/>
          <p:cNvSpPr>
            <a:spLocks noGrp="1"/>
          </p:cNvSpPr>
          <p:nvPr>
            <p:ph idx="1"/>
          </p:nvPr>
        </p:nvSpPr>
        <p:spPr>
          <a:xfrm>
            <a:off x="612648" y="1600200"/>
            <a:ext cx="8447856" cy="4837403"/>
          </a:xfrm>
        </p:spPr>
        <p:txBody>
          <a:bodyPr/>
          <a:lstStyle/>
          <a:p>
            <a:pPr eaLnBrk="1" hangingPunct="1">
              <a:defRPr/>
            </a:pPr>
            <a:r>
              <a:rPr lang="en-US" dirty="0" smtClean="0"/>
              <a:t>We can create a list of </a:t>
            </a:r>
            <a:r>
              <a:rPr lang="en-US" dirty="0" smtClean="0">
                <a:solidFill>
                  <a:srgbClr val="0000FF"/>
                </a:solidFill>
              </a:rPr>
              <a:t>micro and macro goals </a:t>
            </a:r>
            <a:r>
              <a:rPr lang="en-US" dirty="0" smtClean="0"/>
              <a:t>the player is tracking</a:t>
            </a:r>
          </a:p>
          <a:p>
            <a:pPr lvl="1" eaLnBrk="1" hangingPunct="1">
              <a:defRPr/>
            </a:pPr>
            <a:r>
              <a:rPr lang="en-US" dirty="0" smtClean="0"/>
              <a:t>We can assign importance to them</a:t>
            </a:r>
          </a:p>
          <a:p>
            <a:pPr eaLnBrk="1" hangingPunct="1">
              <a:defRPr/>
            </a:pPr>
            <a:r>
              <a:rPr lang="en-US" dirty="0" smtClean="0"/>
              <a:t>We can identify </a:t>
            </a:r>
            <a:r>
              <a:rPr lang="en-US" dirty="0" smtClean="0">
                <a:solidFill>
                  <a:srgbClr val="0000FF"/>
                </a:solidFill>
              </a:rPr>
              <a:t>fundamental goals and auxiliary goals</a:t>
            </a:r>
          </a:p>
          <a:p>
            <a:pPr lvl="1" eaLnBrk="1" hangingPunct="1">
              <a:defRPr/>
            </a:pPr>
            <a:r>
              <a:rPr lang="en-US" dirty="0" smtClean="0"/>
              <a:t>Fundamental: finish the level</a:t>
            </a:r>
          </a:p>
          <a:p>
            <a:pPr lvl="1" eaLnBrk="1" hangingPunct="1">
              <a:defRPr/>
            </a:pPr>
            <a:r>
              <a:rPr lang="en-US" dirty="0" smtClean="0"/>
              <a:t>Auxiliary: find </a:t>
            </a:r>
            <a:r>
              <a:rPr lang="en-US" dirty="0" err="1" smtClean="0"/>
              <a:t>powerup</a:t>
            </a:r>
            <a:endParaRPr lang="en-US" dirty="0" smtClean="0"/>
          </a:p>
          <a:p>
            <a:pPr eaLnBrk="1" hangingPunct="1">
              <a:defRPr/>
            </a:pPr>
            <a:r>
              <a:rPr lang="en-US" dirty="0"/>
              <a:t>Balance: </a:t>
            </a:r>
          </a:p>
          <a:p>
            <a:pPr lvl="1" eaLnBrk="1" hangingPunct="1">
              <a:defRPr/>
            </a:pPr>
            <a:r>
              <a:rPr lang="en-US" dirty="0"/>
              <a:t>don't overwhelm the player with too many goals</a:t>
            </a:r>
          </a:p>
          <a:p>
            <a:pPr lvl="1" eaLnBrk="1" hangingPunct="1">
              <a:defRPr/>
            </a:pPr>
            <a:r>
              <a:rPr lang="en-US" dirty="0"/>
              <a:t>with too few goals, the game feels aimless and not </a:t>
            </a:r>
            <a:r>
              <a:rPr lang="en-US" dirty="0" smtClean="0"/>
              <a:t>meaningful</a:t>
            </a:r>
            <a:endParaRPr lang="en-US" dirty="0"/>
          </a:p>
        </p:txBody>
      </p:sp>
    </p:spTree>
    <p:extLst>
      <p:ext uri="{BB962C8B-B14F-4D97-AF65-F5344CB8AC3E}">
        <p14:creationId xmlns:p14="http://schemas.microsoft.com/office/powerpoint/2010/main" val="4143311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smtClean="0"/>
              <a:t>Objectives</a:t>
            </a:r>
          </a:p>
        </p:txBody>
      </p:sp>
      <p:sp>
        <p:nvSpPr>
          <p:cNvPr id="4100" name="Rectangle 3"/>
          <p:cNvSpPr>
            <a:spLocks noGrp="1" noChangeArrowheads="1"/>
          </p:cNvSpPr>
          <p:nvPr>
            <p:ph type="body" idx="1"/>
          </p:nvPr>
        </p:nvSpPr>
        <p:spPr>
          <a:xfrm>
            <a:off x="593725" y="1639217"/>
            <a:ext cx="8550275" cy="4791745"/>
          </a:xfrm>
        </p:spPr>
        <p:txBody>
          <a:bodyPr/>
          <a:lstStyle/>
          <a:p>
            <a:pPr eaLnBrk="1" hangingPunct="1"/>
            <a:r>
              <a:rPr lang="en-US" dirty="0" smtClean="0"/>
              <a:t>Understand how level design can </a:t>
            </a:r>
          </a:p>
          <a:p>
            <a:pPr lvl="1" eaLnBrk="1" hangingPunct="1"/>
            <a:r>
              <a:rPr lang="en-US" b="1" dirty="0" smtClean="0">
                <a:solidFill>
                  <a:srgbClr val="C00000"/>
                </a:solidFill>
              </a:rPr>
              <a:t>enhance or undermine</a:t>
            </a:r>
            <a:r>
              <a:rPr lang="en-US" dirty="0" smtClean="0"/>
              <a:t> a game</a:t>
            </a:r>
            <a:r>
              <a:rPr lang="en-US" dirty="0" smtClean="0">
                <a:latin typeface="Times New Roman" pitchFamily="18" charset="0"/>
              </a:rPr>
              <a:t>’</a:t>
            </a:r>
            <a:r>
              <a:rPr lang="en-US" dirty="0" smtClean="0"/>
              <a:t>s story and gameplay </a:t>
            </a:r>
          </a:p>
          <a:p>
            <a:pPr eaLnBrk="1" hangingPunct="1"/>
            <a:r>
              <a:rPr lang="en-US" dirty="0" smtClean="0"/>
              <a:t>List the possible level layouts and understand </a:t>
            </a:r>
          </a:p>
          <a:p>
            <a:pPr lvl="1" eaLnBrk="1" hangingPunct="1"/>
            <a:r>
              <a:rPr lang="en-US" dirty="0" smtClean="0"/>
              <a:t>when to use each and how to combine them </a:t>
            </a:r>
          </a:p>
          <a:p>
            <a:pPr eaLnBrk="1" hangingPunct="1"/>
            <a:r>
              <a:rPr lang="en-US" dirty="0" smtClean="0"/>
              <a:t>Understand the importance of </a:t>
            </a:r>
          </a:p>
          <a:p>
            <a:pPr lvl="1" eaLnBrk="1" hangingPunct="1"/>
            <a:r>
              <a:rPr lang="en-US" dirty="0" smtClean="0"/>
              <a:t>atmosphere, pacing, and progression</a:t>
            </a: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145463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Cliché Themes</a:t>
            </a:r>
          </a:p>
        </p:txBody>
      </p:sp>
      <p:sp>
        <p:nvSpPr>
          <p:cNvPr id="14339" name="Content Placeholder 2"/>
          <p:cNvSpPr>
            <a:spLocks noGrp="1"/>
          </p:cNvSpPr>
          <p:nvPr>
            <p:ph idx="1"/>
          </p:nvPr>
        </p:nvSpPr>
        <p:spPr/>
        <p:txBody>
          <a:bodyPr/>
          <a:lstStyle/>
          <a:p>
            <a:r>
              <a:rPr lang="en-US" sz="2400" dirty="0" smtClean="0"/>
              <a:t>Outer space</a:t>
            </a:r>
          </a:p>
          <a:p>
            <a:r>
              <a:rPr lang="en-US" sz="2400" dirty="0" smtClean="0"/>
              <a:t>Fire/ice</a:t>
            </a:r>
          </a:p>
          <a:p>
            <a:r>
              <a:rPr lang="en-US" sz="2400" dirty="0" smtClean="0"/>
              <a:t>Dungeon/cavern/tomb</a:t>
            </a:r>
          </a:p>
          <a:p>
            <a:r>
              <a:rPr lang="en-US" sz="2400" dirty="0" smtClean="0"/>
              <a:t>Factory</a:t>
            </a:r>
          </a:p>
          <a:p>
            <a:r>
              <a:rPr lang="en-US" sz="2400" dirty="0" smtClean="0"/>
              <a:t>Jungle</a:t>
            </a:r>
          </a:p>
          <a:p>
            <a:r>
              <a:rPr lang="en-US" sz="2400" dirty="0" smtClean="0"/>
              <a:t>Spooky/haunted house or graveyard</a:t>
            </a:r>
          </a:p>
          <a:p>
            <a:r>
              <a:rPr lang="en-US" sz="2400" dirty="0" smtClean="0"/>
              <a:t>Pirate ship/town/island</a:t>
            </a:r>
          </a:p>
          <a:p>
            <a:r>
              <a:rPr lang="en-US" sz="2400" dirty="0" smtClean="0"/>
              <a:t>Urban</a:t>
            </a:r>
          </a:p>
          <a:p>
            <a:r>
              <a:rPr lang="en-US" sz="2400" dirty="0" smtClean="0"/>
              <a:t>Sewer</a:t>
            </a:r>
          </a:p>
          <a:p>
            <a:r>
              <a:rPr lang="en-US" sz="2400" dirty="0" smtClean="0"/>
              <a:t>Battle front</a:t>
            </a:r>
          </a:p>
          <a:p>
            <a:endParaRPr lang="en-US" dirty="0" smtClean="0"/>
          </a:p>
        </p:txBody>
      </p:sp>
      <p:pic>
        <p:nvPicPr>
          <p:cNvPr id="2050" name="Picture 2" descr="https://encrypted-tbn1.gstatic.com/images?q=tbn:ANd9GcT0dwkRXbv64CjYUgi9aWpJDYp9vN2cdWvabiPMpZ_JoT000VeH7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5027" y="1124744"/>
            <a:ext cx="3495675" cy="13049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encrypted-tbn2.gstatic.com/images?q=tbn:ANd9GcT7sqfOo_e4VMSTki-7UQ21C0byZcUzKJm4AbSyYvLFtshV-V7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2449456"/>
            <a:ext cx="2143125" cy="21336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1.gstatic.com/images?q=tbn:ANd9GcQ6QWpLSpubp5T7K6xMtBQxqZgEZRMlLLVT2d7rlWjACodFe__j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2406" y="4583057"/>
            <a:ext cx="2466975" cy="184785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encrypted-tbn2.gstatic.com/images?q=tbn:ANd9GcTLI7WDd53JapI2UUJSkrzlJZOoX9FX0FG2mN1XIy3PsnlhTnN4c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856" y="4725144"/>
            <a:ext cx="248602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992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Theme Parks</a:t>
            </a:r>
          </a:p>
        </p:txBody>
      </p:sp>
      <p:sp>
        <p:nvSpPr>
          <p:cNvPr id="15363" name="Content Placeholder 2"/>
          <p:cNvSpPr>
            <a:spLocks noGrp="1"/>
          </p:cNvSpPr>
          <p:nvPr>
            <p:ph idx="1"/>
          </p:nvPr>
        </p:nvSpPr>
        <p:spPr/>
        <p:txBody>
          <a:bodyPr/>
          <a:lstStyle/>
          <a:p>
            <a:r>
              <a:rPr lang="en-US" dirty="0" smtClean="0"/>
              <a:t>Progression</a:t>
            </a:r>
          </a:p>
          <a:p>
            <a:pPr lvl="1"/>
            <a:r>
              <a:rPr lang="en-US" dirty="0" smtClean="0">
                <a:solidFill>
                  <a:srgbClr val="C00000"/>
                </a:solidFill>
              </a:rPr>
              <a:t>Disney land: </a:t>
            </a:r>
            <a:r>
              <a:rPr lang="en-US" dirty="0" smtClean="0"/>
              <a:t>world to land to attraction to scene</a:t>
            </a:r>
          </a:p>
          <a:p>
            <a:pPr lvl="1"/>
            <a:r>
              <a:rPr lang="en-US" dirty="0" smtClean="0">
                <a:solidFill>
                  <a:srgbClr val="C00000"/>
                </a:solidFill>
              </a:rPr>
              <a:t>Video game: </a:t>
            </a:r>
            <a:r>
              <a:rPr lang="en-US" dirty="0" smtClean="0"/>
              <a:t>world to level to experience to moment-to-moment gameplay. </a:t>
            </a:r>
          </a:p>
          <a:p>
            <a:r>
              <a:rPr lang="en-US" dirty="0" smtClean="0"/>
              <a:t>Telling a story!</a:t>
            </a:r>
          </a:p>
          <a:p>
            <a:r>
              <a:rPr lang="en-US" dirty="0" smtClean="0"/>
              <a:t>From Level Up! by Scott Rogers</a:t>
            </a:r>
          </a:p>
        </p:txBody>
      </p:sp>
    </p:spTree>
    <p:extLst>
      <p:ext uri="{BB962C8B-B14F-4D97-AF65-F5344CB8AC3E}">
        <p14:creationId xmlns:p14="http://schemas.microsoft.com/office/powerpoint/2010/main" val="1186755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Stories in Disneyland</a:t>
            </a:r>
          </a:p>
        </p:txBody>
      </p:sp>
      <p:sp>
        <p:nvSpPr>
          <p:cNvPr id="16387" name="Content Placeholder 2"/>
          <p:cNvSpPr>
            <a:spLocks noGrp="1"/>
          </p:cNvSpPr>
          <p:nvPr>
            <p:ph idx="1"/>
          </p:nvPr>
        </p:nvSpPr>
        <p:spPr>
          <a:xfrm>
            <a:off x="593725" y="1523999"/>
            <a:ext cx="4410323" cy="4569297"/>
          </a:xfrm>
        </p:spPr>
        <p:txBody>
          <a:bodyPr/>
          <a:lstStyle/>
          <a:p>
            <a:r>
              <a:rPr lang="en-US" sz="2000" b="1" dirty="0" smtClean="0"/>
              <a:t>Escape/survive</a:t>
            </a:r>
          </a:p>
          <a:p>
            <a:pPr lvl="1"/>
            <a:r>
              <a:rPr lang="en-US" sz="2000" b="1" dirty="0" smtClean="0"/>
              <a:t>Example: Half-life</a:t>
            </a:r>
          </a:p>
          <a:p>
            <a:pPr lvl="1"/>
            <a:r>
              <a:rPr lang="en-US" sz="2000" b="1" dirty="0" smtClean="0"/>
              <a:t>Action and location</a:t>
            </a:r>
          </a:p>
          <a:p>
            <a:endParaRPr lang="en-US" sz="2000" b="1" dirty="0" smtClean="0"/>
          </a:p>
          <a:p>
            <a:endParaRPr lang="en-US" sz="2000" b="1" dirty="0"/>
          </a:p>
          <a:p>
            <a:r>
              <a:rPr lang="en-US" sz="2000" b="1" dirty="0" smtClean="0"/>
              <a:t>Explore</a:t>
            </a:r>
          </a:p>
          <a:p>
            <a:pPr lvl="1"/>
            <a:r>
              <a:rPr lang="en-US" sz="2000" b="1" dirty="0" smtClean="0"/>
              <a:t>Example: Island village in Legend of Zelda: Wind </a:t>
            </a:r>
            <a:r>
              <a:rPr lang="en-US" sz="2000" b="1" dirty="0" err="1" smtClean="0"/>
              <a:t>Waker</a:t>
            </a:r>
            <a:r>
              <a:rPr lang="en-US" sz="2000" b="1" dirty="0" smtClean="0"/>
              <a:t>, and City of Megaton in Fallout 3</a:t>
            </a:r>
          </a:p>
          <a:p>
            <a:pPr lvl="1"/>
            <a:r>
              <a:rPr lang="en-US" sz="2000" b="1" dirty="0" smtClean="0"/>
              <a:t>Freedom of movement, conversation, content</a:t>
            </a:r>
          </a:p>
          <a:p>
            <a:endParaRPr lang="en-US" b="1" dirty="0" smtClean="0"/>
          </a:p>
        </p:txBody>
      </p:sp>
      <p:pic>
        <p:nvPicPr>
          <p:cNvPr id="16390" name="Picture 6" descr="https://encrypted-tbn0.gstatic.com/images?q=tbn:ANd9GcQ4N1dJIsYzUKZicsN6aaZu1smEIdgTAXqiuZSjzsa-uIvOk39S_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1164" y="1052736"/>
            <a:ext cx="2433974" cy="3134666"/>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https://encrypted-tbn3.gstatic.com/images?q=tbn:ANd9GcTRC2z09mtSYdd8vX8ULr7zxEY6BJ6hCj7AVZ7AYn1MraLQuGdW0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819533"/>
            <a:ext cx="2877584" cy="2877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407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Effect transition="in" filter="fade">
                                      <p:cBhvr>
                                        <p:cTn id="7" dur="1000"/>
                                        <p:tgtEl>
                                          <p:spTgt spid="16387">
                                            <p:txEl>
                                              <p:pRg st="1" end="1"/>
                                            </p:txEl>
                                          </p:spTgt>
                                        </p:tgtEl>
                                      </p:cBhvr>
                                    </p:animEffect>
                                    <p:anim calcmode="lin" valueType="num">
                                      <p:cBhvr>
                                        <p:cTn id="8" dur="10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638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387">
                                            <p:txEl>
                                              <p:pRg st="2" end="2"/>
                                            </p:txEl>
                                          </p:spTgt>
                                        </p:tgtEl>
                                        <p:attrNameLst>
                                          <p:attrName>style.visibility</p:attrName>
                                        </p:attrNameLst>
                                      </p:cBhvr>
                                      <p:to>
                                        <p:strVal val="visible"/>
                                      </p:to>
                                    </p:set>
                                    <p:animEffect transition="in" filter="fade">
                                      <p:cBhvr>
                                        <p:cTn id="12" dur="1000"/>
                                        <p:tgtEl>
                                          <p:spTgt spid="16387">
                                            <p:txEl>
                                              <p:pRg st="2" end="2"/>
                                            </p:txEl>
                                          </p:spTgt>
                                        </p:tgtEl>
                                      </p:cBhvr>
                                    </p:animEffect>
                                    <p:anim calcmode="lin" valueType="num">
                                      <p:cBhvr>
                                        <p:cTn id="13" dur="10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63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6390"/>
                                        </p:tgtEl>
                                        <p:attrNameLst>
                                          <p:attrName>style.visibility</p:attrName>
                                        </p:attrNameLst>
                                      </p:cBhvr>
                                      <p:to>
                                        <p:strVal val="visible"/>
                                      </p:to>
                                    </p:set>
                                    <p:anim calcmode="lin" valueType="num">
                                      <p:cBhvr>
                                        <p:cTn id="19" dur="500" fill="hold"/>
                                        <p:tgtEl>
                                          <p:spTgt spid="16390"/>
                                        </p:tgtEl>
                                        <p:attrNameLst>
                                          <p:attrName>ppt_w</p:attrName>
                                        </p:attrNameLst>
                                      </p:cBhvr>
                                      <p:tavLst>
                                        <p:tav tm="0">
                                          <p:val>
                                            <p:fltVal val="0"/>
                                          </p:val>
                                        </p:tav>
                                        <p:tav tm="100000">
                                          <p:val>
                                            <p:strVal val="#ppt_w"/>
                                          </p:val>
                                        </p:tav>
                                      </p:tavLst>
                                    </p:anim>
                                    <p:anim calcmode="lin" valueType="num">
                                      <p:cBhvr>
                                        <p:cTn id="20" dur="500" fill="hold"/>
                                        <p:tgtEl>
                                          <p:spTgt spid="16390"/>
                                        </p:tgtEl>
                                        <p:attrNameLst>
                                          <p:attrName>ppt_h</p:attrName>
                                        </p:attrNameLst>
                                      </p:cBhvr>
                                      <p:tavLst>
                                        <p:tav tm="0">
                                          <p:val>
                                            <p:fltVal val="0"/>
                                          </p:val>
                                        </p:tav>
                                        <p:tav tm="100000">
                                          <p:val>
                                            <p:strVal val="#ppt_h"/>
                                          </p:val>
                                        </p:tav>
                                      </p:tavLst>
                                    </p:anim>
                                    <p:animEffect transition="in" filter="fade">
                                      <p:cBhvr>
                                        <p:cTn id="21" dur="500"/>
                                        <p:tgtEl>
                                          <p:spTgt spid="16390"/>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6387">
                                            <p:txEl>
                                              <p:pRg st="5" end="5"/>
                                            </p:txEl>
                                          </p:spTgt>
                                        </p:tgtEl>
                                        <p:attrNameLst>
                                          <p:attrName>style.visibility</p:attrName>
                                        </p:attrNameLst>
                                      </p:cBhvr>
                                      <p:to>
                                        <p:strVal val="visible"/>
                                      </p:to>
                                    </p:set>
                                    <p:animEffect transition="in" filter="fade">
                                      <p:cBhvr>
                                        <p:cTn id="26" dur="1000"/>
                                        <p:tgtEl>
                                          <p:spTgt spid="16387">
                                            <p:txEl>
                                              <p:pRg st="5" end="5"/>
                                            </p:txEl>
                                          </p:spTgt>
                                        </p:tgtEl>
                                      </p:cBhvr>
                                    </p:animEffect>
                                    <p:anim calcmode="lin" valueType="num">
                                      <p:cBhvr>
                                        <p:cTn id="27" dur="10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16387">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6387">
                                            <p:txEl>
                                              <p:pRg st="6" end="6"/>
                                            </p:txEl>
                                          </p:spTgt>
                                        </p:tgtEl>
                                        <p:attrNameLst>
                                          <p:attrName>style.visibility</p:attrName>
                                        </p:attrNameLst>
                                      </p:cBhvr>
                                      <p:to>
                                        <p:strVal val="visible"/>
                                      </p:to>
                                    </p:set>
                                    <p:animEffect transition="in" filter="fade">
                                      <p:cBhvr>
                                        <p:cTn id="31" dur="1000"/>
                                        <p:tgtEl>
                                          <p:spTgt spid="16387">
                                            <p:txEl>
                                              <p:pRg st="6" end="6"/>
                                            </p:txEl>
                                          </p:spTgt>
                                        </p:tgtEl>
                                      </p:cBhvr>
                                    </p:animEffect>
                                    <p:anim calcmode="lin" valueType="num">
                                      <p:cBhvr>
                                        <p:cTn id="32" dur="1000" fill="hold"/>
                                        <p:tgtEl>
                                          <p:spTgt spid="1638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1638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6387">
                                            <p:txEl>
                                              <p:pRg st="7" end="7"/>
                                            </p:txEl>
                                          </p:spTgt>
                                        </p:tgtEl>
                                        <p:attrNameLst>
                                          <p:attrName>style.visibility</p:attrName>
                                        </p:attrNameLst>
                                      </p:cBhvr>
                                      <p:to>
                                        <p:strVal val="visible"/>
                                      </p:to>
                                    </p:set>
                                    <p:animEffect transition="in" filter="fade">
                                      <p:cBhvr>
                                        <p:cTn id="36" dur="1000"/>
                                        <p:tgtEl>
                                          <p:spTgt spid="16387">
                                            <p:txEl>
                                              <p:pRg st="7" end="7"/>
                                            </p:txEl>
                                          </p:spTgt>
                                        </p:tgtEl>
                                      </p:cBhvr>
                                    </p:animEffect>
                                    <p:anim calcmode="lin" valueType="num">
                                      <p:cBhvr>
                                        <p:cTn id="37" dur="1000" fill="hold"/>
                                        <p:tgtEl>
                                          <p:spTgt spid="1638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1638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16394"/>
                                        </p:tgtEl>
                                        <p:attrNameLst>
                                          <p:attrName>style.visibility</p:attrName>
                                        </p:attrNameLst>
                                      </p:cBhvr>
                                      <p:to>
                                        <p:strVal val="visible"/>
                                      </p:to>
                                    </p:set>
                                    <p:animEffect transition="in" filter="circle(in)">
                                      <p:cBhvr>
                                        <p:cTn id="43" dur="2000"/>
                                        <p:tgtEl>
                                          <p:spTgt spid="1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Stories in Disneyland</a:t>
            </a:r>
          </a:p>
        </p:txBody>
      </p:sp>
      <p:sp>
        <p:nvSpPr>
          <p:cNvPr id="16387" name="Content Placeholder 2"/>
          <p:cNvSpPr>
            <a:spLocks noGrp="1"/>
          </p:cNvSpPr>
          <p:nvPr>
            <p:ph idx="1"/>
          </p:nvPr>
        </p:nvSpPr>
        <p:spPr>
          <a:xfrm>
            <a:off x="251521" y="1666942"/>
            <a:ext cx="4808760" cy="4642378"/>
          </a:xfrm>
        </p:spPr>
        <p:txBody>
          <a:bodyPr/>
          <a:lstStyle/>
          <a:p>
            <a:r>
              <a:rPr lang="en-US" sz="2000" b="1" dirty="0" smtClean="0"/>
              <a:t>Educate</a:t>
            </a:r>
          </a:p>
          <a:p>
            <a:pPr lvl="1"/>
            <a:r>
              <a:rPr lang="en-US" sz="2000" b="1" dirty="0" smtClean="0"/>
              <a:t>Example: Assassin's Creed and guitar Hero</a:t>
            </a:r>
          </a:p>
          <a:p>
            <a:pPr lvl="1"/>
            <a:r>
              <a:rPr lang="en-US" sz="2000" b="1" dirty="0" smtClean="0"/>
              <a:t>Observation and imitation</a:t>
            </a:r>
          </a:p>
          <a:p>
            <a:endParaRPr lang="en-US" sz="2000" b="1" dirty="0" smtClean="0"/>
          </a:p>
          <a:p>
            <a:endParaRPr lang="en-US" sz="2000" b="1" dirty="0"/>
          </a:p>
          <a:p>
            <a:endParaRPr lang="en-US" sz="2000" b="1" dirty="0" smtClean="0"/>
          </a:p>
          <a:p>
            <a:endParaRPr lang="en-US" sz="2000" b="1" dirty="0"/>
          </a:p>
          <a:p>
            <a:r>
              <a:rPr lang="en-US" sz="2000" b="1" dirty="0" smtClean="0"/>
              <a:t>Moral </a:t>
            </a:r>
          </a:p>
          <a:p>
            <a:pPr lvl="1"/>
            <a:r>
              <a:rPr lang="en-US" sz="2000" b="1" dirty="0" smtClean="0"/>
              <a:t>Example: Fable 2, Star Wars: Force Unleashed, </a:t>
            </a:r>
            <a:r>
              <a:rPr lang="en-US" sz="2000" b="1" dirty="0" err="1" smtClean="0"/>
              <a:t>Bioshock</a:t>
            </a:r>
            <a:endParaRPr lang="en-US" sz="2000" b="1" dirty="0" smtClean="0"/>
          </a:p>
          <a:p>
            <a:pPr lvl="1"/>
            <a:r>
              <a:rPr lang="en-US" sz="2000" b="1" dirty="0" smtClean="0"/>
              <a:t>Choice and consequences</a:t>
            </a:r>
          </a:p>
          <a:p>
            <a:endParaRPr lang="en-US" b="1" dirty="0" smtClean="0"/>
          </a:p>
        </p:txBody>
      </p:sp>
      <p:pic>
        <p:nvPicPr>
          <p:cNvPr id="80898" name="Picture 2" descr="https://encrypted-tbn2.gstatic.com/images?q=tbn:ANd9GcRtWkHE12SK8h_qVbwLAkPTr_J6ULX1XxqH7riBKxlLX5Vr55YTF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0280" y="1219505"/>
            <a:ext cx="1895475" cy="2409825"/>
          </a:xfrm>
          <a:prstGeom prst="rect">
            <a:avLst/>
          </a:prstGeom>
          <a:noFill/>
          <a:extLst>
            <a:ext uri="{909E8E84-426E-40DD-AFC4-6F175D3DCCD1}">
              <a14:hiddenFill xmlns:a14="http://schemas.microsoft.com/office/drawing/2010/main">
                <a:solidFill>
                  <a:srgbClr val="FFFFFF"/>
                </a:solidFill>
              </a14:hiddenFill>
            </a:ext>
          </a:extLst>
        </p:spPr>
      </p:pic>
      <p:pic>
        <p:nvPicPr>
          <p:cNvPr id="80902" name="Picture 6" descr="https://encrypted-tbn0.gstatic.com/images?q=tbn:ANd9GcS7i_fk76TNgKRjJUvbO3-zbiq1H039DpmcimDI8BLpz6H0XBERX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1119491"/>
            <a:ext cx="1752600" cy="2609851"/>
          </a:xfrm>
          <a:prstGeom prst="rect">
            <a:avLst/>
          </a:prstGeom>
          <a:noFill/>
          <a:extLst>
            <a:ext uri="{909E8E84-426E-40DD-AFC4-6F175D3DCCD1}">
              <a14:hiddenFill xmlns:a14="http://schemas.microsoft.com/office/drawing/2010/main">
                <a:solidFill>
                  <a:srgbClr val="FFFFFF"/>
                </a:solidFill>
              </a14:hiddenFill>
            </a:ext>
          </a:extLst>
        </p:spPr>
      </p:pic>
      <p:pic>
        <p:nvPicPr>
          <p:cNvPr id="80904" name="Picture 8" descr="https://encrypted-tbn1.gstatic.com/images?q=tbn:ANd9GcRvA0i9E0ibK3ekVMxNI0oFPfFopaQfqQ6nRNcfptGkgXo7x-U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0279" y="4077072"/>
            <a:ext cx="1895475" cy="2409825"/>
          </a:xfrm>
          <a:prstGeom prst="rect">
            <a:avLst/>
          </a:prstGeom>
          <a:noFill/>
          <a:extLst>
            <a:ext uri="{909E8E84-426E-40DD-AFC4-6F175D3DCCD1}">
              <a14:hiddenFill xmlns:a14="http://schemas.microsoft.com/office/drawing/2010/main">
                <a:solidFill>
                  <a:srgbClr val="FFFFFF"/>
                </a:solidFill>
              </a14:hiddenFill>
            </a:ext>
          </a:extLst>
        </p:spPr>
      </p:pic>
      <p:pic>
        <p:nvPicPr>
          <p:cNvPr id="80906" name="Picture 10" descr="https://encrypted-tbn0.gstatic.com/images?q=tbn:ANd9GcRGxrNXd193fybwWfLsoYuRFUolvZXs-kV-hcYUeJ_bTiq2cZ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1015" y="4096121"/>
            <a:ext cx="1905000" cy="239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805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1000"/>
                                        <p:tgtEl>
                                          <p:spTgt spid="16387">
                                            <p:txEl>
                                              <p:pRg st="0" end="0"/>
                                            </p:txEl>
                                          </p:spTgt>
                                        </p:tgtEl>
                                      </p:cBhvr>
                                    </p:animEffect>
                                    <p:anim calcmode="lin" valueType="num">
                                      <p:cBhvr>
                                        <p:cTn id="8" dur="10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38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fade">
                                      <p:cBhvr>
                                        <p:cTn id="12" dur="1000"/>
                                        <p:tgtEl>
                                          <p:spTgt spid="16387">
                                            <p:txEl>
                                              <p:pRg st="1" end="1"/>
                                            </p:txEl>
                                          </p:spTgt>
                                        </p:tgtEl>
                                      </p:cBhvr>
                                    </p:animEffect>
                                    <p:anim calcmode="lin" valueType="num">
                                      <p:cBhvr>
                                        <p:cTn id="13" dur="10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38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fade">
                                      <p:cBhvr>
                                        <p:cTn id="17" dur="1000"/>
                                        <p:tgtEl>
                                          <p:spTgt spid="16387">
                                            <p:txEl>
                                              <p:pRg st="2" end="2"/>
                                            </p:txEl>
                                          </p:spTgt>
                                        </p:tgtEl>
                                      </p:cBhvr>
                                    </p:animEffect>
                                    <p:anim calcmode="lin" valueType="num">
                                      <p:cBhvr>
                                        <p:cTn id="18" dur="10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63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80898"/>
                                        </p:tgtEl>
                                        <p:attrNameLst>
                                          <p:attrName>style.visibility</p:attrName>
                                        </p:attrNameLst>
                                      </p:cBhvr>
                                      <p:to>
                                        <p:strVal val="visible"/>
                                      </p:to>
                                    </p:set>
                                    <p:animEffect transition="in" filter="randombar(horizontal)">
                                      <p:cBhvr>
                                        <p:cTn id="24" dur="500"/>
                                        <p:tgtEl>
                                          <p:spTgt spid="80898"/>
                                        </p:tgtEl>
                                      </p:cBhvr>
                                    </p:animEffect>
                                  </p:childTnLst>
                                </p:cTn>
                              </p:par>
                              <p:par>
                                <p:cTn id="25" presetID="14" presetClass="entr" presetSubtype="10" fill="hold" nodeType="withEffect">
                                  <p:stCondLst>
                                    <p:cond delay="0"/>
                                  </p:stCondLst>
                                  <p:childTnLst>
                                    <p:set>
                                      <p:cBhvr>
                                        <p:cTn id="26" dur="1" fill="hold">
                                          <p:stCondLst>
                                            <p:cond delay="0"/>
                                          </p:stCondLst>
                                        </p:cTn>
                                        <p:tgtEl>
                                          <p:spTgt spid="80902"/>
                                        </p:tgtEl>
                                        <p:attrNameLst>
                                          <p:attrName>style.visibility</p:attrName>
                                        </p:attrNameLst>
                                      </p:cBhvr>
                                      <p:to>
                                        <p:strVal val="visible"/>
                                      </p:to>
                                    </p:set>
                                    <p:animEffect transition="in" filter="randombar(horizontal)">
                                      <p:cBhvr>
                                        <p:cTn id="27" dur="500"/>
                                        <p:tgtEl>
                                          <p:spTgt spid="8090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6387">
                                            <p:txEl>
                                              <p:pRg st="7" end="7"/>
                                            </p:txEl>
                                          </p:spTgt>
                                        </p:tgtEl>
                                        <p:attrNameLst>
                                          <p:attrName>style.visibility</p:attrName>
                                        </p:attrNameLst>
                                      </p:cBhvr>
                                      <p:to>
                                        <p:strVal val="visible"/>
                                      </p:to>
                                    </p:set>
                                    <p:anim calcmode="lin" valueType="num">
                                      <p:cBhvr additive="base">
                                        <p:cTn id="32" dur="500" fill="hold"/>
                                        <p:tgtEl>
                                          <p:spTgt spid="16387">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6387">
                                            <p:txEl>
                                              <p:pRg st="7" end="7"/>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6387">
                                            <p:txEl>
                                              <p:pRg st="8" end="8"/>
                                            </p:txEl>
                                          </p:spTgt>
                                        </p:tgtEl>
                                        <p:attrNameLst>
                                          <p:attrName>style.visibility</p:attrName>
                                        </p:attrNameLst>
                                      </p:cBhvr>
                                      <p:to>
                                        <p:strVal val="visible"/>
                                      </p:to>
                                    </p:set>
                                    <p:anim calcmode="lin" valueType="num">
                                      <p:cBhvr additive="base">
                                        <p:cTn id="36" dur="500" fill="hold"/>
                                        <p:tgtEl>
                                          <p:spTgt spid="16387">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6387">
                                            <p:txEl>
                                              <p:pRg st="8" end="8"/>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6387">
                                            <p:txEl>
                                              <p:pRg st="9" end="9"/>
                                            </p:txEl>
                                          </p:spTgt>
                                        </p:tgtEl>
                                        <p:attrNameLst>
                                          <p:attrName>style.visibility</p:attrName>
                                        </p:attrNameLst>
                                      </p:cBhvr>
                                      <p:to>
                                        <p:strVal val="visible"/>
                                      </p:to>
                                    </p:set>
                                    <p:anim calcmode="lin" valueType="num">
                                      <p:cBhvr additive="base">
                                        <p:cTn id="40" dur="500" fill="hold"/>
                                        <p:tgtEl>
                                          <p:spTgt spid="16387">
                                            <p:txEl>
                                              <p:pRg st="9" end="9"/>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38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80904"/>
                                        </p:tgtEl>
                                        <p:attrNameLst>
                                          <p:attrName>style.visibility</p:attrName>
                                        </p:attrNameLst>
                                      </p:cBhvr>
                                      <p:to>
                                        <p:strVal val="visible"/>
                                      </p:to>
                                    </p:set>
                                    <p:animEffect transition="in" filter="wipe(left)">
                                      <p:cBhvr>
                                        <p:cTn id="46" dur="500"/>
                                        <p:tgtEl>
                                          <p:spTgt spid="80904"/>
                                        </p:tgtEl>
                                      </p:cBhvr>
                                    </p:animEffect>
                                  </p:childTnLst>
                                </p:cTn>
                              </p:par>
                              <p:par>
                                <p:cTn id="47" presetID="22" presetClass="entr" presetSubtype="8" fill="hold" nodeType="withEffect">
                                  <p:stCondLst>
                                    <p:cond delay="0"/>
                                  </p:stCondLst>
                                  <p:childTnLst>
                                    <p:set>
                                      <p:cBhvr>
                                        <p:cTn id="48" dur="1" fill="hold">
                                          <p:stCondLst>
                                            <p:cond delay="0"/>
                                          </p:stCondLst>
                                        </p:cTn>
                                        <p:tgtEl>
                                          <p:spTgt spid="80906"/>
                                        </p:tgtEl>
                                        <p:attrNameLst>
                                          <p:attrName>style.visibility</p:attrName>
                                        </p:attrNameLst>
                                      </p:cBhvr>
                                      <p:to>
                                        <p:strVal val="visible"/>
                                      </p:to>
                                    </p:set>
                                    <p:animEffect transition="in" filter="wipe(left)">
                                      <p:cBhvr>
                                        <p:cTn id="49" dur="500"/>
                                        <p:tgtEl>
                                          <p:spTgt spid="80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dirty="0" smtClean="0"/>
              <a:t>Key Design Principles (1/3)</a:t>
            </a:r>
          </a:p>
        </p:txBody>
      </p:sp>
      <p:sp>
        <p:nvSpPr>
          <p:cNvPr id="17412" name="Rectangle 3"/>
          <p:cNvSpPr>
            <a:spLocks noGrp="1" noChangeArrowheads="1"/>
          </p:cNvSpPr>
          <p:nvPr>
            <p:ph type="body" idx="1"/>
          </p:nvPr>
        </p:nvSpPr>
        <p:spPr>
          <a:xfrm>
            <a:off x="609600" y="1605756"/>
            <a:ext cx="8487544" cy="5007769"/>
          </a:xfrm>
        </p:spPr>
        <p:txBody>
          <a:bodyPr/>
          <a:lstStyle/>
          <a:p>
            <a:pPr eaLnBrk="1" hangingPunct="1"/>
            <a:r>
              <a:rPr lang="en-US" dirty="0" smtClean="0"/>
              <a:t>Universal level design principles</a:t>
            </a:r>
          </a:p>
          <a:p>
            <a:pPr lvl="1" eaLnBrk="1" hangingPunct="1"/>
            <a:r>
              <a:rPr lang="en-US" dirty="0" smtClean="0"/>
              <a:t>Make the early levels of a game tutorial levels</a:t>
            </a:r>
          </a:p>
          <a:p>
            <a:pPr lvl="1" eaLnBrk="1" hangingPunct="1"/>
            <a:r>
              <a:rPr lang="en-US" dirty="0" smtClean="0"/>
              <a:t>Vary the pacing of the level (more later)</a:t>
            </a:r>
          </a:p>
          <a:p>
            <a:pPr lvl="1" eaLnBrk="1" hangingPunct="1"/>
            <a:r>
              <a:rPr lang="en-US" dirty="0" smtClean="0"/>
              <a:t>When the player surmounts a challenge that consumes his resources, provide more resources </a:t>
            </a:r>
          </a:p>
          <a:p>
            <a:pPr lvl="2" eaLnBrk="1" hangingPunct="1"/>
            <a:r>
              <a:rPr lang="en-US" dirty="0" smtClean="0"/>
              <a:t>Many games fail to do that</a:t>
            </a:r>
          </a:p>
          <a:p>
            <a:pPr lvl="1" eaLnBrk="1" hangingPunct="1"/>
            <a:r>
              <a:rPr lang="en-US" dirty="0" smtClean="0"/>
              <a:t>Avoid conceptual non sequiturs </a:t>
            </a:r>
          </a:p>
          <a:p>
            <a:pPr lvl="2" eaLnBrk="1" hangingPunct="1"/>
            <a:r>
              <a:rPr lang="en-US" dirty="0" smtClean="0"/>
              <a:t>Unrelated, illogical, irrelevant, contradictory</a:t>
            </a:r>
          </a:p>
          <a:p>
            <a:pPr lvl="2" eaLnBrk="1" hangingPunct="1"/>
            <a:r>
              <a:rPr lang="en-US" dirty="0" smtClean="0"/>
              <a:t>Example: Room accessible only via ventilation shafts</a:t>
            </a:r>
          </a:p>
        </p:txBody>
      </p:sp>
    </p:spTree>
    <p:extLst>
      <p:ext uri="{BB962C8B-B14F-4D97-AF65-F5344CB8AC3E}">
        <p14:creationId xmlns:p14="http://schemas.microsoft.com/office/powerpoint/2010/main" val="4274002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wipe(up)">
                                      <p:cBhvr>
                                        <p:cTn id="7" dur="500"/>
                                        <p:tgtEl>
                                          <p:spTgt spid="1741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412">
                                            <p:txEl>
                                              <p:pRg st="1" end="1"/>
                                            </p:txEl>
                                          </p:spTgt>
                                        </p:tgtEl>
                                        <p:attrNameLst>
                                          <p:attrName>style.visibility</p:attrName>
                                        </p:attrNameLst>
                                      </p:cBhvr>
                                      <p:to>
                                        <p:strVal val="visible"/>
                                      </p:to>
                                    </p:set>
                                    <p:animEffect transition="in" filter="wipe(up)">
                                      <p:cBhvr>
                                        <p:cTn id="10" dur="500"/>
                                        <p:tgtEl>
                                          <p:spTgt spid="1741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7412">
                                            <p:txEl>
                                              <p:pRg st="2" end="2"/>
                                            </p:txEl>
                                          </p:spTgt>
                                        </p:tgtEl>
                                        <p:attrNameLst>
                                          <p:attrName>style.visibility</p:attrName>
                                        </p:attrNameLst>
                                      </p:cBhvr>
                                      <p:to>
                                        <p:strVal val="visible"/>
                                      </p:to>
                                    </p:set>
                                    <p:animEffect transition="in" filter="wipe(up)">
                                      <p:cBhvr>
                                        <p:cTn id="15" dur="500"/>
                                        <p:tgtEl>
                                          <p:spTgt spid="1741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7412">
                                            <p:txEl>
                                              <p:pRg st="3" end="3"/>
                                            </p:txEl>
                                          </p:spTgt>
                                        </p:tgtEl>
                                        <p:attrNameLst>
                                          <p:attrName>style.visibility</p:attrName>
                                        </p:attrNameLst>
                                      </p:cBhvr>
                                      <p:to>
                                        <p:strVal val="visible"/>
                                      </p:to>
                                    </p:set>
                                    <p:animEffect transition="in" filter="wipe(up)">
                                      <p:cBhvr>
                                        <p:cTn id="20" dur="500"/>
                                        <p:tgtEl>
                                          <p:spTgt spid="17412">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7412">
                                            <p:txEl>
                                              <p:pRg st="4" end="4"/>
                                            </p:txEl>
                                          </p:spTgt>
                                        </p:tgtEl>
                                        <p:attrNameLst>
                                          <p:attrName>style.visibility</p:attrName>
                                        </p:attrNameLst>
                                      </p:cBhvr>
                                      <p:to>
                                        <p:strVal val="visible"/>
                                      </p:to>
                                    </p:set>
                                    <p:animEffect transition="in" filter="wipe(up)">
                                      <p:cBhvr>
                                        <p:cTn id="23" dur="500"/>
                                        <p:tgtEl>
                                          <p:spTgt spid="1741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7412">
                                            <p:txEl>
                                              <p:pRg st="5" end="5"/>
                                            </p:txEl>
                                          </p:spTgt>
                                        </p:tgtEl>
                                        <p:attrNameLst>
                                          <p:attrName>style.visibility</p:attrName>
                                        </p:attrNameLst>
                                      </p:cBhvr>
                                      <p:to>
                                        <p:strVal val="visible"/>
                                      </p:to>
                                    </p:set>
                                    <p:animEffect transition="in" filter="wipe(up)">
                                      <p:cBhvr>
                                        <p:cTn id="28" dur="500"/>
                                        <p:tgtEl>
                                          <p:spTgt spid="17412">
                                            <p:txEl>
                                              <p:pRg st="5" end="5"/>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7412">
                                            <p:txEl>
                                              <p:pRg st="6" end="6"/>
                                            </p:txEl>
                                          </p:spTgt>
                                        </p:tgtEl>
                                        <p:attrNameLst>
                                          <p:attrName>style.visibility</p:attrName>
                                        </p:attrNameLst>
                                      </p:cBhvr>
                                      <p:to>
                                        <p:strVal val="visible"/>
                                      </p:to>
                                    </p:set>
                                    <p:animEffect transition="in" filter="wipe(up)">
                                      <p:cBhvr>
                                        <p:cTn id="31" dur="500"/>
                                        <p:tgtEl>
                                          <p:spTgt spid="1741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7412">
                                            <p:txEl>
                                              <p:pRg st="7" end="7"/>
                                            </p:txEl>
                                          </p:spTgt>
                                        </p:tgtEl>
                                        <p:attrNameLst>
                                          <p:attrName>style.visibility</p:attrName>
                                        </p:attrNameLst>
                                      </p:cBhvr>
                                      <p:to>
                                        <p:strVal val="visible"/>
                                      </p:to>
                                    </p:set>
                                    <p:animEffect transition="in" filter="wipe(up)">
                                      <p:cBhvr>
                                        <p:cTn id="36" dur="500"/>
                                        <p:tgtEl>
                                          <p:spTgt spid="174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dirty="0" smtClean="0"/>
              <a:t>Key Design </a:t>
            </a:r>
            <a:r>
              <a:rPr lang="en-US" dirty="0"/>
              <a:t>Principles </a:t>
            </a:r>
            <a:r>
              <a:rPr lang="en-US" dirty="0" smtClean="0"/>
              <a:t>(2/3</a:t>
            </a:r>
            <a:r>
              <a:rPr lang="en-US" dirty="0"/>
              <a:t>) </a:t>
            </a:r>
            <a:endParaRPr lang="en-US" sz="3400" dirty="0" smtClean="0"/>
          </a:p>
        </p:txBody>
      </p:sp>
      <p:sp>
        <p:nvSpPr>
          <p:cNvPr id="18436" name="Rectangle 3"/>
          <p:cNvSpPr>
            <a:spLocks noGrp="1" noChangeArrowheads="1"/>
          </p:cNvSpPr>
          <p:nvPr>
            <p:ph type="body" idx="1"/>
          </p:nvPr>
        </p:nvSpPr>
        <p:spPr/>
        <p:txBody>
          <a:bodyPr/>
          <a:lstStyle/>
          <a:p>
            <a:pPr eaLnBrk="1" hangingPunct="1"/>
            <a:r>
              <a:rPr lang="en-US" dirty="0" smtClean="0"/>
              <a:t>Universal level design principles </a:t>
            </a:r>
            <a:r>
              <a:rPr lang="en-US" sz="2600" dirty="0" smtClean="0"/>
              <a:t>(cont.)</a:t>
            </a:r>
          </a:p>
          <a:p>
            <a:pPr lvl="1" eaLnBrk="1" hangingPunct="1"/>
            <a:r>
              <a:rPr lang="en-US" dirty="0" smtClean="0"/>
              <a:t>Clearly inform players of short-term goals</a:t>
            </a:r>
          </a:p>
          <a:p>
            <a:pPr lvl="2" eaLnBrk="1" hangingPunct="1"/>
            <a:r>
              <a:rPr lang="en-US" sz="2000" dirty="0" smtClean="0"/>
              <a:t>Unless you offer a sandbox where players simply play around</a:t>
            </a:r>
          </a:p>
          <a:p>
            <a:pPr lvl="2" eaLnBrk="1" hangingPunct="1"/>
            <a:r>
              <a:rPr lang="en-US" sz="2000" dirty="0" smtClean="0"/>
              <a:t>You do not need to tell what needs to do to win but </a:t>
            </a:r>
            <a:r>
              <a:rPr lang="en-US" sz="2000" dirty="0" smtClean="0">
                <a:solidFill>
                  <a:srgbClr val="0000FF"/>
                </a:solidFill>
              </a:rPr>
              <a:t>you should never leave him wondering what to do next</a:t>
            </a:r>
            <a:r>
              <a:rPr lang="en-US" sz="2000" dirty="0" smtClean="0"/>
              <a:t>.</a:t>
            </a:r>
            <a:endParaRPr lang="en-US" dirty="0" smtClean="0"/>
          </a:p>
          <a:p>
            <a:pPr lvl="1" eaLnBrk="1" hangingPunct="1"/>
            <a:r>
              <a:rPr lang="en-US" dirty="0" smtClean="0"/>
              <a:t>Be clear about risks, rewards, and consequences</a:t>
            </a:r>
          </a:p>
          <a:p>
            <a:pPr lvl="2" eaLnBrk="1" hangingPunct="1"/>
            <a:r>
              <a:rPr lang="en-US" dirty="0" smtClean="0"/>
              <a:t>Benefits of success and the price of failure</a:t>
            </a:r>
          </a:p>
          <a:p>
            <a:pPr lvl="2" eaLnBrk="1" hangingPunct="1"/>
            <a:r>
              <a:rPr lang="en-US" dirty="0" smtClean="0"/>
              <a:t>Doorknob – open the door and may release a giant killer </a:t>
            </a:r>
            <a:r>
              <a:rPr lang="en-US" dirty="0" err="1" smtClean="0"/>
              <a:t>robo</a:t>
            </a:r>
            <a:r>
              <a:rPr lang="en-US" dirty="0" smtClean="0"/>
              <a:t>-camel.</a:t>
            </a:r>
          </a:p>
        </p:txBody>
      </p:sp>
    </p:spTree>
    <p:extLst>
      <p:ext uri="{BB962C8B-B14F-4D97-AF65-F5344CB8AC3E}">
        <p14:creationId xmlns:p14="http://schemas.microsoft.com/office/powerpoint/2010/main" val="1943805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436">
                                            <p:txEl>
                                              <p:pRg st="1" end="1"/>
                                            </p:txEl>
                                          </p:spTgt>
                                        </p:tgtEl>
                                        <p:attrNameLst>
                                          <p:attrName>style.visibility</p:attrName>
                                        </p:attrNameLst>
                                      </p:cBhvr>
                                      <p:to>
                                        <p:strVal val="visible"/>
                                      </p:to>
                                    </p:set>
                                    <p:animEffect transition="in" filter="wipe(up)">
                                      <p:cBhvr>
                                        <p:cTn id="7" dur="500"/>
                                        <p:tgtEl>
                                          <p:spTgt spid="18436">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8436">
                                            <p:txEl>
                                              <p:pRg st="2" end="2"/>
                                            </p:txEl>
                                          </p:spTgt>
                                        </p:tgtEl>
                                        <p:attrNameLst>
                                          <p:attrName>style.visibility</p:attrName>
                                        </p:attrNameLst>
                                      </p:cBhvr>
                                      <p:to>
                                        <p:strVal val="visible"/>
                                      </p:to>
                                    </p:set>
                                    <p:animEffect transition="in" filter="wipe(up)">
                                      <p:cBhvr>
                                        <p:cTn id="10" dur="500"/>
                                        <p:tgtEl>
                                          <p:spTgt spid="18436">
                                            <p:txEl>
                                              <p:pRg st="2" end="2"/>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18436">
                                            <p:txEl>
                                              <p:pRg st="3" end="3"/>
                                            </p:txEl>
                                          </p:spTgt>
                                        </p:tgtEl>
                                        <p:attrNameLst>
                                          <p:attrName>style.visibility</p:attrName>
                                        </p:attrNameLst>
                                      </p:cBhvr>
                                      <p:to>
                                        <p:strVal val="visible"/>
                                      </p:to>
                                    </p:set>
                                    <p:animEffect transition="in" filter="wipe(up)">
                                      <p:cBhvr>
                                        <p:cTn id="13" dur="500"/>
                                        <p:tgtEl>
                                          <p:spTgt spid="1843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8436">
                                            <p:txEl>
                                              <p:pRg st="4" end="4"/>
                                            </p:txEl>
                                          </p:spTgt>
                                        </p:tgtEl>
                                        <p:attrNameLst>
                                          <p:attrName>style.visibility</p:attrName>
                                        </p:attrNameLst>
                                      </p:cBhvr>
                                      <p:to>
                                        <p:strVal val="visible"/>
                                      </p:to>
                                    </p:set>
                                    <p:animEffect transition="in" filter="wipe(up)">
                                      <p:cBhvr>
                                        <p:cTn id="18" dur="500"/>
                                        <p:tgtEl>
                                          <p:spTgt spid="18436">
                                            <p:txEl>
                                              <p:pRg st="4" end="4"/>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18436">
                                            <p:txEl>
                                              <p:pRg st="5" end="5"/>
                                            </p:txEl>
                                          </p:spTgt>
                                        </p:tgtEl>
                                        <p:attrNameLst>
                                          <p:attrName>style.visibility</p:attrName>
                                        </p:attrNameLst>
                                      </p:cBhvr>
                                      <p:to>
                                        <p:strVal val="visible"/>
                                      </p:to>
                                    </p:set>
                                    <p:animEffect transition="in" filter="wipe(up)">
                                      <p:cBhvr>
                                        <p:cTn id="21" dur="500"/>
                                        <p:tgtEl>
                                          <p:spTgt spid="18436">
                                            <p:txEl>
                                              <p:pRg st="5" end="5"/>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18436">
                                            <p:txEl>
                                              <p:pRg st="6" end="6"/>
                                            </p:txEl>
                                          </p:spTgt>
                                        </p:tgtEl>
                                        <p:attrNameLst>
                                          <p:attrName>style.visibility</p:attrName>
                                        </p:attrNameLst>
                                      </p:cBhvr>
                                      <p:to>
                                        <p:strVal val="visible"/>
                                      </p:to>
                                    </p:set>
                                    <p:animEffect transition="in" filter="wipe(up)">
                                      <p:cBhvr>
                                        <p:cTn id="24" dur="500"/>
                                        <p:tgtEl>
                                          <p:spTgt spid="184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dirty="0" smtClean="0"/>
              <a:t>Key Design </a:t>
            </a:r>
            <a:r>
              <a:rPr lang="en-US" dirty="0"/>
              <a:t>Principles </a:t>
            </a:r>
            <a:r>
              <a:rPr lang="en-US" dirty="0" smtClean="0"/>
              <a:t>(3/3</a:t>
            </a:r>
            <a:r>
              <a:rPr lang="en-US" dirty="0"/>
              <a:t>) </a:t>
            </a:r>
            <a:endParaRPr lang="en-US" sz="3400" dirty="0" smtClean="0"/>
          </a:p>
        </p:txBody>
      </p:sp>
      <p:sp>
        <p:nvSpPr>
          <p:cNvPr id="18436" name="Rectangle 3"/>
          <p:cNvSpPr>
            <a:spLocks noGrp="1" noChangeArrowheads="1"/>
          </p:cNvSpPr>
          <p:nvPr>
            <p:ph type="body" idx="1"/>
          </p:nvPr>
        </p:nvSpPr>
        <p:spPr/>
        <p:txBody>
          <a:bodyPr/>
          <a:lstStyle/>
          <a:p>
            <a:pPr eaLnBrk="1" hangingPunct="1"/>
            <a:r>
              <a:rPr lang="en-US" dirty="0" smtClean="0"/>
              <a:t>Universal level design principles </a:t>
            </a:r>
            <a:r>
              <a:rPr lang="en-US" sz="2600" dirty="0" smtClean="0"/>
              <a:t>(cont.)</a:t>
            </a:r>
          </a:p>
          <a:p>
            <a:pPr lvl="1" eaLnBrk="1" hangingPunct="1"/>
            <a:r>
              <a:rPr lang="en-US" dirty="0" smtClean="0"/>
              <a:t>Reward the player for skill, imagination, intelligence, and dedication</a:t>
            </a:r>
          </a:p>
          <a:p>
            <a:pPr lvl="2" eaLnBrk="1" hangingPunct="1"/>
            <a:r>
              <a:rPr lang="en-US" dirty="0" smtClean="0"/>
              <a:t>Power-ups, shortcut through the level, mini-games, cut-scenes, other narrative material or simple praise. </a:t>
            </a:r>
          </a:p>
          <a:p>
            <a:pPr lvl="1" eaLnBrk="1" hangingPunct="1"/>
            <a:r>
              <a:rPr lang="en-US" dirty="0" smtClean="0"/>
              <a:t>Reward in a large way, punish in a small way </a:t>
            </a:r>
          </a:p>
          <a:p>
            <a:pPr lvl="1" eaLnBrk="1" hangingPunct="1"/>
            <a:r>
              <a:rPr lang="en-US" dirty="0" smtClean="0"/>
              <a:t>The purpose of an artificial opponent is to put up a good fight and then lose </a:t>
            </a:r>
          </a:p>
          <a:p>
            <a:pPr lvl="2" eaLnBrk="1" hangingPunct="1"/>
            <a:r>
              <a:rPr lang="en-US" dirty="0" smtClean="0"/>
              <a:t>We always want the player to win eventually</a:t>
            </a:r>
          </a:p>
          <a:p>
            <a:pPr lvl="2" eaLnBrk="1" hangingPunct="1"/>
            <a:r>
              <a:rPr lang="en-US" dirty="0" smtClean="0"/>
              <a:t>Unbeatable level is a badly designed level </a:t>
            </a:r>
          </a:p>
          <a:p>
            <a:pPr lvl="1" eaLnBrk="1" hangingPunct="1"/>
            <a:r>
              <a:rPr lang="en-US" dirty="0" smtClean="0"/>
              <a:t>Implement multiple difficulty settings </a:t>
            </a:r>
          </a:p>
        </p:txBody>
      </p:sp>
    </p:spTree>
    <p:extLst>
      <p:ext uri="{BB962C8B-B14F-4D97-AF65-F5344CB8AC3E}">
        <p14:creationId xmlns:p14="http://schemas.microsoft.com/office/powerpoint/2010/main" val="4023811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436">
                                            <p:txEl>
                                              <p:pRg st="1" end="1"/>
                                            </p:txEl>
                                          </p:spTgt>
                                        </p:tgtEl>
                                        <p:attrNameLst>
                                          <p:attrName>style.visibility</p:attrName>
                                        </p:attrNameLst>
                                      </p:cBhvr>
                                      <p:to>
                                        <p:strVal val="visible"/>
                                      </p:to>
                                    </p:set>
                                    <p:animEffect transition="in" filter="wipe(up)">
                                      <p:cBhvr>
                                        <p:cTn id="7" dur="500"/>
                                        <p:tgtEl>
                                          <p:spTgt spid="18436">
                                            <p:txEl>
                                              <p:pRg st="1" end="1"/>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8436">
                                            <p:txEl>
                                              <p:pRg st="2" end="2"/>
                                            </p:txEl>
                                          </p:spTgt>
                                        </p:tgtEl>
                                        <p:attrNameLst>
                                          <p:attrName>style.visibility</p:attrName>
                                        </p:attrNameLst>
                                      </p:cBhvr>
                                      <p:to>
                                        <p:strVal val="visible"/>
                                      </p:to>
                                    </p:set>
                                    <p:animEffect transition="in" filter="wipe(up)">
                                      <p:cBhvr>
                                        <p:cTn id="11" dur="500"/>
                                        <p:tgtEl>
                                          <p:spTgt spid="1843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8436">
                                            <p:txEl>
                                              <p:pRg st="3" end="3"/>
                                            </p:txEl>
                                          </p:spTgt>
                                        </p:tgtEl>
                                        <p:attrNameLst>
                                          <p:attrName>style.visibility</p:attrName>
                                        </p:attrNameLst>
                                      </p:cBhvr>
                                      <p:to>
                                        <p:strVal val="visible"/>
                                      </p:to>
                                    </p:set>
                                    <p:animEffect transition="in" filter="wipe(up)">
                                      <p:cBhvr>
                                        <p:cTn id="16" dur="500"/>
                                        <p:tgtEl>
                                          <p:spTgt spid="1843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8436">
                                            <p:txEl>
                                              <p:pRg st="4" end="4"/>
                                            </p:txEl>
                                          </p:spTgt>
                                        </p:tgtEl>
                                        <p:attrNameLst>
                                          <p:attrName>style.visibility</p:attrName>
                                        </p:attrNameLst>
                                      </p:cBhvr>
                                      <p:to>
                                        <p:strVal val="visible"/>
                                      </p:to>
                                    </p:set>
                                    <p:animEffect transition="in" filter="wipe(up)">
                                      <p:cBhvr>
                                        <p:cTn id="21" dur="500"/>
                                        <p:tgtEl>
                                          <p:spTgt spid="18436">
                                            <p:txEl>
                                              <p:pRg st="4" end="4"/>
                                            </p:txEl>
                                          </p:spTgt>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8436">
                                            <p:txEl>
                                              <p:pRg st="5" end="5"/>
                                            </p:txEl>
                                          </p:spTgt>
                                        </p:tgtEl>
                                        <p:attrNameLst>
                                          <p:attrName>style.visibility</p:attrName>
                                        </p:attrNameLst>
                                      </p:cBhvr>
                                      <p:to>
                                        <p:strVal val="visible"/>
                                      </p:to>
                                    </p:set>
                                    <p:animEffect transition="in" filter="wipe(up)">
                                      <p:cBhvr>
                                        <p:cTn id="25" dur="500"/>
                                        <p:tgtEl>
                                          <p:spTgt spid="18436">
                                            <p:txEl>
                                              <p:pRg st="5" end="5"/>
                                            </p:txEl>
                                          </p:spTgt>
                                        </p:tgtEl>
                                      </p:cBhvr>
                                    </p:animEffect>
                                  </p:childTnLst>
                                </p:cTn>
                              </p:par>
                            </p:childTnLst>
                          </p:cTn>
                        </p:par>
                        <p:par>
                          <p:cTn id="26" fill="hold">
                            <p:stCondLst>
                              <p:cond delay="1000"/>
                            </p:stCondLst>
                            <p:childTnLst>
                              <p:par>
                                <p:cTn id="27" presetID="22" presetClass="entr" presetSubtype="1" fill="hold" nodeType="afterEffect">
                                  <p:stCondLst>
                                    <p:cond delay="0"/>
                                  </p:stCondLst>
                                  <p:childTnLst>
                                    <p:set>
                                      <p:cBhvr>
                                        <p:cTn id="28" dur="1" fill="hold">
                                          <p:stCondLst>
                                            <p:cond delay="0"/>
                                          </p:stCondLst>
                                        </p:cTn>
                                        <p:tgtEl>
                                          <p:spTgt spid="18436">
                                            <p:txEl>
                                              <p:pRg st="6" end="6"/>
                                            </p:txEl>
                                          </p:spTgt>
                                        </p:tgtEl>
                                        <p:attrNameLst>
                                          <p:attrName>style.visibility</p:attrName>
                                        </p:attrNameLst>
                                      </p:cBhvr>
                                      <p:to>
                                        <p:strVal val="visible"/>
                                      </p:to>
                                    </p:set>
                                    <p:animEffect transition="in" filter="wipe(up)">
                                      <p:cBhvr>
                                        <p:cTn id="29" dur="500"/>
                                        <p:tgtEl>
                                          <p:spTgt spid="1843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8436">
                                            <p:txEl>
                                              <p:pRg st="7" end="7"/>
                                            </p:txEl>
                                          </p:spTgt>
                                        </p:tgtEl>
                                        <p:attrNameLst>
                                          <p:attrName>style.visibility</p:attrName>
                                        </p:attrNameLst>
                                      </p:cBhvr>
                                      <p:to>
                                        <p:strVal val="visible"/>
                                      </p:to>
                                    </p:set>
                                    <p:animEffect transition="in" filter="wipe(up)">
                                      <p:cBhvr>
                                        <p:cTn id="34" dur="500"/>
                                        <p:tgtEl>
                                          <p:spTgt spid="1843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sz="4000" dirty="0" smtClean="0"/>
              <a:t>Genre-Specific Level Design Principles</a:t>
            </a:r>
            <a:endParaRPr lang="en-US" sz="3200" dirty="0" smtClean="0"/>
          </a:p>
        </p:txBody>
      </p:sp>
      <p:sp>
        <p:nvSpPr>
          <p:cNvPr id="19460" name="Rectangle 3"/>
          <p:cNvSpPr>
            <a:spLocks noGrp="1" noChangeArrowheads="1"/>
          </p:cNvSpPr>
          <p:nvPr>
            <p:ph type="body" idx="1"/>
          </p:nvPr>
        </p:nvSpPr>
        <p:spPr/>
        <p:txBody>
          <a:bodyPr/>
          <a:lstStyle/>
          <a:p>
            <a:pPr eaLnBrk="1" hangingPunct="1"/>
            <a:r>
              <a:rPr lang="en-US" sz="2400" b="1" dirty="0" smtClean="0"/>
              <a:t>Action game</a:t>
            </a:r>
            <a:r>
              <a:rPr lang="en-US" sz="2400" b="1" dirty="0" smtClean="0">
                <a:latin typeface="Times New Roman" pitchFamily="18" charset="0"/>
                <a:cs typeface="Arial" charset="0"/>
              </a:rPr>
              <a:t>—</a:t>
            </a:r>
            <a:r>
              <a:rPr lang="en-US" sz="2000" b="1" dirty="0" smtClean="0">
                <a:solidFill>
                  <a:srgbClr val="C00000"/>
                </a:solidFill>
                <a:cs typeface="Arial" charset="0"/>
              </a:rPr>
              <a:t>v</a:t>
            </a:r>
            <a:r>
              <a:rPr lang="en-US" sz="2000" b="1" dirty="0" smtClean="0">
                <a:solidFill>
                  <a:srgbClr val="C00000"/>
                </a:solidFill>
              </a:rPr>
              <a:t>ary the pace</a:t>
            </a:r>
          </a:p>
          <a:p>
            <a:pPr lvl="1" eaLnBrk="1" hangingPunct="1"/>
            <a:r>
              <a:rPr lang="en-US" sz="2000" dirty="0"/>
              <a:t>More </a:t>
            </a:r>
            <a:r>
              <a:rPr lang="en-US" sz="2000" dirty="0" smtClean="0"/>
              <a:t>stress on player</a:t>
            </a:r>
            <a:endParaRPr lang="en-US" sz="2000" dirty="0"/>
          </a:p>
          <a:p>
            <a:pPr lvl="1" eaLnBrk="1" hangingPunct="1"/>
            <a:r>
              <a:rPr lang="en-US" sz="2000" dirty="0"/>
              <a:t>Player must be able to rest – both mentally and physically</a:t>
            </a:r>
          </a:p>
          <a:p>
            <a:pPr eaLnBrk="1" hangingPunct="1"/>
            <a:r>
              <a:rPr lang="en-US" sz="2400" b="1" dirty="0" smtClean="0"/>
              <a:t>Strategy game</a:t>
            </a:r>
            <a:r>
              <a:rPr lang="en-US" sz="2400" b="1" dirty="0" smtClean="0">
                <a:latin typeface="Times New Roman" pitchFamily="18" charset="0"/>
                <a:cs typeface="Arial" charset="0"/>
              </a:rPr>
              <a:t>—</a:t>
            </a:r>
            <a:r>
              <a:rPr lang="en-US" sz="2000" b="1" dirty="0" smtClean="0">
                <a:solidFill>
                  <a:srgbClr val="C00000"/>
                </a:solidFill>
                <a:cs typeface="Arial" charset="0"/>
              </a:rPr>
              <a:t>r</a:t>
            </a:r>
            <a:r>
              <a:rPr lang="en-US" sz="2000" b="1" dirty="0" smtClean="0">
                <a:solidFill>
                  <a:srgbClr val="C00000"/>
                </a:solidFill>
              </a:rPr>
              <a:t>eward planning</a:t>
            </a:r>
          </a:p>
          <a:p>
            <a:pPr lvl="1" eaLnBrk="1" hangingPunct="1"/>
            <a:r>
              <a:rPr lang="en-US" sz="2000" dirty="0">
                <a:solidFill>
                  <a:srgbClr val="0000FF"/>
                </a:solidFill>
              </a:rPr>
              <a:t>Give defensible position</a:t>
            </a:r>
            <a:r>
              <a:rPr lang="en-US" sz="2000" dirty="0"/>
              <a:t> to build in and </a:t>
            </a:r>
            <a:r>
              <a:rPr lang="en-US" sz="2000" dirty="0">
                <a:solidFill>
                  <a:srgbClr val="0000FF"/>
                </a:solidFill>
              </a:rPr>
              <a:t>advantageous position</a:t>
            </a:r>
            <a:r>
              <a:rPr lang="en-US" sz="2000" dirty="0"/>
              <a:t> to attack from</a:t>
            </a:r>
          </a:p>
          <a:p>
            <a:pPr lvl="1" eaLnBrk="1" hangingPunct="1"/>
            <a:r>
              <a:rPr lang="en-US" sz="2000" dirty="0"/>
              <a:t>But let the player discover these places</a:t>
            </a:r>
          </a:p>
          <a:p>
            <a:pPr eaLnBrk="1" hangingPunct="1"/>
            <a:r>
              <a:rPr lang="en-US" sz="2400" b="1" dirty="0" smtClean="0"/>
              <a:t>Role-playing game</a:t>
            </a:r>
            <a:r>
              <a:rPr lang="en-US" sz="2400" b="1" dirty="0" smtClean="0">
                <a:latin typeface="Times New Roman" pitchFamily="18" charset="0"/>
                <a:cs typeface="Arial" charset="0"/>
              </a:rPr>
              <a:t>—</a:t>
            </a:r>
            <a:r>
              <a:rPr lang="en-US" sz="2000" b="1" dirty="0" smtClean="0">
                <a:solidFill>
                  <a:srgbClr val="C00000"/>
                </a:solidFill>
              </a:rPr>
              <a:t>offer </a:t>
            </a:r>
            <a:r>
              <a:rPr lang="en-US" sz="2000" b="1" dirty="0">
                <a:solidFill>
                  <a:srgbClr val="C00000"/>
                </a:solidFill>
              </a:rPr>
              <a:t>opportunities for character growth and player self-expression </a:t>
            </a:r>
          </a:p>
          <a:p>
            <a:pPr lvl="1" eaLnBrk="1" hangingPunct="1"/>
            <a:r>
              <a:rPr lang="en-US" sz="2000" dirty="0"/>
              <a:t>Character growth is a major goal in RPG, even important than win to some players</a:t>
            </a:r>
          </a:p>
          <a:p>
            <a:pPr lvl="1" eaLnBrk="1" hangingPunct="1"/>
            <a:r>
              <a:rPr lang="en-US" sz="2000" dirty="0"/>
              <a:t>Provide opportunities for character growth by a means of reward – combat, puzzle-solving, trade</a:t>
            </a:r>
            <a:r>
              <a:rPr lang="en-US" sz="2000" dirty="0" smtClean="0"/>
              <a:t>.</a:t>
            </a:r>
            <a:endParaRPr lang="en-US" sz="2000" dirty="0"/>
          </a:p>
        </p:txBody>
      </p:sp>
    </p:spTree>
    <p:extLst>
      <p:ext uri="{BB962C8B-B14F-4D97-AF65-F5344CB8AC3E}">
        <p14:creationId xmlns:p14="http://schemas.microsoft.com/office/powerpoint/2010/main" val="953011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wipe(up)">
                                      <p:cBhvr>
                                        <p:cTn id="7" dur="500"/>
                                        <p:tgtEl>
                                          <p:spTgt spid="19460">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460">
                                            <p:txEl>
                                              <p:pRg st="1" end="1"/>
                                            </p:txEl>
                                          </p:spTgt>
                                        </p:tgtEl>
                                        <p:attrNameLst>
                                          <p:attrName>style.visibility</p:attrName>
                                        </p:attrNameLst>
                                      </p:cBhvr>
                                      <p:to>
                                        <p:strVal val="visible"/>
                                      </p:to>
                                    </p:set>
                                    <p:animEffect transition="in" filter="wipe(up)">
                                      <p:cBhvr>
                                        <p:cTn id="11" dur="500"/>
                                        <p:tgtEl>
                                          <p:spTgt spid="19460">
                                            <p:txEl>
                                              <p:pRg st="1" end="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9460">
                                            <p:txEl>
                                              <p:pRg st="2" end="2"/>
                                            </p:txEl>
                                          </p:spTgt>
                                        </p:tgtEl>
                                        <p:attrNameLst>
                                          <p:attrName>style.visibility</p:attrName>
                                        </p:attrNameLst>
                                      </p:cBhvr>
                                      <p:to>
                                        <p:strVal val="visible"/>
                                      </p:to>
                                    </p:set>
                                    <p:animEffect transition="in" filter="wipe(up)">
                                      <p:cBhvr>
                                        <p:cTn id="15" dur="500"/>
                                        <p:tgtEl>
                                          <p:spTgt spid="1946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9460">
                                            <p:txEl>
                                              <p:pRg st="3" end="3"/>
                                            </p:txEl>
                                          </p:spTgt>
                                        </p:tgtEl>
                                        <p:attrNameLst>
                                          <p:attrName>style.visibility</p:attrName>
                                        </p:attrNameLst>
                                      </p:cBhvr>
                                      <p:to>
                                        <p:strVal val="visible"/>
                                      </p:to>
                                    </p:set>
                                    <p:animEffect transition="in" filter="wipe(up)">
                                      <p:cBhvr>
                                        <p:cTn id="20" dur="500"/>
                                        <p:tgtEl>
                                          <p:spTgt spid="19460">
                                            <p:txEl>
                                              <p:pRg st="3" end="3"/>
                                            </p:txEl>
                                          </p:spTgt>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9460">
                                            <p:txEl>
                                              <p:pRg st="4" end="4"/>
                                            </p:txEl>
                                          </p:spTgt>
                                        </p:tgtEl>
                                        <p:attrNameLst>
                                          <p:attrName>style.visibility</p:attrName>
                                        </p:attrNameLst>
                                      </p:cBhvr>
                                      <p:to>
                                        <p:strVal val="visible"/>
                                      </p:to>
                                    </p:set>
                                    <p:animEffect transition="in" filter="wipe(up)">
                                      <p:cBhvr>
                                        <p:cTn id="24" dur="500"/>
                                        <p:tgtEl>
                                          <p:spTgt spid="19460">
                                            <p:txEl>
                                              <p:pRg st="4" end="4"/>
                                            </p:txEl>
                                          </p:spTgt>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19460">
                                            <p:txEl>
                                              <p:pRg st="5" end="5"/>
                                            </p:txEl>
                                          </p:spTgt>
                                        </p:tgtEl>
                                        <p:attrNameLst>
                                          <p:attrName>style.visibility</p:attrName>
                                        </p:attrNameLst>
                                      </p:cBhvr>
                                      <p:to>
                                        <p:strVal val="visible"/>
                                      </p:to>
                                    </p:set>
                                    <p:animEffect transition="in" filter="wipe(up)">
                                      <p:cBhvr>
                                        <p:cTn id="28" dur="500"/>
                                        <p:tgtEl>
                                          <p:spTgt spid="19460">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9460">
                                            <p:txEl>
                                              <p:pRg st="6" end="6"/>
                                            </p:txEl>
                                          </p:spTgt>
                                        </p:tgtEl>
                                        <p:attrNameLst>
                                          <p:attrName>style.visibility</p:attrName>
                                        </p:attrNameLst>
                                      </p:cBhvr>
                                      <p:to>
                                        <p:strVal val="visible"/>
                                      </p:to>
                                    </p:set>
                                    <p:animEffect transition="in" filter="wipe(up)">
                                      <p:cBhvr>
                                        <p:cTn id="33" dur="500"/>
                                        <p:tgtEl>
                                          <p:spTgt spid="19460">
                                            <p:txEl>
                                              <p:pRg st="6" end="6"/>
                                            </p:txEl>
                                          </p:spTgt>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19460">
                                            <p:txEl>
                                              <p:pRg st="7" end="7"/>
                                            </p:txEl>
                                          </p:spTgt>
                                        </p:tgtEl>
                                        <p:attrNameLst>
                                          <p:attrName>style.visibility</p:attrName>
                                        </p:attrNameLst>
                                      </p:cBhvr>
                                      <p:to>
                                        <p:strVal val="visible"/>
                                      </p:to>
                                    </p:set>
                                    <p:animEffect transition="in" filter="wipe(up)">
                                      <p:cBhvr>
                                        <p:cTn id="37" dur="500"/>
                                        <p:tgtEl>
                                          <p:spTgt spid="19460">
                                            <p:txEl>
                                              <p:pRg st="7" end="7"/>
                                            </p:txEl>
                                          </p:spTgt>
                                        </p:tgtEl>
                                      </p:cBhvr>
                                    </p:animEffect>
                                  </p:childTnLst>
                                </p:cTn>
                              </p:par>
                            </p:childTnLst>
                          </p:cTn>
                        </p:par>
                        <p:par>
                          <p:cTn id="38" fill="hold">
                            <p:stCondLst>
                              <p:cond delay="1000"/>
                            </p:stCondLst>
                            <p:childTnLst>
                              <p:par>
                                <p:cTn id="39" presetID="22" presetClass="entr" presetSubtype="1" fill="hold" nodeType="afterEffect">
                                  <p:stCondLst>
                                    <p:cond delay="0"/>
                                  </p:stCondLst>
                                  <p:childTnLst>
                                    <p:set>
                                      <p:cBhvr>
                                        <p:cTn id="40" dur="1" fill="hold">
                                          <p:stCondLst>
                                            <p:cond delay="0"/>
                                          </p:stCondLst>
                                        </p:cTn>
                                        <p:tgtEl>
                                          <p:spTgt spid="19460">
                                            <p:txEl>
                                              <p:pRg st="8" end="8"/>
                                            </p:txEl>
                                          </p:spTgt>
                                        </p:tgtEl>
                                        <p:attrNameLst>
                                          <p:attrName>style.visibility</p:attrName>
                                        </p:attrNameLst>
                                      </p:cBhvr>
                                      <p:to>
                                        <p:strVal val="visible"/>
                                      </p:to>
                                    </p:set>
                                    <p:animEffect transition="in" filter="wipe(up)">
                                      <p:cBhvr>
                                        <p:cTn id="41" dur="500"/>
                                        <p:tgtEl>
                                          <p:spTgt spid="1946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sz="4000" dirty="0" smtClean="0"/>
              <a:t>Genre-Specific Level Design Principles</a:t>
            </a:r>
            <a:endParaRPr lang="en-US" sz="3200" dirty="0" smtClean="0"/>
          </a:p>
        </p:txBody>
      </p:sp>
      <p:sp>
        <p:nvSpPr>
          <p:cNvPr id="20484" name="Rectangle 3"/>
          <p:cNvSpPr>
            <a:spLocks noGrp="1" noChangeArrowheads="1"/>
          </p:cNvSpPr>
          <p:nvPr>
            <p:ph type="body" idx="1"/>
          </p:nvPr>
        </p:nvSpPr>
        <p:spPr>
          <a:xfrm>
            <a:off x="582168" y="1447800"/>
            <a:ext cx="8153400" cy="5410200"/>
          </a:xfrm>
        </p:spPr>
        <p:txBody>
          <a:bodyPr/>
          <a:lstStyle/>
          <a:p>
            <a:pPr eaLnBrk="1" hangingPunct="1"/>
            <a:r>
              <a:rPr lang="en-US" sz="2400" b="1" dirty="0" smtClean="0"/>
              <a:t>Sports game</a:t>
            </a:r>
            <a:r>
              <a:rPr lang="en-US" sz="2400" b="1" dirty="0" smtClean="0">
                <a:latin typeface="Times New Roman" pitchFamily="18" charset="0"/>
                <a:cs typeface="Arial" charset="0"/>
              </a:rPr>
              <a:t>—</a:t>
            </a:r>
            <a:r>
              <a:rPr lang="en-US" sz="2000" b="1" dirty="0" smtClean="0">
                <a:solidFill>
                  <a:srgbClr val="C00000"/>
                </a:solidFill>
                <a:cs typeface="Arial" charset="0"/>
              </a:rPr>
              <a:t>v</a:t>
            </a:r>
            <a:r>
              <a:rPr lang="en-US" sz="2000" b="1" dirty="0" smtClean="0">
                <a:solidFill>
                  <a:srgbClr val="C00000"/>
                </a:solidFill>
              </a:rPr>
              <a:t>erisimilitude is vital</a:t>
            </a:r>
          </a:p>
          <a:p>
            <a:pPr lvl="1" eaLnBrk="1" hangingPunct="1"/>
            <a:r>
              <a:rPr lang="en-US" sz="2000" dirty="0" smtClean="0"/>
              <a:t>Consists of individual matches played in different stadium </a:t>
            </a:r>
          </a:p>
          <a:p>
            <a:pPr lvl="1" eaLnBrk="1" hangingPunct="1"/>
            <a:r>
              <a:rPr lang="en-US" sz="2000" dirty="0"/>
              <a:t>Different teams or athletes</a:t>
            </a:r>
          </a:p>
          <a:p>
            <a:pPr lvl="1" eaLnBrk="1" hangingPunct="1"/>
            <a:r>
              <a:rPr lang="en-US" sz="2000" dirty="0"/>
              <a:t>Simulation must be convincing (close to real)</a:t>
            </a:r>
          </a:p>
          <a:p>
            <a:pPr lvl="2" eaLnBrk="1" hangingPunct="1"/>
            <a:r>
              <a:rPr lang="en-US" sz="1800" b="1" dirty="0" smtClean="0"/>
              <a:t>Not only appearance but also performance characteristics of the athletes and coaching strategies</a:t>
            </a:r>
          </a:p>
          <a:p>
            <a:pPr eaLnBrk="1" hangingPunct="1"/>
            <a:r>
              <a:rPr lang="en-US" sz="2400" b="1" dirty="0" smtClean="0"/>
              <a:t>Vehicle simulation</a:t>
            </a:r>
            <a:r>
              <a:rPr lang="en-US" sz="2400" b="1" dirty="0" smtClean="0">
                <a:latin typeface="Times New Roman" pitchFamily="18" charset="0"/>
                <a:cs typeface="Arial" charset="0"/>
              </a:rPr>
              <a:t>—</a:t>
            </a:r>
            <a:r>
              <a:rPr lang="en-US" sz="2000" b="1" dirty="0" smtClean="0">
                <a:solidFill>
                  <a:srgbClr val="C00000"/>
                </a:solidFill>
                <a:cs typeface="Arial" charset="0"/>
              </a:rPr>
              <a:t>r</a:t>
            </a:r>
            <a:r>
              <a:rPr lang="en-US" sz="2000" b="1" dirty="0" smtClean="0">
                <a:solidFill>
                  <a:srgbClr val="C00000"/>
                </a:solidFill>
              </a:rPr>
              <a:t>eward skillful maneuvering </a:t>
            </a:r>
          </a:p>
          <a:p>
            <a:pPr lvl="1" eaLnBrk="1" hangingPunct="1"/>
            <a:r>
              <a:rPr lang="en-US" sz="2000" dirty="0"/>
              <a:t>Primary activity is steering</a:t>
            </a:r>
          </a:p>
          <a:p>
            <a:pPr lvl="1" eaLnBrk="1" hangingPunct="1"/>
            <a:r>
              <a:rPr lang="en-US" sz="2000" dirty="0"/>
              <a:t>Test skill at maneuvering his vehicle</a:t>
            </a:r>
          </a:p>
          <a:p>
            <a:pPr eaLnBrk="1" hangingPunct="1"/>
            <a:r>
              <a:rPr lang="en-US" sz="2400" b="1" dirty="0" smtClean="0"/>
              <a:t>Construction </a:t>
            </a:r>
            <a:r>
              <a:rPr lang="en-US" sz="2400" b="1" dirty="0"/>
              <a:t>and management </a:t>
            </a:r>
            <a:r>
              <a:rPr lang="en-US" sz="2400" b="1" dirty="0" smtClean="0"/>
              <a:t>simulation</a:t>
            </a:r>
            <a:r>
              <a:rPr lang="en-US" sz="2800" b="1" dirty="0" smtClean="0">
                <a:latin typeface="Times New Roman" pitchFamily="18" charset="0"/>
                <a:cs typeface="Arial" charset="0"/>
              </a:rPr>
              <a:t>—</a:t>
            </a:r>
            <a:r>
              <a:rPr lang="en-US" sz="2000" b="1" dirty="0" smtClean="0">
                <a:solidFill>
                  <a:srgbClr val="C00000"/>
                </a:solidFill>
                <a:cs typeface="Arial" charset="0"/>
              </a:rPr>
              <a:t>o</a:t>
            </a:r>
            <a:r>
              <a:rPr lang="en-US" sz="2000" b="1" dirty="0" smtClean="0">
                <a:solidFill>
                  <a:srgbClr val="C00000"/>
                </a:solidFill>
              </a:rPr>
              <a:t>ffer an interesting variety of initial conditions and goals </a:t>
            </a:r>
          </a:p>
          <a:p>
            <a:pPr lvl="1" eaLnBrk="1" hangingPunct="1"/>
            <a:r>
              <a:rPr lang="en-US" sz="2000" dirty="0"/>
              <a:t>Scenarios rather than </a:t>
            </a:r>
            <a:r>
              <a:rPr lang="en-US" sz="2000" dirty="0" smtClean="0"/>
              <a:t>level</a:t>
            </a:r>
          </a:p>
          <a:p>
            <a:pPr lvl="1" eaLnBrk="1" hangingPunct="1"/>
            <a:r>
              <a:rPr lang="en-US" sz="2000" dirty="0" smtClean="0"/>
              <a:t>SimCity 3000 Unlimited – 13 Scenarios</a:t>
            </a:r>
            <a:endParaRPr lang="en-US" sz="2000" dirty="0"/>
          </a:p>
        </p:txBody>
      </p:sp>
    </p:spTree>
    <p:extLst>
      <p:ext uri="{BB962C8B-B14F-4D97-AF65-F5344CB8AC3E}">
        <p14:creationId xmlns:p14="http://schemas.microsoft.com/office/powerpoint/2010/main" val="2773449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wipe(up)">
                                      <p:cBhvr>
                                        <p:cTn id="7" dur="500"/>
                                        <p:tgtEl>
                                          <p:spTgt spid="20484">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0484">
                                            <p:txEl>
                                              <p:pRg st="1" end="1"/>
                                            </p:txEl>
                                          </p:spTgt>
                                        </p:tgtEl>
                                        <p:attrNameLst>
                                          <p:attrName>style.visibility</p:attrName>
                                        </p:attrNameLst>
                                      </p:cBhvr>
                                      <p:to>
                                        <p:strVal val="visible"/>
                                      </p:to>
                                    </p:set>
                                    <p:animEffect transition="in" filter="wipe(up)">
                                      <p:cBhvr>
                                        <p:cTn id="11" dur="500"/>
                                        <p:tgtEl>
                                          <p:spTgt spid="20484">
                                            <p:txEl>
                                              <p:pRg st="1" end="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animEffect transition="in" filter="wipe(up)">
                                      <p:cBhvr>
                                        <p:cTn id="15" dur="500"/>
                                        <p:tgtEl>
                                          <p:spTgt spid="20484">
                                            <p:txEl>
                                              <p:pRg st="2" end="2"/>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0484">
                                            <p:txEl>
                                              <p:pRg st="3" end="3"/>
                                            </p:txEl>
                                          </p:spTgt>
                                        </p:tgtEl>
                                        <p:attrNameLst>
                                          <p:attrName>style.visibility</p:attrName>
                                        </p:attrNameLst>
                                      </p:cBhvr>
                                      <p:to>
                                        <p:strVal val="visible"/>
                                      </p:to>
                                    </p:set>
                                    <p:animEffect transition="in" filter="wipe(up)">
                                      <p:cBhvr>
                                        <p:cTn id="19" dur="500"/>
                                        <p:tgtEl>
                                          <p:spTgt spid="20484">
                                            <p:txEl>
                                              <p:pRg st="3" end="3"/>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20484">
                                            <p:txEl>
                                              <p:pRg st="4" end="4"/>
                                            </p:txEl>
                                          </p:spTgt>
                                        </p:tgtEl>
                                        <p:attrNameLst>
                                          <p:attrName>style.visibility</p:attrName>
                                        </p:attrNameLst>
                                      </p:cBhvr>
                                      <p:to>
                                        <p:strVal val="visible"/>
                                      </p:to>
                                    </p:set>
                                    <p:animEffect transition="in" filter="wipe(up)">
                                      <p:cBhvr>
                                        <p:cTn id="23" dur="500"/>
                                        <p:tgtEl>
                                          <p:spTgt spid="2048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0484">
                                            <p:txEl>
                                              <p:pRg st="5" end="5"/>
                                            </p:txEl>
                                          </p:spTgt>
                                        </p:tgtEl>
                                        <p:attrNameLst>
                                          <p:attrName>style.visibility</p:attrName>
                                        </p:attrNameLst>
                                      </p:cBhvr>
                                      <p:to>
                                        <p:strVal val="visible"/>
                                      </p:to>
                                    </p:set>
                                    <p:animEffect transition="in" filter="wipe(up)">
                                      <p:cBhvr>
                                        <p:cTn id="28" dur="500"/>
                                        <p:tgtEl>
                                          <p:spTgt spid="20484">
                                            <p:txEl>
                                              <p:pRg st="5" end="5"/>
                                            </p:txEl>
                                          </p:spTgt>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20484">
                                            <p:txEl>
                                              <p:pRg st="6" end="6"/>
                                            </p:txEl>
                                          </p:spTgt>
                                        </p:tgtEl>
                                        <p:attrNameLst>
                                          <p:attrName>style.visibility</p:attrName>
                                        </p:attrNameLst>
                                      </p:cBhvr>
                                      <p:to>
                                        <p:strVal val="visible"/>
                                      </p:to>
                                    </p:set>
                                    <p:animEffect transition="in" filter="wipe(up)">
                                      <p:cBhvr>
                                        <p:cTn id="32" dur="500"/>
                                        <p:tgtEl>
                                          <p:spTgt spid="20484">
                                            <p:txEl>
                                              <p:pRg st="6" end="6"/>
                                            </p:txEl>
                                          </p:spTgt>
                                        </p:tgtEl>
                                      </p:cBhvr>
                                    </p:animEffect>
                                  </p:childTnLst>
                                </p:cTn>
                              </p:par>
                            </p:childTnLst>
                          </p:cTn>
                        </p:par>
                        <p:par>
                          <p:cTn id="33" fill="hold">
                            <p:stCondLst>
                              <p:cond delay="1000"/>
                            </p:stCondLst>
                            <p:childTnLst>
                              <p:par>
                                <p:cTn id="34" presetID="22" presetClass="entr" presetSubtype="1" fill="hold" nodeType="afterEffect">
                                  <p:stCondLst>
                                    <p:cond delay="0"/>
                                  </p:stCondLst>
                                  <p:childTnLst>
                                    <p:set>
                                      <p:cBhvr>
                                        <p:cTn id="35" dur="1" fill="hold">
                                          <p:stCondLst>
                                            <p:cond delay="0"/>
                                          </p:stCondLst>
                                        </p:cTn>
                                        <p:tgtEl>
                                          <p:spTgt spid="20484">
                                            <p:txEl>
                                              <p:pRg st="7" end="7"/>
                                            </p:txEl>
                                          </p:spTgt>
                                        </p:tgtEl>
                                        <p:attrNameLst>
                                          <p:attrName>style.visibility</p:attrName>
                                        </p:attrNameLst>
                                      </p:cBhvr>
                                      <p:to>
                                        <p:strVal val="visible"/>
                                      </p:to>
                                    </p:set>
                                    <p:animEffect transition="in" filter="wipe(up)">
                                      <p:cBhvr>
                                        <p:cTn id="36" dur="500"/>
                                        <p:tgtEl>
                                          <p:spTgt spid="20484">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0484">
                                            <p:txEl>
                                              <p:pRg st="8" end="8"/>
                                            </p:txEl>
                                          </p:spTgt>
                                        </p:tgtEl>
                                        <p:attrNameLst>
                                          <p:attrName>style.visibility</p:attrName>
                                        </p:attrNameLst>
                                      </p:cBhvr>
                                      <p:to>
                                        <p:strVal val="visible"/>
                                      </p:to>
                                    </p:set>
                                    <p:animEffect transition="in" filter="wipe(up)">
                                      <p:cBhvr>
                                        <p:cTn id="41" dur="500"/>
                                        <p:tgtEl>
                                          <p:spTgt spid="20484">
                                            <p:txEl>
                                              <p:pRg st="8" end="8"/>
                                            </p:txEl>
                                          </p:spTgt>
                                        </p:tgtEl>
                                      </p:cBhvr>
                                    </p:animEffect>
                                  </p:childTnLst>
                                </p:cTn>
                              </p:par>
                            </p:childTnLst>
                          </p:cTn>
                        </p:par>
                        <p:par>
                          <p:cTn id="42" fill="hold">
                            <p:stCondLst>
                              <p:cond delay="500"/>
                            </p:stCondLst>
                            <p:childTnLst>
                              <p:par>
                                <p:cTn id="43" presetID="22" presetClass="entr" presetSubtype="1" fill="hold" nodeType="afterEffect">
                                  <p:stCondLst>
                                    <p:cond delay="0"/>
                                  </p:stCondLst>
                                  <p:childTnLst>
                                    <p:set>
                                      <p:cBhvr>
                                        <p:cTn id="44" dur="1" fill="hold">
                                          <p:stCondLst>
                                            <p:cond delay="0"/>
                                          </p:stCondLst>
                                        </p:cTn>
                                        <p:tgtEl>
                                          <p:spTgt spid="20484">
                                            <p:txEl>
                                              <p:pRg st="9" end="9"/>
                                            </p:txEl>
                                          </p:spTgt>
                                        </p:tgtEl>
                                        <p:attrNameLst>
                                          <p:attrName>style.visibility</p:attrName>
                                        </p:attrNameLst>
                                      </p:cBhvr>
                                      <p:to>
                                        <p:strVal val="visible"/>
                                      </p:to>
                                    </p:set>
                                    <p:animEffect transition="in" filter="wipe(up)">
                                      <p:cBhvr>
                                        <p:cTn id="45" dur="500"/>
                                        <p:tgtEl>
                                          <p:spTgt spid="20484">
                                            <p:txEl>
                                              <p:pRg st="9" end="9"/>
                                            </p:txEl>
                                          </p:spTgt>
                                        </p:tgtEl>
                                      </p:cBhvr>
                                    </p:animEffect>
                                  </p:childTnLst>
                                </p:cTn>
                              </p:par>
                            </p:childTnLst>
                          </p:cTn>
                        </p:par>
                        <p:par>
                          <p:cTn id="46" fill="hold">
                            <p:stCondLst>
                              <p:cond delay="1000"/>
                            </p:stCondLst>
                            <p:childTnLst>
                              <p:par>
                                <p:cTn id="47" presetID="22" presetClass="entr" presetSubtype="1" fill="hold" nodeType="afterEffect">
                                  <p:stCondLst>
                                    <p:cond delay="0"/>
                                  </p:stCondLst>
                                  <p:childTnLst>
                                    <p:set>
                                      <p:cBhvr>
                                        <p:cTn id="48" dur="1" fill="hold">
                                          <p:stCondLst>
                                            <p:cond delay="0"/>
                                          </p:stCondLst>
                                        </p:cTn>
                                        <p:tgtEl>
                                          <p:spTgt spid="20484">
                                            <p:txEl>
                                              <p:pRg st="10" end="10"/>
                                            </p:txEl>
                                          </p:spTgt>
                                        </p:tgtEl>
                                        <p:attrNameLst>
                                          <p:attrName>style.visibility</p:attrName>
                                        </p:attrNameLst>
                                      </p:cBhvr>
                                      <p:to>
                                        <p:strVal val="visible"/>
                                      </p:to>
                                    </p:set>
                                    <p:animEffect transition="in" filter="wipe(up)">
                                      <p:cBhvr>
                                        <p:cTn id="49" dur="500"/>
                                        <p:tgtEl>
                                          <p:spTgt spid="2048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sz="4000" dirty="0" smtClean="0"/>
              <a:t>Genre-Specific Level Design Principles</a:t>
            </a:r>
            <a:endParaRPr lang="en-US" sz="3200" dirty="0" smtClean="0"/>
          </a:p>
        </p:txBody>
      </p:sp>
      <p:sp>
        <p:nvSpPr>
          <p:cNvPr id="20484" name="Rectangle 3"/>
          <p:cNvSpPr>
            <a:spLocks noGrp="1" noChangeArrowheads="1"/>
          </p:cNvSpPr>
          <p:nvPr>
            <p:ph type="body" idx="1"/>
          </p:nvPr>
        </p:nvSpPr>
        <p:spPr/>
        <p:txBody>
          <a:bodyPr/>
          <a:lstStyle/>
          <a:p>
            <a:pPr eaLnBrk="1" hangingPunct="1"/>
            <a:r>
              <a:rPr lang="en-US" sz="2400" b="1" dirty="0" smtClean="0"/>
              <a:t>Adventure game</a:t>
            </a:r>
            <a:r>
              <a:rPr lang="en-US" sz="2400" b="1" dirty="0" smtClean="0">
                <a:latin typeface="Times New Roman" pitchFamily="18" charset="0"/>
                <a:cs typeface="Arial" charset="0"/>
              </a:rPr>
              <a:t>—</a:t>
            </a:r>
            <a:r>
              <a:rPr lang="en-US" sz="2000" b="1" dirty="0" smtClean="0">
                <a:solidFill>
                  <a:srgbClr val="C00000"/>
                </a:solidFill>
                <a:cs typeface="Arial" charset="0"/>
              </a:rPr>
              <a:t>c</a:t>
            </a:r>
            <a:r>
              <a:rPr lang="en-US" sz="2000" b="1" dirty="0" smtClean="0">
                <a:solidFill>
                  <a:srgbClr val="C00000"/>
                </a:solidFill>
              </a:rPr>
              <a:t>onstruct challenges that harmonize with their locations and the story</a:t>
            </a:r>
          </a:p>
          <a:p>
            <a:pPr lvl="1" eaLnBrk="1" hangingPunct="1"/>
            <a:r>
              <a:rPr lang="en-US" sz="2000" dirty="0" smtClean="0"/>
              <a:t>Exploration and puzzle solving</a:t>
            </a:r>
          </a:p>
          <a:p>
            <a:pPr lvl="1" eaLnBrk="1" hangingPunct="1"/>
            <a:r>
              <a:rPr lang="en-US" sz="2000" dirty="0" smtClean="0"/>
              <a:t>Harmonize challenges with current level and story</a:t>
            </a:r>
          </a:p>
          <a:p>
            <a:pPr lvl="1" eaLnBrk="1" hangingPunct="1"/>
            <a:r>
              <a:rPr lang="en-US" sz="2000" dirty="0" smtClean="0"/>
              <a:t>Example: A room full of machinery should have challenges involving machines</a:t>
            </a:r>
          </a:p>
          <a:p>
            <a:pPr eaLnBrk="1" hangingPunct="1"/>
            <a:r>
              <a:rPr lang="en-US" sz="2400" b="1" dirty="0"/>
              <a:t>Artificial life </a:t>
            </a:r>
            <a:r>
              <a:rPr lang="en-US" sz="2400" b="1" dirty="0" smtClean="0"/>
              <a:t>game—</a:t>
            </a:r>
            <a:r>
              <a:rPr lang="en-US" sz="2000" b="1" dirty="0" smtClean="0">
                <a:solidFill>
                  <a:srgbClr val="C00000"/>
                </a:solidFill>
                <a:cs typeface="Arial" charset="0"/>
              </a:rPr>
              <a:t>c</a:t>
            </a:r>
            <a:r>
              <a:rPr lang="en-US" sz="2000" b="1" dirty="0" smtClean="0">
                <a:solidFill>
                  <a:srgbClr val="C00000"/>
                </a:solidFill>
              </a:rPr>
              <a:t>reate many interaction opportunities for the creatures in their environment </a:t>
            </a:r>
          </a:p>
          <a:p>
            <a:pPr eaLnBrk="1" hangingPunct="1"/>
            <a:r>
              <a:rPr lang="en-US" sz="2400" b="1" dirty="0" smtClean="0"/>
              <a:t>Puzzle game</a:t>
            </a:r>
            <a:r>
              <a:rPr lang="en-US" sz="2400" b="1" dirty="0" smtClean="0">
                <a:latin typeface="Times New Roman" pitchFamily="18" charset="0"/>
                <a:cs typeface="Arial" charset="0"/>
              </a:rPr>
              <a:t>—</a:t>
            </a:r>
            <a:r>
              <a:rPr lang="en-US" sz="2000" b="1" dirty="0" smtClean="0">
                <a:solidFill>
                  <a:srgbClr val="C00000"/>
                </a:solidFill>
                <a:cs typeface="Arial" charset="0"/>
              </a:rPr>
              <a:t>g</a:t>
            </a:r>
            <a:r>
              <a:rPr lang="en-US" sz="2000" b="1" dirty="0" smtClean="0">
                <a:solidFill>
                  <a:srgbClr val="C00000"/>
                </a:solidFill>
              </a:rPr>
              <a:t>ive the player time to think </a:t>
            </a:r>
          </a:p>
          <a:p>
            <a:pPr lvl="1" eaLnBrk="1" hangingPunct="1"/>
            <a:r>
              <a:rPr lang="en-US" sz="2000" dirty="0"/>
              <a:t>It is problem solving – knows no time table</a:t>
            </a:r>
          </a:p>
          <a:p>
            <a:pPr lvl="1" eaLnBrk="1" hangingPunct="1"/>
            <a:r>
              <a:rPr lang="en-US" sz="2000" dirty="0"/>
              <a:t>Time pressure could be a variant</a:t>
            </a:r>
          </a:p>
          <a:p>
            <a:pPr lvl="1" eaLnBrk="1" hangingPunct="1"/>
            <a:endParaRPr lang="en-US" sz="1600" b="1" dirty="0" smtClean="0">
              <a:solidFill>
                <a:srgbClr val="C00000"/>
              </a:solidFill>
            </a:endParaRPr>
          </a:p>
        </p:txBody>
      </p:sp>
    </p:spTree>
    <p:extLst>
      <p:ext uri="{BB962C8B-B14F-4D97-AF65-F5344CB8AC3E}">
        <p14:creationId xmlns:p14="http://schemas.microsoft.com/office/powerpoint/2010/main" val="221956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dirty="0" smtClean="0"/>
              <a:t>Objectives (cont.)</a:t>
            </a:r>
            <a:endParaRPr lang="en-US" sz="3400" dirty="0" smtClean="0"/>
          </a:p>
        </p:txBody>
      </p:sp>
      <p:sp>
        <p:nvSpPr>
          <p:cNvPr id="5124" name="Rectangle 3"/>
          <p:cNvSpPr>
            <a:spLocks noGrp="1" noChangeArrowheads="1"/>
          </p:cNvSpPr>
          <p:nvPr>
            <p:ph type="body" idx="1"/>
          </p:nvPr>
        </p:nvSpPr>
        <p:spPr>
          <a:xfrm>
            <a:off x="612648" y="1600200"/>
            <a:ext cx="8153400" cy="2743200"/>
          </a:xfrm>
        </p:spPr>
        <p:txBody>
          <a:bodyPr/>
          <a:lstStyle/>
          <a:p>
            <a:pPr eaLnBrk="1" hangingPunct="1"/>
            <a:r>
              <a:rPr lang="en-US" dirty="0" smtClean="0"/>
              <a:t>Describe the </a:t>
            </a:r>
            <a:r>
              <a:rPr lang="en-US" dirty="0" smtClean="0">
                <a:solidFill>
                  <a:srgbClr val="C00000"/>
                </a:solidFill>
              </a:rPr>
              <a:t>key aspects of the level design process</a:t>
            </a:r>
          </a:p>
          <a:p>
            <a:pPr eaLnBrk="1" hangingPunct="1"/>
            <a:endParaRPr lang="en-US" dirty="0" smtClean="0"/>
          </a:p>
          <a:p>
            <a:pPr eaLnBrk="1" hangingPunct="1"/>
            <a:r>
              <a:rPr lang="en-US" dirty="0" smtClean="0"/>
              <a:t>Recognize some of the </a:t>
            </a:r>
            <a:r>
              <a:rPr lang="en-US" dirty="0" smtClean="0">
                <a:solidFill>
                  <a:srgbClr val="C00000"/>
                </a:solidFill>
              </a:rPr>
              <a:t>pitfalls of level design</a:t>
            </a:r>
            <a:endParaRPr lang="en-US" dirty="0"/>
          </a:p>
          <a:p>
            <a:pPr lvl="1" eaLnBrk="1" hangingPunct="1"/>
            <a:r>
              <a:rPr lang="en-US" dirty="0" smtClean="0"/>
              <a:t>inappropriate scope and </a:t>
            </a:r>
          </a:p>
          <a:p>
            <a:pPr lvl="1" eaLnBrk="1" hangingPunct="1"/>
            <a:r>
              <a:rPr lang="en-US" dirty="0" smtClean="0"/>
              <a:t>conceptual non sequiturs</a:t>
            </a:r>
          </a:p>
        </p:txBody>
      </p:sp>
    </p:spTree>
    <p:extLst>
      <p:ext uri="{BB962C8B-B14F-4D97-AF65-F5344CB8AC3E}">
        <p14:creationId xmlns:p14="http://schemas.microsoft.com/office/powerpoint/2010/main" val="1917739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smtClean="0"/>
              <a:t>Layouts</a:t>
            </a:r>
          </a:p>
        </p:txBody>
      </p:sp>
      <p:sp>
        <p:nvSpPr>
          <p:cNvPr id="40964" name="Rectangle 3"/>
          <p:cNvSpPr>
            <a:spLocks noGrp="1" noChangeArrowheads="1"/>
          </p:cNvSpPr>
          <p:nvPr>
            <p:ph type="body" idx="1"/>
          </p:nvPr>
        </p:nvSpPr>
        <p:spPr>
          <a:xfrm>
            <a:off x="612648" y="1554480"/>
            <a:ext cx="8415536" cy="5334000"/>
          </a:xfrm>
        </p:spPr>
        <p:txBody>
          <a:bodyPr/>
          <a:lstStyle/>
          <a:p>
            <a:pPr eaLnBrk="1" hangingPunct="1">
              <a:lnSpc>
                <a:spcPct val="90000"/>
              </a:lnSpc>
            </a:pPr>
            <a:r>
              <a:rPr lang="en-US" sz="2400" b="1" dirty="0"/>
              <a:t>The layout of the space significantly </a:t>
            </a:r>
            <a:r>
              <a:rPr lang="en-US" sz="2400" b="1" dirty="0">
                <a:solidFill>
                  <a:srgbClr val="0000FF"/>
                </a:solidFill>
              </a:rPr>
              <a:t>affects players perception of the experience</a:t>
            </a:r>
          </a:p>
          <a:p>
            <a:pPr lvl="1" eaLnBrk="1" hangingPunct="1">
              <a:lnSpc>
                <a:spcPct val="90000"/>
              </a:lnSpc>
            </a:pPr>
            <a:r>
              <a:rPr lang="en-US" dirty="0" smtClean="0"/>
              <a:t>For games with travel, especially avatar-based games</a:t>
            </a:r>
          </a:p>
          <a:p>
            <a:pPr eaLnBrk="1" hangingPunct="1">
              <a:lnSpc>
                <a:spcPct val="90000"/>
              </a:lnSpc>
            </a:pPr>
            <a:r>
              <a:rPr lang="en-US" sz="2400" b="1" dirty="0" smtClean="0"/>
              <a:t>Type </a:t>
            </a:r>
            <a:r>
              <a:rPr lang="en-US" sz="2400" b="1" dirty="0"/>
              <a:t>of layouts</a:t>
            </a:r>
          </a:p>
          <a:p>
            <a:pPr lvl="1" eaLnBrk="1" hangingPunct="1">
              <a:lnSpc>
                <a:spcPct val="90000"/>
              </a:lnSpc>
            </a:pPr>
            <a:r>
              <a:rPr lang="en-US" dirty="0" smtClean="0"/>
              <a:t>Open</a:t>
            </a:r>
          </a:p>
          <a:p>
            <a:pPr lvl="2" eaLnBrk="1" hangingPunct="1">
              <a:lnSpc>
                <a:spcPct val="90000"/>
              </a:lnSpc>
            </a:pPr>
            <a:r>
              <a:rPr lang="en-US" dirty="0" smtClean="0"/>
              <a:t>Outdoors; unlimited move; e.g. war games</a:t>
            </a:r>
          </a:p>
          <a:p>
            <a:pPr lvl="1" eaLnBrk="1" hangingPunct="1">
              <a:lnSpc>
                <a:spcPct val="90000"/>
              </a:lnSpc>
            </a:pPr>
            <a:r>
              <a:rPr lang="en-US" dirty="0" smtClean="0"/>
              <a:t>Linear</a:t>
            </a:r>
          </a:p>
          <a:p>
            <a:pPr lvl="1" eaLnBrk="1" hangingPunct="1">
              <a:lnSpc>
                <a:spcPct val="90000"/>
              </a:lnSpc>
            </a:pPr>
            <a:r>
              <a:rPr lang="en-US" dirty="0" smtClean="0"/>
              <a:t>Parallel</a:t>
            </a:r>
          </a:p>
          <a:p>
            <a:pPr lvl="1" eaLnBrk="1" hangingPunct="1">
              <a:lnSpc>
                <a:spcPct val="90000"/>
              </a:lnSpc>
            </a:pPr>
            <a:r>
              <a:rPr lang="en-US" dirty="0" smtClean="0"/>
              <a:t>Ring</a:t>
            </a:r>
          </a:p>
          <a:p>
            <a:pPr lvl="1" eaLnBrk="1" hangingPunct="1">
              <a:lnSpc>
                <a:spcPct val="90000"/>
              </a:lnSpc>
            </a:pPr>
            <a:r>
              <a:rPr lang="en-US" dirty="0" smtClean="0"/>
              <a:t>Network</a:t>
            </a:r>
          </a:p>
          <a:p>
            <a:pPr lvl="1" eaLnBrk="1" hangingPunct="1">
              <a:lnSpc>
                <a:spcPct val="90000"/>
              </a:lnSpc>
            </a:pPr>
            <a:r>
              <a:rPr lang="en-US" dirty="0" smtClean="0"/>
              <a:t>Hub</a:t>
            </a:r>
          </a:p>
          <a:p>
            <a:pPr lvl="1" eaLnBrk="1" hangingPunct="1">
              <a:lnSpc>
                <a:spcPct val="90000"/>
              </a:lnSpc>
            </a:pPr>
            <a:r>
              <a:rPr lang="en-US" dirty="0" smtClean="0"/>
              <a:t>Combination</a:t>
            </a:r>
          </a:p>
        </p:txBody>
      </p:sp>
    </p:spTree>
    <p:extLst>
      <p:ext uri="{BB962C8B-B14F-4D97-AF65-F5344CB8AC3E}">
        <p14:creationId xmlns:p14="http://schemas.microsoft.com/office/powerpoint/2010/main" val="979247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dirty="0" smtClean="0"/>
              <a:t>Linear Layout</a:t>
            </a:r>
          </a:p>
        </p:txBody>
      </p:sp>
      <p:sp>
        <p:nvSpPr>
          <p:cNvPr id="41988" name="Rectangle 3"/>
          <p:cNvSpPr>
            <a:spLocks noGrp="1" noChangeArrowheads="1"/>
          </p:cNvSpPr>
          <p:nvPr>
            <p:ph type="body" idx="1"/>
          </p:nvPr>
        </p:nvSpPr>
        <p:spPr>
          <a:xfrm>
            <a:off x="609600" y="1524000"/>
            <a:ext cx="5112568" cy="3528392"/>
          </a:xfrm>
          <a:solidFill>
            <a:schemeClr val="bg1">
              <a:lumMod val="95000"/>
            </a:schemeClr>
          </a:solidFill>
        </p:spPr>
        <p:txBody>
          <a:bodyPr/>
          <a:lstStyle/>
          <a:p>
            <a:pPr eaLnBrk="1" hangingPunct="1"/>
            <a:r>
              <a:rPr lang="en-US" dirty="0" smtClean="0"/>
              <a:t>Require player to </a:t>
            </a:r>
            <a:r>
              <a:rPr lang="en-US" dirty="0" smtClean="0">
                <a:solidFill>
                  <a:srgbClr val="0000FF"/>
                </a:solidFill>
              </a:rPr>
              <a:t>move in a fixed sequence</a:t>
            </a:r>
          </a:p>
          <a:p>
            <a:pPr eaLnBrk="1" hangingPunct="1"/>
            <a:r>
              <a:rPr lang="en-US" dirty="0" smtClean="0"/>
              <a:t>Player can move only to next or previous area</a:t>
            </a:r>
          </a:p>
          <a:p>
            <a:pPr eaLnBrk="1" hangingPunct="1"/>
            <a:r>
              <a:rPr lang="en-US" dirty="0" smtClean="0"/>
              <a:t>Used traditionally in </a:t>
            </a:r>
            <a:r>
              <a:rPr lang="en-US" dirty="0" smtClean="0">
                <a:solidFill>
                  <a:srgbClr val="0000FF"/>
                </a:solidFill>
              </a:rPr>
              <a:t>side-scrolling action games and rail-shooters</a:t>
            </a:r>
          </a:p>
        </p:txBody>
      </p:sp>
      <p:pic>
        <p:nvPicPr>
          <p:cNvPr id="41989" name="Picture 4" descr="ewa_ch12_fig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3143" y="1752600"/>
            <a:ext cx="2938463"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descr="https://encrypted-tbn2.gstatic.com/images?q=tbn:ANd9GcT9gvQOQXdfTFXMA0rW8mu8pqkdwX_6yHwgwA8CNPnJWmGtofCl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283" y="5029200"/>
            <a:ext cx="2800350" cy="162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173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dirty="0"/>
              <a:t>Linear Layout</a:t>
            </a:r>
            <a:endParaRPr lang="en-US" dirty="0" smtClean="0"/>
          </a:p>
        </p:txBody>
      </p:sp>
      <p:sp>
        <p:nvSpPr>
          <p:cNvPr id="27653" name="Rectangle 3"/>
          <p:cNvSpPr>
            <a:spLocks noGrp="1" noChangeArrowheads="1"/>
          </p:cNvSpPr>
          <p:nvPr>
            <p:ph type="body" idx="1"/>
          </p:nvPr>
        </p:nvSpPr>
        <p:spPr>
          <a:xfrm>
            <a:off x="304800" y="2996952"/>
            <a:ext cx="8534400" cy="2794248"/>
          </a:xfrm>
          <a:solidFill>
            <a:schemeClr val="bg1">
              <a:lumMod val="95000"/>
            </a:schemeClr>
          </a:solidFill>
        </p:spPr>
        <p:txBody>
          <a:bodyPr/>
          <a:lstStyle/>
          <a:p>
            <a:pPr eaLnBrk="1" hangingPunct="1">
              <a:lnSpc>
                <a:spcPct val="80000"/>
              </a:lnSpc>
            </a:pPr>
            <a:r>
              <a:rPr lang="en-US" dirty="0" smtClean="0"/>
              <a:t>Start at one end, finish at the other end</a:t>
            </a:r>
          </a:p>
          <a:p>
            <a:pPr eaLnBrk="1" hangingPunct="1">
              <a:lnSpc>
                <a:spcPct val="80000"/>
              </a:lnSpc>
            </a:pPr>
            <a:r>
              <a:rPr lang="en-US" dirty="0" smtClean="0">
                <a:solidFill>
                  <a:srgbClr val="0000FF"/>
                </a:solidFill>
              </a:rPr>
              <a:t>Challenge in making a truly interesting experience</a:t>
            </a:r>
          </a:p>
          <a:p>
            <a:pPr lvl="1" eaLnBrk="1" hangingPunct="1">
              <a:lnSpc>
                <a:spcPct val="80000"/>
              </a:lnSpc>
            </a:pPr>
            <a:r>
              <a:rPr lang="en-US" sz="2400" dirty="0"/>
              <a:t>Ex: </a:t>
            </a:r>
            <a:r>
              <a:rPr lang="en-US" sz="2400" i="1" dirty="0" smtClean="0"/>
              <a:t>Half-life</a:t>
            </a:r>
            <a:r>
              <a:rPr lang="en-US" sz="2400" dirty="0" smtClean="0"/>
              <a:t> - great </a:t>
            </a:r>
            <a:r>
              <a:rPr lang="en-US" sz="2400" dirty="0"/>
              <a:t>story</a:t>
            </a:r>
          </a:p>
          <a:p>
            <a:pPr lvl="1" eaLnBrk="1" hangingPunct="1">
              <a:lnSpc>
                <a:spcPct val="80000"/>
              </a:lnSpc>
            </a:pPr>
            <a:r>
              <a:rPr lang="en-US" sz="2400" dirty="0" smtClean="0"/>
              <a:t>Often try with graphics, abilities, etc.</a:t>
            </a:r>
          </a:p>
          <a:p>
            <a:pPr eaLnBrk="1" hangingPunct="1">
              <a:lnSpc>
                <a:spcPct val="80000"/>
              </a:lnSpc>
            </a:pPr>
            <a:r>
              <a:rPr lang="en-US" dirty="0" smtClean="0"/>
              <a:t>Used to a big extent by many games</a:t>
            </a:r>
          </a:p>
        </p:txBody>
      </p:sp>
      <p:grpSp>
        <p:nvGrpSpPr>
          <p:cNvPr id="27654" name="Group 9"/>
          <p:cNvGrpSpPr>
            <a:grpSpLocks/>
          </p:cNvGrpSpPr>
          <p:nvPr/>
        </p:nvGrpSpPr>
        <p:grpSpPr bwMode="auto">
          <a:xfrm>
            <a:off x="2286000" y="1905000"/>
            <a:ext cx="4343400" cy="685800"/>
            <a:chOff x="1104" y="2208"/>
            <a:chExt cx="2736" cy="432"/>
          </a:xfrm>
          <a:solidFill>
            <a:schemeClr val="accent2">
              <a:lumMod val="20000"/>
              <a:lumOff val="80000"/>
            </a:schemeClr>
          </a:solidFill>
        </p:grpSpPr>
        <p:sp>
          <p:nvSpPr>
            <p:cNvPr id="27655" name="Rectangle 4"/>
            <p:cNvSpPr>
              <a:spLocks noChangeArrowheads="1"/>
            </p:cNvSpPr>
            <p:nvPr/>
          </p:nvSpPr>
          <p:spPr bwMode="auto">
            <a:xfrm>
              <a:off x="1104" y="2208"/>
              <a:ext cx="768" cy="432"/>
            </a:xfrm>
            <a:prstGeom prst="rect">
              <a:avLst/>
            </a:prstGeom>
            <a:grpFill/>
            <a:ln w="9525">
              <a:solidFill>
                <a:schemeClr val="tx1"/>
              </a:solidFill>
              <a:miter lim="800000"/>
              <a:headEnd/>
              <a:tailEnd/>
            </a:ln>
          </p:spPr>
          <p:txBody>
            <a:bodyPr wrap="none" anchor="ctr"/>
            <a:lstStyle/>
            <a:p>
              <a:pPr algn="ctr"/>
              <a:r>
                <a:rPr lang="en-US">
                  <a:latin typeface="+mn-lt"/>
                </a:rPr>
                <a:t>Start</a:t>
              </a:r>
            </a:p>
          </p:txBody>
        </p:sp>
        <p:sp>
          <p:nvSpPr>
            <p:cNvPr id="27656" name="Rectangle 7"/>
            <p:cNvSpPr>
              <a:spLocks noChangeArrowheads="1"/>
            </p:cNvSpPr>
            <p:nvPr/>
          </p:nvSpPr>
          <p:spPr bwMode="auto">
            <a:xfrm>
              <a:off x="3072" y="2208"/>
              <a:ext cx="768" cy="432"/>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a:r>
                <a:rPr lang="en-US" dirty="0">
                  <a:latin typeface="+mn-lt"/>
                </a:rPr>
                <a:t>End</a:t>
              </a:r>
            </a:p>
          </p:txBody>
        </p:sp>
        <p:sp>
          <p:nvSpPr>
            <p:cNvPr id="27657" name="Line 8"/>
            <p:cNvSpPr>
              <a:spLocks noChangeShapeType="1"/>
            </p:cNvSpPr>
            <p:nvPr/>
          </p:nvSpPr>
          <p:spPr bwMode="auto">
            <a:xfrm>
              <a:off x="1920" y="2448"/>
              <a:ext cx="1104" cy="0"/>
            </a:xfrm>
            <a:prstGeom prst="line">
              <a:avLst/>
            </a:prstGeom>
            <a:grpFill/>
            <a:ln w="38100">
              <a:solidFill>
                <a:schemeClr val="tx1"/>
              </a:solidFill>
              <a:round/>
              <a:headEnd/>
              <a:tailEnd type="triangle" w="med" len="med"/>
            </a:ln>
            <a:extLst/>
          </p:spPr>
          <p:txBody>
            <a:bodyPr/>
            <a:lstStyle/>
            <a:p>
              <a:endParaRPr lang="en-US">
                <a:latin typeface="+mn-lt"/>
              </a:endParaRPr>
            </a:p>
          </p:txBody>
        </p:sp>
      </p:grpSp>
    </p:spTree>
    <p:extLst>
      <p:ext uri="{BB962C8B-B14F-4D97-AF65-F5344CB8AC3E}">
        <p14:creationId xmlns:p14="http://schemas.microsoft.com/office/powerpoint/2010/main" val="181703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dirty="0" smtClean="0"/>
              <a:t>Branching</a:t>
            </a:r>
          </a:p>
        </p:txBody>
      </p:sp>
      <p:sp>
        <p:nvSpPr>
          <p:cNvPr id="29701" name="Rectangle 3"/>
          <p:cNvSpPr>
            <a:spLocks noGrp="1" noChangeArrowheads="1"/>
          </p:cNvSpPr>
          <p:nvPr>
            <p:ph type="body" idx="1"/>
          </p:nvPr>
        </p:nvSpPr>
        <p:spPr>
          <a:xfrm>
            <a:off x="304800" y="3962400"/>
            <a:ext cx="8686800" cy="2438400"/>
          </a:xfrm>
          <a:solidFill>
            <a:schemeClr val="bg1">
              <a:lumMod val="95000"/>
            </a:schemeClr>
          </a:solidFill>
        </p:spPr>
        <p:txBody>
          <a:bodyPr/>
          <a:lstStyle/>
          <a:p>
            <a:pPr eaLnBrk="1" hangingPunct="1">
              <a:lnSpc>
                <a:spcPct val="90000"/>
              </a:lnSpc>
            </a:pPr>
            <a:r>
              <a:rPr lang="en-US" dirty="0" smtClean="0"/>
              <a:t>Choices lead to different endings</a:t>
            </a:r>
          </a:p>
          <a:p>
            <a:pPr eaLnBrk="1" hangingPunct="1">
              <a:lnSpc>
                <a:spcPct val="90000"/>
              </a:lnSpc>
            </a:pPr>
            <a:r>
              <a:rPr lang="en-US" dirty="0" smtClean="0"/>
              <a:t>User has a lot of control</a:t>
            </a:r>
          </a:p>
          <a:p>
            <a:pPr eaLnBrk="1" hangingPunct="1">
              <a:lnSpc>
                <a:spcPct val="90000"/>
              </a:lnSpc>
            </a:pPr>
            <a:r>
              <a:rPr lang="en-US" dirty="0" smtClean="0"/>
              <a:t>Design has burden of making many interesting paths</a:t>
            </a:r>
          </a:p>
          <a:p>
            <a:pPr lvl="1" eaLnBrk="1" hangingPunct="1">
              <a:lnSpc>
                <a:spcPct val="90000"/>
              </a:lnSpc>
            </a:pPr>
            <a:r>
              <a:rPr lang="en-US" dirty="0" smtClean="0"/>
              <a:t>Lots of resources</a:t>
            </a:r>
          </a:p>
        </p:txBody>
      </p:sp>
      <p:sp>
        <p:nvSpPr>
          <p:cNvPr id="29702" name="Rectangle 4"/>
          <p:cNvSpPr>
            <a:spLocks noChangeArrowheads="1"/>
          </p:cNvSpPr>
          <p:nvPr/>
        </p:nvSpPr>
        <p:spPr bwMode="auto">
          <a:xfrm>
            <a:off x="3733800" y="1676400"/>
            <a:ext cx="1219200" cy="457200"/>
          </a:xfrm>
          <a:prstGeom prst="rect">
            <a:avLst/>
          </a:prstGeom>
          <a:solidFill>
            <a:schemeClr val="accent2">
              <a:lumMod val="20000"/>
              <a:lumOff val="80000"/>
            </a:schemeClr>
          </a:solidFill>
          <a:ln w="9525">
            <a:solidFill>
              <a:schemeClr val="tx1"/>
            </a:solidFill>
            <a:miter lim="800000"/>
            <a:headEnd/>
            <a:tailEnd/>
          </a:ln>
        </p:spPr>
        <p:txBody>
          <a:bodyPr wrap="none" anchor="ctr"/>
          <a:lstStyle/>
          <a:p>
            <a:pPr algn="ctr"/>
            <a:r>
              <a:rPr lang="en-US" i="0" dirty="0">
                <a:latin typeface="Levenim MT" pitchFamily="2" charset="-79"/>
                <a:cs typeface="Levenim MT" pitchFamily="2" charset="-79"/>
              </a:rPr>
              <a:t>Start</a:t>
            </a:r>
          </a:p>
        </p:txBody>
      </p:sp>
      <p:sp>
        <p:nvSpPr>
          <p:cNvPr id="29703" name="Rectangle 5"/>
          <p:cNvSpPr>
            <a:spLocks noChangeArrowheads="1"/>
          </p:cNvSpPr>
          <p:nvPr/>
        </p:nvSpPr>
        <p:spPr bwMode="auto">
          <a:xfrm>
            <a:off x="2438400" y="2819400"/>
            <a:ext cx="12192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i="0">
                <a:latin typeface="Levenim MT" pitchFamily="2" charset="-79"/>
                <a:cs typeface="Levenim MT" pitchFamily="2" charset="-79"/>
              </a:rPr>
              <a:t>Branch</a:t>
            </a:r>
          </a:p>
        </p:txBody>
      </p:sp>
      <p:sp>
        <p:nvSpPr>
          <p:cNvPr id="29704" name="Rectangle 6"/>
          <p:cNvSpPr>
            <a:spLocks noChangeArrowheads="1"/>
          </p:cNvSpPr>
          <p:nvPr/>
        </p:nvSpPr>
        <p:spPr bwMode="auto">
          <a:xfrm>
            <a:off x="4953000" y="2819400"/>
            <a:ext cx="12192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i="0">
                <a:latin typeface="Levenim MT" pitchFamily="2" charset="-79"/>
                <a:cs typeface="Levenim MT" pitchFamily="2" charset="-79"/>
              </a:rPr>
              <a:t>Branch</a:t>
            </a:r>
          </a:p>
        </p:txBody>
      </p:sp>
      <p:sp>
        <p:nvSpPr>
          <p:cNvPr id="29705" name="Rectangle 7"/>
          <p:cNvSpPr>
            <a:spLocks noChangeArrowheads="1"/>
          </p:cNvSpPr>
          <p:nvPr/>
        </p:nvSpPr>
        <p:spPr bwMode="auto">
          <a:xfrm>
            <a:off x="3733800" y="2286000"/>
            <a:ext cx="12192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i="0">
                <a:latin typeface="Levenim MT" pitchFamily="2" charset="-79"/>
                <a:cs typeface="Levenim MT" pitchFamily="2" charset="-79"/>
              </a:rPr>
              <a:t>Branch</a:t>
            </a:r>
          </a:p>
        </p:txBody>
      </p:sp>
      <p:sp>
        <p:nvSpPr>
          <p:cNvPr id="29706" name="Line 8"/>
          <p:cNvSpPr>
            <a:spLocks noChangeShapeType="1"/>
          </p:cNvSpPr>
          <p:nvPr/>
        </p:nvSpPr>
        <p:spPr bwMode="auto">
          <a:xfrm>
            <a:off x="4953000" y="2514600"/>
            <a:ext cx="60960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i="0">
              <a:latin typeface="Levenim MT" pitchFamily="2" charset="-79"/>
              <a:cs typeface="Levenim MT" pitchFamily="2" charset="-79"/>
            </a:endParaRPr>
          </a:p>
        </p:txBody>
      </p:sp>
      <p:sp>
        <p:nvSpPr>
          <p:cNvPr id="29707" name="Line 9"/>
          <p:cNvSpPr>
            <a:spLocks noChangeShapeType="1"/>
          </p:cNvSpPr>
          <p:nvPr/>
        </p:nvSpPr>
        <p:spPr bwMode="auto">
          <a:xfrm flipH="1">
            <a:off x="3124200" y="2514600"/>
            <a:ext cx="60960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i="0">
              <a:latin typeface="Levenim MT" pitchFamily="2" charset="-79"/>
              <a:cs typeface="Levenim MT" pitchFamily="2" charset="-79"/>
            </a:endParaRPr>
          </a:p>
        </p:txBody>
      </p:sp>
      <p:sp>
        <p:nvSpPr>
          <p:cNvPr id="29708" name="Line 10"/>
          <p:cNvSpPr>
            <a:spLocks noChangeShapeType="1"/>
          </p:cNvSpPr>
          <p:nvPr/>
        </p:nvSpPr>
        <p:spPr bwMode="auto">
          <a:xfrm>
            <a:off x="4343400" y="2133600"/>
            <a:ext cx="0" cy="152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i="0">
              <a:latin typeface="Levenim MT" pitchFamily="2" charset="-79"/>
              <a:cs typeface="Levenim MT" pitchFamily="2" charset="-79"/>
            </a:endParaRPr>
          </a:p>
        </p:txBody>
      </p:sp>
      <p:sp>
        <p:nvSpPr>
          <p:cNvPr id="29709" name="Rectangle 11"/>
          <p:cNvSpPr>
            <a:spLocks noChangeArrowheads="1"/>
          </p:cNvSpPr>
          <p:nvPr/>
        </p:nvSpPr>
        <p:spPr bwMode="auto">
          <a:xfrm>
            <a:off x="1676400" y="3352800"/>
            <a:ext cx="1219200" cy="457200"/>
          </a:xfrm>
          <a:prstGeom prst="rect">
            <a:avLst/>
          </a:prstGeom>
          <a:solidFill>
            <a:schemeClr val="accent2">
              <a:lumMod val="60000"/>
              <a:lumOff val="40000"/>
            </a:schemeClr>
          </a:solidFill>
          <a:ln w="9525">
            <a:solidFill>
              <a:schemeClr val="tx1"/>
            </a:solidFill>
            <a:miter lim="800000"/>
            <a:headEnd/>
            <a:tailEnd/>
          </a:ln>
        </p:spPr>
        <p:txBody>
          <a:bodyPr wrap="none" anchor="ctr"/>
          <a:lstStyle/>
          <a:p>
            <a:pPr algn="ctr"/>
            <a:r>
              <a:rPr lang="en-US" i="0">
                <a:latin typeface="Levenim MT" pitchFamily="2" charset="-79"/>
                <a:cs typeface="Levenim MT" pitchFamily="2" charset="-79"/>
              </a:rPr>
              <a:t>End A</a:t>
            </a:r>
          </a:p>
        </p:txBody>
      </p:sp>
      <p:sp>
        <p:nvSpPr>
          <p:cNvPr id="29710" name="Rectangle 12"/>
          <p:cNvSpPr>
            <a:spLocks noChangeArrowheads="1"/>
          </p:cNvSpPr>
          <p:nvPr/>
        </p:nvSpPr>
        <p:spPr bwMode="auto">
          <a:xfrm>
            <a:off x="3733800" y="3352800"/>
            <a:ext cx="1219200" cy="457200"/>
          </a:xfrm>
          <a:prstGeom prst="rect">
            <a:avLst/>
          </a:prstGeom>
          <a:solidFill>
            <a:schemeClr val="accent2">
              <a:lumMod val="60000"/>
              <a:lumOff val="40000"/>
            </a:schemeClr>
          </a:solidFill>
          <a:ln w="9525">
            <a:solidFill>
              <a:schemeClr val="tx1"/>
            </a:solidFill>
            <a:miter lim="800000"/>
            <a:headEnd/>
            <a:tailEnd/>
          </a:ln>
        </p:spPr>
        <p:txBody>
          <a:bodyPr wrap="none" anchor="ctr"/>
          <a:lstStyle/>
          <a:p>
            <a:pPr algn="ctr"/>
            <a:r>
              <a:rPr lang="en-US" i="0">
                <a:latin typeface="Levenim MT" pitchFamily="2" charset="-79"/>
                <a:cs typeface="Levenim MT" pitchFamily="2" charset="-79"/>
              </a:rPr>
              <a:t>End B</a:t>
            </a:r>
          </a:p>
        </p:txBody>
      </p:sp>
      <p:sp>
        <p:nvSpPr>
          <p:cNvPr id="29711" name="Rectangle 13"/>
          <p:cNvSpPr>
            <a:spLocks noChangeArrowheads="1"/>
          </p:cNvSpPr>
          <p:nvPr/>
        </p:nvSpPr>
        <p:spPr bwMode="auto">
          <a:xfrm>
            <a:off x="5715000" y="3352800"/>
            <a:ext cx="1219200" cy="457200"/>
          </a:xfrm>
          <a:prstGeom prst="rect">
            <a:avLst/>
          </a:prstGeom>
          <a:solidFill>
            <a:schemeClr val="accent2">
              <a:lumMod val="60000"/>
              <a:lumOff val="40000"/>
            </a:schemeClr>
          </a:solidFill>
          <a:ln w="9525">
            <a:solidFill>
              <a:schemeClr val="tx1"/>
            </a:solidFill>
            <a:miter lim="800000"/>
            <a:headEnd/>
            <a:tailEnd/>
          </a:ln>
        </p:spPr>
        <p:txBody>
          <a:bodyPr wrap="none" anchor="ctr"/>
          <a:lstStyle/>
          <a:p>
            <a:pPr algn="ctr"/>
            <a:r>
              <a:rPr lang="en-US" i="0">
                <a:latin typeface="Levenim MT" pitchFamily="2" charset="-79"/>
                <a:cs typeface="Levenim MT" pitchFamily="2" charset="-79"/>
              </a:rPr>
              <a:t>End C</a:t>
            </a:r>
          </a:p>
        </p:txBody>
      </p:sp>
      <p:sp>
        <p:nvSpPr>
          <p:cNvPr id="29712" name="Line 14"/>
          <p:cNvSpPr>
            <a:spLocks noChangeShapeType="1"/>
          </p:cNvSpPr>
          <p:nvPr/>
        </p:nvSpPr>
        <p:spPr bwMode="auto">
          <a:xfrm flipH="1">
            <a:off x="2209800" y="3048000"/>
            <a:ext cx="22860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i="0">
              <a:latin typeface="Levenim MT" pitchFamily="2" charset="-79"/>
              <a:cs typeface="Levenim MT" pitchFamily="2" charset="-79"/>
            </a:endParaRPr>
          </a:p>
        </p:txBody>
      </p:sp>
      <p:sp>
        <p:nvSpPr>
          <p:cNvPr id="29713" name="Line 15"/>
          <p:cNvSpPr>
            <a:spLocks noChangeShapeType="1"/>
          </p:cNvSpPr>
          <p:nvPr/>
        </p:nvSpPr>
        <p:spPr bwMode="auto">
          <a:xfrm>
            <a:off x="6172200" y="3048000"/>
            <a:ext cx="30480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i="0">
              <a:latin typeface="Levenim MT" pitchFamily="2" charset="-79"/>
              <a:cs typeface="Levenim MT" pitchFamily="2" charset="-79"/>
            </a:endParaRPr>
          </a:p>
        </p:txBody>
      </p:sp>
      <p:sp>
        <p:nvSpPr>
          <p:cNvPr id="29714" name="Line 16"/>
          <p:cNvSpPr>
            <a:spLocks noChangeShapeType="1"/>
          </p:cNvSpPr>
          <p:nvPr/>
        </p:nvSpPr>
        <p:spPr bwMode="auto">
          <a:xfrm>
            <a:off x="3657600" y="3048000"/>
            <a:ext cx="30480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i="0">
              <a:latin typeface="Levenim MT" pitchFamily="2" charset="-79"/>
              <a:cs typeface="Levenim MT" pitchFamily="2" charset="-79"/>
            </a:endParaRPr>
          </a:p>
        </p:txBody>
      </p:sp>
    </p:spTree>
    <p:extLst>
      <p:ext uri="{BB962C8B-B14F-4D97-AF65-F5344CB8AC3E}">
        <p14:creationId xmlns:p14="http://schemas.microsoft.com/office/powerpoint/2010/main" val="1468137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dirty="0" smtClean="0"/>
              <a:t>Open</a:t>
            </a:r>
          </a:p>
        </p:txBody>
      </p:sp>
      <p:sp>
        <p:nvSpPr>
          <p:cNvPr id="30725" name="Rectangle 3"/>
          <p:cNvSpPr>
            <a:spLocks noGrp="1" noChangeArrowheads="1"/>
          </p:cNvSpPr>
          <p:nvPr>
            <p:ph type="body" idx="1"/>
          </p:nvPr>
        </p:nvSpPr>
        <p:spPr>
          <a:xfrm>
            <a:off x="527680" y="1496873"/>
            <a:ext cx="8534400" cy="2098260"/>
          </a:xfrm>
          <a:solidFill>
            <a:schemeClr val="bg1">
              <a:lumMod val="95000"/>
            </a:schemeClr>
          </a:solidFill>
        </p:spPr>
        <p:txBody>
          <a:bodyPr/>
          <a:lstStyle/>
          <a:p>
            <a:pPr eaLnBrk="1" hangingPunct="1">
              <a:lnSpc>
                <a:spcPct val="80000"/>
              </a:lnSpc>
            </a:pPr>
            <a:r>
              <a:rPr lang="en-US" dirty="0" smtClean="0"/>
              <a:t>Player does certain number of tasks</a:t>
            </a:r>
          </a:p>
          <a:p>
            <a:pPr lvl="1" eaLnBrk="1" hangingPunct="1">
              <a:lnSpc>
                <a:spcPct val="80000"/>
              </a:lnSpc>
            </a:pPr>
            <a:r>
              <a:rPr lang="en-US" sz="2400" dirty="0" smtClean="0"/>
              <a:t>Outcome depends upon the tasks.  </a:t>
            </a:r>
          </a:p>
          <a:p>
            <a:pPr eaLnBrk="1" hangingPunct="1">
              <a:lnSpc>
                <a:spcPct val="80000"/>
              </a:lnSpc>
            </a:pPr>
            <a:r>
              <a:rPr lang="en-US" dirty="0" smtClean="0"/>
              <a:t>Systemic level design</a:t>
            </a:r>
          </a:p>
          <a:p>
            <a:pPr lvl="1" eaLnBrk="1" hangingPunct="1">
              <a:lnSpc>
                <a:spcPct val="80000"/>
              </a:lnSpc>
            </a:pPr>
            <a:r>
              <a:rPr lang="en-US" sz="2400" dirty="0" smtClean="0"/>
              <a:t>Designer creates system, player interacts as sees fit</a:t>
            </a:r>
          </a:p>
          <a:p>
            <a:pPr eaLnBrk="1" hangingPunct="1">
              <a:lnSpc>
                <a:spcPct val="80000"/>
              </a:lnSpc>
            </a:pPr>
            <a:r>
              <a:rPr lang="en-US" dirty="0" smtClean="0"/>
              <a:t>Sometimes called “sandbox” level.  (Ex: </a:t>
            </a:r>
            <a:r>
              <a:rPr lang="en-US" i="1" dirty="0" smtClean="0"/>
              <a:t>GTA</a:t>
            </a:r>
            <a:r>
              <a:rPr lang="en-US" dirty="0" smtClean="0"/>
              <a:t>)</a:t>
            </a:r>
          </a:p>
        </p:txBody>
      </p:sp>
      <p:grpSp>
        <p:nvGrpSpPr>
          <p:cNvPr id="2" name="Group 1"/>
          <p:cNvGrpSpPr/>
          <p:nvPr/>
        </p:nvGrpSpPr>
        <p:grpSpPr>
          <a:xfrm>
            <a:off x="1448448" y="3828746"/>
            <a:ext cx="2743200" cy="2819400"/>
            <a:chOff x="2971800" y="1676400"/>
            <a:chExt cx="2743200" cy="2819400"/>
          </a:xfrm>
        </p:grpSpPr>
        <p:sp>
          <p:nvSpPr>
            <p:cNvPr id="30726" name="Oval 5"/>
            <p:cNvSpPr>
              <a:spLocks noChangeArrowheads="1"/>
            </p:cNvSpPr>
            <p:nvPr/>
          </p:nvSpPr>
          <p:spPr bwMode="auto">
            <a:xfrm>
              <a:off x="2971800" y="1828800"/>
              <a:ext cx="2743200" cy="2514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i="0">
                <a:latin typeface="Levenim MT" pitchFamily="2" charset="-79"/>
                <a:cs typeface="Levenim MT" pitchFamily="2" charset="-79"/>
              </a:endParaRPr>
            </a:p>
          </p:txBody>
        </p:sp>
        <p:sp>
          <p:nvSpPr>
            <p:cNvPr id="30727" name="Rectangle 6"/>
            <p:cNvSpPr>
              <a:spLocks noChangeArrowheads="1"/>
            </p:cNvSpPr>
            <p:nvPr/>
          </p:nvSpPr>
          <p:spPr bwMode="auto">
            <a:xfrm>
              <a:off x="3810000" y="4038600"/>
              <a:ext cx="1219200" cy="457200"/>
            </a:xfrm>
            <a:prstGeom prst="rect">
              <a:avLst/>
            </a:prstGeom>
            <a:solidFill>
              <a:schemeClr val="accent5">
                <a:lumMod val="75000"/>
              </a:schemeClr>
            </a:solidFill>
            <a:ln w="9525">
              <a:solidFill>
                <a:schemeClr val="tx1"/>
              </a:solidFill>
              <a:miter lim="800000"/>
              <a:headEnd/>
              <a:tailEnd/>
            </a:ln>
          </p:spPr>
          <p:txBody>
            <a:bodyPr wrap="none" anchor="ctr"/>
            <a:lstStyle/>
            <a:p>
              <a:pPr algn="ctr"/>
              <a:r>
                <a:rPr lang="en-US" i="0" dirty="0">
                  <a:latin typeface="Levenim MT" pitchFamily="2" charset="-79"/>
                  <a:cs typeface="Levenim MT" pitchFamily="2" charset="-79"/>
                </a:rPr>
                <a:t>End</a:t>
              </a:r>
            </a:p>
          </p:txBody>
        </p:sp>
        <p:sp>
          <p:nvSpPr>
            <p:cNvPr id="30728" name="Rectangle 4"/>
            <p:cNvSpPr>
              <a:spLocks noChangeArrowheads="1"/>
            </p:cNvSpPr>
            <p:nvPr/>
          </p:nvSpPr>
          <p:spPr bwMode="auto">
            <a:xfrm>
              <a:off x="3733800" y="1676400"/>
              <a:ext cx="1219200" cy="457200"/>
            </a:xfrm>
            <a:prstGeom prst="rect">
              <a:avLst/>
            </a:prstGeom>
            <a:solidFill>
              <a:schemeClr val="accent2">
                <a:lumMod val="20000"/>
                <a:lumOff val="80000"/>
              </a:schemeClr>
            </a:solidFill>
            <a:ln w="9525">
              <a:solidFill>
                <a:schemeClr val="tx1"/>
              </a:solidFill>
              <a:miter lim="800000"/>
              <a:headEnd/>
              <a:tailEnd/>
            </a:ln>
          </p:spPr>
          <p:txBody>
            <a:bodyPr wrap="none" anchor="ctr"/>
            <a:lstStyle/>
            <a:p>
              <a:pPr algn="ctr"/>
              <a:r>
                <a:rPr lang="en-US" i="0" dirty="0">
                  <a:latin typeface="Levenim MT" pitchFamily="2" charset="-79"/>
                  <a:cs typeface="Levenim MT" pitchFamily="2" charset="-79"/>
                </a:rPr>
                <a:t>Start</a:t>
              </a:r>
            </a:p>
          </p:txBody>
        </p:sp>
        <p:sp>
          <p:nvSpPr>
            <p:cNvPr id="30729" name="Rectangle 7"/>
            <p:cNvSpPr>
              <a:spLocks noChangeArrowheads="1"/>
            </p:cNvSpPr>
            <p:nvPr/>
          </p:nvSpPr>
          <p:spPr bwMode="auto">
            <a:xfrm>
              <a:off x="3276600" y="2362200"/>
              <a:ext cx="1066800" cy="304800"/>
            </a:xfrm>
            <a:prstGeom prst="rect">
              <a:avLst/>
            </a:prstGeom>
            <a:solidFill>
              <a:schemeClr val="accent1">
                <a:lumMod val="40000"/>
                <a:lumOff val="60000"/>
              </a:schemeClr>
            </a:solidFill>
            <a:ln w="9525">
              <a:noFill/>
              <a:miter lim="800000"/>
              <a:headEnd/>
              <a:tailEnd/>
            </a:ln>
          </p:spPr>
          <p:txBody>
            <a:bodyPr wrap="none" anchor="ctr"/>
            <a:lstStyle/>
            <a:p>
              <a:pPr algn="ctr"/>
              <a:r>
                <a:rPr lang="en-US" sz="1600" i="0" dirty="0">
                  <a:latin typeface="Levenim MT" pitchFamily="2" charset="-79"/>
                  <a:cs typeface="Levenim MT" pitchFamily="2" charset="-79"/>
                </a:rPr>
                <a:t>Objective</a:t>
              </a:r>
            </a:p>
          </p:txBody>
        </p:sp>
        <p:sp>
          <p:nvSpPr>
            <p:cNvPr id="30730" name="Rectangle 8"/>
            <p:cNvSpPr>
              <a:spLocks noChangeArrowheads="1"/>
            </p:cNvSpPr>
            <p:nvPr/>
          </p:nvSpPr>
          <p:spPr bwMode="auto">
            <a:xfrm rot="2090744">
              <a:off x="4419600" y="2667000"/>
              <a:ext cx="1066800" cy="304800"/>
            </a:xfrm>
            <a:prstGeom prst="rect">
              <a:avLst/>
            </a:prstGeom>
            <a:solidFill>
              <a:schemeClr val="accent1">
                <a:lumMod val="40000"/>
                <a:lumOff val="60000"/>
              </a:schemeClr>
            </a:solidFill>
            <a:ln w="9525">
              <a:noFill/>
              <a:miter lim="800000"/>
              <a:headEnd/>
              <a:tailEnd/>
            </a:ln>
          </p:spPr>
          <p:txBody>
            <a:bodyPr wrap="none" anchor="ctr"/>
            <a:lstStyle/>
            <a:p>
              <a:pPr algn="ctr"/>
              <a:r>
                <a:rPr lang="en-US" sz="1600" i="0" dirty="0">
                  <a:latin typeface="Levenim MT" pitchFamily="2" charset="-79"/>
                  <a:cs typeface="Levenim MT" pitchFamily="2" charset="-79"/>
                </a:rPr>
                <a:t>Objective</a:t>
              </a:r>
            </a:p>
          </p:txBody>
        </p:sp>
        <p:sp>
          <p:nvSpPr>
            <p:cNvPr id="30731" name="Rectangle 9"/>
            <p:cNvSpPr>
              <a:spLocks noChangeArrowheads="1"/>
            </p:cNvSpPr>
            <p:nvPr/>
          </p:nvSpPr>
          <p:spPr bwMode="auto">
            <a:xfrm rot="-1241727">
              <a:off x="3200400" y="3048000"/>
              <a:ext cx="1066800" cy="304800"/>
            </a:xfrm>
            <a:prstGeom prst="rect">
              <a:avLst/>
            </a:prstGeom>
            <a:solidFill>
              <a:schemeClr val="accent1">
                <a:lumMod val="40000"/>
                <a:lumOff val="60000"/>
              </a:schemeClr>
            </a:solidFill>
            <a:ln w="9525">
              <a:noFill/>
              <a:miter lim="800000"/>
              <a:headEnd/>
              <a:tailEnd/>
            </a:ln>
          </p:spPr>
          <p:txBody>
            <a:bodyPr wrap="none" anchor="ctr"/>
            <a:lstStyle/>
            <a:p>
              <a:pPr algn="ctr"/>
              <a:r>
                <a:rPr lang="en-US" sz="1600" i="0">
                  <a:latin typeface="Levenim MT" pitchFamily="2" charset="-79"/>
                  <a:cs typeface="Levenim MT" pitchFamily="2" charset="-79"/>
                </a:rPr>
                <a:t>Objective</a:t>
              </a:r>
            </a:p>
          </p:txBody>
        </p:sp>
        <p:sp>
          <p:nvSpPr>
            <p:cNvPr id="30732" name="Rectangle 10"/>
            <p:cNvSpPr>
              <a:spLocks noChangeArrowheads="1"/>
            </p:cNvSpPr>
            <p:nvPr/>
          </p:nvSpPr>
          <p:spPr bwMode="auto">
            <a:xfrm>
              <a:off x="4343400" y="3429000"/>
              <a:ext cx="1066800" cy="304800"/>
            </a:xfrm>
            <a:prstGeom prst="rect">
              <a:avLst/>
            </a:prstGeom>
            <a:solidFill>
              <a:schemeClr val="accent1">
                <a:lumMod val="40000"/>
                <a:lumOff val="60000"/>
              </a:schemeClr>
            </a:solidFill>
            <a:ln w="9525">
              <a:noFill/>
              <a:miter lim="800000"/>
              <a:headEnd/>
              <a:tailEnd/>
            </a:ln>
          </p:spPr>
          <p:txBody>
            <a:bodyPr wrap="none" anchor="ctr"/>
            <a:lstStyle/>
            <a:p>
              <a:pPr algn="ctr"/>
              <a:r>
                <a:rPr lang="en-US" sz="1600" i="0" dirty="0">
                  <a:latin typeface="Levenim MT" pitchFamily="2" charset="-79"/>
                  <a:cs typeface="Levenim MT" pitchFamily="2" charset="-79"/>
                </a:rPr>
                <a:t>Objective</a:t>
              </a:r>
            </a:p>
          </p:txBody>
        </p:sp>
      </p:grpSp>
      <p:pic>
        <p:nvPicPr>
          <p:cNvPr id="4098" name="Picture 2" descr="https://encrypted-tbn1.gstatic.com/images?q=tbn:ANd9GcRAixXGYI4aAHto0gT95gWK0yYa7iXfcMIY0t8KqolvZfiiEyS4B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632" y="3441930"/>
            <a:ext cx="4032448" cy="3229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719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dirty="0" smtClean="0"/>
              <a:t>Parallel Layout</a:t>
            </a:r>
          </a:p>
        </p:txBody>
      </p:sp>
      <p:sp>
        <p:nvSpPr>
          <p:cNvPr id="43012" name="Rectangle 3"/>
          <p:cNvSpPr>
            <a:spLocks noGrp="1" noChangeArrowheads="1"/>
          </p:cNvSpPr>
          <p:nvPr>
            <p:ph type="body" idx="1"/>
          </p:nvPr>
        </p:nvSpPr>
        <p:spPr>
          <a:xfrm>
            <a:off x="304800" y="1748354"/>
            <a:ext cx="5029200" cy="3096344"/>
          </a:xfr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pPr eaLnBrk="1" hangingPunct="1"/>
            <a:r>
              <a:rPr lang="en-US" dirty="0"/>
              <a:t>Modern variant of linear layouts</a:t>
            </a:r>
          </a:p>
          <a:p>
            <a:pPr eaLnBrk="1" hangingPunct="1"/>
            <a:r>
              <a:rPr lang="en-US" dirty="0"/>
              <a:t>Variety of paths can go through the level</a:t>
            </a:r>
          </a:p>
          <a:p>
            <a:pPr eaLnBrk="1" hangingPunct="1"/>
            <a:r>
              <a:rPr lang="en-US" dirty="0"/>
              <a:t>Can reflect a </a:t>
            </a:r>
            <a:r>
              <a:rPr lang="en-US" dirty="0" err="1"/>
              <a:t>foldback</a:t>
            </a:r>
            <a:r>
              <a:rPr lang="en-US" dirty="0"/>
              <a:t> story structure</a:t>
            </a:r>
          </a:p>
        </p:txBody>
      </p:sp>
      <p:pic>
        <p:nvPicPr>
          <p:cNvPr id="43013" name="Picture 4" descr="ewa_ch12_fig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3365" y="1600200"/>
            <a:ext cx="3370635" cy="4992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5670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dirty="0"/>
              <a:t>Parallel Layout</a:t>
            </a:r>
            <a:endParaRPr lang="en-US" dirty="0" smtClean="0"/>
          </a:p>
        </p:txBody>
      </p:sp>
      <p:sp>
        <p:nvSpPr>
          <p:cNvPr id="28677" name="Rectangle 3"/>
          <p:cNvSpPr>
            <a:spLocks noGrp="1" noChangeArrowheads="1"/>
          </p:cNvSpPr>
          <p:nvPr>
            <p:ph type="body" idx="1"/>
          </p:nvPr>
        </p:nvSpPr>
        <p:spPr>
          <a:xfrm>
            <a:off x="381000" y="3429000"/>
            <a:ext cx="8534400" cy="2667000"/>
          </a:xfrm>
          <a:solidFill>
            <a:schemeClr val="bg1">
              <a:lumMod val="95000"/>
            </a:schemeClr>
          </a:solidFill>
        </p:spPr>
        <p:txBody>
          <a:bodyPr/>
          <a:lstStyle/>
          <a:p>
            <a:pPr eaLnBrk="1" hangingPunct="1"/>
            <a:r>
              <a:rPr lang="en-US" sz="2600" dirty="0" smtClean="0"/>
              <a:t>Various points, path splits, allowing choice</a:t>
            </a:r>
          </a:p>
          <a:p>
            <a:pPr lvl="1" eaLnBrk="1" hangingPunct="1"/>
            <a:r>
              <a:rPr lang="en-US" sz="2200" dirty="0" smtClean="0"/>
              <a:t>Gives feeling of control</a:t>
            </a:r>
          </a:p>
          <a:p>
            <a:pPr lvl="1" eaLnBrk="1" hangingPunct="1"/>
            <a:r>
              <a:rPr lang="en-US" sz="2200" dirty="0" smtClean="0"/>
              <a:t>Example: Choice of  stairs or elevator</a:t>
            </a:r>
          </a:p>
          <a:p>
            <a:pPr eaLnBrk="1" hangingPunct="1"/>
            <a:r>
              <a:rPr lang="en-US" sz="2600" dirty="0" smtClean="0"/>
              <a:t>At some point, paths converge</a:t>
            </a:r>
          </a:p>
          <a:p>
            <a:pPr lvl="1" eaLnBrk="1" hangingPunct="1"/>
            <a:r>
              <a:rPr lang="en-US" sz="2200" dirty="0" smtClean="0"/>
              <a:t>Designer can manage content explosion</a:t>
            </a:r>
          </a:p>
          <a:p>
            <a:pPr lvl="1" eaLnBrk="1" hangingPunct="1"/>
            <a:r>
              <a:rPr lang="en-US" sz="2200" dirty="0" smtClean="0"/>
              <a:t>Examples: must kill bad guys on roof</a:t>
            </a:r>
          </a:p>
        </p:txBody>
      </p:sp>
      <p:sp>
        <p:nvSpPr>
          <p:cNvPr id="28678" name="Rectangle 5"/>
          <p:cNvSpPr>
            <a:spLocks noChangeArrowheads="1"/>
          </p:cNvSpPr>
          <p:nvPr/>
        </p:nvSpPr>
        <p:spPr bwMode="auto">
          <a:xfrm>
            <a:off x="228600" y="1905000"/>
            <a:ext cx="1219200" cy="685800"/>
          </a:xfrm>
          <a:prstGeom prst="rect">
            <a:avLst/>
          </a:prstGeom>
          <a:solidFill>
            <a:schemeClr val="accent2">
              <a:lumMod val="20000"/>
              <a:lumOff val="80000"/>
            </a:schemeClr>
          </a:solidFill>
          <a:ln w="9525">
            <a:solidFill>
              <a:schemeClr val="tx1"/>
            </a:solidFill>
            <a:miter lim="800000"/>
            <a:headEnd/>
            <a:tailEnd/>
          </a:ln>
        </p:spPr>
        <p:txBody>
          <a:bodyPr wrap="none" anchor="ctr"/>
          <a:lstStyle/>
          <a:p>
            <a:pPr algn="ctr"/>
            <a:r>
              <a:rPr lang="en-US" i="0">
                <a:latin typeface="Levenim MT" pitchFamily="2" charset="-79"/>
                <a:cs typeface="Levenim MT" pitchFamily="2" charset="-79"/>
              </a:rPr>
              <a:t>Start</a:t>
            </a:r>
          </a:p>
        </p:txBody>
      </p:sp>
      <p:sp>
        <p:nvSpPr>
          <p:cNvPr id="28679" name="Rectangle 6"/>
          <p:cNvSpPr>
            <a:spLocks noChangeArrowheads="1"/>
          </p:cNvSpPr>
          <p:nvPr/>
        </p:nvSpPr>
        <p:spPr bwMode="auto">
          <a:xfrm>
            <a:off x="7391400" y="1905000"/>
            <a:ext cx="1219200" cy="685800"/>
          </a:xfrm>
          <a:prstGeom prst="rect">
            <a:avLst/>
          </a:prstGeom>
          <a:solidFill>
            <a:schemeClr val="accent5">
              <a:lumMod val="75000"/>
            </a:schemeClr>
          </a:solidFill>
          <a:ln w="9525">
            <a:solidFill>
              <a:schemeClr val="tx1"/>
            </a:solidFill>
            <a:miter lim="800000"/>
            <a:headEnd/>
            <a:tailEnd/>
          </a:ln>
        </p:spPr>
        <p:txBody>
          <a:bodyPr wrap="none" anchor="ctr"/>
          <a:lstStyle/>
          <a:p>
            <a:pPr algn="ctr"/>
            <a:r>
              <a:rPr lang="en-US" i="0">
                <a:latin typeface="Levenim MT" pitchFamily="2" charset="-79"/>
                <a:cs typeface="Levenim MT" pitchFamily="2" charset="-79"/>
              </a:rPr>
              <a:t>End</a:t>
            </a:r>
          </a:p>
        </p:txBody>
      </p:sp>
      <p:sp>
        <p:nvSpPr>
          <p:cNvPr id="28680" name="Line 7"/>
          <p:cNvSpPr>
            <a:spLocks noChangeShapeType="1"/>
          </p:cNvSpPr>
          <p:nvPr/>
        </p:nvSpPr>
        <p:spPr bwMode="auto">
          <a:xfrm>
            <a:off x="1447800" y="2286000"/>
            <a:ext cx="1143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i="0">
              <a:latin typeface="Levenim MT" pitchFamily="2" charset="-79"/>
              <a:cs typeface="Levenim MT" pitchFamily="2" charset="-79"/>
            </a:endParaRPr>
          </a:p>
        </p:txBody>
      </p:sp>
      <p:sp>
        <p:nvSpPr>
          <p:cNvPr id="28681" name="Rectangle 8"/>
          <p:cNvSpPr>
            <a:spLocks noChangeArrowheads="1"/>
          </p:cNvSpPr>
          <p:nvPr/>
        </p:nvSpPr>
        <p:spPr bwMode="auto">
          <a:xfrm>
            <a:off x="2590800" y="1905000"/>
            <a:ext cx="1219200" cy="685800"/>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a:r>
              <a:rPr lang="en-US" sz="2000" i="0" dirty="0">
                <a:latin typeface="Levenim MT" pitchFamily="2" charset="-79"/>
                <a:cs typeface="Levenim MT" pitchFamily="2" charset="-79"/>
              </a:rPr>
              <a:t>Bottle-</a:t>
            </a:r>
          </a:p>
          <a:p>
            <a:pPr algn="ctr"/>
            <a:r>
              <a:rPr lang="en-US" sz="2000" i="0" dirty="0">
                <a:latin typeface="Levenim MT" pitchFamily="2" charset="-79"/>
                <a:cs typeface="Levenim MT" pitchFamily="2" charset="-79"/>
              </a:rPr>
              <a:t>Neck A</a:t>
            </a:r>
          </a:p>
        </p:txBody>
      </p:sp>
      <p:sp>
        <p:nvSpPr>
          <p:cNvPr id="28682" name="Line 9"/>
          <p:cNvSpPr>
            <a:spLocks noChangeShapeType="1"/>
          </p:cNvSpPr>
          <p:nvPr/>
        </p:nvSpPr>
        <p:spPr bwMode="auto">
          <a:xfrm>
            <a:off x="1143000" y="2590800"/>
            <a:ext cx="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i="0">
              <a:latin typeface="Levenim MT" pitchFamily="2" charset="-79"/>
              <a:cs typeface="Levenim MT" pitchFamily="2" charset="-79"/>
            </a:endParaRPr>
          </a:p>
        </p:txBody>
      </p:sp>
      <p:sp>
        <p:nvSpPr>
          <p:cNvPr id="28683" name="Line 10"/>
          <p:cNvSpPr>
            <a:spLocks noChangeShapeType="1"/>
          </p:cNvSpPr>
          <p:nvPr/>
        </p:nvSpPr>
        <p:spPr bwMode="auto">
          <a:xfrm>
            <a:off x="1143000" y="2819400"/>
            <a:ext cx="1524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i="0">
              <a:latin typeface="Levenim MT" pitchFamily="2" charset="-79"/>
              <a:cs typeface="Levenim MT" pitchFamily="2" charset="-79"/>
            </a:endParaRPr>
          </a:p>
        </p:txBody>
      </p:sp>
      <p:sp>
        <p:nvSpPr>
          <p:cNvPr id="28684" name="Line 11"/>
          <p:cNvSpPr>
            <a:spLocks noChangeShapeType="1"/>
          </p:cNvSpPr>
          <p:nvPr/>
        </p:nvSpPr>
        <p:spPr bwMode="auto">
          <a:xfrm>
            <a:off x="2667000" y="1676400"/>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i="0">
              <a:latin typeface="Levenim MT" pitchFamily="2" charset="-79"/>
              <a:cs typeface="Levenim MT" pitchFamily="2" charset="-79"/>
            </a:endParaRPr>
          </a:p>
        </p:txBody>
      </p:sp>
      <p:sp>
        <p:nvSpPr>
          <p:cNvPr id="28685" name="Line 12"/>
          <p:cNvSpPr>
            <a:spLocks noChangeShapeType="1"/>
          </p:cNvSpPr>
          <p:nvPr/>
        </p:nvSpPr>
        <p:spPr bwMode="auto">
          <a:xfrm>
            <a:off x="2667000" y="2590800"/>
            <a:ext cx="0" cy="2286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i="0">
              <a:latin typeface="Levenim MT" pitchFamily="2" charset="-79"/>
              <a:cs typeface="Levenim MT" pitchFamily="2" charset="-79"/>
            </a:endParaRPr>
          </a:p>
        </p:txBody>
      </p:sp>
      <p:sp>
        <p:nvSpPr>
          <p:cNvPr id="28686" name="Line 13"/>
          <p:cNvSpPr>
            <a:spLocks noChangeShapeType="1"/>
          </p:cNvSpPr>
          <p:nvPr/>
        </p:nvSpPr>
        <p:spPr bwMode="auto">
          <a:xfrm>
            <a:off x="1143000" y="1676400"/>
            <a:ext cx="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i="0">
              <a:latin typeface="Levenim MT" pitchFamily="2" charset="-79"/>
              <a:cs typeface="Levenim MT" pitchFamily="2" charset="-79"/>
            </a:endParaRPr>
          </a:p>
        </p:txBody>
      </p:sp>
      <p:sp>
        <p:nvSpPr>
          <p:cNvPr id="28687" name="Line 14"/>
          <p:cNvSpPr>
            <a:spLocks noChangeShapeType="1"/>
          </p:cNvSpPr>
          <p:nvPr/>
        </p:nvSpPr>
        <p:spPr bwMode="auto">
          <a:xfrm>
            <a:off x="1143000" y="1676400"/>
            <a:ext cx="1524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i="0">
              <a:latin typeface="Levenim MT" pitchFamily="2" charset="-79"/>
              <a:cs typeface="Levenim MT" pitchFamily="2" charset="-79"/>
            </a:endParaRPr>
          </a:p>
        </p:txBody>
      </p:sp>
      <p:sp>
        <p:nvSpPr>
          <p:cNvPr id="28688" name="Line 15"/>
          <p:cNvSpPr>
            <a:spLocks noChangeShapeType="1"/>
          </p:cNvSpPr>
          <p:nvPr/>
        </p:nvSpPr>
        <p:spPr bwMode="auto">
          <a:xfrm>
            <a:off x="3810000" y="2286000"/>
            <a:ext cx="1295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i="0">
              <a:latin typeface="Levenim MT" pitchFamily="2" charset="-79"/>
              <a:cs typeface="Levenim MT" pitchFamily="2" charset="-79"/>
            </a:endParaRPr>
          </a:p>
        </p:txBody>
      </p:sp>
      <p:sp>
        <p:nvSpPr>
          <p:cNvPr id="28689" name="Rectangle 16"/>
          <p:cNvSpPr>
            <a:spLocks noChangeArrowheads="1"/>
          </p:cNvSpPr>
          <p:nvPr/>
        </p:nvSpPr>
        <p:spPr bwMode="auto">
          <a:xfrm>
            <a:off x="5105400" y="1905000"/>
            <a:ext cx="1219200" cy="685800"/>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a:r>
              <a:rPr lang="en-US" sz="2000" i="0" dirty="0">
                <a:latin typeface="Levenim MT" pitchFamily="2" charset="-79"/>
                <a:cs typeface="Levenim MT" pitchFamily="2" charset="-79"/>
              </a:rPr>
              <a:t>Bottle-</a:t>
            </a:r>
          </a:p>
          <a:p>
            <a:pPr algn="ctr"/>
            <a:r>
              <a:rPr lang="en-US" sz="2000" i="0" dirty="0">
                <a:latin typeface="Levenim MT" pitchFamily="2" charset="-79"/>
                <a:cs typeface="Levenim MT" pitchFamily="2" charset="-79"/>
              </a:rPr>
              <a:t>Neck B</a:t>
            </a:r>
          </a:p>
        </p:txBody>
      </p:sp>
      <p:sp>
        <p:nvSpPr>
          <p:cNvPr id="28690" name="Line 17"/>
          <p:cNvSpPr>
            <a:spLocks noChangeShapeType="1"/>
          </p:cNvSpPr>
          <p:nvPr/>
        </p:nvSpPr>
        <p:spPr bwMode="auto">
          <a:xfrm>
            <a:off x="3657600" y="2590800"/>
            <a:ext cx="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i="0">
              <a:latin typeface="Levenim MT" pitchFamily="2" charset="-79"/>
              <a:cs typeface="Levenim MT" pitchFamily="2" charset="-79"/>
            </a:endParaRPr>
          </a:p>
        </p:txBody>
      </p:sp>
      <p:sp>
        <p:nvSpPr>
          <p:cNvPr id="28691" name="Line 18"/>
          <p:cNvSpPr>
            <a:spLocks noChangeShapeType="1"/>
          </p:cNvSpPr>
          <p:nvPr/>
        </p:nvSpPr>
        <p:spPr bwMode="auto">
          <a:xfrm>
            <a:off x="3657600" y="2819400"/>
            <a:ext cx="1524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i="0">
              <a:latin typeface="Levenim MT" pitchFamily="2" charset="-79"/>
              <a:cs typeface="Levenim MT" pitchFamily="2" charset="-79"/>
            </a:endParaRPr>
          </a:p>
        </p:txBody>
      </p:sp>
      <p:sp>
        <p:nvSpPr>
          <p:cNvPr id="28692" name="Line 19"/>
          <p:cNvSpPr>
            <a:spLocks noChangeShapeType="1"/>
          </p:cNvSpPr>
          <p:nvPr/>
        </p:nvSpPr>
        <p:spPr bwMode="auto">
          <a:xfrm>
            <a:off x="5181600" y="1676400"/>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i="0">
              <a:latin typeface="Levenim MT" pitchFamily="2" charset="-79"/>
              <a:cs typeface="Levenim MT" pitchFamily="2" charset="-79"/>
            </a:endParaRPr>
          </a:p>
        </p:txBody>
      </p:sp>
      <p:sp>
        <p:nvSpPr>
          <p:cNvPr id="28693" name="Line 20"/>
          <p:cNvSpPr>
            <a:spLocks noChangeShapeType="1"/>
          </p:cNvSpPr>
          <p:nvPr/>
        </p:nvSpPr>
        <p:spPr bwMode="auto">
          <a:xfrm>
            <a:off x="5181600" y="2590800"/>
            <a:ext cx="0" cy="2286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i="0">
              <a:latin typeface="Levenim MT" pitchFamily="2" charset="-79"/>
              <a:cs typeface="Levenim MT" pitchFamily="2" charset="-79"/>
            </a:endParaRPr>
          </a:p>
        </p:txBody>
      </p:sp>
      <p:sp>
        <p:nvSpPr>
          <p:cNvPr id="28694" name="Line 21"/>
          <p:cNvSpPr>
            <a:spLocks noChangeShapeType="1"/>
          </p:cNvSpPr>
          <p:nvPr/>
        </p:nvSpPr>
        <p:spPr bwMode="auto">
          <a:xfrm>
            <a:off x="3657600" y="1676400"/>
            <a:ext cx="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i="0">
              <a:latin typeface="Levenim MT" pitchFamily="2" charset="-79"/>
              <a:cs typeface="Levenim MT" pitchFamily="2" charset="-79"/>
            </a:endParaRPr>
          </a:p>
        </p:txBody>
      </p:sp>
      <p:sp>
        <p:nvSpPr>
          <p:cNvPr id="28695" name="Line 22"/>
          <p:cNvSpPr>
            <a:spLocks noChangeShapeType="1"/>
          </p:cNvSpPr>
          <p:nvPr/>
        </p:nvSpPr>
        <p:spPr bwMode="auto">
          <a:xfrm>
            <a:off x="3657600" y="1676400"/>
            <a:ext cx="1524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i="0">
              <a:latin typeface="Levenim MT" pitchFamily="2" charset="-79"/>
              <a:cs typeface="Levenim MT" pitchFamily="2" charset="-79"/>
            </a:endParaRPr>
          </a:p>
        </p:txBody>
      </p:sp>
      <p:sp>
        <p:nvSpPr>
          <p:cNvPr id="28696" name="Line 23"/>
          <p:cNvSpPr>
            <a:spLocks noChangeShapeType="1"/>
          </p:cNvSpPr>
          <p:nvPr/>
        </p:nvSpPr>
        <p:spPr bwMode="auto">
          <a:xfrm>
            <a:off x="6324600" y="2286000"/>
            <a:ext cx="1066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i="0">
              <a:latin typeface="Levenim MT" pitchFamily="2" charset="-79"/>
              <a:cs typeface="Levenim MT" pitchFamily="2" charset="-79"/>
            </a:endParaRPr>
          </a:p>
        </p:txBody>
      </p:sp>
    </p:spTree>
    <p:extLst>
      <p:ext uri="{BB962C8B-B14F-4D97-AF65-F5344CB8AC3E}">
        <p14:creationId xmlns:p14="http://schemas.microsoft.com/office/powerpoint/2010/main" val="2986993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smtClean="0"/>
              <a:t>Ring Layout</a:t>
            </a:r>
          </a:p>
        </p:txBody>
      </p:sp>
      <p:sp>
        <p:nvSpPr>
          <p:cNvPr id="44036" name="Rectangle 3"/>
          <p:cNvSpPr>
            <a:spLocks noGrp="1" noChangeArrowheads="1"/>
          </p:cNvSpPr>
          <p:nvPr>
            <p:ph type="body" idx="1"/>
          </p:nvPr>
        </p:nvSpPr>
        <p:spPr>
          <a:xfrm>
            <a:off x="566906" y="1600200"/>
            <a:ext cx="4614693" cy="1828800"/>
          </a:xfr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pPr eaLnBrk="1" hangingPunct="1"/>
            <a:r>
              <a:rPr lang="en-US" sz="2400" dirty="0"/>
              <a:t>Used for racing games.</a:t>
            </a:r>
          </a:p>
          <a:p>
            <a:pPr eaLnBrk="1" hangingPunct="1"/>
            <a:r>
              <a:rPr lang="en-US" sz="2400" dirty="0" smtClean="0"/>
              <a:t>Path </a:t>
            </a:r>
            <a:r>
              <a:rPr lang="en-US" sz="2400" dirty="0"/>
              <a:t>returns to its starting </a:t>
            </a:r>
            <a:r>
              <a:rPr lang="en-US" sz="2400" dirty="0" smtClean="0"/>
              <a:t>point.</a:t>
            </a:r>
            <a:endParaRPr lang="en-US" sz="2400" dirty="0"/>
          </a:p>
          <a:p>
            <a:pPr eaLnBrk="1" hangingPunct="1"/>
            <a:r>
              <a:rPr lang="en-US" sz="2400" dirty="0"/>
              <a:t>Oval tracks or twisting road-racing tracks are </a:t>
            </a:r>
            <a:r>
              <a:rPr lang="en-US" sz="2400" dirty="0" smtClean="0"/>
              <a:t>rings.</a:t>
            </a:r>
            <a:endParaRPr lang="en-US" sz="2400" dirty="0"/>
          </a:p>
        </p:txBody>
      </p:sp>
      <p:pic>
        <p:nvPicPr>
          <p:cNvPr id="44037" name="Picture 4" descr="ewa_ch12_fig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600" y="1394333"/>
            <a:ext cx="2573288" cy="257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https://encrypted-tbn2.gstatic.com/images?q=tbn:ANd9GcSiNcLTQ0E-zWE6UwQABEXIBHYpBJ6T6peCa1MqriCvkuwryG_a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666" y="4140688"/>
            <a:ext cx="4029757" cy="225666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encrypted-tbn1.gstatic.com/images?q=tbn:ANd9GcTTWr-dwMr5lQ4Sw4G5xiPVpt471nDfNvRv3Mv4X8rEGR7K313Nj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8084" y="4012296"/>
            <a:ext cx="3312368" cy="2481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875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smtClean="0"/>
              <a:t>Network Layout</a:t>
            </a:r>
          </a:p>
        </p:txBody>
      </p:sp>
      <p:sp>
        <p:nvSpPr>
          <p:cNvPr id="45060" name="Rectangle 3"/>
          <p:cNvSpPr>
            <a:spLocks noGrp="1" noChangeArrowheads="1"/>
          </p:cNvSpPr>
          <p:nvPr>
            <p:ph type="body" idx="1"/>
          </p:nvPr>
        </p:nvSpPr>
        <p:spPr>
          <a:xfrm>
            <a:off x="35351" y="1584960"/>
            <a:ext cx="5227517" cy="3276600"/>
          </a:xfr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pPr eaLnBrk="1" hangingPunct="1"/>
            <a:r>
              <a:rPr lang="en-US" dirty="0"/>
              <a:t>Spaces connect to other spaces in </a:t>
            </a:r>
            <a:r>
              <a:rPr lang="en-US" dirty="0">
                <a:solidFill>
                  <a:srgbClr val="0000FF"/>
                </a:solidFill>
              </a:rPr>
              <a:t>different ways</a:t>
            </a:r>
          </a:p>
          <a:p>
            <a:pPr eaLnBrk="1" hangingPunct="1"/>
            <a:r>
              <a:rPr lang="en-US" dirty="0"/>
              <a:t>Give the player </a:t>
            </a:r>
            <a:r>
              <a:rPr lang="en-US" dirty="0">
                <a:solidFill>
                  <a:srgbClr val="0000FF"/>
                </a:solidFill>
              </a:rPr>
              <a:t>freedom</a:t>
            </a:r>
            <a:r>
              <a:rPr lang="en-US" dirty="0"/>
              <a:t> to take any path</a:t>
            </a:r>
          </a:p>
          <a:p>
            <a:pPr eaLnBrk="1" hangingPunct="1"/>
            <a:r>
              <a:rPr lang="en-US" dirty="0">
                <a:solidFill>
                  <a:srgbClr val="0000FF"/>
                </a:solidFill>
              </a:rPr>
              <a:t>Stories must be able to tolerate player experiencing events in any sequence</a:t>
            </a:r>
          </a:p>
        </p:txBody>
      </p:sp>
      <p:pic>
        <p:nvPicPr>
          <p:cNvPr id="45061" name="Picture 4" descr="ewa_ch12_fig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1584960"/>
            <a:ext cx="3519165" cy="3431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3676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smtClean="0"/>
              <a:t>Hub Layout</a:t>
            </a:r>
          </a:p>
        </p:txBody>
      </p:sp>
      <p:sp>
        <p:nvSpPr>
          <p:cNvPr id="46084" name="Rectangle 3"/>
          <p:cNvSpPr>
            <a:spLocks noGrp="1" noChangeArrowheads="1"/>
          </p:cNvSpPr>
          <p:nvPr>
            <p:ph type="body" idx="1"/>
          </p:nvPr>
        </p:nvSpPr>
        <p:spPr>
          <a:xfrm>
            <a:off x="152400" y="1828800"/>
            <a:ext cx="5334000" cy="2895600"/>
          </a:xfr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pPr eaLnBrk="1" hangingPunct="1"/>
            <a:r>
              <a:rPr lang="en-US" dirty="0"/>
              <a:t>Central hub is usually a safe zone</a:t>
            </a:r>
          </a:p>
          <a:p>
            <a:pPr eaLnBrk="1" hangingPunct="1"/>
            <a:r>
              <a:rPr lang="en-US" dirty="0"/>
              <a:t>Provides some choice of where to go</a:t>
            </a:r>
          </a:p>
          <a:p>
            <a:pPr eaLnBrk="1" hangingPunct="1"/>
            <a:r>
              <a:rPr lang="en-US" dirty="0"/>
              <a:t>Lock off some areas to control player experiences</a:t>
            </a:r>
          </a:p>
        </p:txBody>
      </p:sp>
      <p:pic>
        <p:nvPicPr>
          <p:cNvPr id="46085" name="Picture 4" descr="ewa_ch12_fig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1828800"/>
            <a:ext cx="3093721" cy="2971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5952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smtClean="0">
                <a:latin typeface="Candara" pitchFamily="34" charset="0"/>
              </a:rPr>
              <a:t>What Is Level Design?</a:t>
            </a:r>
          </a:p>
        </p:txBody>
      </p:sp>
      <p:sp>
        <p:nvSpPr>
          <p:cNvPr id="13316" name="Rectangle 3"/>
          <p:cNvSpPr>
            <a:spLocks noGrp="1" noChangeArrowheads="1"/>
          </p:cNvSpPr>
          <p:nvPr>
            <p:ph type="body" sz="half" idx="1"/>
          </p:nvPr>
        </p:nvSpPr>
        <p:spPr>
          <a:xfrm>
            <a:off x="939404" y="2819400"/>
            <a:ext cx="7823596" cy="3733800"/>
          </a:xfrm>
          <a:solidFill>
            <a:schemeClr val="bg1">
              <a:lumMod val="95000"/>
            </a:schemeClr>
          </a:solidFill>
          <a:ln>
            <a:noFill/>
          </a:ln>
        </p:spPr>
        <p:txBody>
          <a:bodyPr/>
          <a:lstStyle/>
          <a:p>
            <a:pPr lvl="1" eaLnBrk="1" hangingPunct="1"/>
            <a:r>
              <a:rPr lang="en-US" dirty="0"/>
              <a:t>Space in which the game takes place</a:t>
            </a:r>
          </a:p>
          <a:p>
            <a:pPr lvl="1" eaLnBrk="1" hangingPunct="1"/>
            <a:r>
              <a:rPr lang="en-US" dirty="0"/>
              <a:t>Initial conditions of the level</a:t>
            </a:r>
          </a:p>
          <a:p>
            <a:pPr lvl="1" eaLnBrk="1" hangingPunct="1"/>
            <a:r>
              <a:rPr lang="en-US" dirty="0"/>
              <a:t>Set of challenges within the level</a:t>
            </a:r>
          </a:p>
          <a:p>
            <a:pPr lvl="1" eaLnBrk="1" hangingPunct="1"/>
            <a:r>
              <a:rPr lang="en-US" dirty="0"/>
              <a:t>Termination conditions of the level</a:t>
            </a:r>
          </a:p>
          <a:p>
            <a:pPr lvl="1" eaLnBrk="1" hangingPunct="1"/>
            <a:r>
              <a:rPr lang="en-US" dirty="0"/>
              <a:t>Interplay between gameplay and story</a:t>
            </a:r>
          </a:p>
          <a:p>
            <a:pPr lvl="1" eaLnBrk="1" hangingPunct="1"/>
            <a:r>
              <a:rPr lang="en-US" dirty="0"/>
              <a:t>Aesthetics and mood of the level</a:t>
            </a:r>
          </a:p>
          <a:p>
            <a:pPr lvl="1" eaLnBrk="1" hangingPunct="1"/>
            <a:r>
              <a:rPr lang="en-US" dirty="0"/>
              <a:t>Creates gameplay through environment and </a:t>
            </a:r>
            <a:r>
              <a:rPr lang="en-US" dirty="0" smtClean="0"/>
              <a:t>systems</a:t>
            </a:r>
          </a:p>
          <a:p>
            <a:pPr lvl="1" eaLnBrk="1" hangingPunct="1"/>
            <a:r>
              <a:rPr lang="en-US" dirty="0"/>
              <a:t>Handles the technical implementation of a space</a:t>
            </a:r>
          </a:p>
          <a:p>
            <a:pPr lvl="1" eaLnBrk="1" hangingPunct="1"/>
            <a:endParaRPr lang="en-US" dirty="0"/>
          </a:p>
          <a:p>
            <a:pPr lvl="1" eaLnBrk="1" hangingPunct="1"/>
            <a:endParaRPr lang="en-US" dirty="0">
              <a:latin typeface="Poor Richard" panose="02080502050505020702" pitchFamily="18" charset="0"/>
            </a:endParaRPr>
          </a:p>
          <a:p>
            <a:pPr lvl="1" eaLnBrk="1" hangingPunct="1"/>
            <a:endParaRPr lang="en-US" sz="2800" dirty="0" smtClean="0">
              <a:latin typeface="Poor Richard" panose="02080502050505020702" pitchFamily="18" charset="0"/>
            </a:endParaRPr>
          </a:p>
        </p:txBody>
      </p:sp>
      <p:sp>
        <p:nvSpPr>
          <p:cNvPr id="13318" name="Rectangle 5"/>
          <p:cNvSpPr>
            <a:spLocks noChangeArrowheads="1"/>
          </p:cNvSpPr>
          <p:nvPr/>
        </p:nvSpPr>
        <p:spPr bwMode="auto">
          <a:xfrm>
            <a:off x="533400" y="1531303"/>
            <a:ext cx="8458200" cy="144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folHlink"/>
              </a:buClr>
              <a:buSzPct val="60000"/>
              <a:buFont typeface="Wingdings" pitchFamily="2" charset="2"/>
              <a:buChar char="n"/>
            </a:pPr>
            <a:r>
              <a:rPr kumimoji="0" lang="en-US" sz="2800" b="1" i="0" dirty="0">
                <a:solidFill>
                  <a:srgbClr val="C00000"/>
                </a:solidFill>
                <a:latin typeface="+mn-lt"/>
              </a:rPr>
              <a:t>Level design: </a:t>
            </a:r>
            <a:r>
              <a:rPr lang="en-US" sz="2800" i="0" dirty="0">
                <a:latin typeface="+mn-lt"/>
              </a:rPr>
              <a:t>constructing the experience for the player using components from the game designer</a:t>
            </a:r>
          </a:p>
          <a:p>
            <a:pPr marL="342900" indent="-342900">
              <a:lnSpc>
                <a:spcPct val="90000"/>
              </a:lnSpc>
              <a:spcBef>
                <a:spcPct val="20000"/>
              </a:spcBef>
              <a:buClr>
                <a:schemeClr val="folHlink"/>
              </a:buClr>
              <a:buSzPct val="60000"/>
              <a:buFont typeface="Wingdings" pitchFamily="2" charset="2"/>
              <a:buChar char="n"/>
            </a:pPr>
            <a:r>
              <a:rPr lang="en-US" sz="2800" i="0" dirty="0">
                <a:latin typeface="+mn-lt"/>
              </a:rPr>
              <a:t>Level designers create:</a:t>
            </a:r>
          </a:p>
        </p:txBody>
      </p:sp>
    </p:spTree>
    <p:extLst>
      <p:ext uri="{BB962C8B-B14F-4D97-AF65-F5344CB8AC3E}">
        <p14:creationId xmlns:p14="http://schemas.microsoft.com/office/powerpoint/2010/main" val="173221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animEffect transition="in" filter="wipe(left)">
                                      <p:cBhvr>
                                        <p:cTn id="7" dur="500"/>
                                        <p:tgtEl>
                                          <p:spTgt spid="13316">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3316">
                                            <p:txEl>
                                              <p:pRg st="1" end="1"/>
                                            </p:txEl>
                                          </p:spTgt>
                                        </p:tgtEl>
                                        <p:attrNameLst>
                                          <p:attrName>style.visibility</p:attrName>
                                        </p:attrNameLst>
                                      </p:cBhvr>
                                      <p:to>
                                        <p:strVal val="visible"/>
                                      </p:to>
                                    </p:set>
                                    <p:animEffect transition="in" filter="wipe(left)">
                                      <p:cBhvr>
                                        <p:cTn id="10" dur="500"/>
                                        <p:tgtEl>
                                          <p:spTgt spid="1331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3316">
                                            <p:txEl>
                                              <p:pRg st="2" end="2"/>
                                            </p:txEl>
                                          </p:spTgt>
                                        </p:tgtEl>
                                        <p:attrNameLst>
                                          <p:attrName>style.visibility</p:attrName>
                                        </p:attrNameLst>
                                      </p:cBhvr>
                                      <p:to>
                                        <p:strVal val="visible"/>
                                      </p:to>
                                    </p:set>
                                    <p:animEffect transition="in" filter="wipe(left)">
                                      <p:cBhvr>
                                        <p:cTn id="15" dur="500"/>
                                        <p:tgtEl>
                                          <p:spTgt spid="13316">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3316">
                                            <p:txEl>
                                              <p:pRg st="3" end="3"/>
                                            </p:txEl>
                                          </p:spTgt>
                                        </p:tgtEl>
                                        <p:attrNameLst>
                                          <p:attrName>style.visibility</p:attrName>
                                        </p:attrNameLst>
                                      </p:cBhvr>
                                      <p:to>
                                        <p:strVal val="visible"/>
                                      </p:to>
                                    </p:set>
                                    <p:animEffect transition="in" filter="wipe(left)">
                                      <p:cBhvr>
                                        <p:cTn id="18" dur="500"/>
                                        <p:tgtEl>
                                          <p:spTgt spid="1331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316">
                                            <p:txEl>
                                              <p:pRg st="4" end="4"/>
                                            </p:txEl>
                                          </p:spTgt>
                                        </p:tgtEl>
                                        <p:attrNameLst>
                                          <p:attrName>style.visibility</p:attrName>
                                        </p:attrNameLst>
                                      </p:cBhvr>
                                      <p:to>
                                        <p:strVal val="visible"/>
                                      </p:to>
                                    </p:set>
                                    <p:animEffect transition="in" filter="wipe(left)">
                                      <p:cBhvr>
                                        <p:cTn id="23" dur="500"/>
                                        <p:tgtEl>
                                          <p:spTgt spid="13316">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13316">
                                            <p:txEl>
                                              <p:pRg st="5" end="5"/>
                                            </p:txEl>
                                          </p:spTgt>
                                        </p:tgtEl>
                                        <p:attrNameLst>
                                          <p:attrName>style.visibility</p:attrName>
                                        </p:attrNameLst>
                                      </p:cBhvr>
                                      <p:to>
                                        <p:strVal val="visible"/>
                                      </p:to>
                                    </p:set>
                                    <p:animEffect transition="in" filter="wipe(left)">
                                      <p:cBhvr>
                                        <p:cTn id="26" dur="500"/>
                                        <p:tgtEl>
                                          <p:spTgt spid="1331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3316">
                                            <p:txEl>
                                              <p:pRg st="6" end="6"/>
                                            </p:txEl>
                                          </p:spTgt>
                                        </p:tgtEl>
                                        <p:attrNameLst>
                                          <p:attrName>style.visibility</p:attrName>
                                        </p:attrNameLst>
                                      </p:cBhvr>
                                      <p:to>
                                        <p:strVal val="visible"/>
                                      </p:to>
                                    </p:set>
                                    <p:animEffect transition="in" filter="wipe(left)">
                                      <p:cBhvr>
                                        <p:cTn id="31" dur="500"/>
                                        <p:tgtEl>
                                          <p:spTgt spid="13316">
                                            <p:txEl>
                                              <p:pRg st="6" end="6"/>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13316">
                                            <p:txEl>
                                              <p:pRg st="7" end="7"/>
                                            </p:txEl>
                                          </p:spTgt>
                                        </p:tgtEl>
                                        <p:attrNameLst>
                                          <p:attrName>style.visibility</p:attrName>
                                        </p:attrNameLst>
                                      </p:cBhvr>
                                      <p:to>
                                        <p:strVal val="visible"/>
                                      </p:to>
                                    </p:set>
                                    <p:animEffect transition="in" filter="wipe(left)">
                                      <p:cBhvr>
                                        <p:cTn id="34" dur="500"/>
                                        <p:tgtEl>
                                          <p:spTgt spid="133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sz="4000" dirty="0" smtClean="0"/>
              <a:t>Level Flow Model: Hub and Spokes</a:t>
            </a:r>
            <a:endParaRPr lang="en-US" sz="3200" dirty="0" smtClean="0"/>
          </a:p>
        </p:txBody>
      </p:sp>
      <p:sp>
        <p:nvSpPr>
          <p:cNvPr id="31749" name="Rectangle 3"/>
          <p:cNvSpPr>
            <a:spLocks noGrp="1" noChangeArrowheads="1"/>
          </p:cNvSpPr>
          <p:nvPr>
            <p:ph type="body" idx="1"/>
          </p:nvPr>
        </p:nvSpPr>
        <p:spPr>
          <a:xfrm>
            <a:off x="153602" y="1600200"/>
            <a:ext cx="8798052" cy="1981200"/>
          </a:xfrm>
          <a:solidFill>
            <a:schemeClr val="bg1">
              <a:lumMod val="95000"/>
            </a:schemeClr>
          </a:solidFill>
        </p:spPr>
        <p:txBody>
          <a:bodyPr/>
          <a:lstStyle/>
          <a:p>
            <a:pPr eaLnBrk="1" hangingPunct="1">
              <a:lnSpc>
                <a:spcPct val="80000"/>
              </a:lnSpc>
            </a:pPr>
            <a:r>
              <a:rPr lang="en-US" sz="2400" dirty="0" smtClean="0"/>
              <a:t>Hub is level (or part of a level), other levels branch off</a:t>
            </a:r>
          </a:p>
          <a:p>
            <a:pPr lvl="1" eaLnBrk="1" hangingPunct="1">
              <a:lnSpc>
                <a:spcPct val="80000"/>
              </a:lnSpc>
            </a:pPr>
            <a:r>
              <a:rPr lang="en-US" sz="2400" dirty="0" smtClean="0"/>
              <a:t>Means of grouping levels</a:t>
            </a:r>
          </a:p>
          <a:p>
            <a:pPr eaLnBrk="1" hangingPunct="1">
              <a:lnSpc>
                <a:spcPct val="80000"/>
              </a:lnSpc>
            </a:pPr>
            <a:r>
              <a:rPr lang="en-US" sz="2400" dirty="0" smtClean="0"/>
              <a:t>Gives player feeling of control, but can help control level explosion</a:t>
            </a:r>
          </a:p>
          <a:p>
            <a:pPr eaLnBrk="1" hangingPunct="1">
              <a:lnSpc>
                <a:spcPct val="80000"/>
              </a:lnSpc>
            </a:pPr>
            <a:r>
              <a:rPr lang="en-US" sz="2400" dirty="0" smtClean="0"/>
              <a:t>Can let player unlock a few spokes at a time</a:t>
            </a:r>
          </a:p>
          <a:p>
            <a:pPr lvl="1" eaLnBrk="1" hangingPunct="1">
              <a:lnSpc>
                <a:spcPct val="80000"/>
              </a:lnSpc>
            </a:pPr>
            <a:r>
              <a:rPr lang="en-US" sz="2400" dirty="0" smtClean="0"/>
              <a:t>Player can see that they will progress that way, but cannot now</a:t>
            </a:r>
          </a:p>
        </p:txBody>
      </p:sp>
      <p:grpSp>
        <p:nvGrpSpPr>
          <p:cNvPr id="2" name="Group 1"/>
          <p:cNvGrpSpPr/>
          <p:nvPr/>
        </p:nvGrpSpPr>
        <p:grpSpPr>
          <a:xfrm>
            <a:off x="2571428" y="4008120"/>
            <a:ext cx="3733800" cy="1752600"/>
            <a:chOff x="2514600" y="1828800"/>
            <a:chExt cx="3733800" cy="1752600"/>
          </a:xfrm>
        </p:grpSpPr>
        <p:sp>
          <p:nvSpPr>
            <p:cNvPr id="31750" name="Rectangle 4"/>
            <p:cNvSpPr>
              <a:spLocks noChangeArrowheads="1"/>
            </p:cNvSpPr>
            <p:nvPr/>
          </p:nvSpPr>
          <p:spPr bwMode="auto">
            <a:xfrm>
              <a:off x="3733800" y="2514600"/>
              <a:ext cx="1219200" cy="45720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a:r>
                <a:rPr lang="en-US" i="0" dirty="0">
                  <a:latin typeface="Levenim MT" pitchFamily="2" charset="-79"/>
                  <a:cs typeface="Levenim MT" pitchFamily="2" charset="-79"/>
                </a:rPr>
                <a:t>Start</a:t>
              </a:r>
            </a:p>
          </p:txBody>
        </p:sp>
        <p:sp>
          <p:nvSpPr>
            <p:cNvPr id="31751" name="Line 5"/>
            <p:cNvSpPr>
              <a:spLocks noChangeShapeType="1"/>
            </p:cNvSpPr>
            <p:nvPr/>
          </p:nvSpPr>
          <p:spPr bwMode="auto">
            <a:xfrm flipH="1">
              <a:off x="3200400" y="2971800"/>
              <a:ext cx="53340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i="0">
                <a:latin typeface="Levenim MT" pitchFamily="2" charset="-79"/>
                <a:cs typeface="Levenim MT" pitchFamily="2" charset="-79"/>
              </a:endParaRPr>
            </a:p>
          </p:txBody>
        </p:sp>
        <p:sp>
          <p:nvSpPr>
            <p:cNvPr id="31752" name="Rectangle 7"/>
            <p:cNvSpPr>
              <a:spLocks noChangeArrowheads="1"/>
            </p:cNvSpPr>
            <p:nvPr/>
          </p:nvSpPr>
          <p:spPr bwMode="auto">
            <a:xfrm>
              <a:off x="2514600" y="1828800"/>
              <a:ext cx="1066800" cy="304800"/>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a:r>
                <a:rPr lang="en-US" sz="1600" i="0">
                  <a:latin typeface="Levenim MT" pitchFamily="2" charset="-79"/>
                  <a:cs typeface="Levenim MT" pitchFamily="2" charset="-79"/>
                </a:rPr>
                <a:t>Level A</a:t>
              </a:r>
            </a:p>
          </p:txBody>
        </p:sp>
        <p:sp>
          <p:nvSpPr>
            <p:cNvPr id="31753" name="Rectangle 8"/>
            <p:cNvSpPr>
              <a:spLocks noChangeArrowheads="1"/>
            </p:cNvSpPr>
            <p:nvPr/>
          </p:nvSpPr>
          <p:spPr bwMode="auto">
            <a:xfrm>
              <a:off x="2514600" y="3276600"/>
              <a:ext cx="1066800" cy="304800"/>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a:r>
                <a:rPr lang="en-US" sz="1600" i="0">
                  <a:latin typeface="Levenim MT" pitchFamily="2" charset="-79"/>
                  <a:cs typeface="Levenim MT" pitchFamily="2" charset="-79"/>
                </a:rPr>
                <a:t>Level C</a:t>
              </a:r>
            </a:p>
          </p:txBody>
        </p:sp>
        <p:sp>
          <p:nvSpPr>
            <p:cNvPr id="31754" name="Line 9"/>
            <p:cNvSpPr>
              <a:spLocks noChangeShapeType="1"/>
            </p:cNvSpPr>
            <p:nvPr/>
          </p:nvSpPr>
          <p:spPr bwMode="auto">
            <a:xfrm flipV="1">
              <a:off x="4953000" y="2133600"/>
              <a:ext cx="45720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i="0">
                <a:latin typeface="Levenim MT" pitchFamily="2" charset="-79"/>
                <a:cs typeface="Levenim MT" pitchFamily="2" charset="-79"/>
              </a:endParaRPr>
            </a:p>
          </p:txBody>
        </p:sp>
        <p:sp>
          <p:nvSpPr>
            <p:cNvPr id="31755" name="Rectangle 10"/>
            <p:cNvSpPr>
              <a:spLocks noChangeArrowheads="1"/>
            </p:cNvSpPr>
            <p:nvPr/>
          </p:nvSpPr>
          <p:spPr bwMode="auto">
            <a:xfrm>
              <a:off x="5029200" y="1828800"/>
              <a:ext cx="1066800" cy="304800"/>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a:r>
                <a:rPr lang="en-US" sz="1600" i="0">
                  <a:latin typeface="Levenim MT" pitchFamily="2" charset="-79"/>
                  <a:cs typeface="Levenim MT" pitchFamily="2" charset="-79"/>
                </a:rPr>
                <a:t>Level B</a:t>
              </a:r>
            </a:p>
          </p:txBody>
        </p:sp>
        <p:sp>
          <p:nvSpPr>
            <p:cNvPr id="31756" name="Line 12"/>
            <p:cNvSpPr>
              <a:spLocks noChangeShapeType="1"/>
            </p:cNvSpPr>
            <p:nvPr/>
          </p:nvSpPr>
          <p:spPr bwMode="auto">
            <a:xfrm flipH="1" flipV="1">
              <a:off x="3276600" y="2133600"/>
              <a:ext cx="45720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i="0">
                <a:latin typeface="Levenim MT" pitchFamily="2" charset="-79"/>
                <a:cs typeface="Levenim MT" pitchFamily="2" charset="-79"/>
              </a:endParaRPr>
            </a:p>
          </p:txBody>
        </p:sp>
        <p:sp>
          <p:nvSpPr>
            <p:cNvPr id="31757" name="Line 13"/>
            <p:cNvSpPr>
              <a:spLocks noChangeShapeType="1"/>
            </p:cNvSpPr>
            <p:nvPr/>
          </p:nvSpPr>
          <p:spPr bwMode="auto">
            <a:xfrm>
              <a:off x="4953000" y="2971800"/>
              <a:ext cx="45720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i="0">
                <a:latin typeface="Levenim MT" pitchFamily="2" charset="-79"/>
                <a:cs typeface="Levenim MT" pitchFamily="2" charset="-79"/>
              </a:endParaRPr>
            </a:p>
          </p:txBody>
        </p:sp>
        <p:sp>
          <p:nvSpPr>
            <p:cNvPr id="31758" name="Rectangle 14"/>
            <p:cNvSpPr>
              <a:spLocks noChangeArrowheads="1"/>
            </p:cNvSpPr>
            <p:nvPr/>
          </p:nvSpPr>
          <p:spPr bwMode="auto">
            <a:xfrm>
              <a:off x="5181600" y="3276600"/>
              <a:ext cx="1066800" cy="304800"/>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a:r>
                <a:rPr lang="en-US" sz="1600" i="0" dirty="0">
                  <a:latin typeface="Levenim MT" pitchFamily="2" charset="-79"/>
                  <a:cs typeface="Levenim MT" pitchFamily="2" charset="-79"/>
                </a:rPr>
                <a:t>Level D</a:t>
              </a:r>
            </a:p>
          </p:txBody>
        </p:sp>
      </p:grpSp>
    </p:spTree>
    <p:extLst>
      <p:ext uri="{BB962C8B-B14F-4D97-AF65-F5344CB8AC3E}">
        <p14:creationId xmlns:p14="http://schemas.microsoft.com/office/powerpoint/2010/main" val="2170768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9" name="Picture 4" descr="ewa_ch12_fig06"/>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5181600" y="1524000"/>
            <a:ext cx="3906398" cy="3276600"/>
          </a:xfrm>
          <a:noFill/>
        </p:spPr>
      </p:pic>
      <p:sp>
        <p:nvSpPr>
          <p:cNvPr id="47107" name="Rectangle 2"/>
          <p:cNvSpPr>
            <a:spLocks noGrp="1" noChangeArrowheads="1"/>
          </p:cNvSpPr>
          <p:nvPr>
            <p:ph type="title"/>
          </p:nvPr>
        </p:nvSpPr>
        <p:spPr>
          <a:xfrm>
            <a:off x="683568" y="9961"/>
            <a:ext cx="7612062" cy="1143000"/>
          </a:xfrm>
        </p:spPr>
        <p:txBody>
          <a:bodyPr/>
          <a:lstStyle/>
          <a:p>
            <a:pPr eaLnBrk="1" hangingPunct="1"/>
            <a:r>
              <a:rPr lang="en-US" sz="4000" smtClean="0"/>
              <a:t>Combination Layouts</a:t>
            </a:r>
          </a:p>
        </p:txBody>
      </p:sp>
      <p:sp>
        <p:nvSpPr>
          <p:cNvPr id="47108" name="Rectangle 3"/>
          <p:cNvSpPr>
            <a:spLocks noGrp="1" noChangeArrowheads="1"/>
          </p:cNvSpPr>
          <p:nvPr>
            <p:ph type="body" sz="half" idx="1"/>
          </p:nvPr>
        </p:nvSpPr>
        <p:spPr>
          <a:xfrm>
            <a:off x="228600" y="1828800"/>
            <a:ext cx="4800600" cy="2520280"/>
          </a:xfr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pPr eaLnBrk="1" hangingPunct="1"/>
            <a:r>
              <a:rPr lang="en-US" dirty="0"/>
              <a:t>Combines aspects of several layout types</a:t>
            </a:r>
          </a:p>
          <a:p>
            <a:pPr eaLnBrk="1" hangingPunct="1"/>
            <a:r>
              <a:rPr lang="en-US" dirty="0">
                <a:solidFill>
                  <a:srgbClr val="0000FF"/>
                </a:solidFill>
              </a:rPr>
              <a:t>Role-playing games and adventure games </a:t>
            </a:r>
            <a:r>
              <a:rPr lang="en-US" dirty="0"/>
              <a:t>often use combination layouts</a:t>
            </a:r>
          </a:p>
        </p:txBody>
      </p:sp>
    </p:spTree>
    <p:extLst>
      <p:ext uri="{BB962C8B-B14F-4D97-AF65-F5344CB8AC3E}">
        <p14:creationId xmlns:p14="http://schemas.microsoft.com/office/powerpoint/2010/main" val="4096562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83568" y="260350"/>
            <a:ext cx="8260407" cy="936402"/>
          </a:xfrm>
        </p:spPr>
        <p:txBody>
          <a:bodyPr/>
          <a:lstStyle/>
          <a:p>
            <a:pPr eaLnBrk="1" hangingPunct="1"/>
            <a:r>
              <a:rPr lang="en-US" dirty="0" err="1" smtClean="0"/>
              <a:t>Bioshock</a:t>
            </a:r>
            <a:endParaRPr lang="en-US" dirty="0" smtClean="0"/>
          </a:p>
        </p:txBody>
      </p:sp>
      <p:pic>
        <p:nvPicPr>
          <p:cNvPr id="48132" name="Picture 5" descr="189108384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196752"/>
            <a:ext cx="3414713"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6" descr="189179385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196751"/>
            <a:ext cx="3373437"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9184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dirty="0">
                <a:solidFill>
                  <a:schemeClr val="tx1"/>
                </a:solidFill>
              </a:rPr>
              <a:t>Space</a:t>
            </a:r>
          </a:p>
        </p:txBody>
      </p:sp>
      <p:sp>
        <p:nvSpPr>
          <p:cNvPr id="35843" name="Content Placeholder 2"/>
          <p:cNvSpPr>
            <a:spLocks noGrp="1"/>
          </p:cNvSpPr>
          <p:nvPr>
            <p:ph idx="4294967295"/>
          </p:nvPr>
        </p:nvSpPr>
        <p:spPr>
          <a:xfrm>
            <a:off x="594360" y="1219201"/>
            <a:ext cx="8153400" cy="3733800"/>
          </a:xfrm>
        </p:spPr>
        <p:txBody>
          <a:bodyPr>
            <a:normAutofit/>
          </a:bodyPr>
          <a:lstStyle/>
          <a:p>
            <a:pPr>
              <a:lnSpc>
                <a:spcPct val="90000"/>
              </a:lnSpc>
            </a:pPr>
            <a:r>
              <a:rPr lang="en-US" dirty="0"/>
              <a:t>Perspective &amp; camera</a:t>
            </a:r>
          </a:p>
          <a:p>
            <a:pPr>
              <a:lnSpc>
                <a:spcPct val="90000"/>
              </a:lnSpc>
            </a:pPr>
            <a:r>
              <a:rPr lang="en-US" dirty="0"/>
              <a:t>Terrain &amp; materials</a:t>
            </a:r>
          </a:p>
          <a:p>
            <a:pPr>
              <a:lnSpc>
                <a:spcPct val="90000"/>
              </a:lnSpc>
            </a:pPr>
            <a:r>
              <a:rPr lang="en-US" dirty="0" err="1"/>
              <a:t>Radiosity</a:t>
            </a:r>
            <a:r>
              <a:rPr lang="en-US" dirty="0"/>
              <a:t> &amp; effects</a:t>
            </a:r>
          </a:p>
          <a:p>
            <a:pPr>
              <a:lnSpc>
                <a:spcPct val="90000"/>
              </a:lnSpc>
            </a:pPr>
            <a:r>
              <a:rPr lang="en-US" dirty="0"/>
              <a:t>Scale</a:t>
            </a:r>
          </a:p>
          <a:p>
            <a:pPr>
              <a:lnSpc>
                <a:spcPct val="90000"/>
              </a:lnSpc>
            </a:pPr>
            <a:r>
              <a:rPr lang="en-US" dirty="0"/>
              <a:t>Boundaries</a:t>
            </a:r>
          </a:p>
          <a:p>
            <a:pPr>
              <a:lnSpc>
                <a:spcPct val="90000"/>
              </a:lnSpc>
            </a:pPr>
            <a:r>
              <a:rPr lang="en-US" dirty="0"/>
              <a:t>Reality</a:t>
            </a:r>
          </a:p>
          <a:p>
            <a:pPr>
              <a:lnSpc>
                <a:spcPct val="90000"/>
              </a:lnSpc>
            </a:pPr>
            <a:r>
              <a:rPr lang="en-US" dirty="0"/>
              <a:t>Aesthetics</a:t>
            </a:r>
          </a:p>
          <a:p>
            <a:pPr>
              <a:lnSpc>
                <a:spcPct val="90000"/>
              </a:lnSpc>
            </a:pPr>
            <a:endParaRPr lang="en-US" dirty="0"/>
          </a:p>
        </p:txBody>
      </p:sp>
    </p:spTree>
    <p:extLst>
      <p:ext uri="{BB962C8B-B14F-4D97-AF65-F5344CB8AC3E}">
        <p14:creationId xmlns:p14="http://schemas.microsoft.com/office/powerpoint/2010/main" val="580284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fontScale="90000"/>
          </a:bodyPr>
          <a:lstStyle/>
          <a:p>
            <a:r>
              <a:rPr lang="en-US" sz="4000">
                <a:solidFill>
                  <a:srgbClr val="FAE0EC"/>
                </a:solidFill>
              </a:rPr>
              <a:t/>
            </a:r>
            <a:br>
              <a:rPr lang="en-US" sz="4000">
                <a:solidFill>
                  <a:srgbClr val="FAE0EC"/>
                </a:solidFill>
              </a:rPr>
            </a:br>
            <a:r>
              <a:rPr lang="en-US">
                <a:solidFill>
                  <a:schemeClr val="tx1"/>
                </a:solidFill>
              </a:rPr>
              <a:t>Omnipresent</a:t>
            </a:r>
            <a:r>
              <a:rPr lang="en-US" sz="4000" i="1">
                <a:solidFill>
                  <a:srgbClr val="FAE0EC"/>
                </a:solidFill>
              </a:rPr>
              <a:t/>
            </a:r>
            <a:br>
              <a:rPr lang="en-US" sz="4000" i="1">
                <a:solidFill>
                  <a:srgbClr val="FAE0EC"/>
                </a:solidFill>
              </a:rPr>
            </a:br>
            <a:endParaRPr lang="en-US" sz="4000">
              <a:solidFill>
                <a:srgbClr val="FAE0EC"/>
              </a:solidFill>
            </a:endParaRPr>
          </a:p>
        </p:txBody>
      </p:sp>
      <p:pic>
        <p:nvPicPr>
          <p:cNvPr id="363523" name="Content Placeholder 3" descr="spaceCameraOmni.jp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2976563" y="2490788"/>
            <a:ext cx="3190875" cy="2743200"/>
          </a:xfrm>
        </p:spPr>
      </p:pic>
    </p:spTree>
    <p:extLst>
      <p:ext uri="{BB962C8B-B14F-4D97-AF65-F5344CB8AC3E}">
        <p14:creationId xmlns:p14="http://schemas.microsoft.com/office/powerpoint/2010/main" val="2890081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fontScale="90000"/>
          </a:bodyPr>
          <a:lstStyle/>
          <a:p>
            <a:r>
              <a:rPr lang="en-US" sz="4000">
                <a:solidFill>
                  <a:schemeClr val="tx1"/>
                </a:solidFill>
              </a:rPr>
              <a:t/>
            </a:r>
            <a:br>
              <a:rPr lang="en-US" sz="4000">
                <a:solidFill>
                  <a:schemeClr val="tx1"/>
                </a:solidFill>
              </a:rPr>
            </a:br>
            <a:r>
              <a:rPr lang="en-US" sz="4000">
                <a:solidFill>
                  <a:schemeClr val="tx1"/>
                </a:solidFill>
              </a:rPr>
              <a:t>Aerial (Top-Down)</a:t>
            </a:r>
            <a:br>
              <a:rPr lang="en-US" sz="4000">
                <a:solidFill>
                  <a:schemeClr val="tx1"/>
                </a:solidFill>
              </a:rPr>
            </a:br>
            <a:endParaRPr lang="en-US" sz="4000">
              <a:solidFill>
                <a:schemeClr val="tx1"/>
              </a:solidFill>
            </a:endParaRPr>
          </a:p>
        </p:txBody>
      </p:sp>
      <p:pic>
        <p:nvPicPr>
          <p:cNvPr id="364547" name="Content Placeholder 3" descr="spaceCameraAeriali.jp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940372" y="1447800"/>
            <a:ext cx="5491856" cy="4738687"/>
          </a:xfrm>
        </p:spPr>
      </p:pic>
    </p:spTree>
    <p:extLst>
      <p:ext uri="{BB962C8B-B14F-4D97-AF65-F5344CB8AC3E}">
        <p14:creationId xmlns:p14="http://schemas.microsoft.com/office/powerpoint/2010/main" val="3623234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fontScale="90000"/>
          </a:bodyPr>
          <a:lstStyle/>
          <a:p>
            <a:r>
              <a:rPr lang="en-US" sz="4000" dirty="0">
                <a:solidFill>
                  <a:schemeClr val="tx1"/>
                </a:solidFill>
              </a:rPr>
              <a:t/>
            </a:r>
            <a:br>
              <a:rPr lang="en-US" sz="4000" dirty="0">
                <a:solidFill>
                  <a:schemeClr val="tx1"/>
                </a:solidFill>
              </a:rPr>
            </a:br>
            <a:r>
              <a:rPr lang="en-US" sz="4000" dirty="0">
                <a:solidFill>
                  <a:schemeClr val="tx1"/>
                </a:solidFill>
              </a:rPr>
              <a:t>Isometric</a:t>
            </a:r>
            <a:br>
              <a:rPr lang="en-US" sz="4000" dirty="0">
                <a:solidFill>
                  <a:schemeClr val="tx1"/>
                </a:solidFill>
              </a:rPr>
            </a:br>
            <a:endParaRPr lang="en-US" sz="4000" dirty="0">
              <a:solidFill>
                <a:schemeClr val="tx1"/>
              </a:solidFill>
            </a:endParaRPr>
          </a:p>
        </p:txBody>
      </p:sp>
      <p:pic>
        <p:nvPicPr>
          <p:cNvPr id="365571" name="Content Placeholder 3" descr="spaceCameraIsometric.jp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015615" y="3545145"/>
            <a:ext cx="3448050" cy="2857500"/>
          </a:xfrm>
        </p:spPr>
      </p:pic>
      <p:sp>
        <p:nvSpPr>
          <p:cNvPr id="3" name="Rectangle 2"/>
          <p:cNvSpPr/>
          <p:nvPr/>
        </p:nvSpPr>
        <p:spPr>
          <a:xfrm>
            <a:off x="320040" y="990600"/>
            <a:ext cx="8839200" cy="2554545"/>
          </a:xfrm>
          <a:prstGeom prst="rect">
            <a:avLst/>
          </a:prstGeom>
        </p:spPr>
        <p:txBody>
          <a:bodyPr wrap="square">
            <a:spAutoFit/>
          </a:bodyPr>
          <a:lstStyle/>
          <a:p>
            <a:r>
              <a:rPr lang="en-CA" sz="2000" i="0" dirty="0">
                <a:latin typeface="+mn-lt"/>
              </a:rPr>
              <a:t>Isometric projection is a method for </a:t>
            </a:r>
            <a:r>
              <a:rPr lang="en-CA" sz="2000" i="0" dirty="0">
                <a:solidFill>
                  <a:srgbClr val="0000FF"/>
                </a:solidFill>
                <a:latin typeface="+mn-lt"/>
              </a:rPr>
              <a:t>visually representing </a:t>
            </a:r>
            <a:r>
              <a:rPr lang="en-CA" sz="2000" i="0" dirty="0" smtClean="0">
                <a:solidFill>
                  <a:srgbClr val="0000FF"/>
                </a:solidFill>
                <a:latin typeface="+mn-lt"/>
              </a:rPr>
              <a:t>3D objects </a:t>
            </a:r>
            <a:r>
              <a:rPr lang="en-CA" sz="2000" i="0" dirty="0">
                <a:solidFill>
                  <a:srgbClr val="0000FF"/>
                </a:solidFill>
                <a:latin typeface="+mn-lt"/>
              </a:rPr>
              <a:t>in </a:t>
            </a:r>
            <a:r>
              <a:rPr lang="en-CA" sz="2000" i="0" dirty="0" smtClean="0">
                <a:solidFill>
                  <a:srgbClr val="0000FF"/>
                </a:solidFill>
                <a:latin typeface="+mn-lt"/>
              </a:rPr>
              <a:t>2D </a:t>
            </a:r>
            <a:r>
              <a:rPr lang="en-CA" sz="2000" i="0" dirty="0" smtClean="0">
                <a:latin typeface="+mn-lt"/>
              </a:rPr>
              <a:t>in </a:t>
            </a:r>
            <a:r>
              <a:rPr lang="en-CA" sz="2000" i="0" dirty="0">
                <a:latin typeface="+mn-lt"/>
              </a:rPr>
              <a:t>technical and engineering drawings. </a:t>
            </a:r>
            <a:endParaRPr lang="en-CA" sz="2000" i="0" dirty="0" smtClean="0">
              <a:latin typeface="+mn-lt"/>
            </a:endParaRPr>
          </a:p>
          <a:p>
            <a:endParaRPr lang="en-CA" sz="2000" i="0" dirty="0">
              <a:latin typeface="+mn-lt"/>
            </a:endParaRPr>
          </a:p>
          <a:p>
            <a:r>
              <a:rPr lang="en-CA" sz="2000" i="0" dirty="0" smtClean="0">
                <a:solidFill>
                  <a:srgbClr val="0000FF"/>
                </a:solidFill>
                <a:latin typeface="+mn-lt"/>
              </a:rPr>
              <a:t>They </a:t>
            </a:r>
            <a:r>
              <a:rPr lang="en-CA" sz="2000" i="0" dirty="0">
                <a:solidFill>
                  <a:srgbClr val="0000FF"/>
                </a:solidFill>
                <a:latin typeface="+mn-lt"/>
              </a:rPr>
              <a:t>show three sides</a:t>
            </a:r>
            <a:r>
              <a:rPr lang="en-CA" sz="2000" i="0" dirty="0">
                <a:latin typeface="+mn-lt"/>
              </a:rPr>
              <a:t>, all in dimensional </a:t>
            </a:r>
            <a:r>
              <a:rPr lang="en-CA" sz="2000" i="0" u="sng" dirty="0">
                <a:latin typeface="+mn-lt"/>
              </a:rPr>
              <a:t>proportion</a:t>
            </a:r>
            <a:r>
              <a:rPr lang="en-CA" sz="2000" i="0" dirty="0">
                <a:latin typeface="+mn-lt"/>
              </a:rPr>
              <a:t>, but none are shown as a true shape with 90 degree corners. </a:t>
            </a:r>
            <a:endParaRPr lang="en-CA" sz="2000" i="0" dirty="0" smtClean="0">
              <a:latin typeface="+mn-lt"/>
            </a:endParaRPr>
          </a:p>
          <a:p>
            <a:endParaRPr lang="en-CA" sz="2000" i="0" dirty="0" smtClean="0">
              <a:latin typeface="+mn-lt"/>
            </a:endParaRPr>
          </a:p>
          <a:p>
            <a:r>
              <a:rPr lang="en-CA" sz="2000" i="0" dirty="0" smtClean="0">
                <a:latin typeface="+mn-lt"/>
              </a:rPr>
              <a:t>All </a:t>
            </a:r>
            <a:r>
              <a:rPr lang="en-CA" sz="2000" i="0" dirty="0">
                <a:latin typeface="+mn-lt"/>
              </a:rPr>
              <a:t>the vertical lines are drawn vertically but all horizontal lines are drawn at 30 degrees to the base line. Isometric is an easy method of drawing 3D images.</a:t>
            </a:r>
          </a:p>
        </p:txBody>
      </p:sp>
      <p:pic>
        <p:nvPicPr>
          <p:cNvPr id="4" name="Picture 3"/>
          <p:cNvPicPr>
            <a:picLocks noChangeAspect="1"/>
          </p:cNvPicPr>
          <p:nvPr/>
        </p:nvPicPr>
        <p:blipFill>
          <a:blip r:embed="rId3"/>
          <a:stretch>
            <a:fillRect/>
          </a:stretch>
        </p:blipFill>
        <p:spPr>
          <a:xfrm>
            <a:off x="914400" y="3640455"/>
            <a:ext cx="1390650" cy="1628775"/>
          </a:xfrm>
          <a:prstGeom prst="rect">
            <a:avLst/>
          </a:prstGeom>
        </p:spPr>
      </p:pic>
    </p:spTree>
    <p:extLst>
      <p:ext uri="{BB962C8B-B14F-4D97-AF65-F5344CB8AC3E}">
        <p14:creationId xmlns:p14="http://schemas.microsoft.com/office/powerpoint/2010/main" val="4030360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fontScale="90000"/>
          </a:bodyPr>
          <a:lstStyle/>
          <a:p>
            <a:r>
              <a:rPr lang="en-US" sz="4000" b="1">
                <a:solidFill>
                  <a:srgbClr val="FAE0EC"/>
                </a:solidFill>
              </a:rPr>
              <a:t/>
            </a:r>
            <a:br>
              <a:rPr lang="en-US" sz="4000" b="1">
                <a:solidFill>
                  <a:srgbClr val="FAE0EC"/>
                </a:solidFill>
              </a:rPr>
            </a:br>
            <a:r>
              <a:rPr lang="en-US" sz="4000">
                <a:solidFill>
                  <a:schemeClr val="tx1"/>
                </a:solidFill>
              </a:rPr>
              <a:t>Side-Scrolling (Flat/Side View)</a:t>
            </a:r>
            <a:br>
              <a:rPr lang="en-US" sz="4000">
                <a:solidFill>
                  <a:schemeClr val="tx1"/>
                </a:solidFill>
              </a:rPr>
            </a:br>
            <a:endParaRPr lang="en-US" sz="4000">
              <a:solidFill>
                <a:schemeClr val="tx1"/>
              </a:solidFill>
            </a:endParaRPr>
          </a:p>
        </p:txBody>
      </p:sp>
      <p:pic>
        <p:nvPicPr>
          <p:cNvPr id="366595" name="Content Placeholder 3" descr="spaceCameraSidescrolling.jp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2514600" y="1524000"/>
            <a:ext cx="4681538" cy="4067342"/>
          </a:xfrm>
        </p:spPr>
      </p:pic>
    </p:spTree>
    <p:extLst>
      <p:ext uri="{BB962C8B-B14F-4D97-AF65-F5344CB8AC3E}">
        <p14:creationId xmlns:p14="http://schemas.microsoft.com/office/powerpoint/2010/main" val="2429654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fontScale="90000"/>
          </a:bodyPr>
          <a:lstStyle/>
          <a:p>
            <a:r>
              <a:rPr lang="en-US" sz="4000" b="1">
                <a:solidFill>
                  <a:srgbClr val="FAE0EC"/>
                </a:solidFill>
              </a:rPr>
              <a:t/>
            </a:r>
            <a:br>
              <a:rPr lang="en-US" sz="4000" b="1">
                <a:solidFill>
                  <a:srgbClr val="FAE0EC"/>
                </a:solidFill>
              </a:rPr>
            </a:br>
            <a:r>
              <a:rPr lang="en-US" sz="4000">
                <a:solidFill>
                  <a:schemeClr val="tx1"/>
                </a:solidFill>
              </a:rPr>
              <a:t>Radiosity &amp; Effects</a:t>
            </a:r>
            <a:br>
              <a:rPr lang="en-US" sz="4000">
                <a:solidFill>
                  <a:schemeClr val="tx1"/>
                </a:solidFill>
              </a:rPr>
            </a:br>
            <a:endParaRPr lang="en-US" sz="4000">
              <a:solidFill>
                <a:schemeClr val="tx1"/>
              </a:solidFill>
            </a:endParaRPr>
          </a:p>
        </p:txBody>
      </p:sp>
      <p:pic>
        <p:nvPicPr>
          <p:cNvPr id="367619" name="Content Placeholder 3" descr="spaceRadiosity.jpg"/>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451764" y="2267129"/>
            <a:ext cx="8059048" cy="3576638"/>
          </a:xfrm>
        </p:spPr>
      </p:pic>
      <p:sp>
        <p:nvSpPr>
          <p:cNvPr id="3" name="Rectangle 2"/>
          <p:cNvSpPr/>
          <p:nvPr/>
        </p:nvSpPr>
        <p:spPr>
          <a:xfrm>
            <a:off x="199576" y="1066800"/>
            <a:ext cx="8563424" cy="1200329"/>
          </a:xfrm>
          <a:prstGeom prst="rect">
            <a:avLst/>
          </a:prstGeom>
          <a:solidFill>
            <a:schemeClr val="bg1">
              <a:lumMod val="95000"/>
            </a:schemeClr>
          </a:solidFill>
        </p:spPr>
        <p:txBody>
          <a:bodyPr wrap="square">
            <a:spAutoFit/>
          </a:bodyPr>
          <a:lstStyle/>
          <a:p>
            <a:r>
              <a:rPr lang="en-CA" i="0" dirty="0" err="1">
                <a:latin typeface="+mn-lt"/>
              </a:rPr>
              <a:t>Radiosity</a:t>
            </a:r>
            <a:r>
              <a:rPr lang="en-CA" i="0" dirty="0">
                <a:latin typeface="+mn-lt"/>
              </a:rPr>
              <a:t> is a method of rendering based on an detailed analysis of </a:t>
            </a:r>
            <a:r>
              <a:rPr lang="en-CA" i="0" dirty="0">
                <a:solidFill>
                  <a:srgbClr val="0000FF"/>
                </a:solidFill>
                <a:latin typeface="+mn-lt"/>
              </a:rPr>
              <a:t>light reflections off diffuse surfaces</a:t>
            </a:r>
            <a:r>
              <a:rPr lang="en-CA" i="0" dirty="0">
                <a:latin typeface="+mn-lt"/>
              </a:rPr>
              <a:t>. The images that result from a </a:t>
            </a:r>
            <a:r>
              <a:rPr lang="en-CA" i="0" dirty="0" err="1">
                <a:latin typeface="+mn-lt"/>
              </a:rPr>
              <a:t>radiosity</a:t>
            </a:r>
            <a:r>
              <a:rPr lang="en-CA" i="0" dirty="0">
                <a:latin typeface="+mn-lt"/>
              </a:rPr>
              <a:t> renderer are characterized by soft gradual shadows.</a:t>
            </a:r>
          </a:p>
        </p:txBody>
      </p:sp>
    </p:spTree>
    <p:extLst>
      <p:ext uri="{BB962C8B-B14F-4D97-AF65-F5344CB8AC3E}">
        <p14:creationId xmlns:p14="http://schemas.microsoft.com/office/powerpoint/2010/main" val="284475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fontScale="90000"/>
          </a:bodyPr>
          <a:lstStyle/>
          <a:p>
            <a:r>
              <a:rPr lang="en-US" sz="4000" b="1">
                <a:solidFill>
                  <a:srgbClr val="FAE0EC"/>
                </a:solidFill>
              </a:rPr>
              <a:t/>
            </a:r>
            <a:br>
              <a:rPr lang="en-US" sz="4000" b="1">
                <a:solidFill>
                  <a:srgbClr val="FAE0EC"/>
                </a:solidFill>
              </a:rPr>
            </a:br>
            <a:r>
              <a:rPr lang="en-US" sz="4000">
                <a:solidFill>
                  <a:schemeClr val="tx1"/>
                </a:solidFill>
              </a:rPr>
              <a:t>Radiosity &amp; Effects</a:t>
            </a:r>
            <a:br>
              <a:rPr lang="en-US" sz="4000">
                <a:solidFill>
                  <a:schemeClr val="tx1"/>
                </a:solidFill>
              </a:rPr>
            </a:br>
            <a:endParaRPr lang="en-US" sz="4000">
              <a:solidFill>
                <a:schemeClr val="tx1"/>
              </a:solidFill>
            </a:endParaRPr>
          </a:p>
        </p:txBody>
      </p:sp>
      <p:sp>
        <p:nvSpPr>
          <p:cNvPr id="3" name="Rectangle 2"/>
          <p:cNvSpPr/>
          <p:nvPr/>
        </p:nvSpPr>
        <p:spPr>
          <a:xfrm>
            <a:off x="199576" y="1066800"/>
            <a:ext cx="8563424" cy="1200329"/>
          </a:xfrm>
          <a:prstGeom prst="rect">
            <a:avLst/>
          </a:prstGeom>
          <a:solidFill>
            <a:schemeClr val="accent4">
              <a:lumMod val="40000"/>
              <a:lumOff val="60000"/>
            </a:schemeClr>
          </a:solidFill>
        </p:spPr>
        <p:txBody>
          <a:bodyPr wrap="square">
            <a:spAutoFit/>
          </a:bodyPr>
          <a:lstStyle/>
          <a:p>
            <a:r>
              <a:rPr lang="en-CA" i="0" dirty="0" err="1">
                <a:latin typeface="+mn-lt"/>
              </a:rPr>
              <a:t>Radiosity</a:t>
            </a:r>
            <a:r>
              <a:rPr lang="en-CA" i="0" dirty="0">
                <a:latin typeface="+mn-lt"/>
              </a:rPr>
              <a:t> is a method of rendering based on an detailed analysis of light reflections off diffuse surfaces. The images that result from a </a:t>
            </a:r>
            <a:r>
              <a:rPr lang="en-CA" i="0" dirty="0" err="1">
                <a:latin typeface="+mn-lt"/>
              </a:rPr>
              <a:t>radiosity</a:t>
            </a:r>
            <a:r>
              <a:rPr lang="en-CA" i="0" dirty="0">
                <a:latin typeface="+mn-lt"/>
              </a:rPr>
              <a:t> renderer are characterized by soft gradual shadows.</a:t>
            </a:r>
          </a:p>
        </p:txBody>
      </p:sp>
      <p:pic>
        <p:nvPicPr>
          <p:cNvPr id="1026" name="Picture 2" descr="http://upload.wikimedia.org/wikipedia/commons/thumb/0/0f/Radiosity_-_RRV%2C_step_79.png/300px-Radiosity_-_RRV%2C_step_7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90800"/>
            <a:ext cx="2857500" cy="21050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3505200" y="2590800"/>
            <a:ext cx="5486400" cy="2743200"/>
          </a:xfrm>
          <a:prstGeom prst="rect">
            <a:avLst/>
          </a:prstGeom>
        </p:spPr>
      </p:pic>
    </p:spTree>
    <p:extLst>
      <p:ext uri="{BB962C8B-B14F-4D97-AF65-F5344CB8AC3E}">
        <p14:creationId xmlns:p14="http://schemas.microsoft.com/office/powerpoint/2010/main" val="3934025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Gameplay - Meaningful Play</a:t>
            </a:r>
            <a:endParaRPr lang="en-US" dirty="0"/>
          </a:p>
        </p:txBody>
      </p:sp>
      <p:sp>
        <p:nvSpPr>
          <p:cNvPr id="3" name="Content Placeholder 2"/>
          <p:cNvSpPr>
            <a:spLocks noGrp="1"/>
          </p:cNvSpPr>
          <p:nvPr>
            <p:ph idx="1"/>
          </p:nvPr>
        </p:nvSpPr>
        <p:spPr>
          <a:xfrm>
            <a:off x="643128" y="1676400"/>
            <a:ext cx="8208912" cy="1296144"/>
          </a:xfrm>
          <a:solidFill>
            <a:schemeClr val="tx2">
              <a:lumMod val="20000"/>
              <a:lumOff val="80000"/>
            </a:schemeClr>
          </a:solidFill>
        </p:spPr>
        <p:txBody>
          <a:bodyPr/>
          <a:lstStyle/>
          <a:p>
            <a:pPr eaLnBrk="1" hangingPunct="1">
              <a:defRPr/>
            </a:pPr>
            <a:r>
              <a:rPr lang="en-US" dirty="0" smtClean="0"/>
              <a:t>We don't want arbitrary play.</a:t>
            </a:r>
          </a:p>
          <a:p>
            <a:pPr eaLnBrk="1" hangingPunct="1">
              <a:defRPr/>
            </a:pPr>
            <a:r>
              <a:rPr lang="en-US" dirty="0" smtClean="0"/>
              <a:t>Games must have </a:t>
            </a:r>
            <a:r>
              <a:rPr lang="en-US" b="1" dirty="0" smtClean="0">
                <a:solidFill>
                  <a:srgbClr val="C00000"/>
                </a:solidFill>
              </a:rPr>
              <a:t>well connected </a:t>
            </a:r>
            <a:r>
              <a:rPr lang="en-US" b="1" u="sng" dirty="0" smtClean="0">
                <a:solidFill>
                  <a:srgbClr val="C00000"/>
                </a:solidFill>
              </a:rPr>
              <a:t>game systems</a:t>
            </a:r>
          </a:p>
        </p:txBody>
      </p:sp>
      <p:sp>
        <p:nvSpPr>
          <p:cNvPr id="5" name="Content Placeholder 2"/>
          <p:cNvSpPr txBox="1">
            <a:spLocks/>
          </p:cNvSpPr>
          <p:nvPr/>
        </p:nvSpPr>
        <p:spPr bwMode="auto">
          <a:xfrm>
            <a:off x="649416" y="3153228"/>
            <a:ext cx="8196336" cy="2160240"/>
          </a:xfrm>
          <a:prstGeom prst="rect">
            <a:avLst/>
          </a:prstGeom>
          <a:solidFill>
            <a:srgbClr val="B6F7AB"/>
          </a:solidFill>
          <a:ln>
            <a:no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Candara" pitchFamily="34" charset="0"/>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rgbClr val="003399"/>
                </a:solidFill>
                <a:latin typeface="Candara" pitchFamily="34" charset="0"/>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200">
                <a:solidFill>
                  <a:srgbClr val="C00000"/>
                </a:solidFill>
                <a:latin typeface="Candara" pitchFamily="34" charset="0"/>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Candara" pitchFamily="34" charset="0"/>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ndara" pitchFamily="34" charset="0"/>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a:lstStyle>
          <a:p>
            <a:pPr eaLnBrk="1" hangingPunct="1">
              <a:defRPr/>
            </a:pPr>
            <a:r>
              <a:rPr lang="en-US" dirty="0" smtClean="0"/>
              <a:t>The Level designer connects elements such that</a:t>
            </a:r>
          </a:p>
          <a:p>
            <a:pPr lvl="1" eaLnBrk="1" hangingPunct="1">
              <a:defRPr/>
            </a:pPr>
            <a:r>
              <a:rPr lang="en-US" dirty="0" smtClean="0"/>
              <a:t>The player is </a:t>
            </a:r>
            <a:r>
              <a:rPr lang="en-US" dirty="0" smtClean="0">
                <a:solidFill>
                  <a:srgbClr val="C00000"/>
                </a:solidFill>
              </a:rPr>
              <a:t>engaged</a:t>
            </a:r>
          </a:p>
          <a:p>
            <a:pPr lvl="1" eaLnBrk="1" hangingPunct="1">
              <a:defRPr/>
            </a:pPr>
            <a:r>
              <a:rPr lang="en-US" dirty="0">
                <a:solidFill>
                  <a:srgbClr val="C00000"/>
                </a:solidFill>
              </a:rPr>
              <a:t>C</a:t>
            </a:r>
            <a:r>
              <a:rPr lang="en-US" dirty="0" smtClean="0">
                <a:solidFill>
                  <a:srgbClr val="C00000"/>
                </a:solidFill>
              </a:rPr>
              <a:t>ompelled</a:t>
            </a:r>
            <a:r>
              <a:rPr lang="en-US" dirty="0" smtClean="0"/>
              <a:t> to make decisions</a:t>
            </a:r>
          </a:p>
          <a:p>
            <a:pPr lvl="1" eaLnBrk="1" hangingPunct="1">
              <a:defRPr/>
            </a:pPr>
            <a:r>
              <a:rPr lang="en-US" dirty="0"/>
              <a:t>C</a:t>
            </a:r>
            <a:r>
              <a:rPr lang="en-US" dirty="0" smtClean="0"/>
              <a:t>hoices feel </a:t>
            </a:r>
            <a:r>
              <a:rPr lang="en-US" dirty="0" smtClean="0">
                <a:solidFill>
                  <a:srgbClr val="C00000"/>
                </a:solidFill>
              </a:rPr>
              <a:t>interesting</a:t>
            </a:r>
            <a:r>
              <a:rPr lang="en-US" dirty="0" smtClean="0"/>
              <a:t> to him</a:t>
            </a:r>
          </a:p>
        </p:txBody>
      </p:sp>
      <p:sp>
        <p:nvSpPr>
          <p:cNvPr id="6" name="Content Placeholder 2"/>
          <p:cNvSpPr txBox="1">
            <a:spLocks/>
          </p:cNvSpPr>
          <p:nvPr/>
        </p:nvSpPr>
        <p:spPr bwMode="auto">
          <a:xfrm>
            <a:off x="643128" y="5494152"/>
            <a:ext cx="8196336" cy="974576"/>
          </a:xfrm>
          <a:prstGeom prst="rect">
            <a:avLst/>
          </a:pr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Candara" pitchFamily="34" charset="0"/>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rgbClr val="003399"/>
                </a:solidFill>
                <a:latin typeface="Candara" pitchFamily="34" charset="0"/>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200">
                <a:solidFill>
                  <a:srgbClr val="C00000"/>
                </a:solidFill>
                <a:latin typeface="Candara" pitchFamily="34" charset="0"/>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Candara" pitchFamily="34" charset="0"/>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ndara" pitchFamily="34" charset="0"/>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a:lstStyle>
          <a:p>
            <a:pPr marL="0" indent="0" eaLnBrk="1" hangingPunct="1">
              <a:buNone/>
              <a:defRPr/>
            </a:pPr>
            <a:r>
              <a:rPr lang="en-US" sz="2400" dirty="0"/>
              <a:t>“A group of interacting, interrelated, or interdependent elements forming a complex whole</a:t>
            </a:r>
            <a:r>
              <a:rPr lang="en-US" sz="2400" dirty="0" smtClean="0"/>
              <a:t>.”   (Rules </a:t>
            </a:r>
            <a:r>
              <a:rPr lang="en-US" sz="2400" dirty="0"/>
              <a:t>of Play</a:t>
            </a:r>
            <a:r>
              <a:rPr lang="en-US" sz="2400" dirty="0" smtClean="0"/>
              <a:t>)</a:t>
            </a:r>
            <a:endParaRPr lang="en-US" sz="2400" dirty="0"/>
          </a:p>
        </p:txBody>
      </p:sp>
    </p:spTree>
    <p:extLst>
      <p:ext uri="{BB962C8B-B14F-4D97-AF65-F5344CB8AC3E}">
        <p14:creationId xmlns:p14="http://schemas.microsoft.com/office/powerpoint/2010/main" val="1853982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fontScale="90000"/>
          </a:bodyPr>
          <a:lstStyle/>
          <a:p>
            <a:r>
              <a:rPr lang="en-US" sz="4000">
                <a:solidFill>
                  <a:schemeClr val="tx1"/>
                </a:solidFill>
              </a:rPr>
              <a:t/>
            </a:r>
            <a:br>
              <a:rPr lang="en-US" sz="4000">
                <a:solidFill>
                  <a:schemeClr val="tx1"/>
                </a:solidFill>
              </a:rPr>
            </a:br>
            <a:r>
              <a:rPr lang="en-US" sz="4000">
                <a:solidFill>
                  <a:schemeClr val="tx1"/>
                </a:solidFill>
              </a:rPr>
              <a:t>Terrain &amp; Materials</a:t>
            </a:r>
            <a:r>
              <a:rPr lang="en-US" sz="4000" i="1">
                <a:solidFill>
                  <a:srgbClr val="FAE0EC"/>
                </a:solidFill>
              </a:rPr>
              <a:t/>
            </a:r>
            <a:br>
              <a:rPr lang="en-US" sz="4000" i="1">
                <a:solidFill>
                  <a:srgbClr val="FAE0EC"/>
                </a:solidFill>
              </a:rPr>
            </a:br>
            <a:endParaRPr lang="en-US" sz="4000">
              <a:solidFill>
                <a:srgbClr val="FAE0EC"/>
              </a:solidFill>
            </a:endParaRPr>
          </a:p>
        </p:txBody>
      </p:sp>
      <p:pic>
        <p:nvPicPr>
          <p:cNvPr id="369667" name="Content Placeholder 3" descr="spaceMaterials.jp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990600"/>
            <a:ext cx="9144788" cy="5181600"/>
          </a:xfrm>
        </p:spPr>
      </p:pic>
    </p:spTree>
    <p:extLst>
      <p:ext uri="{BB962C8B-B14F-4D97-AF65-F5344CB8AC3E}">
        <p14:creationId xmlns:p14="http://schemas.microsoft.com/office/powerpoint/2010/main" val="579888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fontScale="90000"/>
          </a:bodyPr>
          <a:lstStyle/>
          <a:p>
            <a:r>
              <a:rPr lang="en-US" sz="4000" b="1" i="1">
                <a:solidFill>
                  <a:srgbClr val="FAE0EC"/>
                </a:solidFill>
              </a:rPr>
              <a:t/>
            </a:r>
            <a:br>
              <a:rPr lang="en-US" sz="4000" b="1" i="1">
                <a:solidFill>
                  <a:srgbClr val="FAE0EC"/>
                </a:solidFill>
              </a:rPr>
            </a:br>
            <a:r>
              <a:rPr lang="en-US" sz="4000">
                <a:solidFill>
                  <a:schemeClr val="tx1"/>
                </a:solidFill>
              </a:rPr>
              <a:t>Scale</a:t>
            </a:r>
            <a:br>
              <a:rPr lang="en-US" sz="4000">
                <a:solidFill>
                  <a:schemeClr val="tx1"/>
                </a:solidFill>
              </a:rPr>
            </a:br>
            <a:endParaRPr lang="en-US" sz="4000">
              <a:solidFill>
                <a:schemeClr val="tx1"/>
              </a:solidFill>
            </a:endParaRPr>
          </a:p>
        </p:txBody>
      </p:sp>
      <p:pic>
        <p:nvPicPr>
          <p:cNvPr id="370691" name="Content Placeholder 3" descr="spaceScale.jp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676400" y="1371600"/>
            <a:ext cx="5553075" cy="4399189"/>
          </a:xfrm>
        </p:spPr>
      </p:pic>
    </p:spTree>
    <p:extLst>
      <p:ext uri="{BB962C8B-B14F-4D97-AF65-F5344CB8AC3E}">
        <p14:creationId xmlns:p14="http://schemas.microsoft.com/office/powerpoint/2010/main" val="972974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t>Boundaries</a:t>
            </a:r>
          </a:p>
        </p:txBody>
      </p:sp>
      <p:sp>
        <p:nvSpPr>
          <p:cNvPr id="379907" name="Rectangle 3"/>
          <p:cNvSpPr>
            <a:spLocks noGrp="1" noChangeArrowheads="1"/>
          </p:cNvSpPr>
          <p:nvPr>
            <p:ph type="body" sz="half" idx="1"/>
          </p:nvPr>
        </p:nvSpPr>
        <p:spPr>
          <a:xfrm>
            <a:off x="278876" y="1546470"/>
            <a:ext cx="8839200" cy="781951"/>
          </a:xfrm>
          <a:solidFill>
            <a:schemeClr val="bg1">
              <a:lumMod val="95000"/>
            </a:schemeClr>
          </a:solidFill>
        </p:spPr>
        <p:txBody>
          <a:bodyPr/>
          <a:lstStyle/>
          <a:p>
            <a:pPr>
              <a:buFontTx/>
              <a:buNone/>
            </a:pPr>
            <a:r>
              <a:rPr lang="en-US" sz="2400" dirty="0" smtClean="0"/>
              <a:t>	Rooftop is boundary </a:t>
            </a:r>
            <a:r>
              <a:rPr lang="en-US" sz="2400" dirty="0"/>
              <a:t>but mountains give illusion of more boundaries</a:t>
            </a:r>
          </a:p>
        </p:txBody>
      </p:sp>
      <p:pic>
        <p:nvPicPr>
          <p:cNvPr id="379909" name="Picture 5" descr="l4d_hospital05_rooftop01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039" y="2003982"/>
            <a:ext cx="57912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279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fontScale="90000"/>
          </a:bodyPr>
          <a:lstStyle/>
          <a:p>
            <a:r>
              <a:rPr lang="en-US" sz="4000" b="1" i="1">
                <a:solidFill>
                  <a:srgbClr val="FAE0EC"/>
                </a:solidFill>
              </a:rPr>
              <a:t/>
            </a:r>
            <a:br>
              <a:rPr lang="en-US" sz="4000" b="1" i="1">
                <a:solidFill>
                  <a:srgbClr val="FAE0EC"/>
                </a:solidFill>
              </a:rPr>
            </a:br>
            <a:r>
              <a:rPr lang="en-US" sz="4000">
                <a:solidFill>
                  <a:schemeClr val="tx1"/>
                </a:solidFill>
              </a:rPr>
              <a:t>Reality</a:t>
            </a:r>
            <a:br>
              <a:rPr lang="en-US" sz="4000">
                <a:solidFill>
                  <a:schemeClr val="tx1"/>
                </a:solidFill>
              </a:rPr>
            </a:br>
            <a:endParaRPr lang="en-US" sz="4000">
              <a:solidFill>
                <a:schemeClr val="tx1"/>
              </a:solidFill>
            </a:endParaRPr>
          </a:p>
        </p:txBody>
      </p:sp>
      <p:pic>
        <p:nvPicPr>
          <p:cNvPr id="372739" name="Content Placeholder 3" descr="spaceReality.jp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838200" y="1600200"/>
            <a:ext cx="7062427" cy="4081463"/>
          </a:xfrm>
        </p:spPr>
      </p:pic>
    </p:spTree>
    <p:extLst>
      <p:ext uri="{BB962C8B-B14F-4D97-AF65-F5344CB8AC3E}">
        <p14:creationId xmlns:p14="http://schemas.microsoft.com/office/powerpoint/2010/main" val="733247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smtClean="0"/>
              <a:t>Expanding on the Principles (1/6)</a:t>
            </a:r>
          </a:p>
        </p:txBody>
      </p:sp>
      <p:sp>
        <p:nvSpPr>
          <p:cNvPr id="21508" name="Rectangle 3"/>
          <p:cNvSpPr>
            <a:spLocks noGrp="1" noChangeArrowheads="1"/>
          </p:cNvSpPr>
          <p:nvPr>
            <p:ph type="body" idx="1"/>
          </p:nvPr>
        </p:nvSpPr>
        <p:spPr/>
        <p:txBody>
          <a:bodyPr/>
          <a:lstStyle/>
          <a:p>
            <a:pPr eaLnBrk="1" hangingPunct="1"/>
            <a:r>
              <a:rPr lang="en-US" dirty="0" smtClean="0"/>
              <a:t>Level designer assembles components to create the atmosphere</a:t>
            </a:r>
          </a:p>
          <a:p>
            <a:pPr lvl="1" eaLnBrk="1" hangingPunct="1"/>
            <a:r>
              <a:rPr lang="en-US" dirty="0" smtClean="0"/>
              <a:t>Lighting</a:t>
            </a:r>
          </a:p>
          <a:p>
            <a:pPr lvl="1" eaLnBrk="1" hangingPunct="1"/>
            <a:r>
              <a:rPr lang="en-US" dirty="0" smtClean="0"/>
              <a:t>Color palette</a:t>
            </a:r>
          </a:p>
          <a:p>
            <a:pPr lvl="1" eaLnBrk="1" hangingPunct="1"/>
            <a:r>
              <a:rPr lang="en-US" dirty="0" smtClean="0"/>
              <a:t>Weather and atmospheric effects</a:t>
            </a:r>
          </a:p>
          <a:p>
            <a:pPr lvl="1" eaLnBrk="1" hangingPunct="1"/>
            <a:r>
              <a:rPr lang="en-US" dirty="0" smtClean="0"/>
              <a:t>Special visual effects</a:t>
            </a:r>
          </a:p>
          <a:p>
            <a:pPr lvl="1" eaLnBrk="1" hangingPunct="1"/>
            <a:r>
              <a:rPr lang="en-US" dirty="0" smtClean="0"/>
              <a:t>Music</a:t>
            </a:r>
          </a:p>
          <a:p>
            <a:pPr lvl="1" eaLnBrk="1" hangingPunct="1"/>
            <a:r>
              <a:rPr lang="en-US" dirty="0" smtClean="0"/>
              <a:t>Ambient audio</a:t>
            </a:r>
          </a:p>
          <a:p>
            <a:pPr lvl="1" eaLnBrk="1" hangingPunct="1"/>
            <a:r>
              <a:rPr lang="en-US" dirty="0" smtClean="0"/>
              <a:t>Special audio effects</a:t>
            </a:r>
          </a:p>
        </p:txBody>
      </p:sp>
    </p:spTree>
    <p:extLst>
      <p:ext uri="{BB962C8B-B14F-4D97-AF65-F5344CB8AC3E}">
        <p14:creationId xmlns:p14="http://schemas.microsoft.com/office/powerpoint/2010/main" val="3378496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smtClean="0"/>
              <a:t>Expanding on the Principles (2/6)</a:t>
            </a:r>
          </a:p>
        </p:txBody>
      </p:sp>
      <p:sp>
        <p:nvSpPr>
          <p:cNvPr id="21508" name="Rectangle 3"/>
          <p:cNvSpPr>
            <a:spLocks noGrp="1" noChangeArrowheads="1"/>
          </p:cNvSpPr>
          <p:nvPr>
            <p:ph type="body" idx="1"/>
          </p:nvPr>
        </p:nvSpPr>
        <p:spPr/>
        <p:txBody>
          <a:bodyPr/>
          <a:lstStyle/>
          <a:p>
            <a:pPr eaLnBrk="1" hangingPunct="1"/>
            <a:r>
              <a:rPr lang="en-US" dirty="0" smtClean="0"/>
              <a:t>Lighting</a:t>
            </a:r>
          </a:p>
          <a:p>
            <a:pPr lvl="1" eaLnBrk="1" hangingPunct="1"/>
            <a:r>
              <a:rPr lang="en-US" dirty="0" smtClean="0"/>
              <a:t>Placement and orientation of light can create</a:t>
            </a:r>
          </a:p>
          <a:p>
            <a:pPr lvl="2" eaLnBrk="1" hangingPunct="1"/>
            <a:r>
              <a:rPr lang="en-US" dirty="0" smtClean="0"/>
              <a:t>A sunny day, a moonlit night or a dark alley.</a:t>
            </a:r>
          </a:p>
          <a:p>
            <a:pPr lvl="2" eaLnBrk="1" hangingPunct="1"/>
            <a:r>
              <a:rPr lang="en-US" dirty="0" smtClean="0"/>
              <a:t>Soft morning light filtering through a window </a:t>
            </a:r>
          </a:p>
          <a:p>
            <a:pPr lvl="3" eaLnBrk="1" hangingPunct="1"/>
            <a:r>
              <a:rPr lang="en-US" dirty="0" smtClean="0"/>
              <a:t>Creates a sense of warmth and well-being</a:t>
            </a:r>
          </a:p>
          <a:p>
            <a:pPr lvl="2" eaLnBrk="1" hangingPunct="1"/>
            <a:r>
              <a:rPr lang="en-US" dirty="0" smtClean="0"/>
              <a:t>Odd glowing colored lights</a:t>
            </a:r>
          </a:p>
          <a:p>
            <a:pPr lvl="3" eaLnBrk="1" hangingPunct="1"/>
            <a:r>
              <a:rPr lang="en-US" dirty="0" smtClean="0"/>
              <a:t>A sense of danger</a:t>
            </a:r>
          </a:p>
          <a:p>
            <a:pPr lvl="1" eaLnBrk="1" hangingPunct="1"/>
            <a:r>
              <a:rPr lang="en-US" b="1" dirty="0" smtClean="0"/>
              <a:t>What to choose </a:t>
            </a:r>
            <a:r>
              <a:rPr lang="en-US" b="1" dirty="0" smtClean="0">
                <a:solidFill>
                  <a:srgbClr val="C00000"/>
                </a:solidFill>
              </a:rPr>
              <a:t>not to light </a:t>
            </a:r>
            <a:r>
              <a:rPr lang="en-US" b="1" dirty="0" smtClean="0"/>
              <a:t>is just as important as what you choose to light</a:t>
            </a:r>
          </a:p>
          <a:p>
            <a:pPr lvl="1" eaLnBrk="1" hangingPunct="1"/>
            <a:endParaRPr lang="en-US" b="1" dirty="0"/>
          </a:p>
          <a:p>
            <a:pPr lvl="3" eaLnBrk="1" hangingPunct="1"/>
            <a:endParaRPr lang="en-US" dirty="0" smtClean="0"/>
          </a:p>
        </p:txBody>
      </p:sp>
    </p:spTree>
    <p:extLst>
      <p:ext uri="{BB962C8B-B14F-4D97-AF65-F5344CB8AC3E}">
        <p14:creationId xmlns:p14="http://schemas.microsoft.com/office/powerpoint/2010/main" val="1142708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smtClean="0"/>
              <a:t>Expanding on the Principles (3/6)</a:t>
            </a:r>
          </a:p>
        </p:txBody>
      </p:sp>
      <p:sp>
        <p:nvSpPr>
          <p:cNvPr id="21508" name="Rectangle 3"/>
          <p:cNvSpPr>
            <a:spLocks noGrp="1" noChangeArrowheads="1"/>
          </p:cNvSpPr>
          <p:nvPr>
            <p:ph type="body" idx="1"/>
          </p:nvPr>
        </p:nvSpPr>
        <p:spPr/>
        <p:txBody>
          <a:bodyPr/>
          <a:lstStyle/>
          <a:p>
            <a:pPr eaLnBrk="1" hangingPunct="1"/>
            <a:r>
              <a:rPr lang="en-US" dirty="0" smtClean="0"/>
              <a:t>Color Palette</a:t>
            </a:r>
          </a:p>
          <a:p>
            <a:pPr lvl="1" eaLnBrk="1" hangingPunct="1"/>
            <a:r>
              <a:rPr lang="en-US" dirty="0" smtClean="0"/>
              <a:t>The color palette of </a:t>
            </a:r>
          </a:p>
          <a:p>
            <a:pPr lvl="2" eaLnBrk="1" hangingPunct="1"/>
            <a:r>
              <a:rPr lang="en-US" dirty="0" smtClean="0"/>
              <a:t>Avatar’s </a:t>
            </a:r>
            <a:r>
              <a:rPr lang="en-US" dirty="0" smtClean="0">
                <a:solidFill>
                  <a:srgbClr val="0000FF"/>
                </a:solidFill>
              </a:rPr>
              <a:t>clothes reflects her character</a:t>
            </a:r>
          </a:p>
          <a:p>
            <a:pPr lvl="2" eaLnBrk="1" hangingPunct="1"/>
            <a:r>
              <a:rPr lang="en-US" dirty="0" smtClean="0"/>
              <a:t>The level reflects its mood</a:t>
            </a:r>
          </a:p>
          <a:p>
            <a:pPr marL="342900" lvl="1" indent="-342900" eaLnBrk="1" hangingPunct="1">
              <a:buClr>
                <a:schemeClr val="folHlink"/>
              </a:buClr>
              <a:buSzPct val="60000"/>
            </a:pPr>
            <a:r>
              <a:rPr lang="en-US" sz="2800" dirty="0">
                <a:solidFill>
                  <a:schemeClr val="tx1"/>
                </a:solidFill>
                <a:ea typeface="+mn-ea"/>
              </a:rPr>
              <a:t>Weather and atmospheric effects</a:t>
            </a:r>
          </a:p>
          <a:p>
            <a:pPr lvl="1" eaLnBrk="1" hangingPunct="1"/>
            <a:r>
              <a:rPr lang="en-US" dirty="0" smtClean="0"/>
              <a:t>Distinct impression</a:t>
            </a:r>
          </a:p>
          <a:p>
            <a:pPr lvl="2" eaLnBrk="1" hangingPunct="1"/>
            <a:r>
              <a:rPr lang="en-US" dirty="0" smtClean="0"/>
              <a:t>Fog – create mystery</a:t>
            </a:r>
          </a:p>
          <a:p>
            <a:pPr lvl="2" eaLnBrk="1" hangingPunct="1"/>
            <a:r>
              <a:rPr lang="en-US" dirty="0" smtClean="0"/>
              <a:t>Dark tumbling skies presage a storm</a:t>
            </a:r>
          </a:p>
          <a:p>
            <a:pPr lvl="2" eaLnBrk="1" hangingPunct="1"/>
            <a:r>
              <a:rPr lang="en-US" dirty="0" smtClean="0"/>
              <a:t>Strong wind – suggest instability and disturbance to come</a:t>
            </a:r>
          </a:p>
          <a:p>
            <a:pPr lvl="1" eaLnBrk="1" hangingPunct="1"/>
            <a:r>
              <a:rPr lang="en-US" b="1" dirty="0">
                <a:hlinkClick r:id="rId2"/>
              </a:rPr>
              <a:t>Youtube</a:t>
            </a:r>
            <a:endParaRPr lang="en-US" b="1" dirty="0"/>
          </a:p>
          <a:p>
            <a:pPr marL="457200" lvl="1" indent="0" eaLnBrk="1" hangingPunct="1">
              <a:buNone/>
            </a:pPr>
            <a:endParaRPr lang="en-US" dirty="0" smtClean="0"/>
          </a:p>
        </p:txBody>
      </p:sp>
    </p:spTree>
    <p:extLst>
      <p:ext uri="{BB962C8B-B14F-4D97-AF65-F5344CB8AC3E}">
        <p14:creationId xmlns:p14="http://schemas.microsoft.com/office/powerpoint/2010/main" val="177488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smtClean="0"/>
              <a:t>Expanding on the Principles (4/6)</a:t>
            </a:r>
          </a:p>
        </p:txBody>
      </p:sp>
      <p:sp>
        <p:nvSpPr>
          <p:cNvPr id="21508" name="Rectangle 3"/>
          <p:cNvSpPr>
            <a:spLocks noGrp="1" noChangeArrowheads="1"/>
          </p:cNvSpPr>
          <p:nvPr>
            <p:ph type="body" idx="1"/>
          </p:nvPr>
        </p:nvSpPr>
        <p:spPr/>
        <p:txBody>
          <a:bodyPr/>
          <a:lstStyle/>
          <a:p>
            <a:pPr eaLnBrk="1" hangingPunct="1"/>
            <a:r>
              <a:rPr lang="en-US" dirty="0" smtClean="0"/>
              <a:t>Visual Effect</a:t>
            </a:r>
          </a:p>
          <a:p>
            <a:pPr lvl="1" eaLnBrk="1" hangingPunct="1"/>
            <a:r>
              <a:rPr lang="en-US" dirty="0" smtClean="0"/>
              <a:t>Weapon recoil or screeching tires – Smoke</a:t>
            </a:r>
          </a:p>
          <a:p>
            <a:pPr lvl="1" eaLnBrk="1" hangingPunct="1"/>
            <a:r>
              <a:rPr lang="en-US" dirty="0" smtClean="0"/>
              <a:t>Magic Spell – colored sparks</a:t>
            </a:r>
          </a:p>
          <a:p>
            <a:pPr lvl="1" eaLnBrk="1" hangingPunct="1"/>
            <a:r>
              <a:rPr lang="en-US" dirty="0" smtClean="0"/>
              <a:t>Blood splashes across a wall</a:t>
            </a:r>
          </a:p>
          <a:p>
            <a:pPr lvl="1" eaLnBrk="1" hangingPunct="1"/>
            <a:r>
              <a:rPr lang="en-US" dirty="0" smtClean="0">
                <a:hlinkClick r:id="rId2"/>
              </a:rPr>
              <a:t>Youtube </a:t>
            </a:r>
            <a:r>
              <a:rPr lang="en-US" dirty="0" smtClean="0"/>
              <a:t>	</a:t>
            </a:r>
            <a:r>
              <a:rPr lang="en-US" dirty="0" smtClean="0">
                <a:hlinkClick r:id="rId3"/>
              </a:rPr>
              <a:t>Another</a:t>
            </a:r>
            <a:endParaRPr lang="en-US" dirty="0" smtClean="0"/>
          </a:p>
          <a:p>
            <a:pPr eaLnBrk="1" hangingPunct="1"/>
            <a:r>
              <a:rPr lang="en-US" dirty="0" smtClean="0"/>
              <a:t>Music</a:t>
            </a:r>
          </a:p>
          <a:p>
            <a:pPr lvl="1" eaLnBrk="1" hangingPunct="1"/>
            <a:r>
              <a:rPr lang="en-US" dirty="0" smtClean="0"/>
              <a:t>Helps to set the pace, and its timbre </a:t>
            </a:r>
          </a:p>
          <a:p>
            <a:pPr lvl="1" eaLnBrk="1" hangingPunct="1"/>
            <a:r>
              <a:rPr lang="en-US" dirty="0" smtClean="0"/>
              <a:t>Usually music remains consistent</a:t>
            </a:r>
          </a:p>
          <a:p>
            <a:pPr eaLnBrk="1" hangingPunct="1"/>
            <a:r>
              <a:rPr lang="en-US" dirty="0" smtClean="0"/>
              <a:t>Ambient and special audio</a:t>
            </a:r>
          </a:p>
          <a:p>
            <a:pPr lvl="1" eaLnBrk="1" hangingPunct="1"/>
            <a:r>
              <a:rPr lang="en-US" dirty="0" smtClean="0"/>
              <a:t>Contributes to the mood of the level</a:t>
            </a:r>
          </a:p>
          <a:p>
            <a:pPr lvl="1" eaLnBrk="1" hangingPunct="1"/>
            <a:r>
              <a:rPr lang="en-US" dirty="0" smtClean="0"/>
              <a:t>The sound of birds singing in Golf</a:t>
            </a:r>
          </a:p>
        </p:txBody>
      </p:sp>
    </p:spTree>
    <p:extLst>
      <p:ext uri="{BB962C8B-B14F-4D97-AF65-F5344CB8AC3E}">
        <p14:creationId xmlns:p14="http://schemas.microsoft.com/office/powerpoint/2010/main" val="563707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dirty="0" smtClean="0"/>
              <a:t>Expanding on the Principles </a:t>
            </a:r>
            <a:r>
              <a:rPr lang="en-US" sz="3600" dirty="0" smtClean="0"/>
              <a:t>(5/6)</a:t>
            </a:r>
            <a:endParaRPr lang="en-US" sz="3400" dirty="0" smtClean="0"/>
          </a:p>
        </p:txBody>
      </p:sp>
      <p:sp>
        <p:nvSpPr>
          <p:cNvPr id="22532" name="Rectangle 3"/>
          <p:cNvSpPr>
            <a:spLocks noGrp="1" noChangeArrowheads="1"/>
          </p:cNvSpPr>
          <p:nvPr>
            <p:ph type="body" idx="1"/>
          </p:nvPr>
        </p:nvSpPr>
        <p:spPr>
          <a:xfrm>
            <a:off x="647057" y="1605756"/>
            <a:ext cx="8496943" cy="5007769"/>
          </a:xfrm>
        </p:spPr>
        <p:txBody>
          <a:bodyPr/>
          <a:lstStyle/>
          <a:p>
            <a:pPr eaLnBrk="1" hangingPunct="1"/>
            <a:r>
              <a:rPr lang="en-US" dirty="0" smtClean="0"/>
              <a:t>Pacing refers to the frequency of individual challenges</a:t>
            </a:r>
          </a:p>
          <a:p>
            <a:pPr lvl="1" eaLnBrk="1" hangingPunct="1"/>
            <a:r>
              <a:rPr lang="en-US" sz="2400" dirty="0" smtClean="0"/>
              <a:t>Genre affects pacing</a:t>
            </a:r>
          </a:p>
          <a:p>
            <a:pPr lvl="2" eaLnBrk="1" hangingPunct="1"/>
            <a:r>
              <a:rPr lang="en-US" dirty="0" smtClean="0">
                <a:solidFill>
                  <a:srgbClr val="0000FF"/>
                </a:solidFill>
              </a:rPr>
              <a:t>Multiplayer </a:t>
            </a:r>
            <a:r>
              <a:rPr lang="en-US" dirty="0" err="1" smtClean="0">
                <a:solidFill>
                  <a:srgbClr val="0000FF"/>
                </a:solidFill>
              </a:rPr>
              <a:t>deathmatch</a:t>
            </a:r>
            <a:r>
              <a:rPr lang="en-US" dirty="0" smtClean="0">
                <a:solidFill>
                  <a:srgbClr val="0000FF"/>
                </a:solidFill>
              </a:rPr>
              <a:t> shooters</a:t>
            </a:r>
            <a:r>
              <a:rPr lang="en-US" dirty="0" smtClean="0"/>
              <a:t> use the fastest pace</a:t>
            </a:r>
          </a:p>
          <a:p>
            <a:pPr lvl="2" eaLnBrk="1" hangingPunct="1"/>
            <a:r>
              <a:rPr lang="en-US" dirty="0" smtClean="0">
                <a:solidFill>
                  <a:srgbClr val="0000FF"/>
                </a:solidFill>
              </a:rPr>
              <a:t>Adventure games </a:t>
            </a:r>
            <a:r>
              <a:rPr lang="en-US" dirty="0" smtClean="0"/>
              <a:t>use the slowest pace</a:t>
            </a:r>
          </a:p>
          <a:p>
            <a:pPr lvl="1" eaLnBrk="1" hangingPunct="1"/>
            <a:r>
              <a:rPr lang="en-US" sz="2400" dirty="0" smtClean="0"/>
              <a:t>Vary the pacing with fast and slow periods</a:t>
            </a:r>
          </a:p>
          <a:p>
            <a:pPr lvl="2" eaLnBrk="1" hangingPunct="1"/>
            <a:r>
              <a:rPr lang="en-US" dirty="0" smtClean="0"/>
              <a:t>A game with physical challenge</a:t>
            </a:r>
          </a:p>
          <a:p>
            <a:pPr lvl="3" eaLnBrk="1" hangingPunct="1"/>
            <a:r>
              <a:rPr lang="en-US" dirty="0" smtClean="0"/>
              <a:t>Alternate between fast and slow periods</a:t>
            </a:r>
          </a:p>
          <a:p>
            <a:pPr lvl="2" eaLnBrk="1" hangingPunct="1"/>
            <a:r>
              <a:rPr lang="en-US" dirty="0" smtClean="0"/>
              <a:t>A stressful challenge should followed by a brief period</a:t>
            </a:r>
          </a:p>
          <a:p>
            <a:pPr lvl="1" eaLnBrk="1" hangingPunct="1"/>
            <a:r>
              <a:rPr lang="en-US" sz="2400" dirty="0" smtClean="0"/>
              <a:t>Overall pacing should remain steady or become more difficult near the end of the level</a:t>
            </a:r>
          </a:p>
        </p:txBody>
      </p:sp>
    </p:spTree>
    <p:extLst>
      <p:ext uri="{BB962C8B-B14F-4D97-AF65-F5344CB8AC3E}">
        <p14:creationId xmlns:p14="http://schemas.microsoft.com/office/powerpoint/2010/main" val="433846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dirty="0" smtClean="0"/>
              <a:t>Expanding on the Principles </a:t>
            </a:r>
            <a:r>
              <a:rPr lang="en-US" sz="3600" dirty="0" smtClean="0"/>
              <a:t>(6/6)</a:t>
            </a:r>
            <a:endParaRPr lang="en-US" sz="3400" dirty="0" smtClean="0"/>
          </a:p>
        </p:txBody>
      </p:sp>
      <p:sp>
        <p:nvSpPr>
          <p:cNvPr id="23556" name="Rectangle 3"/>
          <p:cNvSpPr>
            <a:spLocks noGrp="1" noChangeArrowheads="1"/>
          </p:cNvSpPr>
          <p:nvPr>
            <p:ph type="body" idx="1"/>
          </p:nvPr>
        </p:nvSpPr>
        <p:spPr/>
        <p:txBody>
          <a:bodyPr/>
          <a:lstStyle/>
          <a:p>
            <a:pPr eaLnBrk="1" hangingPunct="1"/>
            <a:r>
              <a:rPr lang="en-US" dirty="0" smtClean="0"/>
              <a:t>Tutorial levels teach the player how to play</a:t>
            </a:r>
          </a:p>
          <a:p>
            <a:pPr lvl="1" eaLnBrk="1" hangingPunct="1"/>
            <a:r>
              <a:rPr lang="en-US" sz="2400" dirty="0" smtClean="0"/>
              <a:t>Scripted or partially scripted experience that explains the game</a:t>
            </a:r>
            <a:r>
              <a:rPr lang="en-US" sz="2400" dirty="0" smtClean="0">
                <a:latin typeface="Times New Roman" pitchFamily="18" charset="0"/>
              </a:rPr>
              <a:t>’</a:t>
            </a:r>
            <a:r>
              <a:rPr lang="en-US" sz="2400" dirty="0" smtClean="0"/>
              <a:t>s user interface, key challenges, and actions </a:t>
            </a:r>
          </a:p>
          <a:p>
            <a:pPr lvl="1" eaLnBrk="1" hangingPunct="1"/>
            <a:r>
              <a:rPr lang="en-US" sz="2400" dirty="0" smtClean="0"/>
              <a:t>Voiceover narration, text, or a special character can explain the game</a:t>
            </a:r>
          </a:p>
        </p:txBody>
      </p:sp>
    </p:spTree>
    <p:extLst>
      <p:ext uri="{BB962C8B-B14F-4D97-AF65-F5344CB8AC3E}">
        <p14:creationId xmlns:p14="http://schemas.microsoft.com/office/powerpoint/2010/main" val="3317802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Gameplay - Meaningful Play</a:t>
            </a:r>
            <a:endParaRPr lang="en-US" dirty="0"/>
          </a:p>
        </p:txBody>
      </p:sp>
      <p:sp>
        <p:nvSpPr>
          <p:cNvPr id="3" name="Content Placeholder 2"/>
          <p:cNvSpPr>
            <a:spLocks noGrp="1"/>
          </p:cNvSpPr>
          <p:nvPr>
            <p:ph idx="1"/>
          </p:nvPr>
        </p:nvSpPr>
        <p:spPr>
          <a:xfrm>
            <a:off x="643128" y="1676400"/>
            <a:ext cx="8208912" cy="2895600"/>
          </a:xfrm>
          <a:solidFill>
            <a:schemeClr val="tx2">
              <a:lumMod val="20000"/>
              <a:lumOff val="80000"/>
            </a:schemeClr>
          </a:solidFill>
        </p:spPr>
        <p:txBody>
          <a:bodyPr/>
          <a:lstStyle/>
          <a:p>
            <a:pPr eaLnBrk="1" hangingPunct="1">
              <a:defRPr/>
            </a:pPr>
            <a:r>
              <a:rPr lang="en-CA" sz="3200" dirty="0"/>
              <a:t>How Do We Create meaningful play in a level? </a:t>
            </a:r>
          </a:p>
          <a:p>
            <a:pPr eaLnBrk="1" hangingPunct="1">
              <a:defRPr/>
            </a:pPr>
            <a:r>
              <a:rPr lang="en-CA" sz="3200" dirty="0"/>
              <a:t>By using the two elements from the LD definition:</a:t>
            </a:r>
          </a:p>
          <a:p>
            <a:pPr lvl="1" eaLnBrk="1" hangingPunct="1">
              <a:defRPr/>
            </a:pPr>
            <a:r>
              <a:rPr lang="en-CA" sz="2800" dirty="0"/>
              <a:t>Game S</a:t>
            </a:r>
            <a:r>
              <a:rPr lang="en-CA" sz="2800" dirty="0" smtClean="0"/>
              <a:t>ystems</a:t>
            </a:r>
          </a:p>
          <a:p>
            <a:pPr lvl="1" eaLnBrk="1" hangingPunct="1">
              <a:defRPr/>
            </a:pPr>
            <a:r>
              <a:rPr lang="en-CA" sz="2800" dirty="0" smtClean="0"/>
              <a:t>The Environment</a:t>
            </a:r>
            <a:endParaRPr lang="en-CA" sz="2800" dirty="0"/>
          </a:p>
        </p:txBody>
      </p:sp>
    </p:spTree>
    <p:extLst>
      <p:ext uri="{BB962C8B-B14F-4D97-AF65-F5344CB8AC3E}">
        <p14:creationId xmlns:p14="http://schemas.microsoft.com/office/powerpoint/2010/main" val="2381203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dirty="0" smtClean="0"/>
              <a:t>The Level Design Process (1/7)</a:t>
            </a:r>
          </a:p>
        </p:txBody>
      </p:sp>
      <p:sp>
        <p:nvSpPr>
          <p:cNvPr id="24580" name="Rectangle 3"/>
          <p:cNvSpPr>
            <a:spLocks noGrp="1" noChangeArrowheads="1"/>
          </p:cNvSpPr>
          <p:nvPr>
            <p:ph type="body" idx="1"/>
          </p:nvPr>
        </p:nvSpPr>
        <p:spPr>
          <a:xfrm>
            <a:off x="612648" y="1600200"/>
            <a:ext cx="8531352" cy="4495800"/>
          </a:xfrm>
        </p:spPr>
        <p:txBody>
          <a:bodyPr/>
          <a:lstStyle/>
          <a:p>
            <a:pPr eaLnBrk="1" hangingPunct="1"/>
            <a:r>
              <a:rPr lang="en-US" dirty="0" smtClean="0"/>
              <a:t>Design to level design handoff </a:t>
            </a:r>
          </a:p>
          <a:p>
            <a:pPr lvl="1" eaLnBrk="1" hangingPunct="1"/>
            <a:r>
              <a:rPr lang="en-US" dirty="0" smtClean="0"/>
              <a:t>Game designer (GD) will tell</a:t>
            </a:r>
          </a:p>
          <a:p>
            <a:pPr lvl="2" eaLnBrk="1" hangingPunct="1"/>
            <a:r>
              <a:rPr lang="en-US" dirty="0" smtClean="0"/>
              <a:t>Settings, mode, key gameplay activity and events</a:t>
            </a:r>
          </a:p>
          <a:p>
            <a:pPr lvl="1" eaLnBrk="1" hangingPunct="1"/>
            <a:r>
              <a:rPr lang="en-US" dirty="0" smtClean="0"/>
              <a:t>List features in the level</a:t>
            </a:r>
          </a:p>
          <a:p>
            <a:pPr lvl="2" eaLnBrk="1" hangingPunct="1"/>
            <a:r>
              <a:rPr lang="en-US" dirty="0" smtClean="0">
                <a:solidFill>
                  <a:srgbClr val="0000FF"/>
                </a:solidFill>
              </a:rPr>
              <a:t>Events </a:t>
            </a:r>
            <a:r>
              <a:rPr lang="en-US" dirty="0" smtClean="0"/>
              <a:t>that can be triggered by the player</a:t>
            </a:r>
          </a:p>
          <a:p>
            <a:pPr lvl="2" eaLnBrk="1" hangingPunct="1"/>
            <a:r>
              <a:rPr lang="en-US" dirty="0" smtClean="0">
                <a:solidFill>
                  <a:srgbClr val="0000FF"/>
                </a:solidFill>
              </a:rPr>
              <a:t>Props</a:t>
            </a:r>
            <a:r>
              <a:rPr lang="en-US" dirty="0" smtClean="0"/>
              <a:t> that will be present in the level</a:t>
            </a:r>
          </a:p>
          <a:p>
            <a:pPr lvl="2" eaLnBrk="1" hangingPunct="1"/>
            <a:r>
              <a:rPr lang="en-US" dirty="0" smtClean="0">
                <a:solidFill>
                  <a:srgbClr val="0000FF"/>
                </a:solidFill>
              </a:rPr>
              <a:t>NPCs</a:t>
            </a:r>
          </a:p>
          <a:p>
            <a:pPr lvl="1" eaLnBrk="1" hangingPunct="1"/>
            <a:r>
              <a:rPr lang="en-US" dirty="0" smtClean="0"/>
              <a:t>Create a rough overview map of the level</a:t>
            </a:r>
          </a:p>
        </p:txBody>
      </p:sp>
    </p:spTree>
    <p:extLst>
      <p:ext uri="{BB962C8B-B14F-4D97-AF65-F5344CB8AC3E}">
        <p14:creationId xmlns:p14="http://schemas.microsoft.com/office/powerpoint/2010/main" val="1236699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dirty="0" smtClean="0"/>
              <a:t>The Level Design </a:t>
            </a:r>
            <a:r>
              <a:rPr lang="en-US" dirty="0"/>
              <a:t>Process </a:t>
            </a:r>
            <a:r>
              <a:rPr lang="en-US" dirty="0" smtClean="0"/>
              <a:t>(2/7</a:t>
            </a:r>
            <a:r>
              <a:rPr lang="en-US" dirty="0"/>
              <a:t>)</a:t>
            </a:r>
            <a:endParaRPr lang="en-US" dirty="0" smtClean="0"/>
          </a:p>
        </p:txBody>
      </p:sp>
      <p:sp>
        <p:nvSpPr>
          <p:cNvPr id="24580" name="Rectangle 3"/>
          <p:cNvSpPr>
            <a:spLocks noGrp="1" noChangeArrowheads="1"/>
          </p:cNvSpPr>
          <p:nvPr>
            <p:ph type="body" idx="1"/>
          </p:nvPr>
        </p:nvSpPr>
        <p:spPr/>
        <p:txBody>
          <a:bodyPr/>
          <a:lstStyle/>
          <a:p>
            <a:pPr eaLnBrk="1" hangingPunct="1"/>
            <a:r>
              <a:rPr lang="en-US" dirty="0" smtClean="0"/>
              <a:t>Planning phase</a:t>
            </a:r>
          </a:p>
          <a:p>
            <a:pPr lvl="1" eaLnBrk="1" hangingPunct="1"/>
            <a:r>
              <a:rPr lang="en-US" sz="2400" dirty="0" smtClean="0"/>
              <a:t>Plan the level in detail</a:t>
            </a:r>
          </a:p>
          <a:p>
            <a:pPr lvl="1" eaLnBrk="1" hangingPunct="1"/>
            <a:r>
              <a:rPr lang="en-US" sz="2400" dirty="0" smtClean="0"/>
              <a:t>Plan the sequence of events (use paper and pencil)</a:t>
            </a:r>
          </a:p>
          <a:p>
            <a:pPr lvl="1" eaLnBrk="1" hangingPunct="1"/>
            <a:r>
              <a:rPr lang="en-US" sz="2400" dirty="0" smtClean="0"/>
              <a:t>Document </a:t>
            </a:r>
          </a:p>
          <a:p>
            <a:pPr lvl="2" eaLnBrk="1" hangingPunct="1"/>
            <a:r>
              <a:rPr lang="en-US" dirty="0" smtClean="0"/>
              <a:t>Gameplay</a:t>
            </a:r>
          </a:p>
          <a:p>
            <a:pPr lvl="2" eaLnBrk="1" hangingPunct="1"/>
            <a:r>
              <a:rPr lang="en-US" dirty="0" smtClean="0"/>
              <a:t>Art </a:t>
            </a:r>
          </a:p>
          <a:p>
            <a:pPr lvl="2" eaLnBrk="1" hangingPunct="1"/>
            <a:r>
              <a:rPr lang="en-US" dirty="0"/>
              <a:t>P</a:t>
            </a:r>
            <a:r>
              <a:rPr lang="en-US" dirty="0" smtClean="0"/>
              <a:t>erformance, and </a:t>
            </a:r>
          </a:p>
          <a:p>
            <a:pPr lvl="2" eaLnBrk="1" hangingPunct="1"/>
            <a:r>
              <a:rPr lang="en-US" dirty="0" smtClean="0"/>
              <a:t>Code requirements</a:t>
            </a:r>
          </a:p>
        </p:txBody>
      </p:sp>
    </p:spTree>
    <p:extLst>
      <p:ext uri="{BB962C8B-B14F-4D97-AF65-F5344CB8AC3E}">
        <p14:creationId xmlns:p14="http://schemas.microsoft.com/office/powerpoint/2010/main" val="1931110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dirty="0" smtClean="0"/>
              <a:t>The Level Design Process </a:t>
            </a:r>
            <a:r>
              <a:rPr lang="en-US" sz="3200" dirty="0" smtClean="0"/>
              <a:t>(3/7</a:t>
            </a:r>
            <a:r>
              <a:rPr lang="en-US" sz="3200" dirty="0"/>
              <a:t>)</a:t>
            </a:r>
            <a:endParaRPr lang="en-US" sz="3400" dirty="0" smtClean="0"/>
          </a:p>
        </p:txBody>
      </p:sp>
      <p:sp>
        <p:nvSpPr>
          <p:cNvPr id="25604" name="Rectangle 3"/>
          <p:cNvSpPr>
            <a:spLocks noGrp="1" noChangeArrowheads="1"/>
          </p:cNvSpPr>
          <p:nvPr>
            <p:ph type="body" idx="1"/>
          </p:nvPr>
        </p:nvSpPr>
        <p:spPr>
          <a:xfrm>
            <a:off x="609600" y="1524000"/>
            <a:ext cx="8361363" cy="5204048"/>
          </a:xfrm>
        </p:spPr>
        <p:txBody>
          <a:bodyPr/>
          <a:lstStyle/>
          <a:p>
            <a:pPr eaLnBrk="1" hangingPunct="1"/>
            <a:r>
              <a:rPr lang="en-US" dirty="0" smtClean="0"/>
              <a:t>Prototyping</a:t>
            </a:r>
          </a:p>
          <a:p>
            <a:pPr lvl="1" eaLnBrk="1" hangingPunct="1"/>
            <a:r>
              <a:rPr lang="en-US" dirty="0" smtClean="0"/>
              <a:t>Construct temporary models of the landscape and objects (usually 3D)</a:t>
            </a:r>
          </a:p>
          <a:p>
            <a:pPr lvl="1" eaLnBrk="1" hangingPunct="1"/>
            <a:r>
              <a:rPr lang="en-US" dirty="0" smtClean="0"/>
              <a:t>Models serve as blueprints for the art team</a:t>
            </a:r>
          </a:p>
          <a:p>
            <a:pPr lvl="1" eaLnBrk="1" hangingPunct="1"/>
            <a:r>
              <a:rPr lang="en-US" dirty="0" smtClean="0"/>
              <a:t>Features:</a:t>
            </a:r>
          </a:p>
          <a:p>
            <a:pPr lvl="2" eaLnBrk="1" hangingPunct="1"/>
            <a:r>
              <a:rPr lang="en-US" sz="2000" dirty="0" smtClean="0">
                <a:solidFill>
                  <a:srgbClr val="0000FF"/>
                </a:solidFill>
              </a:rPr>
              <a:t>Physical shape </a:t>
            </a:r>
            <a:r>
              <a:rPr lang="en-US" sz="2000" dirty="0" smtClean="0"/>
              <a:t>of the game world</a:t>
            </a:r>
          </a:p>
          <a:p>
            <a:pPr lvl="2" eaLnBrk="1" hangingPunct="1"/>
            <a:r>
              <a:rPr lang="en-US" sz="2000" dirty="0" smtClean="0">
                <a:solidFill>
                  <a:srgbClr val="0000FF"/>
                </a:solidFill>
              </a:rPr>
              <a:t>Temporary texture </a:t>
            </a:r>
            <a:r>
              <a:rPr lang="en-US" sz="2000" dirty="0" smtClean="0"/>
              <a:t>to give it a surface</a:t>
            </a:r>
          </a:p>
          <a:p>
            <a:pPr lvl="2" eaLnBrk="1" hangingPunct="1"/>
            <a:r>
              <a:rPr lang="en-US" sz="2000" dirty="0" smtClean="0">
                <a:solidFill>
                  <a:srgbClr val="0000FF"/>
                </a:solidFill>
              </a:rPr>
              <a:t>Temporary models of props </a:t>
            </a:r>
            <a:r>
              <a:rPr lang="en-US" sz="2000" dirty="0" smtClean="0"/>
              <a:t>- </a:t>
            </a:r>
            <a:r>
              <a:rPr lang="en-US" sz="1800" dirty="0" smtClean="0"/>
              <a:t>Trees, furniture, buildings</a:t>
            </a:r>
          </a:p>
          <a:p>
            <a:pPr lvl="2" eaLnBrk="1" hangingPunct="1"/>
            <a:r>
              <a:rPr lang="en-US" sz="2000" dirty="0" smtClean="0">
                <a:solidFill>
                  <a:srgbClr val="0000FF"/>
                </a:solidFill>
              </a:rPr>
              <a:t>Path</a:t>
            </a:r>
            <a:r>
              <a:rPr lang="en-US" sz="2000" dirty="0" smtClean="0"/>
              <a:t> planned for </a:t>
            </a:r>
            <a:r>
              <a:rPr lang="en-US" sz="2000" dirty="0" smtClean="0">
                <a:solidFill>
                  <a:srgbClr val="0000FF"/>
                </a:solidFill>
              </a:rPr>
              <a:t>Ai-Driven NPCs</a:t>
            </a:r>
          </a:p>
          <a:p>
            <a:pPr lvl="2" eaLnBrk="1" hangingPunct="1"/>
            <a:r>
              <a:rPr lang="en-US" sz="2000" dirty="0" smtClean="0"/>
              <a:t>A lighting design</a:t>
            </a:r>
          </a:p>
          <a:p>
            <a:pPr lvl="2" eaLnBrk="1" hangingPunct="1"/>
            <a:r>
              <a:rPr lang="en-US" sz="2000" dirty="0" smtClean="0"/>
              <a:t>Locations of trigger points for key events</a:t>
            </a:r>
          </a:p>
          <a:p>
            <a:pPr lvl="2" eaLnBrk="1" hangingPunct="1"/>
            <a:r>
              <a:rPr lang="en-US" sz="2000" dirty="0" smtClean="0">
                <a:solidFill>
                  <a:srgbClr val="0000FF"/>
                </a:solidFill>
              </a:rPr>
              <a:t>Placing triggers and documenting that sets them off </a:t>
            </a:r>
            <a:r>
              <a:rPr lang="en-US" sz="2000" dirty="0" smtClean="0"/>
              <a:t>is referred to as </a:t>
            </a:r>
            <a:r>
              <a:rPr lang="en-US" sz="2000" b="1" dirty="0" smtClean="0">
                <a:solidFill>
                  <a:srgbClr val="0000FF"/>
                </a:solidFill>
              </a:rPr>
              <a:t>rigging</a:t>
            </a:r>
          </a:p>
        </p:txBody>
      </p:sp>
    </p:spTree>
    <p:extLst>
      <p:ext uri="{BB962C8B-B14F-4D97-AF65-F5344CB8AC3E}">
        <p14:creationId xmlns:p14="http://schemas.microsoft.com/office/powerpoint/2010/main" val="3419692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dirty="0" smtClean="0"/>
              <a:t>The Level Design Process </a:t>
            </a:r>
            <a:r>
              <a:rPr lang="en-US" sz="3200" dirty="0" smtClean="0"/>
              <a:t>(4/7</a:t>
            </a:r>
            <a:r>
              <a:rPr lang="en-US" sz="3200" dirty="0"/>
              <a:t>)</a:t>
            </a:r>
            <a:endParaRPr lang="en-US" sz="3400" dirty="0" smtClean="0"/>
          </a:p>
        </p:txBody>
      </p:sp>
      <p:sp>
        <p:nvSpPr>
          <p:cNvPr id="25604" name="Rectangle 3"/>
          <p:cNvSpPr>
            <a:spLocks noGrp="1" noChangeArrowheads="1"/>
          </p:cNvSpPr>
          <p:nvPr>
            <p:ph type="body" idx="1"/>
          </p:nvPr>
        </p:nvSpPr>
        <p:spPr>
          <a:xfrm>
            <a:off x="609600" y="1447800"/>
            <a:ext cx="8305800" cy="5410200"/>
          </a:xfrm>
        </p:spPr>
        <p:txBody>
          <a:bodyPr/>
          <a:lstStyle/>
          <a:p>
            <a:pPr eaLnBrk="1" hangingPunct="1"/>
            <a:r>
              <a:rPr lang="en-US" dirty="0" smtClean="0"/>
              <a:t>Level review</a:t>
            </a:r>
          </a:p>
          <a:p>
            <a:pPr lvl="1" eaLnBrk="1" hangingPunct="1"/>
            <a:r>
              <a:rPr lang="en-US" dirty="0" smtClean="0"/>
              <a:t>Review the prototype</a:t>
            </a:r>
          </a:p>
          <a:p>
            <a:pPr lvl="1" eaLnBrk="1" hangingPunct="1"/>
            <a:r>
              <a:rPr lang="en-US" dirty="0" smtClean="0"/>
              <a:t>Feedback from the design, art, programming, audio, and testing teams </a:t>
            </a:r>
          </a:p>
          <a:p>
            <a:pPr lvl="1" eaLnBrk="1" hangingPunct="1"/>
            <a:r>
              <a:rPr lang="en-US" dirty="0" smtClean="0"/>
              <a:t>Issues to address</a:t>
            </a:r>
          </a:p>
          <a:p>
            <a:pPr lvl="2" eaLnBrk="1" hangingPunct="1"/>
            <a:r>
              <a:rPr lang="en-US" dirty="0" smtClean="0"/>
              <a:t>Scale – </a:t>
            </a:r>
          </a:p>
          <a:p>
            <a:pPr lvl="3" eaLnBrk="1" hangingPunct="1"/>
            <a:r>
              <a:rPr lang="en-US" dirty="0" smtClean="0"/>
              <a:t>right size? Will it take too much or too little time to play through?</a:t>
            </a:r>
          </a:p>
          <a:p>
            <a:pPr lvl="2" eaLnBrk="1" hangingPunct="1"/>
            <a:r>
              <a:rPr lang="en-US" dirty="0" smtClean="0"/>
              <a:t>Pacing – </a:t>
            </a:r>
          </a:p>
          <a:p>
            <a:pPr lvl="3" eaLnBrk="1" hangingPunct="1"/>
            <a:r>
              <a:rPr lang="en-US" dirty="0" smtClean="0"/>
              <a:t>Does the flow of events feel right?</a:t>
            </a:r>
          </a:p>
          <a:p>
            <a:pPr lvl="2" eaLnBrk="1" hangingPunct="1"/>
            <a:r>
              <a:rPr lang="en-US" dirty="0" smtClean="0"/>
              <a:t>Placement objects and triggers</a:t>
            </a:r>
          </a:p>
          <a:p>
            <a:pPr lvl="2" eaLnBrk="1" hangingPunct="1"/>
            <a:r>
              <a:rPr lang="en-US" dirty="0" smtClean="0"/>
              <a:t>Performance issues</a:t>
            </a:r>
          </a:p>
          <a:p>
            <a:pPr lvl="3" eaLnBrk="1" hangingPunct="1"/>
            <a:r>
              <a:rPr lang="en-US" dirty="0" smtClean="0"/>
              <a:t>complicated level for the processor to handle</a:t>
            </a:r>
          </a:p>
          <a:p>
            <a:pPr lvl="2" eaLnBrk="1" hangingPunct="1"/>
            <a:r>
              <a:rPr lang="en-US" dirty="0" smtClean="0"/>
              <a:t>Aesthetics</a:t>
            </a:r>
          </a:p>
          <a:p>
            <a:pPr lvl="3" eaLnBrk="1" hangingPunct="1"/>
            <a:r>
              <a:rPr lang="en-US" dirty="0" smtClean="0"/>
              <a:t>Attractive and enjoyable to inhabit?</a:t>
            </a:r>
          </a:p>
          <a:p>
            <a:pPr lvl="3" eaLnBrk="1" hangingPunct="1"/>
            <a:endParaRPr lang="en-US" dirty="0" smtClean="0"/>
          </a:p>
        </p:txBody>
      </p:sp>
    </p:spTree>
    <p:extLst>
      <p:ext uri="{BB962C8B-B14F-4D97-AF65-F5344CB8AC3E}">
        <p14:creationId xmlns:p14="http://schemas.microsoft.com/office/powerpoint/2010/main" val="1742287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dirty="0" smtClean="0"/>
              <a:t>The Level Design Process </a:t>
            </a:r>
            <a:r>
              <a:rPr lang="en-US" sz="3200" dirty="0" smtClean="0"/>
              <a:t>(5/7</a:t>
            </a:r>
            <a:r>
              <a:rPr lang="en-US" sz="3200" dirty="0"/>
              <a:t>)</a:t>
            </a:r>
            <a:endParaRPr lang="en-US" sz="3400" dirty="0" smtClean="0"/>
          </a:p>
        </p:txBody>
      </p:sp>
      <p:sp>
        <p:nvSpPr>
          <p:cNvPr id="26628" name="Rectangle 3"/>
          <p:cNvSpPr>
            <a:spLocks noGrp="1" noChangeArrowheads="1"/>
          </p:cNvSpPr>
          <p:nvPr>
            <p:ph type="body" idx="1"/>
          </p:nvPr>
        </p:nvSpPr>
        <p:spPr>
          <a:xfrm>
            <a:off x="594360" y="1605756"/>
            <a:ext cx="8487544" cy="5007769"/>
          </a:xfrm>
        </p:spPr>
        <p:txBody>
          <a:bodyPr/>
          <a:lstStyle/>
          <a:p>
            <a:pPr eaLnBrk="1" hangingPunct="1"/>
            <a:r>
              <a:rPr lang="en-US" dirty="0" smtClean="0"/>
              <a:t>Level refinement and lock-down</a:t>
            </a:r>
          </a:p>
          <a:p>
            <a:pPr lvl="1" eaLnBrk="1" hangingPunct="1"/>
            <a:r>
              <a:rPr lang="en-US" dirty="0" smtClean="0"/>
              <a:t>Make corrections based on feedback</a:t>
            </a:r>
          </a:p>
          <a:p>
            <a:pPr lvl="1" eaLnBrk="1" hangingPunct="1"/>
            <a:r>
              <a:rPr lang="en-US" dirty="0" smtClean="0">
                <a:solidFill>
                  <a:srgbClr val="0000FF"/>
                </a:solidFill>
              </a:rPr>
              <a:t>Review and correct until the level is flawless</a:t>
            </a:r>
          </a:p>
          <a:p>
            <a:pPr lvl="1" eaLnBrk="1" hangingPunct="1"/>
            <a:r>
              <a:rPr lang="en-US" dirty="0" smtClean="0">
                <a:solidFill>
                  <a:srgbClr val="0000FF"/>
                </a:solidFill>
              </a:rPr>
              <a:t>Lock</a:t>
            </a:r>
            <a:r>
              <a:rPr lang="en-US" dirty="0" smtClean="0"/>
              <a:t> the level</a:t>
            </a:r>
          </a:p>
          <a:p>
            <a:pPr eaLnBrk="1" hangingPunct="1"/>
            <a:endParaRPr lang="en-US" dirty="0" smtClean="0"/>
          </a:p>
          <a:p>
            <a:pPr eaLnBrk="1" hangingPunct="1"/>
            <a:r>
              <a:rPr lang="en-US" dirty="0" smtClean="0"/>
              <a:t>Level design to art handoff</a:t>
            </a:r>
          </a:p>
          <a:p>
            <a:pPr lvl="1" eaLnBrk="1" hangingPunct="1"/>
            <a:r>
              <a:rPr lang="en-US" dirty="0" smtClean="0"/>
              <a:t>Give all files to the artists</a:t>
            </a:r>
          </a:p>
          <a:p>
            <a:pPr lvl="1" eaLnBrk="1" hangingPunct="1"/>
            <a:r>
              <a:rPr lang="en-US" dirty="0" smtClean="0"/>
              <a:t>Specify how the level should look &amp; work</a:t>
            </a:r>
          </a:p>
          <a:p>
            <a:pPr lvl="1" eaLnBrk="1" hangingPunct="1"/>
            <a:r>
              <a:rPr lang="en-US" dirty="0" smtClean="0"/>
              <a:t>Contact the audio team for needed audio</a:t>
            </a:r>
          </a:p>
        </p:txBody>
      </p:sp>
    </p:spTree>
    <p:extLst>
      <p:ext uri="{BB962C8B-B14F-4D97-AF65-F5344CB8AC3E}">
        <p14:creationId xmlns:p14="http://schemas.microsoft.com/office/powerpoint/2010/main" val="1709388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smtClean="0"/>
              <a:t>The Level Design Process </a:t>
            </a:r>
            <a:r>
              <a:rPr lang="en-US" sz="3200" dirty="0" smtClean="0"/>
              <a:t>(6/7</a:t>
            </a:r>
            <a:r>
              <a:rPr lang="en-US" sz="3200" dirty="0"/>
              <a:t>)</a:t>
            </a:r>
            <a:endParaRPr lang="en-US" sz="3400" dirty="0" smtClean="0"/>
          </a:p>
        </p:txBody>
      </p:sp>
      <p:sp>
        <p:nvSpPr>
          <p:cNvPr id="27652" name="Rectangle 3"/>
          <p:cNvSpPr>
            <a:spLocks noGrp="1" noChangeArrowheads="1"/>
          </p:cNvSpPr>
          <p:nvPr>
            <p:ph type="body" idx="1"/>
          </p:nvPr>
        </p:nvSpPr>
        <p:spPr>
          <a:xfrm>
            <a:off x="584448" y="1533748"/>
            <a:ext cx="8559552" cy="5079777"/>
          </a:xfrm>
        </p:spPr>
        <p:txBody>
          <a:bodyPr/>
          <a:lstStyle/>
          <a:p>
            <a:pPr eaLnBrk="1" hangingPunct="1"/>
            <a:r>
              <a:rPr lang="en-US" dirty="0" smtClean="0"/>
              <a:t>First art and rigging pass</a:t>
            </a:r>
          </a:p>
          <a:p>
            <a:pPr lvl="1" eaLnBrk="1" hangingPunct="1"/>
            <a:r>
              <a:rPr lang="en-US" dirty="0" smtClean="0"/>
              <a:t>Art team builds the real artwork and rigging</a:t>
            </a:r>
          </a:p>
          <a:p>
            <a:pPr lvl="1" eaLnBrk="1" hangingPunct="1"/>
            <a:r>
              <a:rPr lang="en-US" dirty="0" smtClean="0"/>
              <a:t>You might need to incorporate the new content into software</a:t>
            </a:r>
          </a:p>
          <a:p>
            <a:pPr eaLnBrk="1" hangingPunct="1"/>
            <a:endParaRPr lang="en-US" dirty="0" smtClean="0"/>
          </a:p>
          <a:p>
            <a:pPr eaLnBrk="1" hangingPunct="1"/>
            <a:r>
              <a:rPr lang="en-US" dirty="0" smtClean="0"/>
              <a:t>Art to level design handoff and review </a:t>
            </a:r>
          </a:p>
          <a:p>
            <a:pPr lvl="1" eaLnBrk="1" hangingPunct="1"/>
            <a:r>
              <a:rPr lang="en-US" dirty="0" smtClean="0"/>
              <a:t>Receive final artwork</a:t>
            </a:r>
          </a:p>
          <a:p>
            <a:pPr lvl="1" eaLnBrk="1" hangingPunct="1"/>
            <a:r>
              <a:rPr lang="en-US" dirty="0" smtClean="0"/>
              <a:t>Conduct a review</a:t>
            </a:r>
          </a:p>
        </p:txBody>
      </p:sp>
    </p:spTree>
    <p:extLst>
      <p:ext uri="{BB962C8B-B14F-4D97-AF65-F5344CB8AC3E}">
        <p14:creationId xmlns:p14="http://schemas.microsoft.com/office/powerpoint/2010/main" val="595340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dirty="0" smtClean="0"/>
              <a:t>The Level Design Process </a:t>
            </a:r>
            <a:r>
              <a:rPr lang="en-US" sz="3200" dirty="0" smtClean="0"/>
              <a:t>(7/7</a:t>
            </a:r>
            <a:r>
              <a:rPr lang="en-US" sz="3200" dirty="0"/>
              <a:t>)</a:t>
            </a:r>
            <a:endParaRPr lang="en-US" sz="3400" dirty="0" smtClean="0"/>
          </a:p>
        </p:txBody>
      </p:sp>
      <p:sp>
        <p:nvSpPr>
          <p:cNvPr id="28676" name="Rectangle 3"/>
          <p:cNvSpPr>
            <a:spLocks noGrp="1" noChangeArrowheads="1"/>
          </p:cNvSpPr>
          <p:nvPr>
            <p:ph type="body" idx="1"/>
          </p:nvPr>
        </p:nvSpPr>
        <p:spPr>
          <a:xfrm>
            <a:off x="609600" y="1495201"/>
            <a:ext cx="8559552" cy="4935761"/>
          </a:xfrm>
        </p:spPr>
        <p:txBody>
          <a:bodyPr/>
          <a:lstStyle/>
          <a:p>
            <a:pPr eaLnBrk="1" hangingPunct="1"/>
            <a:r>
              <a:rPr lang="en-US" dirty="0" smtClean="0"/>
              <a:t>Content integration</a:t>
            </a:r>
          </a:p>
          <a:p>
            <a:pPr lvl="1" eaLnBrk="1" hangingPunct="1"/>
            <a:r>
              <a:rPr lang="en-US" dirty="0" smtClean="0"/>
              <a:t>Assemble all assets into completed level</a:t>
            </a:r>
          </a:p>
          <a:p>
            <a:pPr lvl="1" eaLnBrk="1" hangingPunct="1"/>
            <a:r>
              <a:rPr lang="en-US" dirty="0" smtClean="0"/>
              <a:t>Adjust any rigging as necessary</a:t>
            </a:r>
          </a:p>
          <a:p>
            <a:pPr eaLnBrk="1" hangingPunct="1"/>
            <a:r>
              <a:rPr lang="en-US" dirty="0" smtClean="0"/>
              <a:t>Bug fixing</a:t>
            </a:r>
          </a:p>
          <a:p>
            <a:pPr lvl="1" eaLnBrk="1" hangingPunct="1"/>
            <a:r>
              <a:rPr lang="en-US" dirty="0" smtClean="0"/>
              <a:t>Test for bugs and hand off to QA</a:t>
            </a:r>
          </a:p>
          <a:p>
            <a:pPr eaLnBrk="1" hangingPunct="1"/>
            <a:r>
              <a:rPr lang="en-US" dirty="0" smtClean="0"/>
              <a:t>User testing and tuning </a:t>
            </a:r>
          </a:p>
          <a:p>
            <a:pPr lvl="1" eaLnBrk="1" hangingPunct="1"/>
            <a:r>
              <a:rPr lang="en-US" dirty="0" smtClean="0"/>
              <a:t>QA: test plan and alpha testing</a:t>
            </a:r>
          </a:p>
          <a:p>
            <a:pPr lvl="1" eaLnBrk="1" hangingPunct="1"/>
            <a:r>
              <a:rPr lang="en-US" dirty="0" smtClean="0"/>
              <a:t>When thoroughly alpha tested, hand off to beta testing</a:t>
            </a:r>
          </a:p>
        </p:txBody>
      </p:sp>
    </p:spTree>
    <p:extLst>
      <p:ext uri="{BB962C8B-B14F-4D97-AF65-F5344CB8AC3E}">
        <p14:creationId xmlns:p14="http://schemas.microsoft.com/office/powerpoint/2010/main" val="3978505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539552" y="116632"/>
            <a:ext cx="8420064" cy="1026368"/>
          </a:xfrm>
        </p:spPr>
        <p:txBody>
          <a:bodyPr/>
          <a:lstStyle/>
          <a:p>
            <a:pPr eaLnBrk="1" hangingPunct="1"/>
            <a:r>
              <a:rPr lang="en-US" dirty="0" smtClean="0"/>
              <a:t>Design Decisions</a:t>
            </a:r>
          </a:p>
        </p:txBody>
      </p:sp>
      <p:sp>
        <p:nvSpPr>
          <p:cNvPr id="29700" name="Rectangle 3"/>
          <p:cNvSpPr>
            <a:spLocks noGrp="1" noChangeArrowheads="1"/>
          </p:cNvSpPr>
          <p:nvPr>
            <p:ph type="body" idx="1"/>
          </p:nvPr>
        </p:nvSpPr>
        <p:spPr>
          <a:xfrm>
            <a:off x="539552" y="1495201"/>
            <a:ext cx="8415536" cy="4935761"/>
          </a:xfrm>
        </p:spPr>
        <p:txBody>
          <a:bodyPr/>
          <a:lstStyle/>
          <a:p>
            <a:pPr eaLnBrk="1" hangingPunct="1"/>
            <a:r>
              <a:rPr lang="en-US" dirty="0" smtClean="0"/>
              <a:t>Concept</a:t>
            </a:r>
          </a:p>
          <a:p>
            <a:pPr eaLnBrk="1" hangingPunct="1"/>
            <a:r>
              <a:rPr lang="en-US" dirty="0" smtClean="0"/>
              <a:t>Style</a:t>
            </a:r>
          </a:p>
          <a:p>
            <a:pPr eaLnBrk="1" hangingPunct="1"/>
            <a:r>
              <a:rPr lang="en-US" dirty="0" smtClean="0"/>
              <a:t>Challenges</a:t>
            </a:r>
          </a:p>
          <a:p>
            <a:pPr eaLnBrk="1" hangingPunct="1"/>
            <a:r>
              <a:rPr lang="en-US" dirty="0" smtClean="0"/>
              <a:t>Actions (skills)</a:t>
            </a:r>
          </a:p>
          <a:p>
            <a:pPr eaLnBrk="1" hangingPunct="1"/>
            <a:r>
              <a:rPr lang="en-US" dirty="0" smtClean="0"/>
              <a:t>Level types</a:t>
            </a:r>
          </a:p>
          <a:p>
            <a:pPr eaLnBrk="1" hangingPunct="1"/>
            <a:r>
              <a:rPr lang="en-US" dirty="0" smtClean="0"/>
              <a:t>Level narrative</a:t>
            </a:r>
          </a:p>
          <a:p>
            <a:pPr eaLnBrk="1" hangingPunct="1"/>
            <a:r>
              <a:rPr lang="en-US" dirty="0" smtClean="0"/>
              <a:t>Progression</a:t>
            </a:r>
          </a:p>
        </p:txBody>
      </p:sp>
    </p:spTree>
    <p:extLst>
      <p:ext uri="{BB962C8B-B14F-4D97-AF65-F5344CB8AC3E}">
        <p14:creationId xmlns:p14="http://schemas.microsoft.com/office/powerpoint/2010/main" val="2453795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dirty="0" smtClean="0"/>
              <a:t>Level Design Ingredients</a:t>
            </a:r>
          </a:p>
        </p:txBody>
      </p:sp>
      <p:sp>
        <p:nvSpPr>
          <p:cNvPr id="30724" name="Rectangle 3"/>
          <p:cNvSpPr>
            <a:spLocks noGrp="1" noChangeArrowheads="1"/>
          </p:cNvSpPr>
          <p:nvPr>
            <p:ph type="body" idx="1"/>
          </p:nvPr>
        </p:nvSpPr>
        <p:spPr>
          <a:xfrm>
            <a:off x="539552" y="1524000"/>
            <a:ext cx="8415536" cy="4762501"/>
          </a:xfrm>
        </p:spPr>
        <p:txBody>
          <a:bodyPr/>
          <a:lstStyle/>
          <a:p>
            <a:pPr eaLnBrk="1" hangingPunct="1"/>
            <a:r>
              <a:rPr lang="en-US" dirty="0" smtClean="0"/>
              <a:t>Two ingredients are</a:t>
            </a:r>
          </a:p>
          <a:p>
            <a:pPr lvl="1" eaLnBrk="1" hangingPunct="1"/>
            <a:r>
              <a:rPr lang="en-US" sz="2400" dirty="0" smtClean="0"/>
              <a:t>Game Obstacles</a:t>
            </a:r>
          </a:p>
          <a:p>
            <a:pPr lvl="2" eaLnBrk="1" hangingPunct="1"/>
            <a:r>
              <a:rPr lang="en-US" sz="2400" dirty="0" smtClean="0"/>
              <a:t>Elements of the game that challenge a player</a:t>
            </a:r>
          </a:p>
          <a:p>
            <a:pPr lvl="1" eaLnBrk="1" hangingPunct="1"/>
            <a:r>
              <a:rPr lang="en-US" sz="2400" dirty="0" smtClean="0"/>
              <a:t>Game Skills</a:t>
            </a:r>
          </a:p>
          <a:p>
            <a:pPr lvl="2" eaLnBrk="1" hangingPunct="1"/>
            <a:r>
              <a:rPr lang="en-US" sz="2400" dirty="0" smtClean="0"/>
              <a:t>Obstacles force the player to react using game skills</a:t>
            </a:r>
          </a:p>
          <a:p>
            <a:pPr eaLnBrk="1" hangingPunct="1"/>
            <a:endParaRPr lang="en-US" dirty="0"/>
          </a:p>
          <a:p>
            <a:pPr eaLnBrk="1" hangingPunct="1"/>
            <a:endParaRPr lang="en-US" dirty="0" smtClean="0"/>
          </a:p>
        </p:txBody>
      </p:sp>
    </p:spTree>
    <p:extLst>
      <p:ext uri="{BB962C8B-B14F-4D97-AF65-F5344CB8AC3E}">
        <p14:creationId xmlns:p14="http://schemas.microsoft.com/office/powerpoint/2010/main" val="81398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dirty="0" smtClean="0"/>
              <a:t>Challenging the Player		</a:t>
            </a:r>
          </a:p>
        </p:txBody>
      </p:sp>
      <p:sp>
        <p:nvSpPr>
          <p:cNvPr id="30724" name="Rectangle 3"/>
          <p:cNvSpPr>
            <a:spLocks noGrp="1" noChangeArrowheads="1"/>
          </p:cNvSpPr>
          <p:nvPr>
            <p:ph type="body" idx="1"/>
          </p:nvPr>
        </p:nvSpPr>
        <p:spPr>
          <a:xfrm>
            <a:off x="539552" y="1524000"/>
            <a:ext cx="8415536" cy="4762501"/>
          </a:xfrm>
        </p:spPr>
        <p:txBody>
          <a:bodyPr/>
          <a:lstStyle/>
          <a:p>
            <a:pPr eaLnBrk="1" hangingPunct="1"/>
            <a:r>
              <a:rPr lang="en-US" dirty="0" smtClean="0">
                <a:solidFill>
                  <a:srgbClr val="0000FF"/>
                </a:solidFill>
              </a:rPr>
              <a:t>A level </a:t>
            </a:r>
            <a:r>
              <a:rPr lang="en-US" dirty="0" smtClean="0"/>
              <a:t>is an elaborate </a:t>
            </a:r>
            <a:r>
              <a:rPr lang="en-US" dirty="0" smtClean="0">
                <a:solidFill>
                  <a:srgbClr val="0000FF"/>
                </a:solidFill>
              </a:rPr>
              <a:t>obstacle course presented </a:t>
            </a:r>
            <a:r>
              <a:rPr lang="en-US" dirty="0" smtClean="0"/>
              <a:t>to the player</a:t>
            </a:r>
          </a:p>
          <a:p>
            <a:pPr eaLnBrk="1" hangingPunct="1"/>
            <a:r>
              <a:rPr lang="en-US" dirty="0" smtClean="0"/>
              <a:t>Types of obstacles</a:t>
            </a:r>
          </a:p>
          <a:p>
            <a:pPr lvl="1" eaLnBrk="1" hangingPunct="1"/>
            <a:r>
              <a:rPr lang="en-US" sz="2400" dirty="0" smtClean="0"/>
              <a:t>Roadblocks (basic)</a:t>
            </a:r>
          </a:p>
          <a:p>
            <a:pPr lvl="1" eaLnBrk="1" hangingPunct="1"/>
            <a:r>
              <a:rPr lang="en-US" sz="2400" dirty="0" smtClean="0"/>
              <a:t>Enemies (to kill)</a:t>
            </a:r>
          </a:p>
          <a:p>
            <a:pPr lvl="1" eaLnBrk="1" hangingPunct="1"/>
            <a:r>
              <a:rPr lang="en-US" sz="2400" dirty="0" smtClean="0"/>
              <a:t>Traps (to avoid)</a:t>
            </a:r>
          </a:p>
          <a:p>
            <a:pPr lvl="1" eaLnBrk="1" hangingPunct="1"/>
            <a:r>
              <a:rPr lang="en-US" sz="2400" dirty="0" smtClean="0"/>
              <a:t>Puzzles and mini-games (to solve)</a:t>
            </a:r>
          </a:p>
        </p:txBody>
      </p:sp>
    </p:spTree>
    <p:extLst>
      <p:ext uri="{BB962C8B-B14F-4D97-AF65-F5344CB8AC3E}">
        <p14:creationId xmlns:p14="http://schemas.microsoft.com/office/powerpoint/2010/main" val="2961477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Game Systems (1/2)</a:t>
            </a:r>
            <a:endParaRPr lang="en-US" dirty="0"/>
          </a:p>
        </p:txBody>
      </p:sp>
      <p:sp>
        <p:nvSpPr>
          <p:cNvPr id="3" name="Content Placeholder 2"/>
          <p:cNvSpPr>
            <a:spLocks noGrp="1"/>
          </p:cNvSpPr>
          <p:nvPr>
            <p:ph idx="1"/>
          </p:nvPr>
        </p:nvSpPr>
        <p:spPr>
          <a:xfrm>
            <a:off x="538408" y="1577753"/>
            <a:ext cx="8303840" cy="648071"/>
          </a:xfrm>
        </p:spPr>
        <p:txBody>
          <a:bodyPr/>
          <a:lstStyle/>
          <a:p>
            <a:pPr eaLnBrk="1" hangingPunct="1">
              <a:defRPr/>
            </a:pPr>
            <a:r>
              <a:rPr lang="en-US" dirty="0"/>
              <a:t>A </a:t>
            </a:r>
            <a:r>
              <a:rPr lang="en-US" dirty="0" smtClean="0"/>
              <a:t>collection </a:t>
            </a:r>
            <a:r>
              <a:rPr lang="en-US" dirty="0"/>
              <a:t>of </a:t>
            </a:r>
            <a:r>
              <a:rPr lang="en-US" dirty="0">
                <a:solidFill>
                  <a:srgbClr val="FF0000"/>
                </a:solidFill>
              </a:rPr>
              <a:t>properties</a:t>
            </a:r>
            <a:r>
              <a:rPr lang="en-US" dirty="0"/>
              <a:t> and </a:t>
            </a:r>
            <a:r>
              <a:rPr lang="en-US" dirty="0" smtClean="0">
                <a:solidFill>
                  <a:srgbClr val="FF0000"/>
                </a:solidFill>
              </a:rPr>
              <a:t>behaviors</a:t>
            </a:r>
          </a:p>
          <a:p>
            <a:pPr marL="0" indent="0" eaLnBrk="1" hangingPunct="1">
              <a:buNone/>
              <a:defRPr/>
            </a:pPr>
            <a:endParaRPr lang="en-US" dirty="0"/>
          </a:p>
          <a:p>
            <a:pPr eaLnBrk="1" hangingPunct="1">
              <a:buFont typeface="Arial" pitchFamily="34" charset="0"/>
              <a:buNone/>
              <a:defRPr/>
            </a:pPr>
            <a:endParaRPr lang="en-US" dirty="0" smtClean="0"/>
          </a:p>
          <a:p>
            <a:pPr eaLnBrk="1" hangingPunct="1">
              <a:defRPr/>
            </a:pPr>
            <a:endParaRPr lang="en-US" dirty="0"/>
          </a:p>
        </p:txBody>
      </p:sp>
      <p:sp>
        <p:nvSpPr>
          <p:cNvPr id="5" name="Content Placeholder 2"/>
          <p:cNvSpPr txBox="1">
            <a:spLocks/>
          </p:cNvSpPr>
          <p:nvPr/>
        </p:nvSpPr>
        <p:spPr bwMode="auto">
          <a:xfrm>
            <a:off x="538408" y="2584376"/>
            <a:ext cx="8299648" cy="3816423"/>
          </a:xfrm>
          <a:prstGeom prst="rect">
            <a:avLst/>
          </a:prstGeom>
          <a:solidFill>
            <a:srgbClr val="A6BEB1"/>
          </a:solidFill>
          <a:ln>
            <a:no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Candara" pitchFamily="34" charset="0"/>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rgbClr val="003399"/>
                </a:solidFill>
                <a:latin typeface="Candara" pitchFamily="34" charset="0"/>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200">
                <a:solidFill>
                  <a:srgbClr val="C00000"/>
                </a:solidFill>
                <a:latin typeface="Candara" pitchFamily="34" charset="0"/>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Candara" pitchFamily="34" charset="0"/>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Candara" pitchFamily="34" charset="0"/>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a:lstStyle>
          <a:p>
            <a:pPr eaLnBrk="1" hangingPunct="1">
              <a:defRPr/>
            </a:pPr>
            <a:r>
              <a:rPr lang="en-US" i="0" dirty="0" smtClean="0"/>
              <a:t>Examples of game systems:</a:t>
            </a:r>
          </a:p>
          <a:p>
            <a:pPr lvl="1" eaLnBrk="1" hangingPunct="1">
              <a:defRPr/>
            </a:pPr>
            <a:r>
              <a:rPr lang="en-US" i="0" dirty="0" smtClean="0"/>
              <a:t>Guns – </a:t>
            </a:r>
          </a:p>
          <a:p>
            <a:pPr lvl="2" eaLnBrk="1" hangingPunct="1">
              <a:defRPr/>
            </a:pPr>
            <a:r>
              <a:rPr lang="en-CA" i="0" dirty="0" smtClean="0"/>
              <a:t>the </a:t>
            </a:r>
            <a:r>
              <a:rPr lang="en-CA" i="0" dirty="0"/>
              <a:t>properties are the look, feel and ammo capacity, while the behavior is the shooting</a:t>
            </a:r>
            <a:endParaRPr lang="en-US" i="0" dirty="0" smtClean="0"/>
          </a:p>
          <a:p>
            <a:pPr lvl="1" eaLnBrk="1" hangingPunct="1">
              <a:defRPr/>
            </a:pPr>
            <a:r>
              <a:rPr lang="en-US" i="0" dirty="0" smtClean="0"/>
              <a:t>Item Pickups</a:t>
            </a:r>
          </a:p>
          <a:p>
            <a:pPr lvl="1" eaLnBrk="1" hangingPunct="1">
              <a:defRPr/>
            </a:pPr>
            <a:r>
              <a:rPr lang="en-US" i="0" dirty="0" smtClean="0"/>
              <a:t>Enemies</a:t>
            </a:r>
          </a:p>
          <a:p>
            <a:pPr lvl="2" eaLnBrk="1" hangingPunct="1">
              <a:defRPr/>
            </a:pPr>
            <a:r>
              <a:rPr lang="en-US" i="0" dirty="0" smtClean="0"/>
              <a:t>the </a:t>
            </a:r>
            <a:r>
              <a:rPr lang="en-US" i="0" dirty="0"/>
              <a:t>properties are the visual look, while the behavior is the AI behavior.</a:t>
            </a:r>
          </a:p>
          <a:p>
            <a:pPr lvl="1" eaLnBrk="1" hangingPunct="1">
              <a:defRPr/>
            </a:pPr>
            <a:r>
              <a:rPr lang="en-US" i="0" dirty="0"/>
              <a:t>Movement</a:t>
            </a:r>
          </a:p>
        </p:txBody>
      </p:sp>
    </p:spTree>
    <p:extLst>
      <p:ext uri="{BB962C8B-B14F-4D97-AF65-F5344CB8AC3E}">
        <p14:creationId xmlns:p14="http://schemas.microsoft.com/office/powerpoint/2010/main" val="2130138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dirty="0" smtClean="0"/>
              <a:t>Challenging the Player		</a:t>
            </a:r>
          </a:p>
        </p:txBody>
      </p:sp>
      <p:sp>
        <p:nvSpPr>
          <p:cNvPr id="30724" name="Rectangle 3"/>
          <p:cNvSpPr>
            <a:spLocks noGrp="1" noChangeArrowheads="1"/>
          </p:cNvSpPr>
          <p:nvPr>
            <p:ph type="body" idx="1"/>
          </p:nvPr>
        </p:nvSpPr>
        <p:spPr>
          <a:xfrm>
            <a:off x="539552" y="1524000"/>
            <a:ext cx="8415536" cy="4762501"/>
          </a:xfrm>
        </p:spPr>
        <p:txBody>
          <a:bodyPr/>
          <a:lstStyle/>
          <a:p>
            <a:pPr eaLnBrk="1" hangingPunct="1"/>
            <a:r>
              <a:rPr lang="en-US" dirty="0" smtClean="0"/>
              <a:t>Roadblocks </a:t>
            </a:r>
            <a:r>
              <a:rPr lang="en-US" dirty="0"/>
              <a:t> </a:t>
            </a:r>
            <a:r>
              <a:rPr lang="en-US" dirty="0" smtClean="0"/>
              <a:t>- the basic obstacle</a:t>
            </a:r>
          </a:p>
          <a:p>
            <a:pPr lvl="1" eaLnBrk="1" hangingPunct="1"/>
            <a:r>
              <a:rPr lang="en-US" sz="2400" dirty="0" smtClean="0"/>
              <a:t>Slow down the player character</a:t>
            </a:r>
          </a:p>
          <a:p>
            <a:pPr lvl="1" eaLnBrk="1" hangingPunct="1"/>
            <a:r>
              <a:rPr lang="en-US" sz="2400" dirty="0" smtClean="0"/>
              <a:t>Example: fence or railing – the player character must jump over </a:t>
            </a:r>
          </a:p>
          <a:p>
            <a:pPr eaLnBrk="1" hangingPunct="1"/>
            <a:endParaRPr lang="en-US" dirty="0" smtClean="0"/>
          </a:p>
          <a:p>
            <a:pPr eaLnBrk="1" hangingPunct="1"/>
            <a:r>
              <a:rPr lang="en-US" dirty="0" smtClean="0"/>
              <a:t>Enemies – the obstacle you shoot</a:t>
            </a:r>
          </a:p>
          <a:p>
            <a:pPr lvl="1" eaLnBrk="1" hangingPunct="1"/>
            <a:r>
              <a:rPr lang="en-US" sz="2400" dirty="0"/>
              <a:t>Harm the player character!</a:t>
            </a:r>
          </a:p>
          <a:p>
            <a:pPr lvl="1" eaLnBrk="1" hangingPunct="1"/>
            <a:r>
              <a:rPr lang="en-US" sz="2400" dirty="0"/>
              <a:t>Example: vehicles,  or creatures</a:t>
            </a:r>
          </a:p>
          <a:p>
            <a:pPr lvl="1" eaLnBrk="1" hangingPunct="1"/>
            <a:r>
              <a:rPr lang="en-US" sz="2400" dirty="0"/>
              <a:t>Enemies can be grouped</a:t>
            </a:r>
          </a:p>
          <a:p>
            <a:pPr lvl="1" eaLnBrk="1" hangingPunct="1"/>
            <a:r>
              <a:rPr lang="en-US" sz="2400" dirty="0"/>
              <a:t>Boss!</a:t>
            </a:r>
          </a:p>
        </p:txBody>
      </p:sp>
    </p:spTree>
    <p:extLst>
      <p:ext uri="{BB962C8B-B14F-4D97-AF65-F5344CB8AC3E}">
        <p14:creationId xmlns:p14="http://schemas.microsoft.com/office/powerpoint/2010/main" val="3167685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dirty="0" smtClean="0"/>
              <a:t>Challenging the Player		</a:t>
            </a:r>
          </a:p>
        </p:txBody>
      </p:sp>
      <p:sp>
        <p:nvSpPr>
          <p:cNvPr id="30724" name="Rectangle 3"/>
          <p:cNvSpPr>
            <a:spLocks noGrp="1" noChangeArrowheads="1"/>
          </p:cNvSpPr>
          <p:nvPr>
            <p:ph type="body" idx="1"/>
          </p:nvPr>
        </p:nvSpPr>
        <p:spPr>
          <a:xfrm>
            <a:off x="539552" y="1524000"/>
            <a:ext cx="8415536" cy="4762501"/>
          </a:xfrm>
        </p:spPr>
        <p:txBody>
          <a:bodyPr/>
          <a:lstStyle/>
          <a:p>
            <a:pPr eaLnBrk="1" hangingPunct="1"/>
            <a:r>
              <a:rPr lang="en-US" dirty="0" smtClean="0"/>
              <a:t>Traps  - to avoid</a:t>
            </a:r>
          </a:p>
          <a:p>
            <a:pPr lvl="1" eaLnBrk="1" hangingPunct="1"/>
            <a:r>
              <a:rPr lang="en-US" sz="2400" dirty="0" smtClean="0"/>
              <a:t>Cause damage to the player </a:t>
            </a:r>
          </a:p>
          <a:p>
            <a:pPr lvl="1" eaLnBrk="1" hangingPunct="1"/>
            <a:r>
              <a:rPr lang="en-US" sz="2400" dirty="0" smtClean="0"/>
              <a:t>Part of the environment</a:t>
            </a:r>
          </a:p>
          <a:p>
            <a:pPr lvl="1" eaLnBrk="1" hangingPunct="1"/>
            <a:r>
              <a:rPr lang="en-US" sz="2400" dirty="0" smtClean="0">
                <a:solidFill>
                  <a:srgbClr val="0000FF"/>
                </a:solidFill>
              </a:rPr>
              <a:t>A warning or cue </a:t>
            </a:r>
            <a:r>
              <a:rPr lang="en-US" sz="2400" dirty="0" smtClean="0"/>
              <a:t>that tells the character might be in danger</a:t>
            </a:r>
          </a:p>
          <a:p>
            <a:pPr eaLnBrk="1" hangingPunct="1"/>
            <a:endParaRPr lang="en-US" dirty="0" smtClean="0"/>
          </a:p>
          <a:p>
            <a:pPr eaLnBrk="1" hangingPunct="1"/>
            <a:r>
              <a:rPr lang="en-US" dirty="0" smtClean="0"/>
              <a:t>Puzzles and mini-games - to solve</a:t>
            </a:r>
          </a:p>
          <a:p>
            <a:pPr lvl="1" eaLnBrk="1" hangingPunct="1"/>
            <a:r>
              <a:rPr lang="en-US" sz="2400" dirty="0">
                <a:solidFill>
                  <a:srgbClr val="0000FF"/>
                </a:solidFill>
              </a:rPr>
              <a:t>Require brainpower </a:t>
            </a:r>
            <a:r>
              <a:rPr lang="en-US" sz="2400" dirty="0"/>
              <a:t>to solve</a:t>
            </a:r>
          </a:p>
          <a:p>
            <a:pPr lvl="1" eaLnBrk="1" hangingPunct="1"/>
            <a:r>
              <a:rPr lang="en-US" sz="2400" dirty="0"/>
              <a:t>Provide a needed break</a:t>
            </a:r>
          </a:p>
        </p:txBody>
      </p:sp>
    </p:spTree>
    <p:extLst>
      <p:ext uri="{BB962C8B-B14F-4D97-AF65-F5344CB8AC3E}">
        <p14:creationId xmlns:p14="http://schemas.microsoft.com/office/powerpoint/2010/main" val="2932613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smtClean="0"/>
              <a:t>Enemy Chart</a:t>
            </a:r>
          </a:p>
        </p:txBody>
      </p:sp>
      <p:pic>
        <p:nvPicPr>
          <p:cNvPr id="31748" name="Picture 4" descr="3-2"/>
          <p:cNvPicPr>
            <a:picLocks noChangeAspect="1" noChangeArrowheads="1"/>
          </p:cNvPicPr>
          <p:nvPr/>
        </p:nvPicPr>
        <p:blipFill rotWithShape="1">
          <a:blip r:embed="rId2">
            <a:extLst>
              <a:ext uri="{28A0092B-C50C-407E-A947-70E740481C1C}">
                <a14:useLocalDpi xmlns:a14="http://schemas.microsoft.com/office/drawing/2010/main" val="0"/>
              </a:ext>
            </a:extLst>
          </a:blip>
          <a:srcRect t="3705"/>
          <a:stretch/>
        </p:blipFill>
        <p:spPr bwMode="auto">
          <a:xfrm>
            <a:off x="1676400" y="2362200"/>
            <a:ext cx="5990448" cy="435989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3"/>
          <p:cNvSpPr txBox="1">
            <a:spLocks noChangeArrowheads="1"/>
          </p:cNvSpPr>
          <p:nvPr/>
        </p:nvSpPr>
        <p:spPr bwMode="auto">
          <a:xfrm>
            <a:off x="574778" y="1523999"/>
            <a:ext cx="8569222" cy="11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eaLnBrk="1" hangingPunct="1">
              <a:spcBef>
                <a:spcPts val="700"/>
              </a:spcBef>
              <a:buClr>
                <a:schemeClr val="accent2"/>
              </a:buClr>
              <a:buSzPct val="60000"/>
              <a:buFont typeface="Wingdings" panose="05000000000000000000" pitchFamily="2" charset="2"/>
              <a:buChar char=""/>
              <a:defRPr sz="2800">
                <a:latin typeface="+mn-lt"/>
                <a:ea typeface="ＭＳ Ｐゴシック" pitchFamily="27" charset="-128"/>
                <a:cs typeface="ＭＳ Ｐゴシック" charset="0"/>
              </a:defRPr>
            </a:lvl1pPr>
            <a:lvl2pPr marL="639763" lvl="1" indent="-273050" eaLnBrk="1" hangingPunct="1">
              <a:spcBef>
                <a:spcPts val="550"/>
              </a:spcBef>
              <a:buClr>
                <a:schemeClr val="accent1"/>
              </a:buClr>
              <a:buSzPct val="70000"/>
              <a:buFont typeface="Wingdings 2" panose="05020102010507070707" pitchFamily="18" charset="2"/>
              <a:buChar char=""/>
              <a:defRPr>
                <a:solidFill>
                  <a:schemeClr val="accent6">
                    <a:lumMod val="75000"/>
                  </a:schemeClr>
                </a:solidFill>
                <a:latin typeface="+mn-lt"/>
                <a:ea typeface="ＭＳ Ｐゴシック" pitchFamily="27" charset="-128"/>
              </a:defRPr>
            </a:lvl2pPr>
            <a:lvl3pPr indent="-228600">
              <a:spcBef>
                <a:spcPts val="500"/>
              </a:spcBef>
              <a:buClr>
                <a:schemeClr val="accent2"/>
              </a:buClr>
              <a:buSzPct val="75000"/>
              <a:buFont typeface="Wingdings" panose="05000000000000000000" pitchFamily="2" charset="2"/>
              <a:buChar char=""/>
              <a:defRPr sz="2000">
                <a:latin typeface="+mn-lt"/>
                <a:ea typeface="ＭＳ Ｐゴシック" pitchFamily="27" charset="-128"/>
              </a:defRPr>
            </a:lvl3pPr>
            <a:lvl4pPr indent="-228600">
              <a:spcBef>
                <a:spcPts val="400"/>
              </a:spcBef>
              <a:buClr>
                <a:srgbClr val="6BB1C9"/>
              </a:buClr>
              <a:buSzPct val="75000"/>
              <a:buFont typeface="Wingdings" panose="05000000000000000000" pitchFamily="2" charset="2"/>
              <a:buChar char=""/>
              <a:defRPr>
                <a:latin typeface="+mn-lt"/>
                <a:ea typeface="ＭＳ Ｐゴシック" pitchFamily="27" charset="-128"/>
              </a:defRPr>
            </a:lvl4pPr>
            <a:lvl5pPr indent="-228600">
              <a:spcBef>
                <a:spcPts val="400"/>
              </a:spcBef>
              <a:buClr>
                <a:srgbClr val="6585CF"/>
              </a:buClr>
              <a:buSzPct val="65000"/>
              <a:buFont typeface="Wingdings" panose="05000000000000000000" pitchFamily="2" charset="2"/>
              <a:buChar char=""/>
              <a:defRPr>
                <a:latin typeface="+mn-lt"/>
                <a:ea typeface="ＭＳ Ｐゴシック" pitchFamily="27" charset="-128"/>
              </a:defRPr>
            </a:lvl5pPr>
            <a:lvl6pPr marL="2103120" indent="-228600">
              <a:spcBef>
                <a:spcPct val="20000"/>
              </a:spcBef>
              <a:buClr>
                <a:schemeClr val="accent1"/>
              </a:buClr>
              <a:buFont typeface="Wingdings"/>
              <a:buChar char="§"/>
              <a:defRPr kumimoji="0" sz="1800" baseline="0">
                <a:latin typeface="+mn-lt"/>
                <a:ea typeface="+mn-ea"/>
              </a:defRPr>
            </a:lvl6pPr>
            <a:lvl7pPr marL="2377440" indent="-228600">
              <a:spcBef>
                <a:spcPct val="20000"/>
              </a:spcBef>
              <a:buClr>
                <a:schemeClr val="accent2"/>
              </a:buClr>
              <a:buFont typeface="Wingdings"/>
              <a:buChar char="§"/>
              <a:defRPr kumimoji="0" sz="1800" baseline="0">
                <a:latin typeface="+mn-lt"/>
                <a:ea typeface="+mn-ea"/>
              </a:defRPr>
            </a:lvl7pPr>
            <a:lvl8pPr marL="2651760" indent="-228600">
              <a:spcBef>
                <a:spcPct val="20000"/>
              </a:spcBef>
              <a:buClr>
                <a:schemeClr val="accent3"/>
              </a:buClr>
              <a:buFont typeface="Wingdings"/>
              <a:buChar char="§"/>
              <a:defRPr kumimoji="0" sz="1800" baseline="0">
                <a:latin typeface="+mn-lt"/>
                <a:ea typeface="+mn-ea"/>
              </a:defRPr>
            </a:lvl8pPr>
            <a:lvl9pPr marL="2926080" indent="-228600">
              <a:spcBef>
                <a:spcPct val="20000"/>
              </a:spcBef>
              <a:buClr>
                <a:schemeClr val="accent4"/>
              </a:buClr>
              <a:buFont typeface="Wingdings"/>
              <a:buChar char="§"/>
              <a:defRPr kumimoji="0" sz="1800" baseline="0">
                <a:latin typeface="+mn-lt"/>
                <a:ea typeface="+mn-ea"/>
              </a:defRPr>
            </a:lvl9pPr>
          </a:lstStyle>
          <a:p>
            <a:r>
              <a:rPr lang="en-US" sz="2400" i="0" dirty="0"/>
              <a:t>Rank enemies according to difficulty</a:t>
            </a:r>
          </a:p>
          <a:p>
            <a:r>
              <a:rPr lang="en-US" sz="2400" i="0" dirty="0"/>
              <a:t>The level progression should show easier-to-defeat enemies early.</a:t>
            </a:r>
          </a:p>
        </p:txBody>
      </p:sp>
    </p:spTree>
    <p:extLst>
      <p:ext uri="{BB962C8B-B14F-4D97-AF65-F5344CB8AC3E}">
        <p14:creationId xmlns:p14="http://schemas.microsoft.com/office/powerpoint/2010/main" val="3320468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smtClean="0"/>
              <a:t>Notes</a:t>
            </a:r>
          </a:p>
        </p:txBody>
      </p:sp>
      <p:sp>
        <p:nvSpPr>
          <p:cNvPr id="32772" name="Rectangle 3"/>
          <p:cNvSpPr>
            <a:spLocks noGrp="1" noChangeArrowheads="1"/>
          </p:cNvSpPr>
          <p:nvPr>
            <p:ph type="body" idx="1"/>
          </p:nvPr>
        </p:nvSpPr>
        <p:spPr>
          <a:xfrm>
            <a:off x="609600" y="1600200"/>
            <a:ext cx="8458200" cy="4495800"/>
          </a:xfrm>
        </p:spPr>
        <p:txBody>
          <a:bodyPr/>
          <a:lstStyle/>
          <a:p>
            <a:pPr eaLnBrk="1" hangingPunct="1"/>
            <a:r>
              <a:rPr lang="en-US" dirty="0" smtClean="0"/>
              <a:t>When designing a level with a </a:t>
            </a:r>
            <a:r>
              <a:rPr lang="en-US" u="sng" dirty="0" smtClean="0"/>
              <a:t>new enemy</a:t>
            </a:r>
            <a:r>
              <a:rPr lang="en-US" dirty="0" smtClean="0"/>
              <a:t>, </a:t>
            </a:r>
            <a:r>
              <a:rPr lang="en-US" dirty="0" smtClean="0">
                <a:solidFill>
                  <a:srgbClr val="0000FF"/>
                </a:solidFill>
              </a:rPr>
              <a:t>create a unique area to introduce the enemy in a dramatic way</a:t>
            </a:r>
            <a:r>
              <a:rPr lang="en-US" dirty="0" smtClean="0"/>
              <a:t>.</a:t>
            </a:r>
          </a:p>
          <a:p>
            <a:pPr lvl="1" eaLnBrk="1" hangingPunct="1"/>
            <a:r>
              <a:rPr lang="en-US" dirty="0" smtClean="0"/>
              <a:t>Players remember these moments!</a:t>
            </a:r>
          </a:p>
          <a:p>
            <a:pPr eaLnBrk="1" hangingPunct="1"/>
            <a:r>
              <a:rPr lang="en-US" dirty="0" smtClean="0"/>
              <a:t>Traps should have some kind of warning.</a:t>
            </a:r>
          </a:p>
          <a:p>
            <a:pPr lvl="1" eaLnBrk="1" hangingPunct="1"/>
            <a:r>
              <a:rPr lang="en-US" dirty="0" smtClean="0"/>
              <a:t>Signs, scripted events, etc.</a:t>
            </a:r>
          </a:p>
          <a:p>
            <a:pPr eaLnBrk="1" hangingPunct="1"/>
            <a:r>
              <a:rPr lang="en-US" dirty="0" smtClean="0"/>
              <a:t>Puzzles don</a:t>
            </a:r>
            <a:r>
              <a:rPr lang="en-US" dirty="0" smtClean="0">
                <a:latin typeface="Times New Roman" pitchFamily="18" charset="0"/>
              </a:rPr>
              <a:t>’</a:t>
            </a:r>
            <a:r>
              <a:rPr lang="en-US" dirty="0" smtClean="0"/>
              <a:t>t fit in every kind of game.</a:t>
            </a:r>
          </a:p>
        </p:txBody>
      </p:sp>
    </p:spTree>
    <p:extLst>
      <p:ext uri="{BB962C8B-B14F-4D97-AF65-F5344CB8AC3E}">
        <p14:creationId xmlns:p14="http://schemas.microsoft.com/office/powerpoint/2010/main" val="429788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dirty="0" smtClean="0"/>
              <a:t>Skills - A Design Decision</a:t>
            </a:r>
          </a:p>
        </p:txBody>
      </p:sp>
      <p:sp>
        <p:nvSpPr>
          <p:cNvPr id="33796" name="Rectangle 3"/>
          <p:cNvSpPr>
            <a:spLocks noGrp="1" noChangeArrowheads="1"/>
          </p:cNvSpPr>
          <p:nvPr>
            <p:ph type="body" idx="1"/>
          </p:nvPr>
        </p:nvSpPr>
        <p:spPr>
          <a:xfrm>
            <a:off x="609600" y="1639887"/>
            <a:ext cx="8559552" cy="4608513"/>
          </a:xfrm>
        </p:spPr>
        <p:txBody>
          <a:bodyPr/>
          <a:lstStyle/>
          <a:p>
            <a:pPr eaLnBrk="1" hangingPunct="1"/>
            <a:r>
              <a:rPr lang="en-US" dirty="0" smtClean="0"/>
              <a:t>Fundamental skills are the foundation for player interaction</a:t>
            </a:r>
          </a:p>
          <a:p>
            <a:pPr eaLnBrk="1" hangingPunct="1"/>
            <a:r>
              <a:rPr lang="en-US" dirty="0" smtClean="0">
                <a:solidFill>
                  <a:srgbClr val="0000FF"/>
                </a:solidFill>
              </a:rPr>
              <a:t>Players interact with obstacles through skills.</a:t>
            </a:r>
          </a:p>
          <a:p>
            <a:pPr eaLnBrk="1" hangingPunct="1"/>
            <a:r>
              <a:rPr lang="en-US" dirty="0" smtClean="0">
                <a:solidFill>
                  <a:srgbClr val="0000FF"/>
                </a:solidFill>
              </a:rPr>
              <a:t>Early levels teach how to use tools.</a:t>
            </a:r>
            <a:endParaRPr lang="en-US" dirty="0">
              <a:solidFill>
                <a:srgbClr val="0000FF"/>
              </a:solidFill>
            </a:endParaRPr>
          </a:p>
          <a:p>
            <a:pPr eaLnBrk="1" hangingPunct="1"/>
            <a:r>
              <a:rPr lang="en-US" dirty="0"/>
              <a:t>Tutorial levels</a:t>
            </a:r>
          </a:p>
          <a:p>
            <a:pPr lvl="1" eaLnBrk="1" hangingPunct="1"/>
            <a:r>
              <a:rPr lang="en-US" dirty="0"/>
              <a:t>First level contains the bulk of the instructions</a:t>
            </a:r>
          </a:p>
          <a:p>
            <a:pPr eaLnBrk="1" hangingPunct="1"/>
            <a:r>
              <a:rPr lang="en-US" dirty="0"/>
              <a:t>Select skills to start with</a:t>
            </a:r>
          </a:p>
          <a:p>
            <a:pPr eaLnBrk="1" hangingPunct="1"/>
            <a:endParaRPr lang="en-US" sz="3200" dirty="0" smtClean="0"/>
          </a:p>
        </p:txBody>
      </p:sp>
    </p:spTree>
    <p:extLst>
      <p:ext uri="{BB962C8B-B14F-4D97-AF65-F5344CB8AC3E}">
        <p14:creationId xmlns:p14="http://schemas.microsoft.com/office/powerpoint/2010/main" val="1976161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new Skills</a:t>
            </a:r>
            <a:endParaRPr lang="en-US" dirty="0"/>
          </a:p>
        </p:txBody>
      </p:sp>
      <p:sp>
        <p:nvSpPr>
          <p:cNvPr id="3" name="Content Placeholder 2"/>
          <p:cNvSpPr>
            <a:spLocks noGrp="1"/>
          </p:cNvSpPr>
          <p:nvPr>
            <p:ph idx="1"/>
          </p:nvPr>
        </p:nvSpPr>
        <p:spPr>
          <a:xfrm>
            <a:off x="609600" y="1514633"/>
            <a:ext cx="8487544" cy="5007769"/>
          </a:xfrm>
        </p:spPr>
        <p:txBody>
          <a:bodyPr/>
          <a:lstStyle/>
          <a:p>
            <a:r>
              <a:rPr lang="en-US" dirty="0" smtClean="0"/>
              <a:t>As players progress</a:t>
            </a:r>
          </a:p>
          <a:p>
            <a:pPr lvl="1"/>
            <a:r>
              <a:rPr lang="en-US" sz="2400" dirty="0" smtClean="0"/>
              <a:t>They gain new skills</a:t>
            </a:r>
          </a:p>
          <a:p>
            <a:pPr lvl="1"/>
            <a:r>
              <a:rPr lang="en-US" sz="2400" dirty="0" smtClean="0"/>
              <a:t>Example: weapon, item, spell</a:t>
            </a:r>
          </a:p>
          <a:p>
            <a:r>
              <a:rPr lang="en-US" dirty="0" smtClean="0"/>
              <a:t>Some skills are complex</a:t>
            </a:r>
          </a:p>
          <a:p>
            <a:pPr lvl="1"/>
            <a:r>
              <a:rPr lang="en-US" sz="2400" dirty="0"/>
              <a:t>Require new buttons or keys to use</a:t>
            </a:r>
          </a:p>
          <a:p>
            <a:pPr lvl="1"/>
            <a:r>
              <a:rPr lang="en-US" sz="2400" dirty="0">
                <a:solidFill>
                  <a:srgbClr val="0000FF"/>
                </a:solidFill>
              </a:rPr>
              <a:t>Use known interface</a:t>
            </a:r>
          </a:p>
          <a:p>
            <a:r>
              <a:rPr lang="en-US" dirty="0" smtClean="0"/>
              <a:t>Solution:</a:t>
            </a:r>
          </a:p>
          <a:p>
            <a:pPr lvl="1"/>
            <a:r>
              <a:rPr lang="en-US" sz="2400" dirty="0"/>
              <a:t>Block player with a non-critical obstacle to test if they have the skill</a:t>
            </a:r>
          </a:p>
          <a:p>
            <a:pPr lvl="1"/>
            <a:endParaRPr lang="en-US" dirty="0" smtClean="0"/>
          </a:p>
          <a:p>
            <a:endParaRPr lang="en-US" dirty="0"/>
          </a:p>
        </p:txBody>
      </p:sp>
    </p:spTree>
    <p:extLst>
      <p:ext uri="{BB962C8B-B14F-4D97-AF65-F5344CB8AC3E}">
        <p14:creationId xmlns:p14="http://schemas.microsoft.com/office/powerpoint/2010/main" val="3278314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smtClean="0"/>
              <a:t>Skill Tree</a:t>
            </a:r>
          </a:p>
        </p:txBody>
      </p:sp>
      <p:pic>
        <p:nvPicPr>
          <p:cNvPr id="34820" name="Picture 4" descr="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97" y="2564904"/>
            <a:ext cx="4837112" cy="423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a:spLocks noGrp="1"/>
          </p:cNvSpPr>
          <p:nvPr>
            <p:ph idx="1"/>
          </p:nvPr>
        </p:nvSpPr>
        <p:spPr>
          <a:xfrm>
            <a:off x="538284" y="1490804"/>
            <a:ext cx="8208911" cy="1008112"/>
          </a:xfrm>
        </p:spPr>
        <p:txBody>
          <a:bodyPr/>
          <a:lstStyle/>
          <a:p>
            <a:r>
              <a:rPr lang="en-US" dirty="0" smtClean="0"/>
              <a:t>The Skills are displayed in skill tree to make choices which path to take.</a:t>
            </a:r>
          </a:p>
          <a:p>
            <a:endParaRPr lang="en-US" dirty="0"/>
          </a:p>
        </p:txBody>
      </p:sp>
      <p:sp>
        <p:nvSpPr>
          <p:cNvPr id="2" name="TextBox 1"/>
          <p:cNvSpPr txBox="1"/>
          <p:nvPr/>
        </p:nvSpPr>
        <p:spPr>
          <a:xfrm>
            <a:off x="5220072" y="2564904"/>
            <a:ext cx="3744416" cy="1569660"/>
          </a:xfrm>
          <a:prstGeom prst="rect">
            <a:avLst/>
          </a:prstGeom>
          <a:solidFill>
            <a:schemeClr val="bg1">
              <a:lumMod val="95000"/>
            </a:schemeClr>
          </a:solidFill>
        </p:spPr>
        <p:txBody>
          <a:bodyPr wrap="square" rtlCol="0">
            <a:spAutoFit/>
          </a:bodyPr>
          <a:lstStyle/>
          <a:p>
            <a:pPr algn="ctr"/>
            <a:r>
              <a:rPr lang="en-US" b="1" i="0" dirty="0" smtClean="0">
                <a:latin typeface="Levenim MT" pitchFamily="2" charset="-79"/>
                <a:cs typeface="Levenim MT" pitchFamily="2" charset="-79"/>
              </a:rPr>
              <a:t>Choose between attacking enemies rapidly or a greater area affected</a:t>
            </a:r>
            <a:endParaRPr lang="en-US" b="1" i="0" dirty="0">
              <a:latin typeface="Levenim MT" pitchFamily="2" charset="-79"/>
              <a:cs typeface="Levenim MT" pitchFamily="2" charset="-79"/>
            </a:endParaRPr>
          </a:p>
        </p:txBody>
      </p:sp>
    </p:spTree>
    <p:extLst>
      <p:ext uri="{BB962C8B-B14F-4D97-AF65-F5344CB8AC3E}">
        <p14:creationId xmlns:p14="http://schemas.microsoft.com/office/powerpoint/2010/main" val="2660891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dirty="0" smtClean="0"/>
              <a:t>Combining Skills</a:t>
            </a:r>
          </a:p>
        </p:txBody>
      </p:sp>
      <p:pic>
        <p:nvPicPr>
          <p:cNvPr id="35844" name="Picture 4" descr="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031" y="1626914"/>
            <a:ext cx="5659289" cy="4801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p:nvCxnSpPr>
        <p:spPr>
          <a:xfrm>
            <a:off x="4238919" y="5915319"/>
            <a:ext cx="2743200" cy="0"/>
          </a:xfrm>
          <a:prstGeom prst="line">
            <a:avLst/>
          </a:prstGeom>
          <a:ln>
            <a:solidFill>
              <a:srgbClr val="FF0000"/>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232520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smtClean="0"/>
              <a:t>Measurement for Skills</a:t>
            </a:r>
          </a:p>
        </p:txBody>
      </p:sp>
      <p:pic>
        <p:nvPicPr>
          <p:cNvPr id="36868" name="Picture 4" descr="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196751"/>
            <a:ext cx="6696744" cy="5593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9963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dirty="0" smtClean="0"/>
              <a:t>Level Progression</a:t>
            </a:r>
          </a:p>
        </p:txBody>
      </p:sp>
      <p:sp>
        <p:nvSpPr>
          <p:cNvPr id="5" name="Content Placeholder 2"/>
          <p:cNvSpPr>
            <a:spLocks noGrp="1"/>
          </p:cNvSpPr>
          <p:nvPr>
            <p:ph idx="1"/>
          </p:nvPr>
        </p:nvSpPr>
        <p:spPr>
          <a:xfrm>
            <a:off x="609600" y="1608737"/>
            <a:ext cx="8361363" cy="3496663"/>
          </a:xfrm>
        </p:spPr>
        <p:txBody>
          <a:bodyPr/>
          <a:lstStyle/>
          <a:p>
            <a:r>
              <a:rPr lang="en-CA" dirty="0" smtClean="0"/>
              <a:t>Determine difficulty level </a:t>
            </a:r>
          </a:p>
          <a:p>
            <a:pPr lvl="1"/>
            <a:r>
              <a:rPr lang="en-CA" dirty="0" smtClean="0"/>
              <a:t>Once skills and obstacles are defined</a:t>
            </a:r>
          </a:p>
          <a:p>
            <a:pPr lvl="1"/>
            <a:r>
              <a:rPr lang="en-CA" dirty="0" smtClean="0"/>
              <a:t>A sandbox is created</a:t>
            </a:r>
          </a:p>
          <a:p>
            <a:r>
              <a:rPr lang="en-CA" dirty="0" smtClean="0"/>
              <a:t>Rank  all </a:t>
            </a:r>
            <a:r>
              <a:rPr lang="en-CA" dirty="0"/>
              <a:t>skills and obstacles </a:t>
            </a:r>
            <a:r>
              <a:rPr lang="en-CA" dirty="0" smtClean="0"/>
              <a:t>in the game from the easiest to the hardest.</a:t>
            </a:r>
          </a:p>
          <a:p>
            <a:r>
              <a:rPr lang="en-CA" dirty="0" smtClean="0"/>
              <a:t>Place skills into a chart showing what skills are needed to progress through each level</a:t>
            </a:r>
          </a:p>
        </p:txBody>
      </p:sp>
    </p:spTree>
    <p:extLst>
      <p:ext uri="{BB962C8B-B14F-4D97-AF65-F5344CB8AC3E}">
        <p14:creationId xmlns:p14="http://schemas.microsoft.com/office/powerpoint/2010/main" val="3688266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Game </a:t>
            </a:r>
            <a:r>
              <a:rPr lang="en-US" dirty="0"/>
              <a:t>Systems </a:t>
            </a:r>
            <a:r>
              <a:rPr lang="en-US" dirty="0" smtClean="0"/>
              <a:t>(2/2</a:t>
            </a:r>
            <a:r>
              <a:rPr lang="en-US" dirty="0"/>
              <a:t>)</a:t>
            </a:r>
          </a:p>
        </p:txBody>
      </p:sp>
      <p:sp>
        <p:nvSpPr>
          <p:cNvPr id="3" name="Content Placeholder 2"/>
          <p:cNvSpPr>
            <a:spLocks noGrp="1"/>
          </p:cNvSpPr>
          <p:nvPr>
            <p:ph idx="1"/>
          </p:nvPr>
        </p:nvSpPr>
        <p:spPr>
          <a:xfrm>
            <a:off x="612648" y="1600200"/>
            <a:ext cx="8303840" cy="4940558"/>
          </a:xfrm>
          <a:effectLst>
            <a:innerShdw blurRad="63500" dist="50800" dir="16200000">
              <a:prstClr val="black">
                <a:alpha val="50000"/>
              </a:prstClr>
            </a:innerShdw>
          </a:effectLst>
        </p:spPr>
        <p:txBody>
          <a:bodyPr/>
          <a:lstStyle/>
          <a:p>
            <a:pPr eaLnBrk="1" hangingPunct="1">
              <a:defRPr/>
            </a:pPr>
            <a:r>
              <a:rPr lang="en-US" dirty="0" smtClean="0"/>
              <a:t>Game systems don’t work well in isolation:</a:t>
            </a:r>
          </a:p>
          <a:p>
            <a:pPr lvl="1" eaLnBrk="1" hangingPunct="1">
              <a:defRPr/>
            </a:pPr>
            <a:r>
              <a:rPr lang="en-US" dirty="0" smtClean="0"/>
              <a:t>A rocket launcher shoots rockets doesn’t serve a purpose on its own</a:t>
            </a:r>
          </a:p>
          <a:p>
            <a:pPr lvl="1" eaLnBrk="1" hangingPunct="1">
              <a:defRPr/>
            </a:pPr>
            <a:r>
              <a:rPr lang="en-US" dirty="0" smtClean="0"/>
              <a:t>Adding another game system – enemies - gives us a target, we create play</a:t>
            </a:r>
          </a:p>
          <a:p>
            <a:pPr eaLnBrk="1" hangingPunct="1">
              <a:defRPr/>
            </a:pPr>
            <a:endParaRPr lang="en-US" dirty="0" smtClean="0"/>
          </a:p>
          <a:p>
            <a:pPr eaLnBrk="1" hangingPunct="1">
              <a:defRPr/>
            </a:pPr>
            <a:r>
              <a:rPr lang="en-US" dirty="0" smtClean="0">
                <a:solidFill>
                  <a:srgbClr val="C00000"/>
                </a:solidFill>
              </a:rPr>
              <a:t>Well-connected systems (fun) =&gt; compelling gameplay</a:t>
            </a:r>
            <a:endParaRPr lang="en-US" dirty="0">
              <a:solidFill>
                <a:srgbClr val="C00000"/>
              </a:solidFill>
            </a:endParaRPr>
          </a:p>
        </p:txBody>
      </p:sp>
    </p:spTree>
    <p:extLst>
      <p:ext uri="{BB962C8B-B14F-4D97-AF65-F5344CB8AC3E}">
        <p14:creationId xmlns:p14="http://schemas.microsoft.com/office/powerpoint/2010/main" val="862118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dirty="0" smtClean="0"/>
              <a:t>Level Progression</a:t>
            </a:r>
          </a:p>
        </p:txBody>
      </p:sp>
      <p:pic>
        <p:nvPicPr>
          <p:cNvPr id="37892" name="Picture 4" descr="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5" y="1124744"/>
            <a:ext cx="7123428" cy="5421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3357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CA" smtClean="0"/>
              <a:t>Level Types</a:t>
            </a:r>
          </a:p>
        </p:txBody>
      </p:sp>
      <p:sp>
        <p:nvSpPr>
          <p:cNvPr id="38915" name="Content Placeholder 2"/>
          <p:cNvSpPr>
            <a:spLocks noGrp="1"/>
          </p:cNvSpPr>
          <p:nvPr>
            <p:ph idx="1"/>
          </p:nvPr>
        </p:nvSpPr>
        <p:spPr/>
        <p:txBody>
          <a:bodyPr/>
          <a:lstStyle/>
          <a:p>
            <a:r>
              <a:rPr lang="en-CA" dirty="0" smtClean="0"/>
              <a:t>Alley</a:t>
            </a:r>
          </a:p>
          <a:p>
            <a:pPr lvl="1"/>
            <a:r>
              <a:rPr lang="en-CA" sz="2400" dirty="0" smtClean="0"/>
              <a:t>Portal, Call of Duty?</a:t>
            </a:r>
          </a:p>
          <a:p>
            <a:pPr lvl="1"/>
            <a:r>
              <a:rPr lang="en-CA" sz="2400" dirty="0" smtClean="0"/>
              <a:t>More control (camera, events, etc.)</a:t>
            </a:r>
          </a:p>
          <a:p>
            <a:r>
              <a:rPr lang="en-CA" dirty="0" smtClean="0"/>
              <a:t>Island</a:t>
            </a:r>
          </a:p>
          <a:p>
            <a:pPr lvl="1"/>
            <a:r>
              <a:rPr lang="en-CA" sz="2400" dirty="0" smtClean="0"/>
              <a:t>GTA, Halo (multiplayer)</a:t>
            </a:r>
          </a:p>
          <a:p>
            <a:pPr lvl="1"/>
            <a:r>
              <a:rPr lang="en-CA" sz="2400" dirty="0" smtClean="0"/>
              <a:t>Feeling of space and exploration</a:t>
            </a:r>
          </a:p>
          <a:p>
            <a:r>
              <a:rPr lang="en-CA" dirty="0" smtClean="0"/>
              <a:t>Sandbox</a:t>
            </a:r>
          </a:p>
          <a:p>
            <a:pPr lvl="1"/>
            <a:r>
              <a:rPr lang="en-CA" sz="2400" dirty="0" smtClean="0"/>
              <a:t>BIG islands</a:t>
            </a:r>
          </a:p>
          <a:p>
            <a:pPr lvl="1"/>
            <a:endParaRPr lang="en-CA" dirty="0" smtClean="0"/>
          </a:p>
        </p:txBody>
      </p:sp>
    </p:spTree>
    <p:extLst>
      <p:ext uri="{BB962C8B-B14F-4D97-AF65-F5344CB8AC3E}">
        <p14:creationId xmlns:p14="http://schemas.microsoft.com/office/powerpoint/2010/main" val="1974726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smtClean="0"/>
              <a:t>Level Types</a:t>
            </a:r>
          </a:p>
        </p:txBody>
      </p:sp>
      <p:sp>
        <p:nvSpPr>
          <p:cNvPr id="39940" name="Rectangle 3"/>
          <p:cNvSpPr>
            <a:spLocks noGrp="1" noChangeArrowheads="1"/>
          </p:cNvSpPr>
          <p:nvPr>
            <p:ph type="body" idx="1"/>
          </p:nvPr>
        </p:nvSpPr>
        <p:spPr/>
        <p:txBody>
          <a:bodyPr/>
          <a:lstStyle/>
          <a:p>
            <a:pPr eaLnBrk="1" hangingPunct="1"/>
            <a:r>
              <a:rPr lang="en-US" dirty="0" smtClean="0"/>
              <a:t>Base: standard levels</a:t>
            </a:r>
          </a:p>
          <a:p>
            <a:pPr lvl="1" eaLnBrk="1" hangingPunct="1"/>
            <a:r>
              <a:rPr lang="en-US" dirty="0" smtClean="0"/>
              <a:t>90% are standard levels</a:t>
            </a:r>
          </a:p>
          <a:p>
            <a:pPr eaLnBrk="1" hangingPunct="1"/>
            <a:r>
              <a:rPr lang="en-US" dirty="0" smtClean="0"/>
              <a:t>Transition: hubs</a:t>
            </a:r>
          </a:p>
          <a:p>
            <a:pPr lvl="1" eaLnBrk="1" hangingPunct="1"/>
            <a:r>
              <a:rPr lang="en-US" dirty="0" smtClean="0"/>
              <a:t>Not all games have hubs!</a:t>
            </a:r>
          </a:p>
          <a:p>
            <a:pPr eaLnBrk="1" hangingPunct="1"/>
            <a:r>
              <a:rPr lang="en-US" dirty="0" smtClean="0"/>
              <a:t>Climax: boss level</a:t>
            </a:r>
          </a:p>
          <a:p>
            <a:pPr lvl="1" eaLnBrk="1" hangingPunct="1"/>
            <a:r>
              <a:rPr lang="en-US" dirty="0" smtClean="0"/>
              <a:t>Smaller and different</a:t>
            </a:r>
          </a:p>
          <a:p>
            <a:pPr eaLnBrk="1" hangingPunct="1"/>
            <a:r>
              <a:rPr lang="en-US" dirty="0" smtClean="0"/>
              <a:t>Gravy: bonus level</a:t>
            </a:r>
          </a:p>
          <a:p>
            <a:pPr lvl="1" eaLnBrk="1" hangingPunct="1"/>
            <a:r>
              <a:rPr lang="en-US" dirty="0" smtClean="0"/>
              <a:t>Non-critical</a:t>
            </a:r>
          </a:p>
          <a:p>
            <a:pPr lvl="1" eaLnBrk="1" hangingPunct="1"/>
            <a:r>
              <a:rPr lang="en-US" dirty="0" smtClean="0"/>
              <a:t>Easter eggs!</a:t>
            </a:r>
          </a:p>
        </p:txBody>
      </p:sp>
    </p:spTree>
    <p:extLst>
      <p:ext uri="{BB962C8B-B14F-4D97-AF65-F5344CB8AC3E}">
        <p14:creationId xmlns:p14="http://schemas.microsoft.com/office/powerpoint/2010/main" val="3761053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smtClean="0"/>
              <a:t>Level Narrative</a:t>
            </a:r>
          </a:p>
        </p:txBody>
      </p:sp>
      <p:sp>
        <p:nvSpPr>
          <p:cNvPr id="49156" name="Rectangle 3"/>
          <p:cNvSpPr>
            <a:spLocks noGrp="1" noChangeArrowheads="1"/>
          </p:cNvSpPr>
          <p:nvPr>
            <p:ph type="body" idx="1"/>
          </p:nvPr>
        </p:nvSpPr>
        <p:spPr>
          <a:xfrm>
            <a:off x="553968" y="1600200"/>
            <a:ext cx="8559552" cy="3836640"/>
          </a:xfrm>
        </p:spPr>
        <p:txBody>
          <a:bodyPr/>
          <a:lstStyle/>
          <a:p>
            <a:pPr eaLnBrk="1" hangingPunct="1"/>
            <a:r>
              <a:rPr lang="en-US" dirty="0" smtClean="0"/>
              <a:t>Narrative describes the challenges and explains the purpose of different </a:t>
            </a:r>
            <a:r>
              <a:rPr lang="en-US" smtClean="0"/>
              <a:t>areas.</a:t>
            </a:r>
            <a:endParaRPr lang="en-US" dirty="0" smtClean="0"/>
          </a:p>
        </p:txBody>
      </p:sp>
    </p:spTree>
    <p:extLst>
      <p:ext uri="{BB962C8B-B14F-4D97-AF65-F5344CB8AC3E}">
        <p14:creationId xmlns:p14="http://schemas.microsoft.com/office/powerpoint/2010/main" val="789294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dirty="0" smtClean="0"/>
              <a:t>Pitfalls of Level Design (1/4)</a:t>
            </a:r>
          </a:p>
        </p:txBody>
      </p:sp>
      <p:sp>
        <p:nvSpPr>
          <p:cNvPr id="57348" name="Rectangle 3"/>
          <p:cNvSpPr>
            <a:spLocks noGrp="1" noChangeArrowheads="1"/>
          </p:cNvSpPr>
          <p:nvPr>
            <p:ph type="body" idx="1"/>
          </p:nvPr>
        </p:nvSpPr>
        <p:spPr/>
        <p:txBody>
          <a:bodyPr/>
          <a:lstStyle/>
          <a:p>
            <a:pPr eaLnBrk="1" hangingPunct="1"/>
            <a:r>
              <a:rPr lang="en-US" dirty="0" smtClean="0"/>
              <a:t>Get the scope right</a:t>
            </a:r>
          </a:p>
          <a:p>
            <a:pPr lvl="1" eaLnBrk="1" hangingPunct="1"/>
            <a:r>
              <a:rPr lang="en-US" sz="2400" dirty="0" smtClean="0"/>
              <a:t>Design within your available resources</a:t>
            </a:r>
          </a:p>
          <a:p>
            <a:pPr lvl="2" eaLnBrk="1" hangingPunct="1"/>
            <a:r>
              <a:rPr lang="en-US" dirty="0" smtClean="0"/>
              <a:t>Within time, stuff and budget</a:t>
            </a:r>
          </a:p>
          <a:p>
            <a:pPr lvl="2" eaLnBrk="1" hangingPunct="1"/>
            <a:r>
              <a:rPr lang="en-US" dirty="0" smtClean="0">
                <a:solidFill>
                  <a:srgbClr val="0000FF"/>
                </a:solidFill>
              </a:rPr>
              <a:t>Refers to not only size and complexity of landscape but also  number of props</a:t>
            </a:r>
          </a:p>
          <a:p>
            <a:pPr lvl="1" eaLnBrk="1" hangingPunct="1"/>
            <a:r>
              <a:rPr lang="en-US" sz="2400" dirty="0" smtClean="0"/>
              <a:t>It</a:t>
            </a:r>
            <a:r>
              <a:rPr lang="en-US" sz="2400" dirty="0" smtClean="0">
                <a:latin typeface="Times New Roman" pitchFamily="18" charset="0"/>
              </a:rPr>
              <a:t>’</a:t>
            </a:r>
            <a:r>
              <a:rPr lang="en-US" sz="2400" dirty="0" smtClean="0"/>
              <a:t>s common error to design something that</a:t>
            </a:r>
            <a:r>
              <a:rPr lang="en-US" sz="2400" dirty="0" smtClean="0">
                <a:latin typeface="Times New Roman" pitchFamily="18" charset="0"/>
              </a:rPr>
              <a:t>’</a:t>
            </a:r>
            <a:r>
              <a:rPr lang="en-US" sz="2400" dirty="0" smtClean="0"/>
              <a:t>s too big</a:t>
            </a:r>
          </a:p>
          <a:p>
            <a:pPr lvl="2" eaLnBrk="1" hangingPunct="1"/>
            <a:r>
              <a:rPr lang="en-US" dirty="0" smtClean="0"/>
              <a:t>Final Fantasy – need huge production team</a:t>
            </a:r>
          </a:p>
          <a:p>
            <a:pPr marL="457200" lvl="1" indent="0" eaLnBrk="1" hangingPunct="1">
              <a:buNone/>
            </a:pPr>
            <a:endParaRPr lang="en-US" dirty="0" smtClean="0"/>
          </a:p>
        </p:txBody>
      </p:sp>
    </p:spTree>
    <p:extLst>
      <p:ext uri="{BB962C8B-B14F-4D97-AF65-F5344CB8AC3E}">
        <p14:creationId xmlns:p14="http://schemas.microsoft.com/office/powerpoint/2010/main" val="2250293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dirty="0" smtClean="0"/>
              <a:t>Pitfalls of Level Design (2/4)</a:t>
            </a:r>
          </a:p>
        </p:txBody>
      </p:sp>
      <p:sp>
        <p:nvSpPr>
          <p:cNvPr id="57348" name="Rectangle 3"/>
          <p:cNvSpPr>
            <a:spLocks noGrp="1" noChangeArrowheads="1"/>
          </p:cNvSpPr>
          <p:nvPr>
            <p:ph type="body" idx="1"/>
          </p:nvPr>
        </p:nvSpPr>
        <p:spPr/>
        <p:txBody>
          <a:bodyPr/>
          <a:lstStyle/>
          <a:p>
            <a:pPr eaLnBrk="1" hangingPunct="1"/>
            <a:r>
              <a:rPr lang="en-US" dirty="0" smtClean="0"/>
              <a:t>Avoid conceptual non sequiturs</a:t>
            </a:r>
          </a:p>
          <a:p>
            <a:pPr lvl="1" eaLnBrk="1" hangingPunct="1"/>
            <a:r>
              <a:rPr lang="en-US" b="1" dirty="0" smtClean="0">
                <a:solidFill>
                  <a:srgbClr val="C00000"/>
                </a:solidFill>
              </a:rPr>
              <a:t>Non sequiturs – features that make no sense</a:t>
            </a:r>
          </a:p>
          <a:p>
            <a:pPr lvl="1" eaLnBrk="1" hangingPunct="1"/>
            <a:r>
              <a:rPr lang="en-US" dirty="0"/>
              <a:t>Example: </a:t>
            </a:r>
            <a:r>
              <a:rPr lang="en-US" dirty="0">
                <a:hlinkClick r:id="rId3"/>
              </a:rPr>
              <a:t>Youtube</a:t>
            </a:r>
            <a:r>
              <a:rPr lang="en-US" dirty="0"/>
              <a:t> </a:t>
            </a:r>
            <a:endParaRPr lang="en-US" dirty="0" smtClean="0"/>
          </a:p>
          <a:p>
            <a:pPr lvl="2" eaLnBrk="1" hangingPunct="1"/>
            <a:r>
              <a:rPr lang="en-US" dirty="0" smtClean="0"/>
              <a:t>Hiding medical kits inside oil drums belongs to a class of design error</a:t>
            </a:r>
          </a:p>
          <a:p>
            <a:pPr lvl="2" eaLnBrk="1" hangingPunct="1"/>
            <a:r>
              <a:rPr lang="en-US" dirty="0" smtClean="0"/>
              <a:t>Copying from 20-year old cartoon game mechanic – resources hidden in odd places</a:t>
            </a:r>
            <a:endParaRPr lang="en-US" dirty="0"/>
          </a:p>
          <a:p>
            <a:pPr lvl="1" eaLnBrk="1" hangingPunct="1"/>
            <a:r>
              <a:rPr lang="en-US" dirty="0" smtClean="0"/>
              <a:t>Illogical events in a game make it harder to play</a:t>
            </a:r>
          </a:p>
          <a:p>
            <a:pPr lvl="1" eaLnBrk="1" hangingPunct="1"/>
            <a:r>
              <a:rPr lang="en-US" dirty="0" smtClean="0"/>
              <a:t>Players should be rewarded for using their intelligence</a:t>
            </a:r>
          </a:p>
        </p:txBody>
      </p:sp>
    </p:spTree>
    <p:extLst>
      <p:ext uri="{BB962C8B-B14F-4D97-AF65-F5344CB8AC3E}">
        <p14:creationId xmlns:p14="http://schemas.microsoft.com/office/powerpoint/2010/main" val="3957022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US" dirty="0" smtClean="0"/>
              <a:t>Pitfalls of Level Design </a:t>
            </a:r>
            <a:r>
              <a:rPr lang="en-US" sz="3600" dirty="0" smtClean="0"/>
              <a:t>(3/4)</a:t>
            </a:r>
            <a:endParaRPr lang="en-US" sz="3400" dirty="0" smtClean="0"/>
          </a:p>
        </p:txBody>
      </p:sp>
      <p:sp>
        <p:nvSpPr>
          <p:cNvPr id="58372" name="Rectangle 3"/>
          <p:cNvSpPr>
            <a:spLocks noGrp="1" noChangeArrowheads="1"/>
          </p:cNvSpPr>
          <p:nvPr>
            <p:ph type="body" idx="1"/>
          </p:nvPr>
        </p:nvSpPr>
        <p:spPr/>
        <p:txBody>
          <a:bodyPr/>
          <a:lstStyle/>
          <a:p>
            <a:pPr eaLnBrk="1" hangingPunct="1"/>
            <a:r>
              <a:rPr lang="en-US" dirty="0" smtClean="0"/>
              <a:t>Make atypical levels optional </a:t>
            </a:r>
          </a:p>
          <a:p>
            <a:pPr lvl="1" eaLnBrk="1" hangingPunct="1"/>
            <a:r>
              <a:rPr lang="en-US" sz="2400" dirty="0" smtClean="0"/>
              <a:t>Atypical levels break the player</a:t>
            </a:r>
            <a:r>
              <a:rPr lang="en-US" sz="2400" dirty="0" smtClean="0">
                <a:latin typeface="Times New Roman" pitchFamily="18" charset="0"/>
              </a:rPr>
              <a:t>’</a:t>
            </a:r>
            <a:r>
              <a:rPr lang="en-US" sz="2400" dirty="0" smtClean="0"/>
              <a:t>s suspension of disbelief</a:t>
            </a:r>
          </a:p>
          <a:p>
            <a:pPr lvl="1" eaLnBrk="1" hangingPunct="1"/>
            <a:r>
              <a:rPr lang="en-US" sz="2400" dirty="0" smtClean="0"/>
              <a:t>Atypical levels could prevent some players from completing the game</a:t>
            </a:r>
          </a:p>
          <a:p>
            <a:pPr eaLnBrk="1" hangingPunct="1"/>
            <a:r>
              <a:rPr lang="en-US" dirty="0" smtClean="0"/>
              <a:t>Don</a:t>
            </a:r>
            <a:r>
              <a:rPr lang="en-US" dirty="0" smtClean="0">
                <a:latin typeface="Times New Roman" pitchFamily="18" charset="0"/>
              </a:rPr>
              <a:t>’</a:t>
            </a:r>
            <a:r>
              <a:rPr lang="en-US" dirty="0" smtClean="0"/>
              <a:t>t show the player everything at once</a:t>
            </a:r>
          </a:p>
          <a:p>
            <a:pPr lvl="1" eaLnBrk="1" hangingPunct="1"/>
            <a:r>
              <a:rPr lang="en-US" sz="2400" dirty="0" smtClean="0"/>
              <a:t>Introduce new features gradually</a:t>
            </a:r>
          </a:p>
          <a:p>
            <a:pPr lvl="1" eaLnBrk="1" hangingPunct="1"/>
            <a:r>
              <a:rPr lang="en-US" sz="2400" dirty="0" smtClean="0"/>
              <a:t>Maintain the player</a:t>
            </a:r>
            <a:r>
              <a:rPr lang="en-US" sz="2400" dirty="0" smtClean="0">
                <a:latin typeface="Times New Roman" pitchFamily="18" charset="0"/>
              </a:rPr>
              <a:t>’</a:t>
            </a:r>
            <a:r>
              <a:rPr lang="en-US" sz="2400" dirty="0" smtClean="0"/>
              <a:t>s interest</a:t>
            </a:r>
          </a:p>
        </p:txBody>
      </p:sp>
    </p:spTree>
    <p:extLst>
      <p:ext uri="{BB962C8B-B14F-4D97-AF65-F5344CB8AC3E}">
        <p14:creationId xmlns:p14="http://schemas.microsoft.com/office/powerpoint/2010/main" val="1804163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dirty="0" smtClean="0"/>
              <a:t>Pitfalls of Level Design </a:t>
            </a:r>
            <a:r>
              <a:rPr lang="en-US" sz="3600" dirty="0" smtClean="0"/>
              <a:t>(4/4)</a:t>
            </a:r>
            <a:endParaRPr lang="en-US" sz="3400" dirty="0" smtClean="0"/>
          </a:p>
        </p:txBody>
      </p:sp>
      <p:sp>
        <p:nvSpPr>
          <p:cNvPr id="59396" name="Rectangle 3"/>
          <p:cNvSpPr>
            <a:spLocks noGrp="1" noChangeArrowheads="1"/>
          </p:cNvSpPr>
          <p:nvPr>
            <p:ph type="body" idx="1"/>
          </p:nvPr>
        </p:nvSpPr>
        <p:spPr/>
        <p:txBody>
          <a:bodyPr/>
          <a:lstStyle/>
          <a:p>
            <a:pPr eaLnBrk="1" hangingPunct="1"/>
            <a:r>
              <a:rPr lang="en-US" dirty="0" smtClean="0"/>
              <a:t>Never lose sight of your audience </a:t>
            </a:r>
          </a:p>
          <a:p>
            <a:pPr lvl="1" eaLnBrk="1" hangingPunct="1"/>
            <a:r>
              <a:rPr lang="en-US" dirty="0" smtClean="0"/>
              <a:t>Player-centric approach</a:t>
            </a:r>
          </a:p>
          <a:p>
            <a:pPr lvl="2" eaLnBrk="1" hangingPunct="1"/>
            <a:r>
              <a:rPr lang="en-US" dirty="0" smtClean="0"/>
              <a:t>The level designer is not the player</a:t>
            </a:r>
          </a:p>
          <a:p>
            <a:pPr lvl="1" eaLnBrk="1" hangingPunct="1"/>
            <a:r>
              <a:rPr lang="en-US" dirty="0" smtClean="0"/>
              <a:t>Understand your target audience and deliver what they want</a:t>
            </a:r>
          </a:p>
        </p:txBody>
      </p:sp>
    </p:spTree>
    <p:extLst>
      <p:ext uri="{BB962C8B-B14F-4D97-AF65-F5344CB8AC3E}">
        <p14:creationId xmlns:p14="http://schemas.microsoft.com/office/powerpoint/2010/main" val="3278207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en-US" smtClean="0"/>
              <a:t>Summary</a:t>
            </a:r>
          </a:p>
        </p:txBody>
      </p:sp>
      <p:sp>
        <p:nvSpPr>
          <p:cNvPr id="60420" name="Rectangle 3"/>
          <p:cNvSpPr>
            <a:spLocks noGrp="1" noChangeArrowheads="1"/>
          </p:cNvSpPr>
          <p:nvPr>
            <p:ph type="body" idx="1"/>
          </p:nvPr>
        </p:nvSpPr>
        <p:spPr>
          <a:noFill/>
        </p:spPr>
        <p:txBody>
          <a:bodyPr/>
          <a:lstStyle/>
          <a:p>
            <a:pPr eaLnBrk="1" hangingPunct="1"/>
            <a:r>
              <a:rPr lang="en-US" dirty="0" smtClean="0"/>
              <a:t>You should now understand</a:t>
            </a:r>
          </a:p>
          <a:p>
            <a:pPr lvl="1" eaLnBrk="1" hangingPunct="1"/>
            <a:r>
              <a:rPr lang="en-US" dirty="0" smtClean="0"/>
              <a:t>How to describe level design</a:t>
            </a:r>
          </a:p>
          <a:p>
            <a:pPr lvl="1" eaLnBrk="1" hangingPunct="1"/>
            <a:r>
              <a:rPr lang="en-US" dirty="0" smtClean="0"/>
              <a:t>How to apply key design principles</a:t>
            </a:r>
          </a:p>
          <a:p>
            <a:pPr lvl="1" eaLnBrk="1" hangingPunct="1"/>
            <a:r>
              <a:rPr lang="en-US" dirty="0" smtClean="0"/>
              <a:t>How to create a variety of layouts</a:t>
            </a:r>
          </a:p>
          <a:p>
            <a:pPr lvl="1" eaLnBrk="1" hangingPunct="1"/>
            <a:r>
              <a:rPr lang="en-US" dirty="0" smtClean="0"/>
              <a:t>How to create atmosphere, set a pace, and build tutorial levels</a:t>
            </a:r>
          </a:p>
          <a:p>
            <a:pPr lvl="1" eaLnBrk="1" hangingPunct="1"/>
            <a:r>
              <a:rPr lang="en-US" dirty="0" smtClean="0"/>
              <a:t>How to complete the level design process</a:t>
            </a:r>
          </a:p>
          <a:p>
            <a:pPr lvl="1" eaLnBrk="1" hangingPunct="1"/>
            <a:r>
              <a:rPr lang="en-US" dirty="0" smtClean="0"/>
              <a:t>How to avoid common pitfalls of level design</a:t>
            </a:r>
          </a:p>
        </p:txBody>
      </p:sp>
    </p:spTree>
    <p:extLst>
      <p:ext uri="{BB962C8B-B14F-4D97-AF65-F5344CB8AC3E}">
        <p14:creationId xmlns:p14="http://schemas.microsoft.com/office/powerpoint/2010/main" val="2578694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mtClean="0"/>
              <a:t>Refeences</a:t>
            </a:r>
          </a:p>
        </p:txBody>
      </p:sp>
      <p:sp>
        <p:nvSpPr>
          <p:cNvPr id="61443" name="Content Placeholder 2"/>
          <p:cNvSpPr>
            <a:spLocks noGrp="1"/>
          </p:cNvSpPr>
          <p:nvPr>
            <p:ph idx="1"/>
          </p:nvPr>
        </p:nvSpPr>
        <p:spPr/>
        <p:txBody>
          <a:bodyPr/>
          <a:lstStyle/>
          <a:p>
            <a:r>
              <a:rPr lang="en-US" dirty="0" smtClean="0"/>
              <a:t>Level Up!: The Guide to Great Video Game Design</a:t>
            </a:r>
          </a:p>
          <a:p>
            <a:pPr lvl="1"/>
            <a:r>
              <a:rPr lang="en-US" dirty="0" smtClean="0"/>
              <a:t>Scott Rogers</a:t>
            </a:r>
          </a:p>
          <a:p>
            <a:pPr lvl="1"/>
            <a:r>
              <a:rPr lang="en-US" dirty="0" smtClean="0"/>
              <a:t>Wiley, 2010</a:t>
            </a:r>
          </a:p>
          <a:p>
            <a:r>
              <a:rPr lang="en-US" dirty="0" smtClean="0"/>
              <a:t>Level Design for Games</a:t>
            </a:r>
          </a:p>
          <a:p>
            <a:pPr lvl="1"/>
            <a:r>
              <a:rPr lang="en-US" dirty="0" smtClean="0"/>
              <a:t>Phil Co</a:t>
            </a:r>
          </a:p>
          <a:p>
            <a:pPr lvl="1"/>
            <a:r>
              <a:rPr lang="en-US" dirty="0" smtClean="0"/>
              <a:t>New Raiders, 2006</a:t>
            </a:r>
          </a:p>
        </p:txBody>
      </p:sp>
    </p:spTree>
    <p:extLst>
      <p:ext uri="{BB962C8B-B14F-4D97-AF65-F5344CB8AC3E}">
        <p14:creationId xmlns:p14="http://schemas.microsoft.com/office/powerpoint/2010/main" val="3736790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rio_1.jpg"/>
          <p:cNvPicPr>
            <a:picLocks noChangeAspect="1"/>
          </p:cNvPicPr>
          <p:nvPr/>
        </p:nvPicPr>
        <p:blipFill>
          <a:blip r:embed="rId3"/>
          <a:stretch>
            <a:fillRect/>
          </a:stretch>
        </p:blipFill>
        <p:spPr>
          <a:xfrm>
            <a:off x="1169301" y="3950736"/>
            <a:ext cx="2682619" cy="2682619"/>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Content Placeholder 2"/>
          <p:cNvSpPr>
            <a:spLocks noGrp="1"/>
          </p:cNvSpPr>
          <p:nvPr>
            <p:ph idx="1"/>
          </p:nvPr>
        </p:nvSpPr>
        <p:spPr>
          <a:xfrm>
            <a:off x="533400" y="1502464"/>
            <a:ext cx="8500418" cy="2448272"/>
          </a:xfrm>
        </p:spPr>
        <p:txBody>
          <a:bodyPr/>
          <a:lstStyle/>
          <a:p>
            <a:pPr eaLnBrk="1" hangingPunct="1">
              <a:defRPr/>
            </a:pPr>
            <a:r>
              <a:rPr lang="en-US" dirty="0" smtClean="0"/>
              <a:t>In a void space - </a:t>
            </a:r>
            <a:r>
              <a:rPr lang="en-US" dirty="0" smtClean="0">
                <a:solidFill>
                  <a:srgbClr val="FF0000"/>
                </a:solidFill>
              </a:rPr>
              <a:t>none of the game systems would work</a:t>
            </a:r>
          </a:p>
          <a:p>
            <a:pPr eaLnBrk="1" hangingPunct="1">
              <a:defRPr/>
            </a:pPr>
            <a:r>
              <a:rPr lang="en-US" dirty="0" smtClean="0"/>
              <a:t>The Level designer combines game systems against the background of the level</a:t>
            </a:r>
          </a:p>
          <a:p>
            <a:pPr lvl="1" eaLnBrk="1" hangingPunct="1">
              <a:defRPr/>
            </a:pPr>
            <a:r>
              <a:rPr lang="en-US" dirty="0" smtClean="0"/>
              <a:t>the level facilitates </a:t>
            </a:r>
            <a:r>
              <a:rPr lang="en-US" dirty="0" err="1" smtClean="0"/>
              <a:t>gameplay</a:t>
            </a:r>
            <a:endParaRPr lang="en-US" dirty="0" smtClean="0"/>
          </a:p>
        </p:txBody>
      </p:sp>
      <p:pic>
        <p:nvPicPr>
          <p:cNvPr id="5" name="Picture 4" descr="super-mario-flash-2.jpg"/>
          <p:cNvPicPr>
            <a:picLocks noChangeAspect="1"/>
          </p:cNvPicPr>
          <p:nvPr/>
        </p:nvPicPr>
        <p:blipFill>
          <a:blip r:embed="rId4"/>
          <a:stretch>
            <a:fillRect/>
          </a:stretch>
        </p:blipFill>
        <p:spPr>
          <a:xfrm>
            <a:off x="4644008" y="3845768"/>
            <a:ext cx="2823592" cy="2823592"/>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1"/>
          <p:cNvSpPr>
            <a:spLocks noGrp="1"/>
          </p:cNvSpPr>
          <p:nvPr>
            <p:ph type="title"/>
          </p:nvPr>
        </p:nvSpPr>
        <p:spPr>
          <a:xfrm>
            <a:off x="683568" y="0"/>
            <a:ext cx="8350250" cy="1143000"/>
          </a:xfrm>
        </p:spPr>
        <p:txBody>
          <a:bodyPr/>
          <a:lstStyle/>
          <a:p>
            <a:pPr eaLnBrk="1" hangingPunct="1">
              <a:defRPr/>
            </a:pPr>
            <a:r>
              <a:rPr lang="en-US" dirty="0" smtClean="0"/>
              <a:t>Game Environment (1/2)</a:t>
            </a:r>
            <a:endParaRPr lang="en-US" dirty="0"/>
          </a:p>
        </p:txBody>
      </p:sp>
    </p:spTree>
    <p:extLst>
      <p:ext uri="{BB962C8B-B14F-4D97-AF65-F5344CB8AC3E}">
        <p14:creationId xmlns:p14="http://schemas.microsoft.com/office/powerpoint/2010/main" val="2502765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1"/>
          <p:cNvSpPr>
            <a:spLocks noGrp="1"/>
          </p:cNvSpPr>
          <p:nvPr>
            <p:ph type="title"/>
          </p:nvPr>
        </p:nvSpPr>
        <p:spPr>
          <a:xfrm>
            <a:off x="612775" y="228600"/>
            <a:ext cx="8153400" cy="990600"/>
          </a:xfrm>
        </p:spPr>
        <p:txBody>
          <a:bodyPr/>
          <a:lstStyle/>
          <a:p>
            <a:endParaRPr lang="en-CA" smtClean="0">
              <a:ea typeface="ＭＳ Ｐゴシック" panose="020B0600070205080204" pitchFamily="34" charset="-128"/>
            </a:endParaRPr>
          </a:p>
        </p:txBody>
      </p:sp>
      <p:sp>
        <p:nvSpPr>
          <p:cNvPr id="162819" name="Content Placeholder 2"/>
          <p:cNvSpPr>
            <a:spLocks noGrp="1"/>
          </p:cNvSpPr>
          <p:nvPr>
            <p:ph sz="quarter" idx="1"/>
          </p:nvPr>
        </p:nvSpPr>
        <p:spPr>
          <a:xfrm>
            <a:off x="612775" y="1600200"/>
            <a:ext cx="8153400" cy="4495800"/>
          </a:xfrm>
        </p:spPr>
        <p:txBody>
          <a:bodyPr/>
          <a:lstStyle/>
          <a:p>
            <a:pPr marL="0" indent="0" algn="ctr">
              <a:buFont typeface="Wingdings" panose="05000000000000000000" pitchFamily="2" charset="2"/>
              <a:buNone/>
            </a:pPr>
            <a:endParaRPr lang="en-CA" sz="4800" smtClean="0">
              <a:ea typeface="ＭＳ Ｐゴシック" panose="020B0600070205080204" pitchFamily="34" charset="-128"/>
            </a:endParaRPr>
          </a:p>
          <a:p>
            <a:pPr marL="0" indent="0" algn="ctr">
              <a:buFont typeface="Wingdings" panose="05000000000000000000" pitchFamily="2" charset="2"/>
              <a:buNone/>
            </a:pPr>
            <a:endParaRPr lang="en-CA" sz="4800" smtClean="0">
              <a:ea typeface="ＭＳ Ｐゴシック" panose="020B0600070205080204" pitchFamily="34" charset="-128"/>
            </a:endParaRPr>
          </a:p>
          <a:p>
            <a:pPr marL="0" indent="0" algn="ctr">
              <a:buFont typeface="Wingdings" panose="05000000000000000000" pitchFamily="2" charset="2"/>
              <a:buNone/>
            </a:pPr>
            <a:r>
              <a:rPr lang="en-CA" sz="4800" smtClean="0">
                <a:ea typeface="ＭＳ Ｐゴシック" panose="020B0600070205080204" pitchFamily="34" charset="-128"/>
              </a:rPr>
              <a:t>Thank you!</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solidFill>
          <a:schemeClr val="tx2">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spPr>
      <a:bodyPr wrap="square">
        <a:spAutoFit/>
      </a:bodyPr>
      <a:lstStyle>
        <a:defPPr algn="ctr">
          <a:defRPr i="0" dirty="0" smtClean="0">
            <a:solidFill>
              <a:schemeClr val="bg1"/>
            </a:solidFill>
            <a:latin typeface="+mn-lt"/>
            <a:cs typeface="+mn-cs"/>
          </a:defRPr>
        </a:defPPr>
      </a:lstStyle>
    </a:sp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
  <TotalTime>8232</TotalTime>
  <Words>4429</Words>
  <Application>Microsoft Office PowerPoint</Application>
  <PresentationFormat>On-screen Show (4:3)</PresentationFormat>
  <Paragraphs>715</Paragraphs>
  <Slides>90</Slides>
  <Notes>24</Notes>
  <HiddenSlides>1</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Median</vt:lpstr>
      <vt:lpstr> </vt:lpstr>
      <vt:lpstr>Objectives</vt:lpstr>
      <vt:lpstr>Objectives (cont.)</vt:lpstr>
      <vt:lpstr>What Is Level Design?</vt:lpstr>
      <vt:lpstr>Gameplay - Meaningful Play</vt:lpstr>
      <vt:lpstr>Gameplay - Meaningful Play</vt:lpstr>
      <vt:lpstr>Game Systems (1/2)</vt:lpstr>
      <vt:lpstr>Game Systems (2/2)</vt:lpstr>
      <vt:lpstr>Game Environment (1/2)</vt:lpstr>
      <vt:lpstr>Game Environment (2/2)</vt:lpstr>
      <vt:lpstr>Physical Properties and Ecology</vt:lpstr>
      <vt:lpstr>Affordance and Boundaries</vt:lpstr>
      <vt:lpstr>Level Structure</vt:lpstr>
      <vt:lpstr>Level Structure</vt:lpstr>
      <vt:lpstr>Experiences</vt:lpstr>
      <vt:lpstr>Micro and Macro Goals</vt:lpstr>
      <vt:lpstr>Micro Goals</vt:lpstr>
      <vt:lpstr>Macro Goals</vt:lpstr>
      <vt:lpstr>Micro and Macro Goals</vt:lpstr>
      <vt:lpstr>Cliché Themes</vt:lpstr>
      <vt:lpstr>Theme Parks</vt:lpstr>
      <vt:lpstr>Stories in Disneyland</vt:lpstr>
      <vt:lpstr>Stories in Disneyland</vt:lpstr>
      <vt:lpstr>Key Design Principles (1/3)</vt:lpstr>
      <vt:lpstr>Key Design Principles (2/3) </vt:lpstr>
      <vt:lpstr>Key Design Principles (3/3) </vt:lpstr>
      <vt:lpstr>Genre-Specific Level Design Principles</vt:lpstr>
      <vt:lpstr>Genre-Specific Level Design Principles</vt:lpstr>
      <vt:lpstr>Genre-Specific Level Design Principles</vt:lpstr>
      <vt:lpstr>Layouts</vt:lpstr>
      <vt:lpstr>Linear Layout</vt:lpstr>
      <vt:lpstr>Linear Layout</vt:lpstr>
      <vt:lpstr>Branching</vt:lpstr>
      <vt:lpstr>Open</vt:lpstr>
      <vt:lpstr>Parallel Layout</vt:lpstr>
      <vt:lpstr>Parallel Layout</vt:lpstr>
      <vt:lpstr>Ring Layout</vt:lpstr>
      <vt:lpstr>Network Layout</vt:lpstr>
      <vt:lpstr>Hub Layout</vt:lpstr>
      <vt:lpstr>Level Flow Model: Hub and Spokes</vt:lpstr>
      <vt:lpstr>Combination Layouts</vt:lpstr>
      <vt:lpstr>Bioshock</vt:lpstr>
      <vt:lpstr>Space</vt:lpstr>
      <vt:lpstr> Omnipresent </vt:lpstr>
      <vt:lpstr> Aerial (Top-Down) </vt:lpstr>
      <vt:lpstr> Isometric </vt:lpstr>
      <vt:lpstr> Side-Scrolling (Flat/Side View) </vt:lpstr>
      <vt:lpstr> Radiosity &amp; Effects </vt:lpstr>
      <vt:lpstr> Radiosity &amp; Effects </vt:lpstr>
      <vt:lpstr> Terrain &amp; Materials </vt:lpstr>
      <vt:lpstr> Scale </vt:lpstr>
      <vt:lpstr>Boundaries</vt:lpstr>
      <vt:lpstr> Reality </vt:lpstr>
      <vt:lpstr>Expanding on the Principles (1/6)</vt:lpstr>
      <vt:lpstr>Expanding on the Principles (2/6)</vt:lpstr>
      <vt:lpstr>Expanding on the Principles (3/6)</vt:lpstr>
      <vt:lpstr>Expanding on the Principles (4/6)</vt:lpstr>
      <vt:lpstr>Expanding on the Principles (5/6)</vt:lpstr>
      <vt:lpstr>Expanding on the Principles (6/6)</vt:lpstr>
      <vt:lpstr>The Level Design Process (1/7)</vt:lpstr>
      <vt:lpstr>The Level Design Process (2/7)</vt:lpstr>
      <vt:lpstr>The Level Design Process (3/7)</vt:lpstr>
      <vt:lpstr>The Level Design Process (4/7)</vt:lpstr>
      <vt:lpstr>The Level Design Process (5/7)</vt:lpstr>
      <vt:lpstr>The Level Design Process (6/7)</vt:lpstr>
      <vt:lpstr>The Level Design Process (7/7)</vt:lpstr>
      <vt:lpstr>Design Decisions</vt:lpstr>
      <vt:lpstr>Level Design Ingredients</vt:lpstr>
      <vt:lpstr>Challenging the Player  </vt:lpstr>
      <vt:lpstr>Challenging the Player  </vt:lpstr>
      <vt:lpstr>Challenging the Player  </vt:lpstr>
      <vt:lpstr>Enemy Chart</vt:lpstr>
      <vt:lpstr>Notes</vt:lpstr>
      <vt:lpstr>Skills - A Design Decision</vt:lpstr>
      <vt:lpstr>Add new Skills</vt:lpstr>
      <vt:lpstr>Skill Tree</vt:lpstr>
      <vt:lpstr>Combining Skills</vt:lpstr>
      <vt:lpstr>Measurement for Skills</vt:lpstr>
      <vt:lpstr>Level Progression</vt:lpstr>
      <vt:lpstr>Level Progression</vt:lpstr>
      <vt:lpstr>Level Types</vt:lpstr>
      <vt:lpstr>Level Types</vt:lpstr>
      <vt:lpstr>Level Narrative</vt:lpstr>
      <vt:lpstr>Pitfalls of Level Design (1/4)</vt:lpstr>
      <vt:lpstr>Pitfalls of Level Design (2/4)</vt:lpstr>
      <vt:lpstr>Pitfalls of Level Design (3/4)</vt:lpstr>
      <vt:lpstr>Pitfalls of Level Design (4/4)</vt:lpstr>
      <vt:lpstr>Summary</vt:lpstr>
      <vt:lpstr>Refeences</vt:lpstr>
      <vt:lpstr>PowerPoint Presentation</vt:lpstr>
    </vt:vector>
  </TitlesOfParts>
  <Company>UNC Charlotte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Dewan Tanvir Ahmed</dc:creator>
  <cp:lastModifiedBy>aaron ratcliffe</cp:lastModifiedBy>
  <cp:revision>688</cp:revision>
  <cp:lastPrinted>2010-08-24T17:19:38Z</cp:lastPrinted>
  <dcterms:created xsi:type="dcterms:W3CDTF">2010-08-24T16:58:28Z</dcterms:created>
  <dcterms:modified xsi:type="dcterms:W3CDTF">2015-10-07T15:49:20Z</dcterms:modified>
</cp:coreProperties>
</file>