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04"/>
  </p:notesMasterIdLst>
  <p:sldIdLst>
    <p:sldId id="256" r:id="rId2"/>
    <p:sldId id="681" r:id="rId3"/>
    <p:sldId id="583" r:id="rId4"/>
    <p:sldId id="678" r:id="rId5"/>
    <p:sldId id="679" r:id="rId6"/>
    <p:sldId id="680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38" r:id="rId62"/>
    <p:sldId id="639" r:id="rId63"/>
    <p:sldId id="640" r:id="rId64"/>
    <p:sldId id="641" r:id="rId65"/>
    <p:sldId id="642" r:id="rId66"/>
    <p:sldId id="643" r:id="rId67"/>
    <p:sldId id="682" r:id="rId68"/>
    <p:sldId id="645" r:id="rId69"/>
    <p:sldId id="646" r:id="rId70"/>
    <p:sldId id="647" r:id="rId71"/>
    <p:sldId id="648" r:id="rId72"/>
    <p:sldId id="649" r:id="rId73"/>
    <p:sldId id="650" r:id="rId74"/>
    <p:sldId id="651" r:id="rId75"/>
    <p:sldId id="652" r:id="rId76"/>
    <p:sldId id="653" r:id="rId77"/>
    <p:sldId id="654" r:id="rId78"/>
    <p:sldId id="655" r:id="rId79"/>
    <p:sldId id="656" r:id="rId80"/>
    <p:sldId id="657" r:id="rId81"/>
    <p:sldId id="658" r:id="rId82"/>
    <p:sldId id="659" r:id="rId83"/>
    <p:sldId id="660" r:id="rId84"/>
    <p:sldId id="661" r:id="rId85"/>
    <p:sldId id="662" r:id="rId86"/>
    <p:sldId id="663" r:id="rId87"/>
    <p:sldId id="664" r:id="rId88"/>
    <p:sldId id="665" r:id="rId89"/>
    <p:sldId id="666" r:id="rId90"/>
    <p:sldId id="667" r:id="rId91"/>
    <p:sldId id="668" r:id="rId92"/>
    <p:sldId id="669" r:id="rId93"/>
    <p:sldId id="670" r:id="rId94"/>
    <p:sldId id="672" r:id="rId95"/>
    <p:sldId id="671" r:id="rId96"/>
    <p:sldId id="673" r:id="rId97"/>
    <p:sldId id="674" r:id="rId98"/>
    <p:sldId id="675" r:id="rId99"/>
    <p:sldId id="676" r:id="rId100"/>
    <p:sldId id="677" r:id="rId101"/>
    <p:sldId id="582" r:id="rId102"/>
    <p:sldId id="429" r:id="rId10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66FFFF"/>
    <a:srgbClr val="FFFFCC"/>
    <a:srgbClr val="0066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3483" autoAdjust="0"/>
  </p:normalViewPr>
  <p:slideViewPr>
    <p:cSldViewPr>
      <p:cViewPr varScale="1">
        <p:scale>
          <a:sx n="97" d="100"/>
          <a:sy n="97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92671DA-A3D4-420D-A203-5E3CC3AB1CFC}" type="slidenum">
              <a:rPr lang="en-US" sz="1200">
                <a:latin typeface="Times New Roman" pitchFamily="18" charset="0"/>
              </a:rPr>
              <a:pPr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003" y="4561922"/>
            <a:ext cx="5853195" cy="43178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703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2549-E1D9-4C6C-8771-9EF7C78FBB39}" type="slidenum">
              <a:rPr lang="en-US"/>
              <a:pPr/>
              <a:t>86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2549-E1D9-4C6C-8771-9EF7C78FBB39}" type="slidenum">
              <a:rPr lang="en-US"/>
              <a:pPr/>
              <a:t>88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5C9B0-485A-4AE6-B9AD-965C82684BD2}" type="slidenum">
              <a:rPr lang="en-US"/>
              <a:pPr/>
              <a:t>89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4ABDB-361F-4C7D-9322-9AC181DC2A67}" type="slidenum">
              <a:rPr lang="en-US"/>
              <a:pPr/>
              <a:t>90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3FC9F-8AD4-403F-902F-9A25E8E1BCCC}" type="slidenum">
              <a:rPr lang="en-US"/>
              <a:pPr/>
              <a:t>91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A3D288-4181-4763-9E6D-BB707469E473}" type="slidenum">
              <a:rPr lang="en-US" sz="1200">
                <a:latin typeface="Times New Roman" pitchFamily="18" charset="0"/>
              </a:rPr>
              <a:pPr/>
              <a:t>96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803775" cy="360203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97" y="4561922"/>
            <a:ext cx="5367008" cy="43193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4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Bodoni MT" pitchFamily="18" charset="0"/>
              </a:rPr>
              <a:t>Use computers to understand human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might</a:t>
            </a:r>
            <a:r>
              <a:rPr lang="en-US" baseline="0" dirty="0" smtClean="0"/>
              <a:t> consider this little robot intelligent. Some of you could say it is intelligent, other may say it is not intelligent.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least, it was able to solve the task. It can remove all </a:t>
            </a:r>
            <a:r>
              <a:rPr lang="en-US" baseline="0" dirty="0" err="1" smtClean="0"/>
              <a:t>coca-cola</a:t>
            </a:r>
            <a:r>
              <a:rPr lang="en-US" baseline="0" dirty="0" smtClean="0"/>
              <a:t> from this area marked by black stripes and keep all </a:t>
            </a:r>
            <a:r>
              <a:rPr lang="en-US" baseline="0" dirty="0" err="1" smtClean="0"/>
              <a:t>pepsi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 me tell you how this robot works.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robot at the front has a little touch sensor. It also has a sensor at the bottom that tells whether it moves across the black boundary. And its everything.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Random movement.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extremely simple. Its extremely simple logic. Would you now still consider this robot intelligent.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simple message is not everything that looks as if it were intelligent is really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need may be somewhat deeper understanding of intelligence, may be that’s what we need. But may we will not be able to define this term intelligent precisely enough.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3799-FFDD-4A13-89A7-C0C275C190A2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23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99467-EC98-4356-8BAA-DB94DE0872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latin typeface="+mn-lt"/>
              </a:rPr>
              <a:t>Central feature of the merge sort is the merging step.</a:t>
            </a:r>
          </a:p>
          <a:p>
            <a:r>
              <a:rPr lang="en-US" sz="1300" dirty="0">
                <a:latin typeface="+mn-lt"/>
              </a:rPr>
              <a:t>The merging step takes two sorted sequences and merges them into one sorted sequence.</a:t>
            </a:r>
          </a:p>
          <a:p>
            <a:r>
              <a:rPr lang="en-US" sz="1300" dirty="0">
                <a:latin typeface="+mn-lt"/>
              </a:rPr>
              <a:t>Here we have two sorted arrays.</a:t>
            </a:r>
          </a:p>
          <a:p>
            <a:r>
              <a:rPr lang="en-US" sz="1300" dirty="0">
                <a:latin typeface="+mn-lt"/>
              </a:rPr>
              <a:t>To merge them we continually take the next smallest element and put them into a new array.</a:t>
            </a:r>
          </a:p>
          <a:p>
            <a:r>
              <a:rPr lang="en-US" sz="1300" dirty="0">
                <a:latin typeface="+mn-lt"/>
              </a:rPr>
              <a:t>For illustration, …</a:t>
            </a:r>
          </a:p>
          <a:p>
            <a:r>
              <a:rPr lang="en-US" sz="1300" dirty="0">
                <a:latin typeface="+mn-lt"/>
              </a:rPr>
              <a:t>We start by comparing the smallest element of each array.</a:t>
            </a:r>
          </a:p>
          <a:p>
            <a:r>
              <a:rPr lang="en-US" dirty="0" smtClean="0"/>
              <a:t>Since 3 is smaller</a:t>
            </a:r>
            <a:r>
              <a:rPr lang="en-US" baseline="0" dirty="0" smtClean="0"/>
              <a:t> than 9, we put them into the bottom and move to next element of the same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99467-EC98-4356-8BAA-DB94DE0872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we have an unsorted array like this one.</a:t>
            </a:r>
          </a:p>
          <a:p>
            <a:r>
              <a:rPr lang="en-US" baseline="0" dirty="0" smtClean="0"/>
              <a:t>We can think of this array as eight little sorted arrays each with one element in it.</a:t>
            </a:r>
            <a:endParaRPr lang="en-US" dirty="0" smtClean="0"/>
          </a:p>
          <a:p>
            <a:r>
              <a:rPr lang="en-US" dirty="0" smtClean="0"/>
              <a:t>Then we can merge each pair</a:t>
            </a:r>
            <a:r>
              <a:rPr lang="en-US" baseline="0" dirty="0" smtClean="0"/>
              <a:t> into a large array using the merging step.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with elements 38 and 27 and merge them into an two element array.</a:t>
            </a:r>
          </a:p>
          <a:p>
            <a:r>
              <a:rPr lang="en-US" baseline="0" dirty="0" smtClean="0"/>
              <a:t>Then we merge 43 and 3 into a second array. </a:t>
            </a:r>
          </a:p>
          <a:p>
            <a:r>
              <a:rPr lang="en-US" baseline="0" dirty="0" smtClean="0"/>
              <a:t>Then 9 and 82.</a:t>
            </a:r>
          </a:p>
          <a:p>
            <a:r>
              <a:rPr lang="en-US" baseline="0" dirty="0" smtClean="0"/>
              <a:t>And Finally 30 and 25.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all are elements are sorted in two-element arrays.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move onto  sort two-element arrays to four-element arrays.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lastly, we merge four-element arrays to a single eight-element array to finish the sort.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99467-EC98-4356-8BAA-DB94DE0872E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99467-EC98-4356-8BAA-DB94DE0872E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0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F3678-1EB9-41C7-B89B-6F9E33BC491C}" type="slidenum">
              <a:rPr lang="en-US"/>
              <a:pPr/>
              <a:t>74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649BC-1EC2-4BED-A507-24F37A91B805}" type="slidenum">
              <a:rPr lang="en-US"/>
              <a:pPr/>
              <a:t>76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11/1/2015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11/1/2015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yZQPjUT5B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tNZYIekl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hyperlink" Target="https://www.youtube.com/watch?v=_sUeGC-8dyk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xENKlcs2Tw" TargetMode="External"/><Relationship Id="rId2" Type="http://schemas.openxmlformats.org/officeDocument/2006/relationships/hyperlink" Target="http://www.youtube.com/watch?v=ywWBy6J5gz8&amp;feature=rela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914400"/>
            <a:ext cx="662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3200" i="0" dirty="0" smtClean="0"/>
          </a:p>
          <a:p>
            <a:r>
              <a:rPr lang="en-US" sz="3200" i="0" dirty="0" smtClean="0"/>
              <a:t>Game AI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D617279-9386-4C43-9BF7-D5A9C3D88636}" type="slidenum">
              <a:rPr kumimoji="0" lang="en-US" sz="1400" smtClean="0"/>
              <a:pPr eaLnBrk="1" hangingPunct="1"/>
              <a:t>10</a:t>
            </a:fld>
            <a:endParaRPr kumimoji="0"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Game AI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Virtual players</a:t>
            </a:r>
          </a:p>
          <a:p>
            <a:pPr lvl="1" eaLnBrk="1" hangingPunct="1"/>
            <a:r>
              <a:rPr lang="en-CA" smtClean="0"/>
              <a:t>Agents that are not visible (e.g Civilization)</a:t>
            </a:r>
          </a:p>
          <a:p>
            <a:pPr lvl="1" eaLnBrk="1" hangingPunct="1"/>
            <a:r>
              <a:rPr lang="en-CA" smtClean="0"/>
              <a:t>Impacts through decisions</a:t>
            </a:r>
          </a:p>
        </p:txBody>
      </p:sp>
      <p:pic>
        <p:nvPicPr>
          <p:cNvPr id="11269" name="Picture 5" descr="chessmaster-10-S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70" y="3200400"/>
            <a:ext cx="435512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ivilization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" y="3200400"/>
            <a:ext cx="381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5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5088459-3DF1-45C1-9FFF-17DB976889A5}" type="slidenum">
              <a:rPr kumimoji="0" lang="en-US" sz="1400" smtClean="0"/>
              <a:pPr eaLnBrk="1" hangingPunct="1"/>
              <a:t>100</a:t>
            </a:fld>
            <a:endParaRPr kumimoji="0" lang="en-US" sz="140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en-CA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Artificial Intelligence</a:t>
            </a:r>
          </a:p>
          <a:p>
            <a:pPr lvl="1" eaLnBrk="1" hangingPunct="1"/>
            <a:r>
              <a:rPr lang="en-US" dirty="0" smtClean="0"/>
              <a:t>John B. </a:t>
            </a:r>
            <a:r>
              <a:rPr lang="en-US" dirty="0" err="1" smtClean="0"/>
              <a:t>Ahlquist</a:t>
            </a:r>
            <a:r>
              <a:rPr lang="en-US" dirty="0" smtClean="0"/>
              <a:t> and Jeannie Novak</a:t>
            </a:r>
          </a:p>
          <a:p>
            <a:pPr lvl="1" eaLnBrk="1" hangingPunct="1"/>
            <a:r>
              <a:rPr lang="en-US" dirty="0" smtClean="0"/>
              <a:t>Thomson, 2008</a:t>
            </a:r>
          </a:p>
          <a:p>
            <a:pPr eaLnBrk="1" hangingPunct="1"/>
            <a:r>
              <a:rPr lang="en-US" dirty="0" smtClean="0"/>
              <a:t>AI Game Engine Programming</a:t>
            </a:r>
          </a:p>
          <a:p>
            <a:pPr lvl="1" eaLnBrk="1" hangingPunct="1"/>
            <a:r>
              <a:rPr lang="en-US" dirty="0" smtClean="0"/>
              <a:t>Brian Schwab</a:t>
            </a:r>
          </a:p>
          <a:p>
            <a:pPr lvl="1" eaLnBrk="1" hangingPunct="1"/>
            <a:r>
              <a:rPr lang="en-CA" dirty="0" smtClean="0"/>
              <a:t>Charles River Media, 2004 </a:t>
            </a:r>
          </a:p>
          <a:p>
            <a:pPr eaLnBrk="1" hangingPunct="1"/>
            <a:r>
              <a:rPr lang="en-CA" dirty="0" smtClean="0"/>
              <a:t>Some slides are taken from the different online sources. I acknowledge them. </a:t>
            </a:r>
          </a:p>
        </p:txBody>
      </p:sp>
    </p:spTree>
    <p:extLst>
      <p:ext uri="{BB962C8B-B14F-4D97-AF65-F5344CB8AC3E}">
        <p14:creationId xmlns:p14="http://schemas.microsoft.com/office/powerpoint/2010/main" val="6962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Refeences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Up!: The Guide to Great Video Game Design</a:t>
            </a:r>
          </a:p>
          <a:p>
            <a:pPr lvl="1"/>
            <a:r>
              <a:rPr lang="en-US" dirty="0" smtClean="0"/>
              <a:t>Scott Rogers</a:t>
            </a:r>
          </a:p>
          <a:p>
            <a:pPr lvl="1"/>
            <a:r>
              <a:rPr lang="en-US" dirty="0" smtClean="0"/>
              <a:t>Wiley, 2010</a:t>
            </a:r>
          </a:p>
          <a:p>
            <a:r>
              <a:rPr lang="en-US" dirty="0" smtClean="0"/>
              <a:t>Level Design for Games</a:t>
            </a:r>
          </a:p>
          <a:p>
            <a:pPr lvl="1"/>
            <a:r>
              <a:rPr lang="en-US" dirty="0" smtClean="0"/>
              <a:t>Phil Co</a:t>
            </a:r>
          </a:p>
          <a:p>
            <a:pPr lvl="1"/>
            <a:r>
              <a:rPr lang="en-US" dirty="0" smtClean="0"/>
              <a:t>New Raiders, 2006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20E430-79A6-4697-8E03-DB5B39EE7B05}" type="slidenum">
              <a:rPr kumimoji="0" lang="en-US" sz="1400" smtClean="0"/>
              <a:pPr eaLnBrk="1" hangingPunct="1"/>
              <a:t>101</a:t>
            </a:fld>
            <a:endParaRPr kumimoji="0" lang="en-US" sz="1400" smtClean="0"/>
          </a:p>
        </p:txBody>
      </p:sp>
    </p:spTree>
    <p:extLst>
      <p:ext uri="{BB962C8B-B14F-4D97-AF65-F5344CB8AC3E}">
        <p14:creationId xmlns:p14="http://schemas.microsoft.com/office/powerpoint/2010/main" val="37367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A5F5247-9CA3-492F-BFA7-7B0FFDFE1EF9}" type="slidenum">
              <a:rPr kumimoji="0" lang="en-US" sz="1400" smtClean="0"/>
              <a:pPr eaLnBrk="1" hangingPunct="1"/>
              <a:t>11</a:t>
            </a:fld>
            <a:endParaRPr kumimoji="0"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Game AI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Using multiple agent types</a:t>
            </a:r>
          </a:p>
          <a:p>
            <a:pPr lvl="1" eaLnBrk="1" hangingPunct="1"/>
            <a:r>
              <a:rPr lang="en-CA" smtClean="0"/>
              <a:t>In Half-life, for example, there is no sense of </a:t>
            </a:r>
            <a:r>
              <a:rPr lang="en-CA" smtClean="0">
                <a:latin typeface="Times New Roman" pitchFamily="18" charset="0"/>
              </a:rPr>
              <a:t>“</a:t>
            </a:r>
            <a:r>
              <a:rPr lang="en-CA" smtClean="0"/>
              <a:t>opposing player</a:t>
            </a:r>
            <a:r>
              <a:rPr lang="en-CA" smtClean="0">
                <a:latin typeface="Times New Roman" pitchFamily="18" charset="0"/>
              </a:rPr>
              <a:t>”</a:t>
            </a:r>
            <a:r>
              <a:rPr lang="en-CA" smtClean="0"/>
              <a:t>, but in some games we have that plus AI NPCs.</a:t>
            </a:r>
          </a:p>
          <a:p>
            <a:pPr lvl="1" eaLnBrk="1" hangingPunct="1"/>
            <a:r>
              <a:rPr lang="en-CA" smtClean="0"/>
              <a:t>Red Alert 2</a:t>
            </a:r>
          </a:p>
          <a:p>
            <a:pPr lvl="1" eaLnBrk="1" hangingPunct="1"/>
            <a:endParaRPr lang="en-CA" smtClean="0"/>
          </a:p>
        </p:txBody>
      </p:sp>
      <p:pic>
        <p:nvPicPr>
          <p:cNvPr id="12293" name="Picture 4" descr="red_alert2_screen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05188"/>
            <a:ext cx="4278313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D4CE06E-AFA6-4C72-AEA1-8F6FE15BC460}" type="slidenum">
              <a:rPr kumimoji="0" lang="en-US" sz="1400" smtClean="0"/>
              <a:pPr eaLnBrk="1" hangingPunct="1"/>
              <a:t>12</a:t>
            </a:fld>
            <a:endParaRPr kumimoji="0" 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Intelligent Agents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React to the environment</a:t>
            </a:r>
          </a:p>
          <a:p>
            <a:pPr eaLnBrk="1" hangingPunct="1"/>
            <a:r>
              <a:rPr lang="en-CA" dirty="0" smtClean="0"/>
              <a:t>Solve problems such as path finding</a:t>
            </a:r>
          </a:p>
          <a:p>
            <a:pPr eaLnBrk="1" hangingPunct="1"/>
            <a:r>
              <a:rPr lang="en-CA" dirty="0" smtClean="0"/>
              <a:t>Choose appropriate responses</a:t>
            </a:r>
          </a:p>
          <a:p>
            <a:pPr eaLnBrk="1" hangingPunct="1"/>
            <a:r>
              <a:rPr lang="en-CA" dirty="0" smtClean="0"/>
              <a:t>Exhibit more than one behaviour</a:t>
            </a:r>
          </a:p>
          <a:p>
            <a:pPr eaLnBrk="1" hangingPunct="1"/>
            <a:r>
              <a:rPr lang="en-CA" dirty="0" smtClean="0"/>
              <a:t>Anticipate the future</a:t>
            </a:r>
          </a:p>
          <a:p>
            <a:pPr eaLnBrk="1" hangingPunct="1"/>
            <a:r>
              <a:rPr lang="en-CA" dirty="0" smtClean="0"/>
              <a:t>Exhibit a level of skill</a:t>
            </a:r>
          </a:p>
          <a:p>
            <a:pPr eaLnBrk="1" hangingPunct="1"/>
            <a:r>
              <a:rPr lang="en-CA" dirty="0" smtClean="0"/>
              <a:t>Customize behaviours</a:t>
            </a:r>
          </a:p>
          <a:p>
            <a:pPr lvl="1" eaLnBrk="1" hangingPunct="1"/>
            <a:r>
              <a:rPr lang="en-CA" dirty="0" smtClean="0"/>
              <a:t>Personality, mood, energy, age, etc.</a:t>
            </a:r>
          </a:p>
        </p:txBody>
      </p:sp>
    </p:spTree>
    <p:extLst>
      <p:ext uri="{BB962C8B-B14F-4D97-AF65-F5344CB8AC3E}">
        <p14:creationId xmlns:p14="http://schemas.microsoft.com/office/powerpoint/2010/main" val="1817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3FBE41F-F25F-43D8-9020-19A5BACFA2BD}" type="slidenum">
              <a:rPr kumimoji="0" lang="en-US" sz="1400" smtClean="0"/>
              <a:pPr eaLnBrk="1" hangingPunct="1"/>
              <a:t>13</a:t>
            </a:fld>
            <a:endParaRPr kumimoji="0" 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 well-defined set of steps to produce the desired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An algorithm does the intended task at a bounded cost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time and memory (space)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Search and sort algorithms are very common in AI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Linear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/>
              <a:t>Binary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Insertion sort, Selection sort, Bubble sort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>
                <a:latin typeface="Times New Roman" pitchFamily="18" charset="0"/>
              </a:rPr>
              <a:t>Quick Sort, Merge sort</a:t>
            </a:r>
          </a:p>
          <a:p>
            <a:pPr lvl="2" eaLnBrk="1" hangingPunct="1">
              <a:lnSpc>
                <a:spcPct val="90000"/>
              </a:lnSpc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155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493D281-61AA-43C1-AE6E-278DE94FFDE6}" type="slidenum">
              <a:rPr kumimoji="0" lang="en-US" sz="1400" smtClean="0"/>
              <a:pPr eaLnBrk="1" hangingPunct="1"/>
              <a:t>14</a:t>
            </a:fld>
            <a:endParaRPr kumimoji="0" 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Linear Search Algorithm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For each item in the list: </a:t>
            </a:r>
          </a:p>
          <a:p>
            <a:pPr lvl="1" eaLnBrk="1" hangingPunct="1"/>
            <a:r>
              <a:rPr lang="en-CA" dirty="0" smtClean="0"/>
              <a:t>Check to see if the item you're looking for matches the item in the list. </a:t>
            </a:r>
          </a:p>
          <a:p>
            <a:pPr lvl="2" eaLnBrk="1" hangingPunct="1"/>
            <a:r>
              <a:rPr lang="en-CA" dirty="0" smtClean="0"/>
              <a:t>If it matches:</a:t>
            </a:r>
          </a:p>
          <a:p>
            <a:pPr lvl="3" eaLnBrk="1" hangingPunct="1"/>
            <a:r>
              <a:rPr lang="en-CA" dirty="0" smtClean="0"/>
              <a:t>Return the location where you found it (the index). </a:t>
            </a:r>
          </a:p>
          <a:p>
            <a:pPr lvl="2" eaLnBrk="1" hangingPunct="1"/>
            <a:r>
              <a:rPr lang="en-CA" dirty="0" smtClean="0"/>
              <a:t>If it does not match: </a:t>
            </a:r>
          </a:p>
          <a:p>
            <a:pPr lvl="3" eaLnBrk="1" hangingPunct="1"/>
            <a:r>
              <a:rPr lang="en-CA" dirty="0" smtClean="0"/>
              <a:t>Continue searching until you reach the end of the list. </a:t>
            </a:r>
          </a:p>
          <a:p>
            <a:pPr eaLnBrk="1" hangingPunct="1"/>
            <a:r>
              <a:rPr lang="en-CA" dirty="0" smtClean="0"/>
              <a:t>If we get here, we know the item does not exist in the list. Return -1. </a:t>
            </a:r>
          </a:p>
        </p:txBody>
      </p:sp>
    </p:spTree>
    <p:extLst>
      <p:ext uri="{BB962C8B-B14F-4D97-AF65-F5344CB8AC3E}">
        <p14:creationId xmlns:p14="http://schemas.microsoft.com/office/powerpoint/2010/main" val="37218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99"/>
          <p:cNvSpPr>
            <a:spLocks noGrp="1"/>
          </p:cNvSpPr>
          <p:nvPr>
            <p:ph type="sldNum" sz="quarter" idx="10"/>
          </p:nvPr>
        </p:nvSpPr>
        <p:spPr>
          <a:xfrm>
            <a:off x="6029841" y="6405874"/>
            <a:ext cx="2667000" cy="365125"/>
          </a:xfrm>
        </p:spPr>
        <p:txBody>
          <a:bodyPr/>
          <a:lstStyle/>
          <a:p>
            <a:fld id="{7881B609-9292-4357-95BC-7487FFF94D0F}" type="slidenum">
              <a:rPr lang="en-US"/>
              <a:pPr/>
              <a:t>15</a:t>
            </a:fld>
            <a:endParaRPr lang="en-US"/>
          </a:p>
        </p:txBody>
      </p:sp>
      <p:sp>
        <p:nvSpPr>
          <p:cNvPr id="89184" name="Rectangle 96"/>
          <p:cNvSpPr>
            <a:spLocks noChangeArrowheads="1"/>
          </p:cNvSpPr>
          <p:nvPr/>
        </p:nvSpPr>
        <p:spPr bwMode="auto">
          <a:xfrm>
            <a:off x="617516" y="1528909"/>
            <a:ext cx="84582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latin typeface="+mn-lt"/>
              </a:rPr>
              <a:t>procedure</a:t>
            </a:r>
            <a:r>
              <a:rPr lang="en-US" sz="2400" b="0" i="0" dirty="0">
                <a:latin typeface="+mn-lt"/>
              </a:rPr>
              <a:t> </a:t>
            </a:r>
            <a:r>
              <a:rPr lang="en-US" sz="2400" b="0" i="0" dirty="0" err="1">
                <a:latin typeface="+mn-lt"/>
              </a:rPr>
              <a:t>linear_search</a:t>
            </a:r>
            <a:r>
              <a:rPr lang="en-US" sz="2400" b="0" i="0" dirty="0">
                <a:latin typeface="+mn-lt"/>
              </a:rPr>
              <a:t> (x: integer; a</a:t>
            </a:r>
            <a:r>
              <a:rPr lang="en-US" sz="2400" b="0" i="0" baseline="-25000" dirty="0">
                <a:latin typeface="+mn-lt"/>
              </a:rPr>
              <a:t>1</a:t>
            </a:r>
            <a:r>
              <a:rPr lang="en-US" sz="2400" b="0" i="0" dirty="0">
                <a:latin typeface="+mn-lt"/>
              </a:rPr>
              <a:t>, a</a:t>
            </a:r>
            <a:r>
              <a:rPr lang="en-US" sz="2400" b="0" i="0" baseline="-25000" dirty="0">
                <a:latin typeface="+mn-lt"/>
              </a:rPr>
              <a:t>2</a:t>
            </a:r>
            <a:r>
              <a:rPr lang="en-US" sz="2400" b="0" i="0" dirty="0">
                <a:latin typeface="+mn-lt"/>
              </a:rPr>
              <a:t>, …, a</a:t>
            </a:r>
            <a:r>
              <a:rPr lang="en-US" sz="2400" b="0" i="0" baseline="-25000" dirty="0">
                <a:latin typeface="+mn-lt"/>
              </a:rPr>
              <a:t>n</a:t>
            </a:r>
            <a:r>
              <a:rPr lang="en-US" sz="2400" b="0" i="0" dirty="0">
                <a:latin typeface="+mn-lt"/>
              </a:rPr>
              <a:t>: integers)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:= 1</a:t>
            </a:r>
            <a:endParaRPr lang="en-US" sz="2400" b="0" i="0" baseline="-25000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latin typeface="+mn-lt"/>
              </a:rPr>
              <a:t>while</a:t>
            </a:r>
            <a:r>
              <a:rPr lang="en-US" sz="2400" b="0" i="0" dirty="0">
                <a:latin typeface="+mn-lt"/>
              </a:rPr>
              <a:t> ( </a:t>
            </a:r>
            <a:r>
              <a:rPr lang="en-US" sz="2400" b="0" i="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≤ n and x ≠ </a:t>
            </a:r>
            <a:r>
              <a:rPr lang="en-US" sz="2400" b="0" i="0" dirty="0" err="1">
                <a:latin typeface="+mn-lt"/>
              </a:rPr>
              <a:t>a</a:t>
            </a:r>
            <a:r>
              <a:rPr lang="en-US" sz="2400" b="0" i="0" baseline="-2500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0" dirty="0">
                <a:latin typeface="+mn-lt"/>
              </a:rPr>
              <a:t>	</a:t>
            </a:r>
            <a:r>
              <a:rPr lang="en-US" sz="2400" b="0" i="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:= </a:t>
            </a:r>
            <a:r>
              <a:rPr lang="en-US" sz="2400" b="0" i="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latin typeface="+mn-lt"/>
              </a:rPr>
              <a:t>if</a:t>
            </a:r>
            <a:r>
              <a:rPr lang="en-US" sz="2400" b="0" i="0" dirty="0">
                <a:latin typeface="+mn-lt"/>
              </a:rPr>
              <a:t> </a:t>
            </a:r>
            <a:r>
              <a:rPr lang="en-US" sz="2400" b="0" i="0" dirty="0" err="1">
                <a:latin typeface="+mn-lt"/>
              </a:rPr>
              <a:t>i</a:t>
            </a:r>
            <a:r>
              <a:rPr lang="en-US" sz="2400" b="0" i="0" dirty="0">
                <a:latin typeface="+mn-lt"/>
              </a:rPr>
              <a:t> ≤ n </a:t>
            </a:r>
            <a:r>
              <a:rPr lang="en-US" sz="2400" i="0" dirty="0">
                <a:latin typeface="+mn-lt"/>
              </a:rPr>
              <a:t>then</a:t>
            </a:r>
            <a:r>
              <a:rPr lang="en-US" sz="2400" b="0" i="0" dirty="0">
                <a:latin typeface="+mn-lt"/>
              </a:rPr>
              <a:t> location := </a:t>
            </a:r>
            <a:r>
              <a:rPr lang="en-US" sz="2400" b="0" i="0" dirty="0" err="1">
                <a:latin typeface="+mn-lt"/>
              </a:rPr>
              <a:t>i</a:t>
            </a:r>
            <a:endParaRPr lang="en-US" sz="2400" b="0" i="0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latin typeface="+mn-lt"/>
              </a:rPr>
              <a:t>else</a:t>
            </a:r>
            <a:r>
              <a:rPr lang="en-US" sz="2400" b="0" i="0" dirty="0">
                <a:latin typeface="+mn-lt"/>
              </a:rPr>
              <a:t> location := </a:t>
            </a:r>
            <a:r>
              <a:rPr lang="en-US" sz="2400" b="0" i="0" dirty="0" smtClean="0">
                <a:latin typeface="+mn-lt"/>
              </a:rPr>
              <a:t>-1</a:t>
            </a:r>
            <a:endParaRPr lang="en-US" sz="2400" b="0" i="0" dirty="0">
              <a:latin typeface="+mn-lt"/>
            </a:endParaRPr>
          </a:p>
        </p:txBody>
      </p:sp>
      <p:sp>
        <p:nvSpPr>
          <p:cNvPr id="89180" name="Rectangle 92"/>
          <p:cNvSpPr>
            <a:spLocks noChangeArrowheads="1"/>
          </p:cNvSpPr>
          <p:nvPr/>
        </p:nvSpPr>
        <p:spPr bwMode="auto">
          <a:xfrm>
            <a:off x="609600" y="1523999"/>
            <a:ext cx="8229600" cy="267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solidFill>
                  <a:srgbClr val="FFCC00"/>
                </a:solidFill>
                <a:latin typeface="+mn-lt"/>
              </a:rPr>
              <a:t> </a:t>
            </a:r>
            <a:endParaRPr lang="en-US" sz="2400" b="0" i="0" dirty="0">
              <a:solidFill>
                <a:srgbClr val="FFCC00"/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:= 1</a:t>
            </a:r>
            <a:endParaRPr lang="en-US" sz="2400" b="0" i="0" baseline="-2500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solidFill>
                  <a:srgbClr val="C00000"/>
                </a:solidFill>
                <a:latin typeface="+mn-lt"/>
              </a:rPr>
              <a:t>while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( 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≤ n and x ≠ 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b="0" i="0" baseline="-2500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:= 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solidFill>
                  <a:srgbClr val="C00000"/>
                </a:solidFill>
                <a:latin typeface="+mn-lt"/>
              </a:rPr>
              <a:t>if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≤ n </a:t>
            </a:r>
            <a:r>
              <a:rPr lang="en-US" sz="2400" i="0" dirty="0">
                <a:solidFill>
                  <a:srgbClr val="C00000"/>
                </a:solidFill>
                <a:latin typeface="+mn-lt"/>
              </a:rPr>
              <a:t>then</a:t>
            </a:r>
            <a:r>
              <a:rPr lang="en-US" sz="2400" b="0" i="0" dirty="0">
                <a:solidFill>
                  <a:srgbClr val="C00000"/>
                </a:solidFill>
                <a:latin typeface="+mn-lt"/>
              </a:rPr>
              <a:t> location := </a:t>
            </a:r>
            <a:r>
              <a:rPr lang="en-US" sz="2400" b="0" i="0" dirty="0" err="1">
                <a:solidFill>
                  <a:srgbClr val="C00000"/>
                </a:solidFill>
                <a:latin typeface="+mn-lt"/>
              </a:rPr>
              <a:t>i</a:t>
            </a:r>
            <a:endParaRPr lang="en-US" sz="2400" b="0" i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0" dirty="0">
                <a:latin typeface="+mn-lt"/>
              </a:rPr>
              <a:t>else</a:t>
            </a:r>
            <a:r>
              <a:rPr lang="en-US" sz="2400" b="0" i="0" dirty="0">
                <a:latin typeface="+mn-lt"/>
              </a:rPr>
              <a:t> location := </a:t>
            </a:r>
            <a:r>
              <a:rPr lang="en-US" sz="2400" b="0" i="0" dirty="0" smtClean="0">
                <a:latin typeface="+mn-lt"/>
              </a:rPr>
              <a:t>-1</a:t>
            </a:r>
            <a:endParaRPr lang="en-US" sz="2400" b="0" i="0" dirty="0">
              <a:latin typeface="+mn-lt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search</a:t>
            </a:r>
            <a:endParaRPr lang="en-US" sz="4000" dirty="0"/>
          </a:p>
        </p:txBody>
      </p:sp>
      <p:graphicFrame>
        <p:nvGraphicFramePr>
          <p:cNvPr id="890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41397"/>
              </p:ext>
            </p:extLst>
          </p:nvPr>
        </p:nvGraphicFramePr>
        <p:xfrm>
          <a:off x="1305441" y="4729474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1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2251"/>
              </p:ext>
            </p:extLst>
          </p:nvPr>
        </p:nvGraphicFramePr>
        <p:xfrm>
          <a:off x="1305441" y="4196074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4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50278"/>
              </p:ext>
            </p:extLst>
          </p:nvPr>
        </p:nvGraphicFramePr>
        <p:xfrm>
          <a:off x="4277241" y="6177274"/>
          <a:ext cx="914400" cy="51816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5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94502"/>
              </p:ext>
            </p:extLst>
          </p:nvPr>
        </p:nvGraphicFramePr>
        <p:xfrm>
          <a:off x="3667641" y="6177274"/>
          <a:ext cx="533400" cy="51816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60" name="Line 72"/>
          <p:cNvSpPr>
            <a:spLocks noChangeShapeType="1"/>
          </p:cNvSpPr>
          <p:nvPr/>
        </p:nvSpPr>
        <p:spPr bwMode="auto">
          <a:xfrm flipH="1" flipV="1">
            <a:off x="3058041" y="5339074"/>
            <a:ext cx="16764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1" name="Line 73"/>
          <p:cNvSpPr>
            <a:spLocks noChangeShapeType="1"/>
          </p:cNvSpPr>
          <p:nvPr/>
        </p:nvSpPr>
        <p:spPr bwMode="auto">
          <a:xfrm flipV="1">
            <a:off x="4734441" y="5339074"/>
            <a:ext cx="15240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2" name="Line 74"/>
          <p:cNvSpPr>
            <a:spLocks noChangeShapeType="1"/>
          </p:cNvSpPr>
          <p:nvPr/>
        </p:nvSpPr>
        <p:spPr bwMode="auto">
          <a:xfrm flipH="1" flipV="1">
            <a:off x="2372241" y="5339074"/>
            <a:ext cx="23622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4" name="Line 76"/>
          <p:cNvSpPr>
            <a:spLocks noChangeShapeType="1"/>
          </p:cNvSpPr>
          <p:nvPr/>
        </p:nvSpPr>
        <p:spPr bwMode="auto">
          <a:xfrm flipH="1" flipV="1">
            <a:off x="3667641" y="5339074"/>
            <a:ext cx="10668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5" name="Line 77"/>
          <p:cNvSpPr>
            <a:spLocks noChangeShapeType="1"/>
          </p:cNvSpPr>
          <p:nvPr/>
        </p:nvSpPr>
        <p:spPr bwMode="auto">
          <a:xfrm flipV="1">
            <a:off x="4734441" y="5339074"/>
            <a:ext cx="8382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6" name="Line 78"/>
          <p:cNvSpPr>
            <a:spLocks noChangeShapeType="1"/>
          </p:cNvSpPr>
          <p:nvPr/>
        </p:nvSpPr>
        <p:spPr bwMode="auto">
          <a:xfrm flipH="1" flipV="1">
            <a:off x="4277241" y="5339074"/>
            <a:ext cx="4572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7" name="Line 79"/>
          <p:cNvSpPr>
            <a:spLocks noChangeShapeType="1"/>
          </p:cNvSpPr>
          <p:nvPr/>
        </p:nvSpPr>
        <p:spPr bwMode="auto">
          <a:xfrm flipV="1">
            <a:off x="4734441" y="5339074"/>
            <a:ext cx="2286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8" name="Text Box 80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2</a:t>
            </a:r>
          </a:p>
        </p:txBody>
      </p:sp>
      <p:sp>
        <p:nvSpPr>
          <p:cNvPr id="89169" name="Text Box 81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3</a:t>
            </a:r>
          </a:p>
        </p:txBody>
      </p:sp>
      <p:sp>
        <p:nvSpPr>
          <p:cNvPr id="89170" name="Text Box 82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4</a:t>
            </a:r>
          </a:p>
        </p:txBody>
      </p:sp>
      <p:sp>
        <p:nvSpPr>
          <p:cNvPr id="89171" name="Text Box 83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89172" name="Text Box 84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89173" name="Text Box 85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89174" name="Text Box 86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89181" name="Text Box 93"/>
          <p:cNvSpPr txBox="1">
            <a:spLocks noChangeArrowheads="1"/>
          </p:cNvSpPr>
          <p:nvPr/>
        </p:nvSpPr>
        <p:spPr bwMode="auto">
          <a:xfrm>
            <a:off x="4505841" y="617727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</a:t>
            </a:r>
          </a:p>
        </p:txBody>
      </p:sp>
      <p:sp>
        <p:nvSpPr>
          <p:cNvPr id="89182" name="Line 94"/>
          <p:cNvSpPr>
            <a:spLocks noChangeShapeType="1"/>
          </p:cNvSpPr>
          <p:nvPr/>
        </p:nvSpPr>
        <p:spPr bwMode="auto">
          <a:xfrm flipH="1" flipV="1">
            <a:off x="1610241" y="5339074"/>
            <a:ext cx="3048000" cy="8382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185" name="Group 97"/>
          <p:cNvGrpSpPr>
            <a:grpSpLocks/>
          </p:cNvGrpSpPr>
          <p:nvPr/>
        </p:nvGrpSpPr>
        <p:grpSpPr bwMode="auto">
          <a:xfrm>
            <a:off x="7172841" y="2672074"/>
            <a:ext cx="1295400" cy="533400"/>
            <a:chOff x="4848" y="2064"/>
            <a:chExt cx="816" cy="336"/>
          </a:xfrm>
        </p:grpSpPr>
        <p:sp>
          <p:nvSpPr>
            <p:cNvPr id="89186" name="Rectangle 98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800" b="0">
                <a:latin typeface="+mn-lt"/>
              </a:endParaRPr>
            </a:p>
          </p:txBody>
        </p:sp>
        <p:sp>
          <p:nvSpPr>
            <p:cNvPr id="89187" name="Line 99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88" name="Line 100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89" name="Line 101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0" name="Line 102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1" name="Rectangle 103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>
                  <a:latin typeface="+mn-lt"/>
                </a:rPr>
                <a:t>x</a:t>
              </a:r>
            </a:p>
          </p:txBody>
        </p:sp>
        <p:sp>
          <p:nvSpPr>
            <p:cNvPr id="89192" name="Line 104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3" name="Line 105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4" name="Line 106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5" name="Line 107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196" name="Text Box 108"/>
            <p:cNvSpPr txBox="1">
              <a:spLocks noChangeArrowheads="1"/>
            </p:cNvSpPr>
            <p:nvPr/>
          </p:nvSpPr>
          <p:spPr bwMode="auto">
            <a:xfrm>
              <a:off x="5232" y="206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 b="0">
                  <a:latin typeface="+mn-lt"/>
                </a:rPr>
                <a:t>3</a:t>
              </a:r>
            </a:p>
          </p:txBody>
        </p:sp>
      </p:grpSp>
      <p:grpSp>
        <p:nvGrpSpPr>
          <p:cNvPr id="89197" name="Group 109"/>
          <p:cNvGrpSpPr>
            <a:grpSpLocks/>
          </p:cNvGrpSpPr>
          <p:nvPr/>
        </p:nvGrpSpPr>
        <p:grpSpPr bwMode="auto">
          <a:xfrm>
            <a:off x="5877441" y="3434074"/>
            <a:ext cx="2590800" cy="533400"/>
            <a:chOff x="3744" y="2064"/>
            <a:chExt cx="1632" cy="336"/>
          </a:xfrm>
        </p:grpSpPr>
        <p:sp>
          <p:nvSpPr>
            <p:cNvPr id="89198" name="Rectangle 110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800" b="0">
                <a:latin typeface="+mn-lt"/>
              </a:endParaRPr>
            </a:p>
          </p:txBody>
        </p:sp>
        <p:sp>
          <p:nvSpPr>
            <p:cNvPr id="89199" name="Line 111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0" name="Line 112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1" name="Line 113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2" name="Line 114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3" name="Rectangle 115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>
                  <a:latin typeface="+mn-lt"/>
                </a:rPr>
                <a:t>location</a:t>
              </a:r>
            </a:p>
          </p:txBody>
        </p:sp>
        <p:sp>
          <p:nvSpPr>
            <p:cNvPr id="89204" name="Line 116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5" name="Line 117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6" name="Line 118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7" name="Line 119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208" name="Text Box 120"/>
            <p:cNvSpPr txBox="1">
              <a:spLocks noChangeArrowheads="1"/>
            </p:cNvSpPr>
            <p:nvPr/>
          </p:nvSpPr>
          <p:spPr bwMode="auto">
            <a:xfrm>
              <a:off x="4944" y="206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 b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9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60" grpId="0" animBg="1"/>
      <p:bldP spid="89160" grpId="1" animBg="1"/>
      <p:bldP spid="89161" grpId="0" animBg="1"/>
      <p:bldP spid="89162" grpId="0" animBg="1"/>
      <p:bldP spid="89162" grpId="1" animBg="1"/>
      <p:bldP spid="89164" grpId="0" animBg="1"/>
      <p:bldP spid="89164" grpId="1" animBg="1"/>
      <p:bldP spid="89165" grpId="0" animBg="1"/>
      <p:bldP spid="89165" grpId="1" animBg="1"/>
      <p:bldP spid="89166" grpId="0" animBg="1"/>
      <p:bldP spid="89166" grpId="1" animBg="1"/>
      <p:bldP spid="89167" grpId="0" animBg="1"/>
      <p:bldP spid="89167" grpId="1" animBg="1"/>
      <p:bldP spid="89168" grpId="0"/>
      <p:bldP spid="89168" grpId="1"/>
      <p:bldP spid="89169" grpId="0"/>
      <p:bldP spid="89169" grpId="1"/>
      <p:bldP spid="89170" grpId="0"/>
      <p:bldP spid="89170" grpId="1"/>
      <p:bldP spid="89171" grpId="0"/>
      <p:bldP spid="89171" grpId="1"/>
      <p:bldP spid="89172" grpId="0"/>
      <p:bldP spid="89172" grpId="1"/>
      <p:bldP spid="89173" grpId="0"/>
      <p:bldP spid="89173" grpId="1"/>
      <p:bldP spid="89174" grpId="0"/>
      <p:bldP spid="89181" grpId="0"/>
      <p:bldP spid="89181" grpId="1"/>
      <p:bldP spid="89182" grpId="0" animBg="1"/>
      <p:bldP spid="8918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CAA7FE-9845-45C9-B041-4191C98AF780}" type="slidenum">
              <a:rPr kumimoji="0" lang="en-US" sz="1400" smtClean="0"/>
              <a:pPr eaLnBrk="1" hangingPunct="1"/>
              <a:t>16</a:t>
            </a:fld>
            <a:endParaRPr kumimoji="0" 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Binary Search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7020" y="1500957"/>
            <a:ext cx="5904656" cy="5112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CA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//For sorted lists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(A[0..N-1], value)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low = 0; high = N – 1;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while (low &lt;= high) {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mid = (low + high) / 2;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if (A[mid] &gt; value) 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high = mid - 1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else if (A[mid] &lt; value) 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low = mid + 1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return mid </a:t>
            </a:r>
            <a:r>
              <a:rPr lang="en-CA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found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return -1 </a:t>
            </a:r>
            <a:r>
              <a:rPr lang="en-CA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not found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CA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4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130"/>
          <p:cNvSpPr>
            <a:spLocks noGrp="1"/>
          </p:cNvSpPr>
          <p:nvPr>
            <p:ph type="sldNum" sz="quarter" idx="10"/>
          </p:nvPr>
        </p:nvSpPr>
        <p:spPr>
          <a:xfrm>
            <a:off x="6096000" y="6477000"/>
            <a:ext cx="2667000" cy="365125"/>
          </a:xfrm>
        </p:spPr>
        <p:txBody>
          <a:bodyPr/>
          <a:lstStyle/>
          <a:p>
            <a:fld id="{104BA99D-8CC0-41FF-AB74-9EDEC8538DD7}" type="slidenum">
              <a:rPr lang="en-US"/>
              <a:pPr/>
              <a:t>17</a:t>
            </a:fld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3: Binary search, take 1</a:t>
            </a:r>
          </a:p>
        </p:txBody>
      </p:sp>
      <p:graphicFrame>
        <p:nvGraphicFramePr>
          <p:cNvPr id="952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01116"/>
              </p:ext>
            </p:extLst>
          </p:nvPr>
        </p:nvGraphicFramePr>
        <p:xfrm>
          <a:off x="1371600" y="48006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26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19047"/>
              </p:ext>
            </p:extLst>
          </p:nvPr>
        </p:nvGraphicFramePr>
        <p:xfrm>
          <a:off x="1371600" y="42672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5338" name="Group 106"/>
          <p:cNvGrpSpPr>
            <a:grpSpLocks/>
          </p:cNvGrpSpPr>
          <p:nvPr/>
        </p:nvGrpSpPr>
        <p:grpSpPr bwMode="auto">
          <a:xfrm>
            <a:off x="1143000" y="6096000"/>
            <a:ext cx="1524000" cy="517525"/>
            <a:chOff x="1008" y="3696"/>
            <a:chExt cx="960" cy="326"/>
          </a:xfrm>
        </p:grpSpPr>
        <p:sp>
          <p:nvSpPr>
            <p:cNvPr id="95281" name="Rectangle 49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800" b="0"/>
            </a:p>
          </p:txBody>
        </p:sp>
        <p:sp>
          <p:nvSpPr>
            <p:cNvPr id="95282" name="Line 50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7" name="Rectangle 55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i</a:t>
              </a:r>
            </a:p>
          </p:txBody>
        </p:sp>
        <p:sp>
          <p:nvSpPr>
            <p:cNvPr id="95288" name="Line 56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0" name="Line 58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Line 59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339" name="Group 107"/>
          <p:cNvGrpSpPr>
            <a:grpSpLocks/>
          </p:cNvGrpSpPr>
          <p:nvPr/>
        </p:nvGrpSpPr>
        <p:grpSpPr bwMode="auto">
          <a:xfrm>
            <a:off x="6477000" y="6096000"/>
            <a:ext cx="1524000" cy="517525"/>
            <a:chOff x="1008" y="3696"/>
            <a:chExt cx="960" cy="326"/>
          </a:xfrm>
        </p:grpSpPr>
        <p:sp>
          <p:nvSpPr>
            <p:cNvPr id="95340" name="Rectangle 108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800" b="0"/>
            </a:p>
          </p:txBody>
        </p:sp>
        <p:sp>
          <p:nvSpPr>
            <p:cNvPr id="95341" name="Line 109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2" name="Line 110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3" name="Line 111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4" name="Line 112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5" name="Rectangle 113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j</a:t>
              </a:r>
            </a:p>
          </p:txBody>
        </p:sp>
        <p:sp>
          <p:nvSpPr>
            <p:cNvPr id="95346" name="Line 114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7" name="Line 115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8" name="Line 116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49" name="Line 117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350" name="Group 118"/>
          <p:cNvGrpSpPr>
            <a:grpSpLocks/>
          </p:cNvGrpSpPr>
          <p:nvPr/>
        </p:nvGrpSpPr>
        <p:grpSpPr bwMode="auto">
          <a:xfrm>
            <a:off x="3886200" y="6096000"/>
            <a:ext cx="1524000" cy="517525"/>
            <a:chOff x="1008" y="3696"/>
            <a:chExt cx="960" cy="326"/>
          </a:xfrm>
        </p:grpSpPr>
        <p:sp>
          <p:nvSpPr>
            <p:cNvPr id="95351" name="Rectangle 119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800" b="0"/>
            </a:p>
          </p:txBody>
        </p:sp>
        <p:sp>
          <p:nvSpPr>
            <p:cNvPr id="95352" name="Line 120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3" name="Line 121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4" name="Line 122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5" name="Line 123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6" name="Rectangle 124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m</a:t>
              </a:r>
            </a:p>
          </p:txBody>
        </p:sp>
        <p:sp>
          <p:nvSpPr>
            <p:cNvPr id="95357" name="Line 125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8" name="Line 126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9" name="Line 127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0" name="Line 128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362" name="Group 130"/>
          <p:cNvGrpSpPr>
            <a:grpSpLocks/>
          </p:cNvGrpSpPr>
          <p:nvPr/>
        </p:nvGrpSpPr>
        <p:grpSpPr bwMode="auto">
          <a:xfrm>
            <a:off x="533400" y="1600200"/>
            <a:ext cx="8382000" cy="2425700"/>
            <a:chOff x="384" y="768"/>
            <a:chExt cx="5280" cy="1528"/>
          </a:xfrm>
        </p:grpSpPr>
        <p:sp>
          <p:nvSpPr>
            <p:cNvPr id="95363" name="Rectangle 131"/>
            <p:cNvSpPr>
              <a:spLocks noChangeArrowheads="1"/>
            </p:cNvSpPr>
            <p:nvPr/>
          </p:nvSpPr>
          <p:spPr bwMode="auto">
            <a:xfrm>
              <a:off x="384" y="1055"/>
              <a:ext cx="9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b="0" i="0" dirty="0" err="1">
                  <a:latin typeface="+mn-lt"/>
                </a:rPr>
                <a:t>i</a:t>
              </a:r>
              <a:r>
                <a:rPr lang="en-US" sz="1800" b="0" i="0" dirty="0">
                  <a:latin typeface="+mn-lt"/>
                </a:rPr>
                <a:t> := 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b="0" i="0" dirty="0">
                  <a:latin typeface="+mn-lt"/>
                </a:rPr>
                <a:t>j := n</a:t>
              </a:r>
            </a:p>
          </p:txBody>
        </p:sp>
        <p:sp>
          <p:nvSpPr>
            <p:cNvPr id="95364" name="Rectangle 132"/>
            <p:cNvSpPr>
              <a:spLocks noChangeArrowheads="1"/>
            </p:cNvSpPr>
            <p:nvPr/>
          </p:nvSpPr>
          <p:spPr bwMode="auto">
            <a:xfrm>
              <a:off x="432" y="768"/>
              <a:ext cx="5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000" i="0" dirty="0">
                  <a:latin typeface="+mn-lt"/>
                </a:rPr>
                <a:t>procedure</a:t>
              </a:r>
              <a:r>
                <a:rPr lang="en-US" sz="2000" b="0" i="0" dirty="0">
                  <a:latin typeface="+mn-lt"/>
                </a:rPr>
                <a:t> </a:t>
              </a:r>
              <a:r>
                <a:rPr lang="en-US" sz="2000" b="0" i="0" dirty="0" err="1">
                  <a:latin typeface="+mn-lt"/>
                </a:rPr>
                <a:t>binary_search</a:t>
              </a:r>
              <a:r>
                <a:rPr lang="en-US" sz="2000" b="0" i="0" dirty="0">
                  <a:latin typeface="+mn-lt"/>
                </a:rPr>
                <a:t> (x: integer; a</a:t>
              </a:r>
              <a:r>
                <a:rPr lang="en-US" sz="2000" b="0" i="0" baseline="-25000" dirty="0">
                  <a:latin typeface="+mn-lt"/>
                </a:rPr>
                <a:t>1</a:t>
              </a:r>
              <a:r>
                <a:rPr lang="en-US" sz="2000" b="0" i="0" dirty="0">
                  <a:latin typeface="+mn-lt"/>
                </a:rPr>
                <a:t>, a</a:t>
              </a:r>
              <a:r>
                <a:rPr lang="en-US" sz="2000" b="0" i="0" baseline="-25000" dirty="0">
                  <a:latin typeface="+mn-lt"/>
                </a:rPr>
                <a:t>2</a:t>
              </a:r>
              <a:r>
                <a:rPr lang="en-US" sz="2000" b="0" i="0" dirty="0">
                  <a:latin typeface="+mn-lt"/>
                </a:rPr>
                <a:t>, …, a</a:t>
              </a:r>
              <a:r>
                <a:rPr lang="en-US" sz="2000" b="0" i="0" baseline="-25000" dirty="0">
                  <a:latin typeface="+mn-lt"/>
                </a:rPr>
                <a:t>n</a:t>
              </a:r>
              <a:r>
                <a:rPr lang="en-US" sz="2000" b="0" i="0" dirty="0">
                  <a:latin typeface="+mn-lt"/>
                </a:rPr>
                <a:t>: increasing integers)</a:t>
              </a:r>
            </a:p>
          </p:txBody>
        </p:sp>
        <p:sp>
          <p:nvSpPr>
            <p:cNvPr id="95365" name="Rectangle 133"/>
            <p:cNvSpPr>
              <a:spLocks noChangeArrowheads="1"/>
            </p:cNvSpPr>
            <p:nvPr/>
          </p:nvSpPr>
          <p:spPr bwMode="auto">
            <a:xfrm>
              <a:off x="1178" y="1048"/>
              <a:ext cx="1872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i="0" dirty="0">
                  <a:latin typeface="+mn-lt"/>
                </a:rPr>
                <a:t>while</a:t>
              </a:r>
              <a:r>
                <a:rPr lang="en-US" sz="1800" b="0" i="0" dirty="0">
                  <a:latin typeface="+mn-lt"/>
                </a:rPr>
                <a:t> </a:t>
              </a:r>
              <a:r>
                <a:rPr lang="en-US" sz="1800" b="0" i="0" dirty="0" err="1">
                  <a:latin typeface="+mn-lt"/>
                </a:rPr>
                <a:t>i</a:t>
              </a:r>
              <a:r>
                <a:rPr lang="en-US" sz="1800" b="0" i="0" dirty="0">
                  <a:latin typeface="+mn-lt"/>
                </a:rPr>
                <a:t> &lt; j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i="0" dirty="0">
                  <a:latin typeface="+mn-lt"/>
                </a:rPr>
                <a:t>begin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b="0" i="0" dirty="0">
                  <a:latin typeface="+mn-lt"/>
                </a:rPr>
                <a:t>	m := 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(</a:t>
              </a:r>
              <a:r>
                <a:rPr lang="en-US" sz="1800" b="0" i="0" dirty="0" err="1">
                  <a:latin typeface="+mn-lt"/>
                  <a:sym typeface="Symbol" pitchFamily="18" charset="2"/>
                </a:rPr>
                <a:t>i+j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)/2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b="0" i="0" dirty="0">
                  <a:latin typeface="+mn-lt"/>
                  <a:sym typeface="Symbol" pitchFamily="18" charset="2"/>
                </a:rPr>
                <a:t>	</a:t>
              </a:r>
              <a:r>
                <a:rPr lang="en-US" sz="1800" i="0" dirty="0">
                  <a:latin typeface="+mn-lt"/>
                  <a:sym typeface="Symbol" pitchFamily="18" charset="2"/>
                </a:rPr>
                <a:t>if 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x &gt; a</a:t>
              </a:r>
              <a:r>
                <a:rPr lang="en-US" sz="1800" b="0" i="0" baseline="-25000" dirty="0">
                  <a:latin typeface="+mn-lt"/>
                  <a:sym typeface="Symbol" pitchFamily="18" charset="2"/>
                </a:rPr>
                <a:t>m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 </a:t>
              </a:r>
              <a:r>
                <a:rPr lang="en-US" sz="1800" i="0" dirty="0">
                  <a:latin typeface="+mn-lt"/>
                  <a:sym typeface="Symbol" pitchFamily="18" charset="2"/>
                </a:rPr>
                <a:t>then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 </a:t>
              </a:r>
              <a:r>
                <a:rPr lang="en-US" sz="1800" b="0" i="0" dirty="0" err="1">
                  <a:latin typeface="+mn-lt"/>
                  <a:sym typeface="Symbol" pitchFamily="18" charset="2"/>
                </a:rPr>
                <a:t>i</a:t>
              </a:r>
              <a:r>
                <a:rPr lang="en-US" sz="1800" b="0" i="0" dirty="0">
                  <a:latin typeface="+mn-lt"/>
                  <a:sym typeface="Symbol" pitchFamily="18" charset="2"/>
                </a:rPr>
                <a:t> := m+1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b="0" i="0" dirty="0">
                  <a:latin typeface="+mn-lt"/>
                </a:rPr>
                <a:t>	</a:t>
              </a:r>
              <a:r>
                <a:rPr lang="en-US" sz="1800" i="0" dirty="0">
                  <a:latin typeface="+mn-lt"/>
                </a:rPr>
                <a:t>else</a:t>
              </a:r>
              <a:r>
                <a:rPr lang="en-US" sz="1800" b="0" i="0" dirty="0">
                  <a:latin typeface="+mn-lt"/>
                </a:rPr>
                <a:t> j := m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i="0" dirty="0">
                  <a:latin typeface="+mn-lt"/>
                </a:rPr>
                <a:t>end</a:t>
              </a:r>
            </a:p>
          </p:txBody>
        </p:sp>
        <p:sp>
          <p:nvSpPr>
            <p:cNvPr id="95366" name="Rectangle 134"/>
            <p:cNvSpPr>
              <a:spLocks noChangeArrowheads="1"/>
            </p:cNvSpPr>
            <p:nvPr/>
          </p:nvSpPr>
          <p:spPr bwMode="auto">
            <a:xfrm>
              <a:off x="3294" y="1056"/>
              <a:ext cx="187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i="0" dirty="0">
                  <a:latin typeface="+mn-lt"/>
                </a:rPr>
                <a:t>if</a:t>
              </a:r>
              <a:r>
                <a:rPr lang="en-US" sz="1800" b="0" i="0" dirty="0">
                  <a:latin typeface="+mn-lt"/>
                </a:rPr>
                <a:t> x = </a:t>
              </a:r>
              <a:r>
                <a:rPr lang="en-US" sz="1800" b="0" i="0" dirty="0" err="1">
                  <a:latin typeface="+mn-lt"/>
                </a:rPr>
                <a:t>a</a:t>
              </a:r>
              <a:r>
                <a:rPr lang="en-US" sz="1800" b="0" i="0" baseline="-25000" dirty="0" err="1">
                  <a:latin typeface="+mn-lt"/>
                </a:rPr>
                <a:t>i</a:t>
              </a:r>
              <a:r>
                <a:rPr lang="en-US" sz="1800" b="0" i="0" dirty="0">
                  <a:latin typeface="+mn-lt"/>
                </a:rPr>
                <a:t> </a:t>
              </a:r>
              <a:r>
                <a:rPr lang="en-US" sz="1800" i="0" dirty="0">
                  <a:latin typeface="+mn-lt"/>
                </a:rPr>
                <a:t>then</a:t>
              </a:r>
              <a:r>
                <a:rPr lang="en-US" sz="1800" b="0" i="0" dirty="0">
                  <a:latin typeface="+mn-lt"/>
                </a:rPr>
                <a:t> location := </a:t>
              </a:r>
              <a:r>
                <a:rPr lang="en-US" sz="1800" b="0" i="0" dirty="0" err="1">
                  <a:latin typeface="+mn-lt"/>
                </a:rPr>
                <a:t>i</a:t>
              </a:r>
              <a:endParaRPr lang="en-US" sz="1800" b="0" i="0" dirty="0">
                <a:latin typeface="+mn-lt"/>
              </a:endParaRP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800" i="0" dirty="0">
                  <a:latin typeface="+mn-lt"/>
                </a:rPr>
                <a:t>else</a:t>
              </a:r>
              <a:r>
                <a:rPr lang="en-US" sz="1800" b="0" i="0" dirty="0">
                  <a:latin typeface="+mn-lt"/>
                </a:rPr>
                <a:t> location := </a:t>
              </a:r>
              <a:r>
                <a:rPr lang="en-US" sz="1800" b="0" i="0" dirty="0" smtClean="0">
                  <a:latin typeface="+mn-lt"/>
                </a:rPr>
                <a:t>-1</a:t>
              </a:r>
              <a:endParaRPr lang="en-US" sz="1800" b="0" i="0" dirty="0">
                <a:latin typeface="+mn-lt"/>
              </a:endParaRPr>
            </a:p>
          </p:txBody>
        </p:sp>
      </p:grpSp>
      <p:sp>
        <p:nvSpPr>
          <p:cNvPr id="95368" name="Rectangle 136"/>
          <p:cNvSpPr>
            <a:spLocks noChangeArrowheads="1"/>
          </p:cNvSpPr>
          <p:nvPr/>
        </p:nvSpPr>
        <p:spPr bwMode="auto">
          <a:xfrm>
            <a:off x="533400" y="2057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:=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j := n</a:t>
            </a:r>
          </a:p>
        </p:txBody>
      </p:sp>
      <p:sp>
        <p:nvSpPr>
          <p:cNvPr id="95370" name="Rectangle 138"/>
          <p:cNvSpPr>
            <a:spLocks noChangeArrowheads="1"/>
          </p:cNvSpPr>
          <p:nvPr/>
        </p:nvSpPr>
        <p:spPr bwMode="auto">
          <a:xfrm>
            <a:off x="1791237" y="2044521"/>
            <a:ext cx="2971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i="0" dirty="0">
                <a:solidFill>
                  <a:srgbClr val="C00000"/>
                </a:solidFill>
                <a:latin typeface="+mn-lt"/>
              </a:rPr>
              <a:t>while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b="0" i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&lt; j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i="0" dirty="0">
                <a:solidFill>
                  <a:srgbClr val="C00000"/>
                </a:solidFill>
                <a:latin typeface="+mn-lt"/>
              </a:rPr>
              <a:t>begin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	m := 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(</a:t>
            </a:r>
            <a:r>
              <a:rPr lang="en-US" sz="1800" b="0" i="0" dirty="0" err="1">
                <a:solidFill>
                  <a:srgbClr val="C00000"/>
                </a:solidFill>
                <a:latin typeface="+mn-lt"/>
                <a:sym typeface="Symbol" pitchFamily="18" charset="2"/>
              </a:rPr>
              <a:t>i+j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)/2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	</a:t>
            </a:r>
            <a:r>
              <a:rPr lang="en-US" sz="180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if 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x &gt; a</a:t>
            </a:r>
            <a:r>
              <a:rPr lang="en-US" sz="1800" b="0" i="0" baseline="-25000" dirty="0">
                <a:solidFill>
                  <a:srgbClr val="C00000"/>
                </a:solidFill>
                <a:latin typeface="+mn-lt"/>
                <a:sym typeface="Symbol" pitchFamily="18" charset="2"/>
              </a:rPr>
              <a:t>m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then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 </a:t>
            </a:r>
            <a:r>
              <a:rPr lang="en-US" sz="1800" b="0" i="0" dirty="0" err="1">
                <a:solidFill>
                  <a:srgbClr val="C00000"/>
                </a:solidFill>
                <a:latin typeface="+mn-lt"/>
                <a:sym typeface="Symbol" pitchFamily="18" charset="2"/>
              </a:rPr>
              <a:t>i</a:t>
            </a:r>
            <a:r>
              <a:rPr lang="en-US" sz="1800" b="0" i="0" dirty="0">
                <a:solidFill>
                  <a:srgbClr val="C00000"/>
                </a:solidFill>
                <a:latin typeface="+mn-lt"/>
                <a:sym typeface="Symbol" pitchFamily="18" charset="2"/>
              </a:rPr>
              <a:t> := m+1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1800" i="0" dirty="0">
                <a:solidFill>
                  <a:srgbClr val="C00000"/>
                </a:solidFill>
                <a:latin typeface="+mn-lt"/>
              </a:rPr>
              <a:t>else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j := m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i="0" dirty="0">
                <a:solidFill>
                  <a:srgbClr val="C00000"/>
                </a:solidFill>
                <a:latin typeface="+mn-lt"/>
              </a:rPr>
              <a:t>end</a:t>
            </a:r>
          </a:p>
        </p:txBody>
      </p:sp>
      <p:sp>
        <p:nvSpPr>
          <p:cNvPr id="95371" name="Rectangle 139"/>
          <p:cNvSpPr>
            <a:spLocks noChangeArrowheads="1"/>
          </p:cNvSpPr>
          <p:nvPr/>
        </p:nvSpPr>
        <p:spPr bwMode="auto">
          <a:xfrm>
            <a:off x="5145111" y="2061777"/>
            <a:ext cx="297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i="0" dirty="0">
                <a:solidFill>
                  <a:srgbClr val="C00000"/>
                </a:solidFill>
                <a:latin typeface="+mn-lt"/>
              </a:rPr>
              <a:t>if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x = </a:t>
            </a:r>
            <a:r>
              <a:rPr lang="en-US" sz="1800" b="0" i="0" dirty="0" err="1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b="0" i="0" baseline="-2500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+mn-lt"/>
              </a:rPr>
              <a:t>then</a:t>
            </a:r>
            <a:r>
              <a:rPr lang="en-US" sz="1800" b="0" i="0" dirty="0">
                <a:solidFill>
                  <a:srgbClr val="C00000"/>
                </a:solidFill>
                <a:latin typeface="+mn-lt"/>
              </a:rPr>
              <a:t> location := </a:t>
            </a:r>
            <a:r>
              <a:rPr lang="en-US" sz="1800" b="0" i="0" dirty="0" err="1">
                <a:solidFill>
                  <a:srgbClr val="C00000"/>
                </a:solidFill>
                <a:latin typeface="+mn-lt"/>
              </a:rPr>
              <a:t>i</a:t>
            </a:r>
            <a:endParaRPr lang="en-US" sz="1800" b="0" i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5372" name="Text Box 140"/>
          <p:cNvSpPr txBox="1">
            <a:spLocks noChangeArrowheads="1"/>
          </p:cNvSpPr>
          <p:nvPr/>
        </p:nvSpPr>
        <p:spPr bwMode="auto">
          <a:xfrm>
            <a:off x="19812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</a:t>
            </a:r>
          </a:p>
        </p:txBody>
      </p:sp>
      <p:grpSp>
        <p:nvGrpSpPr>
          <p:cNvPr id="95373" name="Group 141"/>
          <p:cNvGrpSpPr>
            <a:grpSpLocks/>
          </p:cNvGrpSpPr>
          <p:nvPr/>
        </p:nvGrpSpPr>
        <p:grpSpPr bwMode="auto">
          <a:xfrm>
            <a:off x="6873161" y="3112786"/>
            <a:ext cx="1256763" cy="407199"/>
            <a:chOff x="4848" y="2064"/>
            <a:chExt cx="816" cy="336"/>
          </a:xfrm>
        </p:grpSpPr>
        <p:sp>
          <p:nvSpPr>
            <p:cNvPr id="95374" name="Rectangle 142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000" b="0" i="0">
                <a:latin typeface="+mn-lt"/>
              </a:endParaRPr>
            </a:p>
          </p:txBody>
        </p:sp>
        <p:sp>
          <p:nvSpPr>
            <p:cNvPr id="95375" name="Line 143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76" name="Line 144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77" name="Line 145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78" name="Line 146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79" name="Rectangle 147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000" b="0" i="0">
                  <a:latin typeface="+mn-lt"/>
                </a:rPr>
                <a:t>x</a:t>
              </a:r>
            </a:p>
          </p:txBody>
        </p:sp>
        <p:sp>
          <p:nvSpPr>
            <p:cNvPr id="95380" name="Line 148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81" name="Line 149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82" name="Line 150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83" name="Line 151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384" name="Text Box 152"/>
            <p:cNvSpPr txBox="1">
              <a:spLocks noChangeArrowheads="1"/>
            </p:cNvSpPr>
            <p:nvPr/>
          </p:nvSpPr>
          <p:spPr bwMode="auto">
            <a:xfrm>
              <a:off x="5232" y="2064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 i="0" dirty="0">
                  <a:latin typeface="+mn-lt"/>
                </a:rPr>
                <a:t>14</a:t>
              </a:r>
            </a:p>
          </p:txBody>
        </p:sp>
      </p:grpSp>
      <p:sp>
        <p:nvSpPr>
          <p:cNvPr id="95385" name="Line 153"/>
          <p:cNvSpPr>
            <a:spLocks noChangeShapeType="1"/>
          </p:cNvSpPr>
          <p:nvPr/>
        </p:nvSpPr>
        <p:spPr bwMode="auto">
          <a:xfrm flipH="1" flipV="1">
            <a:off x="1752600" y="5410200"/>
            <a:ext cx="4572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86" name="Text Box 154"/>
          <p:cNvSpPr txBox="1">
            <a:spLocks noChangeArrowheads="1"/>
          </p:cNvSpPr>
          <p:nvPr/>
        </p:nvSpPr>
        <p:spPr bwMode="auto">
          <a:xfrm>
            <a:off x="7239000" y="60960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10</a:t>
            </a:r>
          </a:p>
        </p:txBody>
      </p:sp>
      <p:sp>
        <p:nvSpPr>
          <p:cNvPr id="95388" name="Line 156"/>
          <p:cNvSpPr>
            <a:spLocks noChangeShapeType="1"/>
          </p:cNvSpPr>
          <p:nvPr/>
        </p:nvSpPr>
        <p:spPr bwMode="auto">
          <a:xfrm flipV="1">
            <a:off x="7620000" y="5410200"/>
            <a:ext cx="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89" name="Text Box 157"/>
          <p:cNvSpPr txBox="1">
            <a:spLocks noChangeArrowheads="1"/>
          </p:cNvSpPr>
          <p:nvPr/>
        </p:nvSpPr>
        <p:spPr bwMode="auto">
          <a:xfrm>
            <a:off x="47244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95390" name="Line 158"/>
          <p:cNvSpPr>
            <a:spLocks noChangeShapeType="1"/>
          </p:cNvSpPr>
          <p:nvPr/>
        </p:nvSpPr>
        <p:spPr bwMode="auto">
          <a:xfrm flipH="1" flipV="1">
            <a:off x="4419600" y="5410200"/>
            <a:ext cx="6096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91" name="Text Box 159"/>
          <p:cNvSpPr txBox="1">
            <a:spLocks noChangeArrowheads="1"/>
          </p:cNvSpPr>
          <p:nvPr/>
        </p:nvSpPr>
        <p:spPr bwMode="auto">
          <a:xfrm>
            <a:off x="19812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5392" name="Line 160"/>
          <p:cNvSpPr>
            <a:spLocks noChangeShapeType="1"/>
          </p:cNvSpPr>
          <p:nvPr/>
        </p:nvSpPr>
        <p:spPr bwMode="auto">
          <a:xfrm flipV="1">
            <a:off x="2209800" y="5410200"/>
            <a:ext cx="28194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93" name="Text Box 161"/>
          <p:cNvSpPr txBox="1">
            <a:spLocks noChangeArrowheads="1"/>
          </p:cNvSpPr>
          <p:nvPr/>
        </p:nvSpPr>
        <p:spPr bwMode="auto">
          <a:xfrm>
            <a:off x="47244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5394" name="Line 162"/>
          <p:cNvSpPr>
            <a:spLocks noChangeShapeType="1"/>
          </p:cNvSpPr>
          <p:nvPr/>
        </p:nvSpPr>
        <p:spPr bwMode="auto">
          <a:xfrm flipV="1">
            <a:off x="5029200" y="5410200"/>
            <a:ext cx="12954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95" name="Text Box 163"/>
          <p:cNvSpPr txBox="1">
            <a:spLocks noChangeArrowheads="1"/>
          </p:cNvSpPr>
          <p:nvPr/>
        </p:nvSpPr>
        <p:spPr bwMode="auto">
          <a:xfrm>
            <a:off x="72390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5396" name="Line 164"/>
          <p:cNvSpPr>
            <a:spLocks noChangeShapeType="1"/>
          </p:cNvSpPr>
          <p:nvPr/>
        </p:nvSpPr>
        <p:spPr bwMode="auto">
          <a:xfrm flipH="1" flipV="1">
            <a:off x="6324600" y="5410200"/>
            <a:ext cx="12954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97" name="Text Box 165"/>
          <p:cNvSpPr txBox="1">
            <a:spLocks noChangeArrowheads="1"/>
          </p:cNvSpPr>
          <p:nvPr/>
        </p:nvSpPr>
        <p:spPr bwMode="auto">
          <a:xfrm>
            <a:off x="47244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5398" name="Line 166"/>
          <p:cNvSpPr>
            <a:spLocks noChangeShapeType="1"/>
          </p:cNvSpPr>
          <p:nvPr/>
        </p:nvSpPr>
        <p:spPr bwMode="auto">
          <a:xfrm flipV="1">
            <a:off x="5029200" y="5410200"/>
            <a:ext cx="6096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99" name="Text Box 167"/>
          <p:cNvSpPr txBox="1">
            <a:spLocks noChangeArrowheads="1"/>
          </p:cNvSpPr>
          <p:nvPr/>
        </p:nvSpPr>
        <p:spPr bwMode="auto">
          <a:xfrm>
            <a:off x="72390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5400" name="Line 168"/>
          <p:cNvSpPr>
            <a:spLocks noChangeShapeType="1"/>
          </p:cNvSpPr>
          <p:nvPr/>
        </p:nvSpPr>
        <p:spPr bwMode="auto">
          <a:xfrm flipH="1" flipV="1">
            <a:off x="5638800" y="5410200"/>
            <a:ext cx="19812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01" name="Text Box 169"/>
          <p:cNvSpPr txBox="1">
            <a:spLocks noChangeArrowheads="1"/>
          </p:cNvSpPr>
          <p:nvPr/>
        </p:nvSpPr>
        <p:spPr bwMode="auto">
          <a:xfrm>
            <a:off x="47244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5402" name="Line 170"/>
          <p:cNvSpPr>
            <a:spLocks noChangeShapeType="1"/>
          </p:cNvSpPr>
          <p:nvPr/>
        </p:nvSpPr>
        <p:spPr bwMode="auto">
          <a:xfrm flipV="1">
            <a:off x="5029200" y="5410200"/>
            <a:ext cx="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03" name="Line 171"/>
          <p:cNvSpPr>
            <a:spLocks noChangeShapeType="1"/>
          </p:cNvSpPr>
          <p:nvPr/>
        </p:nvSpPr>
        <p:spPr bwMode="auto">
          <a:xfrm flipV="1">
            <a:off x="2209800" y="5410200"/>
            <a:ext cx="3429000" cy="685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04" name="Text Box 172"/>
          <p:cNvSpPr txBox="1">
            <a:spLocks noChangeArrowheads="1"/>
          </p:cNvSpPr>
          <p:nvPr/>
        </p:nvSpPr>
        <p:spPr bwMode="auto">
          <a:xfrm>
            <a:off x="1981200" y="609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grpSp>
        <p:nvGrpSpPr>
          <p:cNvPr id="95405" name="Group 173"/>
          <p:cNvGrpSpPr>
            <a:grpSpLocks/>
          </p:cNvGrpSpPr>
          <p:nvPr/>
        </p:nvGrpSpPr>
        <p:grpSpPr bwMode="auto">
          <a:xfrm>
            <a:off x="5577761" y="3672386"/>
            <a:ext cx="2590800" cy="517525"/>
            <a:chOff x="3744" y="2064"/>
            <a:chExt cx="1632" cy="336"/>
          </a:xfrm>
        </p:grpSpPr>
        <p:sp>
          <p:nvSpPr>
            <p:cNvPr id="95406" name="Rectangle 174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sz="2000" b="0" i="0">
                <a:latin typeface="+mn-lt"/>
              </a:endParaRPr>
            </a:p>
          </p:txBody>
        </p:sp>
        <p:sp>
          <p:nvSpPr>
            <p:cNvPr id="95407" name="Line 175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08" name="Line 176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09" name="Line 177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0" name="Line 178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1" name="Rectangle 179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000" b="0" i="0">
                  <a:latin typeface="+mn-lt"/>
                </a:rPr>
                <a:t>location</a:t>
              </a:r>
            </a:p>
          </p:txBody>
        </p:sp>
        <p:sp>
          <p:nvSpPr>
            <p:cNvPr id="95412" name="Line 180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3" name="Line 181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4" name="Line 182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5" name="Line 183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i="0">
                <a:latin typeface="+mn-lt"/>
              </a:endParaRPr>
            </a:p>
          </p:txBody>
        </p:sp>
        <p:sp>
          <p:nvSpPr>
            <p:cNvPr id="95416" name="Text Box 184"/>
            <p:cNvSpPr txBox="1">
              <a:spLocks noChangeArrowheads="1"/>
            </p:cNvSpPr>
            <p:nvPr/>
          </p:nvSpPr>
          <p:spPr bwMode="auto">
            <a:xfrm>
              <a:off x="4944" y="2064"/>
              <a:ext cx="20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0" i="0">
                  <a:latin typeface="+mn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8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2" grpId="0"/>
      <p:bldP spid="95372" grpId="1"/>
      <p:bldP spid="95385" grpId="0" animBg="1"/>
      <p:bldP spid="95385" grpId="1" animBg="1"/>
      <p:bldP spid="95386" grpId="0"/>
      <p:bldP spid="95386" grpId="1"/>
      <p:bldP spid="95388" grpId="0" animBg="1"/>
      <p:bldP spid="95388" grpId="1" animBg="1"/>
      <p:bldP spid="95389" grpId="0"/>
      <p:bldP spid="95389" grpId="1"/>
      <p:bldP spid="95390" grpId="0" animBg="1"/>
      <p:bldP spid="95390" grpId="1" animBg="1"/>
      <p:bldP spid="95391" grpId="0"/>
      <p:bldP spid="95391" grpId="1"/>
      <p:bldP spid="95392" grpId="0" animBg="1"/>
      <p:bldP spid="95392" grpId="1" animBg="1"/>
      <p:bldP spid="95393" grpId="0"/>
      <p:bldP spid="95393" grpId="1"/>
      <p:bldP spid="95394" grpId="0" animBg="1"/>
      <p:bldP spid="95394" grpId="1" animBg="1"/>
      <p:bldP spid="95395" grpId="0"/>
      <p:bldP spid="95395" grpId="1"/>
      <p:bldP spid="95396" grpId="0" animBg="1"/>
      <p:bldP spid="95396" grpId="1" animBg="1"/>
      <p:bldP spid="95397" grpId="0"/>
      <p:bldP spid="95397" grpId="1"/>
      <p:bldP spid="95398" grpId="0" animBg="1"/>
      <p:bldP spid="95398" grpId="1" animBg="1"/>
      <p:bldP spid="95399" grpId="0"/>
      <p:bldP spid="95400" grpId="0" animBg="1"/>
      <p:bldP spid="95401" grpId="0"/>
      <p:bldP spid="95401" grpId="1"/>
      <p:bldP spid="95402" grpId="0" animBg="1"/>
      <p:bldP spid="95402" grpId="1" animBg="1"/>
      <p:bldP spid="95403" grpId="0" animBg="1"/>
      <p:bldP spid="954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10688" y="6492875"/>
            <a:ext cx="542131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8F5F0A0-6EC8-4DB2-9197-AB42F2A8CD3B}" type="slidenum">
              <a:rPr kumimoji="0" lang="en-US" sz="1400" smtClean="0"/>
              <a:pPr eaLnBrk="1" hangingPunct="1"/>
              <a:t>18</a:t>
            </a:fld>
            <a:endParaRPr kumimoji="0" 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Hash Table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69219"/>
            <a:ext cx="8343528" cy="5007769"/>
          </a:xfrm>
        </p:spPr>
        <p:txBody>
          <a:bodyPr/>
          <a:lstStyle/>
          <a:p>
            <a:pPr eaLnBrk="1" hangingPunct="1"/>
            <a:r>
              <a:rPr lang="en-CA" dirty="0" smtClean="0"/>
              <a:t>Key -&gt; hash -&gt; value</a:t>
            </a:r>
          </a:p>
          <a:p>
            <a:pPr eaLnBrk="1" hangingPunct="1"/>
            <a:r>
              <a:rPr lang="en-CA" dirty="0" smtClean="0"/>
              <a:t>Hash function converts </a:t>
            </a:r>
            <a:r>
              <a:rPr lang="en-CA" dirty="0" smtClean="0">
                <a:latin typeface="Times New Roman" pitchFamily="18" charset="0"/>
              </a:rPr>
              <a:t>“</a:t>
            </a:r>
            <a:r>
              <a:rPr lang="en-CA" dirty="0" smtClean="0"/>
              <a:t>key</a:t>
            </a:r>
            <a:r>
              <a:rPr lang="en-CA" dirty="0" smtClean="0">
                <a:latin typeface="Times New Roman" pitchFamily="18" charset="0"/>
              </a:rPr>
              <a:t>”</a:t>
            </a:r>
            <a:r>
              <a:rPr lang="en-CA" dirty="0" smtClean="0"/>
              <a:t> to an index to be used to get the </a:t>
            </a:r>
            <a:r>
              <a:rPr lang="en-CA" dirty="0" smtClean="0">
                <a:latin typeface="Times New Roman" pitchFamily="18" charset="0"/>
              </a:rPr>
              <a:t>“</a:t>
            </a:r>
            <a:r>
              <a:rPr lang="en-CA" dirty="0" smtClean="0"/>
              <a:t>value</a:t>
            </a:r>
            <a:r>
              <a:rPr lang="en-CA" dirty="0" smtClean="0">
                <a:latin typeface="Times New Roman" pitchFamily="18" charset="0"/>
              </a:rPr>
              <a:t>”</a:t>
            </a:r>
            <a:endParaRPr lang="en-CA" dirty="0" smtClean="0"/>
          </a:p>
        </p:txBody>
      </p:sp>
      <p:pic>
        <p:nvPicPr>
          <p:cNvPr id="19461" name="Picture 4" descr="744px-HASHTB08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44" y="2953395"/>
            <a:ext cx="6119812" cy="32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What is sorting?</a:t>
            </a:r>
          </a:p>
          <a:p>
            <a:pPr lvl="1"/>
            <a:r>
              <a:rPr lang="en-US" sz="2000" b="1" dirty="0" smtClean="0"/>
              <a:t>It means organization/arrange items in some specified order </a:t>
            </a:r>
          </a:p>
          <a:p>
            <a:r>
              <a:rPr lang="en-US" sz="2400" b="1" dirty="0" smtClean="0"/>
              <a:t>Applications</a:t>
            </a:r>
          </a:p>
          <a:p>
            <a:pPr lvl="1"/>
            <a:r>
              <a:rPr lang="en-US" sz="1800" b="1" dirty="0" smtClean="0"/>
              <a:t>Sort a list of names </a:t>
            </a:r>
          </a:p>
          <a:p>
            <a:pPr lvl="1"/>
            <a:r>
              <a:rPr lang="en-US" sz="1800" b="1" dirty="0" smtClean="0"/>
              <a:t>Organize an MP3 library</a:t>
            </a:r>
          </a:p>
          <a:p>
            <a:pPr lvl="1"/>
            <a:r>
              <a:rPr lang="en-US" sz="1800" b="1" dirty="0" smtClean="0"/>
              <a:t>Display Google Page Rank results</a:t>
            </a:r>
          </a:p>
          <a:p>
            <a:pPr lvl="1">
              <a:buNone/>
            </a:pPr>
            <a:endParaRPr lang="en-US" sz="2000" b="1" dirty="0" smtClean="0"/>
          </a:p>
          <a:p>
            <a:pPr lvl="2"/>
            <a:endParaRPr lang="en-US" sz="1800" b="1" dirty="0" smtClean="0"/>
          </a:p>
          <a:p>
            <a:endParaRPr lang="en-US" sz="2400" b="1" dirty="0"/>
          </a:p>
        </p:txBody>
      </p:sp>
      <p:pic>
        <p:nvPicPr>
          <p:cNvPr id="6146" name="Picture 2" descr="http://www.cs.uregina.ca/Links/class-info/210/SortedList/Gifs/student_by_na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216" y="4018720"/>
            <a:ext cx="3274263" cy="245828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761" y="4038600"/>
            <a:ext cx="4352925" cy="255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Your Pagerank on Goo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9438" y="4060883"/>
            <a:ext cx="3048000" cy="2286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5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"/>
                            </p:stCondLst>
                            <p:childTnLst>
                              <p:par>
                                <p:cTn id="3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209800"/>
            <a:ext cx="3470314" cy="238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5105400" y="2209800"/>
            <a:ext cx="3168351" cy="2232248"/>
          </a:xfrm>
          <a:prstGeom prst="rect">
            <a:avLst/>
          </a:prstGeom>
          <a:solidFill>
            <a:srgbClr val="B8F1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63" tIns="45532" rIns="91063" bIns="45532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 i="0" dirty="0" smtClean="0">
                <a:sym typeface="Wingdings" pitchFamily="2" charset="2"/>
              </a:rPr>
              <a:t>AI Software</a:t>
            </a:r>
          </a:p>
          <a:p>
            <a:pPr eaLnBrk="1" hangingPunct="1"/>
            <a:r>
              <a:rPr lang="en-US" sz="2000" b="1" i="0" dirty="0" smtClean="0">
                <a:sym typeface="Wingdings" pitchFamily="2" charset="2"/>
              </a:rPr>
              <a:t>Basic Algorithms</a:t>
            </a:r>
          </a:p>
          <a:p>
            <a:pPr eaLnBrk="1" hangingPunct="1"/>
            <a:r>
              <a:rPr lang="en-US" sz="2000" b="1" i="0" dirty="0" smtClean="0">
                <a:sym typeface="Wingdings" pitchFamily="2" charset="2"/>
              </a:rPr>
              <a:t>AI Programming Concept</a:t>
            </a:r>
          </a:p>
          <a:p>
            <a:pPr eaLnBrk="1" hangingPunct="1"/>
            <a:r>
              <a:rPr lang="en-US" sz="2000" b="1" i="0" dirty="0" smtClean="0">
                <a:sym typeface="Wingdings" pitchFamily="2" charset="2"/>
              </a:rPr>
              <a:t>Game Search</a:t>
            </a:r>
          </a:p>
          <a:p>
            <a:pPr lvl="1" indent="0" eaLnBrk="1" hangingPunct="1">
              <a:buFont typeface="Wingdings 2" panose="05020102010507070707" pitchFamily="18" charset="2"/>
              <a:buNone/>
            </a:pPr>
            <a:r>
              <a:rPr lang="en-US" sz="1800" b="1" i="0" dirty="0" err="1" smtClean="0">
                <a:solidFill>
                  <a:schemeClr val="tx1"/>
                </a:solidFill>
                <a:sym typeface="Wingdings" pitchFamily="2" charset="2"/>
              </a:rPr>
              <a:t>Minimax</a:t>
            </a:r>
            <a:endParaRPr lang="en-US" sz="1800" b="1" i="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 indent="0" eaLnBrk="1" hangingPunct="1">
              <a:buFont typeface="Wingdings 2" panose="05020102010507070707" pitchFamily="18" charset="2"/>
              <a:buNone/>
            </a:pPr>
            <a:r>
              <a:rPr lang="en-US" sz="1800" b="1" i="0" dirty="0" smtClean="0">
                <a:solidFill>
                  <a:schemeClr val="tx1"/>
                </a:solidFill>
                <a:sym typeface="Wingdings" pitchFamily="2" charset="2"/>
              </a:rPr>
              <a:t>Alpha-beta Pruning</a:t>
            </a:r>
          </a:p>
          <a:p>
            <a:pPr marL="457200" indent="-457200" eaLnBrk="1" hangingPunct="1">
              <a:buFont typeface="Wingdings" panose="05000000000000000000" pitchFamily="2" charset="2"/>
              <a:buChar char="F"/>
            </a:pPr>
            <a:endParaRPr lang="en-US" i="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21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many, many different types of sorting algorithms, but the primary ones are: </a:t>
            </a:r>
          </a:p>
          <a:p>
            <a:pPr lvl="1"/>
            <a:r>
              <a:rPr lang="en-US" sz="1800" dirty="0" smtClean="0"/>
              <a:t> Bubble Sort</a:t>
            </a:r>
          </a:p>
          <a:p>
            <a:pPr lvl="1"/>
            <a:r>
              <a:rPr lang="en-US" sz="1800" dirty="0" smtClean="0"/>
              <a:t> Selection Sort</a:t>
            </a:r>
          </a:p>
          <a:p>
            <a:pPr lvl="1"/>
            <a:r>
              <a:rPr lang="en-US" sz="1800" dirty="0" smtClean="0"/>
              <a:t> Insertion Sort</a:t>
            </a:r>
          </a:p>
          <a:p>
            <a:pPr lvl="1"/>
            <a:r>
              <a:rPr lang="en-US" sz="1800" dirty="0" smtClean="0"/>
              <a:t> Merge Sort</a:t>
            </a:r>
          </a:p>
          <a:p>
            <a:pPr lvl="1"/>
            <a:r>
              <a:rPr lang="en-US" sz="1800" dirty="0" smtClean="0"/>
              <a:t> Quick Sort</a:t>
            </a:r>
          </a:p>
          <a:p>
            <a:r>
              <a:rPr lang="en-US" sz="2400" dirty="0" smtClean="0"/>
              <a:t>The sorting complexity is defined by</a:t>
            </a:r>
          </a:p>
          <a:p>
            <a:pPr lvl="1"/>
            <a:r>
              <a:rPr lang="en-US" sz="1800" dirty="0" smtClean="0"/>
              <a:t>Time</a:t>
            </a:r>
          </a:p>
          <a:p>
            <a:pPr lvl="1"/>
            <a:r>
              <a:rPr lang="en-US" sz="1800" dirty="0" smtClean="0"/>
              <a:t>Space</a:t>
            </a:r>
          </a:p>
          <a:p>
            <a:r>
              <a:rPr lang="en-US" sz="2400" dirty="0" smtClean="0"/>
              <a:t>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5134744"/>
            <a:ext cx="279844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0485" y="5668144"/>
            <a:ext cx="2794956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4590208"/>
            <a:ext cx="279844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6248400"/>
            <a:ext cx="279844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A2D0AEF-03A2-4880-B305-DF85B8B392DE}" type="slidenum">
              <a:rPr kumimoji="0" lang="en-US" sz="1400" smtClean="0"/>
              <a:pPr eaLnBrk="1" hangingPunct="1"/>
              <a:t>21</a:t>
            </a:fld>
            <a:endParaRPr kumimoji="0" 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Bubble Sort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Compare pairs of list items and swap if necessary. Continue as long as needed.</a:t>
            </a:r>
          </a:p>
          <a:p>
            <a:pPr eaLnBrk="1" hangingPunct="1">
              <a:lnSpc>
                <a:spcPct val="90000"/>
              </a:lnSpc>
            </a:pP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( A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list )</a:t>
            </a:r>
          </a:p>
          <a:p>
            <a:pPr lvl="1" eaLnBrk="1" hangingPunct="1">
              <a:lnSpc>
                <a:spcPct val="90000"/>
              </a:lnSpc>
            </a:pP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swapped := false </a:t>
            </a:r>
          </a:p>
          <a:p>
            <a:pPr lvl="2" eaLnBrk="1" hangingPunct="1">
              <a:lnSpc>
                <a:spcPct val="90000"/>
              </a:lnSpc>
            </a:pP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length( A ) - 1 </a:t>
            </a:r>
          </a:p>
          <a:p>
            <a:pPr lvl="3" eaLnBrk="1" hangingPunct="1">
              <a:lnSpc>
                <a:spcPct val="90000"/>
              </a:lnSpc>
            </a:pP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A[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] &gt; A[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+ 1 ] </a:t>
            </a:r>
          </a:p>
          <a:p>
            <a:pPr lvl="4" eaLnBrk="1" hangingPunct="1">
              <a:lnSpc>
                <a:spcPct val="90000"/>
              </a:lnSpc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swap( A[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], A[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+ 1 ] ) </a:t>
            </a:r>
          </a:p>
          <a:p>
            <a:pPr lvl="4" eaLnBrk="1" hangingPunct="1">
              <a:lnSpc>
                <a:spcPct val="90000"/>
              </a:lnSpc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swapped := true </a:t>
            </a:r>
          </a:p>
          <a:p>
            <a:pPr lvl="1" eaLnBrk="1" hangingPunct="1">
              <a:lnSpc>
                <a:spcPct val="90000"/>
              </a:lnSpc>
            </a:pP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swapped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CA" dirty="0" smtClean="0">
                <a:latin typeface="Courier New" pitchFamily="49" charset="0"/>
                <a:cs typeface="Courier New" pitchFamily="49" charset="0"/>
                <a:hlinkClick r:id="rId2"/>
              </a:rPr>
              <a:t>Youtube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" y="2895600"/>
            <a:ext cx="7790688" cy="278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CA" b="1" i="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 eaLnBrk="1" hangingPunct="1">
              <a:lnSpc>
                <a:spcPct val="90000"/>
              </a:lnSpc>
            </a:pPr>
            <a:r>
              <a:rPr lang="en-CA" i="0" dirty="0">
                <a:latin typeface="Courier New" pitchFamily="49" charset="0"/>
                <a:cs typeface="Courier New" pitchFamily="49" charset="0"/>
              </a:rPr>
              <a:t>swapped := false </a:t>
            </a:r>
          </a:p>
          <a:p>
            <a:pPr lvl="2" eaLnBrk="1" hangingPunct="1">
              <a:lnSpc>
                <a:spcPct val="90000"/>
              </a:lnSpc>
            </a:pPr>
            <a:r>
              <a:rPr lang="en-CA" b="1" i="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i="0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CA" b="1" i="0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length( A ) - 1 </a:t>
            </a:r>
          </a:p>
          <a:p>
            <a:pPr lvl="3" eaLnBrk="1" hangingPunct="1">
              <a:lnSpc>
                <a:spcPct val="90000"/>
              </a:lnSpc>
            </a:pPr>
            <a:r>
              <a:rPr lang="en-CA" b="1" i="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A[ </a:t>
            </a:r>
            <a:r>
              <a:rPr lang="en-CA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] &gt; A[ </a:t>
            </a:r>
            <a:r>
              <a:rPr lang="en-CA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+ 1 ] </a:t>
            </a:r>
          </a:p>
          <a:p>
            <a:pPr lvl="4" eaLnBrk="1" hangingPunct="1">
              <a:lnSpc>
                <a:spcPct val="90000"/>
              </a:lnSpc>
            </a:pPr>
            <a:r>
              <a:rPr lang="en-CA" i="0" dirty="0">
                <a:latin typeface="Courier New" pitchFamily="49" charset="0"/>
                <a:cs typeface="Courier New" pitchFamily="49" charset="0"/>
              </a:rPr>
              <a:t>swap( A[ </a:t>
            </a:r>
            <a:r>
              <a:rPr lang="en-CA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], A[ </a:t>
            </a:r>
            <a:r>
              <a:rPr lang="en-CA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+ 1 ] ) </a:t>
            </a:r>
          </a:p>
          <a:p>
            <a:pPr lvl="4" eaLnBrk="1" hangingPunct="1">
              <a:lnSpc>
                <a:spcPct val="90000"/>
              </a:lnSpc>
            </a:pPr>
            <a:r>
              <a:rPr lang="en-CA" i="0" dirty="0">
                <a:latin typeface="Courier New" pitchFamily="49" charset="0"/>
                <a:cs typeface="Courier New" pitchFamily="49" charset="0"/>
              </a:rPr>
              <a:t>swapped := true </a:t>
            </a:r>
          </a:p>
          <a:p>
            <a:pPr lvl="1" eaLnBrk="1" hangingPunct="1">
              <a:lnSpc>
                <a:spcPct val="90000"/>
              </a:lnSpc>
            </a:pPr>
            <a:r>
              <a:rPr lang="en-CA" b="1" i="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CA" i="0" dirty="0">
                <a:latin typeface="Courier New" pitchFamily="49" charset="0"/>
                <a:cs typeface="Courier New" pitchFamily="49" charset="0"/>
              </a:rPr>
              <a:t> swapped</a:t>
            </a:r>
          </a:p>
          <a:p>
            <a:endParaRPr lang="en-CA" i="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7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The simplest sorting techniques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 good algorithm to sort a small number of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362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600" i="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Working principle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200" i="0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find the </a:t>
            </a:r>
            <a:r>
              <a:rPr lang="en-US" sz="2200" i="0" u="sng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smallest</a:t>
            </a:r>
            <a:r>
              <a:rPr lang="en-US" sz="2200" i="0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in the array and exchange it with the element in </a:t>
            </a:r>
            <a:r>
              <a:rPr lang="en-US" sz="2200" i="0" u="sng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the first position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200" i="0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find the </a:t>
            </a:r>
            <a:r>
              <a:rPr lang="en-US" sz="2200" i="0" u="sng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second smallest</a:t>
            </a:r>
            <a:r>
              <a:rPr lang="en-US" sz="2200" i="0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in the array and exchange it with the element in the </a:t>
            </a:r>
            <a:r>
              <a:rPr lang="en-US" sz="2200" i="0" u="sng" dirty="0" smtClean="0">
                <a:solidFill>
                  <a:srgbClr val="000099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second position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091024" y="44085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91024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091024" y="50181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091024" y="53229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91024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310224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310224" y="50181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310224" y="53229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310224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091024" y="5637722"/>
            <a:ext cx="542925" cy="3048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 flipV="1">
            <a:off x="2633949" y="4570922"/>
            <a:ext cx="676275" cy="12192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Straight Arrow Connector 70"/>
          <p:cNvCxnSpPr>
            <a:stCxn id="49" idx="3"/>
            <a:endCxn id="68" idx="1"/>
          </p:cNvCxnSpPr>
          <p:nvPr/>
        </p:nvCxnSpPr>
        <p:spPr>
          <a:xfrm>
            <a:off x="2633949" y="4560983"/>
            <a:ext cx="676275" cy="12192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Rounded Rectangle 71"/>
          <p:cNvSpPr/>
          <p:nvPr/>
        </p:nvSpPr>
        <p:spPr>
          <a:xfrm>
            <a:off x="3310224" y="4386549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19899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519899" y="50181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519899" y="53229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519899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64" idx="3"/>
            <a:endCxn id="73" idx="1"/>
          </p:cNvCxnSpPr>
          <p:nvPr/>
        </p:nvCxnSpPr>
        <p:spPr>
          <a:xfrm>
            <a:off x="3853149" y="4865783"/>
            <a:ext cx="666750" cy="1588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78" name="Rounded Rectangle 77"/>
          <p:cNvSpPr/>
          <p:nvPr/>
        </p:nvSpPr>
        <p:spPr>
          <a:xfrm>
            <a:off x="4519899" y="44085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310224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>
            <a:stCxn id="76" idx="3"/>
            <a:endCxn id="97" idx="1"/>
          </p:cNvCxnSpPr>
          <p:nvPr/>
        </p:nvCxnSpPr>
        <p:spPr>
          <a:xfrm flipV="1">
            <a:off x="5062824" y="5170583"/>
            <a:ext cx="685800" cy="6096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88" name="Rounded Rectangle 87"/>
          <p:cNvSpPr/>
          <p:nvPr/>
        </p:nvSpPr>
        <p:spPr>
          <a:xfrm>
            <a:off x="5748624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748624" y="50181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748624" y="53229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748624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endCxn id="99" idx="1"/>
          </p:cNvCxnSpPr>
          <p:nvPr/>
        </p:nvCxnSpPr>
        <p:spPr>
          <a:xfrm>
            <a:off x="5062824" y="5170583"/>
            <a:ext cx="685800" cy="6096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101" name="Rounded Rectangle 100"/>
          <p:cNvSpPr/>
          <p:nvPr/>
        </p:nvSpPr>
        <p:spPr>
          <a:xfrm>
            <a:off x="5748624" y="44085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518407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endCxn id="106" idx="1"/>
          </p:cNvCxnSpPr>
          <p:nvPr/>
        </p:nvCxnSpPr>
        <p:spPr>
          <a:xfrm flipV="1">
            <a:off x="6315075" y="5475383"/>
            <a:ext cx="685800" cy="3048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104" name="Rounded Rectangle 103"/>
          <p:cNvSpPr/>
          <p:nvPr/>
        </p:nvSpPr>
        <p:spPr>
          <a:xfrm>
            <a:off x="7000875" y="47133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00875" y="50181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000875" y="53229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000875" y="56277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8" name="Straight Arrow Connector 107"/>
          <p:cNvCxnSpPr>
            <a:stCxn id="98" idx="3"/>
            <a:endCxn id="107" idx="1"/>
          </p:cNvCxnSpPr>
          <p:nvPr/>
        </p:nvCxnSpPr>
        <p:spPr>
          <a:xfrm>
            <a:off x="6291549" y="5475383"/>
            <a:ext cx="709326" cy="30480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109" name="Rounded Rectangle 108"/>
          <p:cNvSpPr/>
          <p:nvPr/>
        </p:nvSpPr>
        <p:spPr>
          <a:xfrm>
            <a:off x="7000875" y="4408583"/>
            <a:ext cx="542925" cy="3048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748624" y="5638800"/>
            <a:ext cx="542925" cy="3048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33400" y="3962400"/>
            <a:ext cx="1371600" cy="609600"/>
            <a:chOff x="533400" y="3505200"/>
            <a:chExt cx="1752600" cy="1066800"/>
          </a:xfrm>
        </p:grpSpPr>
        <p:sp>
          <p:nvSpPr>
            <p:cNvPr id="112" name="Rounded Rectangle 111"/>
            <p:cNvSpPr/>
            <p:nvPr/>
          </p:nvSpPr>
          <p:spPr>
            <a:xfrm>
              <a:off x="533400" y="3505200"/>
              <a:ext cx="542925" cy="30480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33400" y="3886200"/>
              <a:ext cx="542925" cy="30480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33400" y="4267200"/>
              <a:ext cx="542925" cy="30480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9688" y="3551583"/>
              <a:ext cx="1143000" cy="228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unsorted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3932583"/>
              <a:ext cx="1143000" cy="228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smallest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43000" y="4293705"/>
              <a:ext cx="1143000" cy="228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sorted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8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9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8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524001"/>
            <a:ext cx="8229600" cy="45719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Divide and Conquer is a most widely used method of algorithm 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4368" y="2209800"/>
            <a:ext cx="859565" cy="779436"/>
          </a:xfrm>
          <a:prstGeom prst="rect">
            <a:avLst/>
          </a:prstGeom>
        </p:spPr>
      </p:pic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1168" y="1981200"/>
            <a:ext cx="1114425" cy="10239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168" y="3276600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Three properties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Divide a problem into smaller sub problems - DIVIDE</a:t>
            </a:r>
          </a:p>
          <a:p>
            <a:pPr marL="1200150" lvl="2" indent="-285750">
              <a:spcBef>
                <a:spcPct val="20000"/>
              </a:spcBef>
              <a:buFontTx/>
              <a:buBlip>
                <a:blip r:embed="rId6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If the input size is too large to deal with in a straightforward manner </a:t>
            </a:r>
          </a:p>
          <a:p>
            <a:pPr marL="1200150" lvl="2" indent="-285750">
              <a:spcBef>
                <a:spcPct val="20000"/>
              </a:spcBef>
              <a:buFontTx/>
              <a:buBlip>
                <a:blip r:embed="rId6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Divide the data into two or more disjoint subsets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ea typeface="Cambria Math" pitchFamily="18" charset="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Solve the sub problems – RECUR</a:t>
            </a:r>
          </a:p>
          <a:p>
            <a:pPr marL="1200150" lvl="2" indent="-285750">
              <a:spcBef>
                <a:spcPct val="20000"/>
              </a:spcBef>
              <a:buFontTx/>
              <a:buBlip>
                <a:blip r:embed="rId6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Use divide and conquer to solve the sub-problems associated with the data subsets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ea typeface="Cambria Math" pitchFamily="18" charset="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Combine the solutions – CONQUER</a:t>
            </a:r>
          </a:p>
          <a:p>
            <a:pPr marL="1200150" lvl="2" indent="-285750">
              <a:spcBef>
                <a:spcPct val="20000"/>
              </a:spcBef>
              <a:buFontTx/>
              <a:buBlip>
                <a:blip r:embed="rId6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Cambria Math" pitchFamily="18" charset="0"/>
                <a:cs typeface="+mn-cs"/>
              </a:rPr>
              <a:t>Take the solutions to the sub-problems and “merge” these solutions into a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5356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of Merging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906963"/>
          </a:xfrm>
        </p:spPr>
        <p:txBody>
          <a:bodyPr/>
          <a:lstStyle/>
          <a:p>
            <a:r>
              <a:rPr lang="en-US" sz="2400" b="1" dirty="0" smtClean="0"/>
              <a:t>Merge()</a:t>
            </a:r>
          </a:p>
          <a:p>
            <a:pPr lvl="1"/>
            <a:r>
              <a:rPr lang="en-US" sz="2000" dirty="0" smtClean="0"/>
              <a:t>Merge takes two sorted lists and merges them into a single sorted list</a:t>
            </a:r>
            <a:endParaRPr lang="en-US" sz="12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6858000" y="2865437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24600" y="2865437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0400" y="2874962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2874962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91200" y="2865437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33600" y="2874962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00200" y="2874962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57800" y="2865437"/>
            <a:ext cx="533400" cy="762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81150" y="3103562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124075" y="3103562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667000" y="3103562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209925" y="3103562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238750" y="3103562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781675" y="3103562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24600" y="3103562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67525" y="3103562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190750" y="4551362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747281" y="4540476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305753" y="4542126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406900" y="4542126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969453" y="4542126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535509" y="4542126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90681" y="4542126"/>
            <a:ext cx="542925" cy="3048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51853" y="4542126"/>
            <a:ext cx="542925" cy="3048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Left-Right Arrow 92"/>
          <p:cNvSpPr/>
          <p:nvPr/>
        </p:nvSpPr>
        <p:spPr>
          <a:xfrm>
            <a:off x="1809750" y="3713162"/>
            <a:ext cx="3657600" cy="457200"/>
          </a:xfrm>
          <a:prstGeom prst="left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Left-Right Arrow 93"/>
          <p:cNvSpPr/>
          <p:nvPr/>
        </p:nvSpPr>
        <p:spPr>
          <a:xfrm>
            <a:off x="2419350" y="3713162"/>
            <a:ext cx="3048000" cy="457200"/>
          </a:xfrm>
          <a:prstGeom prst="left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4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3" grpId="1" animBg="1"/>
      <p:bldP spid="94" grpId="0" animBg="1"/>
      <p:bldP spid="9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rPr>
              <a:t>Merge Sort -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216"/>
            <a:ext cx="8229600" cy="990600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>
                <a:latin typeface="Candara" pitchFamily="34" charset="0"/>
              </a:rPr>
              <a:t>Divide</a:t>
            </a:r>
          </a:p>
          <a:p>
            <a:pPr lvl="1"/>
            <a:r>
              <a:rPr lang="en-US" sz="1800" b="1" dirty="0" smtClean="0">
                <a:latin typeface="Candara" pitchFamily="34" charset="0"/>
              </a:rPr>
              <a:t>If S has at least two elements remove all the elements from S and put them into two sequences, S1 and S2, each containing about half of the elements of 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581400" y="2682280"/>
            <a:ext cx="2209800" cy="2286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S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429000" y="3215680"/>
            <a:ext cx="1066800" cy="2286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S1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4886036" y="3224916"/>
            <a:ext cx="1066800" cy="2286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S2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86200" y="291088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black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334000" y="291088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black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2743200" y="4349444"/>
            <a:ext cx="1267653" cy="13825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prstClr val="white"/>
                </a:solidFill>
              </a:rPr>
              <a:t>S1</a:t>
            </a:r>
            <a:endParaRPr kumimoji="0" lang="en-US" sz="900" dirty="0">
              <a:solidFill>
                <a:prstClr val="white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655776" y="4672039"/>
            <a:ext cx="611970" cy="13825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prstClr val="white"/>
                </a:solidFill>
              </a:rPr>
              <a:t>S11</a:t>
            </a:r>
            <a:endParaRPr kumimoji="0" lang="en-US" sz="900" dirty="0">
              <a:solidFill>
                <a:prstClr val="white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491606" y="4677625"/>
            <a:ext cx="611970" cy="13825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prstClr val="white"/>
                </a:solidFill>
              </a:rPr>
              <a:t>S12</a:t>
            </a:r>
            <a:endParaRPr kumimoji="0" lang="en-US" sz="900" dirty="0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918049" y="4487699"/>
            <a:ext cx="87424" cy="18434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900">
              <a:solidFill>
                <a:prstClr val="white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748580" y="4487699"/>
            <a:ext cx="87424" cy="18434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900">
              <a:solidFill>
                <a:prstClr val="white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63952" y="4349444"/>
            <a:ext cx="1447800" cy="466436"/>
            <a:chOff x="4498170" y="3710419"/>
            <a:chExt cx="1447800" cy="466436"/>
          </a:xfrm>
        </p:grpSpPr>
        <p:sp>
          <p:nvSpPr>
            <p:cNvPr id="24" name="Flowchart: Alternate Process 23"/>
            <p:cNvSpPr/>
            <p:nvPr/>
          </p:nvSpPr>
          <p:spPr>
            <a:xfrm>
              <a:off x="4585594" y="3710419"/>
              <a:ext cx="1267653" cy="138255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dirty="0" smtClean="0">
                  <a:solidFill>
                    <a:prstClr val="white"/>
                  </a:solidFill>
                </a:rPr>
                <a:t>S2</a:t>
              </a:r>
              <a:endParaRPr kumimoji="0"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4498170" y="4033014"/>
              <a:ext cx="611970" cy="138255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dirty="0" smtClean="0">
                  <a:solidFill>
                    <a:prstClr val="white"/>
                  </a:solidFill>
                </a:rPr>
                <a:t>S21</a:t>
              </a:r>
              <a:endParaRPr kumimoji="0"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5334000" y="4038600"/>
              <a:ext cx="611970" cy="138255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dirty="0" smtClean="0">
                  <a:solidFill>
                    <a:prstClr val="white"/>
                  </a:solidFill>
                </a:rPr>
                <a:t>S22</a:t>
              </a:r>
              <a:endParaRPr kumimoji="0"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760443" y="3848674"/>
              <a:ext cx="87424" cy="18434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900">
                <a:solidFill>
                  <a:prstClr val="white"/>
                </a:solidFill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590974" y="3848674"/>
              <a:ext cx="87424" cy="18434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3657600" y="6010564"/>
            <a:ext cx="22098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 smtClean="0">
                <a:solidFill>
                  <a:prstClr val="white"/>
                </a:solidFill>
              </a:rPr>
              <a:t>S</a:t>
            </a:r>
            <a:endParaRPr kumimoji="0" 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3505200" y="6543964"/>
            <a:ext cx="10668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 smtClean="0">
                <a:solidFill>
                  <a:prstClr val="white"/>
                </a:solidFill>
              </a:rPr>
              <a:t>S1</a:t>
            </a:r>
            <a:endParaRPr kumimoji="0" lang="en-US" sz="1600" b="1" dirty="0">
              <a:solidFill>
                <a:prstClr val="white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4962236" y="6553200"/>
            <a:ext cx="10668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 smtClean="0">
                <a:solidFill>
                  <a:prstClr val="white"/>
                </a:solidFill>
              </a:rPr>
              <a:t>S2</a:t>
            </a:r>
            <a:endParaRPr kumimoji="0"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3971636" y="6248400"/>
            <a:ext cx="76200" cy="3048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600" b="1">
              <a:solidFill>
                <a:prstClr val="white"/>
              </a:solidFill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5419436" y="6248400"/>
            <a:ext cx="76200" cy="3048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600" b="1">
              <a:solidFill>
                <a:prstClr val="white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3400" y="352048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kumimoji="0" lang="en-US" sz="2000" b="1" dirty="0" smtClean="0">
                <a:solidFill>
                  <a:prstClr val="black"/>
                </a:solidFill>
                <a:latin typeface="Candara" pitchFamily="34" charset="0"/>
                <a:ea typeface="Cambria Math" pitchFamily="18" charset="0"/>
                <a:cs typeface="+mn-cs"/>
              </a:rPr>
              <a:t>Recur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kumimoji="0" lang="en-US" sz="1800" b="1" dirty="0" smtClean="0">
                <a:solidFill>
                  <a:srgbClr val="000099"/>
                </a:solidFill>
                <a:latin typeface="Candara" pitchFamily="34" charset="0"/>
                <a:ea typeface="Cambria Math" pitchFamily="18" charset="0"/>
                <a:cs typeface="+mn-cs"/>
              </a:rPr>
              <a:t>Recursive sort sequences S1 and S2</a:t>
            </a:r>
            <a:endParaRPr kumimoji="0" lang="en-US" sz="2000" b="1" dirty="0" smtClean="0">
              <a:solidFill>
                <a:prstClr val="black"/>
              </a:solidFill>
              <a:latin typeface="Candara" pitchFamily="34" charset="0"/>
              <a:ea typeface="Cambria Math" pitchFamily="18" charset="0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sz="2000" b="1" dirty="0" smtClean="0">
              <a:solidFill>
                <a:prstClr val="black"/>
              </a:solidFill>
              <a:latin typeface="Candara" pitchFamily="34" charset="0"/>
              <a:ea typeface="Cambria Math" pitchFamily="18" charset="0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47700" y="485398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kumimoji="0" lang="en-US" sz="2000" b="1" dirty="0" smtClean="0">
                <a:solidFill>
                  <a:prstClr val="black"/>
                </a:solidFill>
                <a:latin typeface="Candara" pitchFamily="34" charset="0"/>
                <a:ea typeface="Cambria Math" pitchFamily="18" charset="0"/>
                <a:cs typeface="+mn-cs"/>
              </a:rPr>
              <a:t>Conquer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kumimoji="0" lang="en-US" sz="1800" b="1" dirty="0" smtClean="0">
                <a:solidFill>
                  <a:srgbClr val="000099"/>
                </a:solidFill>
                <a:latin typeface="Candara" pitchFamily="34" charset="0"/>
                <a:ea typeface="Cambria Math" pitchFamily="18" charset="0"/>
                <a:cs typeface="+mn-cs"/>
              </a:rPr>
              <a:t>Put back the elements into S by merging the sorted sequences S1 and S2 into a unique sorted sequence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sz="2800" dirty="0">
              <a:solidFill>
                <a:prstClr val="black"/>
              </a:solidFill>
              <a:latin typeface="Candara" pitchFamily="34" charset="0"/>
              <a:ea typeface="Cambria Math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6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rPr>
              <a:t>Concept of merge sort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27148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38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70073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27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2998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43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5923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848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9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41773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82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4698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30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7623" y="22098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25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60398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38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55723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27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36773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43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51148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84573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9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17998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82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13323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30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84848" y="38100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25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55648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27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98573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38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79648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22573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43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7448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9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70373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82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5248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25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718173" y="5105400"/>
            <a:ext cx="542925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30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ndara" pitchFamily="34" charset="0"/>
              </a:rPr>
              <a:t>Suppose we have an unsorted array like this one.</a:t>
            </a:r>
          </a:p>
          <a:p>
            <a:endParaRPr lang="en-US" sz="1800" dirty="0" smtClean="0">
              <a:latin typeface="Candara" pitchFamily="34" charset="0"/>
            </a:endParaRPr>
          </a:p>
          <a:p>
            <a:endParaRPr lang="en-US" sz="1800" dirty="0" smtClean="0">
              <a:latin typeface="Candara" pitchFamily="34" charset="0"/>
            </a:endParaRPr>
          </a:p>
          <a:p>
            <a:endParaRPr lang="en-US" sz="1800" dirty="0" smtClean="0">
              <a:latin typeface="Candara" pitchFamily="34" charset="0"/>
            </a:endParaRPr>
          </a:p>
          <a:p>
            <a:r>
              <a:rPr lang="en-US" sz="1800" dirty="0" smtClean="0">
                <a:latin typeface="Candara" pitchFamily="34" charset="0"/>
              </a:rPr>
              <a:t>We can think of this array as eight little sorted arrays each with one element in it.</a:t>
            </a:r>
          </a:p>
          <a:p>
            <a:endParaRPr lang="en-US" sz="1800" dirty="0" smtClean="0">
              <a:latin typeface="Candara" pitchFamily="34" charset="0"/>
            </a:endParaRPr>
          </a:p>
          <a:p>
            <a:endParaRPr lang="en-US" sz="1800" dirty="0" smtClean="0">
              <a:latin typeface="Candara" pitchFamily="34" charset="0"/>
            </a:endParaRPr>
          </a:p>
          <a:p>
            <a:endParaRPr lang="en-US" sz="1800" dirty="0" smtClean="0">
              <a:latin typeface="Candara" pitchFamily="34" charset="0"/>
            </a:endParaRPr>
          </a:p>
          <a:p>
            <a:r>
              <a:rPr lang="en-US" sz="1800" dirty="0" smtClean="0">
                <a:latin typeface="Candara" pitchFamily="34" charset="0"/>
              </a:rPr>
              <a:t>Then we can merge each pair into a large array using the merging step.</a:t>
            </a:r>
          </a:p>
          <a:p>
            <a:endParaRPr lang="en-US" sz="18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rPr>
              <a:t>Merge Sort - 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0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28925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71850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14775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57700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00625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43550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86475" y="167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95425" y="23622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38350" y="23622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81275" y="23622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23622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91100" y="238397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34025" y="238397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6950" y="238397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19875" y="238397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71550" y="3131124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4475" y="3131124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45512" y="3131124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8437" y="3131124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2475" y="38100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400" y="38100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4875" y="45720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47800" y="45720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14600" y="38100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05200" y="38100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19225" y="54864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62150" y="548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505075" y="54864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48000" y="54864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28" idx="2"/>
            <a:endCxn id="30" idx="0"/>
          </p:cNvCxnSpPr>
          <p:nvPr/>
        </p:nvCxnSpPr>
        <p:spPr>
          <a:xfrm rot="5400000">
            <a:off x="1333501" y="3957638"/>
            <a:ext cx="457200" cy="7715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31" idx="0"/>
          </p:cNvCxnSpPr>
          <p:nvPr/>
        </p:nvCxnSpPr>
        <p:spPr>
          <a:xfrm rot="16200000" flipH="1">
            <a:off x="1143000" y="3995737"/>
            <a:ext cx="457200" cy="6953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57475" y="45720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00400" y="45720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>
            <a:stCxn id="37" idx="2"/>
            <a:endCxn id="50" idx="0"/>
          </p:cNvCxnSpPr>
          <p:nvPr/>
        </p:nvCxnSpPr>
        <p:spPr>
          <a:xfrm rot="5400000">
            <a:off x="3124201" y="3919538"/>
            <a:ext cx="457200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endCxn id="51" idx="0"/>
          </p:cNvCxnSpPr>
          <p:nvPr/>
        </p:nvCxnSpPr>
        <p:spPr>
          <a:xfrm rot="16200000" flipH="1">
            <a:off x="2895600" y="3995737"/>
            <a:ext cx="457200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0" idx="2"/>
            <a:endCxn id="38" idx="0"/>
          </p:cNvCxnSpPr>
          <p:nvPr/>
        </p:nvCxnSpPr>
        <p:spPr>
          <a:xfrm rot="5400000">
            <a:off x="2005013" y="4562475"/>
            <a:ext cx="609600" cy="12382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2"/>
            <a:endCxn id="39" idx="0"/>
          </p:cNvCxnSpPr>
          <p:nvPr/>
        </p:nvCxnSpPr>
        <p:spPr>
          <a:xfrm rot="16200000" flipH="1">
            <a:off x="1400175" y="4652962"/>
            <a:ext cx="609600" cy="10572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1976438" y="4652963"/>
            <a:ext cx="609600" cy="10572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2"/>
            <a:endCxn id="41" idx="0"/>
          </p:cNvCxnSpPr>
          <p:nvPr/>
        </p:nvCxnSpPr>
        <p:spPr>
          <a:xfrm rot="5400000">
            <a:off x="3090863" y="5105400"/>
            <a:ext cx="609600" cy="152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629150" y="3131124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172075" y="3131124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403112" y="3131124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946037" y="3131124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10075" y="38100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62475" y="45720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105400" y="45720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172200" y="38100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162800" y="38100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76825" y="54864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619750" y="54864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162675" y="54864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705600" y="54864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cxnSp>
        <p:nvCxnSpPr>
          <p:cNvPr id="80" name="Straight Arrow Connector 79"/>
          <p:cNvCxnSpPr>
            <a:endCxn id="73" idx="0"/>
          </p:cNvCxnSpPr>
          <p:nvPr/>
        </p:nvCxnSpPr>
        <p:spPr>
          <a:xfrm rot="5400000">
            <a:off x="5262563" y="42291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70" idx="2"/>
            <a:endCxn id="72" idx="0"/>
          </p:cNvCxnSpPr>
          <p:nvPr/>
        </p:nvCxnSpPr>
        <p:spPr>
          <a:xfrm rot="16200000" flipH="1">
            <a:off x="4529138" y="4267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2" name="Rounded Rectangle 81"/>
          <p:cNvSpPr/>
          <p:nvPr/>
        </p:nvSpPr>
        <p:spPr>
          <a:xfrm>
            <a:off x="6315075" y="45720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58000" y="45720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cxnSp>
        <p:nvCxnSpPr>
          <p:cNvPr id="84" name="Straight Arrow Connector 83"/>
          <p:cNvCxnSpPr>
            <a:stCxn id="75" idx="2"/>
            <a:endCxn id="82" idx="0"/>
          </p:cNvCxnSpPr>
          <p:nvPr/>
        </p:nvCxnSpPr>
        <p:spPr>
          <a:xfrm rot="5400000">
            <a:off x="6781801" y="3919538"/>
            <a:ext cx="457200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5" name="Straight Arrow Connector 84"/>
          <p:cNvCxnSpPr>
            <a:endCxn id="83" idx="0"/>
          </p:cNvCxnSpPr>
          <p:nvPr/>
        </p:nvCxnSpPr>
        <p:spPr>
          <a:xfrm rot="16200000" flipH="1">
            <a:off x="6553200" y="3995737"/>
            <a:ext cx="457200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6" name="Straight Arrow Connector 85"/>
          <p:cNvCxnSpPr>
            <a:stCxn id="82" idx="2"/>
            <a:endCxn id="77" idx="0"/>
          </p:cNvCxnSpPr>
          <p:nvPr/>
        </p:nvCxnSpPr>
        <p:spPr>
          <a:xfrm rot="5400000">
            <a:off x="5934076" y="4833938"/>
            <a:ext cx="609600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72" idx="2"/>
            <a:endCxn id="76" idx="0"/>
          </p:cNvCxnSpPr>
          <p:nvPr/>
        </p:nvCxnSpPr>
        <p:spPr>
          <a:xfrm rot="16200000" flipH="1">
            <a:off x="4786313" y="4924425"/>
            <a:ext cx="60960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8" name="Straight Arrow Connector 87"/>
          <p:cNvCxnSpPr>
            <a:endCxn id="79" idx="0"/>
          </p:cNvCxnSpPr>
          <p:nvPr/>
        </p:nvCxnSpPr>
        <p:spPr>
          <a:xfrm>
            <a:off x="5410200" y="4876801"/>
            <a:ext cx="1566863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9" name="Straight Arrow Connector 88"/>
          <p:cNvCxnSpPr>
            <a:stCxn id="83" idx="2"/>
            <a:endCxn id="78" idx="0"/>
          </p:cNvCxnSpPr>
          <p:nvPr/>
        </p:nvCxnSpPr>
        <p:spPr>
          <a:xfrm rot="5400000">
            <a:off x="6477001" y="4833938"/>
            <a:ext cx="609600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5" name="Rounded Rectangle 104"/>
          <p:cNvSpPr/>
          <p:nvPr/>
        </p:nvSpPr>
        <p:spPr>
          <a:xfrm>
            <a:off x="4430859" y="64008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30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096000" y="64008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86000" y="64008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819400" y="64008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9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352800" y="6400800"/>
            <a:ext cx="542925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25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886200" y="6400800"/>
            <a:ext cx="54292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27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960214" y="6400800"/>
            <a:ext cx="581892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38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542105" y="6400800"/>
            <a:ext cx="542925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43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  <p:cxnSp>
        <p:nvCxnSpPr>
          <p:cNvPr id="115" name="Straight Arrow Connector 114"/>
          <p:cNvCxnSpPr>
            <a:stCxn id="38" idx="2"/>
            <a:endCxn id="107" idx="0"/>
          </p:cNvCxnSpPr>
          <p:nvPr/>
        </p:nvCxnSpPr>
        <p:spPr>
          <a:xfrm rot="16200000" flipH="1">
            <a:off x="1819275" y="5662612"/>
            <a:ext cx="609600" cy="86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7" name="Straight Arrow Connector 116"/>
          <p:cNvCxnSpPr>
            <a:endCxn id="110" idx="0"/>
          </p:cNvCxnSpPr>
          <p:nvPr/>
        </p:nvCxnSpPr>
        <p:spPr>
          <a:xfrm rot="10800000" flipV="1">
            <a:off x="3090863" y="5791200"/>
            <a:ext cx="21741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9" name="Straight Arrow Connector 118"/>
          <p:cNvCxnSpPr>
            <a:stCxn id="77" idx="2"/>
          </p:cNvCxnSpPr>
          <p:nvPr/>
        </p:nvCxnSpPr>
        <p:spPr>
          <a:xfrm rot="5400000">
            <a:off x="4507707" y="5017294"/>
            <a:ext cx="609600" cy="2157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0" name="Straight Arrow Connector 119"/>
          <p:cNvCxnSpPr>
            <a:stCxn id="39" idx="2"/>
            <a:endCxn id="112" idx="0"/>
          </p:cNvCxnSpPr>
          <p:nvPr/>
        </p:nvCxnSpPr>
        <p:spPr>
          <a:xfrm rot="16200000" flipH="1">
            <a:off x="2890838" y="5133975"/>
            <a:ext cx="609600" cy="192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5" name="Straight Arrow Connector 124"/>
          <p:cNvCxnSpPr>
            <a:stCxn id="78" idx="2"/>
            <a:endCxn id="105" idx="0"/>
          </p:cNvCxnSpPr>
          <p:nvPr/>
        </p:nvCxnSpPr>
        <p:spPr>
          <a:xfrm rot="5400000">
            <a:off x="5263430" y="5230092"/>
            <a:ext cx="609600" cy="1731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8" name="Straight Arrow Connector 127"/>
          <p:cNvCxnSpPr>
            <a:stCxn id="40" idx="2"/>
            <a:endCxn id="113" idx="0"/>
          </p:cNvCxnSpPr>
          <p:nvPr/>
        </p:nvCxnSpPr>
        <p:spPr>
          <a:xfrm rot="16200000" flipH="1">
            <a:off x="3709049" y="4858689"/>
            <a:ext cx="609600" cy="2474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>
            <a:stCxn id="41" idx="2"/>
            <a:endCxn id="114" idx="0"/>
          </p:cNvCxnSpPr>
          <p:nvPr/>
        </p:nvCxnSpPr>
        <p:spPr>
          <a:xfrm rot="16200000" flipH="1">
            <a:off x="4261715" y="4848947"/>
            <a:ext cx="609600" cy="2494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Arrow Connector 134"/>
          <p:cNvCxnSpPr>
            <a:stCxn id="79" idx="2"/>
            <a:endCxn id="106" idx="0"/>
          </p:cNvCxnSpPr>
          <p:nvPr/>
        </p:nvCxnSpPr>
        <p:spPr>
          <a:xfrm rot="5400000">
            <a:off x="6367463" y="57912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0" name="Rounded Rectangle 89"/>
          <p:cNvSpPr/>
          <p:nvPr/>
        </p:nvSpPr>
        <p:spPr>
          <a:xfrm>
            <a:off x="5334000" y="3810000"/>
            <a:ext cx="542925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white"/>
                </a:solidFill>
              </a:rPr>
              <a:t>82</a:t>
            </a:r>
            <a:endParaRPr kumimoji="0"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00"/>
                            </p:stCondLst>
                            <p:childTnLst>
                              <p:par>
                                <p:cTn id="2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0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6500"/>
                            </p:stCondLst>
                            <p:childTnLst>
                              <p:par>
                                <p:cTn id="2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00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800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8500"/>
                            </p:stCondLst>
                            <p:childTnLst>
                              <p:par>
                                <p:cTn id="2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000"/>
                            </p:stCondLst>
                            <p:childTnLst>
                              <p:par>
                                <p:cTn id="3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500"/>
                            </p:stCondLst>
                            <p:childTnLst>
                              <p:par>
                                <p:cTn id="30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500"/>
                            </p:stCondLst>
                            <p:childTnLst>
                              <p:par>
                                <p:cTn id="3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000"/>
                            </p:stCondLst>
                            <p:childTnLst>
                              <p:par>
                                <p:cTn id="3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500"/>
                            </p:stCondLst>
                            <p:childTnLst>
                              <p:par>
                                <p:cTn id="3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0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500"/>
                            </p:stCondLst>
                            <p:childTnLst>
                              <p:par>
                                <p:cTn id="3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500"/>
                            </p:stCondLst>
                            <p:childTnLst>
                              <p:par>
                                <p:cTn id="3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6000"/>
                            </p:stCondLst>
                            <p:childTnLst>
                              <p:par>
                                <p:cTn id="3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500"/>
                            </p:stCondLst>
                            <p:childTnLst>
                              <p:par>
                                <p:cTn id="3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7000"/>
                            </p:stCondLst>
                            <p:childTnLst>
                              <p:par>
                                <p:cTn id="3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9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9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9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9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9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0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0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0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7 " pathEditMode="relative" ptsTypes="AA">
                                      <p:cBhvr>
                                        <p:cTn id="6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0" grpId="0" animBg="1"/>
      <p:bldP spid="50" grpId="1" animBg="1"/>
      <p:bldP spid="51" grpId="0" animBg="1"/>
      <p:bldP spid="51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2" grpId="0" animBg="1"/>
      <p:bldP spid="82" grpId="1" animBg="1"/>
      <p:bldP spid="83" grpId="0" animBg="1"/>
      <p:bldP spid="83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90" grpId="0" animBg="1"/>
      <p:bldP spid="9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548" y="1524001"/>
            <a:ext cx="8569452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>
                <a:latin typeface="+mj-lt"/>
              </a:rPr>
              <a:t>Given an array of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elements (e.g., integers):</a:t>
            </a: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array only contains one element, return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else</a:t>
            </a:r>
            <a:endParaRPr lang="en-US" sz="2800" dirty="0">
              <a:solidFill>
                <a:srgbClr val="0000FF"/>
              </a:solidFill>
              <a:latin typeface="+mj-lt"/>
            </a:endParaRPr>
          </a:p>
          <a:p>
            <a:pPr lvl="1"/>
            <a:r>
              <a:rPr lang="en-US" sz="2400" b="0" dirty="0">
                <a:latin typeface="+mj-lt"/>
              </a:rPr>
              <a:t>pick one element to use as </a:t>
            </a:r>
            <a:r>
              <a:rPr lang="en-US" sz="2400" b="0" i="1" dirty="0">
                <a:latin typeface="+mj-lt"/>
              </a:rPr>
              <a:t>pivot.</a:t>
            </a:r>
          </a:p>
          <a:p>
            <a:pPr lvl="1"/>
            <a:r>
              <a:rPr lang="en-US" sz="2400" b="0" dirty="0">
                <a:latin typeface="+mj-lt"/>
              </a:rPr>
              <a:t>Partition elements into two sub-arrays:</a:t>
            </a:r>
          </a:p>
          <a:p>
            <a:pPr lvl="2"/>
            <a:r>
              <a:rPr lang="en-US" sz="2000" b="0" dirty="0">
                <a:latin typeface="+mj-lt"/>
              </a:rPr>
              <a:t>Elements less than or equal to pivot</a:t>
            </a:r>
          </a:p>
          <a:p>
            <a:pPr lvl="2"/>
            <a:r>
              <a:rPr lang="en-US" sz="2000" b="0" dirty="0">
                <a:latin typeface="+mj-lt"/>
              </a:rPr>
              <a:t>Elements greater than pivot</a:t>
            </a:r>
          </a:p>
          <a:p>
            <a:pPr lvl="1"/>
            <a:r>
              <a:rPr lang="en-US" sz="2400" b="0" dirty="0">
                <a:latin typeface="+mj-lt"/>
              </a:rPr>
              <a:t>Quicksort two sub-arrays</a:t>
            </a:r>
          </a:p>
          <a:p>
            <a:pPr lvl="1"/>
            <a:r>
              <a:rPr lang="en-US" sz="2400" b="0" dirty="0">
                <a:latin typeface="+mj-lt"/>
              </a:rPr>
              <a:t>Return results</a:t>
            </a:r>
          </a:p>
        </p:txBody>
      </p:sp>
    </p:spTree>
    <p:extLst>
      <p:ext uri="{BB962C8B-B14F-4D97-AF65-F5344CB8AC3E}">
        <p14:creationId xmlns:p14="http://schemas.microsoft.com/office/powerpoint/2010/main" val="14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828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192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8288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4384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0480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6576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2672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8768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4864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0" y="22860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979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3780041-D0D5-4340-B025-3FC8B696E5B0}" type="slidenum">
              <a:rPr kumimoji="0" lang="en-US" sz="1400" smtClean="0"/>
              <a:pPr eaLnBrk="1" hangingPunct="1"/>
              <a:t>3</a:t>
            </a:fld>
            <a:endParaRPr kumimoji="0"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Learn the basic concepts in game and computer science AI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Review the common types of game AI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Understand common models and software methods for game AI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AI programming concepts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Game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Evaluation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Minimax search (turn based games)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Alpha-beta pruning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5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There </a:t>
            </a:r>
            <a:r>
              <a:rPr lang="en-US" sz="2400" dirty="0"/>
              <a:t>are a number of ways to pick the pivot element. </a:t>
            </a:r>
            <a:r>
              <a:rPr lang="en-US" sz="2400" dirty="0" smtClean="0"/>
              <a:t>In this example</a:t>
            </a:r>
            <a:r>
              <a:rPr lang="en-US" sz="2400" dirty="0"/>
              <a:t>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600944" y="2895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105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8201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4297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0393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6489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85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8681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477744" y="2895600"/>
            <a:ext cx="609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610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748" y="1524000"/>
            <a:ext cx="8411852" cy="478536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</a:rPr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b="0" dirty="0">
                <a:latin typeface="+mj-lt"/>
              </a:rPr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b="0" dirty="0">
                <a:latin typeface="+mj-lt"/>
              </a:rPr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sz="2400" b="0" dirty="0">
              <a:latin typeface="+mj-lt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</a:rPr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>
              <a:latin typeface="+mj-lt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</a:rPr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99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r>
              <a:rPr lang="en-US"/>
              <a:t>		++too_big_index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1524000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r>
              <a:rPr lang="en-US"/>
              <a:t>		++too_big_index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r>
              <a:rPr lang="en-US"/>
              <a:t>		++too_big_index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9811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9811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9811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9811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50716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55907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63527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63670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60479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60479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1720433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3360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7432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3528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624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816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912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008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104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5720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17805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35280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79120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4770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148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946150" y="1524000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267200" y="4327525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73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1524000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4327525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78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27" y="1428949"/>
            <a:ext cx="8382773" cy="5184576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800" dirty="0" smtClean="0">
                <a:solidFill>
                  <a:srgbClr val="003399"/>
                </a:solidFill>
                <a:latin typeface="Bodoni MT" pitchFamily="18" charset="0"/>
              </a:rPr>
              <a:t>The aim of AI is to develop machines that behave as if they were intelligent. </a:t>
            </a:r>
            <a:r>
              <a:rPr lang="en-US" dirty="0" smtClean="0">
                <a:latin typeface="Bodoni MT" pitchFamily="18" charset="0"/>
              </a:rPr>
              <a:t>		</a:t>
            </a:r>
            <a:endParaRPr lang="en-US" sz="1600" dirty="0" smtClean="0">
              <a:latin typeface="Bodoni MT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rgbClr val="003399"/>
              </a:solidFill>
            </a:endParaRPr>
          </a:p>
          <a:p>
            <a:endParaRPr lang="en-US" dirty="0" smtClean="0">
              <a:solidFill>
                <a:srgbClr val="003399"/>
              </a:solidFill>
              <a:latin typeface="Bodoni MT" pitchFamily="18" charset="0"/>
            </a:endParaRPr>
          </a:p>
          <a:p>
            <a:endParaRPr lang="en-US" dirty="0"/>
          </a:p>
          <a:p>
            <a:endParaRPr lang="en-US" dirty="0" smtClean="0">
              <a:solidFill>
                <a:srgbClr val="003399"/>
              </a:solidFill>
              <a:latin typeface="Bodoni MT" pitchFamily="18" charset="0"/>
            </a:endParaRPr>
          </a:p>
          <a:p>
            <a:endParaRPr lang="en-US" dirty="0"/>
          </a:p>
          <a:p>
            <a:endParaRPr lang="en-US" dirty="0" smtClean="0">
              <a:solidFill>
                <a:srgbClr val="003399"/>
              </a:solidFill>
              <a:latin typeface="Bodoni MT" pitchFamily="18" charset="0"/>
            </a:endParaRPr>
          </a:p>
          <a:p>
            <a:r>
              <a:rPr lang="en-US" dirty="0" smtClean="0">
                <a:solidFill>
                  <a:srgbClr val="003399"/>
                </a:solidFill>
                <a:latin typeface="Bodoni MT" pitchFamily="18" charset="0"/>
              </a:rPr>
              <a:t>In short – </a:t>
            </a: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Computers </a:t>
            </a:r>
            <a:r>
              <a:rPr lang="en-US" dirty="0">
                <a:solidFill>
                  <a:schemeClr val="tx1"/>
                </a:solidFill>
                <a:latin typeface="Bodoni MT" pitchFamily="18" charset="0"/>
              </a:rPr>
              <a:t>making decisions in real-world problems</a:t>
            </a:r>
          </a:p>
          <a:p>
            <a:endParaRPr lang="en-US" dirty="0" smtClean="0">
              <a:latin typeface="Bodoni MT" pitchFamily="18" charset="0"/>
            </a:endParaRPr>
          </a:p>
          <a:p>
            <a:endParaRPr lang="en-US" dirty="0">
              <a:latin typeface="Bodoni MT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2448272" cy="266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Dewan Tanvir Ahmed,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00872" y="3463694"/>
            <a:ext cx="2914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1400" dirty="0">
                <a:solidFill>
                  <a:srgbClr val="C00000"/>
                </a:solidFill>
                <a:latin typeface="Bodoni MT" pitchFamily="18" charset="0"/>
              </a:rPr>
              <a:t>John McCarthy,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8987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8609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9514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54705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62325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62468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927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927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16002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7525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7525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7525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8430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53621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61241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61384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8193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8193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1491833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7045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7525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7525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7525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7525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8430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53621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61241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61384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8193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8193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1491833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7045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25427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89555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25427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828758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828758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828758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919246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5438358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6200358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6214646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89555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895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1568033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32285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4371558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110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990600" y="14478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78050" y="47085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7876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972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068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16450" y="47085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260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35650" y="47085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452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548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01650" y="47990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22500" y="53181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30650" y="60801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35650" y="60944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16650" y="57753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692650" y="57753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77850" y="31083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21250" y="4251325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5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01700" y="14636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089150" y="4724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6987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3083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9179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527550" y="47244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1371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746750" y="47244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563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6965950" y="4724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12750" y="4814888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133600" y="5334000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841750" y="6096000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746750" y="6110288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127750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603750" y="579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88950" y="38862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15240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3045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940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49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159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7688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3784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9880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597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207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5405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37490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08305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98805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369050" y="58515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845050" y="5851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730250" y="17367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0600" y="14478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78050" y="47085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7876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3972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068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164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26050" y="47085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35650" y="47085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452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54850" y="47085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01650" y="47990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22500" y="53181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30650" y="60801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35650" y="60944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16650" y="57753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692650" y="57753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77850" y="16605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dirty="0" smtClean="0">
                <a:hlinkClick r:id="rId3"/>
              </a:rPr>
              <a:t>Coke Robot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More: </a:t>
            </a:r>
            <a:r>
              <a:rPr lang="en-US" smtClean="0">
                <a:hlinkClick r:id="rId4"/>
              </a:rPr>
              <a:t>Robot Quad rotors</a:t>
            </a:r>
            <a:endParaRPr lang="en-US" dirty="0"/>
          </a:p>
          <a:p>
            <a:r>
              <a:rPr lang="en-US" dirty="0" smtClean="0"/>
              <a:t>What’s </a:t>
            </a:r>
            <a:r>
              <a:rPr lang="en-US" dirty="0"/>
              <a:t>involved in Intelligence? </a:t>
            </a:r>
            <a:endParaRPr lang="en-US" dirty="0" smtClean="0"/>
          </a:p>
          <a:p>
            <a:pPr lvl="1"/>
            <a:r>
              <a:rPr lang="en-US" dirty="0" smtClean="0"/>
              <a:t>Perceiving, </a:t>
            </a:r>
            <a:r>
              <a:rPr lang="en-US" dirty="0"/>
              <a:t>recognizing, understanding the real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and planning about the external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/>
              <a:t>and adaptation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1200"/>
            <a:ext cx="3528392" cy="229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Dewan Tanvir Ahmed,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0185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114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321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930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540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1498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7594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369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978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2545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14630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85445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75945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140450" y="58515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616450" y="58515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01650" y="24987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54250" y="48609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63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734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830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926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0225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911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5214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1310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77850" y="49514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98700" y="54705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006850" y="62325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911850" y="62468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83250" y="5927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68850" y="59277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54050" y="25749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178050" y="48609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876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3972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06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1645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2605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356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452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54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01650" y="49514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22500" y="54705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30650" y="62325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35650" y="62468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4997450" y="5927725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692650" y="59277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77850" y="25749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54250" y="48609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63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734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830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9265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302250" y="48609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9118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5214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131050" y="48609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77850" y="49514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98700" y="54705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006850" y="62325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911850" y="62468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73650" y="5927725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68850" y="59277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54050" y="32607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7805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87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397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068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164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260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35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45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548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0165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2250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3065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3565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4997450" y="5851525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692650" y="58515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77850" y="39465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/>
              <a:t>Swap data[too_small_index] and data[pivot_index]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5425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638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734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83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926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022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9118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5214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131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77850" y="4875213"/>
            <a:ext cx="1611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9870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00685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91185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73650" y="5851525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68850" y="58515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54050" y="43275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43000" y="1524000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lvl="1"/>
            <a:r>
              <a:rPr lang="en-US"/>
              <a:t>	++too_big_index</a:t>
            </a:r>
          </a:p>
          <a:p>
            <a:pPr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lvl="1"/>
            <a:r>
              <a:rPr 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lvl="1"/>
            <a:r>
              <a:rPr 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/>
              <a:t>Swap data[too_small_index] and data[pivot_index]</a:t>
            </a:r>
          </a:p>
          <a:p>
            <a:endParaRPr lang="en-US"/>
          </a:p>
          <a:p>
            <a:pPr lvl="1">
              <a:buFontTx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3304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940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549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159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768850" y="4784725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378450" y="4784725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9880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5976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207250" y="4784725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01650" y="4937125"/>
            <a:ext cx="1611339" cy="338554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374900" y="5394325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083050" y="6156325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988050" y="6170613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149850" y="5851525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845050" y="58515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730250" y="43275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881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695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 data[pivot]</a:t>
            </a:r>
          </a:p>
        </p:txBody>
      </p:sp>
    </p:spTree>
    <p:extLst>
      <p:ext uri="{BB962C8B-B14F-4D97-AF65-F5344CB8AC3E}">
        <p14:creationId xmlns:p14="http://schemas.microsoft.com/office/powerpoint/2010/main" val="22632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3639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881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695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76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Youtube: </a:t>
            </a:r>
            <a:r>
              <a:rPr lang="en-US" dirty="0" smtClean="0">
                <a:hlinkClick r:id="rId2"/>
              </a:rPr>
              <a:t>Hungarian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449826"/>
            <a:ext cx="8343528" cy="486375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Robotics</a:t>
            </a:r>
          </a:p>
          <a:p>
            <a:r>
              <a:rPr lang="en-US" dirty="0">
                <a:solidFill>
                  <a:schemeClr val="tx1"/>
                </a:solidFill>
              </a:rPr>
              <a:t>Natural Language </a:t>
            </a:r>
            <a:r>
              <a:rPr lang="en-US" dirty="0" smtClean="0">
                <a:solidFill>
                  <a:schemeClr val="tx1"/>
                </a:solidFill>
              </a:rPr>
              <a:t>Processing</a:t>
            </a:r>
          </a:p>
          <a:p>
            <a:r>
              <a:rPr lang="en-US" dirty="0">
                <a:solidFill>
                  <a:schemeClr val="tx1"/>
                </a:solidFill>
              </a:rPr>
              <a:t>Knowledge representation and </a:t>
            </a:r>
            <a:r>
              <a:rPr lang="en-US" dirty="0" smtClean="0">
                <a:solidFill>
                  <a:schemeClr val="tx1"/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Games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085184"/>
            <a:ext cx="3624061" cy="166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28611"/>
            <a:ext cx="3470314" cy="238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57" y="1246963"/>
            <a:ext cx="18002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34" y="2911927"/>
            <a:ext cx="3265823" cy="217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Dewan Tanvir Ahmed,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DCD0EB6-776D-434A-BBB8-6FA002716F9D}" type="slidenum">
              <a:rPr kumimoji="0" lang="en-US" sz="1400" smtClean="0"/>
              <a:pPr eaLnBrk="1" hangingPunct="1"/>
              <a:t>60</a:t>
            </a:fld>
            <a:endParaRPr kumimoji="0"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Heuristic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Is experience-based </a:t>
            </a:r>
            <a:r>
              <a:rPr lang="en-US" dirty="0"/>
              <a:t>techniques for problem </a:t>
            </a:r>
            <a:r>
              <a:rPr lang="en-US" dirty="0" smtClean="0"/>
              <a:t>solving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when other solutions are impractical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speeds </a:t>
            </a:r>
            <a:r>
              <a:rPr lang="en-US" dirty="0"/>
              <a:t>up the process of finding a satisfactory solution.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Examples </a:t>
            </a:r>
            <a:r>
              <a:rPr lang="en-US" dirty="0"/>
              <a:t>of this method include using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dirty="0"/>
              <a:t>educated guess, an intuitive judgment, or common sense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DCD0EB6-776D-434A-BBB8-6FA002716F9D}" type="slidenum">
              <a:rPr kumimoji="0" lang="en-US" sz="1400" smtClean="0"/>
              <a:pPr eaLnBrk="1" hangingPunct="1"/>
              <a:t>61</a:t>
            </a:fld>
            <a:endParaRPr kumimoji="0"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37895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Heuristic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rule of thumb that may solve the problem but not </a:t>
            </a:r>
            <a:r>
              <a:rPr lang="en-US" dirty="0" smtClean="0"/>
              <a:t>guaranteed.</a:t>
            </a:r>
            <a:endParaRPr lang="en-CA" dirty="0"/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Goal: Move an object to a particular location.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Heuristic: Move directly towards the destination!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This will solve the problem in there is no obstacle.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Can be a start even in complicated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Can be mixed with algorithms</a:t>
            </a:r>
          </a:p>
        </p:txBody>
      </p:sp>
    </p:spTree>
    <p:extLst>
      <p:ext uri="{BB962C8B-B14F-4D97-AF65-F5344CB8AC3E}">
        <p14:creationId xmlns:p14="http://schemas.microsoft.com/office/powerpoint/2010/main" val="5939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DCD0EB6-776D-434A-BBB8-6FA002716F9D}" type="slidenum">
              <a:rPr kumimoji="0" lang="en-US" sz="1400" smtClean="0"/>
              <a:pPr eaLnBrk="1" hangingPunct="1"/>
              <a:t>62</a:t>
            </a:fld>
            <a:endParaRPr kumimoji="0"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://lotr.ugo.com/images/games/battle_for_middle-earth/large/battle_for_middle-eart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328592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790" y="5301208"/>
            <a:ext cx="5560100" cy="830997"/>
          </a:xfrm>
          <a:prstGeom prst="rect">
            <a:avLst/>
          </a:prstGeom>
          <a:noFill/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 smtClean="0"/>
              <a:t>Large groups of orcs use heuristics to move into position for melee combat in the Lord of the Rings: The Battle for Middle-Earth</a:t>
            </a:r>
            <a:endParaRPr lang="en-US" sz="1600" b="1" i="0" dirty="0"/>
          </a:p>
        </p:txBody>
      </p:sp>
      <p:sp>
        <p:nvSpPr>
          <p:cNvPr id="9" name="TextBox 8"/>
          <p:cNvSpPr txBox="1"/>
          <p:nvPr/>
        </p:nvSpPr>
        <p:spPr>
          <a:xfrm>
            <a:off x="5911890" y="1124744"/>
            <a:ext cx="3124606" cy="584775"/>
          </a:xfrm>
          <a:prstGeom prst="rect">
            <a:avLst/>
          </a:prstGeom>
          <a:solidFill>
            <a:srgbClr val="B8F17F"/>
          </a:solidFill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0" dirty="0" smtClean="0"/>
              <a:t>The </a:t>
            </a:r>
            <a:r>
              <a:rPr lang="en-US" sz="1600" i="0" dirty="0" err="1" smtClean="0"/>
              <a:t>Mordor</a:t>
            </a:r>
            <a:r>
              <a:rPr lang="en-US" sz="1600" i="0" dirty="0" smtClean="0"/>
              <a:t> orcs units are divided into groups of 12.</a:t>
            </a:r>
            <a:endParaRPr lang="en-US" sz="1600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5911890" y="1844824"/>
            <a:ext cx="3124606" cy="584775"/>
          </a:xfrm>
          <a:prstGeom prst="rect">
            <a:avLst/>
          </a:prstGeom>
          <a:solidFill>
            <a:srgbClr val="B8F17F"/>
          </a:solidFill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0" dirty="0" err="1" smtClean="0"/>
              <a:t>Gondor</a:t>
            </a:r>
            <a:r>
              <a:rPr lang="en-US" sz="1600" i="0" dirty="0" smtClean="0"/>
              <a:t> fighters are divided into units of 5.</a:t>
            </a:r>
            <a:endParaRPr lang="en-US" sz="1600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5911890" y="2555894"/>
            <a:ext cx="3124606" cy="1077218"/>
          </a:xfrm>
          <a:prstGeom prst="rect">
            <a:avLst/>
          </a:prstGeom>
          <a:solidFill>
            <a:srgbClr val="B8F17F"/>
          </a:solidFill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0" dirty="0" smtClean="0"/>
              <a:t>Units use heuristic to move towards the enemy. When they are close, they start attacking others using weapons</a:t>
            </a: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21742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DCD0EB6-776D-434A-BBB8-6FA002716F9D}" type="slidenum">
              <a:rPr kumimoji="0" lang="en-US" sz="1400" smtClean="0"/>
              <a:pPr eaLnBrk="1" hangingPunct="1"/>
              <a:t>63</a:t>
            </a:fld>
            <a:endParaRPr kumimoji="0"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790" y="5301208"/>
            <a:ext cx="5560100" cy="369332"/>
          </a:xfrm>
          <a:prstGeom prst="rect">
            <a:avLst/>
          </a:prstGeom>
          <a:noFill/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i="0" dirty="0" smtClean="0">
                <a:solidFill>
                  <a:srgbClr val="C00000"/>
                </a:solidFill>
              </a:rPr>
              <a:t>StarCraft units use a heuristic to aid in movement</a:t>
            </a:r>
            <a:endParaRPr lang="en-US" sz="1800" i="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1890" y="1124744"/>
            <a:ext cx="3124606" cy="1077218"/>
          </a:xfrm>
          <a:prstGeom prst="rect">
            <a:avLst/>
          </a:prstGeom>
          <a:solidFill>
            <a:srgbClr val="B8F17F"/>
          </a:solidFill>
          <a:ln w="19050"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0" dirty="0" smtClean="0"/>
              <a:t>Real path find could take 1 or 2 seconds for path finding (at the first time when released – limited CPU performance.</a:t>
            </a:r>
            <a:endParaRPr lang="en-US" sz="1600" i="0" dirty="0"/>
          </a:p>
        </p:txBody>
      </p:sp>
      <p:pic>
        <p:nvPicPr>
          <p:cNvPr id="15362" name="Picture 2" descr="https://encrypted-tbn1.gstatic.com/images?q=tbn:ANd9GcRHhUDjoaDghYgvrCbWPwqmhWgha_AUwjjSNWBgRuclIAqRrbz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3285"/>
            <a:ext cx="5265316" cy="39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52FDFA4-8EF7-4773-8E7B-1B13AB2B0B21}" type="slidenum">
              <a:rPr kumimoji="0" lang="en-US" sz="1400" smtClean="0"/>
              <a:pPr eaLnBrk="1" hangingPunct="1"/>
              <a:t>64</a:t>
            </a:fld>
            <a:endParaRPr kumimoji="0" 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Data-driven design</a:t>
            </a:r>
          </a:p>
          <a:p>
            <a:pPr lvl="1" eaLnBrk="1" hangingPunct="1"/>
            <a:r>
              <a:rPr lang="en-CA" dirty="0" smtClean="0"/>
              <a:t>Tuning and polishing behaviour based on data</a:t>
            </a:r>
          </a:p>
          <a:p>
            <a:pPr lvl="1" eaLnBrk="1" hangingPunct="1"/>
            <a:r>
              <a:rPr lang="en-CA" dirty="0" smtClean="0"/>
              <a:t>One way is using parameters such as aggressiveness or energy level</a:t>
            </a:r>
          </a:p>
          <a:p>
            <a:pPr lvl="1" eaLnBrk="1" hangingPunct="1"/>
            <a:r>
              <a:rPr lang="en-CA" dirty="0" smtClean="0"/>
              <a:t>XML is a common format these days</a:t>
            </a:r>
          </a:p>
          <a:p>
            <a:pPr lvl="1" eaLnBrk="1" hangingPunct="1"/>
            <a:r>
              <a:rPr lang="en-CA" dirty="0" smtClean="0"/>
              <a:t>No need to recompile the program or get help from software engineers to change a behaviour</a:t>
            </a:r>
          </a:p>
        </p:txBody>
      </p:sp>
    </p:spTree>
    <p:extLst>
      <p:ext uri="{BB962C8B-B14F-4D97-AF65-F5344CB8AC3E}">
        <p14:creationId xmlns:p14="http://schemas.microsoft.com/office/powerpoint/2010/main" val="39696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8FD89B2D-194F-4614-BA9F-310FCE8CA80B}" type="slidenum">
              <a:rPr kumimoji="0" lang="en-US" sz="1400" smtClean="0"/>
              <a:pPr eaLnBrk="1" hangingPunct="1"/>
              <a:t>65</a:t>
            </a:fld>
            <a:endParaRPr kumimoji="0" 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Object-oriented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 powerful technique used in modern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 combination of code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Use of inheritance to extend functionality while keeping common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Base class: game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Derived classes: rocket and missile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Use of aggregation to mix features in a modular way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Tank object including Armor, Gun, and Movement modules</a:t>
            </a:r>
          </a:p>
        </p:txBody>
      </p:sp>
    </p:spTree>
    <p:extLst>
      <p:ext uri="{BB962C8B-B14F-4D97-AF65-F5344CB8AC3E}">
        <p14:creationId xmlns:p14="http://schemas.microsoft.com/office/powerpoint/2010/main" val="13161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B225FA7-5E0E-4423-AEF9-50E10607BC36}" type="slidenum">
              <a:rPr kumimoji="0" lang="en-US" sz="1400" smtClean="0"/>
              <a:pPr eaLnBrk="1" hangingPunct="1"/>
              <a:t>66</a:t>
            </a:fld>
            <a:endParaRPr kumimoji="0" 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AI Programming Concepts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Control methods</a:t>
            </a:r>
          </a:p>
          <a:p>
            <a:pPr lvl="1" eaLnBrk="1" hangingPunct="1"/>
            <a:r>
              <a:rPr lang="en-CA" dirty="0" smtClean="0"/>
              <a:t>Time-based</a:t>
            </a:r>
          </a:p>
          <a:p>
            <a:pPr lvl="2" eaLnBrk="1" hangingPunct="1"/>
            <a:r>
              <a:rPr lang="en-CA" dirty="0" smtClean="0"/>
              <a:t>Called every few milliseconds</a:t>
            </a:r>
          </a:p>
          <a:p>
            <a:pPr lvl="2" eaLnBrk="1" hangingPunct="1"/>
            <a:r>
              <a:rPr lang="en-CA" dirty="0" smtClean="0"/>
              <a:t>Easy to implement</a:t>
            </a:r>
          </a:p>
          <a:p>
            <a:pPr lvl="2" eaLnBrk="1" hangingPunct="1"/>
            <a:r>
              <a:rPr lang="en-CA" dirty="0" smtClean="0"/>
              <a:t>May cause extra waiting time</a:t>
            </a:r>
          </a:p>
          <a:p>
            <a:pPr lvl="1" eaLnBrk="1" hangingPunct="1"/>
            <a:r>
              <a:rPr lang="en-CA" dirty="0" smtClean="0"/>
              <a:t>Event-based</a:t>
            </a:r>
          </a:p>
          <a:p>
            <a:pPr lvl="2" eaLnBrk="1" hangingPunct="1"/>
            <a:r>
              <a:rPr lang="en-CA" dirty="0" smtClean="0"/>
              <a:t>Called when some event happens</a:t>
            </a:r>
          </a:p>
          <a:p>
            <a:pPr lvl="2" eaLnBrk="1" hangingPunct="1"/>
            <a:r>
              <a:rPr lang="en-CA" dirty="0" smtClean="0"/>
              <a:t>More complicated</a:t>
            </a:r>
          </a:p>
          <a:p>
            <a:pPr lvl="2" eaLnBrk="1" hangingPunct="1"/>
            <a:r>
              <a:rPr lang="en-CA" dirty="0" smtClean="0"/>
              <a:t>Can provide rapid response</a:t>
            </a:r>
          </a:p>
        </p:txBody>
      </p:sp>
    </p:spTree>
    <p:extLst>
      <p:ext uri="{BB962C8B-B14F-4D97-AF65-F5344CB8AC3E}">
        <p14:creationId xmlns:p14="http://schemas.microsoft.com/office/powerpoint/2010/main" val="37482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B225FA7-5E0E-4423-AEF9-50E10607BC36}" type="slidenum">
              <a:rPr kumimoji="0" lang="en-US" sz="1400" smtClean="0"/>
              <a:pPr eaLnBrk="1" hangingPunct="1"/>
              <a:t>67</a:t>
            </a:fld>
            <a:endParaRPr kumimoji="0" 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Components of Game Search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 game can be defined as a kind of search problem with the following components 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initial state: </a:t>
            </a:r>
            <a:r>
              <a:rPr lang="en-US" dirty="0"/>
              <a:t>board position, indication of whose move it is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set of operators: </a:t>
            </a:r>
            <a:r>
              <a:rPr lang="en-US" dirty="0"/>
              <a:t>define the legal moves that a player can make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terminal test: </a:t>
            </a:r>
            <a:r>
              <a:rPr lang="en-US" dirty="0"/>
              <a:t>determines when the game is over  (terminal states)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utility (payoff) function: </a:t>
            </a:r>
            <a:r>
              <a:rPr lang="en-US" dirty="0"/>
              <a:t>gives a numeric value for the outcome of a game (-1,+1,0) ?  </a:t>
            </a:r>
          </a:p>
        </p:txBody>
      </p:sp>
    </p:spTree>
    <p:extLst>
      <p:ext uri="{BB962C8B-B14F-4D97-AF65-F5344CB8AC3E}">
        <p14:creationId xmlns:p14="http://schemas.microsoft.com/office/powerpoint/2010/main" val="13111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Game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62950" cy="36750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Trees are used to represent Problem spaces </a:t>
            </a:r>
          </a:p>
          <a:p>
            <a:pPr lvl="1" eaLnBrk="1" hangingPunct="1"/>
            <a:r>
              <a:rPr lang="en-US" dirty="0"/>
              <a:t>Root node represents the “board” configuration at which a decision must be made as to what is the best single move to make next </a:t>
            </a:r>
          </a:p>
          <a:p>
            <a:pPr eaLnBrk="1" hangingPunct="1"/>
            <a:r>
              <a:rPr lang="en-US" dirty="0"/>
              <a:t>Evaluation function rates a board position</a:t>
            </a:r>
          </a:p>
          <a:p>
            <a:pPr eaLnBrk="1" hangingPunct="1"/>
            <a:r>
              <a:rPr lang="en-US" dirty="0"/>
              <a:t>Arcs represent the possible legal moves for a player (no costs associated)</a:t>
            </a:r>
          </a:p>
        </p:txBody>
      </p:sp>
    </p:spTree>
    <p:extLst>
      <p:ext uri="{BB962C8B-B14F-4D97-AF65-F5344CB8AC3E}">
        <p14:creationId xmlns:p14="http://schemas.microsoft.com/office/powerpoint/2010/main" val="12206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Game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362950" cy="52562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Terminal nodes </a:t>
            </a:r>
            <a:endParaRPr lang="en-US" dirty="0" smtClean="0"/>
          </a:p>
          <a:p>
            <a:pPr lvl="1" eaLnBrk="1" hangingPunct="1"/>
            <a:r>
              <a:rPr lang="en-US" dirty="0" smtClean="0"/>
              <a:t>represent </a:t>
            </a:r>
            <a:r>
              <a:rPr lang="en-US" dirty="0"/>
              <a:t>end-game configurations 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/>
              <a:t>result must be one of “win”, “lose”, and “draw”, possibly with numerical </a:t>
            </a:r>
            <a:r>
              <a:rPr lang="en-US" dirty="0" smtClean="0"/>
              <a:t>payoff</a:t>
            </a:r>
            <a:endParaRPr lang="en-US" dirty="0"/>
          </a:p>
          <a:p>
            <a:pPr eaLnBrk="1" hangingPunct="1"/>
            <a:r>
              <a:rPr lang="en-US" dirty="0"/>
              <a:t>Complete game </a:t>
            </a:r>
            <a:r>
              <a:rPr lang="en-US" dirty="0" smtClean="0"/>
              <a:t>tree</a:t>
            </a:r>
          </a:p>
          <a:p>
            <a:pPr lvl="1" eaLnBrk="1" hangingPunct="1"/>
            <a:r>
              <a:rPr lang="en-US" dirty="0" smtClean="0"/>
              <a:t>all </a:t>
            </a:r>
            <a:r>
              <a:rPr lang="en-US" dirty="0"/>
              <a:t>configurations that can be generated from the root by legal moves (all leaves are terminal nodes)</a:t>
            </a:r>
          </a:p>
          <a:p>
            <a:pPr eaLnBrk="1" hangingPunct="1"/>
            <a:r>
              <a:rPr lang="en-US" dirty="0"/>
              <a:t>Incomplete game </a:t>
            </a:r>
            <a:r>
              <a:rPr lang="en-US" dirty="0" smtClean="0"/>
              <a:t>tree </a:t>
            </a:r>
          </a:p>
          <a:p>
            <a:pPr lvl="1" eaLnBrk="1" hangingPunct="1"/>
            <a:r>
              <a:rPr lang="en-US" dirty="0" smtClean="0"/>
              <a:t>all </a:t>
            </a:r>
            <a:r>
              <a:rPr lang="en-US" dirty="0"/>
              <a:t>configurations that can be generated from the root by legal moves to a given depth (looking ahead to a given number of steps)</a:t>
            </a:r>
          </a:p>
        </p:txBody>
      </p:sp>
    </p:spTree>
    <p:extLst>
      <p:ext uri="{BB962C8B-B14F-4D97-AF65-F5344CB8AC3E}">
        <p14:creationId xmlns:p14="http://schemas.microsoft.com/office/powerpoint/2010/main" val="1147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58D684A-E3AA-4B1A-BD44-AE674E6D5F19}" type="slidenum">
              <a:rPr kumimoji="0" lang="en-US" sz="1400" smtClean="0"/>
              <a:pPr eaLnBrk="1" hangingPunct="1"/>
              <a:t>7</a:t>
            </a:fld>
            <a:endParaRPr kumimoji="0" 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What is AI?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7209"/>
            <a:ext cx="8343528" cy="48637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Artificial Intelligence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In Computer Science (CS)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Actually solving problems that need intelligence by a computer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In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Autonomous </a:t>
            </a:r>
            <a:r>
              <a:rPr lang="en-CA" b="1" dirty="0" smtClean="0"/>
              <a:t>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Behaviours that appear intelligent 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Anything behind the scene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Not exactly the same as CS AI</a:t>
            </a:r>
          </a:p>
        </p:txBody>
      </p:sp>
    </p:spTree>
    <p:extLst>
      <p:ext uri="{BB962C8B-B14F-4D97-AF65-F5344CB8AC3E}">
        <p14:creationId xmlns:p14="http://schemas.microsoft.com/office/powerpoint/2010/main" val="12847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Why Incomplete Game Tree?  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539552" y="1447800"/>
            <a:ext cx="8153400" cy="316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latin typeface="Candara" pitchFamily="34" charset="0"/>
                <a:cs typeface="Consolas" pitchFamily="49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rgbClr val="003399"/>
                </a:solidFill>
                <a:latin typeface="Candara" pitchFamily="34" charset="0"/>
                <a:cs typeface="Consola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rgbClr val="FF0000"/>
                </a:solidFill>
                <a:latin typeface="Candara" pitchFamily="34" charset="0"/>
                <a:cs typeface="Consola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9pPr>
          </a:lstStyle>
          <a:p>
            <a:r>
              <a:rPr lang="en-US" sz="3200" i="0" dirty="0">
                <a:latin typeface="+mj-lt"/>
              </a:rPr>
              <a:t>Usually not possible to expand a game to end-game status</a:t>
            </a:r>
          </a:p>
          <a:p>
            <a:pPr lvl="1"/>
            <a:r>
              <a:rPr lang="en-US" sz="2800" i="0" dirty="0">
                <a:latin typeface="+mj-lt"/>
              </a:rPr>
              <a:t>have to choose a ply-depth that is achievable with reasonable time and resources</a:t>
            </a:r>
          </a:p>
          <a:p>
            <a:pPr lvl="1"/>
            <a:r>
              <a:rPr lang="en-US" sz="2800" i="0" dirty="0">
                <a:latin typeface="+mj-lt"/>
              </a:rPr>
              <a:t>absolute ‘win-lose’ values become heuristic scores</a:t>
            </a:r>
          </a:p>
          <a:p>
            <a:pPr lvl="1"/>
            <a:r>
              <a:rPr lang="en-US" sz="2800" i="0" dirty="0">
                <a:latin typeface="+mj-lt"/>
              </a:rPr>
              <a:t>heuristics are devised according to knowledge of the game  </a:t>
            </a:r>
          </a:p>
        </p:txBody>
      </p:sp>
    </p:spTree>
    <p:extLst>
      <p:ext uri="{BB962C8B-B14F-4D97-AF65-F5344CB8AC3E}">
        <p14:creationId xmlns:p14="http://schemas.microsoft.com/office/powerpoint/2010/main" val="31136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2"/>
            <a:ext cx="7772400" cy="1007839"/>
          </a:xfrm>
        </p:spPr>
        <p:txBody>
          <a:bodyPr/>
          <a:lstStyle/>
          <a:p>
            <a:pPr eaLnBrk="1" hangingPunct="1"/>
            <a:r>
              <a:rPr lang="en-US" dirty="0" smtClean="0"/>
              <a:t>Evaluation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733" y="1493168"/>
            <a:ext cx="8291264" cy="53648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2400" kern="1200" dirty="0"/>
              <a:t>Evaluation function or static evaluator is used to evaluate the "goodness" of a game position.</a:t>
            </a:r>
          </a:p>
          <a:p>
            <a:pPr eaLnBrk="1" hangingPunct="1"/>
            <a:endParaRPr kumimoji="1" lang="en-US" sz="2400" kern="1200" dirty="0" smtClean="0"/>
          </a:p>
          <a:p>
            <a:pPr eaLnBrk="1" hangingPunct="1"/>
            <a:r>
              <a:rPr kumimoji="1" lang="en-US" sz="2400" kern="1200" dirty="0" smtClean="0"/>
              <a:t>The </a:t>
            </a:r>
            <a:r>
              <a:rPr kumimoji="1" lang="en-US" sz="2400" kern="1200" dirty="0"/>
              <a:t>zero-sum assumption allows the use of a single evaluation function to describe the goodness of a board with respect to both players. </a:t>
            </a:r>
          </a:p>
          <a:p>
            <a:pPr lvl="1" eaLnBrk="1" hangingPunct="1"/>
            <a:r>
              <a:rPr kumimoji="1" lang="en-US" sz="2000" kern="1200" dirty="0">
                <a:solidFill>
                  <a:srgbClr val="C00000"/>
                </a:solidFill>
                <a:ea typeface="+mn-ea"/>
              </a:rPr>
              <a:t>f(n) &gt; </a:t>
            </a:r>
            <a:r>
              <a:rPr kumimoji="1" lang="en-US" sz="2000" kern="1200" dirty="0" smtClean="0">
                <a:solidFill>
                  <a:srgbClr val="C00000"/>
                </a:solidFill>
                <a:ea typeface="+mn-ea"/>
              </a:rPr>
              <a:t>0: </a:t>
            </a:r>
            <a:r>
              <a:rPr kumimoji="1" lang="en-US" sz="2000" kern="1200" dirty="0">
                <a:ea typeface="+mn-ea"/>
              </a:rPr>
              <a:t>position n good for me and bad for you </a:t>
            </a:r>
          </a:p>
          <a:p>
            <a:pPr lvl="1" eaLnBrk="1" hangingPunct="1"/>
            <a:r>
              <a:rPr kumimoji="1" lang="en-US" sz="2000" kern="1200" dirty="0">
                <a:solidFill>
                  <a:srgbClr val="C00000"/>
                </a:solidFill>
                <a:ea typeface="+mn-ea"/>
              </a:rPr>
              <a:t>f(n) &lt; 0:  position n bad for me and good for you</a:t>
            </a:r>
          </a:p>
          <a:p>
            <a:pPr lvl="1" eaLnBrk="1" hangingPunct="1"/>
            <a:r>
              <a:rPr kumimoji="1" lang="en-US" sz="2000" kern="1200" dirty="0">
                <a:solidFill>
                  <a:srgbClr val="C00000"/>
                </a:solidFill>
                <a:ea typeface="+mn-ea"/>
              </a:rPr>
              <a:t>f(n) near 0: </a:t>
            </a:r>
            <a:r>
              <a:rPr kumimoji="1" lang="en-US" sz="2000" kern="1200" dirty="0">
                <a:ea typeface="+mn-ea"/>
              </a:rPr>
              <a:t>position n is a neutral position. </a:t>
            </a:r>
          </a:p>
          <a:p>
            <a:pPr lvl="1" eaLnBrk="1" hangingPunct="1"/>
            <a:r>
              <a:rPr kumimoji="1" lang="en-US" sz="2000" kern="1200" dirty="0">
                <a:solidFill>
                  <a:srgbClr val="C00000"/>
                </a:solidFill>
                <a:ea typeface="+mn-ea"/>
              </a:rPr>
              <a:t>f(n) &gt;&gt; 0: </a:t>
            </a:r>
            <a:r>
              <a:rPr kumimoji="1" lang="en-US" sz="2000" kern="1200" dirty="0">
                <a:ea typeface="+mn-ea"/>
              </a:rPr>
              <a:t>win for  me. </a:t>
            </a:r>
          </a:p>
          <a:p>
            <a:pPr lvl="1" eaLnBrk="1" hangingPunct="1"/>
            <a:r>
              <a:rPr kumimoji="1" lang="en-US" sz="2000" kern="1200" dirty="0">
                <a:solidFill>
                  <a:srgbClr val="C00000"/>
                </a:solidFill>
                <a:ea typeface="+mn-ea"/>
              </a:rPr>
              <a:t>f(n) &lt;&lt; 0: </a:t>
            </a:r>
            <a:r>
              <a:rPr kumimoji="1" lang="en-US" sz="2000" kern="1200" dirty="0">
                <a:ea typeface="+mn-ea"/>
              </a:rPr>
              <a:t>win for you..  </a:t>
            </a:r>
          </a:p>
          <a:p>
            <a:pPr eaLnBrk="1" hangingPunct="1"/>
            <a:endParaRPr kumimoji="1"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7899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75533"/>
            <a:ext cx="7772400" cy="949211"/>
          </a:xfrm>
        </p:spPr>
        <p:txBody>
          <a:bodyPr/>
          <a:lstStyle/>
          <a:p>
            <a:pPr eaLnBrk="1" hangingPunct="1"/>
            <a:r>
              <a:rPr lang="en-US" b="1" dirty="0" smtClean="0"/>
              <a:t> </a:t>
            </a:r>
            <a:r>
              <a:rPr lang="en-US" dirty="0" smtClean="0"/>
              <a:t>Evaluation Functions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latin typeface="Candara" pitchFamily="34" charset="0"/>
                <a:cs typeface="Consolas" pitchFamily="49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rgbClr val="C00000"/>
                </a:solidFill>
                <a:latin typeface="Candara" pitchFamily="34" charset="0"/>
                <a:cs typeface="Consola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rgbClr val="FF0000"/>
                </a:solidFill>
                <a:latin typeface="Candara" pitchFamily="34" charset="0"/>
                <a:cs typeface="Consola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latin typeface="Candara" pitchFamily="34" charset="0"/>
                <a:cs typeface="Consolas" pitchFamily="49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cs typeface="+mn-cs"/>
              </a:defRPr>
            </a:lvl9pPr>
          </a:lstStyle>
          <a:p>
            <a:r>
              <a:rPr lang="en-US" sz="2800" i="0" dirty="0">
                <a:latin typeface="+mj-lt"/>
              </a:rPr>
              <a:t>Evaluation function is a heuristic function, and it is where the domain experts’ knowledge resides. </a:t>
            </a:r>
            <a:endParaRPr lang="en-US" sz="2800" i="0" dirty="0" smtClean="0">
              <a:latin typeface="+mj-lt"/>
            </a:endParaRPr>
          </a:p>
          <a:p>
            <a:r>
              <a:rPr lang="en-US" sz="2800" i="0" dirty="0" smtClean="0">
                <a:latin typeface="+mj-lt"/>
              </a:rPr>
              <a:t>Most </a:t>
            </a:r>
            <a:r>
              <a:rPr lang="en-US" sz="2800" i="0" dirty="0">
                <a:latin typeface="+mj-lt"/>
              </a:rPr>
              <a:t>evaluation functions are specified as a weighted sum of position </a:t>
            </a:r>
            <a:r>
              <a:rPr lang="en-US" sz="2800" i="0" dirty="0" smtClean="0">
                <a:latin typeface="+mj-lt"/>
              </a:rPr>
              <a:t>features:</a:t>
            </a:r>
          </a:p>
          <a:p>
            <a:pPr lvl="1"/>
            <a:r>
              <a:rPr lang="en-US" sz="2400" i="0" dirty="0" smtClean="0">
                <a:latin typeface="+mj-lt"/>
              </a:rPr>
              <a:t>f(n</a:t>
            </a:r>
            <a:r>
              <a:rPr lang="en-US" sz="2400" i="0" dirty="0">
                <a:latin typeface="+mj-lt"/>
              </a:rPr>
              <a:t>) = w1*feat1(n) + w2*feat2(n) + ……+ wk*</a:t>
            </a:r>
            <a:r>
              <a:rPr lang="en-US" sz="2400" i="0" dirty="0" err="1">
                <a:latin typeface="+mj-lt"/>
              </a:rPr>
              <a:t>featk</a:t>
            </a:r>
            <a:r>
              <a:rPr lang="en-US" sz="2400" i="0" dirty="0">
                <a:latin typeface="+mj-lt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2673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75533"/>
            <a:ext cx="7772400" cy="949211"/>
          </a:xfrm>
        </p:spPr>
        <p:txBody>
          <a:bodyPr/>
          <a:lstStyle/>
          <a:p>
            <a:pPr eaLnBrk="1" hangingPunct="1"/>
            <a:r>
              <a:rPr lang="en-US" b="1" dirty="0" smtClean="0"/>
              <a:t> </a:t>
            </a:r>
            <a:r>
              <a:rPr lang="en-US" dirty="0" smtClean="0"/>
              <a:t>Evaluation Functions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593408" y="2591884"/>
            <a:ext cx="7467600" cy="14219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0" dirty="0"/>
              <a:t>h = A * total piece value captured + B * some evaluation of king position + C* freedom of movement in attack + D* some other function… etc…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1709192"/>
            <a:ext cx="4876800" cy="461665"/>
          </a:xfrm>
          <a:prstGeom prst="rect">
            <a:avLst/>
          </a:prstGeom>
          <a:solidFill>
            <a:srgbClr val="B8F17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0" dirty="0" smtClean="0">
                <a:latin typeface="+mn-lt"/>
              </a:rPr>
              <a:t>Possible </a:t>
            </a:r>
            <a:r>
              <a:rPr lang="en-US" i="0" dirty="0">
                <a:latin typeface="+mn-lt"/>
              </a:rPr>
              <a:t>heuristic </a:t>
            </a:r>
            <a:r>
              <a:rPr lang="en-US" i="0" dirty="0" smtClean="0">
                <a:latin typeface="+mn-lt"/>
              </a:rPr>
              <a:t>for Chess</a:t>
            </a:r>
            <a:endParaRPr lang="en-US" i="0" dirty="0"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4495800"/>
            <a:ext cx="80010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0" dirty="0">
                <a:latin typeface="+mn-lt"/>
              </a:rPr>
              <a:t>Other possible features are piece count, piece placement, squares controlled</a:t>
            </a:r>
          </a:p>
          <a:p>
            <a:pPr>
              <a:spcBef>
                <a:spcPct val="50000"/>
              </a:spcBef>
              <a:defRPr/>
            </a:pPr>
            <a:r>
              <a:rPr lang="en-US" i="0" dirty="0">
                <a:latin typeface="+mn-lt"/>
              </a:rPr>
              <a:t>Deep Blue has about 6,000 features in its 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4180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/>
              <a:t>- Overview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128" y="1524000"/>
            <a:ext cx="7918648" cy="4899248"/>
          </a:xfrm>
        </p:spPr>
        <p:txBody>
          <a:bodyPr/>
          <a:lstStyle/>
          <a:p>
            <a:r>
              <a:rPr lang="en-US" sz="2400" dirty="0" smtClean="0"/>
              <a:t>Minimax </a:t>
            </a:r>
            <a:r>
              <a:rPr lang="en-US" sz="2400" dirty="0"/>
              <a:t>the heart of almost </a:t>
            </a:r>
            <a:r>
              <a:rPr lang="en-US" sz="2400" i="1" dirty="0"/>
              <a:t>every</a:t>
            </a:r>
            <a:r>
              <a:rPr lang="en-US" sz="2400" dirty="0"/>
              <a:t> computer board game </a:t>
            </a:r>
          </a:p>
          <a:p>
            <a:r>
              <a:rPr lang="en-US" sz="2400" dirty="0"/>
              <a:t>Applies to games where:</a:t>
            </a:r>
          </a:p>
          <a:p>
            <a:pPr lvl="1"/>
            <a:r>
              <a:rPr lang="en-US" sz="2200" dirty="0"/>
              <a:t>Players take turns</a:t>
            </a:r>
          </a:p>
          <a:p>
            <a:pPr lvl="1"/>
            <a:r>
              <a:rPr lang="en-US" sz="2200" dirty="0" smtClean="0"/>
              <a:t>We have </a:t>
            </a:r>
            <a:r>
              <a:rPr lang="en-US" sz="2200" dirty="0"/>
              <a:t>perfect information</a:t>
            </a:r>
          </a:p>
          <a:p>
            <a:pPr lvl="2"/>
            <a:r>
              <a:rPr lang="en-US" sz="2000" dirty="0" smtClean="0"/>
              <a:t>Chess and Checkers</a:t>
            </a:r>
            <a:endParaRPr lang="en-US" sz="2000" dirty="0"/>
          </a:p>
          <a:p>
            <a:r>
              <a:rPr lang="en-US" sz="2400" dirty="0"/>
              <a:t>But can </a:t>
            </a:r>
            <a:r>
              <a:rPr lang="en-US" sz="2400" dirty="0" smtClean="0"/>
              <a:t>also work </a:t>
            </a:r>
            <a:r>
              <a:rPr lang="en-US" sz="2400" dirty="0"/>
              <a:t>for games without perfect information or chance</a:t>
            </a:r>
          </a:p>
          <a:p>
            <a:pPr lvl="1"/>
            <a:r>
              <a:rPr lang="en-US" sz="2200" dirty="0"/>
              <a:t>Poker, Monopoly, </a:t>
            </a:r>
            <a:r>
              <a:rPr lang="en-US" sz="2200" dirty="0" smtClean="0"/>
              <a:t>and Dice</a:t>
            </a:r>
            <a:endParaRPr lang="en-US" sz="2200" dirty="0"/>
          </a:p>
          <a:p>
            <a:r>
              <a:rPr lang="en-US" sz="2400" dirty="0"/>
              <a:t>Can work in real-time (</a:t>
            </a:r>
            <a:r>
              <a:rPr lang="en-US" sz="2400" dirty="0" smtClean="0"/>
              <a:t>i.e. not </a:t>
            </a:r>
            <a:r>
              <a:rPr lang="en-US" sz="2400" dirty="0"/>
              <a:t>turn based) with timer (</a:t>
            </a:r>
            <a:r>
              <a:rPr lang="en-US" sz="2400" i="1" dirty="0"/>
              <a:t>iterative </a:t>
            </a:r>
            <a:r>
              <a:rPr lang="en-US" sz="2400" i="1" dirty="0" smtClean="0"/>
              <a:t>deepening </a:t>
            </a:r>
            <a:r>
              <a:rPr lang="en-US" sz="2400" dirty="0" smtClean="0"/>
              <a:t>search)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2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dirty="0"/>
              <a:t>Minimax - Overview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989" y="1524000"/>
            <a:ext cx="7994848" cy="50514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John </a:t>
            </a:r>
            <a:r>
              <a:rPr lang="en-US" sz="2400" dirty="0"/>
              <a:t>von Neumann outlined a search method </a:t>
            </a:r>
            <a:r>
              <a:rPr lang="en-US" sz="2400" dirty="0" smtClean="0"/>
              <a:t>(</a:t>
            </a:r>
            <a:r>
              <a:rPr lang="en-US" sz="2400" dirty="0"/>
              <a:t>Minimax </a:t>
            </a:r>
            <a:r>
              <a:rPr lang="en-US" sz="2400" dirty="0" smtClean="0"/>
              <a:t>) </a:t>
            </a:r>
            <a:r>
              <a:rPr lang="en-US" sz="2400" dirty="0"/>
              <a:t>that </a:t>
            </a:r>
            <a:r>
              <a:rPr lang="en-US" sz="2400" dirty="0" smtClean="0"/>
              <a:t>maximize </a:t>
            </a:r>
            <a:r>
              <a:rPr lang="en-US" sz="2400" dirty="0"/>
              <a:t>your position whilst </a:t>
            </a:r>
            <a:r>
              <a:rPr lang="en-US" sz="2400" dirty="0" smtClean="0"/>
              <a:t>minimizing </a:t>
            </a:r>
            <a:r>
              <a:rPr lang="en-US" sz="2400" dirty="0"/>
              <a:t>your </a:t>
            </a:r>
            <a:r>
              <a:rPr lang="en-US" sz="2400" dirty="0" smtClean="0"/>
              <a:t>opponent’s (</a:t>
            </a:r>
            <a:r>
              <a:rPr lang="en-US" sz="2400" dirty="0"/>
              <a:t>In </a:t>
            </a:r>
            <a:r>
              <a:rPr lang="en-US" sz="2400" dirty="0" smtClean="0"/>
              <a:t>1944)</a:t>
            </a:r>
            <a:endParaRPr lang="en-US" sz="2400" dirty="0"/>
          </a:p>
          <a:p>
            <a:r>
              <a:rPr lang="en-US" sz="2400" dirty="0"/>
              <a:t>Minimax </a:t>
            </a:r>
            <a:r>
              <a:rPr lang="en-US" sz="2400" dirty="0" smtClean="0"/>
              <a:t>searches </a:t>
            </a:r>
            <a:r>
              <a:rPr lang="en-US" sz="2400" dirty="0"/>
              <a:t>state space using the following assumptions</a:t>
            </a:r>
          </a:p>
          <a:p>
            <a:pPr lvl="1"/>
            <a:r>
              <a:rPr lang="en-US" sz="2200" dirty="0"/>
              <a:t>your opponent is ‘as clever’ as you</a:t>
            </a:r>
          </a:p>
          <a:p>
            <a:pPr lvl="1"/>
            <a:r>
              <a:rPr lang="en-US" sz="2200" dirty="0"/>
              <a:t>if your opponent can make things worse for you, they will take that move</a:t>
            </a:r>
          </a:p>
          <a:p>
            <a:pPr lvl="1"/>
            <a:r>
              <a:rPr lang="en-US" sz="2200" dirty="0"/>
              <a:t>your opponent won’t make mistake</a:t>
            </a:r>
          </a:p>
        </p:txBody>
      </p:sp>
    </p:spTree>
    <p:extLst>
      <p:ext uri="{BB962C8B-B14F-4D97-AF65-F5344CB8AC3E}">
        <p14:creationId xmlns:p14="http://schemas.microsoft.com/office/powerpoint/2010/main" val="8789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Minimax </a:t>
            </a:r>
            <a:r>
              <a:rPr lang="en-US" dirty="0"/>
              <a:t>- Overview</a:t>
            </a:r>
          </a:p>
        </p:txBody>
      </p:sp>
      <p:pic>
        <p:nvPicPr>
          <p:cNvPr id="368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59927"/>
            <a:ext cx="72968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573021" y="1524000"/>
            <a:ext cx="83820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150000"/>
              <a:buFont typeface="Wingdings" pitchFamily="2" charset="2"/>
              <a:buChar char="§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Players called Min and Max (next)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150000"/>
              <a:buFont typeface="Wingdings" pitchFamily="2" charset="2"/>
              <a:buChar char="§"/>
            </a:pPr>
            <a:r>
              <a:rPr lang="en-US" i="0" dirty="0" smtClean="0">
                <a:latin typeface="Candara" pitchFamily="34" charset="0"/>
                <a:cs typeface="Consolas" pitchFamily="49" charset="0"/>
              </a:rPr>
              <a:t>Unlike </a:t>
            </a:r>
            <a:r>
              <a:rPr lang="en-US" i="0" dirty="0">
                <a:latin typeface="Candara" pitchFamily="34" charset="0"/>
                <a:cs typeface="Consolas" pitchFamily="49" charset="0"/>
              </a:rPr>
              <a:t>binary trees can have any number of children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</a:pP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Depends on the game situation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150000"/>
              <a:buFont typeface="Wingdings" pitchFamily="2" charset="2"/>
              <a:buChar char="§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Levels usually called plies (a ply is one level)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</a:pP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Each ply is where "turn" switches to other </a:t>
            </a:r>
            <a:r>
              <a:rPr lang="en-US" i="0" dirty="0" smtClean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player</a:t>
            </a:r>
            <a:endParaRPr lang="en-US" i="0" dirty="0">
              <a:solidFill>
                <a:srgbClr val="003399"/>
              </a:solidFill>
              <a:latin typeface="Candar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Minimax </a:t>
            </a:r>
            <a:r>
              <a:rPr lang="en-US" dirty="0" smtClean="0"/>
              <a:t>Procedure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85" y="1524000"/>
            <a:ext cx="8588375" cy="4590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Start a MAX (MIN) node with current board configuration </a:t>
            </a:r>
          </a:p>
          <a:p>
            <a:r>
              <a:rPr lang="en-US" sz="2400" dirty="0"/>
              <a:t>Expand nodes down to some depth </a:t>
            </a:r>
            <a:r>
              <a:rPr lang="en-US" sz="2400" dirty="0" smtClean="0"/>
              <a:t>of </a:t>
            </a:r>
            <a:r>
              <a:rPr lang="en-US" sz="2400" dirty="0"/>
              <a:t>look-ahead in the game</a:t>
            </a:r>
          </a:p>
          <a:p>
            <a:pPr lvl="1"/>
            <a:r>
              <a:rPr lang="en-US" sz="2200" dirty="0"/>
              <a:t>apply the evaluation function at each of the leaf nodes </a:t>
            </a:r>
          </a:p>
          <a:p>
            <a:r>
              <a:rPr lang="en-US" sz="2400" dirty="0"/>
              <a:t>“Back up” values for each of the non-leaf nodes until a value is computed for the root node</a:t>
            </a:r>
          </a:p>
          <a:p>
            <a:pPr lvl="1"/>
            <a:r>
              <a:rPr lang="en-US" sz="2200" dirty="0"/>
              <a:t>at MIN nodes, the backed-up value is the minimum of the values associated with its children </a:t>
            </a:r>
          </a:p>
          <a:p>
            <a:pPr lvl="1"/>
            <a:r>
              <a:rPr lang="en-US" sz="2200" dirty="0"/>
              <a:t>at MAX nodes, the backed-up value is the maximum of the values associated with its children </a:t>
            </a:r>
          </a:p>
          <a:p>
            <a:r>
              <a:rPr lang="en-US" sz="2400" dirty="0"/>
              <a:t>Pick the operator associated with the child node whose backed-up value determined the value at the root </a:t>
            </a:r>
          </a:p>
        </p:txBody>
      </p:sp>
    </p:spTree>
    <p:extLst>
      <p:ext uri="{BB962C8B-B14F-4D97-AF65-F5344CB8AC3E}">
        <p14:creationId xmlns:p14="http://schemas.microsoft.com/office/powerpoint/2010/main" val="390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0891" y="2986484"/>
            <a:ext cx="6340475" cy="1381125"/>
            <a:chOff x="883" y="1584"/>
            <a:chExt cx="3994" cy="870"/>
          </a:xfrm>
        </p:grpSpPr>
        <p:sp>
          <p:nvSpPr>
            <p:cNvPr id="21558" name="Text Box 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D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559" name="Text Box 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E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560" name="Text Box 5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F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561" name="Text Box 6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G</a:t>
              </a:r>
              <a:endParaRPr lang="en-US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562" name="Line 7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63" name="Line 8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64" name="Line 9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65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79028" y="4358084"/>
            <a:ext cx="8204200" cy="1481138"/>
            <a:chOff x="296" y="2448"/>
            <a:chExt cx="5168" cy="933"/>
          </a:xfrm>
        </p:grpSpPr>
        <p:sp>
          <p:nvSpPr>
            <p:cNvPr id="327692" name="AutoShape 12"/>
            <p:cNvSpPr>
              <a:spLocks noChangeAspect="1" noChangeArrowheads="1"/>
            </p:cNvSpPr>
            <p:nvPr/>
          </p:nvSpPr>
          <p:spPr bwMode="auto">
            <a:xfrm>
              <a:off x="296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3" name="AutoShape 13"/>
            <p:cNvSpPr>
              <a:spLocks noChangeAspect="1" noChangeArrowheads="1"/>
            </p:cNvSpPr>
            <p:nvPr/>
          </p:nvSpPr>
          <p:spPr bwMode="auto">
            <a:xfrm>
              <a:off x="979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4" name="AutoShape 14"/>
            <p:cNvSpPr>
              <a:spLocks noChangeAspect="1" noChangeArrowheads="1"/>
            </p:cNvSpPr>
            <p:nvPr/>
          </p:nvSpPr>
          <p:spPr bwMode="auto">
            <a:xfrm>
              <a:off x="1662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5" name="AutoShape 15"/>
            <p:cNvSpPr>
              <a:spLocks noChangeAspect="1" noChangeArrowheads="1"/>
            </p:cNvSpPr>
            <p:nvPr/>
          </p:nvSpPr>
          <p:spPr bwMode="auto">
            <a:xfrm>
              <a:off x="2345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6" name="AutoShape 16"/>
            <p:cNvSpPr>
              <a:spLocks noChangeAspect="1" noChangeArrowheads="1"/>
            </p:cNvSpPr>
            <p:nvPr/>
          </p:nvSpPr>
          <p:spPr bwMode="auto">
            <a:xfrm>
              <a:off x="3028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7" name="AutoShape 17"/>
            <p:cNvSpPr>
              <a:spLocks noChangeAspect="1" noChangeArrowheads="1"/>
            </p:cNvSpPr>
            <p:nvPr/>
          </p:nvSpPr>
          <p:spPr bwMode="auto">
            <a:xfrm>
              <a:off x="3711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8" name="AutoShape 18"/>
            <p:cNvSpPr>
              <a:spLocks noChangeAspect="1" noChangeArrowheads="1"/>
            </p:cNvSpPr>
            <p:nvPr/>
          </p:nvSpPr>
          <p:spPr bwMode="auto">
            <a:xfrm>
              <a:off x="4394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699" name="AutoShape 19"/>
            <p:cNvSpPr>
              <a:spLocks noChangeAspect="1" noChangeArrowheads="1"/>
            </p:cNvSpPr>
            <p:nvPr/>
          </p:nvSpPr>
          <p:spPr bwMode="auto">
            <a:xfrm>
              <a:off x="5078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50" name="Line 20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1" name="Line 21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2" name="Line 22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3" name="Line 23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4" name="Line 24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5" name="Line 25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6" name="Line 26"/>
            <p:cNvSpPr>
              <a:spLocks noChangeShapeType="1"/>
            </p:cNvSpPr>
            <p:nvPr/>
          </p:nvSpPr>
          <p:spPr bwMode="auto">
            <a:xfrm flipH="1">
              <a:off x="4608" y="2448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57" name="Line 27"/>
            <p:cNvSpPr>
              <a:spLocks noChangeShapeType="1"/>
            </p:cNvSpPr>
            <p:nvPr/>
          </p:nvSpPr>
          <p:spPr bwMode="auto">
            <a:xfrm>
              <a:off x="480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327708" name="AutoShape 28"/>
          <p:cNvSpPr>
            <a:spLocks noChangeAspect="1" noChangeArrowheads="1"/>
          </p:cNvSpPr>
          <p:nvPr/>
        </p:nvSpPr>
        <p:spPr bwMode="auto">
          <a:xfrm>
            <a:off x="1628328" y="6548834"/>
            <a:ext cx="384175" cy="307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9" name="Text Box 29"/>
          <p:cNvSpPr txBox="1">
            <a:spLocks noChangeArrowheads="1"/>
          </p:cNvSpPr>
          <p:nvPr/>
        </p:nvSpPr>
        <p:spPr bwMode="auto">
          <a:xfrm>
            <a:off x="2009328" y="6548834"/>
            <a:ext cx="203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terminal position</a:t>
            </a:r>
          </a:p>
        </p:txBody>
      </p:sp>
      <p:sp>
        <p:nvSpPr>
          <p:cNvPr id="21510" name="Text Box 30"/>
          <p:cNvSpPr txBox="1">
            <a:spLocks noChangeArrowheads="1"/>
          </p:cNvSpPr>
          <p:nvPr/>
        </p:nvSpPr>
        <p:spPr bwMode="auto">
          <a:xfrm>
            <a:off x="4904928" y="6548834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agent</a:t>
            </a:r>
          </a:p>
        </p:txBody>
      </p:sp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4523928" y="6472634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2" name="Text Box 32"/>
          <p:cNvSpPr txBox="1">
            <a:spLocks noChangeArrowheads="1"/>
          </p:cNvSpPr>
          <p:nvPr/>
        </p:nvSpPr>
        <p:spPr bwMode="auto">
          <a:xfrm>
            <a:off x="7127428" y="6580584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opponent</a:t>
            </a:r>
          </a:p>
        </p:txBody>
      </p:sp>
      <p:sp>
        <p:nvSpPr>
          <p:cNvPr id="327713" name="Oval 33"/>
          <p:cNvSpPr>
            <a:spLocks noChangeArrowheads="1"/>
          </p:cNvSpPr>
          <p:nvPr/>
        </p:nvSpPr>
        <p:spPr bwMode="auto">
          <a:xfrm>
            <a:off x="6746428" y="6504384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66328" y="5958284"/>
            <a:ext cx="8458200" cy="366713"/>
            <a:chOff x="192" y="3456"/>
            <a:chExt cx="5328" cy="231"/>
          </a:xfrm>
        </p:grpSpPr>
        <p:sp>
          <p:nvSpPr>
            <p:cNvPr id="21534" name="Text Box 35"/>
            <p:cNvSpPr txBox="1">
              <a:spLocks noChangeArrowheads="1"/>
            </p:cNvSpPr>
            <p:nvPr/>
          </p:nvSpPr>
          <p:spPr bwMode="auto">
            <a:xfrm>
              <a:off x="192" y="34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1535" name="Text Box 36"/>
            <p:cNvSpPr txBox="1">
              <a:spLocks noChangeArrowheads="1"/>
            </p:cNvSpPr>
            <p:nvPr/>
          </p:nvSpPr>
          <p:spPr bwMode="auto">
            <a:xfrm>
              <a:off x="864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-5</a:t>
              </a:r>
            </a:p>
          </p:txBody>
        </p:sp>
        <p:sp>
          <p:nvSpPr>
            <p:cNvPr id="21536" name="Text Box 37"/>
            <p:cNvSpPr txBox="1">
              <a:spLocks noChangeArrowheads="1"/>
            </p:cNvSpPr>
            <p:nvPr/>
          </p:nvSpPr>
          <p:spPr bwMode="auto">
            <a:xfrm>
              <a:off x="1584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-5</a:t>
              </a:r>
            </a:p>
          </p:txBody>
        </p:sp>
        <p:sp>
          <p:nvSpPr>
            <p:cNvPr id="21537" name="Text Box 38"/>
            <p:cNvSpPr txBox="1">
              <a:spLocks noChangeArrowheads="1"/>
            </p:cNvSpPr>
            <p:nvPr/>
          </p:nvSpPr>
          <p:spPr bwMode="auto">
            <a:xfrm>
              <a:off x="2304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1538" name="Text Box 39"/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-7</a:t>
              </a:r>
            </a:p>
          </p:txBody>
        </p:sp>
        <p:sp>
          <p:nvSpPr>
            <p:cNvPr id="21539" name="Text Box 40"/>
            <p:cNvSpPr txBox="1">
              <a:spLocks noChangeArrowheads="1"/>
            </p:cNvSpPr>
            <p:nvPr/>
          </p:nvSpPr>
          <p:spPr bwMode="auto">
            <a:xfrm>
              <a:off x="3696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1540" name="Text Box 41"/>
            <p:cNvSpPr txBox="1">
              <a:spLocks noChangeArrowheads="1"/>
            </p:cNvSpPr>
            <p:nvPr/>
          </p:nvSpPr>
          <p:spPr bwMode="auto">
            <a:xfrm>
              <a:off x="4464" y="34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-3</a:t>
              </a:r>
            </a:p>
          </p:txBody>
        </p:sp>
        <p:sp>
          <p:nvSpPr>
            <p:cNvPr id="21541" name="Text Box 42"/>
            <p:cNvSpPr txBox="1">
              <a:spLocks noChangeArrowheads="1"/>
            </p:cNvSpPr>
            <p:nvPr/>
          </p:nvSpPr>
          <p:spPr bwMode="auto">
            <a:xfrm>
              <a:off x="5040" y="34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-8</a:t>
              </a:r>
            </a:p>
          </p:txBody>
        </p:sp>
      </p:grpSp>
      <p:sp>
        <p:nvSpPr>
          <p:cNvPr id="327723" name="Text Box 43"/>
          <p:cNvSpPr txBox="1">
            <a:spLocks noChangeArrowheads="1"/>
          </p:cNvSpPr>
          <p:nvPr/>
        </p:nvSpPr>
        <p:spPr bwMode="auto">
          <a:xfrm>
            <a:off x="4219128" y="115768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27724" name="Text Box 44"/>
          <p:cNvSpPr txBox="1">
            <a:spLocks noChangeArrowheads="1"/>
          </p:cNvSpPr>
          <p:nvPr/>
        </p:nvSpPr>
        <p:spPr bwMode="auto">
          <a:xfrm>
            <a:off x="409128" y="390088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5">
                    <a:lumMod val="25000"/>
                  </a:schemeClr>
                </a:solidFill>
              </a:rPr>
              <a:t>MAX</a:t>
            </a:r>
          </a:p>
        </p:txBody>
      </p:sp>
      <p:sp>
        <p:nvSpPr>
          <p:cNvPr id="327725" name="Text Box 45"/>
          <p:cNvSpPr txBox="1">
            <a:spLocks noChangeArrowheads="1"/>
          </p:cNvSpPr>
          <p:nvPr/>
        </p:nvSpPr>
        <p:spPr bwMode="auto">
          <a:xfrm>
            <a:off x="409128" y="260548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MIN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399728" y="3977084"/>
            <a:ext cx="6096000" cy="366713"/>
            <a:chOff x="624" y="2208"/>
            <a:chExt cx="3840" cy="231"/>
          </a:xfrm>
        </p:grpSpPr>
        <p:sp>
          <p:nvSpPr>
            <p:cNvPr id="21530" name="Text Box 47"/>
            <p:cNvSpPr txBox="1">
              <a:spLocks noChangeArrowheads="1"/>
            </p:cNvSpPr>
            <p:nvPr/>
          </p:nvSpPr>
          <p:spPr bwMode="auto">
            <a:xfrm>
              <a:off x="624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1531" name="Text Box 48"/>
            <p:cNvSpPr txBox="1">
              <a:spLocks noChangeArrowheads="1"/>
            </p:cNvSpPr>
            <p:nvPr/>
          </p:nvSpPr>
          <p:spPr bwMode="auto">
            <a:xfrm>
              <a:off x="1872" y="220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1532" name="Text Box 49"/>
            <p:cNvSpPr txBox="1">
              <a:spLocks noChangeArrowheads="1"/>
            </p:cNvSpPr>
            <p:nvPr/>
          </p:nvSpPr>
          <p:spPr bwMode="auto">
            <a:xfrm>
              <a:off x="3072" y="220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1533" name="Text Box 50"/>
            <p:cNvSpPr txBox="1">
              <a:spLocks noChangeArrowheads="1"/>
            </p:cNvSpPr>
            <p:nvPr/>
          </p:nvSpPr>
          <p:spPr bwMode="auto">
            <a:xfrm>
              <a:off x="4176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-3</a:t>
              </a:r>
            </a:p>
          </p:txBody>
        </p:sp>
      </p:grp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409128" y="115768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MAX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618928" y="2605484"/>
            <a:ext cx="3657600" cy="366713"/>
            <a:chOff x="1392" y="1344"/>
            <a:chExt cx="2304" cy="231"/>
          </a:xfrm>
        </p:grpSpPr>
        <p:sp>
          <p:nvSpPr>
            <p:cNvPr id="21528" name="Text Box 53"/>
            <p:cNvSpPr txBox="1">
              <a:spLocks noChangeArrowheads="1"/>
            </p:cNvSpPr>
            <p:nvPr/>
          </p:nvSpPr>
          <p:spPr bwMode="auto">
            <a:xfrm>
              <a:off x="1392" y="13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1529" name="Text Box 54"/>
            <p:cNvSpPr txBox="1">
              <a:spLocks noChangeArrowheads="1"/>
            </p:cNvSpPr>
            <p:nvPr/>
          </p:nvSpPr>
          <p:spPr bwMode="auto">
            <a:xfrm>
              <a:off x="3360" y="134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00000"/>
                  </a:solidFill>
                </a:rPr>
                <a:t>-3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114228" y="1614884"/>
            <a:ext cx="3797300" cy="1500188"/>
            <a:chOff x="1840" y="856"/>
            <a:chExt cx="2392" cy="945"/>
          </a:xfrm>
        </p:grpSpPr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>
              <a:off x="2104" y="856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25" name="Line 57"/>
            <p:cNvSpPr>
              <a:spLocks noChangeShapeType="1"/>
            </p:cNvSpPr>
            <p:nvPr/>
          </p:nvSpPr>
          <p:spPr bwMode="auto">
            <a:xfrm>
              <a:off x="3160" y="85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526" name="Oval 58"/>
            <p:cNvSpPr>
              <a:spLocks noChangeArrowheads="1"/>
            </p:cNvSpPr>
            <p:nvPr/>
          </p:nvSpPr>
          <p:spPr bwMode="auto">
            <a:xfrm>
              <a:off x="1840" y="1417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C00000"/>
                  </a:solidFill>
                  <a:latin typeface="Tahoma" pitchFamily="34" charset="0"/>
                </a:rPr>
                <a:t>B</a:t>
              </a:r>
              <a:endParaRPr lang="en-US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21527" name="Oval 59"/>
            <p:cNvSpPr>
              <a:spLocks noChangeArrowheads="1"/>
            </p:cNvSpPr>
            <p:nvPr/>
          </p:nvSpPr>
          <p:spPr bwMode="auto">
            <a:xfrm>
              <a:off x="3848" y="140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C00000"/>
                  </a:solidFill>
                  <a:latin typeface="Tahoma" pitchFamily="34" charset="0"/>
                </a:rPr>
                <a:t>C</a:t>
              </a:r>
              <a:endParaRPr lang="en-US">
                <a:solidFill>
                  <a:srgbClr val="C00000"/>
                </a:solidFill>
                <a:latin typeface="Tahoma" pitchFamily="34" charset="0"/>
              </a:endParaRPr>
            </a:p>
          </p:txBody>
        </p:sp>
      </p:grpSp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4716016" y="1157684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C00000"/>
                </a:solidFill>
              </a:rPr>
              <a:t>A</a:t>
            </a:r>
            <a:endParaRPr lang="en-US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1524" name="Rectangle 61"/>
          <p:cNvSpPr>
            <a:spLocks noChangeArrowheads="1"/>
          </p:cNvSpPr>
          <p:nvPr/>
        </p:nvSpPr>
        <p:spPr bwMode="auto">
          <a:xfrm>
            <a:off x="1116013" y="115888"/>
            <a:ext cx="685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</a:rPr>
              <a:t>Minimax </a:t>
            </a:r>
            <a:r>
              <a:rPr lang="en-US" sz="3600" dirty="0" smtClean="0">
                <a:solidFill>
                  <a:srgbClr val="C00000"/>
                </a:solidFill>
                <a:latin typeface="+mn-lt"/>
                <a:ea typeface="MS Pゴシック" pitchFamily="-92" charset="-128"/>
              </a:rPr>
              <a:t>- Concept</a:t>
            </a:r>
            <a:endParaRPr lang="en-US" sz="3600" dirty="0">
              <a:solidFill>
                <a:srgbClr val="C00000"/>
              </a:solidFill>
              <a:latin typeface="+mn-lt"/>
              <a:ea typeface="MS Pゴシック" pitchFamily="-9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4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3" grpId="0"/>
      <p:bldP spid="327724" grpId="0" autoUpdateAnimBg="0"/>
      <p:bldP spid="327725" grpId="0" autoUpdateAnimBg="0"/>
      <p:bldP spid="327731" grpId="0" autoUpdateAnimBg="0"/>
      <p:bldP spid="327740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219" y="337549"/>
            <a:ext cx="7772400" cy="824136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dirty="0" smtClean="0"/>
              <a:t>Minimax - </a:t>
            </a:r>
            <a:r>
              <a:rPr lang="en-US" dirty="0" err="1" smtClean="0"/>
              <a:t>Nim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539" y="1545358"/>
            <a:ext cx="7989888" cy="1698579"/>
          </a:xfrm>
        </p:spPr>
        <p:txBody>
          <a:bodyPr/>
          <a:lstStyle/>
          <a:p>
            <a:pPr eaLnBrk="1" hangingPunct="1"/>
            <a:r>
              <a:rPr lang="en-US" dirty="0" smtClean="0"/>
              <a:t>Start with a pile of tokens, e.g. 7</a:t>
            </a:r>
          </a:p>
          <a:p>
            <a:pPr eaLnBrk="1" hangingPunct="1"/>
            <a:r>
              <a:rPr lang="en-US" dirty="0" smtClean="0"/>
              <a:t>At each move the player must divide the tokens into two non-empty, non-equal piles</a:t>
            </a:r>
          </a:p>
        </p:txBody>
      </p:sp>
      <p:grpSp>
        <p:nvGrpSpPr>
          <p:cNvPr id="22532" name="Group 43"/>
          <p:cNvGrpSpPr>
            <a:grpSpLocks/>
          </p:cNvGrpSpPr>
          <p:nvPr/>
        </p:nvGrpSpPr>
        <p:grpSpPr bwMode="auto">
          <a:xfrm>
            <a:off x="988333" y="3150641"/>
            <a:ext cx="6934200" cy="2235200"/>
            <a:chOff x="1546225" y="4170363"/>
            <a:chExt cx="6934200" cy="2235200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 flipV="1">
              <a:off x="2689225" y="4614863"/>
              <a:ext cx="2070100" cy="4524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34" name="Group 5"/>
            <p:cNvGrpSpPr>
              <a:grpSpLocks/>
            </p:cNvGrpSpPr>
            <p:nvPr/>
          </p:nvGrpSpPr>
          <p:grpSpPr bwMode="auto">
            <a:xfrm>
              <a:off x="1546225" y="4914900"/>
              <a:ext cx="914400" cy="685800"/>
              <a:chOff x="288" y="2928"/>
              <a:chExt cx="576" cy="432"/>
            </a:xfrm>
          </p:grpSpPr>
          <p:sp>
            <p:nvSpPr>
              <p:cNvPr id="22565" name="Line 6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Line 7"/>
              <p:cNvSpPr>
                <a:spLocks noChangeShapeType="1"/>
              </p:cNvSpPr>
              <p:nvPr/>
            </p:nvSpPr>
            <p:spPr bwMode="auto">
              <a:xfrm>
                <a:off x="480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Line 8"/>
              <p:cNvSpPr>
                <a:spLocks noChangeShapeType="1"/>
              </p:cNvSpPr>
              <p:nvPr/>
            </p:nvSpPr>
            <p:spPr bwMode="auto">
              <a:xfrm>
                <a:off x="384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Line 9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Line 10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11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12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5" name="Line 13"/>
            <p:cNvSpPr>
              <a:spLocks noChangeShapeType="1"/>
            </p:cNvSpPr>
            <p:nvPr/>
          </p:nvSpPr>
          <p:spPr bwMode="auto">
            <a:xfrm rot="1047231" flipV="1">
              <a:off x="2873375" y="4665663"/>
              <a:ext cx="3843338" cy="121285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14"/>
            <p:cNvSpPr>
              <a:spLocks noChangeShapeType="1"/>
            </p:cNvSpPr>
            <p:nvPr/>
          </p:nvSpPr>
          <p:spPr bwMode="auto">
            <a:xfrm rot="2587701" flipV="1">
              <a:off x="2909888" y="5224463"/>
              <a:ext cx="1692275" cy="9731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37" name="Group 15"/>
            <p:cNvGrpSpPr>
              <a:grpSpLocks/>
            </p:cNvGrpSpPr>
            <p:nvPr/>
          </p:nvGrpSpPr>
          <p:grpSpPr bwMode="auto">
            <a:xfrm>
              <a:off x="5045075" y="4170363"/>
              <a:ext cx="1295400" cy="823912"/>
              <a:chOff x="2544" y="2304"/>
              <a:chExt cx="816" cy="519"/>
            </a:xfrm>
          </p:grpSpPr>
          <p:grpSp>
            <p:nvGrpSpPr>
              <p:cNvPr id="22556" name="Group 16"/>
              <p:cNvGrpSpPr>
                <a:grpSpLocks/>
              </p:cNvGrpSpPr>
              <p:nvPr/>
            </p:nvGrpSpPr>
            <p:grpSpPr bwMode="auto">
              <a:xfrm>
                <a:off x="2544" y="2352"/>
                <a:ext cx="816" cy="432"/>
                <a:chOff x="2544" y="2352"/>
                <a:chExt cx="816" cy="432"/>
              </a:xfrm>
            </p:grpSpPr>
            <p:sp>
              <p:nvSpPr>
                <p:cNvPr id="22558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9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1" name="Line 20"/>
                <p:cNvSpPr>
                  <a:spLocks noChangeShapeType="1"/>
                </p:cNvSpPr>
                <p:nvPr/>
              </p:nvSpPr>
              <p:spPr bwMode="auto">
                <a:xfrm>
                  <a:off x="2544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Line 21"/>
                <p:cNvSpPr>
                  <a:spLocks noChangeShapeType="1"/>
                </p:cNvSpPr>
                <p:nvPr/>
              </p:nvSpPr>
              <p:spPr bwMode="auto">
                <a:xfrm>
                  <a:off x="3168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3" name="Line 22"/>
                <p:cNvSpPr>
                  <a:spLocks noChangeShapeType="1"/>
                </p:cNvSpPr>
                <p:nvPr/>
              </p:nvSpPr>
              <p:spPr bwMode="auto">
                <a:xfrm>
                  <a:off x="3264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4" name="Line 23"/>
                <p:cNvSpPr>
                  <a:spLocks noChangeShapeType="1"/>
                </p:cNvSpPr>
                <p:nvPr/>
              </p:nvSpPr>
              <p:spPr bwMode="auto">
                <a:xfrm>
                  <a:off x="3360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57" name="Text Box 24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33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800" b="1">
                    <a:solidFill>
                      <a:srgbClr val="FF33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22538" name="Group 25"/>
            <p:cNvGrpSpPr>
              <a:grpSpLocks/>
            </p:cNvGrpSpPr>
            <p:nvPr/>
          </p:nvGrpSpPr>
          <p:grpSpPr bwMode="auto">
            <a:xfrm>
              <a:off x="7108825" y="4849813"/>
              <a:ext cx="1371600" cy="823912"/>
              <a:chOff x="3792" y="2880"/>
              <a:chExt cx="864" cy="519"/>
            </a:xfrm>
          </p:grpSpPr>
          <p:sp>
            <p:nvSpPr>
              <p:cNvPr id="22548" name="Line 26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Line 27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Line 28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29"/>
              <p:cNvSpPr>
                <a:spLocks noChangeShapeType="1"/>
              </p:cNvSpPr>
              <p:nvPr/>
            </p:nvSpPr>
            <p:spPr bwMode="auto">
              <a:xfrm>
                <a:off x="3792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Line 30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Line 3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Line 32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Text Box 33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33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800" b="1">
                    <a:solidFill>
                      <a:srgbClr val="FF33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22539" name="Group 34"/>
            <p:cNvGrpSpPr>
              <a:grpSpLocks/>
            </p:cNvGrpSpPr>
            <p:nvPr/>
          </p:nvGrpSpPr>
          <p:grpSpPr bwMode="auto">
            <a:xfrm>
              <a:off x="5006975" y="5581650"/>
              <a:ext cx="1447800" cy="823913"/>
              <a:chOff x="2496" y="3600"/>
              <a:chExt cx="912" cy="519"/>
            </a:xfrm>
          </p:grpSpPr>
          <p:sp>
            <p:nvSpPr>
              <p:cNvPr id="22540" name="Line 35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Line 36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Line 37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Line 38"/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Line 39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Line 40"/>
              <p:cNvSpPr>
                <a:spLocks noChangeShapeType="1"/>
              </p:cNvSpPr>
              <p:nvPr/>
            </p:nvSpPr>
            <p:spPr bwMode="auto">
              <a:xfrm>
                <a:off x="3312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41"/>
              <p:cNvSpPr>
                <a:spLocks noChangeShapeType="1"/>
              </p:cNvSpPr>
              <p:nvPr/>
            </p:nvSpPr>
            <p:spPr bwMode="auto">
              <a:xfrm>
                <a:off x="3408" y="364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Text Box 42"/>
              <p:cNvSpPr txBox="1">
                <a:spLocks noChangeArrowheads="1"/>
              </p:cNvSpPr>
              <p:nvPr/>
            </p:nvSpPr>
            <p:spPr bwMode="auto">
              <a:xfrm>
                <a:off x="2736" y="3600"/>
                <a:ext cx="33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800" b="1">
                    <a:solidFill>
                      <a:srgbClr val="FF33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3D1AF12-84CA-4198-8040-B93E665C985E}" type="slidenum">
              <a:rPr kumimoji="0" lang="en-US" sz="1400" smtClean="0"/>
              <a:pPr eaLnBrk="1" hangingPunct="1"/>
              <a:t>8</a:t>
            </a:fld>
            <a:endParaRPr kumimoji="0" 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CS AI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Automaton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Self-controlled devices as late as 1</a:t>
            </a:r>
            <a:r>
              <a:rPr lang="en-CA" sz="2000" baseline="30000" dirty="0" smtClean="0"/>
              <a:t>st</a:t>
            </a:r>
            <a:r>
              <a:rPr lang="en-CA" sz="2000" dirty="0" smtClean="0"/>
              <a:t> century AD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Checkers-playing machine by Arthur Samuel, 1949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Using heuristic search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Turing Test by Alan Turing, 1950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ELIZA by </a:t>
            </a:r>
            <a:r>
              <a:rPr lang="en-CA" sz="2000" dirty="0" err="1" smtClean="0"/>
              <a:t>Loseph</a:t>
            </a:r>
            <a:r>
              <a:rPr lang="en-CA" sz="2000" dirty="0" smtClean="0"/>
              <a:t> </a:t>
            </a:r>
            <a:r>
              <a:rPr lang="en-CA" sz="2000" dirty="0" err="1" smtClean="0"/>
              <a:t>Wiezenbaum</a:t>
            </a:r>
            <a:r>
              <a:rPr lang="en-CA" sz="2000" dirty="0" smtClean="0"/>
              <a:t>, 1964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Logic Theorist by Shaw and Simon, 1956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Discover proof for geometric theorems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Artificial Neural Networks, McCulloch and Pitts, 1943, and others later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Fuzzy Logic by </a:t>
            </a:r>
            <a:r>
              <a:rPr lang="en-CA" sz="2400" dirty="0" err="1" smtClean="0"/>
              <a:t>Lotfi</a:t>
            </a:r>
            <a:r>
              <a:rPr lang="en-CA" sz="2400" dirty="0" smtClean="0"/>
              <a:t> </a:t>
            </a:r>
            <a:r>
              <a:rPr lang="en-CA" sz="2400" dirty="0" err="1" smtClean="0"/>
              <a:t>Zadeh</a:t>
            </a:r>
            <a:r>
              <a:rPr lang="en-CA" sz="2400" dirty="0" smtClean="0"/>
              <a:t>, 1965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Knowledge-based and expert systems, 1960s</a:t>
            </a:r>
          </a:p>
        </p:txBody>
      </p:sp>
    </p:spTree>
    <p:extLst>
      <p:ext uri="{BB962C8B-B14F-4D97-AF65-F5344CB8AC3E}">
        <p14:creationId xmlns:p14="http://schemas.microsoft.com/office/powerpoint/2010/main" val="1628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0" y="660400"/>
            <a:ext cx="1905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7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117600"/>
            <a:ext cx="6248400" cy="1155700"/>
            <a:chOff x="816" y="480"/>
            <a:chExt cx="3936" cy="728"/>
          </a:xfrm>
        </p:grpSpPr>
        <p:sp>
          <p:nvSpPr>
            <p:cNvPr id="23585" name="Text Box 4"/>
            <p:cNvSpPr txBox="1">
              <a:spLocks noChangeArrowheads="1"/>
            </p:cNvSpPr>
            <p:nvPr/>
          </p:nvSpPr>
          <p:spPr bwMode="auto">
            <a:xfrm>
              <a:off x="816" y="91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6-1</a:t>
              </a:r>
            </a:p>
          </p:txBody>
        </p:sp>
        <p:sp>
          <p:nvSpPr>
            <p:cNvPr id="23586" name="Text Box 5"/>
            <p:cNvSpPr txBox="1">
              <a:spLocks noChangeArrowheads="1"/>
            </p:cNvSpPr>
            <p:nvPr/>
          </p:nvSpPr>
          <p:spPr bwMode="auto">
            <a:xfrm>
              <a:off x="2112" y="91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5-2</a:t>
              </a:r>
            </a:p>
          </p:txBody>
        </p:sp>
        <p:sp>
          <p:nvSpPr>
            <p:cNvPr id="23587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4-3</a:t>
              </a:r>
            </a:p>
          </p:txBody>
        </p:sp>
        <p:sp>
          <p:nvSpPr>
            <p:cNvPr id="23588" name="Line 7"/>
            <p:cNvSpPr>
              <a:spLocks noChangeShapeType="1"/>
            </p:cNvSpPr>
            <p:nvPr/>
          </p:nvSpPr>
          <p:spPr bwMode="auto">
            <a:xfrm flipH="1">
              <a:off x="1536" y="480"/>
              <a:ext cx="12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Line 8"/>
            <p:cNvSpPr>
              <a:spLocks noChangeShapeType="1"/>
            </p:cNvSpPr>
            <p:nvPr/>
          </p:nvSpPr>
          <p:spPr bwMode="auto">
            <a:xfrm>
              <a:off x="2832" y="4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9"/>
            <p:cNvSpPr>
              <a:spLocks noChangeShapeType="1"/>
            </p:cNvSpPr>
            <p:nvPr/>
          </p:nvSpPr>
          <p:spPr bwMode="auto">
            <a:xfrm>
              <a:off x="2832" y="480"/>
              <a:ext cx="129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2260600"/>
            <a:ext cx="8077200" cy="1155700"/>
            <a:chOff x="144" y="1200"/>
            <a:chExt cx="5088" cy="728"/>
          </a:xfrm>
        </p:grpSpPr>
        <p:sp>
          <p:nvSpPr>
            <p:cNvPr id="23575" name="Text Box 11"/>
            <p:cNvSpPr txBox="1">
              <a:spLocks noChangeArrowheads="1"/>
            </p:cNvSpPr>
            <p:nvPr/>
          </p:nvSpPr>
          <p:spPr bwMode="auto">
            <a:xfrm>
              <a:off x="144" y="163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5-1-1</a:t>
              </a:r>
            </a:p>
          </p:txBody>
        </p:sp>
        <p:sp>
          <p:nvSpPr>
            <p:cNvPr id="23576" name="Text Box 12"/>
            <p:cNvSpPr txBox="1">
              <a:spLocks noChangeArrowheads="1"/>
            </p:cNvSpPr>
            <p:nvPr/>
          </p:nvSpPr>
          <p:spPr bwMode="auto">
            <a:xfrm>
              <a:off x="1440" y="163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4-2-1</a:t>
              </a:r>
            </a:p>
          </p:txBody>
        </p:sp>
        <p:sp>
          <p:nvSpPr>
            <p:cNvPr id="23577" name="Text Box 13"/>
            <p:cNvSpPr txBox="1">
              <a:spLocks noChangeArrowheads="1"/>
            </p:cNvSpPr>
            <p:nvPr/>
          </p:nvSpPr>
          <p:spPr bwMode="auto">
            <a:xfrm>
              <a:off x="2736" y="163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3-2-2</a:t>
              </a:r>
            </a:p>
          </p:txBody>
        </p:sp>
        <p:sp>
          <p:nvSpPr>
            <p:cNvPr id="23578" name="Text Box 14"/>
            <p:cNvSpPr txBox="1">
              <a:spLocks noChangeArrowheads="1"/>
            </p:cNvSpPr>
            <p:nvPr/>
          </p:nvSpPr>
          <p:spPr bwMode="auto">
            <a:xfrm>
              <a:off x="4032" y="163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3-3-1</a:t>
              </a:r>
            </a:p>
          </p:txBody>
        </p:sp>
        <p:sp>
          <p:nvSpPr>
            <p:cNvPr id="23579" name="Line 15"/>
            <p:cNvSpPr>
              <a:spLocks noChangeShapeType="1"/>
            </p:cNvSpPr>
            <p:nvPr/>
          </p:nvSpPr>
          <p:spPr bwMode="auto">
            <a:xfrm flipH="1">
              <a:off x="672" y="1200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16"/>
            <p:cNvSpPr>
              <a:spLocks noChangeShapeType="1"/>
            </p:cNvSpPr>
            <p:nvPr/>
          </p:nvSpPr>
          <p:spPr bwMode="auto">
            <a:xfrm>
              <a:off x="1296" y="120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17"/>
            <p:cNvSpPr>
              <a:spLocks noChangeShapeType="1"/>
            </p:cNvSpPr>
            <p:nvPr/>
          </p:nvSpPr>
          <p:spPr bwMode="auto">
            <a:xfrm flipH="1">
              <a:off x="2160" y="1200"/>
              <a:ext cx="48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18"/>
            <p:cNvSpPr>
              <a:spLocks noChangeShapeType="1"/>
            </p:cNvSpPr>
            <p:nvPr/>
          </p:nvSpPr>
          <p:spPr bwMode="auto">
            <a:xfrm>
              <a:off x="2640" y="1200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9"/>
            <p:cNvSpPr>
              <a:spLocks noChangeShapeType="1"/>
            </p:cNvSpPr>
            <p:nvPr/>
          </p:nvSpPr>
          <p:spPr bwMode="auto">
            <a:xfrm flipH="1">
              <a:off x="2496" y="1200"/>
              <a:ext cx="16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20"/>
            <p:cNvSpPr>
              <a:spLocks noChangeShapeType="1"/>
            </p:cNvSpPr>
            <p:nvPr/>
          </p:nvSpPr>
          <p:spPr bwMode="auto">
            <a:xfrm>
              <a:off x="4128" y="1200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47800" y="3403600"/>
            <a:ext cx="6934200" cy="1231900"/>
            <a:chOff x="528" y="1920"/>
            <a:chExt cx="4368" cy="776"/>
          </a:xfrm>
        </p:grpSpPr>
        <p:sp>
          <p:nvSpPr>
            <p:cNvPr id="23567" name="Text Box 22"/>
            <p:cNvSpPr txBox="1">
              <a:spLocks noChangeArrowheads="1"/>
            </p:cNvSpPr>
            <p:nvPr/>
          </p:nvSpPr>
          <p:spPr bwMode="auto">
            <a:xfrm>
              <a:off x="528" y="2400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4-1-1-1</a:t>
              </a:r>
            </a:p>
          </p:txBody>
        </p:sp>
        <p:sp>
          <p:nvSpPr>
            <p:cNvPr id="23568" name="Text Box 23"/>
            <p:cNvSpPr txBox="1">
              <a:spLocks noChangeArrowheads="1"/>
            </p:cNvSpPr>
            <p:nvPr/>
          </p:nvSpPr>
          <p:spPr bwMode="auto">
            <a:xfrm>
              <a:off x="1968" y="2400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3-2-1-1</a:t>
              </a:r>
            </a:p>
          </p:txBody>
        </p:sp>
        <p:sp>
          <p:nvSpPr>
            <p:cNvPr id="23569" name="Text Box 24"/>
            <p:cNvSpPr txBox="1">
              <a:spLocks noChangeArrowheads="1"/>
            </p:cNvSpPr>
            <p:nvPr/>
          </p:nvSpPr>
          <p:spPr bwMode="auto">
            <a:xfrm>
              <a:off x="3696" y="2400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2-2-2-1</a:t>
              </a:r>
            </a:p>
          </p:txBody>
        </p:sp>
        <p:sp>
          <p:nvSpPr>
            <p:cNvPr id="23570" name="Line 25"/>
            <p:cNvSpPr>
              <a:spLocks noChangeShapeType="1"/>
            </p:cNvSpPr>
            <p:nvPr/>
          </p:nvSpPr>
          <p:spPr bwMode="auto">
            <a:xfrm>
              <a:off x="816" y="19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26"/>
            <p:cNvSpPr>
              <a:spLocks noChangeShapeType="1"/>
            </p:cNvSpPr>
            <p:nvPr/>
          </p:nvSpPr>
          <p:spPr bwMode="auto">
            <a:xfrm>
              <a:off x="816" y="1920"/>
              <a:ext cx="12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7"/>
            <p:cNvSpPr>
              <a:spLocks noChangeShapeType="1"/>
            </p:cNvSpPr>
            <p:nvPr/>
          </p:nvSpPr>
          <p:spPr bwMode="auto">
            <a:xfrm>
              <a:off x="2016" y="1920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8"/>
            <p:cNvSpPr>
              <a:spLocks noChangeShapeType="1"/>
            </p:cNvSpPr>
            <p:nvPr/>
          </p:nvSpPr>
          <p:spPr bwMode="auto">
            <a:xfrm flipH="1">
              <a:off x="2640" y="1920"/>
              <a:ext cx="196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29"/>
            <p:cNvSpPr>
              <a:spLocks noChangeShapeType="1"/>
            </p:cNvSpPr>
            <p:nvPr/>
          </p:nvSpPr>
          <p:spPr bwMode="auto">
            <a:xfrm>
              <a:off x="3072" y="1920"/>
              <a:ext cx="115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209800" y="4622800"/>
            <a:ext cx="5638800" cy="1155700"/>
            <a:chOff x="1008" y="2688"/>
            <a:chExt cx="3552" cy="728"/>
          </a:xfrm>
        </p:grpSpPr>
        <p:sp>
          <p:nvSpPr>
            <p:cNvPr id="23563" name="Text Box 31"/>
            <p:cNvSpPr txBox="1">
              <a:spLocks noChangeArrowheads="1"/>
            </p:cNvSpPr>
            <p:nvPr/>
          </p:nvSpPr>
          <p:spPr bwMode="auto">
            <a:xfrm>
              <a:off x="1008" y="3120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3-1-1-1-1</a:t>
              </a:r>
            </a:p>
          </p:txBody>
        </p:sp>
        <p:sp>
          <p:nvSpPr>
            <p:cNvPr id="23564" name="Text Box 32"/>
            <p:cNvSpPr txBox="1">
              <a:spLocks noChangeArrowheads="1"/>
            </p:cNvSpPr>
            <p:nvPr/>
          </p:nvSpPr>
          <p:spPr bwMode="auto">
            <a:xfrm>
              <a:off x="3360" y="3120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2-2-1-1-1</a:t>
              </a:r>
            </a:p>
          </p:txBody>
        </p:sp>
        <p:sp>
          <p:nvSpPr>
            <p:cNvPr id="23565" name="Line 33"/>
            <p:cNvSpPr>
              <a:spLocks noChangeShapeType="1"/>
            </p:cNvSpPr>
            <p:nvPr/>
          </p:nvSpPr>
          <p:spPr bwMode="auto">
            <a:xfrm>
              <a:off x="1296" y="2688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>
              <a:off x="2544" y="2688"/>
              <a:ext cx="139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352800" y="5765800"/>
            <a:ext cx="2479675" cy="790575"/>
            <a:chOff x="2112" y="3632"/>
            <a:chExt cx="1562" cy="498"/>
          </a:xfrm>
        </p:grpSpPr>
        <p:sp>
          <p:nvSpPr>
            <p:cNvPr id="23561" name="Text Box 36"/>
            <p:cNvSpPr txBox="1">
              <a:spLocks noChangeArrowheads="1"/>
            </p:cNvSpPr>
            <p:nvPr/>
          </p:nvSpPr>
          <p:spPr bwMode="auto">
            <a:xfrm>
              <a:off x="2474" y="3834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2-1-1-1-1-1</a:t>
              </a:r>
            </a:p>
          </p:txBody>
        </p:sp>
        <p:sp>
          <p:nvSpPr>
            <p:cNvPr id="23562" name="Line 37"/>
            <p:cNvSpPr>
              <a:spLocks noChangeShapeType="1"/>
            </p:cNvSpPr>
            <p:nvPr/>
          </p:nvSpPr>
          <p:spPr bwMode="auto">
            <a:xfrm>
              <a:off x="2112" y="3632"/>
              <a:ext cx="967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72926" y="471487"/>
            <a:ext cx="38210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 err="1">
                <a:solidFill>
                  <a:srgbClr val="C00000"/>
                </a:solidFill>
                <a:latin typeface="+mn-lt"/>
                <a:ea typeface="MS Pゴシック" pitchFamily="-92" charset="-128"/>
              </a:rPr>
              <a:t>Nim’s</a:t>
            </a:r>
            <a:r>
              <a:rPr lang="en-US" sz="3600" dirty="0">
                <a:solidFill>
                  <a:srgbClr val="C00000"/>
                </a:solidFill>
                <a:latin typeface="+mn-lt"/>
                <a:ea typeface="MS Pゴシック" pitchFamily="-92" charset="-128"/>
              </a:rPr>
              <a:t> Search Tree</a:t>
            </a:r>
          </a:p>
        </p:txBody>
      </p:sp>
    </p:spTree>
    <p:extLst>
      <p:ext uri="{BB962C8B-B14F-4D97-AF65-F5344CB8AC3E}">
        <p14:creationId xmlns:p14="http://schemas.microsoft.com/office/powerpoint/2010/main" val="39688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72344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dirty="0" smtClean="0"/>
              <a:t>Minimax - </a:t>
            </a:r>
            <a:r>
              <a:rPr lang="en-US" dirty="0" err="1" smtClean="0"/>
              <a:t>Nim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23762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Draw the complete search tree</a:t>
            </a:r>
          </a:p>
          <a:p>
            <a:r>
              <a:rPr lang="en-US" sz="2400" dirty="0"/>
              <a:t>Assuming MIN plays first, complete the MIN/MAX tree</a:t>
            </a:r>
          </a:p>
          <a:p>
            <a:r>
              <a:rPr lang="en-US" sz="2400" dirty="0"/>
              <a:t>Assume that a utility function of</a:t>
            </a:r>
          </a:p>
          <a:p>
            <a:pPr lvl="1"/>
            <a:r>
              <a:rPr lang="en-US" sz="2200" dirty="0"/>
              <a:t>0 = a win for MIN</a:t>
            </a:r>
          </a:p>
          <a:p>
            <a:pPr lvl="1"/>
            <a:r>
              <a:rPr lang="en-US" sz="2200" dirty="0"/>
              <a:t>1 = a win for MAX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3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04800"/>
            <a:ext cx="8077200" cy="6184900"/>
            <a:chOff x="528" y="192"/>
            <a:chExt cx="5088" cy="3896"/>
          </a:xfrm>
        </p:grpSpPr>
        <p:sp>
          <p:nvSpPr>
            <p:cNvPr id="25630" name="Text Box 3"/>
            <p:cNvSpPr txBox="1">
              <a:spLocks noChangeArrowheads="1"/>
            </p:cNvSpPr>
            <p:nvPr/>
          </p:nvSpPr>
          <p:spPr bwMode="auto">
            <a:xfrm>
              <a:off x="2640" y="192"/>
              <a:ext cx="120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25631" name="Group 4"/>
            <p:cNvGrpSpPr>
              <a:grpSpLocks/>
            </p:cNvGrpSpPr>
            <p:nvPr/>
          </p:nvGrpSpPr>
          <p:grpSpPr bwMode="auto">
            <a:xfrm>
              <a:off x="1200" y="480"/>
              <a:ext cx="3936" cy="728"/>
              <a:chOff x="816" y="480"/>
              <a:chExt cx="3936" cy="728"/>
            </a:xfrm>
          </p:grpSpPr>
          <p:sp>
            <p:nvSpPr>
              <p:cNvPr id="25660" name="Text Box 5"/>
              <p:cNvSpPr txBox="1">
                <a:spLocks noChangeArrowheads="1"/>
              </p:cNvSpPr>
              <p:nvPr/>
            </p:nvSpPr>
            <p:spPr bwMode="auto">
              <a:xfrm>
                <a:off x="816" y="91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6-1</a:t>
                </a:r>
              </a:p>
            </p:txBody>
          </p:sp>
          <p:sp>
            <p:nvSpPr>
              <p:cNvPr id="25661" name="Text Box 6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5-2</a:t>
                </a:r>
              </a:p>
            </p:txBody>
          </p:sp>
          <p:sp>
            <p:nvSpPr>
              <p:cNvPr id="25662" name="Text Box 7"/>
              <p:cNvSpPr txBox="1">
                <a:spLocks noChangeArrowheads="1"/>
              </p:cNvSpPr>
              <p:nvPr/>
            </p:nvSpPr>
            <p:spPr bwMode="auto">
              <a:xfrm>
                <a:off x="3552" y="91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4-3</a:t>
                </a:r>
              </a:p>
            </p:txBody>
          </p:sp>
          <p:sp>
            <p:nvSpPr>
              <p:cNvPr id="25663" name="Line 8"/>
              <p:cNvSpPr>
                <a:spLocks noChangeShapeType="1"/>
              </p:cNvSpPr>
              <p:nvPr/>
            </p:nvSpPr>
            <p:spPr bwMode="auto">
              <a:xfrm flipH="1">
                <a:off x="1536" y="480"/>
                <a:ext cx="12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4" name="Line 9"/>
              <p:cNvSpPr>
                <a:spLocks noChangeShapeType="1"/>
              </p:cNvSpPr>
              <p:nvPr/>
            </p:nvSpPr>
            <p:spPr bwMode="auto">
              <a:xfrm>
                <a:off x="2832" y="48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5" name="Line 10"/>
              <p:cNvSpPr>
                <a:spLocks noChangeShapeType="1"/>
              </p:cNvSpPr>
              <p:nvPr/>
            </p:nvSpPr>
            <p:spPr bwMode="auto">
              <a:xfrm>
                <a:off x="2832" y="480"/>
                <a:ext cx="129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2" name="Group 11"/>
            <p:cNvGrpSpPr>
              <a:grpSpLocks/>
            </p:cNvGrpSpPr>
            <p:nvPr/>
          </p:nvGrpSpPr>
          <p:grpSpPr bwMode="auto">
            <a:xfrm>
              <a:off x="528" y="1200"/>
              <a:ext cx="5088" cy="728"/>
              <a:chOff x="144" y="1200"/>
              <a:chExt cx="5088" cy="728"/>
            </a:xfrm>
          </p:grpSpPr>
          <p:sp>
            <p:nvSpPr>
              <p:cNvPr id="25650" name="Text Box 12"/>
              <p:cNvSpPr txBox="1">
                <a:spLocks noChangeArrowheads="1"/>
              </p:cNvSpPr>
              <p:nvPr/>
            </p:nvSpPr>
            <p:spPr bwMode="auto">
              <a:xfrm>
                <a:off x="144" y="163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5-1-1</a:t>
                </a:r>
              </a:p>
            </p:txBody>
          </p:sp>
          <p:sp>
            <p:nvSpPr>
              <p:cNvPr id="25651" name="Text Box 13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4-2-1</a:t>
                </a:r>
              </a:p>
            </p:txBody>
          </p:sp>
          <p:sp>
            <p:nvSpPr>
              <p:cNvPr id="25652" name="Text Box 14"/>
              <p:cNvSpPr txBox="1">
                <a:spLocks noChangeArrowheads="1"/>
              </p:cNvSpPr>
              <p:nvPr/>
            </p:nvSpPr>
            <p:spPr bwMode="auto">
              <a:xfrm>
                <a:off x="2736" y="163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3-2-2</a:t>
                </a:r>
              </a:p>
            </p:txBody>
          </p:sp>
          <p:sp>
            <p:nvSpPr>
              <p:cNvPr id="25653" name="Text Box 15"/>
              <p:cNvSpPr txBox="1">
                <a:spLocks noChangeArrowheads="1"/>
              </p:cNvSpPr>
              <p:nvPr/>
            </p:nvSpPr>
            <p:spPr bwMode="auto">
              <a:xfrm>
                <a:off x="4032" y="163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3-3-1</a:t>
                </a:r>
              </a:p>
            </p:txBody>
          </p:sp>
          <p:sp>
            <p:nvSpPr>
              <p:cNvPr id="25654" name="Line 16"/>
              <p:cNvSpPr>
                <a:spLocks noChangeShapeType="1"/>
              </p:cNvSpPr>
              <p:nvPr/>
            </p:nvSpPr>
            <p:spPr bwMode="auto">
              <a:xfrm flipH="1">
                <a:off x="672" y="1200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Line 17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76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6" name="Line 18"/>
              <p:cNvSpPr>
                <a:spLocks noChangeShapeType="1"/>
              </p:cNvSpPr>
              <p:nvPr/>
            </p:nvSpPr>
            <p:spPr bwMode="auto">
              <a:xfrm flipH="1">
                <a:off x="2160" y="1200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7" name="Line 19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52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8" name="Line 20"/>
              <p:cNvSpPr>
                <a:spLocks noChangeShapeType="1"/>
              </p:cNvSpPr>
              <p:nvPr/>
            </p:nvSpPr>
            <p:spPr bwMode="auto">
              <a:xfrm flipH="1">
                <a:off x="2496" y="1200"/>
                <a:ext cx="1632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9" name="Line 21"/>
              <p:cNvSpPr>
                <a:spLocks noChangeShapeType="1"/>
              </p:cNvSpPr>
              <p:nvPr/>
            </p:nvSpPr>
            <p:spPr bwMode="auto">
              <a:xfrm>
                <a:off x="4128" y="1200"/>
                <a:ext cx="52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3" name="Group 22"/>
            <p:cNvGrpSpPr>
              <a:grpSpLocks/>
            </p:cNvGrpSpPr>
            <p:nvPr/>
          </p:nvGrpSpPr>
          <p:grpSpPr bwMode="auto">
            <a:xfrm>
              <a:off x="912" y="1920"/>
              <a:ext cx="4368" cy="776"/>
              <a:chOff x="528" y="1920"/>
              <a:chExt cx="4368" cy="776"/>
            </a:xfrm>
          </p:grpSpPr>
          <p:sp>
            <p:nvSpPr>
              <p:cNvPr id="25642" name="Text Box 23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4-1-1-1</a:t>
                </a:r>
              </a:p>
            </p:txBody>
          </p:sp>
          <p:sp>
            <p:nvSpPr>
              <p:cNvPr id="25643" name="Text Box 24"/>
              <p:cNvSpPr txBox="1">
                <a:spLocks noChangeArrowheads="1"/>
              </p:cNvSpPr>
              <p:nvPr/>
            </p:nvSpPr>
            <p:spPr bwMode="auto">
              <a:xfrm>
                <a:off x="1968" y="2400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3-2-1-1</a:t>
                </a:r>
              </a:p>
            </p:txBody>
          </p:sp>
          <p:sp>
            <p:nvSpPr>
              <p:cNvPr id="25644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2-2-2-1</a:t>
                </a:r>
              </a:p>
            </p:txBody>
          </p:sp>
          <p:sp>
            <p:nvSpPr>
              <p:cNvPr id="25645" name="Line 26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29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8"/>
              <p:cNvSpPr>
                <a:spLocks noChangeShapeType="1"/>
              </p:cNvSpPr>
              <p:nvPr/>
            </p:nvSpPr>
            <p:spPr bwMode="auto">
              <a:xfrm>
                <a:off x="2016" y="1920"/>
                <a:ext cx="24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9"/>
              <p:cNvSpPr>
                <a:spLocks noChangeShapeType="1"/>
              </p:cNvSpPr>
              <p:nvPr/>
            </p:nvSpPr>
            <p:spPr bwMode="auto">
              <a:xfrm flipH="1">
                <a:off x="2640" y="1920"/>
                <a:ext cx="196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30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115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4" name="Group 31"/>
            <p:cNvGrpSpPr>
              <a:grpSpLocks/>
            </p:cNvGrpSpPr>
            <p:nvPr/>
          </p:nvGrpSpPr>
          <p:grpSpPr bwMode="auto">
            <a:xfrm>
              <a:off x="1392" y="2688"/>
              <a:ext cx="3552" cy="728"/>
              <a:chOff x="1008" y="2688"/>
              <a:chExt cx="3552" cy="728"/>
            </a:xfrm>
          </p:grpSpPr>
          <p:sp>
            <p:nvSpPr>
              <p:cNvPr id="25638" name="Text Box 32"/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3-1-1-1-1</a:t>
                </a:r>
              </a:p>
            </p:txBody>
          </p:sp>
          <p:sp>
            <p:nvSpPr>
              <p:cNvPr id="25639" name="Text Box 33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2-2-1-1-1</a:t>
                </a:r>
              </a:p>
            </p:txBody>
          </p:sp>
          <p:sp>
            <p:nvSpPr>
              <p:cNvPr id="25640" name="Line 34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35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1392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5" name="Group 36"/>
            <p:cNvGrpSpPr>
              <a:grpSpLocks/>
            </p:cNvGrpSpPr>
            <p:nvPr/>
          </p:nvGrpSpPr>
          <p:grpSpPr bwMode="auto">
            <a:xfrm>
              <a:off x="2112" y="3408"/>
              <a:ext cx="1632" cy="680"/>
              <a:chOff x="1728" y="3408"/>
              <a:chExt cx="1632" cy="680"/>
            </a:xfrm>
          </p:grpSpPr>
          <p:sp>
            <p:nvSpPr>
              <p:cNvPr id="25636" name="Text Box 37"/>
              <p:cNvSpPr txBox="1">
                <a:spLocks noChangeArrowheads="1"/>
              </p:cNvSpPr>
              <p:nvPr/>
            </p:nvSpPr>
            <p:spPr bwMode="auto">
              <a:xfrm>
                <a:off x="2160" y="3792"/>
                <a:ext cx="120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2-1-1-1-1-1</a:t>
                </a:r>
              </a:p>
            </p:txBody>
          </p:sp>
          <p:sp>
            <p:nvSpPr>
              <p:cNvPr id="25637" name="Line 38"/>
              <p:cNvSpPr>
                <a:spLocks noChangeShapeType="1"/>
              </p:cNvSpPr>
              <p:nvPr/>
            </p:nvSpPr>
            <p:spPr bwMode="auto">
              <a:xfrm>
                <a:off x="1728" y="3408"/>
                <a:ext cx="96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81000" y="990600"/>
            <a:ext cx="8229600" cy="4724400"/>
            <a:chOff x="240" y="624"/>
            <a:chExt cx="5184" cy="2976"/>
          </a:xfrm>
        </p:grpSpPr>
        <p:sp>
          <p:nvSpPr>
            <p:cNvPr id="25625" name="Line 40"/>
            <p:cNvSpPr>
              <a:spLocks noChangeShapeType="1"/>
            </p:cNvSpPr>
            <p:nvPr/>
          </p:nvSpPr>
          <p:spPr bwMode="auto">
            <a:xfrm>
              <a:off x="288" y="624"/>
              <a:ext cx="5040" cy="0"/>
            </a:xfrm>
            <a:prstGeom prst="lin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41"/>
            <p:cNvSpPr>
              <a:spLocks noChangeShapeType="1"/>
            </p:cNvSpPr>
            <p:nvPr/>
          </p:nvSpPr>
          <p:spPr bwMode="auto">
            <a:xfrm>
              <a:off x="288" y="1392"/>
              <a:ext cx="5040" cy="0"/>
            </a:xfrm>
            <a:prstGeom prst="lin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42"/>
            <p:cNvSpPr>
              <a:spLocks noChangeShapeType="1"/>
            </p:cNvSpPr>
            <p:nvPr/>
          </p:nvSpPr>
          <p:spPr bwMode="auto">
            <a:xfrm>
              <a:off x="240" y="2160"/>
              <a:ext cx="5040" cy="0"/>
            </a:xfrm>
            <a:prstGeom prst="lin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43"/>
            <p:cNvSpPr>
              <a:spLocks noChangeShapeType="1"/>
            </p:cNvSpPr>
            <p:nvPr/>
          </p:nvSpPr>
          <p:spPr bwMode="auto">
            <a:xfrm>
              <a:off x="384" y="2880"/>
              <a:ext cx="5040" cy="0"/>
            </a:xfrm>
            <a:prstGeom prst="lin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44"/>
            <p:cNvSpPr>
              <a:spLocks noChangeShapeType="1"/>
            </p:cNvSpPr>
            <p:nvPr/>
          </p:nvSpPr>
          <p:spPr bwMode="auto">
            <a:xfrm>
              <a:off x="336" y="3600"/>
              <a:ext cx="5040" cy="0"/>
            </a:xfrm>
            <a:prstGeom prst="line">
              <a:avLst/>
            </a:prstGeom>
            <a:noFill/>
            <a:ln w="38100" cap="rnd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0" y="381000"/>
            <a:ext cx="914400" cy="6019800"/>
            <a:chOff x="0" y="240"/>
            <a:chExt cx="576" cy="3792"/>
          </a:xfrm>
        </p:grpSpPr>
        <p:sp>
          <p:nvSpPr>
            <p:cNvPr id="25619" name="Text Box 46"/>
            <p:cNvSpPr txBox="1">
              <a:spLocks noChangeArrowheads="1"/>
            </p:cNvSpPr>
            <p:nvPr/>
          </p:nvSpPr>
          <p:spPr bwMode="auto">
            <a:xfrm>
              <a:off x="0" y="2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25620" name="Text Box 47"/>
            <p:cNvSpPr txBox="1">
              <a:spLocks noChangeArrowheads="1"/>
            </p:cNvSpPr>
            <p:nvPr/>
          </p:nvSpPr>
          <p:spPr bwMode="auto">
            <a:xfrm>
              <a:off x="0" y="163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25621" name="Text Box 48"/>
            <p:cNvSpPr txBox="1">
              <a:spLocks noChangeArrowheads="1"/>
            </p:cNvSpPr>
            <p:nvPr/>
          </p:nvSpPr>
          <p:spPr bwMode="auto">
            <a:xfrm>
              <a:off x="0" y="307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25622" name="Text Box 49"/>
            <p:cNvSpPr txBox="1">
              <a:spLocks noChangeArrowheads="1"/>
            </p:cNvSpPr>
            <p:nvPr/>
          </p:nvSpPr>
          <p:spPr bwMode="auto">
            <a:xfrm>
              <a:off x="0" y="8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25623" name="Text Box 50"/>
            <p:cNvSpPr txBox="1">
              <a:spLocks noChangeArrowheads="1"/>
            </p:cNvSpPr>
            <p:nvPr/>
          </p:nvSpPr>
          <p:spPr bwMode="auto">
            <a:xfrm>
              <a:off x="0" y="240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25624" name="Text Box 51"/>
            <p:cNvSpPr txBox="1">
              <a:spLocks noChangeArrowheads="1"/>
            </p:cNvSpPr>
            <p:nvPr/>
          </p:nvSpPr>
          <p:spPr bwMode="auto">
            <a:xfrm>
              <a:off x="0" y="374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imes New Roman" pitchFamily="18" charset="0"/>
                </a:rPr>
                <a:t>MAX</a:t>
              </a:r>
            </a:p>
          </p:txBody>
        </p:sp>
      </p:grp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6019800" y="5867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53" name="Text Box 53"/>
          <p:cNvSpPr txBox="1">
            <a:spLocks noChangeArrowheads="1"/>
          </p:cNvSpPr>
          <p:nvPr/>
        </p:nvSpPr>
        <p:spPr bwMode="auto">
          <a:xfrm>
            <a:off x="7848600" y="4800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54" name="Text Box 54"/>
          <p:cNvSpPr txBox="1">
            <a:spLocks noChangeArrowheads="1"/>
          </p:cNvSpPr>
          <p:nvPr/>
        </p:nvSpPr>
        <p:spPr bwMode="auto">
          <a:xfrm>
            <a:off x="8382000" y="37338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4114800" y="4800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56" name="Text Box 56"/>
          <p:cNvSpPr txBox="1">
            <a:spLocks noChangeArrowheads="1"/>
          </p:cNvSpPr>
          <p:nvPr/>
        </p:nvSpPr>
        <p:spPr bwMode="auto">
          <a:xfrm>
            <a:off x="914400" y="3657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57" name="Text Box 57"/>
          <p:cNvSpPr txBox="1">
            <a:spLocks noChangeArrowheads="1"/>
          </p:cNvSpPr>
          <p:nvPr/>
        </p:nvSpPr>
        <p:spPr bwMode="auto">
          <a:xfrm>
            <a:off x="4267200" y="3276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58" name="Text Box 58"/>
          <p:cNvSpPr txBox="1">
            <a:spLocks noChangeArrowheads="1"/>
          </p:cNvSpPr>
          <p:nvPr/>
        </p:nvSpPr>
        <p:spPr bwMode="auto">
          <a:xfrm>
            <a:off x="914400" y="2057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59" name="Text Box 59"/>
          <p:cNvSpPr txBox="1">
            <a:spLocks noChangeArrowheads="1"/>
          </p:cNvSpPr>
          <p:nvPr/>
        </p:nvSpPr>
        <p:spPr bwMode="auto">
          <a:xfrm>
            <a:off x="3657600" y="2057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60" name="Text Box 60"/>
          <p:cNvSpPr txBox="1">
            <a:spLocks noChangeArrowheads="1"/>
          </p:cNvSpPr>
          <p:nvPr/>
        </p:nvSpPr>
        <p:spPr bwMode="auto">
          <a:xfrm>
            <a:off x="6324600" y="2057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2861" name="Text Box 61"/>
          <p:cNvSpPr txBox="1">
            <a:spLocks noChangeArrowheads="1"/>
          </p:cNvSpPr>
          <p:nvPr/>
        </p:nvSpPr>
        <p:spPr bwMode="auto">
          <a:xfrm>
            <a:off x="8382000" y="2057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62" name="Text Box 62"/>
          <p:cNvSpPr txBox="1">
            <a:spLocks noChangeArrowheads="1"/>
          </p:cNvSpPr>
          <p:nvPr/>
        </p:nvSpPr>
        <p:spPr bwMode="auto">
          <a:xfrm>
            <a:off x="2209800" y="914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63" name="Text Box 63"/>
          <p:cNvSpPr txBox="1">
            <a:spLocks noChangeArrowheads="1"/>
          </p:cNvSpPr>
          <p:nvPr/>
        </p:nvSpPr>
        <p:spPr bwMode="auto">
          <a:xfrm>
            <a:off x="4343400" y="914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64" name="Text Box 64"/>
          <p:cNvSpPr txBox="1">
            <a:spLocks noChangeArrowheads="1"/>
          </p:cNvSpPr>
          <p:nvPr/>
        </p:nvSpPr>
        <p:spPr bwMode="auto">
          <a:xfrm>
            <a:off x="7467600" y="9144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2865" name="Text Box 65"/>
          <p:cNvSpPr txBox="1">
            <a:spLocks noChangeArrowheads="1"/>
          </p:cNvSpPr>
          <p:nvPr/>
        </p:nvSpPr>
        <p:spPr bwMode="auto">
          <a:xfrm>
            <a:off x="3657600" y="228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07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2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2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2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2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2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2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2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2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2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2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2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2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52" grpId="0" autoUpdateAnimBg="0"/>
      <p:bldP spid="332853" grpId="0" autoUpdateAnimBg="0"/>
      <p:bldP spid="332854" grpId="0" autoUpdateAnimBg="0"/>
      <p:bldP spid="332855" grpId="0" autoUpdateAnimBg="0"/>
      <p:bldP spid="332856" grpId="0" autoUpdateAnimBg="0"/>
      <p:bldP spid="332857" grpId="0" autoUpdateAnimBg="0"/>
      <p:bldP spid="332858" grpId="0" autoUpdateAnimBg="0"/>
      <p:bldP spid="332859" grpId="0" autoUpdateAnimBg="0"/>
      <p:bldP spid="332860" grpId="0" autoUpdateAnimBg="0"/>
      <p:bldP spid="332861" grpId="0" autoUpdateAnimBg="0"/>
      <p:bldP spid="332862" grpId="0" autoUpdateAnimBg="0"/>
      <p:bldP spid="332863" grpId="0" autoUpdateAnimBg="0"/>
      <p:bldP spid="332864" grpId="0" autoUpdateAnimBg="0"/>
      <p:bldP spid="33286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sz="4000" dirty="0"/>
              <a:t>Game </a:t>
            </a:r>
            <a:r>
              <a:rPr lang="en-US" sz="4000" dirty="0" smtClean="0"/>
              <a:t>Playing</a:t>
            </a:r>
            <a:endParaRPr lang="en-US" sz="40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16" y="1570112"/>
            <a:ext cx="7776864" cy="7920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both players play their best moves, then which “line” does the play follow?</a:t>
            </a:r>
          </a:p>
          <a:p>
            <a:pPr marL="609600" indent="-609600"/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704856" cy="406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5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7772400" cy="5105400"/>
          </a:xfrm>
        </p:spPr>
        <p:txBody>
          <a:bodyPr/>
          <a:lstStyle/>
          <a:p>
            <a:pPr marL="609600" indent="-609600"/>
            <a:r>
              <a:rPr lang="en-US" sz="2800" dirty="0"/>
              <a:t>Game tree</a:t>
            </a:r>
          </a:p>
          <a:p>
            <a:pPr marL="914400" lvl="1" indent="-457200"/>
            <a:r>
              <a:rPr lang="en-US" sz="2000" dirty="0"/>
              <a:t>describes the possible sequences of play</a:t>
            </a:r>
          </a:p>
          <a:p>
            <a:pPr marL="914400" lvl="1" indent="-457200"/>
            <a:r>
              <a:rPr lang="en-US" sz="2000" dirty="0"/>
              <a:t>might be drawn as a graph if we merge together identical states</a:t>
            </a:r>
          </a:p>
          <a:p>
            <a:pPr marL="609600" indent="-609600"/>
            <a:r>
              <a:rPr lang="en-US" sz="2800" dirty="0"/>
              <a:t>Minimax</a:t>
            </a:r>
          </a:p>
          <a:p>
            <a:pPr marL="914400" lvl="1" indent="-457200"/>
            <a:r>
              <a:rPr lang="en-US" sz="2000" dirty="0"/>
              <a:t>Utility values assigned to the leaves</a:t>
            </a:r>
          </a:p>
          <a:p>
            <a:pPr marL="609600" indent="-609600"/>
            <a:r>
              <a:rPr lang="en-US" sz="2800" dirty="0"/>
              <a:t>Values “backed up” the tree by</a:t>
            </a:r>
          </a:p>
          <a:p>
            <a:pPr marL="914400" lvl="1" indent="-457200"/>
            <a:r>
              <a:rPr lang="en-US" sz="2000" dirty="0"/>
              <a:t>MAX node takes max value of children</a:t>
            </a:r>
          </a:p>
          <a:p>
            <a:pPr marL="914400" lvl="1" indent="-457200"/>
            <a:r>
              <a:rPr lang="en-US" sz="2000" dirty="0"/>
              <a:t>MIN node takes min value of children</a:t>
            </a:r>
          </a:p>
          <a:p>
            <a:pPr marL="914400" lvl="1" indent="-457200"/>
            <a:r>
              <a:rPr lang="en-US" sz="2000" dirty="0"/>
              <a:t>Can read off best lines of play and results</a:t>
            </a:r>
          </a:p>
          <a:p>
            <a:pPr marL="609600" indent="-609600"/>
            <a:r>
              <a:rPr lang="en-US" sz="2800" dirty="0"/>
              <a:t>Depth Bound – utility of terminal states estimated using an “evaluation function”</a:t>
            </a:r>
          </a:p>
        </p:txBody>
      </p:sp>
    </p:spTree>
    <p:extLst>
      <p:ext uri="{BB962C8B-B14F-4D97-AF65-F5344CB8AC3E}">
        <p14:creationId xmlns:p14="http://schemas.microsoft.com/office/powerpoint/2010/main" val="1721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6" name="Picture 7" descr="kaspar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76872"/>
            <a:ext cx="46005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37226" y="2386409"/>
            <a:ext cx="2609850" cy="1377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Garry Kasparov and Deep Blue. © 1997, GM Gabriel Schwartzman's Chess Camera, courtesy IBM.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Minimax </a:t>
            </a:r>
            <a:r>
              <a:rPr lang="en-US" dirty="0"/>
              <a:t>and Chess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With full tree, can determine best possible move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full </a:t>
            </a:r>
            <a:r>
              <a:rPr lang="en-US" sz="2400" dirty="0"/>
              <a:t>tree impossible for some games! 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Chess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Chess </a:t>
            </a:r>
            <a:r>
              <a:rPr lang="en-US" dirty="0"/>
              <a:t>has ~ 35 legal moves </a:t>
            </a:r>
            <a:r>
              <a:rPr lang="en-US" dirty="0" smtClean="0"/>
              <a:t>at </a:t>
            </a:r>
            <a:r>
              <a:rPr lang="en-US" dirty="0"/>
              <a:t>a given </a:t>
            </a:r>
            <a:r>
              <a:rPr lang="en-US" dirty="0" smtClean="0"/>
              <a:t>time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Exponential </a:t>
            </a:r>
            <a:r>
              <a:rPr lang="en-US" dirty="0"/>
              <a:t>growth: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35 at one </a:t>
            </a:r>
            <a:r>
              <a:rPr lang="en-US" dirty="0" smtClean="0"/>
              <a:t>ply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35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1225 at two plies 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35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2 billion and 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35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2 quadrillion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Games can last 40 moves (or more</a:t>
            </a:r>
            <a:r>
              <a:rPr 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35</a:t>
            </a:r>
            <a:r>
              <a:rPr lang="en-US" baseline="30000" dirty="0" smtClean="0"/>
              <a:t>40</a:t>
            </a:r>
            <a:r>
              <a:rPr lang="en-US" dirty="0"/>
              <a:t> </a:t>
            </a:r>
            <a:r>
              <a:rPr lang="en-US" dirty="0" smtClean="0"/>
              <a:t>or 10</a:t>
            </a:r>
            <a:r>
              <a:rPr lang="en-US" baseline="30000" dirty="0" smtClean="0"/>
              <a:t>120</a:t>
            </a:r>
            <a:r>
              <a:rPr lang="en-US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Stars </a:t>
            </a:r>
            <a:r>
              <a:rPr lang="en-US" dirty="0"/>
              <a:t>in universe: ~ </a:t>
            </a:r>
            <a:r>
              <a:rPr lang="en-US" dirty="0" smtClean="0"/>
              <a:t>2</a:t>
            </a:r>
            <a:r>
              <a:rPr lang="en-US" baseline="30000" dirty="0" smtClean="0"/>
              <a:t>28</a:t>
            </a:r>
          </a:p>
          <a:p>
            <a:pPr lvl="2">
              <a:buClr>
                <a:srgbClr val="FF0000"/>
              </a:buClr>
            </a:pPr>
            <a:r>
              <a:rPr lang="en-US" dirty="0"/>
              <a:t>10</a:t>
            </a:r>
            <a:r>
              <a:rPr lang="en-US" baseline="30000" dirty="0"/>
              <a:t>120 </a:t>
            </a:r>
            <a:r>
              <a:rPr lang="en-US" baseline="30000" dirty="0" smtClean="0"/>
              <a:t> </a:t>
            </a:r>
            <a:r>
              <a:rPr lang="en-US" dirty="0" smtClean="0"/>
              <a:t>&gt; The number </a:t>
            </a:r>
            <a:r>
              <a:rPr lang="en-US" dirty="0"/>
              <a:t>of atoms in the universe</a:t>
            </a:r>
          </a:p>
          <a:p>
            <a:pPr lvl="2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5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</a:t>
            </a:r>
            <a:r>
              <a:rPr lang="en-US" dirty="0"/>
              <a:t>million positions/second = 10</a:t>
            </a:r>
            <a:r>
              <a:rPr lang="en-US" baseline="30000" dirty="0"/>
              <a:t>100</a:t>
            </a:r>
            <a:r>
              <a:rPr lang="en-US" dirty="0"/>
              <a:t> years to evaluate all possible games</a:t>
            </a:r>
          </a:p>
          <a:p>
            <a:pPr lvl="1"/>
            <a:r>
              <a:rPr lang="en-US" dirty="0"/>
              <a:t>Age of universe = 10</a:t>
            </a:r>
            <a:r>
              <a:rPr lang="en-US" baseline="30000" dirty="0"/>
              <a:t>10</a:t>
            </a:r>
            <a:endParaRPr lang="en-US" dirty="0"/>
          </a:p>
          <a:p>
            <a:r>
              <a:rPr lang="en-US" dirty="0"/>
              <a:t>Searching to depth = 40, at one game per microsecond it would take 10</a:t>
            </a:r>
            <a:r>
              <a:rPr lang="en-US" baseline="30000" dirty="0"/>
              <a:t>90</a:t>
            </a:r>
            <a:r>
              <a:rPr lang="en-US" dirty="0"/>
              <a:t> years to make its first move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D707B-2420-4898-AD15-6C605AFCEDE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Minimax and Chess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5181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 large games (Chess) can’t see end of the game. Must estimate winning or losing from top portion</a:t>
            </a:r>
          </a:p>
          <a:p>
            <a:pPr lvl="1"/>
            <a:r>
              <a:rPr lang="en-US" dirty="0"/>
              <a:t>Evaluate() function to guess </a:t>
            </a:r>
            <a:r>
              <a:rPr lang="en-US" dirty="0" smtClean="0"/>
              <a:t>the end for a given </a:t>
            </a:r>
            <a:r>
              <a:rPr lang="en-US" dirty="0"/>
              <a:t>board</a:t>
            </a:r>
          </a:p>
          <a:p>
            <a:pPr lvl="1"/>
            <a:r>
              <a:rPr lang="en-US" dirty="0"/>
              <a:t>A numeric value, much smaller than victory </a:t>
            </a:r>
          </a:p>
          <a:p>
            <a:pPr lvl="2"/>
            <a:r>
              <a:rPr lang="en-US" dirty="0"/>
              <a:t>Example: Checkmate for Max will be one million, for Min minus one million</a:t>
            </a:r>
          </a:p>
          <a:p>
            <a:r>
              <a:rPr lang="en-US" dirty="0" smtClean="0"/>
              <a:t>So</a:t>
            </a:r>
            <a:r>
              <a:rPr lang="en-US" dirty="0"/>
              <a:t>, computer’s strength at chess comes from:</a:t>
            </a:r>
          </a:p>
          <a:p>
            <a:pPr lvl="1"/>
            <a:r>
              <a:rPr lang="en-US" dirty="0"/>
              <a:t>How deep can search</a:t>
            </a:r>
          </a:p>
          <a:p>
            <a:pPr lvl="1"/>
            <a:r>
              <a:rPr lang="en-US" dirty="0"/>
              <a:t>How well can evaluate a board position</a:t>
            </a:r>
          </a:p>
          <a:p>
            <a:pPr lvl="1"/>
            <a:r>
              <a:rPr lang="en-US" dirty="0"/>
              <a:t>(In some sense, like a human – a chess grand master can evaluate board better and can look further ahead) </a:t>
            </a:r>
          </a:p>
        </p:txBody>
      </p:sp>
    </p:spTree>
    <p:extLst>
      <p:ext uri="{BB962C8B-B14F-4D97-AF65-F5344CB8AC3E}">
        <p14:creationId xmlns:p14="http://schemas.microsoft.com/office/powerpoint/2010/main" val="41202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0608"/>
            <a:ext cx="7772400" cy="824136"/>
          </a:xfrm>
        </p:spPr>
        <p:txBody>
          <a:bodyPr/>
          <a:lstStyle/>
          <a:p>
            <a:r>
              <a:rPr lang="en-US" dirty="0"/>
              <a:t>Minimax– </a:t>
            </a:r>
            <a:r>
              <a:rPr lang="en-US" dirty="0" smtClean="0"/>
              <a:t>Alpha-Beta </a:t>
            </a:r>
            <a:r>
              <a:rPr lang="en-US" dirty="0"/>
              <a:t>Pruning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320" y="1447800"/>
            <a:ext cx="8208912" cy="49754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Minimax searches entire tree, even if in some cases the rest can be ignored</a:t>
            </a:r>
          </a:p>
          <a:p>
            <a:r>
              <a:rPr lang="en-US" dirty="0"/>
              <a:t>In general,  stop evaluating move when find worse than  previously examined move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</a:t>
            </a:r>
            <a:r>
              <a:rPr lang="en-US" dirty="0" smtClean="0"/>
              <a:t>oes </a:t>
            </a:r>
            <a:r>
              <a:rPr lang="en-US" dirty="0"/>
              <a:t>not benefit the player to play that move, it </a:t>
            </a:r>
            <a:r>
              <a:rPr lang="en-US" dirty="0" smtClean="0"/>
              <a:t>need </a:t>
            </a:r>
            <a:r>
              <a:rPr lang="en-US" dirty="0"/>
              <a:t>not be evaluated any further. 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processing time without affecting final result</a:t>
            </a:r>
          </a:p>
        </p:txBody>
      </p:sp>
    </p:spTree>
    <p:extLst>
      <p:ext uri="{BB962C8B-B14F-4D97-AF65-F5344CB8AC3E}">
        <p14:creationId xmlns:p14="http://schemas.microsoft.com/office/powerpoint/2010/main" val="13279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751D72A-F329-4633-B761-40333A286DD7}" type="slidenum">
              <a:rPr kumimoji="0" lang="en-US" sz="1400" smtClean="0"/>
              <a:pPr eaLnBrk="1" hangingPunct="1"/>
              <a:t>9</a:t>
            </a:fld>
            <a:endParaRPr kumimoji="0"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Game AI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93540"/>
            <a:ext cx="8343528" cy="5007769"/>
          </a:xfrm>
        </p:spPr>
        <p:txBody>
          <a:bodyPr/>
          <a:lstStyle/>
          <a:p>
            <a:pPr eaLnBrk="1" hangingPunct="1"/>
            <a:r>
              <a:rPr lang="en-CA" dirty="0" smtClean="0"/>
              <a:t>Characters</a:t>
            </a:r>
          </a:p>
          <a:p>
            <a:pPr lvl="1" eaLnBrk="1" hangingPunct="1"/>
            <a:r>
              <a:rPr lang="en-CA" dirty="0" smtClean="0"/>
              <a:t>Non-Player Characters</a:t>
            </a:r>
          </a:p>
          <a:p>
            <a:pPr lvl="1" eaLnBrk="1" hangingPunct="1"/>
            <a:r>
              <a:rPr lang="en-CA" dirty="0" err="1" smtClean="0"/>
              <a:t>Pacman</a:t>
            </a:r>
            <a:r>
              <a:rPr lang="en-CA" dirty="0" err="1" smtClean="0">
                <a:latin typeface="Times New Roman" pitchFamily="18" charset="0"/>
              </a:rPr>
              <a:t>’</a:t>
            </a:r>
            <a:r>
              <a:rPr lang="en-CA" dirty="0" err="1" smtClean="0"/>
              <a:t>s</a:t>
            </a:r>
            <a:r>
              <a:rPr lang="en-CA" dirty="0" smtClean="0"/>
              <a:t> Ghosts to </a:t>
            </a:r>
            <a:r>
              <a:rPr lang="en-CA" dirty="0" err="1" smtClean="0"/>
              <a:t>BioShock</a:t>
            </a:r>
            <a:r>
              <a:rPr lang="en-CA" dirty="0" err="1" smtClean="0">
                <a:latin typeface="Times New Roman" pitchFamily="18" charset="0"/>
              </a:rPr>
              <a:t>’</a:t>
            </a:r>
            <a:r>
              <a:rPr lang="en-CA" dirty="0" err="1" smtClean="0"/>
              <a:t>s</a:t>
            </a:r>
            <a:r>
              <a:rPr lang="en-CA" dirty="0" smtClean="0"/>
              <a:t> Little Sisters</a:t>
            </a:r>
          </a:p>
          <a:p>
            <a:pPr eaLnBrk="1" hangingPunct="1"/>
            <a:endParaRPr lang="en-CA" dirty="0" smtClean="0"/>
          </a:p>
        </p:txBody>
      </p:sp>
      <p:pic>
        <p:nvPicPr>
          <p:cNvPr id="10245" name="Picture 5" descr="pl_bioshock3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90" y="3496159"/>
            <a:ext cx="42846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zenwaw-pac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3" y="3284538"/>
            <a:ext cx="35283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00336"/>
          </a:xfrm>
        </p:spPr>
        <p:txBody>
          <a:bodyPr/>
          <a:lstStyle/>
          <a:p>
            <a:r>
              <a:rPr lang="en-US" sz="3200" dirty="0"/>
              <a:t>Minimax– </a:t>
            </a:r>
            <a:r>
              <a:rPr lang="en-US" sz="3200" dirty="0" smtClean="0"/>
              <a:t>Alpha-Beta </a:t>
            </a:r>
            <a:r>
              <a:rPr lang="en-US" sz="3200" dirty="0"/>
              <a:t>Pruning Example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69032"/>
          </a:xfrm>
          <a:solidFill>
            <a:srgbClr val="B8F1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From Max point of view, 1 is already lower than 4 or 5, so no need to evaluate 2 and 3 (bottom right) </a:t>
            </a:r>
            <a:r>
              <a:rPr lang="en-US" sz="2400" dirty="0">
                <a:sym typeface="Wingdings" pitchFamily="2" charset="2"/>
              </a:rPr>
              <a:t> Prune</a:t>
            </a:r>
            <a:endParaRPr lang="en-US" sz="2400" dirty="0"/>
          </a:p>
        </p:txBody>
      </p:sp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Minimax– </a:t>
            </a:r>
            <a:r>
              <a:rPr lang="en-US" sz="4000" dirty="0" smtClean="0"/>
              <a:t>Alpha-Beta </a:t>
            </a:r>
            <a:r>
              <a:rPr lang="en-US" sz="4000" dirty="0"/>
              <a:t>Pruning Idea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7842448" cy="51236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Two scores passed around in search</a:t>
            </a:r>
          </a:p>
          <a:p>
            <a:pPr lvl="1"/>
            <a:r>
              <a:rPr lang="en-US" sz="2000" dirty="0"/>
              <a:t>Alpha – best score by some means</a:t>
            </a:r>
          </a:p>
          <a:p>
            <a:pPr lvl="2"/>
            <a:r>
              <a:rPr lang="en-US" sz="1800" dirty="0"/>
              <a:t>Anything less than this is no use (can be pruned) since we can already get alpha</a:t>
            </a:r>
          </a:p>
          <a:p>
            <a:pPr lvl="2"/>
            <a:r>
              <a:rPr lang="en-US" sz="1800" dirty="0"/>
              <a:t>Minimum score Max will get</a:t>
            </a:r>
          </a:p>
          <a:p>
            <a:pPr lvl="2"/>
            <a:r>
              <a:rPr lang="en-US" sz="1800" dirty="0"/>
              <a:t>Initially, negative infinity</a:t>
            </a:r>
          </a:p>
          <a:p>
            <a:pPr lvl="1"/>
            <a:r>
              <a:rPr lang="en-US" sz="2000" dirty="0"/>
              <a:t>Beta – worst-case scenario for opponent</a:t>
            </a:r>
          </a:p>
          <a:p>
            <a:pPr lvl="2"/>
            <a:r>
              <a:rPr lang="en-US" sz="1800" dirty="0"/>
              <a:t>Anything higher than this won’t be used by opponent</a:t>
            </a:r>
          </a:p>
          <a:p>
            <a:pPr lvl="2"/>
            <a:r>
              <a:rPr lang="en-US" sz="1800" dirty="0"/>
              <a:t>Maximum score Min will get</a:t>
            </a:r>
          </a:p>
          <a:p>
            <a:pPr lvl="2"/>
            <a:r>
              <a:rPr lang="en-US" sz="1800" dirty="0"/>
              <a:t>Initially, infinity</a:t>
            </a:r>
          </a:p>
          <a:p>
            <a:r>
              <a:rPr lang="en-US" sz="2400" dirty="0"/>
              <a:t>Recursion progresses, the "window" of Alpha-Beta becomes smaller</a:t>
            </a:r>
          </a:p>
          <a:p>
            <a:pPr lvl="1"/>
            <a:r>
              <a:rPr lang="en-US" sz="2000" b="1" dirty="0">
                <a:solidFill>
                  <a:srgbClr val="000099"/>
                </a:solidFill>
              </a:rPr>
              <a:t>Beta &lt; Alpha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current position not result of best play and can be pruned </a:t>
            </a:r>
          </a:p>
        </p:txBody>
      </p:sp>
    </p:spTree>
    <p:extLst>
      <p:ext uri="{BB962C8B-B14F-4D97-AF65-F5344CB8AC3E}">
        <p14:creationId xmlns:p14="http://schemas.microsoft.com/office/powerpoint/2010/main" val="22820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188912"/>
            <a:ext cx="7772400" cy="935831"/>
          </a:xfrm>
        </p:spPr>
        <p:txBody>
          <a:bodyPr/>
          <a:lstStyle/>
          <a:p>
            <a:pPr eaLnBrk="1" hangingPunct="1"/>
            <a:r>
              <a:rPr lang="en-US" dirty="0" smtClean="0"/>
              <a:t>Alpha-Beta Pruning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6248" y="1427658"/>
            <a:ext cx="8496300" cy="1743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We can improve on the performance of the </a:t>
            </a:r>
            <a:r>
              <a:rPr lang="en-US" sz="2400" dirty="0" smtClean="0"/>
              <a:t>Minimax </a:t>
            </a:r>
            <a:r>
              <a:rPr lang="en-US" sz="2400" dirty="0"/>
              <a:t>algorithm through alpha-beta pruning.</a:t>
            </a:r>
          </a:p>
          <a:p>
            <a:r>
              <a:rPr lang="en-US" sz="2400" dirty="0"/>
              <a:t>Basic idea: “</a:t>
            </a:r>
            <a:r>
              <a:rPr lang="en-US" sz="2400" dirty="0">
                <a:solidFill>
                  <a:srgbClr val="C00000"/>
                </a:solidFill>
              </a:rPr>
              <a:t>If you have an idea that is surely bad, don't take the time to see how truly awful it is</a:t>
            </a:r>
            <a:r>
              <a:rPr lang="en-US" sz="2400" dirty="0"/>
              <a:t>.” -- Pat Winston </a:t>
            </a:r>
          </a:p>
        </p:txBody>
      </p:sp>
      <p:sp>
        <p:nvSpPr>
          <p:cNvPr id="69638" name="AutoShape 1030"/>
          <p:cNvSpPr>
            <a:spLocks noChangeArrowheads="1"/>
          </p:cNvSpPr>
          <p:nvPr/>
        </p:nvSpPr>
        <p:spPr bwMode="auto">
          <a:xfrm>
            <a:off x="2057400" y="37941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39" name="AutoShape 1031"/>
          <p:cNvSpPr>
            <a:spLocks noChangeArrowheads="1"/>
          </p:cNvSpPr>
          <p:nvPr/>
        </p:nvSpPr>
        <p:spPr bwMode="auto">
          <a:xfrm flipV="1">
            <a:off x="2743200" y="46323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40" name="AutoShape 1032"/>
          <p:cNvSpPr>
            <a:spLocks noChangeArrowheads="1"/>
          </p:cNvSpPr>
          <p:nvPr/>
        </p:nvSpPr>
        <p:spPr bwMode="auto">
          <a:xfrm flipV="1">
            <a:off x="1447800" y="46323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41" name="AutoShape 1033"/>
          <p:cNvSpPr>
            <a:spLocks noChangeArrowheads="1"/>
          </p:cNvSpPr>
          <p:nvPr/>
        </p:nvSpPr>
        <p:spPr bwMode="auto">
          <a:xfrm>
            <a:off x="1752600" y="56991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42" name="AutoShape 1034"/>
          <p:cNvSpPr>
            <a:spLocks noChangeArrowheads="1"/>
          </p:cNvSpPr>
          <p:nvPr/>
        </p:nvSpPr>
        <p:spPr bwMode="auto">
          <a:xfrm>
            <a:off x="1143000" y="56991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43" name="AutoShape 1035"/>
          <p:cNvSpPr>
            <a:spLocks noChangeArrowheads="1"/>
          </p:cNvSpPr>
          <p:nvPr/>
        </p:nvSpPr>
        <p:spPr bwMode="auto">
          <a:xfrm>
            <a:off x="3124200" y="56991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69644" name="AutoShape 1036"/>
          <p:cNvSpPr>
            <a:spLocks noChangeArrowheads="1"/>
          </p:cNvSpPr>
          <p:nvPr/>
        </p:nvSpPr>
        <p:spPr bwMode="auto">
          <a:xfrm>
            <a:off x="2514600" y="5699125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28683" name="Line 1037"/>
          <p:cNvSpPr>
            <a:spLocks noChangeShapeType="1"/>
          </p:cNvSpPr>
          <p:nvPr/>
        </p:nvSpPr>
        <p:spPr bwMode="auto">
          <a:xfrm flipV="1">
            <a:off x="1600200" y="4175125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8684" name="Line 1038"/>
          <p:cNvSpPr>
            <a:spLocks noChangeShapeType="1"/>
          </p:cNvSpPr>
          <p:nvPr/>
        </p:nvSpPr>
        <p:spPr bwMode="auto">
          <a:xfrm flipH="1" flipV="1">
            <a:off x="2209800" y="4175125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 flipV="1">
            <a:off x="1295400" y="5013325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 flipH="1" flipV="1">
            <a:off x="1600200" y="5013325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 flipV="1">
            <a:off x="2667000" y="5013325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 flipH="1" flipV="1">
            <a:off x="2895600" y="5013325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69651" name="Text Box 1043"/>
          <p:cNvSpPr txBox="1">
            <a:spLocks noChangeArrowheads="1"/>
          </p:cNvSpPr>
          <p:nvPr/>
        </p:nvSpPr>
        <p:spPr bwMode="auto">
          <a:xfrm>
            <a:off x="1143000" y="6080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2</a:t>
            </a:r>
          </a:p>
        </p:txBody>
      </p:sp>
      <p:sp>
        <p:nvSpPr>
          <p:cNvPr id="69653" name="Text Box 1045"/>
          <p:cNvSpPr txBox="1">
            <a:spLocks noChangeArrowheads="1"/>
          </p:cNvSpPr>
          <p:nvPr/>
        </p:nvSpPr>
        <p:spPr bwMode="auto">
          <a:xfrm>
            <a:off x="1752600" y="6080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7</a:t>
            </a:r>
          </a:p>
        </p:txBody>
      </p:sp>
      <p:sp>
        <p:nvSpPr>
          <p:cNvPr id="69654" name="Text Box 1046"/>
          <p:cNvSpPr txBox="1">
            <a:spLocks noChangeArrowheads="1"/>
          </p:cNvSpPr>
          <p:nvPr/>
        </p:nvSpPr>
        <p:spPr bwMode="auto">
          <a:xfrm>
            <a:off x="2514600" y="6080125"/>
            <a:ext cx="271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1</a:t>
            </a:r>
          </a:p>
        </p:txBody>
      </p:sp>
      <p:sp>
        <p:nvSpPr>
          <p:cNvPr id="28692" name="Text Box 1047"/>
          <p:cNvSpPr txBox="1">
            <a:spLocks noChangeArrowheads="1"/>
          </p:cNvSpPr>
          <p:nvPr/>
        </p:nvSpPr>
        <p:spPr bwMode="auto">
          <a:xfrm>
            <a:off x="971550" y="4652963"/>
            <a:ext cx="437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Candara" pitchFamily="34" charset="0"/>
              </a:rPr>
              <a:t>=2</a:t>
            </a:r>
          </a:p>
        </p:txBody>
      </p:sp>
      <p:sp>
        <p:nvSpPr>
          <p:cNvPr id="28693" name="Text Box 1048"/>
          <p:cNvSpPr txBox="1">
            <a:spLocks noChangeArrowheads="1"/>
          </p:cNvSpPr>
          <p:nvPr/>
        </p:nvSpPr>
        <p:spPr bwMode="auto">
          <a:xfrm>
            <a:off x="2438400" y="3794125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Candara" pitchFamily="34" charset="0"/>
              </a:rPr>
              <a:t>&gt;=2</a:t>
            </a:r>
          </a:p>
        </p:txBody>
      </p:sp>
      <p:sp>
        <p:nvSpPr>
          <p:cNvPr id="28694" name="Text Box 1049"/>
          <p:cNvSpPr txBox="1">
            <a:spLocks noChangeArrowheads="1"/>
          </p:cNvSpPr>
          <p:nvPr/>
        </p:nvSpPr>
        <p:spPr bwMode="auto">
          <a:xfrm>
            <a:off x="3124200" y="4632325"/>
            <a:ext cx="530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Candara" pitchFamily="34" charset="0"/>
              </a:rPr>
              <a:t>&lt;=1</a:t>
            </a:r>
          </a:p>
        </p:txBody>
      </p:sp>
      <p:sp>
        <p:nvSpPr>
          <p:cNvPr id="69658" name="Text Box 1050"/>
          <p:cNvSpPr txBox="1">
            <a:spLocks noChangeArrowheads="1"/>
          </p:cNvSpPr>
          <p:nvPr/>
        </p:nvSpPr>
        <p:spPr bwMode="auto">
          <a:xfrm>
            <a:off x="3124200" y="6080125"/>
            <a:ext cx="2744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?</a:t>
            </a:r>
          </a:p>
        </p:txBody>
      </p:sp>
      <p:sp>
        <p:nvSpPr>
          <p:cNvPr id="69659" name="Text Box 1051"/>
          <p:cNvSpPr txBox="1">
            <a:spLocks noChangeArrowheads="1"/>
          </p:cNvSpPr>
          <p:nvPr/>
        </p:nvSpPr>
        <p:spPr bwMode="auto">
          <a:xfrm>
            <a:off x="4572000" y="3716338"/>
            <a:ext cx="4038600" cy="2123658"/>
          </a:xfrm>
          <a:prstGeom prst="rect">
            <a:avLst/>
          </a:prstGeom>
          <a:solidFill>
            <a:srgbClr val="B8F17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We don’t need to compute the value at this node.</a:t>
            </a:r>
          </a:p>
          <a:p>
            <a:pPr marL="234950" indent="-23495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Candara" pitchFamily="34" charset="0"/>
              </a:rPr>
              <a:t>No </a:t>
            </a:r>
            <a:r>
              <a:rPr lang="en-US" dirty="0">
                <a:latin typeface="Candara" pitchFamily="34" charset="0"/>
                <a:cs typeface="Consolas" pitchFamily="49" charset="0"/>
              </a:rPr>
              <a:t>matter</a:t>
            </a:r>
            <a:r>
              <a:rPr lang="en-US" dirty="0">
                <a:latin typeface="Candara" pitchFamily="34" charset="0"/>
              </a:rPr>
              <a:t> what it is it can’t affect the value of  the root node</a:t>
            </a:r>
          </a:p>
        </p:txBody>
      </p:sp>
      <p:sp>
        <p:nvSpPr>
          <p:cNvPr id="28697" name="Line 1052"/>
          <p:cNvSpPr>
            <a:spLocks noChangeShapeType="1"/>
          </p:cNvSpPr>
          <p:nvPr/>
        </p:nvSpPr>
        <p:spPr bwMode="auto">
          <a:xfrm flipH="1">
            <a:off x="3352800" y="4419600"/>
            <a:ext cx="13716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itchFamily="34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395288" y="3789363"/>
            <a:ext cx="705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MAX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5288" y="4581525"/>
            <a:ext cx="647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MIN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95288" y="5589588"/>
            <a:ext cx="705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346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Alpha-Beta Pruning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74675" y="1600200"/>
            <a:ext cx="8569325" cy="39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Traverse the search tree in </a:t>
            </a:r>
            <a:r>
              <a:rPr lang="en-US" b="1" i="0" dirty="0">
                <a:solidFill>
                  <a:srgbClr val="000099"/>
                </a:solidFill>
                <a:latin typeface="Candara" pitchFamily="34" charset="0"/>
                <a:cs typeface="Consolas" pitchFamily="49" charset="0"/>
              </a:rPr>
              <a:t>depth-first order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At each MAX node 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alpha(n) =  maximum value found so far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At each MIN node 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beta(n) =  minimum value found so far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US" sz="1800" i="0" dirty="0">
              <a:solidFill>
                <a:srgbClr val="FF0000"/>
              </a:solidFill>
              <a:latin typeface="Candara" pitchFamily="34" charset="0"/>
              <a:cs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0" dirty="0">
                <a:latin typeface="Candara" pitchFamily="34" charset="0"/>
                <a:cs typeface="Consolas" pitchFamily="49" charset="0"/>
              </a:rPr>
              <a:t>Note: The alpha values start at -infinity and only increase, while beta values start at +infinity and only decrease. </a:t>
            </a:r>
          </a:p>
        </p:txBody>
      </p:sp>
    </p:spTree>
    <p:extLst>
      <p:ext uri="{BB962C8B-B14F-4D97-AF65-F5344CB8AC3E}">
        <p14:creationId xmlns:p14="http://schemas.microsoft.com/office/powerpoint/2010/main" val="68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Alpha-Beta Pruning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74675" y="1447800"/>
            <a:ext cx="8569325" cy="39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Candara" pitchFamily="34" charset="0"/>
                <a:cs typeface="Consolas" pitchFamily="49" charset="0"/>
              </a:rPr>
              <a:t>Alpha cutoff: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Stop searching below MIN node n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if beta(n) &lt;= alpha(</a:t>
            </a:r>
            <a:r>
              <a:rPr lang="en-US" dirty="0" err="1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) for some MAX node ancestor </a:t>
            </a:r>
            <a:r>
              <a:rPr lang="en-US" dirty="0" err="1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 of 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" y="3048000"/>
            <a:ext cx="83790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Alpha-Beta Pruning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26720" y="1447800"/>
            <a:ext cx="8569325" cy="39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i="0" dirty="0">
                <a:latin typeface="Candara" pitchFamily="34" charset="0"/>
                <a:cs typeface="Consolas" pitchFamily="49" charset="0"/>
              </a:rPr>
              <a:t>Beta cutoff: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Given a MAX node n, cut off the search below n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if alpha(n) &gt;= beta(</a:t>
            </a:r>
            <a:r>
              <a:rPr lang="en-US" i="0" dirty="0" err="1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</a:t>
            </a: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) for some MIN node ancestor </a:t>
            </a:r>
            <a:r>
              <a:rPr lang="en-US" i="0" dirty="0" err="1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i</a:t>
            </a:r>
            <a:r>
              <a:rPr lang="en-US" i="0" dirty="0">
                <a:solidFill>
                  <a:srgbClr val="003399"/>
                </a:solidFill>
                <a:latin typeface="Candara" pitchFamily="34" charset="0"/>
                <a:cs typeface="Consolas" pitchFamily="49" charset="0"/>
              </a:rPr>
              <a:t> of n.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50" y="2846707"/>
            <a:ext cx="4176464" cy="401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9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4306888" y="68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1600" y="1143000"/>
            <a:ext cx="3860800" cy="1485900"/>
            <a:chOff x="1664" y="720"/>
            <a:chExt cx="2432" cy="936"/>
          </a:xfrm>
        </p:grpSpPr>
        <p:grpSp>
          <p:nvGrpSpPr>
            <p:cNvPr id="30761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333829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68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762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333832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66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763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01763" y="2514600"/>
            <a:ext cx="2468562" cy="1381125"/>
            <a:chOff x="883" y="1584"/>
            <a:chExt cx="1555" cy="870"/>
          </a:xfrm>
        </p:grpSpPr>
        <p:sp>
          <p:nvSpPr>
            <p:cNvPr id="30757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758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759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304800" y="5486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1371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2514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0729" name="Text Box 21"/>
          <p:cNvSpPr txBox="1">
            <a:spLocks noChangeArrowheads="1"/>
          </p:cNvSpPr>
          <p:nvPr/>
        </p:nvSpPr>
        <p:spPr bwMode="auto">
          <a:xfrm>
            <a:off x="0" y="1981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9906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2555875" y="3500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&gt;=8</a:t>
            </a:r>
          </a:p>
        </p:txBody>
      </p:sp>
      <p:sp>
        <p:nvSpPr>
          <p:cNvPr id="30732" name="Text Box 24"/>
          <p:cNvSpPr txBox="1">
            <a:spLocks noChangeArrowheads="1"/>
          </p:cNvSpPr>
          <p:nvPr/>
        </p:nvSpPr>
        <p:spPr bwMode="auto">
          <a:xfrm>
            <a:off x="0" y="76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1908175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&lt;=6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57200" y="3886200"/>
            <a:ext cx="1676400" cy="1600200"/>
            <a:chOff x="288" y="2448"/>
            <a:chExt cx="1056" cy="1008"/>
          </a:xfrm>
        </p:grpSpPr>
        <p:sp>
          <p:nvSpPr>
            <p:cNvPr id="30749" name="Line 27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28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51" name="Group 29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333854" name="Oval 30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56" name="Text Box 31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H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752" name="Group 32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333857" name="Oval 3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54" name="Text Box 3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I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67000" y="3886200"/>
            <a:ext cx="1676400" cy="1600200"/>
            <a:chOff x="1680" y="2448"/>
            <a:chExt cx="1056" cy="1008"/>
          </a:xfrm>
        </p:grpSpPr>
        <p:sp>
          <p:nvSpPr>
            <p:cNvPr id="30741" name="Line 36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37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43" name="Group 38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333863" name="Oval 39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48" name="Text Box 40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744" name="Group 41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333866" name="Oval 42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746" name="Text Box 43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K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0736" name="Text Box 44"/>
          <p:cNvSpPr txBox="1">
            <a:spLocks noChangeArrowheads="1"/>
          </p:cNvSpPr>
          <p:nvPr/>
        </p:nvSpPr>
        <p:spPr bwMode="auto">
          <a:xfrm>
            <a:off x="28194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agent</a:t>
            </a:r>
          </a:p>
        </p:txBody>
      </p:sp>
      <p:sp>
        <p:nvSpPr>
          <p:cNvPr id="333869" name="Rectangle 45"/>
          <p:cNvSpPr>
            <a:spLocks noChangeArrowheads="1"/>
          </p:cNvSpPr>
          <p:nvPr/>
        </p:nvSpPr>
        <p:spPr bwMode="auto">
          <a:xfrm>
            <a:off x="2438400" y="6096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8" name="Text Box 46"/>
          <p:cNvSpPr txBox="1">
            <a:spLocks noChangeArrowheads="1"/>
          </p:cNvSpPr>
          <p:nvPr/>
        </p:nvSpPr>
        <p:spPr bwMode="auto">
          <a:xfrm>
            <a:off x="54102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opponent</a:t>
            </a:r>
          </a:p>
        </p:txBody>
      </p:sp>
      <p:sp>
        <p:nvSpPr>
          <p:cNvPr id="333871" name="Oval 47"/>
          <p:cNvSpPr>
            <a:spLocks noChangeArrowheads="1"/>
          </p:cNvSpPr>
          <p:nvPr/>
        </p:nvSpPr>
        <p:spPr bwMode="auto">
          <a:xfrm>
            <a:off x="5029200" y="609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3872" name="Line 48"/>
          <p:cNvSpPr>
            <a:spLocks noChangeShapeType="1"/>
          </p:cNvSpPr>
          <p:nvPr/>
        </p:nvSpPr>
        <p:spPr bwMode="auto">
          <a:xfrm flipV="1">
            <a:off x="3505200" y="38862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 autoUpdateAnimBg="0"/>
      <p:bldP spid="333841" grpId="0" autoUpdateAnimBg="0"/>
      <p:bldP spid="333842" grpId="0" autoUpdateAnimBg="0"/>
      <p:bldP spid="333843" grpId="0" autoUpdateAnimBg="0"/>
      <p:bldP spid="333846" grpId="0" autoUpdateAnimBg="0"/>
      <p:bldP spid="333847" grpId="0" autoUpdateAnimBg="0"/>
      <p:bldP spid="333849" grpId="0" autoUpdateAnimBg="0"/>
      <p:bldP spid="33387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306888" y="68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641600" y="1143000"/>
            <a:ext cx="3860800" cy="1485900"/>
            <a:chOff x="1664" y="720"/>
            <a:chExt cx="2432" cy="936"/>
          </a:xfrm>
        </p:grpSpPr>
        <p:grpSp>
          <p:nvGrpSpPr>
            <p:cNvPr id="31805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335877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812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806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335880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810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1807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1401763" y="2514600"/>
            <a:ext cx="2468562" cy="1381125"/>
            <a:chOff x="883" y="1584"/>
            <a:chExt cx="1555" cy="870"/>
          </a:xfrm>
        </p:grpSpPr>
        <p:sp>
          <p:nvSpPr>
            <p:cNvPr id="31801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31802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803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272088" y="2514600"/>
            <a:ext cx="2470150" cy="1381125"/>
            <a:chOff x="3321" y="1584"/>
            <a:chExt cx="1556" cy="870"/>
          </a:xfrm>
        </p:grpSpPr>
        <p:sp>
          <p:nvSpPr>
            <p:cNvPr id="31797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798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  <p:sp>
          <p:nvSpPr>
            <p:cNvPr id="31799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304800" y="5486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1751" name="Text Box 23"/>
          <p:cNvSpPr txBox="1">
            <a:spLocks noChangeArrowheads="1"/>
          </p:cNvSpPr>
          <p:nvPr/>
        </p:nvSpPr>
        <p:spPr bwMode="auto">
          <a:xfrm>
            <a:off x="1371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2514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31753" name="Text Box 25"/>
          <p:cNvSpPr txBox="1">
            <a:spLocks noChangeArrowheads="1"/>
          </p:cNvSpPr>
          <p:nvPr/>
        </p:nvSpPr>
        <p:spPr bwMode="auto">
          <a:xfrm>
            <a:off x="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1754" name="Text Box 26"/>
          <p:cNvSpPr txBox="1">
            <a:spLocks noChangeArrowheads="1"/>
          </p:cNvSpPr>
          <p:nvPr/>
        </p:nvSpPr>
        <p:spPr bwMode="auto">
          <a:xfrm>
            <a:off x="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755" name="Text Box 27"/>
          <p:cNvSpPr txBox="1">
            <a:spLocks noChangeArrowheads="1"/>
          </p:cNvSpPr>
          <p:nvPr/>
        </p:nvSpPr>
        <p:spPr bwMode="auto">
          <a:xfrm>
            <a:off x="9906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1756" name="Text Box 28"/>
          <p:cNvSpPr txBox="1">
            <a:spLocks noChangeArrowheads="1"/>
          </p:cNvSpPr>
          <p:nvPr/>
        </p:nvSpPr>
        <p:spPr bwMode="auto">
          <a:xfrm>
            <a:off x="2555875" y="3500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&gt;=8</a:t>
            </a:r>
          </a:p>
        </p:txBody>
      </p:sp>
      <p:sp>
        <p:nvSpPr>
          <p:cNvPr id="31757" name="Text Box 29"/>
          <p:cNvSpPr txBox="1">
            <a:spLocks noChangeArrowheads="1"/>
          </p:cNvSpPr>
          <p:nvPr/>
        </p:nvSpPr>
        <p:spPr bwMode="auto">
          <a:xfrm>
            <a:off x="0" y="76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1758" name="Text Box 30"/>
          <p:cNvSpPr txBox="1">
            <a:spLocks noChangeArrowheads="1"/>
          </p:cNvSpPr>
          <p:nvPr/>
        </p:nvSpPr>
        <p:spPr bwMode="auto">
          <a:xfrm>
            <a:off x="2057400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6</a:t>
            </a:r>
          </a:p>
        </p:txBody>
      </p:sp>
      <p:grpSp>
        <p:nvGrpSpPr>
          <p:cNvPr id="31759" name="Group 31"/>
          <p:cNvGrpSpPr>
            <a:grpSpLocks/>
          </p:cNvGrpSpPr>
          <p:nvPr/>
        </p:nvGrpSpPr>
        <p:grpSpPr bwMode="auto">
          <a:xfrm>
            <a:off x="457200" y="3886200"/>
            <a:ext cx="1676400" cy="1600200"/>
            <a:chOff x="288" y="2448"/>
            <a:chExt cx="1056" cy="1008"/>
          </a:xfrm>
        </p:grpSpPr>
        <p:sp>
          <p:nvSpPr>
            <p:cNvPr id="31789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91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335907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96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H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792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335910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94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I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760" name="Group 40"/>
          <p:cNvGrpSpPr>
            <a:grpSpLocks/>
          </p:cNvGrpSpPr>
          <p:nvPr/>
        </p:nvGrpSpPr>
        <p:grpSpPr bwMode="auto">
          <a:xfrm>
            <a:off x="2667000" y="3886200"/>
            <a:ext cx="1676400" cy="1600200"/>
            <a:chOff x="1680" y="2448"/>
            <a:chExt cx="1056" cy="1008"/>
          </a:xfrm>
        </p:grpSpPr>
        <p:sp>
          <p:nvSpPr>
            <p:cNvPr id="31781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3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335916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88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784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335919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86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K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800600" y="3886200"/>
            <a:ext cx="1676400" cy="1600200"/>
            <a:chOff x="3024" y="2448"/>
            <a:chExt cx="1056" cy="1008"/>
          </a:xfrm>
        </p:grpSpPr>
        <p:sp>
          <p:nvSpPr>
            <p:cNvPr id="31773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5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335925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80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776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335928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1778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M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2" name="Text Box 58"/>
          <p:cNvSpPr txBox="1">
            <a:spLocks noChangeArrowheads="1"/>
          </p:cNvSpPr>
          <p:nvPr/>
        </p:nvSpPr>
        <p:spPr bwMode="auto">
          <a:xfrm>
            <a:off x="28194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agent</a:t>
            </a:r>
          </a:p>
        </p:txBody>
      </p:sp>
      <p:sp>
        <p:nvSpPr>
          <p:cNvPr id="335931" name="Rectangle 59"/>
          <p:cNvSpPr>
            <a:spLocks noChangeArrowheads="1"/>
          </p:cNvSpPr>
          <p:nvPr/>
        </p:nvSpPr>
        <p:spPr bwMode="auto">
          <a:xfrm>
            <a:off x="2438400" y="6096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4" name="Text Box 60"/>
          <p:cNvSpPr txBox="1">
            <a:spLocks noChangeArrowheads="1"/>
          </p:cNvSpPr>
          <p:nvPr/>
        </p:nvSpPr>
        <p:spPr bwMode="auto">
          <a:xfrm>
            <a:off x="54102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opponent</a:t>
            </a:r>
          </a:p>
        </p:txBody>
      </p:sp>
      <p:sp>
        <p:nvSpPr>
          <p:cNvPr id="335933" name="Oval 61"/>
          <p:cNvSpPr>
            <a:spLocks noChangeArrowheads="1"/>
          </p:cNvSpPr>
          <p:nvPr/>
        </p:nvSpPr>
        <p:spPr bwMode="auto">
          <a:xfrm>
            <a:off x="5029200" y="609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6" name="Line 62"/>
          <p:cNvSpPr>
            <a:spLocks noChangeShapeType="1"/>
          </p:cNvSpPr>
          <p:nvPr/>
        </p:nvSpPr>
        <p:spPr bwMode="auto">
          <a:xfrm flipV="1">
            <a:off x="3505200" y="38862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35" name="Text Box 63"/>
          <p:cNvSpPr txBox="1">
            <a:spLocks noChangeArrowheads="1"/>
          </p:cNvSpPr>
          <p:nvPr/>
        </p:nvSpPr>
        <p:spPr bwMode="auto">
          <a:xfrm>
            <a:off x="4648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335936" name="Text Box 64"/>
          <p:cNvSpPr txBox="1">
            <a:spLocks noChangeArrowheads="1"/>
          </p:cNvSpPr>
          <p:nvPr/>
        </p:nvSpPr>
        <p:spPr bwMode="auto">
          <a:xfrm>
            <a:off x="5791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335937" name="Text Box 65"/>
          <p:cNvSpPr txBox="1">
            <a:spLocks noChangeArrowheads="1"/>
          </p:cNvSpPr>
          <p:nvPr/>
        </p:nvSpPr>
        <p:spPr bwMode="auto">
          <a:xfrm>
            <a:off x="4572000" y="3505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  2</a:t>
            </a:r>
          </a:p>
        </p:txBody>
      </p:sp>
      <p:sp>
        <p:nvSpPr>
          <p:cNvPr id="335938" name="Text Box 66"/>
          <p:cNvSpPr txBox="1">
            <a:spLocks noChangeArrowheads="1"/>
          </p:cNvSpPr>
          <p:nvPr/>
        </p:nvSpPr>
        <p:spPr bwMode="auto">
          <a:xfrm>
            <a:off x="50038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&lt;=2</a:t>
            </a:r>
          </a:p>
        </p:txBody>
      </p:sp>
      <p:sp>
        <p:nvSpPr>
          <p:cNvPr id="335939" name="Text Box 67"/>
          <p:cNvSpPr txBox="1">
            <a:spLocks noChangeArrowheads="1"/>
          </p:cNvSpPr>
          <p:nvPr/>
        </p:nvSpPr>
        <p:spPr bwMode="auto">
          <a:xfrm>
            <a:off x="3419475" y="765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&gt;=6</a:t>
            </a:r>
          </a:p>
        </p:txBody>
      </p:sp>
      <p:sp>
        <p:nvSpPr>
          <p:cNvPr id="335940" name="Line 68"/>
          <p:cNvSpPr>
            <a:spLocks noChangeShapeType="1"/>
          </p:cNvSpPr>
          <p:nvPr/>
        </p:nvSpPr>
        <p:spPr bwMode="auto">
          <a:xfrm flipV="1">
            <a:off x="6477000" y="24384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35" grpId="0" autoUpdateAnimBg="0"/>
      <p:bldP spid="335936" grpId="0" autoUpdateAnimBg="0"/>
      <p:bldP spid="335937" grpId="0" autoUpdateAnimBg="0"/>
      <p:bldP spid="335938" grpId="0" autoUpdateAnimBg="0"/>
      <p:bldP spid="335939" grpId="0" autoUpdateAnimBg="0"/>
      <p:bldP spid="33594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06888" y="68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641600" y="1143000"/>
            <a:ext cx="3860800" cy="1485900"/>
            <a:chOff x="1664" y="720"/>
            <a:chExt cx="2432" cy="936"/>
          </a:xfrm>
        </p:grpSpPr>
        <p:grpSp>
          <p:nvGrpSpPr>
            <p:cNvPr id="32829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336901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36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30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336904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34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2831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1401763" y="2514600"/>
            <a:ext cx="2468562" cy="1381125"/>
            <a:chOff x="883" y="1584"/>
            <a:chExt cx="1555" cy="870"/>
          </a:xfrm>
        </p:grpSpPr>
        <p:sp>
          <p:nvSpPr>
            <p:cNvPr id="32825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32826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2827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5272088" y="2514600"/>
            <a:ext cx="2470150" cy="1381125"/>
            <a:chOff x="3321" y="1584"/>
            <a:chExt cx="1556" cy="870"/>
          </a:xfrm>
        </p:grpSpPr>
        <p:sp>
          <p:nvSpPr>
            <p:cNvPr id="32821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32822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  <p:sp>
          <p:nvSpPr>
            <p:cNvPr id="32823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304800" y="5486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1371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32776" name="Text Box 24"/>
          <p:cNvSpPr txBox="1">
            <a:spLocks noChangeArrowheads="1"/>
          </p:cNvSpPr>
          <p:nvPr/>
        </p:nvSpPr>
        <p:spPr bwMode="auto">
          <a:xfrm>
            <a:off x="2514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32777" name="Text Box 25"/>
          <p:cNvSpPr txBox="1">
            <a:spLocks noChangeArrowheads="1"/>
          </p:cNvSpPr>
          <p:nvPr/>
        </p:nvSpPr>
        <p:spPr bwMode="auto">
          <a:xfrm>
            <a:off x="0" y="3429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2778" name="Text Box 26"/>
          <p:cNvSpPr txBox="1">
            <a:spLocks noChangeArrowheads="1"/>
          </p:cNvSpPr>
          <p:nvPr/>
        </p:nvSpPr>
        <p:spPr bwMode="auto">
          <a:xfrm>
            <a:off x="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779" name="Text Box 27"/>
          <p:cNvSpPr txBox="1">
            <a:spLocks noChangeArrowheads="1"/>
          </p:cNvSpPr>
          <p:nvPr/>
        </p:nvSpPr>
        <p:spPr bwMode="auto">
          <a:xfrm>
            <a:off x="9906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2780" name="Text Box 28"/>
          <p:cNvSpPr txBox="1">
            <a:spLocks noChangeArrowheads="1"/>
          </p:cNvSpPr>
          <p:nvPr/>
        </p:nvSpPr>
        <p:spPr bwMode="auto">
          <a:xfrm>
            <a:off x="2555875" y="3500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&gt;=8</a:t>
            </a:r>
          </a:p>
        </p:txBody>
      </p:sp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0" y="76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2782" name="Text Box 30"/>
          <p:cNvSpPr txBox="1">
            <a:spLocks noChangeArrowheads="1"/>
          </p:cNvSpPr>
          <p:nvPr/>
        </p:nvSpPr>
        <p:spPr bwMode="auto">
          <a:xfrm>
            <a:off x="2057400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6</a:t>
            </a:r>
          </a:p>
        </p:txBody>
      </p:sp>
      <p:grpSp>
        <p:nvGrpSpPr>
          <p:cNvPr id="32783" name="Group 31"/>
          <p:cNvGrpSpPr>
            <a:grpSpLocks/>
          </p:cNvGrpSpPr>
          <p:nvPr/>
        </p:nvGrpSpPr>
        <p:grpSpPr bwMode="auto">
          <a:xfrm>
            <a:off x="457200" y="3886200"/>
            <a:ext cx="1676400" cy="1600200"/>
            <a:chOff x="288" y="2448"/>
            <a:chExt cx="1056" cy="1008"/>
          </a:xfrm>
        </p:grpSpPr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15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336931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20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H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16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336934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I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2784" name="Group 40"/>
          <p:cNvGrpSpPr>
            <a:grpSpLocks/>
          </p:cNvGrpSpPr>
          <p:nvPr/>
        </p:nvGrpSpPr>
        <p:grpSpPr bwMode="auto">
          <a:xfrm>
            <a:off x="2667000" y="3886200"/>
            <a:ext cx="1676400" cy="1600200"/>
            <a:chOff x="1680" y="2448"/>
            <a:chExt cx="1056" cy="1008"/>
          </a:xfrm>
        </p:grpSpPr>
        <p:sp>
          <p:nvSpPr>
            <p:cNvPr id="32805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07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336940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12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08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336943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10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K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2785" name="Group 49"/>
          <p:cNvGrpSpPr>
            <a:grpSpLocks/>
          </p:cNvGrpSpPr>
          <p:nvPr/>
        </p:nvGrpSpPr>
        <p:grpSpPr bwMode="auto">
          <a:xfrm>
            <a:off x="4800600" y="3886200"/>
            <a:ext cx="1676400" cy="1600200"/>
            <a:chOff x="3024" y="2448"/>
            <a:chExt cx="1056" cy="1008"/>
          </a:xfrm>
        </p:grpSpPr>
        <p:sp>
          <p:nvSpPr>
            <p:cNvPr id="32797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799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336949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04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00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336952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802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M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2786" name="Text Box 58"/>
          <p:cNvSpPr txBox="1">
            <a:spLocks noChangeArrowheads="1"/>
          </p:cNvSpPr>
          <p:nvPr/>
        </p:nvSpPr>
        <p:spPr bwMode="auto">
          <a:xfrm>
            <a:off x="28194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agent</a:t>
            </a:r>
          </a:p>
        </p:txBody>
      </p:sp>
      <p:sp>
        <p:nvSpPr>
          <p:cNvPr id="336955" name="Rectangle 59"/>
          <p:cNvSpPr>
            <a:spLocks noChangeArrowheads="1"/>
          </p:cNvSpPr>
          <p:nvPr/>
        </p:nvSpPr>
        <p:spPr bwMode="auto">
          <a:xfrm>
            <a:off x="2438400" y="6096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88" name="Text Box 60"/>
          <p:cNvSpPr txBox="1">
            <a:spLocks noChangeArrowheads="1"/>
          </p:cNvSpPr>
          <p:nvPr/>
        </p:nvSpPr>
        <p:spPr bwMode="auto">
          <a:xfrm>
            <a:off x="54102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opponent</a:t>
            </a:r>
          </a:p>
        </p:txBody>
      </p:sp>
      <p:sp>
        <p:nvSpPr>
          <p:cNvPr id="336957" name="Oval 61"/>
          <p:cNvSpPr>
            <a:spLocks noChangeArrowheads="1"/>
          </p:cNvSpPr>
          <p:nvPr/>
        </p:nvSpPr>
        <p:spPr bwMode="auto">
          <a:xfrm>
            <a:off x="5029200" y="609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90" name="Line 62"/>
          <p:cNvSpPr>
            <a:spLocks noChangeShapeType="1"/>
          </p:cNvSpPr>
          <p:nvPr/>
        </p:nvSpPr>
        <p:spPr bwMode="auto">
          <a:xfrm flipV="1">
            <a:off x="3505200" y="38862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63"/>
          <p:cNvSpPr txBox="1">
            <a:spLocks noChangeArrowheads="1"/>
          </p:cNvSpPr>
          <p:nvPr/>
        </p:nvSpPr>
        <p:spPr bwMode="auto">
          <a:xfrm>
            <a:off x="4648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32792" name="Text Box 64"/>
          <p:cNvSpPr txBox="1">
            <a:spLocks noChangeArrowheads="1"/>
          </p:cNvSpPr>
          <p:nvPr/>
        </p:nvSpPr>
        <p:spPr bwMode="auto">
          <a:xfrm>
            <a:off x="5791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32793" name="Text Box 65"/>
          <p:cNvSpPr txBox="1">
            <a:spLocks noChangeArrowheads="1"/>
          </p:cNvSpPr>
          <p:nvPr/>
        </p:nvSpPr>
        <p:spPr bwMode="auto">
          <a:xfrm>
            <a:off x="4572000" y="3505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  2</a:t>
            </a:r>
          </a:p>
        </p:txBody>
      </p:sp>
      <p:sp>
        <p:nvSpPr>
          <p:cNvPr id="32794" name="Text Box 66"/>
          <p:cNvSpPr txBox="1">
            <a:spLocks noChangeArrowheads="1"/>
          </p:cNvSpPr>
          <p:nvPr/>
        </p:nvSpPr>
        <p:spPr bwMode="auto">
          <a:xfrm>
            <a:off x="51816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  2</a:t>
            </a:r>
          </a:p>
        </p:txBody>
      </p:sp>
      <p:sp>
        <p:nvSpPr>
          <p:cNvPr id="32795" name="Text Box 67"/>
          <p:cNvSpPr txBox="1">
            <a:spLocks noChangeArrowheads="1"/>
          </p:cNvSpPr>
          <p:nvPr/>
        </p:nvSpPr>
        <p:spPr bwMode="auto">
          <a:xfrm>
            <a:off x="3348038" y="765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&gt;=6</a:t>
            </a:r>
          </a:p>
        </p:txBody>
      </p:sp>
      <p:sp>
        <p:nvSpPr>
          <p:cNvPr id="32796" name="Line 68"/>
          <p:cNvSpPr>
            <a:spLocks noChangeShapeType="1"/>
          </p:cNvSpPr>
          <p:nvPr/>
        </p:nvSpPr>
        <p:spPr bwMode="auto">
          <a:xfrm flipV="1">
            <a:off x="6477000" y="24384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306888" y="68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641600" y="1143000"/>
            <a:ext cx="3860800" cy="1485900"/>
            <a:chOff x="1664" y="720"/>
            <a:chExt cx="2432" cy="936"/>
          </a:xfrm>
        </p:grpSpPr>
        <p:grpSp>
          <p:nvGrpSpPr>
            <p:cNvPr id="33856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337925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63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3857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337928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61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3858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6" name="Group 12"/>
          <p:cNvGrpSpPr>
            <a:grpSpLocks/>
          </p:cNvGrpSpPr>
          <p:nvPr/>
        </p:nvGrpSpPr>
        <p:grpSpPr bwMode="auto">
          <a:xfrm>
            <a:off x="1401763" y="2514600"/>
            <a:ext cx="2468562" cy="1381125"/>
            <a:chOff x="883" y="1584"/>
            <a:chExt cx="1555" cy="870"/>
          </a:xfrm>
        </p:grpSpPr>
        <p:sp>
          <p:nvSpPr>
            <p:cNvPr id="33852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33853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33854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7" name="Group 17"/>
          <p:cNvGrpSpPr>
            <a:grpSpLocks/>
          </p:cNvGrpSpPr>
          <p:nvPr/>
        </p:nvGrpSpPr>
        <p:grpSpPr bwMode="auto">
          <a:xfrm>
            <a:off x="5272088" y="2514600"/>
            <a:ext cx="2470150" cy="1381125"/>
            <a:chOff x="3321" y="1584"/>
            <a:chExt cx="1556" cy="870"/>
          </a:xfrm>
        </p:grpSpPr>
        <p:sp>
          <p:nvSpPr>
            <p:cNvPr id="33848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33849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  <p:sp>
          <p:nvSpPr>
            <p:cNvPr id="33850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304800" y="5486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3799" name="Text Box 23"/>
          <p:cNvSpPr txBox="1">
            <a:spLocks noChangeArrowheads="1"/>
          </p:cNvSpPr>
          <p:nvPr/>
        </p:nvSpPr>
        <p:spPr bwMode="auto">
          <a:xfrm>
            <a:off x="1371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33800" name="Text Box 24"/>
          <p:cNvSpPr txBox="1">
            <a:spLocks noChangeArrowheads="1"/>
          </p:cNvSpPr>
          <p:nvPr/>
        </p:nvSpPr>
        <p:spPr bwMode="auto">
          <a:xfrm>
            <a:off x="25146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33801" name="Text Box 25"/>
          <p:cNvSpPr txBox="1">
            <a:spLocks noChangeArrowheads="1"/>
          </p:cNvSpPr>
          <p:nvPr/>
        </p:nvSpPr>
        <p:spPr bwMode="auto">
          <a:xfrm>
            <a:off x="0" y="3429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803" name="Text Box 27"/>
          <p:cNvSpPr txBox="1">
            <a:spLocks noChangeArrowheads="1"/>
          </p:cNvSpPr>
          <p:nvPr/>
        </p:nvSpPr>
        <p:spPr bwMode="auto">
          <a:xfrm>
            <a:off x="9906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33804" name="Text Box 28"/>
          <p:cNvSpPr txBox="1">
            <a:spLocks noChangeArrowheads="1"/>
          </p:cNvSpPr>
          <p:nvPr/>
        </p:nvSpPr>
        <p:spPr bwMode="auto">
          <a:xfrm>
            <a:off x="2555875" y="3500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&gt;=8</a:t>
            </a:r>
          </a:p>
        </p:txBody>
      </p: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0" y="76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3806" name="Text Box 30"/>
          <p:cNvSpPr txBox="1">
            <a:spLocks noChangeArrowheads="1"/>
          </p:cNvSpPr>
          <p:nvPr/>
        </p:nvSpPr>
        <p:spPr bwMode="auto">
          <a:xfrm>
            <a:off x="2057400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6</a:t>
            </a:r>
          </a:p>
        </p:txBody>
      </p:sp>
      <p:grpSp>
        <p:nvGrpSpPr>
          <p:cNvPr id="33807" name="Group 31"/>
          <p:cNvGrpSpPr>
            <a:grpSpLocks/>
          </p:cNvGrpSpPr>
          <p:nvPr/>
        </p:nvGrpSpPr>
        <p:grpSpPr bwMode="auto">
          <a:xfrm>
            <a:off x="457200" y="3886200"/>
            <a:ext cx="1676400" cy="1600200"/>
            <a:chOff x="288" y="2448"/>
            <a:chExt cx="1056" cy="1008"/>
          </a:xfrm>
        </p:grpSpPr>
        <p:sp>
          <p:nvSpPr>
            <p:cNvPr id="33840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42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337955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47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H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3843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337958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45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I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3808" name="Group 40"/>
          <p:cNvGrpSpPr>
            <a:grpSpLocks/>
          </p:cNvGrpSpPr>
          <p:nvPr/>
        </p:nvGrpSpPr>
        <p:grpSpPr bwMode="auto">
          <a:xfrm>
            <a:off x="2667000" y="3886200"/>
            <a:ext cx="1676400" cy="1600200"/>
            <a:chOff x="1680" y="2448"/>
            <a:chExt cx="1056" cy="1008"/>
          </a:xfrm>
        </p:grpSpPr>
        <p:sp>
          <p:nvSpPr>
            <p:cNvPr id="33832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34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337964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39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3835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337967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37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K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3809" name="Group 49"/>
          <p:cNvGrpSpPr>
            <a:grpSpLocks/>
          </p:cNvGrpSpPr>
          <p:nvPr/>
        </p:nvGrpSpPr>
        <p:grpSpPr bwMode="auto">
          <a:xfrm>
            <a:off x="4800600" y="3886200"/>
            <a:ext cx="1676400" cy="1600200"/>
            <a:chOff x="3024" y="2448"/>
            <a:chExt cx="1056" cy="1008"/>
          </a:xfrm>
        </p:grpSpPr>
        <p:sp>
          <p:nvSpPr>
            <p:cNvPr id="3382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26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337973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31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3827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337976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3829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M</a:t>
                </a:r>
                <a:endParaRPr 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3810" name="Text Box 58"/>
          <p:cNvSpPr txBox="1">
            <a:spLocks noChangeArrowheads="1"/>
          </p:cNvSpPr>
          <p:nvPr/>
        </p:nvSpPr>
        <p:spPr bwMode="auto">
          <a:xfrm>
            <a:off x="28194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agent</a:t>
            </a:r>
          </a:p>
        </p:txBody>
      </p:sp>
      <p:sp>
        <p:nvSpPr>
          <p:cNvPr id="337979" name="Rectangle 59"/>
          <p:cNvSpPr>
            <a:spLocks noChangeArrowheads="1"/>
          </p:cNvSpPr>
          <p:nvPr/>
        </p:nvSpPr>
        <p:spPr bwMode="auto">
          <a:xfrm>
            <a:off x="2438400" y="6096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12" name="Text Box 60"/>
          <p:cNvSpPr txBox="1">
            <a:spLocks noChangeArrowheads="1"/>
          </p:cNvSpPr>
          <p:nvPr/>
        </p:nvSpPr>
        <p:spPr bwMode="auto">
          <a:xfrm>
            <a:off x="5410200" y="6172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= opponent</a:t>
            </a:r>
          </a:p>
        </p:txBody>
      </p:sp>
      <p:sp>
        <p:nvSpPr>
          <p:cNvPr id="337981" name="Oval 61"/>
          <p:cNvSpPr>
            <a:spLocks noChangeArrowheads="1"/>
          </p:cNvSpPr>
          <p:nvPr/>
        </p:nvSpPr>
        <p:spPr bwMode="auto">
          <a:xfrm>
            <a:off x="5029200" y="609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14" name="Line 62"/>
          <p:cNvSpPr>
            <a:spLocks noChangeShapeType="1"/>
          </p:cNvSpPr>
          <p:nvPr/>
        </p:nvSpPr>
        <p:spPr bwMode="auto">
          <a:xfrm flipV="1">
            <a:off x="3505200" y="38862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63"/>
          <p:cNvSpPr txBox="1">
            <a:spLocks noChangeArrowheads="1"/>
          </p:cNvSpPr>
          <p:nvPr/>
        </p:nvSpPr>
        <p:spPr bwMode="auto">
          <a:xfrm>
            <a:off x="4648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33816" name="Text Box 64"/>
          <p:cNvSpPr txBox="1">
            <a:spLocks noChangeArrowheads="1"/>
          </p:cNvSpPr>
          <p:nvPr/>
        </p:nvSpPr>
        <p:spPr bwMode="auto">
          <a:xfrm>
            <a:off x="5791200" y="5486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33817" name="Text Box 65"/>
          <p:cNvSpPr txBox="1">
            <a:spLocks noChangeArrowheads="1"/>
          </p:cNvSpPr>
          <p:nvPr/>
        </p:nvSpPr>
        <p:spPr bwMode="auto">
          <a:xfrm>
            <a:off x="4572000" y="3505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  2</a:t>
            </a:r>
          </a:p>
        </p:txBody>
      </p:sp>
      <p:sp>
        <p:nvSpPr>
          <p:cNvPr id="33818" name="Text Box 66"/>
          <p:cNvSpPr txBox="1">
            <a:spLocks noChangeArrowheads="1"/>
          </p:cNvSpPr>
          <p:nvPr/>
        </p:nvSpPr>
        <p:spPr bwMode="auto">
          <a:xfrm>
            <a:off x="51816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  2</a:t>
            </a:r>
          </a:p>
        </p:txBody>
      </p:sp>
      <p:sp>
        <p:nvSpPr>
          <p:cNvPr id="33819" name="Text Box 67"/>
          <p:cNvSpPr txBox="1">
            <a:spLocks noChangeArrowheads="1"/>
          </p:cNvSpPr>
          <p:nvPr/>
        </p:nvSpPr>
        <p:spPr bwMode="auto">
          <a:xfrm>
            <a:off x="3505200" y="762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  6</a:t>
            </a:r>
          </a:p>
        </p:txBody>
      </p:sp>
      <p:sp>
        <p:nvSpPr>
          <p:cNvPr id="33820" name="Line 68"/>
          <p:cNvSpPr>
            <a:spLocks noChangeShapeType="1"/>
          </p:cNvSpPr>
          <p:nvPr/>
        </p:nvSpPr>
        <p:spPr bwMode="auto">
          <a:xfrm flipV="1">
            <a:off x="6477000" y="24384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9" name="Text Box 69"/>
          <p:cNvSpPr txBox="1">
            <a:spLocks noChangeArrowheads="1"/>
          </p:cNvSpPr>
          <p:nvPr/>
        </p:nvSpPr>
        <p:spPr bwMode="auto">
          <a:xfrm>
            <a:off x="4114800" y="35052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beta cutoff</a:t>
            </a:r>
          </a:p>
        </p:txBody>
      </p:sp>
      <p:sp>
        <p:nvSpPr>
          <p:cNvPr id="337990" name="Text Box 70"/>
          <p:cNvSpPr txBox="1">
            <a:spLocks noChangeArrowheads="1"/>
          </p:cNvSpPr>
          <p:nvPr/>
        </p:nvSpPr>
        <p:spPr bwMode="auto">
          <a:xfrm>
            <a:off x="7162800" y="21336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alpha cutoff</a:t>
            </a:r>
          </a:p>
        </p:txBody>
      </p:sp>
      <p:sp>
        <p:nvSpPr>
          <p:cNvPr id="337991" name="Text Box 71"/>
          <p:cNvSpPr txBox="1">
            <a:spLocks noChangeArrowheads="1"/>
          </p:cNvSpPr>
          <p:nvPr/>
        </p:nvSpPr>
        <p:spPr bwMode="auto">
          <a:xfrm>
            <a:off x="801688" y="32331"/>
            <a:ext cx="7351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rPr>
              <a:t>Alpha-beta</a:t>
            </a:r>
            <a:r>
              <a:rPr lang="en-US" sz="28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Candara" pitchFamily="34" charset="0"/>
                <a:ea typeface="+mj-ea"/>
                <a:cs typeface="Consolas" pitchFamily="49" charset="0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13550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9" grpId="0" autoUpdateAnimBg="0"/>
      <p:bldP spid="337990" grpId="0" autoUpdateAnimBg="0"/>
      <p:bldP spid="33799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wrap="square">
        <a:spAutoFit/>
      </a:bodyPr>
      <a:lstStyle>
        <a:defPPr algn="ctr">
          <a:defRPr i="0" dirty="0" smtClean="0">
            <a:solidFill>
              <a:schemeClr val="bg1"/>
            </a:solidFill>
            <a:latin typeface="+mn-lt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</TotalTime>
  <Words>5430</Words>
  <Application>Microsoft Office PowerPoint</Application>
  <PresentationFormat>On-screen Show (4:3)</PresentationFormat>
  <Paragraphs>1536</Paragraphs>
  <Slides>102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21" baseType="lpstr">
      <vt:lpstr>Arial Unicode MS</vt:lpstr>
      <vt:lpstr>Arial</vt:lpstr>
      <vt:lpstr>Bodoni MT</vt:lpstr>
      <vt:lpstr>Calibri</vt:lpstr>
      <vt:lpstr>Cambria Math</vt:lpstr>
      <vt:lpstr>Candara</vt:lpstr>
      <vt:lpstr>Consolas</vt:lpstr>
      <vt:lpstr>Courier New</vt:lpstr>
      <vt:lpstr>ＭＳ Ｐゴシック</vt:lpstr>
      <vt:lpstr>MS Pゴシック</vt:lpstr>
      <vt:lpstr>Palatino Linotype</vt:lpstr>
      <vt:lpstr>Symbol</vt:lpstr>
      <vt:lpstr>Tahoma</vt:lpstr>
      <vt:lpstr>Times New Roman</vt:lpstr>
      <vt:lpstr>Tw Cen MT</vt:lpstr>
      <vt:lpstr>Verdana</vt:lpstr>
      <vt:lpstr>Wingdings</vt:lpstr>
      <vt:lpstr>Wingdings 2</vt:lpstr>
      <vt:lpstr>Median</vt:lpstr>
      <vt:lpstr>PowerPoint Presentation</vt:lpstr>
      <vt:lpstr>PowerPoint Presentation</vt:lpstr>
      <vt:lpstr>Objectives</vt:lpstr>
      <vt:lpstr>What is Artificial Intelligence?</vt:lpstr>
      <vt:lpstr>What is Artificial Intelligence?</vt:lpstr>
      <vt:lpstr>AI Applications</vt:lpstr>
      <vt:lpstr>What is AI?</vt:lpstr>
      <vt:lpstr>CS AI</vt:lpstr>
      <vt:lpstr>Game AI</vt:lpstr>
      <vt:lpstr>Game AI</vt:lpstr>
      <vt:lpstr>Game AI</vt:lpstr>
      <vt:lpstr>Intelligent Agents</vt:lpstr>
      <vt:lpstr>AI Programming Concepts</vt:lpstr>
      <vt:lpstr>Linear Search Algorithm</vt:lpstr>
      <vt:lpstr>Linear search</vt:lpstr>
      <vt:lpstr>Binary Search</vt:lpstr>
      <vt:lpstr>Algorithm 3: Binary search, take 1</vt:lpstr>
      <vt:lpstr>Hash Table</vt:lpstr>
      <vt:lpstr>Sorting</vt:lpstr>
      <vt:lpstr>Types of Sorting Algorithm</vt:lpstr>
      <vt:lpstr>Bubble Sort</vt:lpstr>
      <vt:lpstr>Selection Sort</vt:lpstr>
      <vt:lpstr>Divide-and-Conquer</vt:lpstr>
      <vt:lpstr>Understanding of Merging</vt:lpstr>
      <vt:lpstr>Merge Sort - Description</vt:lpstr>
      <vt:lpstr>Concept of merge sort</vt:lpstr>
      <vt:lpstr>Merge Sort - Example</vt:lpstr>
      <vt:lpstr>Quicksort Algorithm</vt:lpstr>
      <vt:lpstr>Example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Let’s see a comparison</vt:lpstr>
      <vt:lpstr>AI Programming Concepts</vt:lpstr>
      <vt:lpstr>AI Programming Concepts</vt:lpstr>
      <vt:lpstr>AI Programming Concepts</vt:lpstr>
      <vt:lpstr>AI Programming Concepts</vt:lpstr>
      <vt:lpstr>AI Programming Concepts</vt:lpstr>
      <vt:lpstr>AI Programming Concepts</vt:lpstr>
      <vt:lpstr>AI Programming Concepts</vt:lpstr>
      <vt:lpstr>Components of Game Search </vt:lpstr>
      <vt:lpstr>Game Trees</vt:lpstr>
      <vt:lpstr>Game Trees</vt:lpstr>
      <vt:lpstr>Why Incomplete Game Tree?  </vt:lpstr>
      <vt:lpstr>Evaluation Function</vt:lpstr>
      <vt:lpstr> Evaluation Functions</vt:lpstr>
      <vt:lpstr> Evaluation Functions</vt:lpstr>
      <vt:lpstr>Minimax - Overview</vt:lpstr>
      <vt:lpstr>Minimax - Overview</vt:lpstr>
      <vt:lpstr>Minimax - Overview</vt:lpstr>
      <vt:lpstr>Minimax Procedure</vt:lpstr>
      <vt:lpstr>PowerPoint Presentation</vt:lpstr>
      <vt:lpstr>Minimax - Nim</vt:lpstr>
      <vt:lpstr>PowerPoint Presentation</vt:lpstr>
      <vt:lpstr>Minimax - Nim</vt:lpstr>
      <vt:lpstr>PowerPoint Presentation</vt:lpstr>
      <vt:lpstr>Game Playing</vt:lpstr>
      <vt:lpstr>Key points</vt:lpstr>
      <vt:lpstr>Chess</vt:lpstr>
      <vt:lpstr>Minimax and Chess</vt:lpstr>
      <vt:lpstr>Chess</vt:lpstr>
      <vt:lpstr>Minimax and Chess</vt:lpstr>
      <vt:lpstr>Minimax– Alpha-Beta Pruning</vt:lpstr>
      <vt:lpstr>Minimax– Alpha-Beta Pruning Example</vt:lpstr>
      <vt:lpstr>Minimax– Alpha-Beta Pruning Idea</vt:lpstr>
      <vt:lpstr>Alpha-Beta Pruning</vt:lpstr>
      <vt:lpstr>Alpha-Beta Pruning</vt:lpstr>
      <vt:lpstr>Alpha-Beta Pruning</vt:lpstr>
      <vt:lpstr>Alpha-Beta Pruning</vt:lpstr>
      <vt:lpstr>PowerPoint Presentation</vt:lpstr>
      <vt:lpstr>PowerPoint Presentation</vt:lpstr>
      <vt:lpstr>PowerPoint Presentation</vt:lpstr>
      <vt:lpstr>PowerPoint Presentation</vt:lpstr>
      <vt:lpstr>References</vt:lpstr>
      <vt:lpstr>Refeences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Ratcliffe, Aaron</cp:lastModifiedBy>
  <cp:revision>688</cp:revision>
  <cp:lastPrinted>2010-08-24T17:19:38Z</cp:lastPrinted>
  <dcterms:created xsi:type="dcterms:W3CDTF">2010-08-24T16:58:28Z</dcterms:created>
  <dcterms:modified xsi:type="dcterms:W3CDTF">2015-11-01T15:14:19Z</dcterms:modified>
</cp:coreProperties>
</file>