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  <p:sldMasterId id="2147484406" r:id="rId2"/>
  </p:sldMasterIdLst>
  <p:notesMasterIdLst>
    <p:notesMasterId r:id="rId19"/>
  </p:notesMasterIdLst>
  <p:sldIdLst>
    <p:sldId id="256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66FFFF"/>
    <a:srgbClr val="FFFFCC"/>
    <a:srgbClr val="0066FF"/>
    <a:srgbClr val="FF6600"/>
    <a:srgbClr val="FF9900"/>
    <a:srgbClr val="BE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3483" autoAdjust="0"/>
  </p:normalViewPr>
  <p:slideViewPr>
    <p:cSldViewPr>
      <p:cViewPr varScale="1">
        <p:scale>
          <a:sx n="63" d="100"/>
          <a:sy n="63" d="100"/>
        </p:scale>
        <p:origin x="17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01D07F3D-90FD-4BD6-88D1-A128B95F7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08672A-0E8D-4851-A0FC-9157AD84E7F5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68888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Start at the start state</a:t>
            </a:r>
          </a:p>
          <a:p>
            <a:pPr lvl="1"/>
            <a:r>
              <a:rPr lang="en-US" dirty="0" smtClean="0"/>
              <a:t>Evaluate where actions can lead us from states that have been encountered in the search so far</a:t>
            </a:r>
          </a:p>
          <a:p>
            <a:pPr lvl="1"/>
            <a:r>
              <a:rPr lang="en-US" dirty="0" smtClean="0"/>
              <a:t>Stop when a goal state is encountered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3799-FFDD-4A13-89A7-C0C275C190A2}" type="slidenum">
              <a:rPr lang="en-CA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appropriate are these search approaches?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3799-FFDD-4A13-89A7-C0C275C190A2}" type="slidenum">
              <a:rPr lang="en-CA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2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3799-FFDD-4A13-89A7-C0C275C190A2}" type="slidenum">
              <a:rPr lang="en-CA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In other words, the heuristic tells us approximately how far the state is from the goal state*. 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Heuristics might underestimate or overestimate the merit of a state. But for reasons which we will see, heuristics that </a:t>
            </a:r>
            <a:r>
              <a:rPr lang="en-US" i="1" dirty="0" smtClean="0">
                <a:solidFill>
                  <a:schemeClr val="tx1"/>
                </a:solidFill>
              </a:rPr>
              <a:t>only</a:t>
            </a:r>
            <a:r>
              <a:rPr lang="en-US" dirty="0" smtClean="0">
                <a:solidFill>
                  <a:schemeClr val="tx1"/>
                </a:solidFill>
              </a:rPr>
              <a:t> underestimate are very desirable, and are called admissible.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3799-FFDD-4A13-89A7-C0C275C190A2}" type="slidenum">
              <a:rPr lang="en-CA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3399"/>
                </a:solidFill>
                <a:latin typeface="Bodoni MT" pitchFamily="18" charset="0"/>
                <a:cs typeface="Consolas" pitchFamily="49" charset="0"/>
              </a:rPr>
              <a:t>In other words, the heuristic is telling us that it thinks a solution might be available in just 3 more move.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3799-FFDD-4A13-89A7-C0C275C190A2}" type="slidenum">
              <a:rPr lang="en-CA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9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odoni MT" pitchFamily="18" charset="0"/>
              </a:rPr>
              <a:t>Note that we can use the general search algorithm we used before. </a:t>
            </a:r>
          </a:p>
          <a:p>
            <a:r>
              <a:rPr lang="en-US" dirty="0" smtClean="0">
                <a:solidFill>
                  <a:schemeClr val="tx1"/>
                </a:solidFill>
                <a:latin typeface="Bodoni MT" pitchFamily="18" charset="0"/>
              </a:rPr>
              <a:t>All that we have changed is the queuing strategy.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3799-FFDD-4A13-89A7-C0C275C190A2}" type="slidenum">
              <a:rPr lang="en-CA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3C492785-8D1D-4C70-8775-B381E85BBB81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1B7D57-6F7A-4A98-A329-8FFB20285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20C83-1754-4F11-AC22-36C945DA0226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09A8-2CD5-4A8F-8671-6E78CCCE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099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7733-17A2-4833-9928-32BEDCA871B6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B044-43AA-40CA-880C-E16E71C65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838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 eaLnBrk="1" hangingPunct="1">
              <a:defRPr/>
            </a:pPr>
            <a:endParaRPr lang="en-US" i="0">
              <a:solidFill>
                <a:srgbClr val="1C1C1C"/>
              </a:solidFill>
              <a:latin typeface="Tahoma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1C1C1C"/>
                </a:solidFill>
              </a:rPr>
              <a:t>Dewan Tanvir Ahmed, PhD</a:t>
            </a:r>
            <a:endParaRPr lang="en-US">
              <a:solidFill>
                <a:srgbClr val="1C1C1C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B9C483B-8510-483D-BC3B-1549679453C3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2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  <a:latin typeface="Bodoni MT" pitchFamily="18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odoni MT" pitchFamily="18" charset="0"/>
              </a:defRPr>
            </a:lvl2pPr>
            <a:lvl3pPr>
              <a:defRPr>
                <a:latin typeface="Bodoni MT" pitchFamily="18" charset="0"/>
              </a:defRPr>
            </a:lvl3pPr>
            <a:lvl4pPr>
              <a:defRPr>
                <a:latin typeface="Bodoni MT" pitchFamily="18" charset="0"/>
              </a:defRPr>
            </a:lvl4pPr>
            <a:lvl5pPr>
              <a:defRPr>
                <a:latin typeface="Bodoni MT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D707B-2420-4898-AD15-6C605AFCED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9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F7A5-E70F-42C2-9F09-642BF68C60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4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628775"/>
            <a:ext cx="3806825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675" y="1628775"/>
            <a:ext cx="3808413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0DDE2-B8F2-41B7-A0AB-5DF01B150B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38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C828-F2E1-4EDF-8136-86D87A9077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09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0316A-CD81-41D4-8FB5-2C304EF2BE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39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A0012-F7C5-4F53-AB5A-9DB639D6E7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99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46900-FF80-47C4-93F9-2E145C32D2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968B-8BFB-497B-A3CE-CB501E35222B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D6F5-036F-4448-BC4E-82EE8B3FF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7885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E7E7F-AEB2-4F93-AFB1-BE751CC660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44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D01B-E1D9-4A2A-8517-8C36D40DFF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18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75" y="260350"/>
            <a:ext cx="1941513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450" y="260350"/>
            <a:ext cx="5673725" cy="5872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F883B-DCDB-4F62-9662-294BAAE1F9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5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27C7-FFCE-415C-A0D7-5B074A6491EB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1A566BDD-401F-4FEE-9EC8-B07671C2B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8EDC-7DFE-456D-8D60-8F1194FAA480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AFE0-F0B0-47A4-B4EB-93ED2F022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56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25C4B-5456-498C-B4B4-EAE7EAD03338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792F-9666-4C59-B971-CE28FD5A7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391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16AA-5174-49F1-8547-7B4F637DBF56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8B90-1386-482C-84D3-C88C2268D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97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0AAC-F2B7-4AAB-848F-AE5448488B14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79C27C-AD26-4BF4-A192-493E700F6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647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F13B-4A8E-408D-892B-6846722AAA4C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9822D-CDE8-4FE1-85B6-0B7865E9E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658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00CFF-1024-49CD-8374-CC2C9DA211DF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B35AD2F-9173-4391-A225-6F7A6119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1225793-6721-4BDB-9B1E-F2F87027AE38}" type="datetime1">
              <a:rPr lang="en-US"/>
              <a:pPr>
                <a:defRPr/>
              </a:pPr>
              <a:t>10/29/2014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06010D-E71D-4168-914A-00FA09BE1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395" r:id="rId2"/>
    <p:sldLayoutId id="2147484400" r:id="rId3"/>
    <p:sldLayoutId id="2147484401" r:id="rId4"/>
    <p:sldLayoutId id="2147484402" r:id="rId5"/>
    <p:sldLayoutId id="2147484396" r:id="rId6"/>
    <p:sldLayoutId id="2147484403" r:id="rId7"/>
    <p:sldLayoutId id="2147484397" r:id="rId8"/>
    <p:sldLayoutId id="2147484404" r:id="rId9"/>
    <p:sldLayoutId id="2147484398" r:id="rId10"/>
    <p:sldLayoutId id="2147484405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6525344"/>
            <a:ext cx="9144000" cy="332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-180528" y="0"/>
            <a:ext cx="9505056" cy="11247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86160" y="225425"/>
            <a:ext cx="8101540" cy="88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124744"/>
            <a:ext cx="8559552" cy="500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324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1">
                <a:latin typeface="Candara" pitchFamily="34" charset="0"/>
                <a:cs typeface="Consolas" pitchFamily="49" charset="0"/>
              </a:defRPr>
            </a:lvl1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Candara" pitchFamily="34" charset="0"/>
                <a:cs typeface="Consolas" pitchFamily="49" charset="0"/>
              </a:defRPr>
            </a:lvl1pPr>
          </a:lstStyle>
          <a:p>
            <a:pPr eaLnBrk="1" hangingPunct="1">
              <a:defRPr/>
            </a:pPr>
            <a:fld id="{4EC8C334-3E69-48BF-8962-F640A89EDBC3}" type="slidenum">
              <a:rPr lang="en-US" i="0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ndara" pitchFamily="34" charset="0"/>
          <a:ea typeface="+mj-ea"/>
          <a:cs typeface="Consolas" pitchFamily="49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ndara" pitchFamily="34" charset="0"/>
          <a:ea typeface="+mn-ea"/>
          <a:cs typeface="Consolas" pitchFamily="49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rgbClr val="003399"/>
          </a:solidFill>
          <a:latin typeface="Candara" pitchFamily="34" charset="0"/>
          <a:cs typeface="Consolas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rgbClr val="FF0000"/>
          </a:solidFill>
          <a:latin typeface="Candara" pitchFamily="34" charset="0"/>
          <a:cs typeface="Consolas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Candara" pitchFamily="34" charset="0"/>
          <a:cs typeface="Consolas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800">
          <a:solidFill>
            <a:schemeClr val="tx1"/>
          </a:solidFill>
          <a:latin typeface="Candara" pitchFamily="34" charset="0"/>
          <a:cs typeface="Consolas" pitchFamily="49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848600" cy="1289050"/>
          </a:xfrm>
        </p:spPr>
        <p:txBody>
          <a:bodyPr/>
          <a:lstStyle/>
          <a:p>
            <a:pPr eaLnBrk="1" hangingPunct="1"/>
            <a:r>
              <a:rPr lang="en-US" sz="2600" cap="none" dirty="0" smtClean="0">
                <a:ea typeface="ＭＳ Ｐゴシック" panose="020B0600070205080204" pitchFamily="34" charset="-128"/>
              </a:rPr>
              <a:t/>
            </a:r>
            <a:br>
              <a:rPr lang="en-US" sz="2600" cap="none" dirty="0" smtClean="0">
                <a:ea typeface="ＭＳ Ｐゴシック" panose="020B0600070205080204" pitchFamily="34" charset="-128"/>
              </a:rPr>
            </a:br>
            <a:endParaRPr lang="en-US" sz="3000" cap="non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to Game Design and Development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4230/5230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362200" y="1126232"/>
            <a:ext cx="6629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Game AI – Case Study</a:t>
            </a:r>
          </a:p>
          <a:p>
            <a:r>
              <a:rPr lang="en-US" sz="3200" i="0" dirty="0" smtClean="0"/>
              <a:t>8 Puzzle Problem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99282" y="1182503"/>
            <a:ext cx="4520090" cy="23083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CA"/>
            </a:defPPr>
            <a:lvl1pPr algn="ctr"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algn="l" eaLnBrk="1" hangingPunct="1"/>
            <a:r>
              <a:rPr kumimoji="1" lang="en-US" i="0" dirty="0"/>
              <a:t>We can use heuristics to guide “hill climbing” search. </a:t>
            </a:r>
          </a:p>
          <a:p>
            <a:pPr eaLnBrk="1" hangingPunct="1"/>
            <a:endParaRPr kumimoji="1" lang="en-US" i="0" dirty="0"/>
          </a:p>
          <a:p>
            <a:pPr algn="l" eaLnBrk="1" hangingPunct="1"/>
            <a:r>
              <a:rPr kumimoji="1" lang="en-US" i="0" dirty="0" smtClean="0"/>
              <a:t>the </a:t>
            </a:r>
            <a:r>
              <a:rPr kumimoji="1" lang="en-US" i="0" dirty="0"/>
              <a:t>Manhattan Distance heuristic helps us quickly find a solution to the 8-puzzle.   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86527" y="3946879"/>
            <a:ext cx="5133545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kumimoji="1" lang="en-US" i="0" dirty="0">
                <a:solidFill>
                  <a:srgbClr val="FFFFFF"/>
                </a:solidFill>
                <a:latin typeface="Bodoni MT" pitchFamily="18" charset="0"/>
                <a:cs typeface="Consolas" pitchFamily="49" charset="0"/>
              </a:rPr>
              <a:t>But “hill climbing has a problem...”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69328" y="1224285"/>
            <a:ext cx="4476738" cy="5370164"/>
            <a:chOff x="4083050" y="161925"/>
            <a:chExt cx="4937125" cy="6477000"/>
          </a:xfrm>
        </p:grpSpPr>
        <p:grpSp>
          <p:nvGrpSpPr>
            <p:cNvPr id="8206" name="Group 14"/>
            <p:cNvGrpSpPr>
              <a:grpSpLocks/>
            </p:cNvGrpSpPr>
            <p:nvPr/>
          </p:nvGrpSpPr>
          <p:grpSpPr bwMode="auto">
            <a:xfrm>
              <a:off x="4083050" y="252413"/>
              <a:ext cx="4937125" cy="6386512"/>
              <a:chOff x="173" y="114"/>
              <a:chExt cx="3110" cy="4023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" y="114"/>
                <a:ext cx="2883" cy="40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195" name="Text Box 3"/>
              <p:cNvSpPr txBox="1">
                <a:spLocks noChangeArrowheads="1"/>
              </p:cNvSpPr>
              <p:nvPr/>
            </p:nvSpPr>
            <p:spPr bwMode="auto">
              <a:xfrm>
                <a:off x="1238" y="252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 dirty="0">
                    <a:solidFill>
                      <a:srgbClr val="C00000"/>
                    </a:solidFill>
                    <a:latin typeface="Tahoma" pitchFamily="34" charset="0"/>
                  </a:rPr>
                  <a:t>5</a:t>
                </a:r>
                <a:endParaRPr kumimoji="1" lang="en-US" sz="1800" i="0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196" name="Text Box 4"/>
              <p:cNvSpPr txBox="1">
                <a:spLocks noChangeArrowheads="1"/>
              </p:cNvSpPr>
              <p:nvPr/>
            </p:nvSpPr>
            <p:spPr bwMode="auto">
              <a:xfrm>
                <a:off x="816" y="941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6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1675" y="941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4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198" name="Text Box 6"/>
              <p:cNvSpPr txBox="1">
                <a:spLocks noChangeArrowheads="1"/>
              </p:cNvSpPr>
              <p:nvPr/>
            </p:nvSpPr>
            <p:spPr bwMode="auto">
              <a:xfrm>
                <a:off x="1691" y="1645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3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1260" y="2341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4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2119" y="2347"/>
                <a:ext cx="264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2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1260" y="3015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02" name="Text Box 10"/>
              <p:cNvSpPr txBox="1">
                <a:spLocks noChangeArrowheads="1"/>
              </p:cNvSpPr>
              <p:nvPr/>
            </p:nvSpPr>
            <p:spPr bwMode="auto">
              <a:xfrm>
                <a:off x="2157" y="3029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3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3052" y="3037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3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04" name="Text Box 12"/>
              <p:cNvSpPr txBox="1">
                <a:spLocks noChangeArrowheads="1"/>
              </p:cNvSpPr>
              <p:nvPr/>
            </p:nvSpPr>
            <p:spPr bwMode="auto">
              <a:xfrm>
                <a:off x="771" y="3726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0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05" name="Text Box 13"/>
              <p:cNvSpPr txBox="1">
                <a:spLocks noChangeArrowheads="1"/>
              </p:cNvSpPr>
              <p:nvPr/>
            </p:nvSpPr>
            <p:spPr bwMode="auto">
              <a:xfrm>
                <a:off x="1690" y="3748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sz="1800" b="1" i="0">
                    <a:solidFill>
                      <a:srgbClr val="C00000"/>
                    </a:solidFill>
                    <a:latin typeface="Tahoma" pitchFamily="34" charset="0"/>
                  </a:rPr>
                  <a:t>2</a:t>
                </a:r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4867275" y="1150938"/>
              <a:ext cx="835025" cy="106362"/>
              <a:chOff x="3066" y="725"/>
              <a:chExt cx="526" cy="67"/>
            </a:xfrm>
          </p:grpSpPr>
          <p:sp>
            <p:nvSpPr>
              <p:cNvPr id="8208" name="Line 16"/>
              <p:cNvSpPr>
                <a:spLocks noChangeShapeType="1"/>
              </p:cNvSpPr>
              <p:nvPr/>
            </p:nvSpPr>
            <p:spPr bwMode="auto">
              <a:xfrm flipH="1">
                <a:off x="3066" y="725"/>
                <a:ext cx="193" cy="6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09" name="Line 17"/>
              <p:cNvSpPr>
                <a:spLocks noChangeShapeType="1"/>
              </p:cNvSpPr>
              <p:nvPr/>
            </p:nvSpPr>
            <p:spPr bwMode="auto">
              <a:xfrm>
                <a:off x="3399" y="725"/>
                <a:ext cx="193" cy="6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8211" name="Group 19"/>
            <p:cNvGrpSpPr>
              <a:grpSpLocks/>
            </p:cNvGrpSpPr>
            <p:nvPr/>
          </p:nvGrpSpPr>
          <p:grpSpPr bwMode="auto">
            <a:xfrm>
              <a:off x="5632450" y="3384550"/>
              <a:ext cx="835025" cy="106363"/>
              <a:chOff x="3066" y="725"/>
              <a:chExt cx="526" cy="67"/>
            </a:xfrm>
          </p:grpSpPr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 flipH="1">
                <a:off x="3066" y="725"/>
                <a:ext cx="193" cy="6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3399" y="725"/>
                <a:ext cx="193" cy="6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8214" name="Group 22"/>
            <p:cNvGrpSpPr>
              <a:grpSpLocks/>
            </p:cNvGrpSpPr>
            <p:nvPr/>
          </p:nvGrpSpPr>
          <p:grpSpPr bwMode="auto">
            <a:xfrm>
              <a:off x="4891088" y="5595938"/>
              <a:ext cx="835025" cy="106362"/>
              <a:chOff x="3066" y="725"/>
              <a:chExt cx="526" cy="67"/>
            </a:xfrm>
          </p:grpSpPr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 flipH="1">
                <a:off x="3066" y="725"/>
                <a:ext cx="193" cy="6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>
                <a:off x="3399" y="725"/>
                <a:ext cx="193" cy="6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8217" name="Group 25"/>
            <p:cNvGrpSpPr>
              <a:grpSpLocks/>
            </p:cNvGrpSpPr>
            <p:nvPr/>
          </p:nvGrpSpPr>
          <p:grpSpPr bwMode="auto">
            <a:xfrm>
              <a:off x="5654675" y="4479925"/>
              <a:ext cx="2092325" cy="125413"/>
              <a:chOff x="3066" y="725"/>
              <a:chExt cx="526" cy="67"/>
            </a:xfrm>
          </p:grpSpPr>
          <p:sp>
            <p:nvSpPr>
              <p:cNvPr id="8218" name="Line 26"/>
              <p:cNvSpPr>
                <a:spLocks noChangeShapeType="1"/>
              </p:cNvSpPr>
              <p:nvPr/>
            </p:nvSpPr>
            <p:spPr bwMode="auto">
              <a:xfrm flipH="1">
                <a:off x="3066" y="725"/>
                <a:ext cx="193" cy="6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8219" name="Line 27"/>
              <p:cNvSpPr>
                <a:spLocks noChangeShapeType="1"/>
              </p:cNvSpPr>
              <p:nvPr/>
            </p:nvSpPr>
            <p:spPr bwMode="auto">
              <a:xfrm>
                <a:off x="3399" y="725"/>
                <a:ext cx="193" cy="6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5984875" y="2244725"/>
              <a:ext cx="0" cy="17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800" i="0">
                <a:solidFill>
                  <a:srgbClr val="C00000"/>
                </a:solidFill>
                <a:latin typeface="Tahoma" pitchFamily="34" charset="0"/>
              </a:endParaRPr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6724650" y="4454525"/>
              <a:ext cx="0" cy="17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800" i="0">
                <a:solidFill>
                  <a:srgbClr val="C00000"/>
                </a:solidFill>
                <a:latin typeface="Tahoma" pitchFamily="34" charset="0"/>
              </a:endParaRP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7473951" y="161925"/>
              <a:ext cx="680978" cy="445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800" dirty="0">
                  <a:solidFill>
                    <a:srgbClr val="C00000"/>
                  </a:solidFill>
                  <a:latin typeface="Tahoma" pitchFamily="34" charset="0"/>
                </a:rPr>
                <a:t>h</a:t>
              </a:r>
              <a:r>
                <a:rPr kumimoji="1" lang="en-US" sz="1800" i="0" dirty="0">
                  <a:solidFill>
                    <a:srgbClr val="C00000"/>
                  </a:solidFill>
                  <a:latin typeface="Tahoma" pitchFamily="34" charset="0"/>
                </a:rPr>
                <a:t>(n)</a:t>
              </a:r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 flipH="1">
              <a:off x="6338888" y="434975"/>
              <a:ext cx="1185862" cy="223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800" i="0">
                <a:solidFill>
                  <a:srgbClr val="C00000"/>
                </a:solidFill>
                <a:latin typeface="Tahoma" pitchFamily="34" charset="0"/>
              </a:endParaRPr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482599" y="260648"/>
            <a:ext cx="7871619" cy="80705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r>
              <a:rPr kumimoji="1" lang="en-US" i="0" dirty="0">
                <a:solidFill>
                  <a:srgbClr val="FFFFFF"/>
                </a:solidFill>
              </a:rPr>
              <a:t>8-puzzle: Example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9A0012-F7C5-4F53-AB5A-9DB639D6E7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203882" y="1207338"/>
            <a:ext cx="4224102" cy="26776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CA"/>
            </a:defPPr>
            <a:lvl1pPr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kumimoji="1" lang="en-US" i="0" dirty="0"/>
              <a:t>In this example, </a:t>
            </a:r>
            <a:r>
              <a:rPr kumimoji="1" lang="en-US" i="0" dirty="0" smtClean="0"/>
              <a:t>Greedy Search (hill climbing) </a:t>
            </a:r>
            <a:r>
              <a:rPr kumimoji="1" lang="en-US" i="0" dirty="0"/>
              <a:t>does not work!</a:t>
            </a:r>
          </a:p>
          <a:p>
            <a:pPr eaLnBrk="1" hangingPunct="1"/>
            <a:endParaRPr kumimoji="1" lang="en-US" i="0" dirty="0"/>
          </a:p>
          <a:p>
            <a:pPr eaLnBrk="1" hangingPunct="1"/>
            <a:r>
              <a:rPr kumimoji="1" lang="en-US" i="0" dirty="0" smtClean="0"/>
              <a:t>Stuck at local minima.</a:t>
            </a:r>
            <a:endParaRPr kumimoji="1" lang="en-US" i="0" dirty="0"/>
          </a:p>
          <a:p>
            <a:pPr eaLnBrk="1" hangingPunct="1"/>
            <a:endParaRPr kumimoji="1" lang="en-US" i="0" dirty="0" smtClean="0"/>
          </a:p>
          <a:p>
            <a:pPr eaLnBrk="1" hangingPunct="1"/>
            <a:r>
              <a:rPr kumimoji="1" lang="en-US" i="0" dirty="0" smtClean="0"/>
              <a:t>Note </a:t>
            </a:r>
            <a:r>
              <a:rPr kumimoji="1" lang="en-US" i="0" dirty="0"/>
              <a:t>that this puzzle is </a:t>
            </a:r>
            <a:r>
              <a:rPr kumimoji="1" lang="en-US" i="0" dirty="0" smtClean="0"/>
              <a:t>solvable.</a:t>
            </a:r>
            <a:endParaRPr kumimoji="1" lang="en-US" i="0" dirty="0"/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5530905" y="1512992"/>
            <a:ext cx="1356167" cy="1126094"/>
            <a:chOff x="4320" y="528"/>
            <a:chExt cx="1104" cy="96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4320" y="5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4368" y="576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704" y="576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5040" y="576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4368" y="864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704" y="864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040" y="864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368" y="1152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5040" y="1152"/>
              <a:ext cx="336" cy="2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9263" name="Group 47"/>
          <p:cNvGrpSpPr>
            <a:grpSpLocks/>
          </p:cNvGrpSpPr>
          <p:nvPr/>
        </p:nvGrpSpPr>
        <p:grpSpPr bwMode="auto">
          <a:xfrm>
            <a:off x="6478010" y="3059025"/>
            <a:ext cx="1356167" cy="1126094"/>
            <a:chOff x="3722" y="1477"/>
            <a:chExt cx="1104" cy="960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3722" y="1477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3770" y="1525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4106" y="1525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4442" y="1525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3770" y="1813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4106" y="1813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4442" y="1813"/>
              <a:ext cx="336" cy="2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3770" y="2101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4106" y="2101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4442" y="2101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4566601" y="3059025"/>
            <a:ext cx="1356167" cy="1126094"/>
            <a:chOff x="2166" y="1469"/>
            <a:chExt cx="1104" cy="960"/>
          </a:xfrm>
        </p:grpSpPr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2166" y="1469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2214" y="1517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43" name="Text Box 27"/>
            <p:cNvSpPr txBox="1">
              <a:spLocks noChangeArrowheads="1"/>
            </p:cNvSpPr>
            <p:nvPr/>
          </p:nvSpPr>
          <p:spPr bwMode="auto">
            <a:xfrm>
              <a:off x="2550" y="1517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2886" y="1517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45" name="Text Box 29"/>
            <p:cNvSpPr txBox="1">
              <a:spLocks noChangeArrowheads="1"/>
            </p:cNvSpPr>
            <p:nvPr/>
          </p:nvSpPr>
          <p:spPr bwMode="auto">
            <a:xfrm>
              <a:off x="2214" y="1805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46" name="Text Box 30"/>
            <p:cNvSpPr txBox="1">
              <a:spLocks noChangeArrowheads="1"/>
            </p:cNvSpPr>
            <p:nvPr/>
          </p:nvSpPr>
          <p:spPr bwMode="auto">
            <a:xfrm>
              <a:off x="2550" y="1805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886" y="1805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2214" y="2093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49" name="Text Box 33"/>
            <p:cNvSpPr txBox="1">
              <a:spLocks noChangeArrowheads="1"/>
            </p:cNvSpPr>
            <p:nvPr/>
          </p:nvSpPr>
          <p:spPr bwMode="auto">
            <a:xfrm>
              <a:off x="2550" y="2093"/>
              <a:ext cx="336" cy="2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2886" y="2093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9275" name="Group 59"/>
          <p:cNvGrpSpPr>
            <a:grpSpLocks/>
          </p:cNvGrpSpPr>
          <p:nvPr/>
        </p:nvGrpSpPr>
        <p:grpSpPr bwMode="auto">
          <a:xfrm>
            <a:off x="5577584" y="4694207"/>
            <a:ext cx="1356167" cy="1126094"/>
            <a:chOff x="2730" y="2893"/>
            <a:chExt cx="1104" cy="960"/>
          </a:xfrm>
        </p:grpSpPr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2730" y="2893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53" name="Text Box 37"/>
            <p:cNvSpPr txBox="1">
              <a:spLocks noChangeArrowheads="1"/>
            </p:cNvSpPr>
            <p:nvPr/>
          </p:nvSpPr>
          <p:spPr bwMode="auto">
            <a:xfrm>
              <a:off x="2778" y="2941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 dirty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endParaRPr kumimoji="1" lang="en-US" sz="1600" i="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54" name="Text Box 38"/>
            <p:cNvSpPr txBox="1">
              <a:spLocks noChangeArrowheads="1"/>
            </p:cNvSpPr>
            <p:nvPr/>
          </p:nvSpPr>
          <p:spPr bwMode="auto">
            <a:xfrm>
              <a:off x="3114" y="2941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3450" y="2941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56" name="Text Box 40"/>
            <p:cNvSpPr txBox="1">
              <a:spLocks noChangeArrowheads="1"/>
            </p:cNvSpPr>
            <p:nvPr/>
          </p:nvSpPr>
          <p:spPr bwMode="auto">
            <a:xfrm>
              <a:off x="2778" y="3229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3114" y="3229"/>
              <a:ext cx="336" cy="2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3450" y="3229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 dirty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  <a:endParaRPr kumimoji="1" lang="en-US" sz="1600" i="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59" name="Text Box 43"/>
            <p:cNvSpPr txBox="1">
              <a:spLocks noChangeArrowheads="1"/>
            </p:cNvSpPr>
            <p:nvPr/>
          </p:nvSpPr>
          <p:spPr bwMode="auto">
            <a:xfrm>
              <a:off x="2778" y="3517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3114" y="3517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 dirty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kumimoji="1" lang="en-US" sz="1600" i="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61" name="Text Box 45"/>
            <p:cNvSpPr txBox="1">
              <a:spLocks noChangeArrowheads="1"/>
            </p:cNvSpPr>
            <p:nvPr/>
          </p:nvSpPr>
          <p:spPr bwMode="auto">
            <a:xfrm>
              <a:off x="3450" y="3517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 dirty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  <a:endParaRPr kumimoji="1" lang="en-US" sz="1600" i="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9276" name="Group 60"/>
          <p:cNvGrpSpPr>
            <a:grpSpLocks/>
          </p:cNvGrpSpPr>
          <p:nvPr/>
        </p:nvGrpSpPr>
        <p:grpSpPr bwMode="auto">
          <a:xfrm>
            <a:off x="7460741" y="4694207"/>
            <a:ext cx="1356167" cy="1126094"/>
            <a:chOff x="4263" y="2863"/>
            <a:chExt cx="1104" cy="960"/>
          </a:xfrm>
        </p:grpSpPr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4263" y="2863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66" name="Text Box 50"/>
            <p:cNvSpPr txBox="1">
              <a:spLocks noChangeArrowheads="1"/>
            </p:cNvSpPr>
            <p:nvPr/>
          </p:nvSpPr>
          <p:spPr bwMode="auto">
            <a:xfrm>
              <a:off x="4311" y="2911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67" name="Text Box 51"/>
            <p:cNvSpPr txBox="1">
              <a:spLocks noChangeArrowheads="1"/>
            </p:cNvSpPr>
            <p:nvPr/>
          </p:nvSpPr>
          <p:spPr bwMode="auto">
            <a:xfrm>
              <a:off x="4647" y="2911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68" name="Text Box 52"/>
            <p:cNvSpPr txBox="1">
              <a:spLocks noChangeArrowheads="1"/>
            </p:cNvSpPr>
            <p:nvPr/>
          </p:nvSpPr>
          <p:spPr bwMode="auto">
            <a:xfrm>
              <a:off x="4983" y="2911"/>
              <a:ext cx="336" cy="2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69" name="Text Box 53"/>
            <p:cNvSpPr txBox="1">
              <a:spLocks noChangeArrowheads="1"/>
            </p:cNvSpPr>
            <p:nvPr/>
          </p:nvSpPr>
          <p:spPr bwMode="auto">
            <a:xfrm>
              <a:off x="4311" y="3199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70" name="Text Box 54"/>
            <p:cNvSpPr txBox="1">
              <a:spLocks noChangeArrowheads="1"/>
            </p:cNvSpPr>
            <p:nvPr/>
          </p:nvSpPr>
          <p:spPr bwMode="auto">
            <a:xfrm>
              <a:off x="4647" y="3199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71" name="Text Box 55"/>
            <p:cNvSpPr txBox="1">
              <a:spLocks noChangeArrowheads="1"/>
            </p:cNvSpPr>
            <p:nvPr/>
          </p:nvSpPr>
          <p:spPr bwMode="auto">
            <a:xfrm>
              <a:off x="4983" y="3199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72" name="Text Box 56"/>
            <p:cNvSpPr txBox="1">
              <a:spLocks noChangeArrowheads="1"/>
            </p:cNvSpPr>
            <p:nvPr/>
          </p:nvSpPr>
          <p:spPr bwMode="auto">
            <a:xfrm>
              <a:off x="4311" y="3487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73" name="Text Box 57"/>
            <p:cNvSpPr txBox="1">
              <a:spLocks noChangeArrowheads="1"/>
            </p:cNvSpPr>
            <p:nvPr/>
          </p:nvSpPr>
          <p:spPr bwMode="auto">
            <a:xfrm>
              <a:off x="4647" y="3487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74" name="Text Box 58"/>
            <p:cNvSpPr txBox="1">
              <a:spLocks noChangeArrowheads="1"/>
            </p:cNvSpPr>
            <p:nvPr/>
          </p:nvSpPr>
          <p:spPr bwMode="auto">
            <a:xfrm>
              <a:off x="4983" y="3487"/>
              <a:ext cx="336" cy="28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 b="1" i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9277" name="Line 61"/>
          <p:cNvSpPr>
            <a:spLocks noChangeShapeType="1"/>
          </p:cNvSpPr>
          <p:nvPr/>
        </p:nvSpPr>
        <p:spPr bwMode="auto">
          <a:xfrm flipH="1">
            <a:off x="5363841" y="2725889"/>
            <a:ext cx="644917" cy="260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78" name="Line 62"/>
          <p:cNvSpPr>
            <a:spLocks noChangeShapeType="1"/>
          </p:cNvSpPr>
          <p:nvPr/>
        </p:nvSpPr>
        <p:spPr bwMode="auto">
          <a:xfrm>
            <a:off x="6392022" y="2734100"/>
            <a:ext cx="644917" cy="260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79" name="Line 63"/>
          <p:cNvSpPr>
            <a:spLocks noChangeShapeType="1"/>
          </p:cNvSpPr>
          <p:nvPr/>
        </p:nvSpPr>
        <p:spPr bwMode="auto">
          <a:xfrm flipH="1">
            <a:off x="6346571" y="4281306"/>
            <a:ext cx="616663" cy="3120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80" name="Line 64"/>
          <p:cNvSpPr>
            <a:spLocks noChangeShapeType="1"/>
          </p:cNvSpPr>
          <p:nvPr/>
        </p:nvSpPr>
        <p:spPr bwMode="auto">
          <a:xfrm>
            <a:off x="7356326" y="4273095"/>
            <a:ext cx="598237" cy="34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6957092" y="1834398"/>
            <a:ext cx="347641" cy="39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2000" b="1" i="0">
                <a:solidFill>
                  <a:srgbClr val="C00000"/>
                </a:solidFill>
                <a:latin typeface="Tahoma" pitchFamily="34" charset="0"/>
              </a:rPr>
              <a:t>6</a:t>
            </a:r>
            <a:endParaRPr kumimoji="1" lang="en-US" sz="1400" i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5937509" y="3398026"/>
            <a:ext cx="347641" cy="39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2000" b="1" i="0">
                <a:solidFill>
                  <a:srgbClr val="C00000"/>
                </a:solidFill>
                <a:latin typeface="Tahoma" pitchFamily="34" charset="0"/>
              </a:rPr>
              <a:t>7</a:t>
            </a:r>
            <a:endParaRPr kumimoji="1" lang="en-US" sz="1400" i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7857518" y="3380431"/>
            <a:ext cx="347641" cy="39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2000" b="1" i="0">
                <a:solidFill>
                  <a:srgbClr val="C00000"/>
                </a:solidFill>
                <a:latin typeface="Tahoma" pitchFamily="34" charset="0"/>
              </a:rPr>
              <a:t>5</a:t>
            </a:r>
            <a:endParaRPr kumimoji="1" lang="en-US" sz="1400" i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9285" name="Text Box 69"/>
          <p:cNvSpPr txBox="1">
            <a:spLocks noChangeArrowheads="1"/>
          </p:cNvSpPr>
          <p:nvPr/>
        </p:nvSpPr>
        <p:spPr bwMode="auto">
          <a:xfrm>
            <a:off x="6939894" y="5013267"/>
            <a:ext cx="347641" cy="39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2000" b="1" i="0">
                <a:solidFill>
                  <a:srgbClr val="C00000"/>
                </a:solidFill>
                <a:latin typeface="Tahoma" pitchFamily="34" charset="0"/>
              </a:rPr>
              <a:t>6</a:t>
            </a:r>
            <a:endParaRPr kumimoji="1" lang="en-US" sz="1400" i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9286" name="Text Box 70"/>
          <p:cNvSpPr txBox="1">
            <a:spLocks noChangeArrowheads="1"/>
          </p:cNvSpPr>
          <p:nvPr/>
        </p:nvSpPr>
        <p:spPr bwMode="auto">
          <a:xfrm>
            <a:off x="8811994" y="5013267"/>
            <a:ext cx="347641" cy="39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2000" b="1" i="0">
                <a:solidFill>
                  <a:srgbClr val="C00000"/>
                </a:solidFill>
                <a:latin typeface="Tahoma" pitchFamily="34" charset="0"/>
              </a:rPr>
              <a:t>6</a:t>
            </a:r>
            <a:endParaRPr kumimoji="1" lang="en-US" sz="1400" i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9289" name="Rectangle 73"/>
          <p:cNvSpPr>
            <a:spLocks noChangeArrowheads="1"/>
          </p:cNvSpPr>
          <p:nvPr/>
        </p:nvSpPr>
        <p:spPr bwMode="auto">
          <a:xfrm>
            <a:off x="8266577" y="1600968"/>
            <a:ext cx="569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>
                <a:solidFill>
                  <a:srgbClr val="C00000"/>
                </a:solidFill>
                <a:latin typeface="Tahoma" pitchFamily="34" charset="0"/>
              </a:rPr>
              <a:t>h</a:t>
            </a:r>
            <a:r>
              <a:rPr kumimoji="1" lang="en-US" sz="1600" i="0">
                <a:solidFill>
                  <a:srgbClr val="C00000"/>
                </a:solidFill>
                <a:latin typeface="Tahoma" pitchFamily="34" charset="0"/>
              </a:rPr>
              <a:t>(n)</a:t>
            </a:r>
            <a:endParaRPr kumimoji="1" lang="en-US" sz="1400" i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9290" name="Line 74"/>
          <p:cNvSpPr>
            <a:spLocks noChangeShapeType="1"/>
          </p:cNvSpPr>
          <p:nvPr/>
        </p:nvSpPr>
        <p:spPr bwMode="auto">
          <a:xfrm flipH="1">
            <a:off x="7533216" y="1875454"/>
            <a:ext cx="764072" cy="15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2" name="Rectangle 2"/>
          <p:cNvSpPr txBox="1">
            <a:spLocks noChangeArrowheads="1"/>
          </p:cNvSpPr>
          <p:nvPr/>
        </p:nvSpPr>
        <p:spPr>
          <a:xfrm>
            <a:off x="333540" y="283326"/>
            <a:ext cx="7871619" cy="80705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r>
              <a:rPr kumimoji="1" lang="en-US" i="0" dirty="0">
                <a:solidFill>
                  <a:srgbClr val="FFFFFF"/>
                </a:solidFill>
              </a:rPr>
              <a:t>8-puzzle: Example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9A0012-F7C5-4F53-AB5A-9DB639D6E7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 bwMode="auto">
          <a:xfrm>
            <a:off x="2075545" y="3068425"/>
            <a:ext cx="4803864" cy="1084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2745797" y="3486792"/>
            <a:ext cx="1813560" cy="334293"/>
          </a:xfrm>
          <a:custGeom>
            <a:avLst/>
            <a:gdLst>
              <a:gd name="connsiteX0" fmla="*/ 0 w 1813560"/>
              <a:gd name="connsiteY0" fmla="*/ 304964 h 334293"/>
              <a:gd name="connsiteX1" fmla="*/ 640080 w 1813560"/>
              <a:gd name="connsiteY1" fmla="*/ 304964 h 334293"/>
              <a:gd name="connsiteX2" fmla="*/ 838200 w 1813560"/>
              <a:gd name="connsiteY2" fmla="*/ 164 h 334293"/>
              <a:gd name="connsiteX3" fmla="*/ 1539240 w 1813560"/>
              <a:gd name="connsiteY3" fmla="*/ 259244 h 334293"/>
              <a:gd name="connsiteX4" fmla="*/ 1813560 w 1813560"/>
              <a:gd name="connsiteY4" fmla="*/ 45884 h 3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560" h="334293">
                <a:moveTo>
                  <a:pt x="0" y="304964"/>
                </a:moveTo>
                <a:cubicBezTo>
                  <a:pt x="250190" y="330364"/>
                  <a:pt x="500380" y="355764"/>
                  <a:pt x="640080" y="304964"/>
                </a:cubicBezTo>
                <a:cubicBezTo>
                  <a:pt x="779780" y="254164"/>
                  <a:pt x="688340" y="7784"/>
                  <a:pt x="838200" y="164"/>
                </a:cubicBezTo>
                <a:cubicBezTo>
                  <a:pt x="988060" y="-7456"/>
                  <a:pt x="1376680" y="251624"/>
                  <a:pt x="1539240" y="259244"/>
                </a:cubicBezTo>
                <a:cubicBezTo>
                  <a:pt x="1701800" y="266864"/>
                  <a:pt x="1757680" y="156374"/>
                  <a:pt x="1813560" y="45884"/>
                </a:cubicBezTo>
              </a:path>
            </a:pathLst>
          </a:custGeom>
          <a:noFill/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4030" y="1167499"/>
            <a:ext cx="8486932" cy="194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latin typeface="Bodoni MT" pitchFamily="18" charset="0"/>
                <a:cs typeface="Consolas" pitchFamily="49" charset="0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rgbClr val="FF0000"/>
                </a:solidFill>
                <a:latin typeface="Candara" pitchFamily="34" charset="0"/>
                <a:cs typeface="Consola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9pPr>
          </a:lstStyle>
          <a:p>
            <a:pPr>
              <a:buClr>
                <a:srgbClr val="3333CC"/>
              </a:buClr>
            </a:pPr>
            <a:r>
              <a:rPr kumimoji="1" lang="en-US" i="0" dirty="0" smtClean="0">
                <a:solidFill>
                  <a:srgbClr val="003399"/>
                </a:solidFill>
              </a:rPr>
              <a:t>Uniform </a:t>
            </a:r>
            <a:r>
              <a:rPr kumimoji="1" lang="en-US" i="0" dirty="0">
                <a:solidFill>
                  <a:srgbClr val="003399"/>
                </a:solidFill>
              </a:rPr>
              <a:t>Cost </a:t>
            </a:r>
            <a:r>
              <a:rPr kumimoji="1" lang="en-US" i="0" dirty="0" smtClean="0">
                <a:solidFill>
                  <a:srgbClr val="003399"/>
                </a:solidFill>
              </a:rPr>
              <a:t>Search</a:t>
            </a:r>
            <a:endParaRPr kumimoji="1" lang="en-US" i="0" dirty="0">
              <a:solidFill>
                <a:srgbClr val="003399"/>
              </a:solidFill>
            </a:endParaRPr>
          </a:p>
          <a:p>
            <a:pPr lvl="1">
              <a:buClr>
                <a:srgbClr val="FF0000"/>
              </a:buClr>
            </a:pPr>
            <a:r>
              <a:rPr kumimoji="1" lang="en-US" i="0" dirty="0" smtClean="0">
                <a:solidFill>
                  <a:srgbClr val="000000"/>
                </a:solidFill>
              </a:rPr>
              <a:t>Best </a:t>
            </a:r>
            <a:r>
              <a:rPr kumimoji="1" lang="en-US" i="0" dirty="0">
                <a:solidFill>
                  <a:srgbClr val="000000"/>
                </a:solidFill>
              </a:rPr>
              <a:t>first search with evaluation function g(n</a:t>
            </a:r>
            <a:r>
              <a:rPr kumimoji="1" lang="en-US" i="0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Clr>
                <a:srgbClr val="FF0000"/>
              </a:buClr>
            </a:pPr>
            <a:r>
              <a:rPr kumimoji="1" lang="en-US" i="0" dirty="0" smtClean="0">
                <a:solidFill>
                  <a:srgbClr val="000000"/>
                </a:solidFill>
              </a:rPr>
              <a:t>g(n) = </a:t>
            </a:r>
            <a:r>
              <a:rPr kumimoji="1" lang="en-US" i="0" dirty="0">
                <a:solidFill>
                  <a:srgbClr val="000000"/>
                </a:solidFill>
              </a:rPr>
              <a:t>work done so </a:t>
            </a:r>
            <a:r>
              <a:rPr kumimoji="1" lang="en-US" i="0" dirty="0" smtClean="0">
                <a:solidFill>
                  <a:srgbClr val="000000"/>
                </a:solidFill>
              </a:rPr>
              <a:t>far</a:t>
            </a:r>
          </a:p>
          <a:p>
            <a:pPr lvl="1">
              <a:buClr>
                <a:srgbClr val="FF0000"/>
              </a:buClr>
            </a:pPr>
            <a:r>
              <a:rPr kumimoji="1" lang="en-US" i="0" dirty="0" smtClean="0">
                <a:solidFill>
                  <a:srgbClr val="006600"/>
                </a:solidFill>
              </a:rPr>
              <a:t>optimal and complete </a:t>
            </a:r>
            <a:r>
              <a:rPr kumimoji="1" lang="en-US" i="0" dirty="0" smtClean="0">
                <a:solidFill>
                  <a:srgbClr val="000000"/>
                </a:solidFill>
              </a:rPr>
              <a:t>but </a:t>
            </a:r>
            <a:r>
              <a:rPr kumimoji="1" lang="en-US" i="0" dirty="0" smtClean="0">
                <a:solidFill>
                  <a:srgbClr val="FF0000"/>
                </a:solidFill>
              </a:rPr>
              <a:t>can be very slow</a:t>
            </a:r>
            <a:r>
              <a:rPr kumimoji="1" lang="en-US" i="0" dirty="0" smtClean="0">
                <a:solidFill>
                  <a:srgbClr val="000000"/>
                </a:solidFill>
              </a:rPr>
              <a:t>.</a:t>
            </a:r>
            <a:endParaRPr kumimoji="1" lang="en-US" i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3540" y="283326"/>
            <a:ext cx="7871619" cy="80705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r>
              <a:rPr kumimoji="1" lang="en-US" i="0" dirty="0" smtClean="0">
                <a:solidFill>
                  <a:srgbClr val="FFFFFF"/>
                </a:solidFill>
              </a:rPr>
              <a:t>Two </a:t>
            </a:r>
            <a:r>
              <a:rPr kumimoji="1" lang="en-US" i="0" dirty="0">
                <a:solidFill>
                  <a:srgbClr val="FFFFFF"/>
                </a:solidFill>
              </a:rPr>
              <a:t>interesting algorithms</a:t>
            </a:r>
          </a:p>
        </p:txBody>
      </p:sp>
      <p:sp>
        <p:nvSpPr>
          <p:cNvPr id="5" name="Rectangle 159"/>
          <p:cNvSpPr>
            <a:spLocks noChangeArrowheads="1"/>
          </p:cNvSpPr>
          <p:nvPr/>
        </p:nvSpPr>
        <p:spPr bwMode="auto">
          <a:xfrm>
            <a:off x="15422" y="4210794"/>
            <a:ext cx="9144000" cy="253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9131" y="5563542"/>
            <a:ext cx="6261100" cy="9541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CA"/>
            </a:defPPr>
            <a:lvl1pPr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kumimoji="1" lang="en-US" sz="2800" i="0" dirty="0">
                <a:solidFill>
                  <a:srgbClr val="C00000"/>
                </a:solidFill>
              </a:rPr>
              <a:t>Intuition</a:t>
            </a:r>
            <a:r>
              <a:rPr kumimoji="1" lang="en-US" sz="2800" i="0" dirty="0"/>
              <a:t>: Expand the cheapest node. </a:t>
            </a:r>
            <a:r>
              <a:rPr kumimoji="1" lang="en-US" sz="2800" i="0" dirty="0" smtClean="0"/>
              <a:t>Where </a:t>
            </a:r>
            <a:r>
              <a:rPr kumimoji="1" lang="en-US" sz="2800" i="0" dirty="0"/>
              <a:t>the cost is the path cost g(n) 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235825" y="4266555"/>
            <a:ext cx="214313" cy="392526"/>
            <a:chOff x="2400" y="864"/>
            <a:chExt cx="432" cy="794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12" y="973"/>
              <a:ext cx="372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6643688" y="4669780"/>
            <a:ext cx="212725" cy="392526"/>
            <a:chOff x="2400" y="864"/>
            <a:chExt cx="432" cy="794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409" y="973"/>
              <a:ext cx="375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8043863" y="4669780"/>
            <a:ext cx="212725" cy="392526"/>
            <a:chOff x="2400" y="864"/>
            <a:chExt cx="432" cy="794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410" y="973"/>
              <a:ext cx="375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8399463" y="5215880"/>
            <a:ext cx="212725" cy="392642"/>
            <a:chOff x="2400" y="864"/>
            <a:chExt cx="432" cy="795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409" y="974"/>
              <a:ext cx="375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686675" y="5215880"/>
            <a:ext cx="214313" cy="392642"/>
            <a:chOff x="2400" y="864"/>
            <a:chExt cx="432" cy="795"/>
          </a:xfrm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412" y="974"/>
              <a:ext cx="372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6835775" y="4433242"/>
            <a:ext cx="40957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7861300" y="4869805"/>
            <a:ext cx="233363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8197850" y="4879330"/>
            <a:ext cx="219075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7421563" y="4441180"/>
            <a:ext cx="61912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4165600" y="4253855"/>
            <a:ext cx="214313" cy="392526"/>
            <a:chOff x="2400" y="864"/>
            <a:chExt cx="432" cy="794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412" y="973"/>
              <a:ext cx="372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3573463" y="4657080"/>
            <a:ext cx="212725" cy="392526"/>
            <a:chOff x="2400" y="864"/>
            <a:chExt cx="432" cy="794"/>
          </a:xfrm>
        </p:grpSpPr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409" y="973"/>
              <a:ext cx="375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4973638" y="4657080"/>
            <a:ext cx="212725" cy="392526"/>
            <a:chOff x="2400" y="864"/>
            <a:chExt cx="432" cy="794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2410" y="973"/>
              <a:ext cx="375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5329238" y="5203180"/>
            <a:ext cx="212725" cy="392642"/>
            <a:chOff x="2400" y="864"/>
            <a:chExt cx="432" cy="795"/>
          </a:xfrm>
        </p:grpSpPr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409" y="974"/>
              <a:ext cx="375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39" name="Group 36"/>
          <p:cNvGrpSpPr>
            <a:grpSpLocks/>
          </p:cNvGrpSpPr>
          <p:nvPr/>
        </p:nvGrpSpPr>
        <p:grpSpPr bwMode="auto">
          <a:xfrm>
            <a:off x="4616450" y="5203180"/>
            <a:ext cx="214313" cy="392642"/>
            <a:chOff x="2400" y="864"/>
            <a:chExt cx="432" cy="795"/>
          </a:xfrm>
        </p:grpSpPr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412" y="974"/>
              <a:ext cx="372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16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3765550" y="4420542"/>
            <a:ext cx="40957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>
            <a:off x="4791075" y="4857105"/>
            <a:ext cx="233363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127625" y="4866630"/>
            <a:ext cx="219075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4351338" y="4428480"/>
            <a:ext cx="61912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326827" y="4210794"/>
            <a:ext cx="212725" cy="514350"/>
            <a:chOff x="2400" y="864"/>
            <a:chExt cx="432" cy="1035"/>
          </a:xfrm>
        </p:grpSpPr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2411" y="974"/>
              <a:ext cx="372" cy="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1230313" y="4242743"/>
            <a:ext cx="1612900" cy="827088"/>
            <a:chOff x="1397" y="934"/>
            <a:chExt cx="1016" cy="521"/>
          </a:xfrm>
        </p:grpSpPr>
        <p:grpSp>
          <p:nvGrpSpPr>
            <p:cNvPr id="50" name="Group 47"/>
            <p:cNvGrpSpPr>
              <a:grpSpLocks/>
            </p:cNvGrpSpPr>
            <p:nvPr/>
          </p:nvGrpSpPr>
          <p:grpSpPr bwMode="auto">
            <a:xfrm>
              <a:off x="1770" y="934"/>
              <a:ext cx="135" cy="267"/>
              <a:chOff x="2400" y="864"/>
              <a:chExt cx="432" cy="856"/>
            </a:xfrm>
          </p:grpSpPr>
          <p:sp>
            <p:nvSpPr>
              <p:cNvPr id="59" name="Oval 48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0" name="Text Box 49"/>
              <p:cNvSpPr txBox="1">
                <a:spLocks noChangeArrowheads="1"/>
              </p:cNvSpPr>
              <p:nvPr/>
            </p:nvSpPr>
            <p:spPr bwMode="auto">
              <a:xfrm>
                <a:off x="2412" y="973"/>
                <a:ext cx="372" cy="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8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397" y="1188"/>
              <a:ext cx="134" cy="267"/>
              <a:chOff x="2400" y="864"/>
              <a:chExt cx="432" cy="856"/>
            </a:xfrm>
          </p:grpSpPr>
          <p:sp>
            <p:nvSpPr>
              <p:cNvPr id="57" name="Oval 51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8" name="Text Box 52"/>
              <p:cNvSpPr txBox="1">
                <a:spLocks noChangeArrowheads="1"/>
              </p:cNvSpPr>
              <p:nvPr/>
            </p:nvSpPr>
            <p:spPr bwMode="auto">
              <a:xfrm>
                <a:off x="2409" y="973"/>
                <a:ext cx="375" cy="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8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52" name="Group 53"/>
            <p:cNvGrpSpPr>
              <a:grpSpLocks/>
            </p:cNvGrpSpPr>
            <p:nvPr/>
          </p:nvGrpSpPr>
          <p:grpSpPr bwMode="auto">
            <a:xfrm>
              <a:off x="2279" y="1188"/>
              <a:ext cx="134" cy="267"/>
              <a:chOff x="2400" y="864"/>
              <a:chExt cx="432" cy="856"/>
            </a:xfrm>
          </p:grpSpPr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8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6" name="Text Box 55"/>
              <p:cNvSpPr txBox="1">
                <a:spLocks noChangeArrowheads="1"/>
              </p:cNvSpPr>
              <p:nvPr/>
            </p:nvSpPr>
            <p:spPr bwMode="auto">
              <a:xfrm>
                <a:off x="2410" y="973"/>
                <a:ext cx="375" cy="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8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H="1">
              <a:off x="1518" y="1039"/>
              <a:ext cx="25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8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1887" y="1044"/>
              <a:ext cx="39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800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2308225" y="4314582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>
                <a:solidFill>
                  <a:srgbClr val="000000"/>
                </a:solidFill>
                <a:latin typeface="Tahoma" pitchFamily="34" charset="0"/>
              </a:rPr>
              <a:t>2</a:t>
            </a:r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1295400" y="4314582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>
                <a:solidFill>
                  <a:srgbClr val="000000"/>
                </a:solidFill>
                <a:latin typeface="Tahoma" pitchFamily="34" charset="0"/>
              </a:rPr>
              <a:t>5</a:t>
            </a:r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4648721" y="4325496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>
                <a:solidFill>
                  <a:srgbClr val="000000"/>
                </a:solidFill>
                <a:latin typeface="Tahoma" pitchFamily="34" charset="0"/>
              </a:rPr>
              <a:t>2</a:t>
            </a:r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3635896" y="4325496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>
                <a:solidFill>
                  <a:srgbClr val="000000"/>
                </a:solidFill>
                <a:latin typeface="Tahoma" pitchFamily="34" charset="0"/>
              </a:rPr>
              <a:t>5</a:t>
            </a:r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518546" y="4890646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>
                <a:solidFill>
                  <a:srgbClr val="000000"/>
                </a:solidFill>
                <a:latin typeface="Tahoma" pitchFamily="34" charset="0"/>
              </a:rPr>
              <a:t>1</a:t>
            </a:r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5221808" y="4866834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>
                <a:solidFill>
                  <a:srgbClr val="000000"/>
                </a:solidFill>
                <a:latin typeface="Tahoma" pitchFamily="34" charset="0"/>
              </a:rPr>
              <a:t>7</a:t>
            </a:r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67" name="Group 64"/>
          <p:cNvGrpSpPr>
            <a:grpSpLocks/>
          </p:cNvGrpSpPr>
          <p:nvPr/>
        </p:nvGrpSpPr>
        <p:grpSpPr bwMode="auto">
          <a:xfrm>
            <a:off x="7321550" y="5457181"/>
            <a:ext cx="923925" cy="738188"/>
            <a:chOff x="3946" y="1329"/>
            <a:chExt cx="582" cy="465"/>
          </a:xfrm>
        </p:grpSpPr>
        <p:grpSp>
          <p:nvGrpSpPr>
            <p:cNvPr id="68" name="Group 65"/>
            <p:cNvGrpSpPr>
              <a:grpSpLocks/>
            </p:cNvGrpSpPr>
            <p:nvPr/>
          </p:nvGrpSpPr>
          <p:grpSpPr bwMode="auto">
            <a:xfrm>
              <a:off x="4394" y="1547"/>
              <a:ext cx="134" cy="247"/>
              <a:chOff x="2400" y="864"/>
              <a:chExt cx="432" cy="795"/>
            </a:xfrm>
          </p:grpSpPr>
          <p:sp>
            <p:nvSpPr>
              <p:cNvPr id="75" name="Oval 66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76" name="Text Box 67"/>
              <p:cNvSpPr txBox="1">
                <a:spLocks noChangeArrowheads="1"/>
              </p:cNvSpPr>
              <p:nvPr/>
            </p:nvSpPr>
            <p:spPr bwMode="auto">
              <a:xfrm>
                <a:off x="2408" y="974"/>
                <a:ext cx="375" cy="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69" name="Group 68"/>
            <p:cNvGrpSpPr>
              <a:grpSpLocks/>
            </p:cNvGrpSpPr>
            <p:nvPr/>
          </p:nvGrpSpPr>
          <p:grpSpPr bwMode="auto">
            <a:xfrm>
              <a:off x="3946" y="1547"/>
              <a:ext cx="134" cy="247"/>
              <a:chOff x="2400" y="864"/>
              <a:chExt cx="432" cy="795"/>
            </a:xfrm>
          </p:grpSpPr>
          <p:sp>
            <p:nvSpPr>
              <p:cNvPr id="73" name="Oval 6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74" name="Text Box 70"/>
              <p:cNvSpPr txBox="1">
                <a:spLocks noChangeArrowheads="1"/>
              </p:cNvSpPr>
              <p:nvPr/>
            </p:nvSpPr>
            <p:spPr bwMode="auto">
              <a:xfrm>
                <a:off x="2409" y="974"/>
                <a:ext cx="375" cy="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70" name="Group 71"/>
            <p:cNvGrpSpPr>
              <a:grpSpLocks/>
            </p:cNvGrpSpPr>
            <p:nvPr/>
          </p:nvGrpSpPr>
          <p:grpSpPr bwMode="auto">
            <a:xfrm>
              <a:off x="4045" y="1329"/>
              <a:ext cx="360" cy="242"/>
              <a:chOff x="896" y="1363"/>
              <a:chExt cx="1156" cy="778"/>
            </a:xfrm>
          </p:grpSpPr>
          <p:sp>
            <p:nvSpPr>
              <p:cNvPr id="71" name="Line 72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72" name="Line 73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7734178" y="4386590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 dirty="0">
                <a:solidFill>
                  <a:srgbClr val="000000"/>
                </a:solidFill>
                <a:latin typeface="Tahoma" pitchFamily="34" charset="0"/>
              </a:rPr>
              <a:t>2</a:t>
            </a:r>
            <a:endParaRPr kumimoji="1" lang="en-US" sz="1600" i="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6721353" y="4386590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 dirty="0">
                <a:solidFill>
                  <a:srgbClr val="000000"/>
                </a:solidFill>
                <a:latin typeface="Tahoma" pitchFamily="34" charset="0"/>
              </a:rPr>
              <a:t>5</a:t>
            </a:r>
            <a:endParaRPr kumimoji="1" lang="en-US" sz="1600" i="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7631113" y="4870417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>
                <a:solidFill>
                  <a:srgbClr val="000000"/>
                </a:solidFill>
                <a:latin typeface="Tahoma" pitchFamily="34" charset="0"/>
              </a:rPr>
              <a:t>1</a:t>
            </a:r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8324850" y="4859305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>
                <a:solidFill>
                  <a:srgbClr val="000000"/>
                </a:solidFill>
                <a:latin typeface="Tahoma" pitchFamily="34" charset="0"/>
              </a:rPr>
              <a:t>7</a:t>
            </a:r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7265988" y="5466710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 dirty="0">
                <a:solidFill>
                  <a:srgbClr val="000000"/>
                </a:solidFill>
                <a:latin typeface="Tahoma" pitchFamily="34" charset="0"/>
              </a:rPr>
              <a:t>4</a:t>
            </a:r>
            <a:endParaRPr kumimoji="1" lang="en-US" sz="1600" i="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2" name="Text Box 79"/>
          <p:cNvSpPr txBox="1">
            <a:spLocks noChangeArrowheads="1"/>
          </p:cNvSpPr>
          <p:nvPr/>
        </p:nvSpPr>
        <p:spPr bwMode="auto">
          <a:xfrm>
            <a:off x="7959725" y="5455598"/>
            <a:ext cx="3161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600" b="1" i="0">
                <a:solidFill>
                  <a:srgbClr val="000000"/>
                </a:solidFill>
                <a:latin typeface="Tahoma" pitchFamily="34" charset="0"/>
              </a:rPr>
              <a:t>5</a:t>
            </a:r>
            <a:endParaRPr kumimoji="1" lang="en-US" sz="160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9A0012-F7C5-4F53-AB5A-9DB639D6E7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447528" y="3028141"/>
            <a:ext cx="4196159" cy="1100892"/>
            <a:chOff x="4580813" y="2132856"/>
            <a:chExt cx="4196159" cy="1100892"/>
          </a:xfrm>
        </p:grpSpPr>
        <p:sp>
          <p:nvSpPr>
            <p:cNvPr id="87" name="Freeform 86"/>
            <p:cNvSpPr/>
            <p:nvPr/>
          </p:nvSpPr>
          <p:spPr bwMode="auto">
            <a:xfrm>
              <a:off x="4888136" y="2594521"/>
              <a:ext cx="1813560" cy="334293"/>
            </a:xfrm>
            <a:custGeom>
              <a:avLst/>
              <a:gdLst>
                <a:gd name="connsiteX0" fmla="*/ 0 w 1813560"/>
                <a:gd name="connsiteY0" fmla="*/ 304964 h 334293"/>
                <a:gd name="connsiteX1" fmla="*/ 640080 w 1813560"/>
                <a:gd name="connsiteY1" fmla="*/ 304964 h 334293"/>
                <a:gd name="connsiteX2" fmla="*/ 838200 w 1813560"/>
                <a:gd name="connsiteY2" fmla="*/ 164 h 334293"/>
                <a:gd name="connsiteX3" fmla="*/ 1539240 w 1813560"/>
                <a:gd name="connsiteY3" fmla="*/ 259244 h 334293"/>
                <a:gd name="connsiteX4" fmla="*/ 1813560 w 1813560"/>
                <a:gd name="connsiteY4" fmla="*/ 45884 h 3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560" h="334293">
                  <a:moveTo>
                    <a:pt x="0" y="304964"/>
                  </a:moveTo>
                  <a:cubicBezTo>
                    <a:pt x="250190" y="330364"/>
                    <a:pt x="500380" y="355764"/>
                    <a:pt x="640080" y="304964"/>
                  </a:cubicBezTo>
                  <a:cubicBezTo>
                    <a:pt x="779780" y="254164"/>
                    <a:pt x="688340" y="7784"/>
                    <a:pt x="838200" y="164"/>
                  </a:cubicBezTo>
                  <a:cubicBezTo>
                    <a:pt x="988060" y="-7456"/>
                    <a:pt x="1376680" y="251624"/>
                    <a:pt x="1539240" y="259244"/>
                  </a:cubicBezTo>
                  <a:cubicBezTo>
                    <a:pt x="1701800" y="266864"/>
                    <a:pt x="1757680" y="156374"/>
                    <a:pt x="1813560" y="45884"/>
                  </a:cubicBezTo>
                </a:path>
              </a:pathLst>
            </a:cu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kumimoji="1" lang="en-US" i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580813" y="2665526"/>
              <a:ext cx="355426" cy="3626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kumimoji="1" lang="en-US" i="0" dirty="0" smtClean="0">
                  <a:solidFill>
                    <a:srgbClr val="000000"/>
                  </a:solidFill>
                  <a:latin typeface="Bodoni MT" pitchFamily="18" charset="0"/>
                </a:rPr>
                <a:t>s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523983" y="2345568"/>
              <a:ext cx="355426" cy="3626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kumimoji="1" lang="en-US" i="0" dirty="0" smtClean="0">
                  <a:solidFill>
                    <a:srgbClr val="000000"/>
                  </a:solidFill>
                  <a:latin typeface="Bodoni MT" pitchFamily="18" charset="0"/>
                </a:rPr>
                <a:t>n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8445191" y="2871133"/>
              <a:ext cx="331781" cy="362615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kumimoji="1" lang="en-US" i="0" dirty="0" smtClean="0">
                  <a:solidFill>
                    <a:srgbClr val="000000"/>
                  </a:solidFill>
                  <a:latin typeface="Bodoni MT" pitchFamily="18" charset="0"/>
                </a:rPr>
                <a:t>d</a:t>
              </a: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6890712" y="2514600"/>
              <a:ext cx="1554480" cy="615781"/>
            </a:xfrm>
            <a:custGeom>
              <a:avLst/>
              <a:gdLst>
                <a:gd name="connsiteX0" fmla="*/ 0 w 1554480"/>
                <a:gd name="connsiteY0" fmla="*/ 0 h 615781"/>
                <a:gd name="connsiteX1" fmla="*/ 563880 w 1554480"/>
                <a:gd name="connsiteY1" fmla="*/ 60960 h 615781"/>
                <a:gd name="connsiteX2" fmla="*/ 822960 w 1554480"/>
                <a:gd name="connsiteY2" fmla="*/ 365760 h 615781"/>
                <a:gd name="connsiteX3" fmla="*/ 1325880 w 1554480"/>
                <a:gd name="connsiteY3" fmla="*/ 198120 h 615781"/>
                <a:gd name="connsiteX4" fmla="*/ 1371600 w 1554480"/>
                <a:gd name="connsiteY4" fmla="*/ 579120 h 615781"/>
                <a:gd name="connsiteX5" fmla="*/ 1554480 w 1554480"/>
                <a:gd name="connsiteY5" fmla="*/ 579120 h 61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4480" h="615781">
                  <a:moveTo>
                    <a:pt x="0" y="0"/>
                  </a:moveTo>
                  <a:cubicBezTo>
                    <a:pt x="213360" y="0"/>
                    <a:pt x="426720" y="0"/>
                    <a:pt x="563880" y="60960"/>
                  </a:cubicBezTo>
                  <a:cubicBezTo>
                    <a:pt x="701040" y="121920"/>
                    <a:pt x="695960" y="342900"/>
                    <a:pt x="822960" y="365760"/>
                  </a:cubicBezTo>
                  <a:cubicBezTo>
                    <a:pt x="949960" y="388620"/>
                    <a:pt x="1234440" y="162560"/>
                    <a:pt x="1325880" y="198120"/>
                  </a:cubicBezTo>
                  <a:cubicBezTo>
                    <a:pt x="1417320" y="233680"/>
                    <a:pt x="1333500" y="515620"/>
                    <a:pt x="1371600" y="579120"/>
                  </a:cubicBezTo>
                  <a:cubicBezTo>
                    <a:pt x="1409700" y="642620"/>
                    <a:pt x="1482090" y="610870"/>
                    <a:pt x="1554480" y="579120"/>
                  </a:cubicBezTo>
                </a:path>
              </a:pathLst>
            </a:cu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kumimoji="1" lang="en-US" i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53100" y="2132856"/>
              <a:ext cx="700833" cy="461665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kumimoji="1" lang="en-US" i="0" dirty="0" smtClean="0">
                  <a:solidFill>
                    <a:srgbClr val="000000"/>
                  </a:solidFill>
                  <a:latin typeface="Bodoni MT" pitchFamily="18" charset="0"/>
                </a:rPr>
                <a:t>g(n)</a:t>
              </a:r>
              <a:endParaRPr kumimoji="1" lang="en-US" i="0" dirty="0">
                <a:solidFill>
                  <a:srgbClr val="000000"/>
                </a:solidFill>
                <a:latin typeface="Bodoni MT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5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5" grpId="0" animBg="1"/>
      <p:bldP spid="7" grpId="0" animBg="1"/>
      <p:bldP spid="23" grpId="0" animBg="1"/>
      <p:bldP spid="24" grpId="0" animBg="1"/>
      <p:bldP spid="25" grpId="0" animBg="1"/>
      <p:bldP spid="26" grpId="0" animBg="1"/>
      <p:bldP spid="42" grpId="0" animBg="1"/>
      <p:bldP spid="43" grpId="0" animBg="1"/>
      <p:bldP spid="44" grpId="0" animBg="1"/>
      <p:bldP spid="45" grpId="0" animBg="1"/>
      <p:bldP spid="61" grpId="0"/>
      <p:bldP spid="62" grpId="0"/>
      <p:bldP spid="63" grpId="0"/>
      <p:bldP spid="64" grpId="0"/>
      <p:bldP spid="65" grpId="0"/>
      <p:bldP spid="6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 bwMode="auto">
          <a:xfrm>
            <a:off x="3439206" y="2636912"/>
            <a:ext cx="4803864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4" name="Rectangle 159"/>
          <p:cNvSpPr>
            <a:spLocks noChangeArrowheads="1"/>
          </p:cNvSpPr>
          <p:nvPr/>
        </p:nvSpPr>
        <p:spPr bwMode="auto">
          <a:xfrm>
            <a:off x="15422" y="4005064"/>
            <a:ext cx="9144000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14408" y="1180938"/>
            <a:ext cx="8829592" cy="188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latin typeface="Bodoni MT" pitchFamily="18" charset="0"/>
                <a:cs typeface="Consolas" pitchFamily="49" charset="0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rgbClr val="FF0000"/>
                </a:solidFill>
                <a:latin typeface="Candara" pitchFamily="34" charset="0"/>
                <a:cs typeface="Consola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9pPr>
          </a:lstStyle>
          <a:p>
            <a:pPr>
              <a:buClr>
                <a:srgbClr val="3333CC"/>
              </a:buClr>
            </a:pPr>
            <a:r>
              <a:rPr kumimoji="1" lang="en-US" i="0" dirty="0" smtClean="0">
                <a:solidFill>
                  <a:srgbClr val="003399"/>
                </a:solidFill>
              </a:rPr>
              <a:t>Greedy Search</a:t>
            </a:r>
            <a:endParaRPr kumimoji="1" lang="en-US" i="0" dirty="0">
              <a:solidFill>
                <a:srgbClr val="003399"/>
              </a:solidFill>
            </a:endParaRPr>
          </a:p>
          <a:p>
            <a:pPr lvl="1">
              <a:buClr>
                <a:srgbClr val="FF0000"/>
              </a:buClr>
            </a:pPr>
            <a:r>
              <a:rPr kumimoji="1" lang="en-US" i="0" dirty="0" smtClean="0">
                <a:solidFill>
                  <a:srgbClr val="000000"/>
                </a:solidFill>
              </a:rPr>
              <a:t>Estimates </a:t>
            </a:r>
            <a:r>
              <a:rPr kumimoji="1" lang="en-US" i="0" dirty="0">
                <a:solidFill>
                  <a:srgbClr val="000000"/>
                </a:solidFill>
              </a:rPr>
              <a:t>how far away the goal is </a:t>
            </a:r>
            <a:r>
              <a:rPr kumimoji="1" lang="en-US" i="0" dirty="0" smtClean="0">
                <a:solidFill>
                  <a:srgbClr val="000000"/>
                </a:solidFill>
              </a:rPr>
              <a:t>[</a:t>
            </a:r>
            <a:r>
              <a:rPr kumimoji="1" lang="en-US" i="0" dirty="0" smtClean="0">
                <a:solidFill>
                  <a:srgbClr val="006600"/>
                </a:solidFill>
              </a:rPr>
              <a:t>evaluation </a:t>
            </a:r>
            <a:r>
              <a:rPr kumimoji="1" lang="en-US" i="0" dirty="0">
                <a:solidFill>
                  <a:srgbClr val="006600"/>
                </a:solidFill>
              </a:rPr>
              <a:t>function h(n</a:t>
            </a:r>
            <a:r>
              <a:rPr kumimoji="1" lang="en-US" i="0" dirty="0" smtClean="0">
                <a:solidFill>
                  <a:srgbClr val="006600"/>
                </a:solidFill>
              </a:rPr>
              <a:t>)</a:t>
            </a:r>
            <a:r>
              <a:rPr kumimoji="1" lang="en-US" i="0" dirty="0" smtClean="0">
                <a:solidFill>
                  <a:srgbClr val="000000"/>
                </a:solidFill>
              </a:rPr>
              <a:t>].</a:t>
            </a:r>
            <a:endParaRPr kumimoji="1" lang="en-US" i="0" dirty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</a:pPr>
            <a:r>
              <a:rPr kumimoji="1" lang="en-US" i="0" dirty="0" smtClean="0">
                <a:solidFill>
                  <a:srgbClr val="C00000"/>
                </a:solidFill>
              </a:rPr>
              <a:t>Neither </a:t>
            </a:r>
            <a:r>
              <a:rPr kumimoji="1" lang="en-US" i="0" dirty="0">
                <a:solidFill>
                  <a:srgbClr val="C00000"/>
                </a:solidFill>
              </a:rPr>
              <a:t>optimal nor complete.</a:t>
            </a:r>
          </a:p>
          <a:p>
            <a:pPr lvl="1">
              <a:buClr>
                <a:srgbClr val="FF0000"/>
              </a:buClr>
            </a:pPr>
            <a:r>
              <a:rPr kumimoji="1" lang="en-US" i="0" dirty="0" smtClean="0">
                <a:solidFill>
                  <a:srgbClr val="000000"/>
                </a:solidFill>
              </a:rPr>
              <a:t>Can </a:t>
            </a:r>
            <a:r>
              <a:rPr kumimoji="1" lang="en-US" i="0" dirty="0">
                <a:solidFill>
                  <a:srgbClr val="000000"/>
                </a:solidFill>
              </a:rPr>
              <a:t>be very fast</a:t>
            </a:r>
            <a:r>
              <a:rPr kumimoji="1" lang="en-US" i="0" dirty="0" smtClean="0">
                <a:solidFill>
                  <a:srgbClr val="000000"/>
                </a:solidFill>
              </a:rPr>
              <a:t>.</a:t>
            </a:r>
            <a:endParaRPr kumimoji="1" lang="en-US" i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3540" y="283326"/>
            <a:ext cx="7871619" cy="80705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r>
              <a:rPr kumimoji="1" lang="en-US" i="0" dirty="0" smtClean="0">
                <a:solidFill>
                  <a:srgbClr val="FFFFFF"/>
                </a:solidFill>
              </a:rPr>
              <a:t>Two </a:t>
            </a:r>
            <a:r>
              <a:rPr kumimoji="1" lang="en-US" i="0" dirty="0">
                <a:solidFill>
                  <a:srgbClr val="FFFFFF"/>
                </a:solidFill>
              </a:rPr>
              <a:t>interesting algorithms</a:t>
            </a:r>
          </a:p>
        </p:txBody>
      </p:sp>
      <p:sp>
        <p:nvSpPr>
          <p:cNvPr id="6" name="Text Box 83"/>
          <p:cNvSpPr txBox="1">
            <a:spLocks noChangeArrowheads="1"/>
          </p:cNvSpPr>
          <p:nvPr/>
        </p:nvSpPr>
        <p:spPr bwMode="auto">
          <a:xfrm>
            <a:off x="42637" y="5550331"/>
            <a:ext cx="6793138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CA"/>
            </a:defPPr>
            <a:lvl1pPr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kumimoji="1" lang="en-US" i="0" dirty="0">
                <a:solidFill>
                  <a:srgbClr val="FF0000"/>
                </a:solidFill>
              </a:rPr>
              <a:t>Intuition</a:t>
            </a:r>
            <a:r>
              <a:rPr kumimoji="1" lang="en-US" i="0" dirty="0"/>
              <a:t>: Expand the node you think is nearest to goal. Where the estimate of distance to goal is h(n) </a:t>
            </a:r>
          </a:p>
        </p:txBody>
      </p: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381000" y="4189163"/>
            <a:ext cx="212725" cy="454378"/>
            <a:chOff x="2400" y="864"/>
            <a:chExt cx="432" cy="920"/>
          </a:xfrm>
        </p:grpSpPr>
        <p:sp>
          <p:nvSpPr>
            <p:cNvPr id="8" name="Oval 123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20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9" name="Text Box 124"/>
            <p:cNvSpPr txBox="1">
              <a:spLocks noChangeArrowheads="1"/>
            </p:cNvSpPr>
            <p:nvPr/>
          </p:nvSpPr>
          <p:spPr bwMode="auto">
            <a:xfrm>
              <a:off x="2409" y="974"/>
              <a:ext cx="375" cy="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kumimoji="1" lang="en-US" sz="20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  <p:grpSp>
        <p:nvGrpSpPr>
          <p:cNvPr id="10" name="Group 125"/>
          <p:cNvGrpSpPr>
            <a:grpSpLocks/>
          </p:cNvGrpSpPr>
          <p:nvPr/>
        </p:nvGrpSpPr>
        <p:grpSpPr bwMode="auto">
          <a:xfrm>
            <a:off x="1325563" y="4168526"/>
            <a:ext cx="1612900" cy="795338"/>
            <a:chOff x="1397" y="934"/>
            <a:chExt cx="1016" cy="501"/>
          </a:xfrm>
        </p:grpSpPr>
        <p:grpSp>
          <p:nvGrpSpPr>
            <p:cNvPr id="11" name="Group 126"/>
            <p:cNvGrpSpPr>
              <a:grpSpLocks/>
            </p:cNvGrpSpPr>
            <p:nvPr/>
          </p:nvGrpSpPr>
          <p:grpSpPr bwMode="auto">
            <a:xfrm>
              <a:off x="1770" y="934"/>
              <a:ext cx="135" cy="247"/>
              <a:chOff x="2400" y="864"/>
              <a:chExt cx="432" cy="793"/>
            </a:xfrm>
          </p:grpSpPr>
          <p:sp>
            <p:nvSpPr>
              <p:cNvPr id="20" name="Oval 127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Text Box 128"/>
              <p:cNvSpPr txBox="1">
                <a:spLocks noChangeArrowheads="1"/>
              </p:cNvSpPr>
              <p:nvPr/>
            </p:nvSpPr>
            <p:spPr bwMode="auto">
              <a:xfrm>
                <a:off x="2412" y="973"/>
                <a:ext cx="372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12" name="Group 129"/>
            <p:cNvGrpSpPr>
              <a:grpSpLocks/>
            </p:cNvGrpSpPr>
            <p:nvPr/>
          </p:nvGrpSpPr>
          <p:grpSpPr bwMode="auto">
            <a:xfrm>
              <a:off x="1397" y="1188"/>
              <a:ext cx="134" cy="247"/>
              <a:chOff x="2400" y="864"/>
              <a:chExt cx="432" cy="793"/>
            </a:xfrm>
          </p:grpSpPr>
          <p:sp>
            <p:nvSpPr>
              <p:cNvPr id="18" name="Oval 130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19" name="Text Box 131"/>
              <p:cNvSpPr txBox="1">
                <a:spLocks noChangeArrowheads="1"/>
              </p:cNvSpPr>
              <p:nvPr/>
            </p:nvSpPr>
            <p:spPr bwMode="auto">
              <a:xfrm>
                <a:off x="2409" y="973"/>
                <a:ext cx="375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13" name="Group 132"/>
            <p:cNvGrpSpPr>
              <a:grpSpLocks/>
            </p:cNvGrpSpPr>
            <p:nvPr/>
          </p:nvGrpSpPr>
          <p:grpSpPr bwMode="auto">
            <a:xfrm>
              <a:off x="2279" y="1188"/>
              <a:ext cx="134" cy="247"/>
              <a:chOff x="2400" y="864"/>
              <a:chExt cx="432" cy="793"/>
            </a:xfrm>
          </p:grpSpPr>
          <p:sp>
            <p:nvSpPr>
              <p:cNvPr id="16" name="Oval 133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17" name="Text Box 134"/>
              <p:cNvSpPr txBox="1">
                <a:spLocks noChangeArrowheads="1"/>
              </p:cNvSpPr>
              <p:nvPr/>
            </p:nvSpPr>
            <p:spPr bwMode="auto">
              <a:xfrm>
                <a:off x="2410" y="973"/>
                <a:ext cx="375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4" name="Line 135"/>
            <p:cNvSpPr>
              <a:spLocks noChangeShapeType="1"/>
            </p:cNvSpPr>
            <p:nvPr/>
          </p:nvSpPr>
          <p:spPr bwMode="auto">
            <a:xfrm flipH="1">
              <a:off x="1518" y="1039"/>
              <a:ext cx="25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15" name="Line 136"/>
            <p:cNvSpPr>
              <a:spLocks noChangeShapeType="1"/>
            </p:cNvSpPr>
            <p:nvPr/>
          </p:nvSpPr>
          <p:spPr bwMode="auto">
            <a:xfrm>
              <a:off x="1887" y="1044"/>
              <a:ext cx="39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  <p:sp>
        <p:nvSpPr>
          <p:cNvPr id="22" name="Text Box 137"/>
          <p:cNvSpPr txBox="1">
            <a:spLocks noChangeArrowheads="1"/>
          </p:cNvSpPr>
          <p:nvPr/>
        </p:nvSpPr>
        <p:spPr bwMode="auto">
          <a:xfrm>
            <a:off x="2332336" y="4305796"/>
            <a:ext cx="4122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400" b="1" i="0" dirty="0">
                <a:solidFill>
                  <a:srgbClr val="006600"/>
                </a:solidFill>
                <a:latin typeface="Tahoma" pitchFamily="34" charset="0"/>
              </a:rPr>
              <a:t>19</a:t>
            </a:r>
            <a:endParaRPr kumimoji="1" lang="en-US" sz="1400" i="0" dirty="0">
              <a:solidFill>
                <a:srgbClr val="006600"/>
              </a:solidFill>
              <a:latin typeface="Tahoma" pitchFamily="34" charset="0"/>
            </a:endParaRPr>
          </a:p>
        </p:txBody>
      </p:sp>
      <p:sp>
        <p:nvSpPr>
          <p:cNvPr id="23" name="Text Box 138"/>
          <p:cNvSpPr txBox="1">
            <a:spLocks noChangeArrowheads="1"/>
          </p:cNvSpPr>
          <p:nvPr/>
        </p:nvSpPr>
        <p:spPr bwMode="auto">
          <a:xfrm>
            <a:off x="1403648" y="4293096"/>
            <a:ext cx="4122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400" b="1" i="0" dirty="0">
                <a:solidFill>
                  <a:srgbClr val="006600"/>
                </a:solidFill>
                <a:latin typeface="Tahoma" pitchFamily="34" charset="0"/>
              </a:rPr>
              <a:t>17</a:t>
            </a:r>
            <a:endParaRPr kumimoji="1" lang="en-US" sz="1400" i="0" dirty="0">
              <a:solidFill>
                <a:srgbClr val="006600"/>
              </a:solidFill>
              <a:latin typeface="Tahom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89313" y="4179639"/>
            <a:ext cx="2103437" cy="1365250"/>
            <a:chOff x="3389313" y="4179639"/>
            <a:chExt cx="2103437" cy="1365250"/>
          </a:xfrm>
        </p:grpSpPr>
        <p:grpSp>
          <p:nvGrpSpPr>
            <p:cNvPr id="25" name="Group 103"/>
            <p:cNvGrpSpPr>
              <a:grpSpLocks/>
            </p:cNvGrpSpPr>
            <p:nvPr/>
          </p:nvGrpSpPr>
          <p:grpSpPr bwMode="auto">
            <a:xfrm>
              <a:off x="4471988" y="4179639"/>
              <a:ext cx="214312" cy="392113"/>
              <a:chOff x="2400" y="864"/>
              <a:chExt cx="432" cy="793"/>
            </a:xfrm>
          </p:grpSpPr>
          <p:sp>
            <p:nvSpPr>
              <p:cNvPr id="46" name="Oval 104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47" name="Text Box 105"/>
              <p:cNvSpPr txBox="1">
                <a:spLocks noChangeArrowheads="1"/>
              </p:cNvSpPr>
              <p:nvPr/>
            </p:nvSpPr>
            <p:spPr bwMode="auto">
              <a:xfrm>
                <a:off x="2412" y="973"/>
                <a:ext cx="372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6" name="Group 106"/>
            <p:cNvGrpSpPr>
              <a:grpSpLocks/>
            </p:cNvGrpSpPr>
            <p:nvPr/>
          </p:nvGrpSpPr>
          <p:grpSpPr bwMode="auto">
            <a:xfrm>
              <a:off x="3879850" y="4582864"/>
              <a:ext cx="212725" cy="392113"/>
              <a:chOff x="2400" y="864"/>
              <a:chExt cx="432" cy="793"/>
            </a:xfrm>
          </p:grpSpPr>
          <p:sp>
            <p:nvSpPr>
              <p:cNvPr id="44" name="Oval 107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45" name="Text Box 108"/>
              <p:cNvSpPr txBox="1">
                <a:spLocks noChangeArrowheads="1"/>
              </p:cNvSpPr>
              <p:nvPr/>
            </p:nvSpPr>
            <p:spPr bwMode="auto">
              <a:xfrm>
                <a:off x="2409" y="973"/>
                <a:ext cx="375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7" name="Group 109"/>
            <p:cNvGrpSpPr>
              <a:grpSpLocks/>
            </p:cNvGrpSpPr>
            <p:nvPr/>
          </p:nvGrpSpPr>
          <p:grpSpPr bwMode="auto">
            <a:xfrm>
              <a:off x="5280025" y="4582864"/>
              <a:ext cx="212725" cy="392113"/>
              <a:chOff x="2400" y="864"/>
              <a:chExt cx="432" cy="793"/>
            </a:xfrm>
          </p:grpSpPr>
          <p:sp>
            <p:nvSpPr>
              <p:cNvPr id="42" name="Oval 110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43" name="Text Box 111"/>
              <p:cNvSpPr txBox="1">
                <a:spLocks noChangeArrowheads="1"/>
              </p:cNvSpPr>
              <p:nvPr/>
            </p:nvSpPr>
            <p:spPr bwMode="auto">
              <a:xfrm>
                <a:off x="2410" y="973"/>
                <a:ext cx="375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8" name="Group 112"/>
            <p:cNvGrpSpPr>
              <a:grpSpLocks/>
            </p:cNvGrpSpPr>
            <p:nvPr/>
          </p:nvGrpSpPr>
          <p:grpSpPr bwMode="auto">
            <a:xfrm>
              <a:off x="4224338" y="5152776"/>
              <a:ext cx="212725" cy="392113"/>
              <a:chOff x="2400" y="864"/>
              <a:chExt cx="432" cy="795"/>
            </a:xfrm>
          </p:grpSpPr>
          <p:sp>
            <p:nvSpPr>
              <p:cNvPr id="40" name="Oval 113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41" name="Text Box 114"/>
              <p:cNvSpPr txBox="1">
                <a:spLocks noChangeArrowheads="1"/>
              </p:cNvSpPr>
              <p:nvPr/>
            </p:nvSpPr>
            <p:spPr bwMode="auto">
              <a:xfrm>
                <a:off x="2409" y="974"/>
                <a:ext cx="375" cy="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9" name="Group 115"/>
            <p:cNvGrpSpPr>
              <a:grpSpLocks/>
            </p:cNvGrpSpPr>
            <p:nvPr/>
          </p:nvGrpSpPr>
          <p:grpSpPr bwMode="auto">
            <a:xfrm>
              <a:off x="3511550" y="5152776"/>
              <a:ext cx="214312" cy="392113"/>
              <a:chOff x="2400" y="864"/>
              <a:chExt cx="432" cy="795"/>
            </a:xfrm>
          </p:grpSpPr>
          <p:sp>
            <p:nvSpPr>
              <p:cNvPr id="38" name="Oval 116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39" name="Text Box 117"/>
              <p:cNvSpPr txBox="1">
                <a:spLocks noChangeArrowheads="1"/>
              </p:cNvSpPr>
              <p:nvPr/>
            </p:nvSpPr>
            <p:spPr bwMode="auto">
              <a:xfrm>
                <a:off x="2412" y="974"/>
                <a:ext cx="372" cy="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0" name="Line 118"/>
            <p:cNvSpPr>
              <a:spLocks noChangeShapeType="1"/>
            </p:cNvSpPr>
            <p:nvPr/>
          </p:nvSpPr>
          <p:spPr bwMode="auto">
            <a:xfrm flipH="1">
              <a:off x="4071938" y="4346326"/>
              <a:ext cx="409575" cy="282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31" name="Line 119"/>
            <p:cNvSpPr>
              <a:spLocks noChangeShapeType="1"/>
            </p:cNvSpPr>
            <p:nvPr/>
          </p:nvSpPr>
          <p:spPr bwMode="auto">
            <a:xfrm flipH="1">
              <a:off x="3686175" y="4806701"/>
              <a:ext cx="233362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32" name="Line 120"/>
            <p:cNvSpPr>
              <a:spLocks noChangeShapeType="1"/>
            </p:cNvSpPr>
            <p:nvPr/>
          </p:nvSpPr>
          <p:spPr bwMode="auto">
            <a:xfrm>
              <a:off x="4022725" y="4816226"/>
              <a:ext cx="219075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33" name="Line 121"/>
            <p:cNvSpPr>
              <a:spLocks noChangeShapeType="1"/>
            </p:cNvSpPr>
            <p:nvPr/>
          </p:nvSpPr>
          <p:spPr bwMode="auto">
            <a:xfrm>
              <a:off x="4657725" y="4354264"/>
              <a:ext cx="619125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34" name="Text Box 139"/>
            <p:cNvSpPr txBox="1">
              <a:spLocks noChangeArrowheads="1"/>
            </p:cNvSpPr>
            <p:nvPr/>
          </p:nvSpPr>
          <p:spPr bwMode="auto">
            <a:xfrm>
              <a:off x="4813300" y="4239815"/>
              <a:ext cx="4476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600" b="1" i="0" dirty="0">
                  <a:solidFill>
                    <a:srgbClr val="006600"/>
                  </a:solidFill>
                  <a:latin typeface="Tahoma" pitchFamily="34" charset="0"/>
                </a:rPr>
                <a:t>19</a:t>
              </a:r>
              <a:endParaRPr kumimoji="1" lang="en-US" sz="1600" i="0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35" name="Text Box 140"/>
            <p:cNvSpPr txBox="1">
              <a:spLocks noChangeArrowheads="1"/>
            </p:cNvSpPr>
            <p:nvPr/>
          </p:nvSpPr>
          <p:spPr bwMode="auto">
            <a:xfrm>
              <a:off x="3894138" y="4242990"/>
              <a:ext cx="4476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600" b="1" i="0" dirty="0">
                  <a:solidFill>
                    <a:srgbClr val="006600"/>
                  </a:solidFill>
                  <a:latin typeface="Tahoma" pitchFamily="34" charset="0"/>
                </a:rPr>
                <a:t>17</a:t>
              </a:r>
              <a:endParaRPr kumimoji="1" lang="en-US" sz="1600" i="0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36" name="Text Box 141"/>
            <p:cNvSpPr txBox="1">
              <a:spLocks noChangeArrowheads="1"/>
            </p:cNvSpPr>
            <p:nvPr/>
          </p:nvSpPr>
          <p:spPr bwMode="auto">
            <a:xfrm>
              <a:off x="3389313" y="4820964"/>
              <a:ext cx="4476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600" b="1" i="0" dirty="0">
                  <a:solidFill>
                    <a:srgbClr val="006600"/>
                  </a:solidFill>
                  <a:latin typeface="Tahoma" pitchFamily="34" charset="0"/>
                </a:rPr>
                <a:t>16</a:t>
              </a:r>
              <a:endParaRPr kumimoji="1" lang="en-US" sz="1600" i="0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37" name="Text Box 142"/>
            <p:cNvSpPr txBox="1">
              <a:spLocks noChangeArrowheads="1"/>
            </p:cNvSpPr>
            <p:nvPr/>
          </p:nvSpPr>
          <p:spPr bwMode="auto">
            <a:xfrm>
              <a:off x="4175125" y="4797152"/>
              <a:ext cx="4476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600" b="1" i="0" dirty="0">
                  <a:solidFill>
                    <a:srgbClr val="006600"/>
                  </a:solidFill>
                  <a:latin typeface="Tahoma" pitchFamily="34" charset="0"/>
                </a:rPr>
                <a:t>14</a:t>
              </a:r>
              <a:endParaRPr kumimoji="1" lang="en-US" sz="1600" i="0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73019" y="4120901"/>
            <a:ext cx="2103437" cy="1941513"/>
            <a:chOff x="6573019" y="4120901"/>
            <a:chExt cx="2103437" cy="1941513"/>
          </a:xfrm>
        </p:grpSpPr>
        <p:grpSp>
          <p:nvGrpSpPr>
            <p:cNvPr id="49" name="Group 143"/>
            <p:cNvGrpSpPr>
              <a:grpSpLocks/>
            </p:cNvGrpSpPr>
            <p:nvPr/>
          </p:nvGrpSpPr>
          <p:grpSpPr bwMode="auto">
            <a:xfrm>
              <a:off x="7038156" y="5324226"/>
              <a:ext cx="923925" cy="738188"/>
              <a:chOff x="3946" y="1329"/>
              <a:chExt cx="582" cy="465"/>
            </a:xfrm>
          </p:grpSpPr>
          <p:grpSp>
            <p:nvGrpSpPr>
              <p:cNvPr id="75" name="Group 144"/>
              <p:cNvGrpSpPr>
                <a:grpSpLocks/>
              </p:cNvGrpSpPr>
              <p:nvPr/>
            </p:nvGrpSpPr>
            <p:grpSpPr bwMode="auto">
              <a:xfrm>
                <a:off x="4394" y="1547"/>
                <a:ext cx="134" cy="247"/>
                <a:chOff x="2400" y="864"/>
                <a:chExt cx="432" cy="795"/>
              </a:xfrm>
            </p:grpSpPr>
            <p:sp>
              <p:nvSpPr>
                <p:cNvPr id="82" name="Oval 145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kumimoji="1" lang="en-US" sz="1600" i="0">
                    <a:solidFill>
                      <a:srgbClr val="006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83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2408" y="974"/>
                  <a:ext cx="375" cy="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endParaRPr kumimoji="1" lang="en-US" sz="1600" i="0">
                    <a:solidFill>
                      <a:srgbClr val="006600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76" name="Group 147"/>
              <p:cNvGrpSpPr>
                <a:grpSpLocks/>
              </p:cNvGrpSpPr>
              <p:nvPr/>
            </p:nvGrpSpPr>
            <p:grpSpPr bwMode="auto">
              <a:xfrm>
                <a:off x="3946" y="1547"/>
                <a:ext cx="134" cy="247"/>
                <a:chOff x="2400" y="864"/>
                <a:chExt cx="432" cy="795"/>
              </a:xfrm>
            </p:grpSpPr>
            <p:sp>
              <p:nvSpPr>
                <p:cNvPr id="80" name="Oval 148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kumimoji="1" lang="en-US" sz="1600" i="0">
                    <a:solidFill>
                      <a:srgbClr val="006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8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409" y="974"/>
                  <a:ext cx="375" cy="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endParaRPr kumimoji="1" lang="en-US" sz="1600" i="0">
                    <a:solidFill>
                      <a:srgbClr val="006600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77" name="Group 150"/>
              <p:cNvGrpSpPr>
                <a:grpSpLocks/>
              </p:cNvGrpSpPr>
              <p:nvPr/>
            </p:nvGrpSpPr>
            <p:grpSpPr bwMode="auto">
              <a:xfrm>
                <a:off x="4045" y="1329"/>
                <a:ext cx="360" cy="242"/>
                <a:chOff x="896" y="1363"/>
                <a:chExt cx="1156" cy="778"/>
              </a:xfrm>
            </p:grpSpPr>
            <p:sp>
              <p:nvSpPr>
                <p:cNvPr id="78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896" y="1363"/>
                  <a:ext cx="534" cy="7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kumimoji="1" lang="en-US" sz="1600" i="0">
                    <a:solidFill>
                      <a:srgbClr val="006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79" name="Line 152"/>
                <p:cNvSpPr>
                  <a:spLocks noChangeShapeType="1"/>
                </p:cNvSpPr>
                <p:nvPr/>
              </p:nvSpPr>
              <p:spPr bwMode="auto">
                <a:xfrm>
                  <a:off x="1674" y="1378"/>
                  <a:ext cx="378" cy="7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kumimoji="1" lang="en-US" sz="1600" i="0">
                    <a:solidFill>
                      <a:srgbClr val="006600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50" name="Text Box 157"/>
            <p:cNvSpPr txBox="1">
              <a:spLocks noChangeArrowheads="1"/>
            </p:cNvSpPr>
            <p:nvPr/>
          </p:nvSpPr>
          <p:spPr bwMode="auto">
            <a:xfrm>
              <a:off x="6923856" y="5321523"/>
              <a:ext cx="4889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sz="1600" b="1" i="0" dirty="0">
                  <a:solidFill>
                    <a:srgbClr val="006600"/>
                  </a:solidFill>
                  <a:latin typeface="Tahoma" pitchFamily="34" charset="0"/>
                </a:rPr>
                <a:t>13</a:t>
              </a:r>
              <a:endParaRPr kumimoji="1" lang="en-US" sz="1600" i="0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51" name="Text Box 158"/>
            <p:cNvSpPr txBox="1">
              <a:spLocks noChangeArrowheads="1"/>
            </p:cNvSpPr>
            <p:nvPr/>
          </p:nvSpPr>
          <p:spPr bwMode="auto">
            <a:xfrm>
              <a:off x="7676331" y="5323110"/>
              <a:ext cx="4476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600" b="1" i="0">
                  <a:solidFill>
                    <a:srgbClr val="006600"/>
                  </a:solidFill>
                  <a:latin typeface="Tahoma" pitchFamily="34" charset="0"/>
                </a:rPr>
                <a:t>15</a:t>
              </a:r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grpSp>
          <p:nvGrpSpPr>
            <p:cNvPr id="52" name="Group 160"/>
            <p:cNvGrpSpPr>
              <a:grpSpLocks/>
            </p:cNvGrpSpPr>
            <p:nvPr/>
          </p:nvGrpSpPr>
          <p:grpSpPr bwMode="auto">
            <a:xfrm>
              <a:off x="7655694" y="4120901"/>
              <a:ext cx="214312" cy="392113"/>
              <a:chOff x="2400" y="864"/>
              <a:chExt cx="432" cy="793"/>
            </a:xfrm>
          </p:grpSpPr>
          <p:sp>
            <p:nvSpPr>
              <p:cNvPr id="73" name="Oval 161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74" name="Text Box 162"/>
              <p:cNvSpPr txBox="1">
                <a:spLocks noChangeArrowheads="1"/>
              </p:cNvSpPr>
              <p:nvPr/>
            </p:nvSpPr>
            <p:spPr bwMode="auto">
              <a:xfrm>
                <a:off x="2412" y="973"/>
                <a:ext cx="372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53" name="Group 163"/>
            <p:cNvGrpSpPr>
              <a:grpSpLocks/>
            </p:cNvGrpSpPr>
            <p:nvPr/>
          </p:nvGrpSpPr>
          <p:grpSpPr bwMode="auto">
            <a:xfrm>
              <a:off x="7063556" y="4524126"/>
              <a:ext cx="212725" cy="392113"/>
              <a:chOff x="2400" y="864"/>
              <a:chExt cx="432" cy="793"/>
            </a:xfrm>
          </p:grpSpPr>
          <p:sp>
            <p:nvSpPr>
              <p:cNvPr id="71" name="Oval 164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72" name="Text Box 165"/>
              <p:cNvSpPr txBox="1">
                <a:spLocks noChangeArrowheads="1"/>
              </p:cNvSpPr>
              <p:nvPr/>
            </p:nvSpPr>
            <p:spPr bwMode="auto">
              <a:xfrm>
                <a:off x="2409" y="973"/>
                <a:ext cx="375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54" name="Group 166"/>
            <p:cNvGrpSpPr>
              <a:grpSpLocks/>
            </p:cNvGrpSpPr>
            <p:nvPr/>
          </p:nvGrpSpPr>
          <p:grpSpPr bwMode="auto">
            <a:xfrm>
              <a:off x="8463731" y="4524126"/>
              <a:ext cx="212725" cy="392113"/>
              <a:chOff x="2400" y="864"/>
              <a:chExt cx="432" cy="793"/>
            </a:xfrm>
          </p:grpSpPr>
          <p:sp>
            <p:nvSpPr>
              <p:cNvPr id="69" name="Oval 167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70" name="Text Box 168"/>
              <p:cNvSpPr txBox="1">
                <a:spLocks noChangeArrowheads="1"/>
              </p:cNvSpPr>
              <p:nvPr/>
            </p:nvSpPr>
            <p:spPr bwMode="auto">
              <a:xfrm>
                <a:off x="2410" y="973"/>
                <a:ext cx="375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55" name="Group 169"/>
            <p:cNvGrpSpPr>
              <a:grpSpLocks/>
            </p:cNvGrpSpPr>
            <p:nvPr/>
          </p:nvGrpSpPr>
          <p:grpSpPr bwMode="auto">
            <a:xfrm>
              <a:off x="7408044" y="5094039"/>
              <a:ext cx="212725" cy="392113"/>
              <a:chOff x="2400" y="864"/>
              <a:chExt cx="432" cy="795"/>
            </a:xfrm>
          </p:grpSpPr>
          <p:sp>
            <p:nvSpPr>
              <p:cNvPr id="67" name="Oval 170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68" name="Text Box 171"/>
              <p:cNvSpPr txBox="1">
                <a:spLocks noChangeArrowheads="1"/>
              </p:cNvSpPr>
              <p:nvPr/>
            </p:nvSpPr>
            <p:spPr bwMode="auto">
              <a:xfrm>
                <a:off x="2409" y="974"/>
                <a:ext cx="375" cy="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56" name="Group 172"/>
            <p:cNvGrpSpPr>
              <a:grpSpLocks/>
            </p:cNvGrpSpPr>
            <p:nvPr/>
          </p:nvGrpSpPr>
          <p:grpSpPr bwMode="auto">
            <a:xfrm>
              <a:off x="6695256" y="5094039"/>
              <a:ext cx="214312" cy="392113"/>
              <a:chOff x="2400" y="864"/>
              <a:chExt cx="432" cy="795"/>
            </a:xfrm>
          </p:grpSpPr>
          <p:sp>
            <p:nvSpPr>
              <p:cNvPr id="65" name="Oval 173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  <p:sp>
            <p:nvSpPr>
              <p:cNvPr id="66" name="Text Box 174"/>
              <p:cNvSpPr txBox="1">
                <a:spLocks noChangeArrowheads="1"/>
              </p:cNvSpPr>
              <p:nvPr/>
            </p:nvSpPr>
            <p:spPr bwMode="auto">
              <a:xfrm>
                <a:off x="2412" y="974"/>
                <a:ext cx="372" cy="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kumimoji="1" lang="en-US" sz="1600" i="0">
                  <a:solidFill>
                    <a:srgbClr val="0066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57" name="Line 175"/>
            <p:cNvSpPr>
              <a:spLocks noChangeShapeType="1"/>
            </p:cNvSpPr>
            <p:nvPr/>
          </p:nvSpPr>
          <p:spPr bwMode="auto">
            <a:xfrm flipH="1">
              <a:off x="7255644" y="4287589"/>
              <a:ext cx="409575" cy="282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58" name="Line 176"/>
            <p:cNvSpPr>
              <a:spLocks noChangeShapeType="1"/>
            </p:cNvSpPr>
            <p:nvPr/>
          </p:nvSpPr>
          <p:spPr bwMode="auto">
            <a:xfrm flipH="1">
              <a:off x="6869881" y="4747964"/>
              <a:ext cx="233362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59" name="Line 177"/>
            <p:cNvSpPr>
              <a:spLocks noChangeShapeType="1"/>
            </p:cNvSpPr>
            <p:nvPr/>
          </p:nvSpPr>
          <p:spPr bwMode="auto">
            <a:xfrm>
              <a:off x="7206431" y="4757489"/>
              <a:ext cx="219075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60" name="Line 178"/>
            <p:cNvSpPr>
              <a:spLocks noChangeShapeType="1"/>
            </p:cNvSpPr>
            <p:nvPr/>
          </p:nvSpPr>
          <p:spPr bwMode="auto">
            <a:xfrm>
              <a:off x="7841431" y="4295526"/>
              <a:ext cx="619125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sz="1600" i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61" name="Text Box 179"/>
            <p:cNvSpPr txBox="1">
              <a:spLocks noChangeArrowheads="1"/>
            </p:cNvSpPr>
            <p:nvPr/>
          </p:nvSpPr>
          <p:spPr bwMode="auto">
            <a:xfrm>
              <a:off x="8019233" y="4184250"/>
              <a:ext cx="4476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600" b="1" i="0" dirty="0">
                  <a:solidFill>
                    <a:srgbClr val="006600"/>
                  </a:solidFill>
                  <a:latin typeface="Tahoma" pitchFamily="34" charset="0"/>
                </a:rPr>
                <a:t>19</a:t>
              </a:r>
              <a:endParaRPr kumimoji="1" lang="en-US" sz="1600" i="0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62" name="Text Box 180"/>
            <p:cNvSpPr txBox="1">
              <a:spLocks noChangeArrowheads="1"/>
            </p:cNvSpPr>
            <p:nvPr/>
          </p:nvSpPr>
          <p:spPr bwMode="auto">
            <a:xfrm>
              <a:off x="7123883" y="4185838"/>
              <a:ext cx="4476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600" b="1" i="0" dirty="0">
                  <a:solidFill>
                    <a:srgbClr val="006600"/>
                  </a:solidFill>
                  <a:latin typeface="Tahoma" pitchFamily="34" charset="0"/>
                </a:rPr>
                <a:t>17</a:t>
              </a:r>
              <a:endParaRPr kumimoji="1" lang="en-US" sz="1600" i="0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63" name="Text Box 181"/>
            <p:cNvSpPr txBox="1">
              <a:spLocks noChangeArrowheads="1"/>
            </p:cNvSpPr>
            <p:nvPr/>
          </p:nvSpPr>
          <p:spPr bwMode="auto">
            <a:xfrm>
              <a:off x="6573019" y="4747046"/>
              <a:ext cx="4476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600" b="1" i="0" dirty="0">
                  <a:solidFill>
                    <a:srgbClr val="006600"/>
                  </a:solidFill>
                  <a:latin typeface="Tahoma" pitchFamily="34" charset="0"/>
                </a:rPr>
                <a:t>16</a:t>
              </a:r>
              <a:endParaRPr kumimoji="1" lang="en-US" sz="1600" i="0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64" name="Text Box 182"/>
            <p:cNvSpPr txBox="1">
              <a:spLocks noChangeArrowheads="1"/>
            </p:cNvSpPr>
            <p:nvPr/>
          </p:nvSpPr>
          <p:spPr bwMode="auto">
            <a:xfrm>
              <a:off x="7358831" y="4723233"/>
              <a:ext cx="4476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sz="1600" b="1" i="0" dirty="0">
                  <a:solidFill>
                    <a:srgbClr val="006600"/>
                  </a:solidFill>
                  <a:latin typeface="Tahoma" pitchFamily="34" charset="0"/>
                </a:rPr>
                <a:t>14</a:t>
              </a:r>
              <a:endParaRPr kumimoji="1" lang="en-US" sz="1600" i="0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9A0012-F7C5-4F53-AB5A-9DB639D6E7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832224" y="2636912"/>
            <a:ext cx="4196160" cy="1100892"/>
            <a:chOff x="4580813" y="2132856"/>
            <a:chExt cx="4196160" cy="1100892"/>
          </a:xfrm>
        </p:grpSpPr>
        <p:sp>
          <p:nvSpPr>
            <p:cNvPr id="88" name="Freeform 87"/>
            <p:cNvSpPr/>
            <p:nvPr/>
          </p:nvSpPr>
          <p:spPr bwMode="auto">
            <a:xfrm>
              <a:off x="4874309" y="2522373"/>
              <a:ext cx="1813560" cy="334293"/>
            </a:xfrm>
            <a:custGeom>
              <a:avLst/>
              <a:gdLst>
                <a:gd name="connsiteX0" fmla="*/ 0 w 1813560"/>
                <a:gd name="connsiteY0" fmla="*/ 304964 h 334293"/>
                <a:gd name="connsiteX1" fmla="*/ 640080 w 1813560"/>
                <a:gd name="connsiteY1" fmla="*/ 304964 h 334293"/>
                <a:gd name="connsiteX2" fmla="*/ 838200 w 1813560"/>
                <a:gd name="connsiteY2" fmla="*/ 164 h 334293"/>
                <a:gd name="connsiteX3" fmla="*/ 1539240 w 1813560"/>
                <a:gd name="connsiteY3" fmla="*/ 259244 h 334293"/>
                <a:gd name="connsiteX4" fmla="*/ 1813560 w 1813560"/>
                <a:gd name="connsiteY4" fmla="*/ 45884 h 3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560" h="334293">
                  <a:moveTo>
                    <a:pt x="0" y="304964"/>
                  </a:moveTo>
                  <a:cubicBezTo>
                    <a:pt x="250190" y="330364"/>
                    <a:pt x="500380" y="355764"/>
                    <a:pt x="640080" y="304964"/>
                  </a:cubicBezTo>
                  <a:cubicBezTo>
                    <a:pt x="779780" y="254164"/>
                    <a:pt x="688340" y="7784"/>
                    <a:pt x="838200" y="164"/>
                  </a:cubicBezTo>
                  <a:cubicBezTo>
                    <a:pt x="988060" y="-7456"/>
                    <a:pt x="1376680" y="251624"/>
                    <a:pt x="1539240" y="259244"/>
                  </a:cubicBezTo>
                  <a:cubicBezTo>
                    <a:pt x="1701800" y="266864"/>
                    <a:pt x="1757680" y="156374"/>
                    <a:pt x="1813560" y="45884"/>
                  </a:cubicBezTo>
                </a:path>
              </a:pathLst>
            </a:cu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kumimoji="1" lang="en-US" i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4580813" y="2665526"/>
              <a:ext cx="355426" cy="3626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kumimoji="1" lang="en-US" i="0" dirty="0" smtClean="0">
                  <a:solidFill>
                    <a:srgbClr val="000000"/>
                  </a:solidFill>
                  <a:latin typeface="Bodoni MT" pitchFamily="18" charset="0"/>
                </a:rPr>
                <a:t>s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523983" y="2345568"/>
              <a:ext cx="355426" cy="3626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kumimoji="1" lang="en-US" i="0" dirty="0" smtClean="0">
                  <a:solidFill>
                    <a:srgbClr val="000000"/>
                  </a:solidFill>
                  <a:latin typeface="Bodoni MT" pitchFamily="18" charset="0"/>
                </a:rPr>
                <a:t>n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8421547" y="2871133"/>
              <a:ext cx="355426" cy="362615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kumimoji="1" lang="en-US" i="0" dirty="0" smtClean="0">
                  <a:solidFill>
                    <a:srgbClr val="000000"/>
                  </a:solidFill>
                  <a:latin typeface="Bodoni MT" pitchFamily="18" charset="0"/>
                </a:rPr>
                <a:t>d</a:t>
              </a: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6890712" y="2514600"/>
              <a:ext cx="1554480" cy="615781"/>
            </a:xfrm>
            <a:custGeom>
              <a:avLst/>
              <a:gdLst>
                <a:gd name="connsiteX0" fmla="*/ 0 w 1554480"/>
                <a:gd name="connsiteY0" fmla="*/ 0 h 615781"/>
                <a:gd name="connsiteX1" fmla="*/ 563880 w 1554480"/>
                <a:gd name="connsiteY1" fmla="*/ 60960 h 615781"/>
                <a:gd name="connsiteX2" fmla="*/ 822960 w 1554480"/>
                <a:gd name="connsiteY2" fmla="*/ 365760 h 615781"/>
                <a:gd name="connsiteX3" fmla="*/ 1325880 w 1554480"/>
                <a:gd name="connsiteY3" fmla="*/ 198120 h 615781"/>
                <a:gd name="connsiteX4" fmla="*/ 1371600 w 1554480"/>
                <a:gd name="connsiteY4" fmla="*/ 579120 h 615781"/>
                <a:gd name="connsiteX5" fmla="*/ 1554480 w 1554480"/>
                <a:gd name="connsiteY5" fmla="*/ 579120 h 61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4480" h="615781">
                  <a:moveTo>
                    <a:pt x="0" y="0"/>
                  </a:moveTo>
                  <a:cubicBezTo>
                    <a:pt x="213360" y="0"/>
                    <a:pt x="426720" y="0"/>
                    <a:pt x="563880" y="60960"/>
                  </a:cubicBezTo>
                  <a:cubicBezTo>
                    <a:pt x="701040" y="121920"/>
                    <a:pt x="695960" y="342900"/>
                    <a:pt x="822960" y="365760"/>
                  </a:cubicBezTo>
                  <a:cubicBezTo>
                    <a:pt x="949960" y="388620"/>
                    <a:pt x="1234440" y="162560"/>
                    <a:pt x="1325880" y="198120"/>
                  </a:cubicBezTo>
                  <a:cubicBezTo>
                    <a:pt x="1417320" y="233680"/>
                    <a:pt x="1333500" y="515620"/>
                    <a:pt x="1371600" y="579120"/>
                  </a:cubicBezTo>
                  <a:cubicBezTo>
                    <a:pt x="1409700" y="642620"/>
                    <a:pt x="1482090" y="610870"/>
                    <a:pt x="1554480" y="579120"/>
                  </a:cubicBezTo>
                </a:path>
              </a:pathLst>
            </a:cu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kumimoji="1" lang="en-US" i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20272" y="2132856"/>
              <a:ext cx="720069" cy="461665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kumimoji="1" lang="en-US" i="0" dirty="0" smtClean="0">
                  <a:solidFill>
                    <a:srgbClr val="000000"/>
                  </a:solidFill>
                  <a:latin typeface="Bodoni MT" pitchFamily="18" charset="0"/>
                </a:rPr>
                <a:t>h(n)</a:t>
              </a:r>
              <a:endParaRPr kumimoji="1" lang="en-US" i="0" dirty="0">
                <a:solidFill>
                  <a:srgbClr val="000000"/>
                </a:solidFill>
                <a:latin typeface="Bodoni MT" pitchFamily="18" charset="0"/>
              </a:endParaRPr>
            </a:p>
          </p:txBody>
        </p:sp>
      </p:grpSp>
      <p:sp>
        <p:nvSpPr>
          <p:cNvPr id="95" name="Freeform 94"/>
          <p:cNvSpPr/>
          <p:nvPr/>
        </p:nvSpPr>
        <p:spPr bwMode="auto">
          <a:xfrm>
            <a:off x="6142123" y="3018655"/>
            <a:ext cx="1554480" cy="615781"/>
          </a:xfrm>
          <a:custGeom>
            <a:avLst/>
            <a:gdLst>
              <a:gd name="connsiteX0" fmla="*/ 0 w 1554480"/>
              <a:gd name="connsiteY0" fmla="*/ 0 h 615781"/>
              <a:gd name="connsiteX1" fmla="*/ 563880 w 1554480"/>
              <a:gd name="connsiteY1" fmla="*/ 60960 h 615781"/>
              <a:gd name="connsiteX2" fmla="*/ 822960 w 1554480"/>
              <a:gd name="connsiteY2" fmla="*/ 365760 h 615781"/>
              <a:gd name="connsiteX3" fmla="*/ 1325880 w 1554480"/>
              <a:gd name="connsiteY3" fmla="*/ 198120 h 615781"/>
              <a:gd name="connsiteX4" fmla="*/ 1371600 w 1554480"/>
              <a:gd name="connsiteY4" fmla="*/ 579120 h 615781"/>
              <a:gd name="connsiteX5" fmla="*/ 1554480 w 1554480"/>
              <a:gd name="connsiteY5" fmla="*/ 579120 h 61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480" h="615781">
                <a:moveTo>
                  <a:pt x="0" y="0"/>
                </a:moveTo>
                <a:cubicBezTo>
                  <a:pt x="213360" y="0"/>
                  <a:pt x="426720" y="0"/>
                  <a:pt x="563880" y="60960"/>
                </a:cubicBezTo>
                <a:cubicBezTo>
                  <a:pt x="701040" y="121920"/>
                  <a:pt x="695960" y="342900"/>
                  <a:pt x="822960" y="365760"/>
                </a:cubicBezTo>
                <a:cubicBezTo>
                  <a:pt x="949960" y="388620"/>
                  <a:pt x="1234440" y="162560"/>
                  <a:pt x="1325880" y="198120"/>
                </a:cubicBezTo>
                <a:cubicBezTo>
                  <a:pt x="1417320" y="233680"/>
                  <a:pt x="1333500" y="515620"/>
                  <a:pt x="1371600" y="579120"/>
                </a:cubicBezTo>
                <a:cubicBezTo>
                  <a:pt x="1409700" y="642620"/>
                  <a:pt x="1482090" y="610870"/>
                  <a:pt x="1554480" y="579120"/>
                </a:cubicBezTo>
              </a:path>
            </a:pathLst>
          </a:cu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6" grpId="0" animBg="1"/>
      <p:bldP spid="22" grpId="0"/>
      <p:bldP spid="23" grpId="0"/>
      <p:bldP spid="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33540" y="1196753"/>
            <a:ext cx="881046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latin typeface="Bodoni MT" pitchFamily="18" charset="0"/>
                <a:cs typeface="Consolas" pitchFamily="49" charset="0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rgbClr val="FF0000"/>
                </a:solidFill>
                <a:latin typeface="Candara" pitchFamily="34" charset="0"/>
                <a:cs typeface="Consola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9pPr>
          </a:lstStyle>
          <a:p>
            <a:pPr marL="0" indent="0">
              <a:buClr>
                <a:srgbClr val="3333CC"/>
              </a:buClr>
              <a:buFont typeface="Wingdings" pitchFamily="2" charset="2"/>
              <a:buNone/>
            </a:pPr>
            <a:endParaRPr kumimoji="1" lang="en-US" i="0" dirty="0" smtClean="0">
              <a:solidFill>
                <a:srgbClr val="003399"/>
              </a:solidFill>
            </a:endParaRPr>
          </a:p>
          <a:p>
            <a:pPr marL="0" indent="0">
              <a:buClr>
                <a:srgbClr val="3333CC"/>
              </a:buClr>
              <a:buFont typeface="Wingdings" pitchFamily="2" charset="2"/>
              <a:buNone/>
            </a:pPr>
            <a:r>
              <a:rPr kumimoji="1" lang="en-US" i="0" dirty="0">
                <a:solidFill>
                  <a:srgbClr val="003399"/>
                </a:solidFill>
              </a:rPr>
              <a:t>	</a:t>
            </a:r>
            <a:r>
              <a:rPr kumimoji="1" lang="en-US" i="0" dirty="0" smtClean="0">
                <a:solidFill>
                  <a:srgbClr val="003399"/>
                </a:solidFill>
              </a:rPr>
              <a:t>			</a:t>
            </a:r>
            <a:r>
              <a:rPr kumimoji="1" lang="en-US" sz="4400" i="0" dirty="0" smtClean="0">
                <a:solidFill>
                  <a:srgbClr val="003399"/>
                </a:solidFill>
              </a:rPr>
              <a:t>Quiz</a:t>
            </a:r>
            <a:r>
              <a:rPr kumimoji="1" lang="en-US" i="0" dirty="0" smtClean="0">
                <a:solidFill>
                  <a:srgbClr val="003399"/>
                </a:solidFill>
              </a:rPr>
              <a:t> </a:t>
            </a:r>
            <a:endParaRPr kumimoji="1" lang="en-US" i="0" dirty="0">
              <a:solidFill>
                <a:srgbClr val="000000"/>
              </a:solidFill>
            </a:endParaRPr>
          </a:p>
          <a:p>
            <a:pPr marL="0" indent="0">
              <a:buClr>
                <a:srgbClr val="3333CC"/>
              </a:buClr>
              <a:buFont typeface="Wingdings" pitchFamily="2" charset="2"/>
              <a:buNone/>
            </a:pPr>
            <a:r>
              <a:rPr kumimoji="1" lang="en-US" i="0" dirty="0" smtClean="0">
                <a:solidFill>
                  <a:srgbClr val="000000"/>
                </a:solidFill>
              </a:rPr>
              <a:t>Can </a:t>
            </a:r>
            <a:r>
              <a:rPr kumimoji="1" lang="en-US" i="0" dirty="0">
                <a:solidFill>
                  <a:srgbClr val="000000"/>
                </a:solidFill>
              </a:rPr>
              <a:t>we combine them </a:t>
            </a:r>
            <a:r>
              <a:rPr kumimoji="1" lang="en-US" i="0" dirty="0" smtClean="0">
                <a:solidFill>
                  <a:srgbClr val="000000"/>
                </a:solidFill>
              </a:rPr>
              <a:t>(uniform cost and hill climbing) to </a:t>
            </a:r>
            <a:r>
              <a:rPr kumimoji="1" lang="en-US" i="0" dirty="0">
                <a:solidFill>
                  <a:srgbClr val="000000"/>
                </a:solidFill>
              </a:rPr>
              <a:t>create an optimal and complete algorithm that is also very fast</a:t>
            </a:r>
            <a:r>
              <a:rPr kumimoji="1" lang="en-US" i="0" dirty="0" smtClean="0">
                <a:solidFill>
                  <a:srgbClr val="000000"/>
                </a:solidFill>
              </a:rPr>
              <a:t>?</a:t>
            </a:r>
            <a:endParaRPr kumimoji="1" lang="en-US" i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3540" y="283326"/>
            <a:ext cx="7871619" cy="80705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r>
              <a:rPr kumimoji="1" lang="en-US" i="0" dirty="0" smtClean="0">
                <a:solidFill>
                  <a:srgbClr val="FFFFFF"/>
                </a:solidFill>
              </a:rPr>
              <a:t>Two </a:t>
            </a:r>
            <a:r>
              <a:rPr kumimoji="1" lang="en-US" i="0" dirty="0">
                <a:solidFill>
                  <a:srgbClr val="FFFFFF"/>
                </a:solidFill>
              </a:rPr>
              <a:t>interesting algorithms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9A0012-F7C5-4F53-AB5A-9DB639D6E7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791"/>
            <a:ext cx="8605589" cy="928945"/>
          </a:xfrm>
        </p:spPr>
        <p:txBody>
          <a:bodyPr/>
          <a:lstStyle/>
          <a:p>
            <a:r>
              <a:rPr lang="en-US" dirty="0"/>
              <a:t>The A* Algorithm </a:t>
            </a:r>
            <a:r>
              <a:rPr lang="en-US" sz="3600" dirty="0"/>
              <a:t>(“A-Star</a:t>
            </a:r>
            <a:r>
              <a:rPr lang="en-US" sz="3600" dirty="0" smtClean="0"/>
              <a:t>”)</a:t>
            </a:r>
            <a:endParaRPr lang="en-US" b="1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0850" y="1095166"/>
            <a:ext cx="84470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b="1" i="0" dirty="0" err="1" smtClean="0">
                <a:solidFill>
                  <a:srgbClr val="000000"/>
                </a:solidFill>
                <a:latin typeface="Bodoni MT" pitchFamily="18" charset="0"/>
              </a:rPr>
              <a:t>Enqueue</a:t>
            </a:r>
            <a:r>
              <a:rPr kumimoji="1" lang="en-US" b="1" i="0" dirty="0" smtClean="0">
                <a:solidFill>
                  <a:srgbClr val="000000"/>
                </a:solidFill>
                <a:latin typeface="Bodoni MT" pitchFamily="18" charset="0"/>
              </a:rPr>
              <a:t> nodes in order of estimate cost to goal, f(n) </a:t>
            </a:r>
          </a:p>
          <a:p>
            <a:pPr lvl="1" eaLnBrk="1" hangingPunct="1"/>
            <a:r>
              <a:rPr kumimoji="1" lang="en-US" dirty="0" smtClean="0">
                <a:solidFill>
                  <a:srgbClr val="000000"/>
                </a:solidFill>
                <a:latin typeface="Bodoni MT" pitchFamily="18" charset="0"/>
              </a:rPr>
              <a:t>g</a:t>
            </a:r>
            <a:r>
              <a:rPr kumimoji="1" lang="en-US" i="0" dirty="0" smtClean="0">
                <a:solidFill>
                  <a:srgbClr val="000000"/>
                </a:solidFill>
                <a:latin typeface="Bodoni MT" pitchFamily="18" charset="0"/>
              </a:rPr>
              <a:t>(n) is the cost to get to a node.</a:t>
            </a:r>
          </a:p>
          <a:p>
            <a:pPr lvl="1" eaLnBrk="1" hangingPunct="1"/>
            <a:r>
              <a:rPr kumimoji="1" lang="en-US" dirty="0" smtClean="0">
                <a:solidFill>
                  <a:srgbClr val="000000"/>
                </a:solidFill>
                <a:latin typeface="Bodoni MT" pitchFamily="18" charset="0"/>
              </a:rPr>
              <a:t>h</a:t>
            </a:r>
            <a:r>
              <a:rPr kumimoji="1" lang="en-US" i="0" dirty="0" smtClean="0">
                <a:solidFill>
                  <a:srgbClr val="000000"/>
                </a:solidFill>
                <a:latin typeface="Bodoni MT" pitchFamily="18" charset="0"/>
              </a:rPr>
              <a:t>(n) is the estimated distance to the goal.</a:t>
            </a:r>
          </a:p>
          <a:p>
            <a:pPr eaLnBrk="1" hangingPunct="1"/>
            <a:endParaRPr kumimoji="1" lang="en-US" i="0" dirty="0" smtClean="0">
              <a:solidFill>
                <a:srgbClr val="000000"/>
              </a:solidFill>
              <a:latin typeface="Bodoni MT" pitchFamily="18" charset="0"/>
            </a:endParaRPr>
          </a:p>
          <a:p>
            <a:pPr eaLnBrk="1" hangingPunct="1"/>
            <a:r>
              <a:rPr kumimoji="1" lang="en-US" dirty="0">
                <a:solidFill>
                  <a:srgbClr val="000000"/>
                </a:solidFill>
                <a:latin typeface="Bodoni MT" pitchFamily="18" charset="0"/>
              </a:rPr>
              <a:t>	</a:t>
            </a:r>
            <a:r>
              <a:rPr kumimoji="1" lang="en-US" dirty="0" smtClean="0">
                <a:solidFill>
                  <a:srgbClr val="000000"/>
                </a:solidFill>
                <a:latin typeface="Bodoni MT" pitchFamily="18" charset="0"/>
              </a:rPr>
              <a:t>f</a:t>
            </a:r>
            <a:r>
              <a:rPr kumimoji="1" lang="en-US" i="0" dirty="0" smtClean="0">
                <a:solidFill>
                  <a:srgbClr val="000000"/>
                </a:solidFill>
                <a:latin typeface="Bodoni MT" pitchFamily="18" charset="0"/>
              </a:rPr>
              <a:t>(n) = </a:t>
            </a:r>
            <a:r>
              <a:rPr kumimoji="1" lang="en-US" dirty="0" smtClean="0">
                <a:solidFill>
                  <a:srgbClr val="000000"/>
                </a:solidFill>
                <a:latin typeface="Bodoni MT" pitchFamily="18" charset="0"/>
              </a:rPr>
              <a:t>g</a:t>
            </a:r>
            <a:r>
              <a:rPr kumimoji="1" lang="en-US" i="0" dirty="0" smtClean="0">
                <a:solidFill>
                  <a:srgbClr val="000000"/>
                </a:solidFill>
                <a:latin typeface="Bodoni MT" pitchFamily="18" charset="0"/>
              </a:rPr>
              <a:t>(n)  + </a:t>
            </a:r>
            <a:r>
              <a:rPr kumimoji="1" lang="en-US" dirty="0" smtClean="0">
                <a:solidFill>
                  <a:srgbClr val="000000"/>
                </a:solidFill>
                <a:latin typeface="Bodoni MT" pitchFamily="18" charset="0"/>
              </a:rPr>
              <a:t>h</a:t>
            </a:r>
            <a:r>
              <a:rPr kumimoji="1" lang="en-US" i="0" dirty="0" smtClean="0">
                <a:solidFill>
                  <a:srgbClr val="000000"/>
                </a:solidFill>
                <a:latin typeface="Bodoni MT" pitchFamily="18" charset="0"/>
              </a:rPr>
              <a:t>(n) </a:t>
            </a:r>
          </a:p>
          <a:p>
            <a:pPr eaLnBrk="1" hangingPunct="1"/>
            <a:endParaRPr kumimoji="1" lang="en-US" i="0" dirty="0" smtClean="0">
              <a:solidFill>
                <a:srgbClr val="000000"/>
              </a:solidFill>
              <a:latin typeface="Bodoni MT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25155" y="3861048"/>
            <a:ext cx="8530885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en-US" i="0" dirty="0">
                <a:solidFill>
                  <a:srgbClr val="000000"/>
                </a:solidFill>
                <a:latin typeface="Bodoni MT" pitchFamily="18" charset="0"/>
              </a:rPr>
              <a:t>If the heuristic is optimistic, that is to say, it never </a:t>
            </a:r>
            <a:r>
              <a:rPr kumimoji="1" lang="en-US" i="0" dirty="0" smtClean="0">
                <a:solidFill>
                  <a:srgbClr val="000000"/>
                </a:solidFill>
                <a:latin typeface="Bodoni MT" pitchFamily="18" charset="0"/>
              </a:rPr>
              <a:t>overestimates </a:t>
            </a:r>
            <a:r>
              <a:rPr kumimoji="1" lang="en-US" i="0" dirty="0">
                <a:solidFill>
                  <a:srgbClr val="000000"/>
                </a:solidFill>
                <a:latin typeface="Bodoni MT" pitchFamily="18" charset="0"/>
              </a:rPr>
              <a:t>the distance to the goal, </a:t>
            </a:r>
            <a:r>
              <a:rPr kumimoji="1" lang="en-US" i="0" dirty="0" smtClean="0">
                <a:solidFill>
                  <a:srgbClr val="000000"/>
                </a:solidFill>
                <a:latin typeface="Bodoni MT" pitchFamily="18" charset="0"/>
              </a:rPr>
              <a:t>then A</a:t>
            </a:r>
            <a:r>
              <a:rPr kumimoji="1" lang="en-US" i="0" dirty="0">
                <a:solidFill>
                  <a:srgbClr val="000000"/>
                </a:solidFill>
                <a:latin typeface="Bodoni MT" pitchFamily="18" charset="0"/>
              </a:rPr>
              <a:t>* is optimal and complete!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0" y="2336066"/>
            <a:ext cx="3540653" cy="1322909"/>
            <a:chOff x="4847771" y="2364879"/>
            <a:chExt cx="2907407" cy="87689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771" y="2364879"/>
              <a:ext cx="2907407" cy="876893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sp>
          <p:nvSpPr>
            <p:cNvPr id="2" name="TextBox 1"/>
            <p:cNvSpPr txBox="1"/>
            <p:nvPr/>
          </p:nvSpPr>
          <p:spPr>
            <a:xfrm>
              <a:off x="6627136" y="2393219"/>
              <a:ext cx="32412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eaLnBrk="1" hangingPunct="1"/>
              <a:r>
                <a:rPr kumimoji="1" lang="en-US" sz="2000" i="0" dirty="0" smtClean="0">
                  <a:solidFill>
                    <a:srgbClr val="000000"/>
                  </a:solidFill>
                  <a:latin typeface="Bodoni MT" pitchFamily="18" charset="0"/>
                </a:rPr>
                <a:t>n</a:t>
              </a:r>
              <a:endParaRPr kumimoji="1" lang="en-US" sz="2000" i="0" dirty="0">
                <a:solidFill>
                  <a:srgbClr val="000000"/>
                </a:solidFill>
                <a:latin typeface="Bodoni MT" pitchFamily="18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0316A-CD81-41D4-8FB5-2C304EF2BE7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101540" cy="88026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3399"/>
                </a:solidFill>
              </a:rPr>
              <a:t>Thank you!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/>
          <p:nvPr/>
        </p:nvCxnSpPr>
        <p:spPr bwMode="auto">
          <a:xfrm flipH="1">
            <a:off x="4602993" y="5554127"/>
            <a:ext cx="429521" cy="7261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88024" y="5517232"/>
            <a:ext cx="419360" cy="774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H="1">
            <a:off x="4247925" y="5637044"/>
            <a:ext cx="838312" cy="5905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4823269" y="5692890"/>
            <a:ext cx="732744" cy="482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8102085" y="5608849"/>
            <a:ext cx="429521" cy="7261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8254848" y="5560212"/>
            <a:ext cx="419360" cy="774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>
            <a:off x="6332037" y="5617099"/>
            <a:ext cx="429521" cy="7261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6557932" y="5577408"/>
            <a:ext cx="419360" cy="774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Slide </a:t>
            </a:r>
            <a:r>
              <a:rPr lang="en-US" sz="2400" dirty="0" smtClean="0"/>
              <a:t>tiles </a:t>
            </a:r>
            <a:r>
              <a:rPr lang="en-US" sz="2400" dirty="0"/>
              <a:t>until they're in numerical order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strategy to use to solve puzzle ?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obvious </a:t>
            </a:r>
            <a:r>
              <a:rPr lang="en-US" sz="2000" dirty="0" smtClean="0"/>
              <a:t>algorithm</a:t>
            </a:r>
          </a:p>
          <a:p>
            <a:r>
              <a:rPr lang="en-US" sz="2400" dirty="0" smtClean="0"/>
              <a:t>From </a:t>
            </a:r>
            <a:r>
              <a:rPr lang="en-US" sz="2400" dirty="0"/>
              <a:t>this position,</a:t>
            </a:r>
          </a:p>
          <a:p>
            <a:pPr lvl="1"/>
            <a:r>
              <a:rPr lang="en-US" sz="2000" dirty="0" smtClean="0"/>
              <a:t>Three </a:t>
            </a:r>
            <a:r>
              <a:rPr lang="en-US" sz="2000" dirty="0"/>
              <a:t>successor positions.</a:t>
            </a:r>
          </a:p>
          <a:p>
            <a:pPr lvl="1"/>
            <a:r>
              <a:rPr lang="en-US" sz="2000" dirty="0" smtClean="0"/>
              <a:t>From </a:t>
            </a:r>
            <a:r>
              <a:rPr lang="en-US" sz="2000" dirty="0"/>
              <a:t>each of these,</a:t>
            </a:r>
          </a:p>
          <a:p>
            <a:pPr lvl="2"/>
            <a:r>
              <a:rPr lang="en-US" sz="1800" dirty="0" smtClean="0"/>
              <a:t>Two</a:t>
            </a:r>
            <a:r>
              <a:rPr lang="en-US" sz="1800" dirty="0"/>
              <a:t>, three, or four successors.</a:t>
            </a:r>
          </a:p>
          <a:p>
            <a:pPr lvl="2"/>
            <a:r>
              <a:rPr lang="en-US" sz="1800" dirty="0" smtClean="0"/>
              <a:t>And </a:t>
            </a:r>
            <a:r>
              <a:rPr lang="en-US" sz="1800" dirty="0"/>
              <a:t>so on.</a:t>
            </a:r>
          </a:p>
          <a:p>
            <a:r>
              <a:rPr lang="en-US" sz="2400" dirty="0"/>
              <a:t>Sounds like a tree?</a:t>
            </a:r>
          </a:p>
          <a:p>
            <a:pPr lvl="1"/>
            <a:r>
              <a:rPr lang="en-US" sz="2000" dirty="0" smtClean="0"/>
              <a:t>Yup</a:t>
            </a:r>
            <a:r>
              <a:rPr lang="en-US" sz="2000" dirty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17366" y="2297459"/>
            <a:ext cx="1395087" cy="1313025"/>
            <a:chOff x="6041188" y="4581128"/>
            <a:chExt cx="1395087" cy="131302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6041188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531722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04227" y="4595642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041188" y="5013176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531722" y="5013176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004227" y="5027690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041188" y="5447591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531722" y="5447591"/>
              <a:ext cx="432048" cy="432048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kumimoji="1" lang="en-US" sz="1800" b="1" i="0" dirty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004227" y="5462105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40152" y="4477725"/>
            <a:ext cx="1395087" cy="1313025"/>
            <a:chOff x="6041188" y="4581128"/>
            <a:chExt cx="1395087" cy="1313025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6041188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531722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7004227" y="4595642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041188" y="5013176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531722" y="5013176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004227" y="5027690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041188" y="5447591"/>
              <a:ext cx="432048" cy="432048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kumimoji="1" lang="en-US" sz="1800" b="1" i="0" dirty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6531722" y="5447591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7004227" y="5462105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87632" y="4492239"/>
            <a:ext cx="1395087" cy="1313025"/>
            <a:chOff x="6041188" y="4581128"/>
            <a:chExt cx="1395087" cy="1313025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6041188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6531722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7004227" y="4595642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041188" y="5013176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531722" y="5013176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7004227" y="5027690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6041188" y="5447591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6531722" y="5447591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004227" y="5462105"/>
              <a:ext cx="432048" cy="432048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kumimoji="1" lang="en-US" sz="1800" b="1" i="0" dirty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218982" y="4463211"/>
            <a:ext cx="1395087" cy="1313025"/>
            <a:chOff x="6041188" y="4581128"/>
            <a:chExt cx="1395087" cy="1313025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6041188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6531722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7004227" y="4595642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6041188" y="5013176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6531722" y="5013176"/>
              <a:ext cx="432048" cy="432048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kumimoji="1" lang="en-US" sz="1800" b="1" i="0" dirty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7004227" y="5027690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6041188" y="5447591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6531722" y="5447591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7004227" y="5462105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i="0" dirty="0" smtClean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 bwMode="auto">
          <a:xfrm flipH="1">
            <a:off x="4906255" y="3595970"/>
            <a:ext cx="1011111" cy="78940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endCxn id="37" idx="0"/>
          </p:cNvCxnSpPr>
          <p:nvPr/>
        </p:nvCxnSpPr>
        <p:spPr bwMode="auto">
          <a:xfrm>
            <a:off x="7312453" y="3610484"/>
            <a:ext cx="1081737" cy="88175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6615123" y="3567190"/>
            <a:ext cx="0" cy="88175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4778"/>
            <a:ext cx="3647497" cy="195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1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9558"/>
            <a:ext cx="2575173" cy="257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452614" y="2708921"/>
            <a:ext cx="5575770" cy="4032448"/>
            <a:chOff x="1238250" y="1268760"/>
            <a:chExt cx="7487786" cy="4714876"/>
          </a:xfrm>
        </p:grpSpPr>
        <p:pic>
          <p:nvPicPr>
            <p:cNvPr id="7" name="Picture 9" descr="http://artint.info/figures/ch03/sgraph_de_ne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1268760"/>
              <a:ext cx="6362700" cy="471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3035568" y="1537184"/>
              <a:ext cx="3023309" cy="3839862"/>
            </a:xfrm>
            <a:custGeom>
              <a:avLst/>
              <a:gdLst>
                <a:gd name="connsiteX0" fmla="*/ 547081 w 3023309"/>
                <a:gd name="connsiteY0" fmla="*/ 2899905 h 3839862"/>
                <a:gd name="connsiteX1" fmla="*/ 187317 w 3023309"/>
                <a:gd name="connsiteY1" fmla="*/ 3064796 h 3839862"/>
                <a:gd name="connsiteX2" fmla="*/ 112366 w 3023309"/>
                <a:gd name="connsiteY2" fmla="*/ 3649413 h 3839862"/>
                <a:gd name="connsiteX3" fmla="*/ 1746294 w 3023309"/>
                <a:gd name="connsiteY3" fmla="*/ 3739354 h 3839862"/>
                <a:gd name="connsiteX4" fmla="*/ 1386530 w 3023309"/>
                <a:gd name="connsiteY4" fmla="*/ 2315288 h 3839862"/>
                <a:gd name="connsiteX5" fmla="*/ 1731304 w 3023309"/>
                <a:gd name="connsiteY5" fmla="*/ 1985505 h 3839862"/>
                <a:gd name="connsiteX6" fmla="*/ 1281599 w 3023309"/>
                <a:gd name="connsiteY6" fmla="*/ 1131065 h 3839862"/>
                <a:gd name="connsiteX7" fmla="*/ 1551422 w 3023309"/>
                <a:gd name="connsiteY7" fmla="*/ 576429 h 3839862"/>
                <a:gd name="connsiteX8" fmla="*/ 2375881 w 3023309"/>
                <a:gd name="connsiteY8" fmla="*/ 801282 h 3839862"/>
                <a:gd name="connsiteX9" fmla="*/ 3020458 w 3023309"/>
                <a:gd name="connsiteY9" fmla="*/ 156705 h 3839862"/>
                <a:gd name="connsiteX10" fmla="*/ 2121048 w 3023309"/>
                <a:gd name="connsiteY10" fmla="*/ 6803 h 3839862"/>
                <a:gd name="connsiteX11" fmla="*/ 1296589 w 3023309"/>
                <a:gd name="connsiteY11" fmla="*/ 306606 h 3839862"/>
                <a:gd name="connsiteX12" fmla="*/ 1161678 w 3023309"/>
                <a:gd name="connsiteY12" fmla="*/ 1176036 h 3839862"/>
                <a:gd name="connsiteX13" fmla="*/ 876865 w 3023309"/>
                <a:gd name="connsiteY13" fmla="*/ 1400888 h 3839862"/>
                <a:gd name="connsiteX14" fmla="*/ 996786 w 3023309"/>
                <a:gd name="connsiteY14" fmla="*/ 2120416 h 3839862"/>
                <a:gd name="connsiteX15" fmla="*/ 1311580 w 3023309"/>
                <a:gd name="connsiteY15" fmla="*/ 2390239 h 3839862"/>
                <a:gd name="connsiteX16" fmla="*/ 1371540 w 3023309"/>
                <a:gd name="connsiteY16" fmla="*/ 2944875 h 3839862"/>
                <a:gd name="connsiteX17" fmla="*/ 547081 w 3023309"/>
                <a:gd name="connsiteY17" fmla="*/ 2899905 h 383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23309" h="3839862">
                  <a:moveTo>
                    <a:pt x="547081" y="2899905"/>
                  </a:moveTo>
                  <a:cubicBezTo>
                    <a:pt x="349711" y="2919892"/>
                    <a:pt x="259769" y="2939878"/>
                    <a:pt x="187317" y="3064796"/>
                  </a:cubicBezTo>
                  <a:cubicBezTo>
                    <a:pt x="114865" y="3189714"/>
                    <a:pt x="-147464" y="3536987"/>
                    <a:pt x="112366" y="3649413"/>
                  </a:cubicBezTo>
                  <a:cubicBezTo>
                    <a:pt x="372195" y="3761839"/>
                    <a:pt x="1533933" y="3961708"/>
                    <a:pt x="1746294" y="3739354"/>
                  </a:cubicBezTo>
                  <a:cubicBezTo>
                    <a:pt x="1958655" y="3517000"/>
                    <a:pt x="1389028" y="2607596"/>
                    <a:pt x="1386530" y="2315288"/>
                  </a:cubicBezTo>
                  <a:cubicBezTo>
                    <a:pt x="1384032" y="2022980"/>
                    <a:pt x="1748792" y="2182875"/>
                    <a:pt x="1731304" y="1985505"/>
                  </a:cubicBezTo>
                  <a:cubicBezTo>
                    <a:pt x="1713816" y="1788135"/>
                    <a:pt x="1311579" y="1365911"/>
                    <a:pt x="1281599" y="1131065"/>
                  </a:cubicBezTo>
                  <a:cubicBezTo>
                    <a:pt x="1251619" y="896219"/>
                    <a:pt x="1369042" y="631393"/>
                    <a:pt x="1551422" y="576429"/>
                  </a:cubicBezTo>
                  <a:cubicBezTo>
                    <a:pt x="1733802" y="521465"/>
                    <a:pt x="2131042" y="871236"/>
                    <a:pt x="2375881" y="801282"/>
                  </a:cubicBezTo>
                  <a:cubicBezTo>
                    <a:pt x="2620720" y="731328"/>
                    <a:pt x="3062930" y="289118"/>
                    <a:pt x="3020458" y="156705"/>
                  </a:cubicBezTo>
                  <a:cubicBezTo>
                    <a:pt x="2977986" y="24292"/>
                    <a:pt x="2408360" y="-18181"/>
                    <a:pt x="2121048" y="6803"/>
                  </a:cubicBezTo>
                  <a:cubicBezTo>
                    <a:pt x="1833736" y="31787"/>
                    <a:pt x="1456484" y="111734"/>
                    <a:pt x="1296589" y="306606"/>
                  </a:cubicBezTo>
                  <a:cubicBezTo>
                    <a:pt x="1136694" y="501478"/>
                    <a:pt x="1231632" y="993656"/>
                    <a:pt x="1161678" y="1176036"/>
                  </a:cubicBezTo>
                  <a:cubicBezTo>
                    <a:pt x="1091724" y="1358416"/>
                    <a:pt x="904347" y="1243491"/>
                    <a:pt x="876865" y="1400888"/>
                  </a:cubicBezTo>
                  <a:cubicBezTo>
                    <a:pt x="849383" y="1558285"/>
                    <a:pt x="924334" y="1955524"/>
                    <a:pt x="996786" y="2120416"/>
                  </a:cubicBezTo>
                  <a:cubicBezTo>
                    <a:pt x="1069239" y="2285308"/>
                    <a:pt x="1249121" y="2252829"/>
                    <a:pt x="1311580" y="2390239"/>
                  </a:cubicBezTo>
                  <a:cubicBezTo>
                    <a:pt x="1374039" y="2527649"/>
                    <a:pt x="1493960" y="2859931"/>
                    <a:pt x="1371540" y="2944875"/>
                  </a:cubicBezTo>
                  <a:cubicBezTo>
                    <a:pt x="1249120" y="3029819"/>
                    <a:pt x="744451" y="2879918"/>
                    <a:pt x="547081" y="2899905"/>
                  </a:cubicBezTo>
                  <a:close/>
                </a:path>
              </a:pathLst>
            </a:custGeom>
            <a:solidFill>
              <a:srgbClr val="CC00FF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kumimoji="1" lang="en-US" b="1" i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240" y="1537184"/>
              <a:ext cx="1993796" cy="6717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kumimoji="1" lang="en-US" sz="1600" b="1" i="0" dirty="0" smtClean="0">
                  <a:solidFill>
                    <a:srgbClr val="000000"/>
                  </a:solidFill>
                  <a:latin typeface="Tahoma" pitchFamily="34" charset="0"/>
                </a:rPr>
                <a:t>Frontiers</a:t>
              </a:r>
              <a:endParaRPr kumimoji="1" lang="en-US" sz="1600" b="1" i="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6131446" y="1700809"/>
              <a:ext cx="529347" cy="1392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kumimoji="1" lang="en-US" b="1" i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r>
              <a:rPr lang="en-US" dirty="0"/>
              <a:t>: Abstract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53" y="1196469"/>
            <a:ext cx="8559552" cy="5007769"/>
          </a:xfrm>
        </p:spPr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/>
              <a:t>to </a:t>
            </a:r>
            <a:r>
              <a:rPr lang="en-US" b="1" dirty="0" smtClean="0"/>
              <a:t>search? Generic </a:t>
            </a:r>
            <a:r>
              <a:rPr lang="en-US" b="1" dirty="0"/>
              <a:t>search </a:t>
            </a:r>
            <a:r>
              <a:rPr lang="en-US" b="1" dirty="0" smtClean="0"/>
              <a:t>algorithm </a:t>
            </a:r>
            <a:endParaRPr lang="en-US" b="1" dirty="0"/>
          </a:p>
          <a:p>
            <a:pPr lvl="1"/>
            <a:r>
              <a:rPr lang="en-US" dirty="0" smtClean="0"/>
              <a:t>Given </a:t>
            </a:r>
            <a:r>
              <a:rPr lang="en-US" dirty="0"/>
              <a:t>a </a:t>
            </a:r>
            <a:r>
              <a:rPr lang="en-US" dirty="0" smtClean="0"/>
              <a:t>graph, a start </a:t>
            </a:r>
            <a:r>
              <a:rPr lang="en-US" dirty="0"/>
              <a:t>and goal </a:t>
            </a:r>
            <a:r>
              <a:rPr lang="en-US" dirty="0" smtClean="0"/>
              <a:t>nodes, and incrementally </a:t>
            </a:r>
            <a:r>
              <a:rPr lang="en-US" dirty="0"/>
              <a:t>explore paths </a:t>
            </a:r>
            <a:r>
              <a:rPr lang="en-US" dirty="0" smtClean="0"/>
              <a:t>from </a:t>
            </a:r>
            <a:r>
              <a:rPr lang="en-US" dirty="0"/>
              <a:t>the start </a:t>
            </a:r>
            <a:r>
              <a:rPr lang="en-US" dirty="0" smtClean="0"/>
              <a:t>nodes to reach the goal.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8-Puzzle: </a:t>
            </a:r>
            <a:r>
              <a:rPr lang="en-US" sz="4000" dirty="0" smtClean="0"/>
              <a:t>Breadth-First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the tree for </a:t>
            </a:r>
            <a:r>
              <a:rPr lang="en-US" dirty="0" smtClean="0">
                <a:solidFill>
                  <a:srgbClr val="FF0000"/>
                </a:solidFill>
              </a:rPr>
              <a:t>Goal node</a:t>
            </a:r>
            <a:r>
              <a:rPr lang="en-US" dirty="0" smtClean="0"/>
              <a:t>, one level at a time </a:t>
            </a:r>
            <a:endParaRPr lang="en-US" dirty="0"/>
          </a:p>
        </p:txBody>
      </p:sp>
      <p:pic>
        <p:nvPicPr>
          <p:cNvPr id="5127" name="Picture 7" descr="File:Breadth-first-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91" y="1801529"/>
            <a:ext cx="56166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1162054" y="1988840"/>
            <a:ext cx="7010345" cy="57606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60229" y="2852936"/>
            <a:ext cx="7010345" cy="57606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39382" y="3717032"/>
            <a:ext cx="7010345" cy="576064"/>
          </a:xfrm>
          <a:prstGeom prst="roundRect">
            <a:avLst/>
          </a:prstGeom>
          <a:solidFill>
            <a:schemeClr val="accent6">
              <a:lumMod val="50000"/>
              <a:alpha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129006" y="4581128"/>
            <a:ext cx="7010345" cy="576064"/>
          </a:xfrm>
          <a:prstGeom prst="round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H="1">
            <a:off x="3808940" y="2377346"/>
            <a:ext cx="570723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2901864" y="3269908"/>
            <a:ext cx="570723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2023816" y="4163032"/>
            <a:ext cx="570723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2136417" y="4221088"/>
            <a:ext cx="570723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761102" y="4246507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875391" y="4246507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999373" y="3357239"/>
            <a:ext cx="570723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638572" y="3340240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752861" y="3340240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3889958" y="2450978"/>
            <a:ext cx="570723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529157" y="2433979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643446" y="2433979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8-Puzzle: </a:t>
            </a:r>
            <a:r>
              <a:rPr lang="en-US" sz="4000" dirty="0" smtClean="0"/>
              <a:t>Depth-First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343528" cy="4863753"/>
          </a:xfrm>
        </p:spPr>
        <p:txBody>
          <a:bodyPr/>
          <a:lstStyle/>
          <a:p>
            <a:r>
              <a:rPr lang="en-US" dirty="0"/>
              <a:t>Search for Goal down to some depth (the search "horizon").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4729968" y="2330781"/>
            <a:ext cx="720080" cy="69626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629906" y="2377266"/>
            <a:ext cx="775874" cy="7452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435534" y="3357239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5549384" y="3357239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436234" y="4262145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5550523" y="4262145"/>
            <a:ext cx="0" cy="4939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5606317" y="4087439"/>
            <a:ext cx="720080" cy="69626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550523" y="4177546"/>
            <a:ext cx="775874" cy="7452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5505842" y="3112412"/>
            <a:ext cx="720080" cy="69626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5464562" y="3202519"/>
            <a:ext cx="775874" cy="7452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5" name="Picture 7" descr="File:Breadth-first-tre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47" y="1789499"/>
            <a:ext cx="56166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7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25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25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75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doni MT" pitchFamily="18" charset="0"/>
              </a:rPr>
              <a:t>Blind Search algorithms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Use </a:t>
            </a:r>
            <a:r>
              <a:rPr lang="en-US" dirty="0">
                <a:latin typeface="Bodoni MT" pitchFamily="18" charset="0"/>
              </a:rPr>
              <a:t>no </a:t>
            </a:r>
            <a:r>
              <a:rPr lang="en-US" dirty="0">
                <a:solidFill>
                  <a:srgbClr val="CC0099"/>
                </a:solidFill>
                <a:latin typeface="Bodoni MT" pitchFamily="18" charset="0"/>
              </a:rPr>
              <a:t>domain knowledge </a:t>
            </a:r>
            <a:r>
              <a:rPr lang="en-US" dirty="0">
                <a:latin typeface="Bodoni MT" pitchFamily="18" charset="0"/>
              </a:rPr>
              <a:t>of the </a:t>
            </a:r>
            <a:r>
              <a:rPr lang="en-US" dirty="0">
                <a:solidFill>
                  <a:srgbClr val="CC0099"/>
                </a:solidFill>
                <a:latin typeface="Bodoni MT" pitchFamily="18" charset="0"/>
              </a:rPr>
              <a:t>problem state</a:t>
            </a:r>
            <a:r>
              <a:rPr lang="en-US" dirty="0" smtClean="0">
                <a:latin typeface="Bodoni MT" pitchFamily="18" charset="0"/>
              </a:rPr>
              <a:t>.</a:t>
            </a:r>
          </a:p>
          <a:p>
            <a:endParaRPr lang="en-US" dirty="0">
              <a:latin typeface="Bodoni MT" pitchFamily="18" charset="0"/>
            </a:endParaRPr>
          </a:p>
          <a:p>
            <a:r>
              <a:rPr lang="en-US" dirty="0" smtClean="0">
                <a:latin typeface="Bodoni MT" pitchFamily="18" charset="0"/>
              </a:rPr>
              <a:t>Breadth-First </a:t>
            </a:r>
            <a:r>
              <a:rPr lang="en-US" dirty="0">
                <a:latin typeface="Bodoni MT" pitchFamily="18" charset="0"/>
              </a:rPr>
              <a:t>and Depth-First are "</a:t>
            </a:r>
            <a:r>
              <a:rPr lang="en-US" dirty="0">
                <a:solidFill>
                  <a:srgbClr val="FF0000"/>
                </a:solidFill>
                <a:latin typeface="Bodoni MT" pitchFamily="18" charset="0"/>
              </a:rPr>
              <a:t>blind</a:t>
            </a:r>
            <a:r>
              <a:rPr lang="en-US" dirty="0">
                <a:latin typeface="Bodoni MT" pitchFamily="18" charset="0"/>
              </a:rPr>
              <a:t>" searches.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Exhaustive </a:t>
            </a:r>
            <a:r>
              <a:rPr lang="en-US" dirty="0">
                <a:latin typeface="Bodoni MT" pitchFamily="18" charset="0"/>
              </a:rPr>
              <a:t>methods for </a:t>
            </a:r>
            <a:r>
              <a:rPr lang="en-US" dirty="0" smtClean="0">
                <a:latin typeface="Bodoni MT" pitchFamily="18" charset="0"/>
              </a:rPr>
              <a:t>finding path </a:t>
            </a:r>
            <a:r>
              <a:rPr lang="en-US" dirty="0">
                <a:latin typeface="Bodoni MT" pitchFamily="18" charset="0"/>
              </a:rPr>
              <a:t>to goal.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Often </a:t>
            </a:r>
            <a:r>
              <a:rPr lang="en-US" dirty="0">
                <a:latin typeface="Bodoni MT" pitchFamily="18" charset="0"/>
              </a:rPr>
              <a:t>infeasible because too </a:t>
            </a:r>
            <a:r>
              <a:rPr lang="en-US" dirty="0" smtClean="0">
                <a:latin typeface="Bodoni MT" pitchFamily="18" charset="0"/>
              </a:rPr>
              <a:t>many nodes </a:t>
            </a:r>
            <a:r>
              <a:rPr lang="en-US" dirty="0">
                <a:latin typeface="Bodoni MT" pitchFamily="18" charset="0"/>
              </a:rPr>
              <a:t>expanded.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Success </a:t>
            </a:r>
            <a:r>
              <a:rPr lang="en-US" dirty="0">
                <a:latin typeface="Bodoni MT" pitchFamily="18" charset="0"/>
              </a:rPr>
              <a:t>(eventually) guaranteed.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4863753"/>
          </a:xfrm>
        </p:spPr>
        <p:txBody>
          <a:bodyPr/>
          <a:lstStyle/>
          <a:p>
            <a:r>
              <a:rPr lang="en-US" dirty="0">
                <a:latin typeface="Bodoni MT" pitchFamily="18" charset="0"/>
              </a:rPr>
              <a:t>"Heuristic" </a:t>
            </a:r>
            <a:r>
              <a:rPr lang="en-US" dirty="0" smtClean="0">
                <a:latin typeface="Bodoni MT" pitchFamily="18" charset="0"/>
              </a:rPr>
              <a:t>search – </a:t>
            </a:r>
          </a:p>
          <a:p>
            <a:pPr lvl="1"/>
            <a:r>
              <a:rPr lang="en-US" dirty="0">
                <a:latin typeface="Bodoni MT" pitchFamily="18" charset="0"/>
              </a:rPr>
              <a:t>A Heuristic is a function that, when applied to a state, returns a number that is an </a:t>
            </a:r>
            <a:r>
              <a:rPr lang="en-US" dirty="0">
                <a:solidFill>
                  <a:srgbClr val="CC0099"/>
                </a:solidFill>
                <a:latin typeface="Bodoni MT" pitchFamily="18" charset="0"/>
              </a:rPr>
              <a:t>estimate of the merit of the state</a:t>
            </a:r>
            <a:r>
              <a:rPr lang="en-US" dirty="0">
                <a:latin typeface="Bodoni MT" pitchFamily="18" charset="0"/>
              </a:rPr>
              <a:t>, with respect to the goal.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Use </a:t>
            </a:r>
            <a:r>
              <a:rPr lang="en-US" dirty="0">
                <a:latin typeface="Bodoni MT" pitchFamily="18" charset="0"/>
              </a:rPr>
              <a:t>"evaluation function" to </a:t>
            </a:r>
            <a:r>
              <a:rPr lang="en-US" dirty="0" smtClean="0">
                <a:latin typeface="Bodoni MT" pitchFamily="18" charset="0"/>
              </a:rPr>
              <a:t>rank successor </a:t>
            </a:r>
            <a:r>
              <a:rPr lang="en-US" dirty="0">
                <a:latin typeface="Bodoni MT" pitchFamily="18" charset="0"/>
              </a:rPr>
              <a:t>nodes; pick best</a:t>
            </a:r>
            <a:r>
              <a:rPr lang="en-US" dirty="0" smtClean="0">
                <a:latin typeface="Bodoni MT" pitchFamily="18" charset="0"/>
              </a:rPr>
              <a:t>.</a:t>
            </a:r>
            <a:endParaRPr lang="en-US" dirty="0">
              <a:latin typeface="Bodoni MT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4699" y="3636086"/>
            <a:ext cx="2520280" cy="2304256"/>
            <a:chOff x="6041188" y="4581128"/>
            <a:chExt cx="1395087" cy="1313025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041188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2800" b="1" i="0" dirty="0" smtClean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531722" y="4581128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2800" b="1" i="0" dirty="0" smtClean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04227" y="4595642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2800" b="1" i="0" dirty="0" smtClean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041188" y="5013176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2800" b="1" i="0" dirty="0" smtClean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531722" y="5013176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2800" b="1" i="0" dirty="0" smtClean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004227" y="5027690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2800" b="1" i="0" dirty="0" smtClean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041188" y="5447591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2800" b="1" i="0" dirty="0" smtClean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531722" y="5447591"/>
              <a:ext cx="432048" cy="432048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kumimoji="1" lang="en-US" sz="1800" b="1" i="0" dirty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004227" y="5462105"/>
              <a:ext cx="432048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2800" b="1" i="0" dirty="0" smtClean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468995" y="4079326"/>
            <a:ext cx="5567501" cy="1365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kumimoji="1" lang="en-US" sz="2800" i="0" dirty="0" smtClean="0">
                <a:solidFill>
                  <a:srgbClr val="000000"/>
                </a:solidFill>
                <a:latin typeface="Bodoni MT" pitchFamily="18" charset="0"/>
                <a:ea typeface="SimSun" pitchFamily="2" charset="-122"/>
              </a:rPr>
              <a:t>Heuristics </a:t>
            </a:r>
            <a:r>
              <a:rPr kumimoji="1" lang="en-US" sz="2800" i="0" dirty="0">
                <a:solidFill>
                  <a:srgbClr val="000000"/>
                </a:solidFill>
                <a:latin typeface="Bodoni MT" pitchFamily="18" charset="0"/>
                <a:ea typeface="SimSun" pitchFamily="2" charset="-122"/>
              </a:rPr>
              <a:t>that </a:t>
            </a:r>
            <a:r>
              <a:rPr kumimoji="1" lang="en-US" sz="2800" dirty="0">
                <a:solidFill>
                  <a:srgbClr val="000000"/>
                </a:solidFill>
                <a:latin typeface="Bodoni MT" pitchFamily="18" charset="0"/>
                <a:ea typeface="SimSun" pitchFamily="2" charset="-122"/>
              </a:rPr>
              <a:t>only</a:t>
            </a:r>
            <a:r>
              <a:rPr kumimoji="1" lang="en-US" sz="2800" i="0" dirty="0">
                <a:solidFill>
                  <a:srgbClr val="000000"/>
                </a:solidFill>
                <a:latin typeface="Bodoni MT" pitchFamily="18" charset="0"/>
                <a:ea typeface="SimSun" pitchFamily="2" charset="-122"/>
              </a:rPr>
              <a:t> underestimate are very desirable, and are called </a:t>
            </a:r>
            <a:r>
              <a:rPr kumimoji="1" lang="en-US" sz="2800" b="1" i="0" dirty="0">
                <a:solidFill>
                  <a:srgbClr val="000000"/>
                </a:solidFill>
                <a:latin typeface="Bodoni MT" pitchFamily="18" charset="0"/>
                <a:ea typeface="SimSun" pitchFamily="2" charset="-122"/>
              </a:rPr>
              <a:t>admissible</a:t>
            </a:r>
            <a:r>
              <a:rPr kumimoji="1" lang="en-US" sz="2800" i="0" dirty="0" smtClean="0">
                <a:solidFill>
                  <a:srgbClr val="000000"/>
                </a:solidFill>
                <a:latin typeface="Bodoni MT" pitchFamily="18" charset="0"/>
                <a:ea typeface="SimSun" pitchFamily="2" charset="-122"/>
              </a:rPr>
              <a:t>.</a:t>
            </a:r>
            <a:endParaRPr kumimoji="1" lang="en-US" sz="2800" i="0" dirty="0">
              <a:solidFill>
                <a:srgbClr val="000000"/>
              </a:solidFill>
              <a:latin typeface="Bodoni MT" pitchFamily="18" charset="0"/>
              <a:ea typeface="SimSun" pitchFamily="2" charset="-122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63148" y="4437112"/>
            <a:ext cx="9144000" cy="71596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1515" y="404664"/>
            <a:ext cx="7724435" cy="747171"/>
          </a:xfrm>
        </p:spPr>
        <p:txBody>
          <a:bodyPr/>
          <a:lstStyle/>
          <a:p>
            <a:r>
              <a:rPr lang="en-US" dirty="0" smtClean="0"/>
              <a:t>8-puzzle: Heuristic I</a:t>
            </a:r>
            <a:endParaRPr lang="en-US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7504" y="1639573"/>
            <a:ext cx="4055818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kumimoji="1" lang="en-US" i="0" dirty="0">
                <a:solidFill>
                  <a:srgbClr val="003399"/>
                </a:solidFill>
                <a:latin typeface="Bodoni MT" pitchFamily="18" charset="0"/>
                <a:cs typeface="Consolas" pitchFamily="49" charset="0"/>
              </a:rPr>
              <a:t>The number of misplaced tiles (not including the blank)</a:t>
            </a:r>
          </a:p>
        </p:txBody>
      </p:sp>
      <p:sp>
        <p:nvSpPr>
          <p:cNvPr id="5188" name="Text Box 68"/>
          <p:cNvSpPr txBox="1">
            <a:spLocks noChangeArrowheads="1"/>
          </p:cNvSpPr>
          <p:nvPr/>
        </p:nvSpPr>
        <p:spPr bwMode="auto">
          <a:xfrm>
            <a:off x="395537" y="3624442"/>
            <a:ext cx="8171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b="1" i="0" dirty="0">
                <a:solidFill>
                  <a:srgbClr val="003399"/>
                </a:solidFill>
                <a:latin typeface="Bodoni MT" pitchFamily="18" charset="0"/>
                <a:cs typeface="Consolas" pitchFamily="49" charset="0"/>
              </a:rPr>
              <a:t>In this case, </a:t>
            </a:r>
            <a:r>
              <a:rPr kumimoji="1" lang="en-US" b="1" i="0" dirty="0" smtClean="0">
                <a:solidFill>
                  <a:srgbClr val="003399"/>
                </a:solidFill>
                <a:latin typeface="Bodoni MT" pitchFamily="18" charset="0"/>
                <a:cs typeface="Consolas" pitchFamily="49" charset="0"/>
              </a:rPr>
              <a:t>the </a:t>
            </a:r>
            <a:r>
              <a:rPr kumimoji="1" lang="en-US" b="1" i="0" dirty="0">
                <a:solidFill>
                  <a:srgbClr val="003399"/>
                </a:solidFill>
                <a:latin typeface="Bodoni MT" pitchFamily="18" charset="0"/>
                <a:cs typeface="Consolas" pitchFamily="49" charset="0"/>
              </a:rPr>
              <a:t>heuristic function evaluates to </a:t>
            </a:r>
            <a:r>
              <a:rPr kumimoji="1" lang="en-US" b="1" i="0" dirty="0" smtClean="0">
                <a:solidFill>
                  <a:srgbClr val="003399"/>
                </a:solidFill>
                <a:latin typeface="Bodoni MT" pitchFamily="18" charset="0"/>
                <a:cs typeface="Consolas" pitchFamily="49" charset="0"/>
              </a:rPr>
              <a:t>(1+1+1) = 3.</a:t>
            </a:r>
            <a:endParaRPr kumimoji="1" lang="en-US" b="1" i="0" dirty="0">
              <a:solidFill>
                <a:srgbClr val="003399"/>
              </a:solidFill>
              <a:latin typeface="Bodoni MT" pitchFamily="18" charset="0"/>
              <a:cs typeface="Consolas" pitchFamily="49" charset="0"/>
            </a:endParaRPr>
          </a:p>
        </p:txBody>
      </p:sp>
      <p:sp>
        <p:nvSpPr>
          <p:cNvPr id="5193" name="Text Box 73"/>
          <p:cNvSpPr txBox="1">
            <a:spLocks noChangeArrowheads="1"/>
          </p:cNvSpPr>
          <p:nvPr/>
        </p:nvSpPr>
        <p:spPr bwMode="auto">
          <a:xfrm>
            <a:off x="803998" y="4478568"/>
            <a:ext cx="76127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3200" b="1" i="0" dirty="0">
                <a:solidFill>
                  <a:srgbClr val="003399"/>
                </a:solidFill>
                <a:latin typeface="Bodoni MT" pitchFamily="18" charset="0"/>
              </a:rPr>
              <a:t>Notation:   </a:t>
            </a:r>
            <a:r>
              <a:rPr kumimoji="1" lang="en-US" sz="3200" b="1" dirty="0">
                <a:solidFill>
                  <a:srgbClr val="003399"/>
                </a:solidFill>
                <a:latin typeface="Bodoni MT" pitchFamily="18" charset="0"/>
              </a:rPr>
              <a:t>h</a:t>
            </a:r>
            <a:r>
              <a:rPr kumimoji="1" lang="en-US" sz="3200" b="1" i="0" dirty="0">
                <a:solidFill>
                  <a:srgbClr val="003399"/>
                </a:solidFill>
                <a:latin typeface="Bodoni MT" pitchFamily="18" charset="0"/>
              </a:rPr>
              <a:t>(n)            </a:t>
            </a:r>
            <a:r>
              <a:rPr kumimoji="1" lang="en-US" sz="3200" b="1" dirty="0">
                <a:solidFill>
                  <a:srgbClr val="003399"/>
                </a:solidFill>
                <a:latin typeface="Bodoni MT" pitchFamily="18" charset="0"/>
              </a:rPr>
              <a:t>h</a:t>
            </a:r>
            <a:r>
              <a:rPr kumimoji="1" lang="en-US" sz="3200" b="1" i="0" dirty="0">
                <a:solidFill>
                  <a:srgbClr val="003399"/>
                </a:solidFill>
                <a:latin typeface="Bodoni MT" pitchFamily="18" charset="0"/>
              </a:rPr>
              <a:t>(current state) = </a:t>
            </a:r>
            <a:r>
              <a:rPr kumimoji="1" lang="en-US" sz="3200" b="1" i="0" dirty="0" smtClean="0">
                <a:solidFill>
                  <a:srgbClr val="003399"/>
                </a:solidFill>
                <a:latin typeface="Bodoni MT" pitchFamily="18" charset="0"/>
              </a:rPr>
              <a:t>3 </a:t>
            </a:r>
            <a:endParaRPr kumimoji="1" lang="en-US" sz="3200" b="1" i="0" dirty="0">
              <a:solidFill>
                <a:srgbClr val="003399"/>
              </a:solidFill>
              <a:latin typeface="Bodoni MT" pitchFamily="18" charset="0"/>
            </a:endParaRP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4716016" y="1518979"/>
            <a:ext cx="1752600" cy="1524000"/>
            <a:chOff x="4320" y="528"/>
            <a:chExt cx="1104" cy="96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320" y="5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4368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704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5040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4368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4704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040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4368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5040" y="1152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43" name="Group 15"/>
          <p:cNvGrpSpPr>
            <a:grpSpLocks/>
          </p:cNvGrpSpPr>
          <p:nvPr/>
        </p:nvGrpSpPr>
        <p:grpSpPr bwMode="auto">
          <a:xfrm>
            <a:off x="6978045" y="1506279"/>
            <a:ext cx="1752600" cy="1524000"/>
            <a:chOff x="4320" y="528"/>
            <a:chExt cx="1104" cy="960"/>
          </a:xfrm>
        </p:grpSpPr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320" y="5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4368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704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5040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4368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4704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5040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4368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5040" y="1152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54" name="Text Box 69"/>
          <p:cNvSpPr txBox="1">
            <a:spLocks noChangeArrowheads="1"/>
          </p:cNvSpPr>
          <p:nvPr/>
        </p:nvSpPr>
        <p:spPr bwMode="auto">
          <a:xfrm>
            <a:off x="6840723" y="3100898"/>
            <a:ext cx="2060801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CA"/>
            </a:defPPr>
            <a:lvl1pPr algn="ctr">
              <a:defRPr sz="2000"/>
            </a:lvl1pPr>
          </a:lstStyle>
          <a:p>
            <a:pPr eaLnBrk="1" hangingPunct="1"/>
            <a:r>
              <a:rPr kumimoji="1" lang="en-US" i="0" dirty="0">
                <a:solidFill>
                  <a:srgbClr val="FFFFFF"/>
                </a:solidFill>
                <a:latin typeface="Tahoma" pitchFamily="34" charset="0"/>
              </a:rPr>
              <a:t>Goal State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4754230" y="1578958"/>
            <a:ext cx="527844" cy="473422"/>
          </a:xfrm>
          <a:prstGeom prst="ellipse">
            <a:avLst/>
          </a:prstGeom>
          <a:solidFill>
            <a:srgbClr val="CC0099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840123" y="1595179"/>
            <a:ext cx="527844" cy="473422"/>
          </a:xfrm>
          <a:prstGeom prst="ellipse">
            <a:avLst/>
          </a:prstGeom>
          <a:solidFill>
            <a:srgbClr val="CC0099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313218" y="2522279"/>
            <a:ext cx="527844" cy="473422"/>
          </a:xfrm>
          <a:prstGeom prst="ellipse">
            <a:avLst/>
          </a:prstGeom>
          <a:solidFill>
            <a:srgbClr val="CC0099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Text Box 70"/>
          <p:cNvSpPr txBox="1">
            <a:spLocks noChangeArrowheads="1"/>
          </p:cNvSpPr>
          <p:nvPr/>
        </p:nvSpPr>
        <p:spPr bwMode="auto">
          <a:xfrm>
            <a:off x="4572000" y="3100898"/>
            <a:ext cx="20129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en-US" sz="2000" i="0" dirty="0">
                <a:solidFill>
                  <a:srgbClr val="000000"/>
                </a:solidFill>
                <a:latin typeface="Tahoma" pitchFamily="34" charset="0"/>
              </a:rPr>
              <a:t>Current State</a:t>
            </a:r>
            <a:endParaRPr kumimoji="1" lang="en-US" i="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0316A-CD81-41D4-8FB5-2C304EF2BE7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599" y="260648"/>
            <a:ext cx="7871619" cy="807059"/>
          </a:xfrm>
        </p:spPr>
        <p:txBody>
          <a:bodyPr/>
          <a:lstStyle/>
          <a:p>
            <a:r>
              <a:rPr lang="en-US" dirty="0"/>
              <a:t>8-puzzle: </a:t>
            </a:r>
            <a:r>
              <a:rPr lang="en-US" dirty="0" smtClean="0"/>
              <a:t>Heuristic II</a:t>
            </a:r>
            <a:endParaRPr lang="en-US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" y="1199425"/>
            <a:ext cx="4857908" cy="12003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CA"/>
            </a:defPPr>
            <a:lvl1pPr algn="ctr"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algn="just" eaLnBrk="1" hangingPunct="1"/>
            <a:r>
              <a:rPr kumimoji="1" lang="en-US" b="1" i="0" dirty="0" smtClean="0"/>
              <a:t>Manhattan Distance</a:t>
            </a:r>
            <a:r>
              <a:rPr kumimoji="1" lang="en-US" i="0" dirty="0" smtClean="0"/>
              <a:t>: </a:t>
            </a:r>
          </a:p>
          <a:p>
            <a:pPr algn="just" eaLnBrk="1" hangingPunct="1"/>
            <a:r>
              <a:rPr kumimoji="1" lang="en-US" i="0" dirty="0" smtClean="0"/>
              <a:t>The </a:t>
            </a:r>
            <a:r>
              <a:rPr kumimoji="1" lang="en-US" i="0" dirty="0"/>
              <a:t>distance between two points measured along axes at right angles.</a:t>
            </a:r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717419" y="5445224"/>
            <a:ext cx="803015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CA"/>
            </a:defPPr>
            <a:lvl1pPr algn="ctr"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kumimoji="1" lang="en-US" i="0" dirty="0"/>
              <a:t>In this case, only the “3”, “8” and “1” tiles are misplaced h(n) = 2 + 3 + 3 = 8.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922996" y="1086931"/>
            <a:ext cx="1752600" cy="1524000"/>
            <a:chOff x="4320" y="528"/>
            <a:chExt cx="1104" cy="960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4320" y="5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4368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4704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040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4368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4704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5040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368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5040" y="1152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7185025" y="1074231"/>
            <a:ext cx="1752600" cy="1524000"/>
            <a:chOff x="4320" y="528"/>
            <a:chExt cx="1104" cy="960"/>
          </a:xfrm>
        </p:grpSpPr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4320" y="5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4368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4704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5040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4368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4704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5040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4368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b="1" i="0">
                  <a:solidFill>
                    <a:srgbClr val="000000"/>
                  </a:solidFill>
                  <a:latin typeface="Tahoma" pitchFamily="34" charset="0"/>
                </a:rPr>
                <a:t>8</a:t>
              </a: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5040" y="1152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en-US" i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1931903" y="3248601"/>
            <a:ext cx="1752600" cy="152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11" name="Text Box 67"/>
          <p:cNvSpPr txBox="1">
            <a:spLocks noChangeArrowheads="1"/>
          </p:cNvSpPr>
          <p:nvPr/>
        </p:nvSpPr>
        <p:spPr bwMode="auto">
          <a:xfrm>
            <a:off x="2008103" y="3324801"/>
            <a:ext cx="533400" cy="482600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b="1" i="0">
                <a:solidFill>
                  <a:srgbClr val="000000"/>
                </a:solidFill>
                <a:latin typeface="Tahoma" pitchFamily="34" charset="0"/>
              </a:rPr>
              <a:t>3</a:t>
            </a: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12" name="Text Box 68"/>
          <p:cNvSpPr txBox="1">
            <a:spLocks noChangeArrowheads="1"/>
          </p:cNvSpPr>
          <p:nvPr/>
        </p:nvSpPr>
        <p:spPr bwMode="auto">
          <a:xfrm>
            <a:off x="2541503" y="33248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13" name="Text Box 69"/>
          <p:cNvSpPr txBox="1">
            <a:spLocks noChangeArrowheads="1"/>
          </p:cNvSpPr>
          <p:nvPr/>
        </p:nvSpPr>
        <p:spPr bwMode="auto">
          <a:xfrm>
            <a:off x="3074903" y="3324801"/>
            <a:ext cx="533400" cy="482600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b="1" i="0" u="sng">
                <a:solidFill>
                  <a:srgbClr val="000000"/>
                </a:solidFill>
                <a:latin typeface="Tahoma" pitchFamily="34" charset="0"/>
              </a:rPr>
              <a:t>3</a:t>
            </a: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2008103" y="37820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15" name="Text Box 71"/>
          <p:cNvSpPr txBox="1">
            <a:spLocks noChangeArrowheads="1"/>
          </p:cNvSpPr>
          <p:nvPr/>
        </p:nvSpPr>
        <p:spPr bwMode="auto">
          <a:xfrm>
            <a:off x="2541503" y="37820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16" name="Text Box 72"/>
          <p:cNvSpPr txBox="1">
            <a:spLocks noChangeArrowheads="1"/>
          </p:cNvSpPr>
          <p:nvPr/>
        </p:nvSpPr>
        <p:spPr bwMode="auto">
          <a:xfrm>
            <a:off x="3074903" y="37820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17" name="Text Box 73"/>
          <p:cNvSpPr txBox="1">
            <a:spLocks noChangeArrowheads="1"/>
          </p:cNvSpPr>
          <p:nvPr/>
        </p:nvSpPr>
        <p:spPr bwMode="auto">
          <a:xfrm>
            <a:off x="2008103" y="42392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18" name="Text Box 74"/>
          <p:cNvSpPr txBox="1">
            <a:spLocks noChangeArrowheads="1"/>
          </p:cNvSpPr>
          <p:nvPr/>
        </p:nvSpPr>
        <p:spPr bwMode="auto">
          <a:xfrm>
            <a:off x="2541503" y="42392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19" name="Text Box 75"/>
          <p:cNvSpPr txBox="1">
            <a:spLocks noChangeArrowheads="1"/>
          </p:cNvSpPr>
          <p:nvPr/>
        </p:nvSpPr>
        <p:spPr bwMode="auto">
          <a:xfrm>
            <a:off x="3074903" y="42392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21" name="Rectangle 77"/>
          <p:cNvSpPr>
            <a:spLocks noChangeArrowheads="1"/>
          </p:cNvSpPr>
          <p:nvPr/>
        </p:nvSpPr>
        <p:spPr bwMode="auto">
          <a:xfrm>
            <a:off x="4122896" y="3248601"/>
            <a:ext cx="1752600" cy="152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22" name="Text Box 78"/>
          <p:cNvSpPr txBox="1">
            <a:spLocks noChangeArrowheads="1"/>
          </p:cNvSpPr>
          <p:nvPr/>
        </p:nvSpPr>
        <p:spPr bwMode="auto">
          <a:xfrm>
            <a:off x="4199096" y="33248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23" name="Text Box 79"/>
          <p:cNvSpPr txBox="1">
            <a:spLocks noChangeArrowheads="1"/>
          </p:cNvSpPr>
          <p:nvPr/>
        </p:nvSpPr>
        <p:spPr bwMode="auto">
          <a:xfrm>
            <a:off x="4732496" y="33248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24" name="Text Box 80"/>
          <p:cNvSpPr txBox="1">
            <a:spLocks noChangeArrowheads="1"/>
          </p:cNvSpPr>
          <p:nvPr/>
        </p:nvSpPr>
        <p:spPr bwMode="auto">
          <a:xfrm>
            <a:off x="5265896" y="3324801"/>
            <a:ext cx="533400" cy="482600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b="1" i="0">
                <a:solidFill>
                  <a:srgbClr val="000000"/>
                </a:solidFill>
                <a:latin typeface="Tahoma" pitchFamily="34" charset="0"/>
              </a:rPr>
              <a:t>8</a:t>
            </a: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25" name="Text Box 81"/>
          <p:cNvSpPr txBox="1">
            <a:spLocks noChangeArrowheads="1"/>
          </p:cNvSpPr>
          <p:nvPr/>
        </p:nvSpPr>
        <p:spPr bwMode="auto">
          <a:xfrm>
            <a:off x="4199096" y="37820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26" name="Text Box 82"/>
          <p:cNvSpPr txBox="1">
            <a:spLocks noChangeArrowheads="1"/>
          </p:cNvSpPr>
          <p:nvPr/>
        </p:nvSpPr>
        <p:spPr bwMode="auto">
          <a:xfrm>
            <a:off x="4732496" y="37820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27" name="Text Box 83"/>
          <p:cNvSpPr txBox="1">
            <a:spLocks noChangeArrowheads="1"/>
          </p:cNvSpPr>
          <p:nvPr/>
        </p:nvSpPr>
        <p:spPr bwMode="auto">
          <a:xfrm>
            <a:off x="5265896" y="37820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28" name="Text Box 84"/>
          <p:cNvSpPr txBox="1">
            <a:spLocks noChangeArrowheads="1"/>
          </p:cNvSpPr>
          <p:nvPr/>
        </p:nvSpPr>
        <p:spPr bwMode="auto">
          <a:xfrm>
            <a:off x="4199096" y="42392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29" name="Text Box 85"/>
          <p:cNvSpPr txBox="1">
            <a:spLocks noChangeArrowheads="1"/>
          </p:cNvSpPr>
          <p:nvPr/>
        </p:nvSpPr>
        <p:spPr bwMode="auto">
          <a:xfrm>
            <a:off x="4732496" y="4239201"/>
            <a:ext cx="533400" cy="482600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b="1" i="0" u="sng">
                <a:solidFill>
                  <a:srgbClr val="000000"/>
                </a:solidFill>
                <a:latin typeface="Tahoma" pitchFamily="34" charset="0"/>
              </a:rPr>
              <a:t>8</a:t>
            </a: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30" name="Text Box 86"/>
          <p:cNvSpPr txBox="1">
            <a:spLocks noChangeArrowheads="1"/>
          </p:cNvSpPr>
          <p:nvPr/>
        </p:nvSpPr>
        <p:spPr bwMode="auto">
          <a:xfrm>
            <a:off x="5265896" y="4239201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32" name="Rectangle 88"/>
          <p:cNvSpPr>
            <a:spLocks noChangeArrowheads="1"/>
          </p:cNvSpPr>
          <p:nvPr/>
        </p:nvSpPr>
        <p:spPr bwMode="auto">
          <a:xfrm>
            <a:off x="6311025" y="3227070"/>
            <a:ext cx="1752600" cy="152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33" name="Text Box 89"/>
          <p:cNvSpPr txBox="1">
            <a:spLocks noChangeArrowheads="1"/>
          </p:cNvSpPr>
          <p:nvPr/>
        </p:nvSpPr>
        <p:spPr bwMode="auto">
          <a:xfrm>
            <a:off x="6387225" y="3303270"/>
            <a:ext cx="533400" cy="482600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b="1" i="0" u="sng">
                <a:solidFill>
                  <a:srgbClr val="000000"/>
                </a:solidFill>
                <a:latin typeface="Tahoma" pitchFamily="34" charset="0"/>
              </a:rPr>
              <a:t>1</a:t>
            </a: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34" name="Text Box 90"/>
          <p:cNvSpPr txBox="1">
            <a:spLocks noChangeArrowheads="1"/>
          </p:cNvSpPr>
          <p:nvPr/>
        </p:nvSpPr>
        <p:spPr bwMode="auto">
          <a:xfrm>
            <a:off x="6920625" y="3303270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35" name="Text Box 91"/>
          <p:cNvSpPr txBox="1">
            <a:spLocks noChangeArrowheads="1"/>
          </p:cNvSpPr>
          <p:nvPr/>
        </p:nvSpPr>
        <p:spPr bwMode="auto">
          <a:xfrm>
            <a:off x="7454025" y="3303270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36" name="Text Box 92"/>
          <p:cNvSpPr txBox="1">
            <a:spLocks noChangeArrowheads="1"/>
          </p:cNvSpPr>
          <p:nvPr/>
        </p:nvSpPr>
        <p:spPr bwMode="auto">
          <a:xfrm>
            <a:off x="6387225" y="3760470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37" name="Text Box 93"/>
          <p:cNvSpPr txBox="1">
            <a:spLocks noChangeArrowheads="1"/>
          </p:cNvSpPr>
          <p:nvPr/>
        </p:nvSpPr>
        <p:spPr bwMode="auto">
          <a:xfrm>
            <a:off x="6920625" y="3760470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38" name="Text Box 94"/>
          <p:cNvSpPr txBox="1">
            <a:spLocks noChangeArrowheads="1"/>
          </p:cNvSpPr>
          <p:nvPr/>
        </p:nvSpPr>
        <p:spPr bwMode="auto">
          <a:xfrm>
            <a:off x="7454025" y="3760470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39" name="Text Box 95"/>
          <p:cNvSpPr txBox="1">
            <a:spLocks noChangeArrowheads="1"/>
          </p:cNvSpPr>
          <p:nvPr/>
        </p:nvSpPr>
        <p:spPr bwMode="auto">
          <a:xfrm>
            <a:off x="6387225" y="4217670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40" name="Text Box 96"/>
          <p:cNvSpPr txBox="1">
            <a:spLocks noChangeArrowheads="1"/>
          </p:cNvSpPr>
          <p:nvPr/>
        </p:nvSpPr>
        <p:spPr bwMode="auto">
          <a:xfrm>
            <a:off x="6920625" y="4217670"/>
            <a:ext cx="533400" cy="482600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b="1" i="0">
                <a:solidFill>
                  <a:srgbClr val="000000"/>
                </a:solidFill>
                <a:latin typeface="Tahoma" pitchFamily="34" charset="0"/>
              </a:rPr>
              <a:t>1</a:t>
            </a: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41" name="Text Box 97"/>
          <p:cNvSpPr txBox="1">
            <a:spLocks noChangeArrowheads="1"/>
          </p:cNvSpPr>
          <p:nvPr/>
        </p:nvSpPr>
        <p:spPr bwMode="auto">
          <a:xfrm>
            <a:off x="7454025" y="4217670"/>
            <a:ext cx="5334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44" name="AutoShape 100"/>
          <p:cNvSpPr>
            <a:spLocks noChangeArrowheads="1"/>
          </p:cNvSpPr>
          <p:nvPr/>
        </p:nvSpPr>
        <p:spPr bwMode="auto">
          <a:xfrm>
            <a:off x="2644691" y="3437514"/>
            <a:ext cx="293687" cy="246062"/>
          </a:xfrm>
          <a:prstGeom prst="rightArrow">
            <a:avLst>
              <a:gd name="adj1" fmla="val 41935"/>
              <a:gd name="adj2" fmla="val 4838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45" name="AutoShape 101"/>
          <p:cNvSpPr>
            <a:spLocks noChangeArrowheads="1"/>
          </p:cNvSpPr>
          <p:nvPr/>
        </p:nvSpPr>
        <p:spPr bwMode="auto">
          <a:xfrm rot="16200000" flipV="1">
            <a:off x="7033338" y="3863657"/>
            <a:ext cx="293687" cy="246063"/>
          </a:xfrm>
          <a:prstGeom prst="rightArrow">
            <a:avLst>
              <a:gd name="adj1" fmla="val 41935"/>
              <a:gd name="adj2" fmla="val 4838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46" name="AutoShape 102"/>
          <p:cNvSpPr>
            <a:spLocks noChangeArrowheads="1"/>
          </p:cNvSpPr>
          <p:nvPr/>
        </p:nvSpPr>
        <p:spPr bwMode="auto">
          <a:xfrm rot="-10800000">
            <a:off x="7011113" y="3452495"/>
            <a:ext cx="293687" cy="246062"/>
          </a:xfrm>
          <a:prstGeom prst="rightArrow">
            <a:avLst>
              <a:gd name="adj1" fmla="val 41935"/>
              <a:gd name="adj2" fmla="val 4838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47" name="AutoShape 103"/>
          <p:cNvSpPr>
            <a:spLocks noChangeArrowheads="1"/>
          </p:cNvSpPr>
          <p:nvPr/>
        </p:nvSpPr>
        <p:spPr bwMode="auto">
          <a:xfrm rot="5400000">
            <a:off x="4834096" y="3897889"/>
            <a:ext cx="293688" cy="246062"/>
          </a:xfrm>
          <a:prstGeom prst="rightArrow">
            <a:avLst>
              <a:gd name="adj1" fmla="val 41935"/>
              <a:gd name="adj2" fmla="val 4838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48" name="AutoShape 104"/>
          <p:cNvSpPr>
            <a:spLocks noChangeArrowheads="1"/>
          </p:cNvSpPr>
          <p:nvPr/>
        </p:nvSpPr>
        <p:spPr bwMode="auto">
          <a:xfrm rot="10800000">
            <a:off x="4857909" y="3450214"/>
            <a:ext cx="293687" cy="246062"/>
          </a:xfrm>
          <a:prstGeom prst="rightArrow">
            <a:avLst>
              <a:gd name="adj1" fmla="val 41935"/>
              <a:gd name="adj2" fmla="val 4838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249" name="Text Box 105"/>
          <p:cNvSpPr txBox="1">
            <a:spLocks noChangeArrowheads="1"/>
          </p:cNvSpPr>
          <p:nvPr/>
        </p:nvSpPr>
        <p:spPr bwMode="auto">
          <a:xfrm>
            <a:off x="2161393" y="4700270"/>
            <a:ext cx="1260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i="0" dirty="0">
                <a:solidFill>
                  <a:srgbClr val="003399"/>
                </a:solidFill>
                <a:latin typeface="Bodoni MT" pitchFamily="18" charset="0"/>
                <a:cs typeface="Consolas" pitchFamily="49" charset="0"/>
              </a:rPr>
              <a:t>2 spaces</a:t>
            </a:r>
          </a:p>
        </p:txBody>
      </p:sp>
      <p:sp>
        <p:nvSpPr>
          <p:cNvPr id="6251" name="Text Box 107"/>
          <p:cNvSpPr txBox="1">
            <a:spLocks noChangeArrowheads="1"/>
          </p:cNvSpPr>
          <p:nvPr/>
        </p:nvSpPr>
        <p:spPr bwMode="auto">
          <a:xfrm>
            <a:off x="4415797" y="4693014"/>
            <a:ext cx="1221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1pPr>
          </a:lstStyle>
          <a:p>
            <a:pPr eaLnBrk="1" hangingPunct="1"/>
            <a:r>
              <a:rPr kumimoji="1" lang="en-US" i="0" dirty="0"/>
              <a:t>3 spaces</a:t>
            </a:r>
          </a:p>
        </p:txBody>
      </p:sp>
      <p:sp>
        <p:nvSpPr>
          <p:cNvPr id="6252" name="Text Box 108"/>
          <p:cNvSpPr txBox="1">
            <a:spLocks noChangeArrowheads="1"/>
          </p:cNvSpPr>
          <p:nvPr/>
        </p:nvSpPr>
        <p:spPr bwMode="auto">
          <a:xfrm>
            <a:off x="6622107" y="4681013"/>
            <a:ext cx="1221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>
              <a:defRPr>
                <a:solidFill>
                  <a:srgbClr val="003399"/>
                </a:solidFill>
                <a:latin typeface="Bodoni MT" pitchFamily="18" charset="0"/>
                <a:cs typeface="Consolas" pitchFamily="49" charset="0"/>
              </a:defRPr>
            </a:lvl1pPr>
          </a:lstStyle>
          <a:p>
            <a:pPr eaLnBrk="1" hangingPunct="1"/>
            <a:r>
              <a:rPr kumimoji="1" lang="en-US" i="0" dirty="0"/>
              <a:t>3 spaces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7047703" y="2668850"/>
            <a:ext cx="2060801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CA"/>
            </a:defPPr>
            <a:lvl1pPr algn="ctr">
              <a:defRPr sz="2000"/>
            </a:lvl1pPr>
          </a:lstStyle>
          <a:p>
            <a:pPr eaLnBrk="1" hangingPunct="1"/>
            <a:r>
              <a:rPr kumimoji="1" lang="en-US" i="0" dirty="0">
                <a:solidFill>
                  <a:srgbClr val="FFFFFF"/>
                </a:solidFill>
                <a:latin typeface="Tahoma" pitchFamily="34" charset="0"/>
              </a:rPr>
              <a:t>Goal State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4678144" y="2668850"/>
            <a:ext cx="20129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en-US" sz="2000" i="0" dirty="0">
                <a:solidFill>
                  <a:srgbClr val="000000"/>
                </a:solidFill>
                <a:latin typeface="Tahoma" pitchFamily="34" charset="0"/>
              </a:rPr>
              <a:t>Current State</a:t>
            </a:r>
            <a:endParaRPr kumimoji="1" lang="en-US" i="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961210" y="1146910"/>
            <a:ext cx="527844" cy="473422"/>
          </a:xfrm>
          <a:prstGeom prst="ellipse">
            <a:avLst/>
          </a:prstGeom>
          <a:solidFill>
            <a:srgbClr val="CC0099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6047103" y="1163131"/>
            <a:ext cx="527844" cy="473422"/>
          </a:xfrm>
          <a:prstGeom prst="ellipse">
            <a:avLst/>
          </a:prstGeom>
          <a:solidFill>
            <a:srgbClr val="CC0099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5520198" y="2090231"/>
            <a:ext cx="527844" cy="473422"/>
          </a:xfrm>
          <a:prstGeom prst="ellipse">
            <a:avLst/>
          </a:prstGeom>
          <a:solidFill>
            <a:srgbClr val="CC0099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i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Dewan Tanvir Ahmed, PhD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0316A-CD81-41D4-8FB5-2C304EF2BE7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8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6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6" grpId="0" animBg="1"/>
      <p:bldP spid="6210" grpId="0" animBg="1"/>
      <p:bldP spid="6211" grpId="0" animBg="1"/>
      <p:bldP spid="6212" grpId="0" animBg="1"/>
      <p:bldP spid="6213" grpId="0" animBg="1"/>
      <p:bldP spid="6214" grpId="0" animBg="1"/>
      <p:bldP spid="6215" grpId="0" animBg="1"/>
      <p:bldP spid="6216" grpId="0" animBg="1"/>
      <p:bldP spid="6217" grpId="0" animBg="1"/>
      <p:bldP spid="6218" grpId="0" animBg="1"/>
      <p:bldP spid="6219" grpId="0" animBg="1"/>
      <p:bldP spid="6221" grpId="0" animBg="1"/>
      <p:bldP spid="6222" grpId="0" animBg="1"/>
      <p:bldP spid="6223" grpId="0" animBg="1"/>
      <p:bldP spid="6224" grpId="0" animBg="1"/>
      <p:bldP spid="6225" grpId="0" animBg="1"/>
      <p:bldP spid="6226" grpId="0" animBg="1"/>
      <p:bldP spid="6227" grpId="0" animBg="1"/>
      <p:bldP spid="6228" grpId="0" animBg="1"/>
      <p:bldP spid="6229" grpId="0" animBg="1"/>
      <p:bldP spid="6230" grpId="0" animBg="1"/>
      <p:bldP spid="6232" grpId="0" animBg="1"/>
      <p:bldP spid="6233" grpId="0" animBg="1"/>
      <p:bldP spid="6234" grpId="0" animBg="1"/>
      <p:bldP spid="6235" grpId="0" animBg="1"/>
      <p:bldP spid="6236" grpId="0" animBg="1"/>
      <p:bldP spid="6237" grpId="0" animBg="1"/>
      <p:bldP spid="6238" grpId="0" animBg="1"/>
      <p:bldP spid="6239" grpId="0" animBg="1"/>
      <p:bldP spid="6240" grpId="0" animBg="1"/>
      <p:bldP spid="6241" grpId="0" animBg="1"/>
      <p:bldP spid="6244" grpId="0" animBg="1"/>
      <p:bldP spid="6245" grpId="0" animBg="1"/>
      <p:bldP spid="6246" grpId="0" animBg="1"/>
      <p:bldP spid="6247" grpId="0" animBg="1"/>
      <p:bldP spid="6248" grpId="0" animBg="1"/>
      <p:bldP spid="6249" grpId="0"/>
      <p:bldP spid="6251" grpId="0"/>
      <p:bldP spid="6252" grpId="0"/>
      <p:bldP spid="2" grpId="0" animBg="1"/>
      <p:bldP spid="86" grpId="0" animBg="1"/>
      <p:bldP spid="8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wrap="square">
        <a:spAutoFit/>
      </a:bodyPr>
      <a:lstStyle>
        <a:defPPr algn="ctr">
          <a:defRPr i="0" dirty="0" smtClean="0">
            <a:solidFill>
              <a:schemeClr val="bg1"/>
            </a:solidFill>
            <a:latin typeface="+mn-lt"/>
            <a:cs typeface="+mn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8745</TotalTime>
  <Words>1008</Words>
  <Application>Microsoft Office PowerPoint</Application>
  <PresentationFormat>On-screen Show (4:3)</PresentationFormat>
  <Paragraphs>308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SimSun</vt:lpstr>
      <vt:lpstr>Arial</vt:lpstr>
      <vt:lpstr>Bodoni MT</vt:lpstr>
      <vt:lpstr>Candara</vt:lpstr>
      <vt:lpstr>Consolas</vt:lpstr>
      <vt:lpstr>Tahoma</vt:lpstr>
      <vt:lpstr>Times New Roman</vt:lpstr>
      <vt:lpstr>Tw Cen MT</vt:lpstr>
      <vt:lpstr>Wingdings</vt:lpstr>
      <vt:lpstr>Wingdings 2</vt:lpstr>
      <vt:lpstr>Median</vt:lpstr>
      <vt:lpstr>Blends</vt:lpstr>
      <vt:lpstr> </vt:lpstr>
      <vt:lpstr>8-Puzzle</vt:lpstr>
      <vt:lpstr>Search: Abstract Definition</vt:lpstr>
      <vt:lpstr>8-Puzzle: Breadth-First Search (BFS)</vt:lpstr>
      <vt:lpstr>8-Puzzle: Depth-First Search (DFS)</vt:lpstr>
      <vt:lpstr>8-Puzzle</vt:lpstr>
      <vt:lpstr>8-Puzzle</vt:lpstr>
      <vt:lpstr>8-puzzle: Heuristic I</vt:lpstr>
      <vt:lpstr>8-puzzle: Heuristic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A* Algorithm (“A-Star”)</vt:lpstr>
      <vt:lpstr>Thank you!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737</cp:revision>
  <cp:lastPrinted>2010-08-24T17:19:38Z</cp:lastPrinted>
  <dcterms:created xsi:type="dcterms:W3CDTF">2010-08-24T16:58:28Z</dcterms:created>
  <dcterms:modified xsi:type="dcterms:W3CDTF">2014-10-29T15:23:24Z</dcterms:modified>
</cp:coreProperties>
</file>