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21"/>
  </p:notesMasterIdLst>
  <p:sldIdLst>
    <p:sldId id="256" r:id="rId2"/>
    <p:sldId id="568" r:id="rId3"/>
    <p:sldId id="569" r:id="rId4"/>
    <p:sldId id="570" r:id="rId5"/>
    <p:sldId id="571" r:id="rId6"/>
    <p:sldId id="556" r:id="rId7"/>
    <p:sldId id="555" r:id="rId8"/>
    <p:sldId id="557" r:id="rId9"/>
    <p:sldId id="558" r:id="rId10"/>
    <p:sldId id="560" r:id="rId11"/>
    <p:sldId id="561" r:id="rId12"/>
    <p:sldId id="562" r:id="rId13"/>
    <p:sldId id="572" r:id="rId14"/>
    <p:sldId id="563" r:id="rId15"/>
    <p:sldId id="564" r:id="rId16"/>
    <p:sldId id="565" r:id="rId17"/>
    <p:sldId id="566" r:id="rId18"/>
    <p:sldId id="567" r:id="rId19"/>
    <p:sldId id="429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66FFFF"/>
    <a:srgbClr val="FFFFCC"/>
    <a:srgbClr val="0066FF"/>
    <a:srgbClr val="FF6600"/>
    <a:srgbClr val="FF9900"/>
    <a:srgbClr val="BE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5486" autoAdjust="0"/>
  </p:normalViewPr>
  <p:slideViewPr>
    <p:cSldViewPr>
      <p:cViewPr varScale="1">
        <p:scale>
          <a:sx n="65" d="100"/>
          <a:sy n="65" d="100"/>
        </p:scale>
        <p:origin x="17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01D07F3D-90FD-4BD6-88D1-A128B95F7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08672A-0E8D-4851-A0FC-9157AD84E7F5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68888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Cubes, pyramids and some </a:t>
            </a:r>
            <a:r>
              <a:rPr lang="en-CA" dirty="0" err="1" smtClean="0"/>
              <a:t>toroids</a:t>
            </a:r>
            <a:r>
              <a:rPr lang="en-CA" dirty="0" smtClean="0"/>
              <a:t> are examples of </a:t>
            </a:r>
            <a:r>
              <a:rPr lang="en-CA" dirty="0" err="1" smtClean="0"/>
              <a:t>polyhedra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07F3D-90FD-4BD6-88D1-A128B95F79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3C492785-8D1D-4C70-8775-B381E85BBB81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1B7D57-6F7A-4A98-A329-8FFB20285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20C83-1754-4F11-AC22-36C945DA0226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709A8-2CD5-4A8F-8671-6E78CCCEC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099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7733-17A2-4833-9928-32BEDCA871B6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B044-43AA-40CA-880C-E16E71C65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968B-8BFB-497B-A3CE-CB501E35222B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D6F5-036F-4448-BC4E-82EE8B3FF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788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27C7-FFCE-415C-A0D7-5B074A6491EB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1A566BDD-401F-4FEE-9EC8-B07671C2B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8EDC-7DFE-456D-8D60-8F1194FAA480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AFE0-F0B0-47A4-B4EB-93ED2F022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568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25C4B-5456-498C-B4B4-EAE7EAD03338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792F-9666-4C59-B971-CE28FD5A7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391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216AA-5174-49F1-8547-7B4F637DBF56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8B90-1386-482C-84D3-C88C2268D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97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0AAC-F2B7-4AAB-848F-AE5448488B14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79C27C-AD26-4BF4-A192-493E700F6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647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F13B-4A8E-408D-892B-6846722AAA4C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9822D-CDE8-4FE1-85B6-0B7865E9E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658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00CFF-1024-49CD-8374-CC2C9DA211DF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B35AD2F-9173-4391-A225-6F7A6119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01225793-6721-4BDB-9B1E-F2F87027AE38}" type="datetime1">
              <a:rPr lang="en-US"/>
              <a:pPr>
                <a:defRPr/>
              </a:pPr>
              <a:t>11/8/2015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06010D-E71D-4168-914A-00FA09BE1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395" r:id="rId2"/>
    <p:sldLayoutId id="2147484400" r:id="rId3"/>
    <p:sldLayoutId id="2147484401" r:id="rId4"/>
    <p:sldLayoutId id="2147484402" r:id="rId5"/>
    <p:sldLayoutId id="2147484396" r:id="rId6"/>
    <p:sldLayoutId id="2147484403" r:id="rId7"/>
    <p:sldLayoutId id="2147484397" r:id="rId8"/>
    <p:sldLayoutId id="2147484404" r:id="rId9"/>
    <p:sldLayoutId id="2147484398" r:id="rId10"/>
    <p:sldLayoutId id="2147484405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capistmagazine.com/videos/view/zero-punctuation" TargetMode="External"/><Relationship Id="rId2" Type="http://schemas.openxmlformats.org/officeDocument/2006/relationships/hyperlink" Target="http://critical-gaming.blogspot.com/2008/07/how-to-write-critical-video-game-review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Introduction to Game Design and Development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4230/5230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2362200" y="1447800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/>
              <a:t>Collision Detection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hacks/cheats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Fewer tests: Exploit spatial coherence</a:t>
            </a:r>
          </a:p>
          <a:p>
            <a:pPr lvl="1"/>
            <a:r>
              <a:rPr lang="en-US" dirty="0"/>
              <a:t>Use bounding boxes/spheres</a:t>
            </a:r>
          </a:p>
          <a:p>
            <a:pPr lvl="1"/>
            <a:r>
              <a:rPr lang="en-US" dirty="0"/>
              <a:t>Hierarchies of bounding boxes/spheres</a:t>
            </a:r>
          </a:p>
        </p:txBody>
      </p:sp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5287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3968750"/>
            <a:ext cx="28098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37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Detection Math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4" y="2057400"/>
            <a:ext cx="8705850" cy="4221163"/>
          </a:xfrm>
        </p:spPr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Cheaper distance calculation:</a:t>
            </a:r>
          </a:p>
          <a:p>
            <a:pPr lvl="1"/>
            <a:r>
              <a:rPr lang="en-US" dirty="0"/>
              <a:t>Compare against </a:t>
            </a:r>
          </a:p>
          <a:p>
            <a:endParaRPr lang="en-US" sz="2400" b="1" dirty="0" smtClean="0">
              <a:solidFill>
                <a:srgbClr val="0000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 smtClean="0">
                <a:solidFill>
                  <a:srgbClr val="00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Approximation</a:t>
            </a:r>
            <a:r>
              <a:rPr lang="en-US" sz="2400" b="1" dirty="0">
                <a:solidFill>
                  <a:srgbClr val="00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593725" lvl="2" indent="-319088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lang="en-US" sz="1800" b="1" dirty="0">
                <a:solidFill>
                  <a:srgbClr val="00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Manhattan </a:t>
            </a:r>
            <a:r>
              <a:rPr lang="en-US" sz="1800" b="1" dirty="0">
                <a:solidFill>
                  <a:srgbClr val="00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distance  -  Shortest side/2</a:t>
            </a:r>
          </a:p>
          <a:p>
            <a:endParaRPr lang="en-US" sz="2400" dirty="0"/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61663"/>
              </p:ext>
            </p:extLst>
          </p:nvPr>
        </p:nvGraphicFramePr>
        <p:xfrm>
          <a:off x="1954213" y="1509713"/>
          <a:ext cx="54689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3" imgW="1930320" imgH="228600" progId="Equation.3">
                  <p:embed/>
                </p:oleObj>
              </mc:Choice>
              <mc:Fallback>
                <p:oleObj name="Equation" r:id="rId3" imgW="1930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1509713"/>
                        <a:ext cx="54689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254842"/>
              </p:ext>
            </p:extLst>
          </p:nvPr>
        </p:nvGraphicFramePr>
        <p:xfrm>
          <a:off x="1524000" y="3799093"/>
          <a:ext cx="57070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5" imgW="1917360" imgH="228600" progId="Equation.3">
                  <p:embed/>
                </p:oleObj>
              </mc:Choice>
              <mc:Fallback>
                <p:oleObj name="Equation" r:id="rId5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99093"/>
                        <a:ext cx="57070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58857"/>
              </p:ext>
            </p:extLst>
          </p:nvPr>
        </p:nvGraphicFramePr>
        <p:xfrm>
          <a:off x="3429000" y="2360766"/>
          <a:ext cx="5397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7" imgW="190440" imgH="203040" progId="Equation.3">
                  <p:embed/>
                </p:oleObj>
              </mc:Choice>
              <mc:Fallback>
                <p:oleObj name="Equation" r:id="rId7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0766"/>
                        <a:ext cx="5397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045715"/>
              </p:ext>
            </p:extLst>
          </p:nvPr>
        </p:nvGraphicFramePr>
        <p:xfrm>
          <a:off x="2357437" y="4844538"/>
          <a:ext cx="43910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9" imgW="1549080" imgH="431640" progId="Equation.3">
                  <p:embed/>
                </p:oleObj>
              </mc:Choice>
              <mc:Fallback>
                <p:oleObj name="Equation" r:id="rId9" imgW="1549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7" y="4844538"/>
                        <a:ext cx="439102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30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</a:t>
            </a:r>
            <a:r>
              <a:rPr lang="en-US" dirty="0" smtClean="0"/>
              <a:t>Boxes (</a:t>
            </a:r>
            <a:r>
              <a:rPr lang="en-US" dirty="0" err="1" smtClean="0"/>
              <a:t>BBox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067" y="1555750"/>
            <a:ext cx="8153400" cy="4495800"/>
          </a:xfrm>
        </p:spPr>
        <p:txBody>
          <a:bodyPr/>
          <a:lstStyle/>
          <a:p>
            <a:r>
              <a:rPr lang="en-US" dirty="0"/>
              <a:t>Axis-aligned vs. Object-aligned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Axis-aligned </a:t>
            </a:r>
            <a:r>
              <a:rPr lang="en-US" dirty="0" err="1"/>
              <a:t>BBox</a:t>
            </a:r>
            <a:r>
              <a:rPr lang="en-US" dirty="0"/>
              <a:t> change as object moves</a:t>
            </a:r>
          </a:p>
          <a:p>
            <a:r>
              <a:rPr lang="en-US" dirty="0"/>
              <a:t>Approximate by rotating </a:t>
            </a:r>
            <a:r>
              <a:rPr lang="en-US" dirty="0" err="1"/>
              <a:t>BBox</a:t>
            </a:r>
            <a:endParaRPr lang="en-US" dirty="0"/>
          </a:p>
          <a:p>
            <a:endParaRPr lang="en-US" dirty="0"/>
          </a:p>
        </p:txBody>
      </p:sp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2533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60863"/>
            <a:ext cx="24193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06" y="5480050"/>
            <a:ext cx="2324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5862346" y="4958884"/>
            <a:ext cx="21548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 i="0" dirty="0">
                <a:latin typeface="+mn-lt"/>
              </a:rPr>
              <a:t>Swept volume</a:t>
            </a:r>
          </a:p>
        </p:txBody>
      </p:sp>
    </p:spTree>
    <p:extLst>
      <p:ext uri="{BB962C8B-B14F-4D97-AF65-F5344CB8AC3E}">
        <p14:creationId xmlns:p14="http://schemas.microsoft.com/office/powerpoint/2010/main" val="274678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600" y="5355051"/>
            <a:ext cx="8686800" cy="1075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algn="ctr"/>
            <a:endParaRPr lang="en-CA" i="0" dirty="0" smtClean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Axis Aligned Bounding Box (AABB)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9973" y="1907109"/>
            <a:ext cx="1586627" cy="5166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CA" sz="2000" i="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2297" y="1945638"/>
            <a:ext cx="1312303" cy="8401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CA" sz="2000" i="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8087" y="1510654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Ax, Ay</a:t>
            </a:r>
            <a:endParaRPr lang="en-CA" sz="2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2602" y="2508782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AX, AY</a:t>
            </a:r>
            <a:endParaRPr lang="en-CA" sz="2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7580" y="156887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sz="2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sz="2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By</a:t>
            </a:r>
            <a:endParaRPr lang="en-CA" sz="2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0324" y="278788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sz="2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BY</a:t>
            </a:r>
            <a:endParaRPr lang="en-CA" sz="2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249381"/>
            <a:ext cx="8153400" cy="2105670"/>
          </a:xfrm>
        </p:spPr>
        <p:txBody>
          <a:bodyPr/>
          <a:lstStyle/>
          <a:p>
            <a:r>
              <a:rPr lang="en-CA" sz="2000" dirty="0" smtClean="0"/>
              <a:t>These boxes are separate if:</a:t>
            </a:r>
          </a:p>
          <a:p>
            <a:pPr lvl="1"/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&lt;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endParaRPr lang="en-CA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BX &lt; Ax</a:t>
            </a:r>
          </a:p>
          <a:p>
            <a:pPr lvl="1"/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AY &lt; By</a:t>
            </a:r>
          </a:p>
          <a:p>
            <a:pPr lvl="1"/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&lt; Ay</a:t>
            </a:r>
          </a:p>
          <a:p>
            <a:pPr lvl="1"/>
            <a:endParaRPr lang="en-CA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 collide(A, B)</a:t>
            </a:r>
          </a:p>
          <a:p>
            <a:pPr marL="0" indent="0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!(AX &lt;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 BX &lt; Ax || AY &lt; By || BY &lt; Ay) }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8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objects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524000"/>
            <a:ext cx="8229600" cy="4754563"/>
          </a:xfrm>
        </p:spPr>
        <p:txBody>
          <a:bodyPr/>
          <a:lstStyle/>
          <a:p>
            <a:r>
              <a:rPr lang="en-US" dirty="0"/>
              <a:t>Look for separating plane</a:t>
            </a:r>
          </a:p>
          <a:p>
            <a:pPr lvl="1"/>
            <a:r>
              <a:rPr lang="en-US" dirty="0"/>
              <a:t>Test all faces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Test each edge from </a:t>
            </a:r>
            <a:r>
              <a:rPr lang="en-US" dirty="0" err="1"/>
              <a:t>obj</a:t>
            </a:r>
            <a:r>
              <a:rPr lang="en-US" dirty="0"/>
              <a:t> 1 against 			vertex of </a:t>
            </a:r>
            <a:r>
              <a:rPr lang="en-US" dirty="0" err="1"/>
              <a:t>obj</a:t>
            </a:r>
            <a:r>
              <a:rPr lang="en-US" dirty="0"/>
              <a:t> 2</a:t>
            </a:r>
          </a:p>
          <a:p>
            <a:r>
              <a:rPr lang="en-US" dirty="0"/>
              <a:t>Save separating plane for next animation frame</a:t>
            </a:r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400"/>
            <a:ext cx="13430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32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Concave Objects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apart</a:t>
            </a:r>
          </a:p>
          <a:p>
            <a:r>
              <a:rPr lang="en-US" dirty="0"/>
              <a:t>Convex hull</a:t>
            </a:r>
          </a:p>
          <a:p>
            <a:pPr lvl="1"/>
            <a:r>
              <a:rPr lang="en-US" dirty="0"/>
              <a:t>Automatic or artist-created</a:t>
            </a:r>
          </a:p>
          <a:p>
            <a:endParaRPr lang="en-US" dirty="0"/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28435"/>
            <a:ext cx="45720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0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Ups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Sort on one dimension</a:t>
            </a:r>
          </a:p>
          <a:p>
            <a:pPr lvl="1"/>
            <a:r>
              <a:rPr lang="en-US"/>
              <a:t>Bucket sort (i.e. discretize in 1 dimension)</a:t>
            </a:r>
          </a:p>
          <a:p>
            <a:r>
              <a:rPr lang="en-US"/>
              <a:t>Exploit temporal coherence</a:t>
            </a:r>
          </a:p>
          <a:p>
            <a:pPr lvl="1"/>
            <a:r>
              <a:rPr lang="en-US"/>
              <a:t>Maintain a list of object pairs that are close to each other</a:t>
            </a:r>
          </a:p>
          <a:p>
            <a:pPr lvl="1"/>
            <a:r>
              <a:rPr lang="en-US"/>
              <a:t>Use current speeds to estimate likely collisions</a:t>
            </a:r>
          </a:p>
          <a:p>
            <a:r>
              <a:rPr lang="en-US"/>
              <a:t>Use cheaper tests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Talk About Tetris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ROSS</a:t>
            </a:r>
          </a:p>
          <a:p>
            <a:r>
              <a:rPr lang="en-US" sz="2400" dirty="0"/>
              <a:t>Likes</a:t>
            </a:r>
          </a:p>
          <a:p>
            <a:r>
              <a:rPr lang="en-US" sz="2400" dirty="0"/>
              <a:t>Dislikes</a:t>
            </a:r>
          </a:p>
          <a:p>
            <a:r>
              <a:rPr lang="en-US" sz="2400" dirty="0"/>
              <a:t>Improvements?</a:t>
            </a:r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/>
          </a:p>
        </p:txBody>
      </p:sp>
      <p:pic>
        <p:nvPicPr>
          <p:cNvPr id="164869" name="Picture 5" descr="tetrisgbs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4752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4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Suggested Reading:</a:t>
            </a:r>
          </a:p>
          <a:p>
            <a:r>
              <a:rPr lang="en-US">
                <a:hlinkClick r:id="rId2"/>
              </a:rPr>
              <a:t>http://critical-gaming.blogspot.com/2008/07/how-to-write-critical-video-game-review.html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Suggested Viewing: (please note this is R rated for a reason)</a:t>
            </a:r>
          </a:p>
          <a:p>
            <a:r>
              <a:rPr lang="en-US">
                <a:hlinkClick r:id="rId3"/>
              </a:rPr>
              <a:t>http://www.escapistmagazine.com/videos/view/zero-punctuation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CA" smtClean="0">
              <a:ea typeface="ＭＳ Ｐゴシック" panose="020B0600070205080204" pitchFamily="34" charset="-128"/>
            </a:endParaRPr>
          </a:p>
        </p:txBody>
      </p:sp>
      <p:sp>
        <p:nvSpPr>
          <p:cNvPr id="162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 sz="4800" smtClean="0">
                <a:ea typeface="ＭＳ Ｐゴシック" panose="020B0600070205080204" pitchFamily="34" charset="-128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Collision </a:t>
            </a:r>
            <a:r>
              <a:rPr lang="en-CA" dirty="0"/>
              <a:t>Detection is an important problem in </a:t>
            </a:r>
            <a:r>
              <a:rPr lang="en-CA" dirty="0" smtClean="0"/>
              <a:t>many fields</a:t>
            </a:r>
          </a:p>
          <a:p>
            <a:pPr lvl="1"/>
            <a:r>
              <a:rPr lang="en-CA" dirty="0"/>
              <a:t>Game </a:t>
            </a:r>
            <a:r>
              <a:rPr lang="en-CA" dirty="0" smtClean="0"/>
              <a:t>programming</a:t>
            </a:r>
            <a:endParaRPr lang="en-CA" dirty="0"/>
          </a:p>
          <a:p>
            <a:pPr lvl="1"/>
            <a:r>
              <a:rPr lang="en-CA" dirty="0" smtClean="0"/>
              <a:t>Computer animation</a:t>
            </a:r>
          </a:p>
          <a:p>
            <a:pPr lvl="1"/>
            <a:r>
              <a:rPr lang="en-CA" dirty="0" smtClean="0"/>
              <a:t>Virtual </a:t>
            </a:r>
            <a:r>
              <a:rPr lang="en-CA" dirty="0" smtClean="0"/>
              <a:t>reality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/>
              <a:t>The problem:</a:t>
            </a:r>
          </a:p>
          <a:p>
            <a:pPr lvl="1"/>
            <a:r>
              <a:rPr lang="en-CA" dirty="0"/>
              <a:t>The search for intersecting planes of different 3D models in a scene. 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en-CA" dirty="0"/>
              <a:t>The problem can be defined as </a:t>
            </a:r>
            <a:r>
              <a:rPr lang="en-CA" dirty="0" smtClean="0"/>
              <a:t>if two </a:t>
            </a:r>
            <a:r>
              <a:rPr lang="en-CA" dirty="0"/>
              <a:t>objects </a:t>
            </a:r>
            <a:r>
              <a:rPr lang="en-CA" dirty="0" smtClean="0"/>
              <a:t>intersect and where </a:t>
            </a:r>
            <a:r>
              <a:rPr lang="en-CA" dirty="0"/>
              <a:t>and </a:t>
            </a:r>
            <a:r>
              <a:rPr lang="en-CA" dirty="0" smtClean="0"/>
              <a:t>when.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ardrop 4"/>
          <p:cNvSpPr/>
          <p:nvPr/>
        </p:nvSpPr>
        <p:spPr>
          <a:xfrm>
            <a:off x="2079523" y="3657600"/>
            <a:ext cx="914400" cy="1185212"/>
          </a:xfrm>
          <a:prstGeom prst="teardrop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algn="ctr"/>
            <a:endParaRPr lang="en-CA" i="0" dirty="0" smtClean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" name="Cube 5"/>
          <p:cNvSpPr/>
          <p:nvPr/>
        </p:nvSpPr>
        <p:spPr>
          <a:xfrm rot="2357671">
            <a:off x="5646226" y="3872490"/>
            <a:ext cx="990600" cy="873842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algn="ctr"/>
            <a:endParaRPr lang="en-CA" i="0" dirty="0" smtClean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4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87 -0.11551 C 0.16997 -0.12246 0.13698 -0.12778 0.10469 -0.12778 C -0.04896 -0.12778 -0.16892 -0.04977 -0.16892 0.04513 C -0.16892 0.13888 -0.04896 0.21597 0.10469 0.21597 C 0.13698 0.21597 0.16997 0.21157 0.20087 0.20486 C 0.09757 0.18009 0.02535 0.11805 0.02535 0.04513 C 0.02535 -0.02917 0.09757 -0.09074 0.20087 -0.11551 Z " pathEditMode="relative" rAng="0" ptsTypes="AAAAA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159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40741E-7 C 0.00608 0.00602 0.01094 0.01111 0.01493 0.0169 C 0.01997 0.01111 0.02396 0.00602 0.03004 -7.40741E-7 C 0.06493 -0.03495 0.10695 -0.05 0.12396 -0.03403 C 0.13993 -0.0169 0.125 0.025 0.08993 0.05995 C 0.08403 0.06505 0.07899 0.06991 0.07292 0.075 C 0.07899 0.07894 0.08403 0.08403 0.08993 0.09005 C 0.125 0.125 0.13993 0.1669 0.12396 0.1831 C 0.10695 0.2 0.06493 0.18495 0.03004 0.15 C 0.02396 0.14398 0.01997 0.13889 0.01493 0.1331 C 0.01094 0.13889 0.00608 0.14398 -1.38889E-6 0.15 C -0.03507 0.18495 -0.07708 0.2 -0.09392 0.1831 C -0.11007 0.1669 -0.09496 0.125 -0.06007 0.09005 C -0.05399 0.08403 -0.04896 0.07894 -0.04305 0.075 C -0.04896 0.06991 -0.05399 0.06505 -0.06007 0.05995 C -0.09496 0.025 -0.11007 -0.0169 -0.09392 -0.03403 C -0.07708 -0.05 -0.03507 -0.03495 -1.38889E-6 -7.40741E-7 Z " pathEditMode="relative" rAng="0" ptsTypes="AAAAAAAAAAAAAAAAA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Problem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495800"/>
              </a:xfrm>
            </p:spPr>
            <p:txBody>
              <a:bodyPr/>
              <a:lstStyle/>
              <a:p>
                <a:r>
                  <a:rPr lang="en-CA" sz="3200" dirty="0" smtClean="0"/>
                  <a:t>Two stationary objects intersect?</a:t>
                </a:r>
                <a:endParaRPr lang="en-CA" sz="3200" dirty="0"/>
              </a:p>
              <a:p>
                <a:r>
                  <a:rPr lang="en-CA" sz="3200" dirty="0" smtClean="0">
                    <a:solidFill>
                      <a:srgbClr val="0000FF"/>
                    </a:solidFill>
                  </a:rPr>
                  <a:t>The </a:t>
                </a:r>
                <a:r>
                  <a:rPr lang="en-CA" sz="3200" dirty="0">
                    <a:solidFill>
                      <a:srgbClr val="0000FF"/>
                    </a:solidFill>
                  </a:rPr>
                  <a:t>simple solution:</a:t>
                </a:r>
              </a:p>
              <a:p>
                <a:pPr lvl="1"/>
                <a:r>
                  <a:rPr lang="en-CA" sz="2800" dirty="0" smtClean="0"/>
                  <a:t>Pairwise </a:t>
                </a:r>
                <a:r>
                  <a:rPr lang="en-CA" sz="2800" dirty="0"/>
                  <a:t>collision check of all polygons the objects are made of.</a:t>
                </a:r>
              </a:p>
              <a:p>
                <a:r>
                  <a:rPr lang="en-CA" sz="3200" dirty="0" smtClean="0"/>
                  <a:t>Issues:</a:t>
                </a:r>
                <a:endParaRPr lang="en-CA" sz="3200" dirty="0"/>
              </a:p>
              <a:p>
                <a:pPr lvl="1"/>
                <a:r>
                  <a:rPr lang="en-CA" dirty="0" smtClean="0"/>
                  <a:t>complexity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 smtClean="0"/>
                  <a:t>not </a:t>
                </a:r>
                <a:r>
                  <a:rPr lang="en-CA" dirty="0"/>
                  <a:t>applicable for </a:t>
                </a:r>
                <a:r>
                  <a:rPr lang="en-CA" dirty="0" smtClean="0"/>
                  <a:t>real-time application</a:t>
                </a:r>
                <a:endParaRPr lang="en-CA" dirty="0"/>
              </a:p>
              <a:p>
                <a:endParaRPr lang="en-CA" sz="3200" dirty="0"/>
              </a:p>
              <a:p>
                <a:endParaRPr lang="en-CA" sz="3200" dirty="0" smtClean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495800"/>
              </a:xfrm>
              <a:blipFill rotWithShape="0">
                <a:blip r:embed="rId2"/>
                <a:stretch>
                  <a:fillRect l="-572" t="-1628" r="-19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Polyhedron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 polyhedron </a:t>
            </a:r>
            <a:r>
              <a:rPr lang="en-CA" dirty="0"/>
              <a:t>(plural </a:t>
            </a:r>
            <a:r>
              <a:rPr lang="en-CA" dirty="0" err="1"/>
              <a:t>polyhedra</a:t>
            </a:r>
            <a:r>
              <a:rPr lang="en-CA" dirty="0"/>
              <a:t> or polyhedrons) </a:t>
            </a:r>
            <a:endParaRPr lang="en-CA" dirty="0" smtClean="0"/>
          </a:p>
          <a:p>
            <a:pPr lvl="1"/>
            <a:r>
              <a:rPr lang="en-CA" dirty="0" smtClean="0"/>
              <a:t>is </a:t>
            </a:r>
            <a:r>
              <a:rPr lang="en-CA" dirty="0"/>
              <a:t>a solid in three dimensions with flat polygonal faces, straight edges and sharp corners or vertices.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098" name="Picture 2" descr="http://www.tylermath.com/wp-content/uploads/2010/12/platon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33724"/>
            <a:ext cx="447675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5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4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2648" y="1600200"/>
                <a:ext cx="8378952" cy="4572000"/>
              </a:xfrm>
            </p:spPr>
            <p:txBody>
              <a:bodyPr/>
              <a:lstStyle/>
              <a:p>
                <a:r>
                  <a:rPr lang="en-US" dirty="0"/>
                  <a:t>For each object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containing polygons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Test for intersection with object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polygons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i="1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0000FF"/>
                    </a:solidFill>
                  </a:rPr>
                  <a:t>polyhedral</a:t>
                </a:r>
                <a:r>
                  <a:rPr lang="en-US" dirty="0"/>
                  <a:t> objects, test if object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penetrates surface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Test if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straddle polygon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straddle, then test intersection of polygon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/>
                  <a:t> with polygon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object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2314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648" y="1600200"/>
                <a:ext cx="8378952" cy="4572000"/>
              </a:xfrm>
              <a:blipFill rotWithShape="0">
                <a:blip r:embed="rId3"/>
                <a:stretch>
                  <a:fillRect l="-364" t="-14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9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Pong Game</a:t>
            </a:r>
            <a:endParaRPr lang="en-US" sz="40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4495800"/>
          </a:xfrm>
        </p:spPr>
        <p:txBody>
          <a:bodyPr/>
          <a:lstStyle/>
          <a:p>
            <a:r>
              <a:rPr lang="en-US" dirty="0"/>
              <a:t>Quick and Dirty Collision Detection for Pong Game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bounding box to paddle </a:t>
            </a:r>
          </a:p>
          <a:p>
            <a:pPr lvl="1"/>
            <a:r>
              <a:rPr lang="en-US" dirty="0"/>
              <a:t>Add bounding box to ball</a:t>
            </a:r>
          </a:p>
          <a:p>
            <a:pPr lvl="1"/>
            <a:r>
              <a:rPr lang="en-US" dirty="0" smtClean="0"/>
              <a:t>Optional: Add </a:t>
            </a:r>
            <a:r>
              <a:rPr lang="en-US" dirty="0"/>
              <a:t>bounding box for walls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update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Check collisions with </a:t>
            </a:r>
          </a:p>
          <a:p>
            <a:pPr lvl="3"/>
            <a:r>
              <a:rPr lang="en-US" sz="2000" dirty="0" err="1"/>
              <a:t>Ball.boundingBox.</a:t>
            </a:r>
            <a:r>
              <a:rPr lang="en-US" sz="2000" dirty="0" err="1">
                <a:solidFill>
                  <a:srgbClr val="0000FF"/>
                </a:solidFill>
              </a:rPr>
              <a:t>Intersects</a:t>
            </a:r>
            <a:r>
              <a:rPr lang="en-US" sz="2000" dirty="0"/>
              <a:t>(paddle (1, 2, wall, </a:t>
            </a:r>
            <a:r>
              <a:rPr lang="en-US" sz="2000" dirty="0" err="1" smtClean="0"/>
              <a:t>etc</a:t>
            </a:r>
            <a:r>
              <a:rPr lang="en-US" sz="2000" dirty="0"/>
              <a:t>).</a:t>
            </a:r>
            <a:r>
              <a:rPr lang="en-US" sz="2000" dirty="0" err="1"/>
              <a:t>boundingBox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/>
          <a:lstStyle/>
          <a:p>
            <a:r>
              <a:rPr lang="en-US" dirty="0"/>
              <a:t>Intersection Testing</a:t>
            </a:r>
            <a:r>
              <a:rPr lang="en-US" dirty="0" smtClean="0"/>
              <a:t>: Sphere-Sphere </a:t>
            </a:r>
            <a:r>
              <a:rPr lang="en-US" dirty="0"/>
              <a:t>Collision</a:t>
            </a:r>
          </a:p>
        </p:txBody>
      </p:sp>
      <p:pic>
        <p:nvPicPr>
          <p:cNvPr id="229379" name="Picture 3" descr="sphere-sphere-colli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724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229381" name="Object 5"/>
          <p:cNvGraphicFramePr>
            <a:graphicFrameLocks noChangeAspect="1"/>
          </p:cNvGraphicFramePr>
          <p:nvPr/>
        </p:nvGraphicFramePr>
        <p:xfrm>
          <a:off x="1219200" y="1981200"/>
          <a:ext cx="4495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2857500" imgH="495300" progId="Equation.3">
                  <p:embed/>
                </p:oleObj>
              </mc:Choice>
              <mc:Fallback>
                <p:oleObj name="Equation" r:id="rId4" imgW="28575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44958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6019800" y="1981200"/>
          <a:ext cx="2286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1625600" imgH="457200" progId="Equation.3">
                  <p:embed/>
                </p:oleObj>
              </mc:Choice>
              <mc:Fallback>
                <p:oleObj name="Equation" r:id="rId6" imgW="162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81200"/>
                        <a:ext cx="22860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89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/>
          <a:lstStyle/>
          <a:p>
            <a:r>
              <a:rPr lang="en-US" dirty="0"/>
              <a:t>Intersection Testing</a:t>
            </a:r>
            <a:r>
              <a:rPr lang="en-US" dirty="0" smtClean="0"/>
              <a:t>: Sphere-Sphere </a:t>
            </a:r>
            <a:r>
              <a:rPr lang="en-US" dirty="0"/>
              <a:t>Collision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Smallest distance ever separating two spheres: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If </a:t>
            </a:r>
          </a:p>
          <a:p>
            <a:pPr>
              <a:buFontTx/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there </a:t>
            </a:r>
            <a:r>
              <a:rPr lang="en-US" dirty="0"/>
              <a:t>is a collision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96469"/>
              </p:ext>
            </p:extLst>
          </p:nvPr>
        </p:nvGraphicFramePr>
        <p:xfrm>
          <a:off x="1717253" y="2762250"/>
          <a:ext cx="31242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1193800" imgH="431800" progId="Equation.3">
                  <p:embed/>
                </p:oleObj>
              </mc:Choice>
              <mc:Fallback>
                <p:oleObj name="Equation" r:id="rId3" imgW="119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253" y="2762250"/>
                        <a:ext cx="31242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230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60009"/>
              </p:ext>
            </p:extLst>
          </p:nvPr>
        </p:nvGraphicFramePr>
        <p:xfrm>
          <a:off x="2438400" y="4876800"/>
          <a:ext cx="2133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5" imgW="926698" imgH="266584" progId="Equation.3">
                  <p:embed/>
                </p:oleObj>
              </mc:Choice>
              <mc:Fallback>
                <p:oleObj name="Equation" r:id="rId5" imgW="92669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21336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99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wrap="square">
        <a:spAutoFit/>
      </a:bodyPr>
      <a:lstStyle>
        <a:defPPr algn="ctr">
          <a:defRPr i="0" dirty="0" smtClean="0">
            <a:solidFill>
              <a:schemeClr val="bg1"/>
            </a:solidFill>
            <a:latin typeface="+mn-lt"/>
            <a:cs typeface="+mn-c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7948</TotalTime>
  <Words>491</Words>
  <Application>Microsoft Office PowerPoint</Application>
  <PresentationFormat>On-screen Show (4:3)</PresentationFormat>
  <Paragraphs>120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Cambria Math</vt:lpstr>
      <vt:lpstr>Courier New</vt:lpstr>
      <vt:lpstr>Tw Cen MT</vt:lpstr>
      <vt:lpstr>Verdana</vt:lpstr>
      <vt:lpstr>Wingdings</vt:lpstr>
      <vt:lpstr>Wingdings 2</vt:lpstr>
      <vt:lpstr>Median</vt:lpstr>
      <vt:lpstr>Equation</vt:lpstr>
      <vt:lpstr>PowerPoint Presentation</vt:lpstr>
      <vt:lpstr>Introduction</vt:lpstr>
      <vt:lpstr>Problem Definition</vt:lpstr>
      <vt:lpstr>Basic Problem</vt:lpstr>
      <vt:lpstr>Polyhedron</vt:lpstr>
      <vt:lpstr>Collision Detection</vt:lpstr>
      <vt:lpstr>Pong Game</vt:lpstr>
      <vt:lpstr>Intersection Testing: Sphere-Sphere Collision</vt:lpstr>
      <vt:lpstr>Intersection Testing: Sphere-Sphere Collision</vt:lpstr>
      <vt:lpstr>Efficiency hacks/cheats</vt:lpstr>
      <vt:lpstr>Collision Detection Math</vt:lpstr>
      <vt:lpstr>Bounding Boxes (BBox)</vt:lpstr>
      <vt:lpstr>Axis Aligned Bounding Box (AABB)</vt:lpstr>
      <vt:lpstr>Convex objects</vt:lpstr>
      <vt:lpstr>Concave Objects</vt:lpstr>
      <vt:lpstr>Speed Ups</vt:lpstr>
      <vt:lpstr>Let’s Talk About Tetris</vt:lpstr>
      <vt:lpstr>Questions?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Dewan Ahmed</cp:lastModifiedBy>
  <cp:revision>680</cp:revision>
  <cp:lastPrinted>2010-08-24T17:19:38Z</cp:lastPrinted>
  <dcterms:created xsi:type="dcterms:W3CDTF">2010-08-24T16:58:28Z</dcterms:created>
  <dcterms:modified xsi:type="dcterms:W3CDTF">2015-11-09T00:15:55Z</dcterms:modified>
</cp:coreProperties>
</file>