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1"/>
  </p:sldMasterIdLst>
  <p:notesMasterIdLst>
    <p:notesMasterId r:id="rId75"/>
  </p:notesMasterIdLst>
  <p:sldIdLst>
    <p:sldId id="256" r:id="rId2"/>
    <p:sldId id="681" r:id="rId3"/>
    <p:sldId id="792" r:id="rId4"/>
    <p:sldId id="800" r:id="rId5"/>
    <p:sldId id="803" r:id="rId6"/>
    <p:sldId id="801" r:id="rId7"/>
    <p:sldId id="802" r:id="rId8"/>
    <p:sldId id="799" r:id="rId9"/>
    <p:sldId id="796" r:id="rId10"/>
    <p:sldId id="843" r:id="rId11"/>
    <p:sldId id="683" r:id="rId12"/>
    <p:sldId id="813" r:id="rId13"/>
    <p:sldId id="814" r:id="rId14"/>
    <p:sldId id="684" r:id="rId15"/>
    <p:sldId id="685" r:id="rId16"/>
    <p:sldId id="806" r:id="rId17"/>
    <p:sldId id="807" r:id="rId18"/>
    <p:sldId id="686" r:id="rId19"/>
    <p:sldId id="809" r:id="rId20"/>
    <p:sldId id="810" r:id="rId21"/>
    <p:sldId id="811" r:id="rId22"/>
    <p:sldId id="812" r:id="rId23"/>
    <p:sldId id="815" r:id="rId24"/>
    <p:sldId id="689" r:id="rId25"/>
    <p:sldId id="816" r:id="rId26"/>
    <p:sldId id="817" r:id="rId27"/>
    <p:sldId id="818" r:id="rId28"/>
    <p:sldId id="690" r:id="rId29"/>
    <p:sldId id="691" r:id="rId30"/>
    <p:sldId id="692" r:id="rId31"/>
    <p:sldId id="693" r:id="rId32"/>
    <p:sldId id="694" r:id="rId33"/>
    <p:sldId id="821" r:id="rId34"/>
    <p:sldId id="695" r:id="rId35"/>
    <p:sldId id="820" r:id="rId36"/>
    <p:sldId id="822" r:id="rId37"/>
    <p:sldId id="828" r:id="rId38"/>
    <p:sldId id="746" r:id="rId39"/>
    <p:sldId id="747" r:id="rId40"/>
    <p:sldId id="748" r:id="rId41"/>
    <p:sldId id="749" r:id="rId42"/>
    <p:sldId id="750" r:id="rId43"/>
    <p:sldId id="751" r:id="rId44"/>
    <p:sldId id="752" r:id="rId45"/>
    <p:sldId id="753" r:id="rId46"/>
    <p:sldId id="754" r:id="rId47"/>
    <p:sldId id="755" r:id="rId48"/>
    <p:sldId id="756" r:id="rId49"/>
    <p:sldId id="757" r:id="rId50"/>
    <p:sldId id="758" r:id="rId51"/>
    <p:sldId id="829" r:id="rId52"/>
    <p:sldId id="835" r:id="rId53"/>
    <p:sldId id="833" r:id="rId54"/>
    <p:sldId id="834" r:id="rId55"/>
    <p:sldId id="836" r:id="rId56"/>
    <p:sldId id="837" r:id="rId57"/>
    <p:sldId id="838" r:id="rId58"/>
    <p:sldId id="839" r:id="rId59"/>
    <p:sldId id="840" r:id="rId60"/>
    <p:sldId id="844" r:id="rId61"/>
    <p:sldId id="841" r:id="rId62"/>
    <p:sldId id="842" r:id="rId63"/>
    <p:sldId id="759" r:id="rId64"/>
    <p:sldId id="760" r:id="rId65"/>
    <p:sldId id="761" r:id="rId66"/>
    <p:sldId id="762" r:id="rId67"/>
    <p:sldId id="763" r:id="rId68"/>
    <p:sldId id="764" r:id="rId69"/>
    <p:sldId id="765" r:id="rId70"/>
    <p:sldId id="766" r:id="rId71"/>
    <p:sldId id="767" r:id="rId72"/>
    <p:sldId id="845" r:id="rId73"/>
    <p:sldId id="429" r:id="rId74"/>
  </p:sldIdLst>
  <p:sldSz cx="9144000" cy="6858000" type="screen4x3"/>
  <p:notesSz cx="7315200" cy="96012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FFFF"/>
    <a:srgbClr val="FFFFCC"/>
    <a:srgbClr val="0066FF"/>
    <a:srgbClr val="FF6600"/>
    <a:srgbClr val="FF9900"/>
    <a:srgbClr val="BED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3483" autoAdjust="0"/>
  </p:normalViewPr>
  <p:slideViewPr>
    <p:cSldViewPr>
      <p:cViewPr>
        <p:scale>
          <a:sx n="79" d="100"/>
          <a:sy n="79" d="100"/>
        </p:scale>
        <p:origin x="-175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76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ea typeface="ＭＳ Ｐゴシック" pitchFamily="-112" charset="-128"/>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i="0"/>
            </a:lvl1pPr>
          </a:lstStyle>
          <a:p>
            <a:pPr>
              <a:defRPr/>
            </a:pPr>
            <a:fld id="{01D07F3D-90FD-4BD6-88D1-A128B95F7909}" type="slidenum">
              <a:rPr lang="en-US"/>
              <a:pPr>
                <a:defRPr/>
              </a:pPr>
              <a:t>‹#›</a:t>
            </a:fld>
            <a:endParaRPr lang="en-US"/>
          </a:p>
        </p:txBody>
      </p:sp>
    </p:spTree>
    <p:extLst>
      <p:ext uri="{BB962C8B-B14F-4D97-AF65-F5344CB8AC3E}">
        <p14:creationId xmlns:p14="http://schemas.microsoft.com/office/powerpoint/2010/main" val="2814646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4108672A-0E8D-4851-A0FC-9157AD84E7F5}" type="slidenum">
              <a:rPr lang="en-US" sz="1300" i="0" smtClean="0"/>
              <a:pPr/>
              <a:t>1</a:t>
            </a:fld>
            <a:endParaRPr lang="en-US" sz="1300" i="0" smtClean="0"/>
          </a:p>
        </p:txBody>
      </p:sp>
    </p:spTree>
    <p:extLst>
      <p:ext uri="{BB962C8B-B14F-4D97-AF65-F5344CB8AC3E}">
        <p14:creationId xmlns:p14="http://schemas.microsoft.com/office/powerpoint/2010/main" val="68888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60</a:t>
            </a:fld>
            <a:endParaRPr lang="en-US"/>
          </a:p>
        </p:txBody>
      </p:sp>
    </p:spTree>
    <p:extLst>
      <p:ext uri="{BB962C8B-B14F-4D97-AF65-F5344CB8AC3E}">
        <p14:creationId xmlns:p14="http://schemas.microsoft.com/office/powerpoint/2010/main" val="191570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61</a:t>
            </a:fld>
            <a:endParaRPr lang="en-US"/>
          </a:p>
        </p:txBody>
      </p:sp>
    </p:spTree>
    <p:extLst>
      <p:ext uri="{BB962C8B-B14F-4D97-AF65-F5344CB8AC3E}">
        <p14:creationId xmlns:p14="http://schemas.microsoft.com/office/powerpoint/2010/main" val="428055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62</a:t>
            </a:fld>
            <a:endParaRPr lang="en-US"/>
          </a:p>
        </p:txBody>
      </p:sp>
    </p:spTree>
    <p:extLst>
      <p:ext uri="{BB962C8B-B14F-4D97-AF65-F5344CB8AC3E}">
        <p14:creationId xmlns:p14="http://schemas.microsoft.com/office/powerpoint/2010/main" val="20031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How appropriate are these search approaches?</a:t>
            </a:r>
          </a:p>
          <a:p>
            <a:endParaRPr lang="en-US" dirty="0"/>
          </a:p>
        </p:txBody>
      </p:sp>
      <p:sp>
        <p:nvSpPr>
          <p:cNvPr id="4" name="Slide Number Placeholder 3"/>
          <p:cNvSpPr>
            <a:spLocks noGrp="1"/>
          </p:cNvSpPr>
          <p:nvPr>
            <p:ph type="sldNum" sz="quarter" idx="10"/>
          </p:nvPr>
        </p:nvSpPr>
        <p:spPr/>
        <p:txBody>
          <a:bodyPr/>
          <a:lstStyle/>
          <a:p>
            <a:pPr>
              <a:defRPr/>
            </a:pPr>
            <a:fld id="{87623799-FFDD-4A13-89A7-C0C275C190A2}" type="slidenum">
              <a:rPr lang="en-CA" smtClean="0"/>
              <a:pPr>
                <a:defRPr/>
              </a:pPr>
              <a:t>37</a:t>
            </a:fld>
            <a:endParaRPr lang="en-CA"/>
          </a:p>
        </p:txBody>
      </p:sp>
    </p:spTree>
    <p:extLst>
      <p:ext uri="{BB962C8B-B14F-4D97-AF65-F5344CB8AC3E}">
        <p14:creationId xmlns:p14="http://schemas.microsoft.com/office/powerpoint/2010/main" val="146738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1D07F3D-90FD-4BD6-88D1-A128B95F7909}" type="slidenum">
              <a:rPr lang="en-US" smtClean="0"/>
              <a:pPr>
                <a:defRPr/>
              </a:pPr>
              <a:t>40</a:t>
            </a:fld>
            <a:endParaRPr lang="en-US"/>
          </a:p>
        </p:txBody>
      </p:sp>
    </p:spTree>
    <p:extLst>
      <p:ext uri="{BB962C8B-B14F-4D97-AF65-F5344CB8AC3E}">
        <p14:creationId xmlns:p14="http://schemas.microsoft.com/office/powerpoint/2010/main" val="250749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Start at the start state</a:t>
            </a:r>
          </a:p>
          <a:p>
            <a:pPr lvl="1"/>
            <a:r>
              <a:rPr lang="en-US" dirty="0" smtClean="0"/>
              <a:t>Evaluate where actions can lead us from states that have been encountered in the search so far</a:t>
            </a:r>
          </a:p>
          <a:p>
            <a:pPr lvl="1"/>
            <a:r>
              <a:rPr lang="en-US" dirty="0" smtClean="0"/>
              <a:t>Stop when a goal state is encountered</a:t>
            </a:r>
          </a:p>
          <a:p>
            <a:endParaRPr lang="en-US" dirty="0"/>
          </a:p>
        </p:txBody>
      </p:sp>
      <p:sp>
        <p:nvSpPr>
          <p:cNvPr id="4" name="Slide Number Placeholder 3"/>
          <p:cNvSpPr>
            <a:spLocks noGrp="1"/>
          </p:cNvSpPr>
          <p:nvPr>
            <p:ph type="sldNum" sz="quarter" idx="10"/>
          </p:nvPr>
        </p:nvSpPr>
        <p:spPr/>
        <p:txBody>
          <a:bodyPr/>
          <a:lstStyle/>
          <a:p>
            <a:pPr>
              <a:defRPr/>
            </a:pPr>
            <a:fld id="{87623799-FFDD-4A13-89A7-C0C275C190A2}" type="slidenum">
              <a:rPr lang="en-CA" smtClean="0"/>
              <a:pPr>
                <a:defRPr/>
              </a:pPr>
              <a:t>52</a:t>
            </a:fld>
            <a:endParaRPr lang="en-CA"/>
          </a:p>
        </p:txBody>
      </p:sp>
    </p:spTree>
    <p:extLst>
      <p:ext uri="{BB962C8B-B14F-4D97-AF65-F5344CB8AC3E}">
        <p14:creationId xmlns:p14="http://schemas.microsoft.com/office/powerpoint/2010/main" val="381272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55</a:t>
            </a:fld>
            <a:endParaRPr lang="en-US"/>
          </a:p>
        </p:txBody>
      </p:sp>
    </p:spTree>
    <p:extLst>
      <p:ext uri="{BB962C8B-B14F-4D97-AF65-F5344CB8AC3E}">
        <p14:creationId xmlns:p14="http://schemas.microsoft.com/office/powerpoint/2010/main" val="191668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56</a:t>
            </a:fld>
            <a:endParaRPr lang="en-US"/>
          </a:p>
        </p:txBody>
      </p:sp>
    </p:spTree>
    <p:extLst>
      <p:ext uri="{BB962C8B-B14F-4D97-AF65-F5344CB8AC3E}">
        <p14:creationId xmlns:p14="http://schemas.microsoft.com/office/powerpoint/2010/main" val="125179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57</a:t>
            </a:fld>
            <a:endParaRPr lang="en-US"/>
          </a:p>
        </p:txBody>
      </p:sp>
    </p:spTree>
    <p:extLst>
      <p:ext uri="{BB962C8B-B14F-4D97-AF65-F5344CB8AC3E}">
        <p14:creationId xmlns:p14="http://schemas.microsoft.com/office/powerpoint/2010/main" val="3847018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58</a:t>
            </a:fld>
            <a:endParaRPr lang="en-US"/>
          </a:p>
        </p:txBody>
      </p:sp>
    </p:spTree>
    <p:extLst>
      <p:ext uri="{BB962C8B-B14F-4D97-AF65-F5344CB8AC3E}">
        <p14:creationId xmlns:p14="http://schemas.microsoft.com/office/powerpoint/2010/main" val="422360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59</a:t>
            </a:fld>
            <a:endParaRPr lang="en-US"/>
          </a:p>
        </p:txBody>
      </p:sp>
    </p:spTree>
    <p:extLst>
      <p:ext uri="{BB962C8B-B14F-4D97-AF65-F5344CB8AC3E}">
        <p14:creationId xmlns:p14="http://schemas.microsoft.com/office/powerpoint/2010/main" val="3772261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latin typeface="Arial" charset="0"/>
                <a:ea typeface="ＭＳ Ｐゴシック" pitchFamily="-107" charset="-128"/>
                <a:cs typeface="+mn-cs"/>
              </a:defRPr>
            </a:lvl1pPr>
          </a:lstStyle>
          <a:p>
            <a:pPr>
              <a:defRPr/>
            </a:pPr>
            <a:fld id="{3C492785-8D1D-4C70-8775-B381E85BBB81}" type="datetime1">
              <a:rPr lang="en-US"/>
              <a:pPr>
                <a:defRPr/>
              </a:pPr>
              <a:t>12/1/2015</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sz="1400">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41B7D57-6F7A-4A98-A329-8FFB2028599C}" type="slidenum">
              <a:rPr lang="en-US"/>
              <a:pPr>
                <a:defRPr/>
              </a:pPr>
              <a:t>‹#›</a:t>
            </a:fld>
            <a:endParaRPr lang="en-US"/>
          </a:p>
        </p:txBody>
      </p:sp>
    </p:spTree>
    <p:extLst>
      <p:ext uri="{BB962C8B-B14F-4D97-AF65-F5344CB8AC3E}">
        <p14:creationId xmlns:p14="http://schemas.microsoft.com/office/powerpoint/2010/main" val="3112716545"/>
      </p:ext>
    </p:extLst>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4220C83-1754-4F11-AC22-36C945DA0226}" type="datetime1">
              <a:rPr lang="en-US"/>
              <a:pPr>
                <a:defRPr/>
              </a:pPr>
              <a:t>12/1/2015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BB709A8-2CD5-4A8F-8671-6E78CCCECF88}" type="slidenum">
              <a:rPr lang="en-US"/>
              <a:pPr>
                <a:defRPr/>
              </a:pPr>
              <a:t>‹#›</a:t>
            </a:fld>
            <a:endParaRPr lang="en-US"/>
          </a:p>
        </p:txBody>
      </p:sp>
    </p:spTree>
    <p:extLst>
      <p:ext uri="{BB962C8B-B14F-4D97-AF65-F5344CB8AC3E}">
        <p14:creationId xmlns:p14="http://schemas.microsoft.com/office/powerpoint/2010/main" val="795630995"/>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432B7733-17A2-4833-9928-32BEDCA871B6}" type="datetime1">
              <a:rPr lang="en-US"/>
              <a:pPr>
                <a:defRPr/>
              </a:pPr>
              <a:t>12/1/2015</a:t>
            </a:fld>
            <a:endParaRPr lang="en-US" sz="110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45DB044-43AA-40CA-880C-E16E71C656C0}" type="slidenum">
              <a:rPr lang="en-US"/>
              <a:pPr>
                <a:defRPr/>
              </a:pPr>
              <a:t>‹#›</a:t>
            </a:fld>
            <a:endParaRPr lang="en-US"/>
          </a:p>
        </p:txBody>
      </p:sp>
    </p:spTree>
    <p:extLst>
      <p:ext uri="{BB962C8B-B14F-4D97-AF65-F5344CB8AC3E}">
        <p14:creationId xmlns:p14="http://schemas.microsoft.com/office/powerpoint/2010/main" val="2943576504"/>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2pPr>
              <a:defRPr>
                <a:solidFill>
                  <a:schemeClr val="accent6">
                    <a:lumMod val="7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1E40968B-8BFB-497B-A3CE-CB501E35222B}" type="datetime1">
              <a:rPr lang="en-US"/>
              <a:pPr>
                <a:defRPr/>
              </a:pPr>
              <a:t>12/1/2015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2F4D6F5-036F-4448-BC4E-82EE8B3FF1AC}" type="slidenum">
              <a:rPr lang="en-US"/>
              <a:pPr>
                <a:defRPr/>
              </a:pPr>
              <a:t>‹#›</a:t>
            </a:fld>
            <a:endParaRPr lang="en-US"/>
          </a:p>
        </p:txBody>
      </p:sp>
    </p:spTree>
    <p:extLst>
      <p:ext uri="{BB962C8B-B14F-4D97-AF65-F5344CB8AC3E}">
        <p14:creationId xmlns:p14="http://schemas.microsoft.com/office/powerpoint/2010/main" val="3695287885"/>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9EDE27C7-FFCE-415C-A0D7-5B074A6491EB}" type="datetime1">
              <a:rPr lang="en-US"/>
              <a:pPr>
                <a:defRPr/>
              </a:pPr>
              <a:t>12/1/2015</a:t>
            </a:fld>
            <a:endParaRPr lang="en-US" sz="110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1A566BDD-401F-4FEE-9EC8-B07671C2BB8E}"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3963445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pPr>
              <a:defRPr/>
            </a:pPr>
            <a:fld id="{B0388EDC-7DFE-456D-8D60-8F1194FAA480}" type="datetime1">
              <a:rPr lang="en-US"/>
              <a:pPr>
                <a:defRPr/>
              </a:pPr>
              <a:t>12/1/2015</a:t>
            </a:fld>
            <a:endParaRPr lang="en-US" sz="1100"/>
          </a:p>
        </p:txBody>
      </p:sp>
      <p:sp>
        <p:nvSpPr>
          <p:cNvPr id="6" name="Slide Number Placeholder 9"/>
          <p:cNvSpPr>
            <a:spLocks noGrp="1"/>
          </p:cNvSpPr>
          <p:nvPr>
            <p:ph type="sldNum" sz="quarter" idx="11"/>
          </p:nvPr>
        </p:nvSpPr>
        <p:spPr/>
        <p:txBody>
          <a:bodyPr/>
          <a:lstStyle>
            <a:lvl1pPr>
              <a:defRPr/>
            </a:lvl1pPr>
          </a:lstStyle>
          <a:p>
            <a:pPr>
              <a:defRPr/>
            </a:pPr>
            <a:fld id="{56D7AFE0-F0B0-47A4-B4EB-93ED2F022D5C}"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1815568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pPr>
              <a:defRPr/>
            </a:pPr>
            <a:fld id="{86325C4B-5456-498C-B4B4-EAE7EAD03338}" type="datetime1">
              <a:rPr lang="en-US"/>
              <a:pPr>
                <a:defRPr/>
              </a:pPr>
              <a:t>12/1/2015</a:t>
            </a:fld>
            <a:endParaRPr lang="en-US" sz="1100"/>
          </a:p>
        </p:txBody>
      </p:sp>
      <p:sp>
        <p:nvSpPr>
          <p:cNvPr id="8" name="Slide Number Placeholder 11"/>
          <p:cNvSpPr>
            <a:spLocks noGrp="1"/>
          </p:cNvSpPr>
          <p:nvPr>
            <p:ph type="sldNum" sz="quarter" idx="11"/>
          </p:nvPr>
        </p:nvSpPr>
        <p:spPr/>
        <p:txBody>
          <a:bodyPr/>
          <a:lstStyle>
            <a:lvl1pPr>
              <a:defRPr/>
            </a:lvl1pPr>
          </a:lstStyle>
          <a:p>
            <a:pPr>
              <a:defRPr/>
            </a:pPr>
            <a:fld id="{9C7C792F-9666-4C59-B971-CE28FD5A7D42}"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3906391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1E2216AA-5174-49F1-8547-7B4F637DBF56}" type="datetime1">
              <a:rPr lang="en-US"/>
              <a:pPr>
                <a:defRPr/>
              </a:pPr>
              <a:t>12/1/2015</a:t>
            </a:fld>
            <a:endParaRPr lang="en-US" sz="110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84288B90-1386-482C-84D3-C88C2268D669}" type="slidenum">
              <a:rPr lang="en-US"/>
              <a:pPr>
                <a:defRPr/>
              </a:pPr>
              <a:t>‹#›</a:t>
            </a:fld>
            <a:endParaRPr lang="en-US"/>
          </a:p>
        </p:txBody>
      </p:sp>
    </p:spTree>
    <p:extLst>
      <p:ext uri="{BB962C8B-B14F-4D97-AF65-F5344CB8AC3E}">
        <p14:creationId xmlns:p14="http://schemas.microsoft.com/office/powerpoint/2010/main" val="15836397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D670AAC-F2B7-4AAB-848F-AE5448488B14}" type="datetime1">
              <a:rPr lang="en-US"/>
              <a:pPr>
                <a:defRPr/>
              </a:pPr>
              <a:t>12/1/2015</a:t>
            </a:fld>
            <a:endParaRPr lang="en-US" sz="110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E79C27C-AD26-4BF4-A192-493E700F6377}" type="slidenum">
              <a:rPr lang="en-US"/>
              <a:pPr>
                <a:defRPr/>
              </a:pPr>
              <a:t>‹#›</a:t>
            </a:fld>
            <a:endParaRPr lang="en-US"/>
          </a:p>
        </p:txBody>
      </p:sp>
    </p:spTree>
    <p:extLst>
      <p:ext uri="{BB962C8B-B14F-4D97-AF65-F5344CB8AC3E}">
        <p14:creationId xmlns:p14="http://schemas.microsoft.com/office/powerpoint/2010/main" val="1573296475"/>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3350F13B-4A8E-408D-892B-6846722AAA4C}" type="datetime1">
              <a:rPr lang="en-US"/>
              <a:pPr>
                <a:defRPr/>
              </a:pPr>
              <a:t>12/1/2015</a:t>
            </a:fld>
            <a:endParaRPr lang="en-US" sz="110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089822D-CDE8-4FE1-85B6-0B7865E9EBC2}" type="slidenum">
              <a:rPr lang="en-US"/>
              <a:pPr>
                <a:defRPr/>
              </a:pPr>
              <a:t>‹#›</a:t>
            </a:fld>
            <a:endParaRPr lang="en-US"/>
          </a:p>
        </p:txBody>
      </p:sp>
    </p:spTree>
    <p:extLst>
      <p:ext uri="{BB962C8B-B14F-4D97-AF65-F5344CB8AC3E}">
        <p14:creationId xmlns:p14="http://schemas.microsoft.com/office/powerpoint/2010/main" val="260712658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78E00CFF-1024-49CD-8374-CC2C9DA211DF}" type="datetime1">
              <a:rPr lang="en-US"/>
              <a:pPr>
                <a:defRPr/>
              </a:pPr>
              <a:t>12/1/2015</a:t>
            </a:fld>
            <a:endParaRPr lang="en-US" sz="110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0B35AD2F-9173-4391-A225-6F7A61194BBE}"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416802608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Arial" pitchFamily="34" charset="0"/>
                <a:ea typeface="ＭＳ Ｐゴシック" charset="-128"/>
              </a:defRPr>
            </a:lvl1pPr>
          </a:lstStyle>
          <a:p>
            <a:pPr>
              <a:defRPr/>
            </a:pPr>
            <a:fld id="{01225793-6721-4BDB-9B1E-F2F87027AE38}" type="datetime1">
              <a:rPr lang="en-US"/>
              <a:pPr>
                <a:defRPr/>
              </a:pPr>
              <a:t>12/1/2015</a:t>
            </a:fld>
            <a:endParaRPr lang="en-US" sz="110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100">
                <a:solidFill>
                  <a:schemeClr val="tx2"/>
                </a:solidFill>
                <a:latin typeface="Arial" charset="0"/>
                <a:ea typeface="ＭＳ Ｐゴシック" pitchFamily="-107" charset="-128"/>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206010D-E71D-4168-914A-00FA09BE13E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99" r:id="rId1"/>
    <p:sldLayoutId id="2147484395" r:id="rId2"/>
    <p:sldLayoutId id="2147484400" r:id="rId3"/>
    <p:sldLayoutId id="2147484401" r:id="rId4"/>
    <p:sldLayoutId id="2147484402" r:id="rId5"/>
    <p:sldLayoutId id="2147484396" r:id="rId6"/>
    <p:sldLayoutId id="2147484403" r:id="rId7"/>
    <p:sldLayoutId id="2147484397" r:id="rId8"/>
    <p:sldLayoutId id="2147484404" r:id="rId9"/>
    <p:sldLayoutId id="2147484398" r:id="rId10"/>
    <p:sldLayoutId id="2147484405" r:id="rId11"/>
  </p:sldLayoutIdLst>
  <p:transition>
    <p:fade thruBlk="1"/>
  </p:transition>
  <p:timing>
    <p:tnLst>
      <p:par>
        <p:cTn id="1" dur="indefinite" restart="never" nodeType="tmRoot"/>
      </p:par>
    </p:tnLst>
  </p:timing>
  <p:hf sldNum="0" hdr="0" dt="0"/>
  <p:txStyles>
    <p:titleStyle>
      <a:lvl1pPr algn="l" rtl="0" eaLnBrk="0" fontAlgn="base" hangingPunct="0">
        <a:spcBef>
          <a:spcPct val="0"/>
        </a:spcBef>
        <a:spcAft>
          <a:spcPct val="0"/>
        </a:spcAft>
        <a:defRPr sz="3600" kern="1200">
          <a:solidFill>
            <a:schemeClr val="tx2"/>
          </a:solidFill>
          <a:latin typeface="+mj-lt"/>
          <a:ea typeface="ＭＳ Ｐゴシック" pitchFamily="27" charset="-128"/>
          <a:cs typeface="ＭＳ Ｐゴシック" charset="0"/>
        </a:defRPr>
      </a:lvl1pPr>
      <a:lvl2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2pPr>
      <a:lvl3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3pPr>
      <a:lvl4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4pPr>
      <a:lvl5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5pPr>
      <a:lvl6pPr marL="457200" algn="l" rtl="0" fontAlgn="base">
        <a:spcBef>
          <a:spcPct val="0"/>
        </a:spcBef>
        <a:spcAft>
          <a:spcPct val="0"/>
        </a:spcAft>
        <a:defRPr sz="4400">
          <a:solidFill>
            <a:schemeClr val="tx2"/>
          </a:solidFill>
          <a:latin typeface="Tw Cen MT" pitchFamily="27" charset="-18"/>
        </a:defRPr>
      </a:lvl6pPr>
      <a:lvl7pPr marL="914400" algn="l" rtl="0" fontAlgn="base">
        <a:spcBef>
          <a:spcPct val="0"/>
        </a:spcBef>
        <a:spcAft>
          <a:spcPct val="0"/>
        </a:spcAft>
        <a:defRPr sz="4400">
          <a:solidFill>
            <a:schemeClr val="tx2"/>
          </a:solidFill>
          <a:latin typeface="Tw Cen MT" pitchFamily="27" charset="-18"/>
        </a:defRPr>
      </a:lvl7pPr>
      <a:lvl8pPr marL="1371600" algn="l" rtl="0" fontAlgn="base">
        <a:spcBef>
          <a:spcPct val="0"/>
        </a:spcBef>
        <a:spcAft>
          <a:spcPct val="0"/>
        </a:spcAft>
        <a:defRPr sz="4400">
          <a:solidFill>
            <a:schemeClr val="tx2"/>
          </a:solidFill>
          <a:latin typeface="Tw Cen MT" pitchFamily="27" charset="-18"/>
        </a:defRPr>
      </a:lvl8pPr>
      <a:lvl9pPr marL="1828800" algn="l" rtl="0" fontAlgn="base">
        <a:spcBef>
          <a:spcPct val="0"/>
        </a:spcBef>
        <a:spcAft>
          <a:spcPct val="0"/>
        </a:spcAft>
        <a:defRPr sz="4400">
          <a:solidFill>
            <a:schemeClr val="tx2"/>
          </a:solidFill>
          <a:latin typeface="Tw Cen MT" pitchFamily="27" charset="-18"/>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pitchFamily="27" charset="-128"/>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rgbClr val="0000FF"/>
          </a:solidFill>
          <a:latin typeface="+mn-lt"/>
          <a:ea typeface="ＭＳ Ｐゴシック" pitchFamily="2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pitchFamily="27" charset="-128"/>
          <a:cs typeface="+mn-cs"/>
        </a:defRPr>
      </a:lvl3pPr>
      <a:lvl4pPr marL="1371600" indent="-228600" algn="l" rtl="0" eaLnBrk="0" fontAlgn="base" hangingPunct="0">
        <a:spcBef>
          <a:spcPts val="400"/>
        </a:spcBef>
        <a:spcAft>
          <a:spcPct val="0"/>
        </a:spcAft>
        <a:buClr>
          <a:srgbClr val="6BB1C9"/>
        </a:buClr>
        <a:buSzPct val="75000"/>
        <a:buFont typeface="Wingdings" panose="05000000000000000000" pitchFamily="2" charset="2"/>
        <a:buChar char=""/>
        <a:defRPr kern="1200">
          <a:solidFill>
            <a:schemeClr val="tx1"/>
          </a:solidFill>
          <a:latin typeface="+mn-lt"/>
          <a:ea typeface="ＭＳ Ｐゴシック" pitchFamily="27" charset="-128"/>
          <a:cs typeface="+mn-cs"/>
        </a:defRPr>
      </a:lvl4pPr>
      <a:lvl5pPr marL="1828800" indent="-228600" algn="l" rtl="0" eaLnBrk="0" fontAlgn="base" hangingPunct="0">
        <a:spcBef>
          <a:spcPts val="400"/>
        </a:spcBef>
        <a:spcAft>
          <a:spcPct val="0"/>
        </a:spcAft>
        <a:buClr>
          <a:srgbClr val="6585CF"/>
        </a:buClr>
        <a:buSzPct val="65000"/>
        <a:buFont typeface="Wingdings" panose="05000000000000000000" pitchFamily="2" charset="2"/>
        <a:buChar char=""/>
        <a:defRPr kern="1200">
          <a:solidFill>
            <a:schemeClr val="tx1"/>
          </a:solidFill>
          <a:latin typeface="+mn-lt"/>
          <a:ea typeface="ＭＳ Ｐゴシック" pitchFamily="27"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youtube.com/watch?v=UG7VmPWkJm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qiao.github.io/PathFinding.js/visua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09600" y="1524000"/>
            <a:ext cx="7848600" cy="1289050"/>
          </a:xfrm>
        </p:spPr>
        <p:txBody>
          <a:bodyPr/>
          <a:lstStyle/>
          <a:p>
            <a:pPr eaLnBrk="1" hangingPunct="1"/>
            <a:r>
              <a:rPr lang="en-US" sz="2600" cap="none" dirty="0" smtClean="0">
                <a:ea typeface="ＭＳ Ｐゴシック" panose="020B0600070205080204" pitchFamily="34" charset="-128"/>
              </a:rPr>
              <a:t/>
            </a:r>
            <a:br>
              <a:rPr lang="en-US" sz="2600" cap="none" dirty="0" smtClean="0">
                <a:ea typeface="ＭＳ Ｐゴシック" panose="020B0600070205080204" pitchFamily="34" charset="-128"/>
              </a:rPr>
            </a:br>
            <a:endParaRPr lang="en-US" sz="3000" cap="none" dirty="0" smtClean="0">
              <a:ea typeface="ＭＳ Ｐゴシック" panose="020B0600070205080204" pitchFamily="34" charset="-128"/>
            </a:endParaRPr>
          </a:p>
        </p:txBody>
      </p:sp>
      <p:sp>
        <p:nvSpPr>
          <p:cNvPr id="12291" name="Rectangle 3"/>
          <p:cNvSpPr>
            <a:spLocks noGrp="1" noChangeArrowheads="1"/>
          </p:cNvSpPr>
          <p:nvPr>
            <p:ph type="subTitle" idx="1"/>
          </p:nvPr>
        </p:nvSpPr>
        <p:spPr>
          <a:xfrm>
            <a:off x="2362200" y="2438400"/>
            <a:ext cx="6400800" cy="3130550"/>
          </a:xfrm>
        </p:spPr>
        <p:txBody>
          <a:bodyPr/>
          <a:lstStyle/>
          <a:p>
            <a:pPr eaLnBrk="1" hangingPunct="1">
              <a:lnSpc>
                <a:spcPct val="110000"/>
              </a:lnSpc>
              <a:spcBef>
                <a:spcPct val="0"/>
              </a:spcBef>
              <a:buClrTx/>
            </a:pPr>
            <a:r>
              <a:rPr lang="en-CA" sz="1900" dirty="0" smtClean="0">
                <a:solidFill>
                  <a:schemeClr val="tx1"/>
                </a:solidFill>
                <a:ea typeface="ＭＳ Ｐゴシック" panose="020B0600070205080204" pitchFamily="34" charset="-128"/>
              </a:rPr>
              <a:t>Introduction to Game Design and Development </a:t>
            </a:r>
          </a:p>
          <a:p>
            <a:pPr eaLnBrk="1" hangingPunct="1">
              <a:lnSpc>
                <a:spcPct val="110000"/>
              </a:lnSpc>
              <a:spcBef>
                <a:spcPct val="0"/>
              </a:spcBef>
              <a:buClrTx/>
            </a:pPr>
            <a:r>
              <a:rPr lang="en-CA" sz="1900" dirty="0" smtClean="0">
                <a:solidFill>
                  <a:schemeClr val="tx1"/>
                </a:solidFill>
                <a:ea typeface="ＭＳ Ｐゴシック" panose="020B0600070205080204" pitchFamily="34" charset="-128"/>
              </a:rPr>
              <a:t>ITCS 4230/5230</a:t>
            </a:r>
          </a:p>
          <a:p>
            <a:pPr eaLnBrk="1" hangingPunct="1">
              <a:lnSpc>
                <a:spcPct val="110000"/>
              </a:lnSpc>
              <a:spcBef>
                <a:spcPct val="0"/>
              </a:spcBef>
            </a:pPr>
            <a:endParaRPr lang="en-US" sz="1900" dirty="0" smtClean="0">
              <a:solidFill>
                <a:schemeClr val="tx1"/>
              </a:solidFill>
              <a:ea typeface="ＭＳ Ｐゴシック" panose="020B0600070205080204" pitchFamily="34" charset="-128"/>
            </a:endParaRPr>
          </a:p>
          <a:p>
            <a:pPr eaLnBrk="1" hangingPunct="1">
              <a:lnSpc>
                <a:spcPct val="80000"/>
              </a:lnSpc>
            </a:pPr>
            <a:endParaRPr lang="en-US" sz="1900" dirty="0" smtClean="0">
              <a:solidFill>
                <a:schemeClr val="tx1"/>
              </a:solidFill>
              <a:ea typeface="ＭＳ Ｐゴシック" panose="020B0600070205080204" pitchFamily="34" charset="-128"/>
            </a:endParaRPr>
          </a:p>
          <a:p>
            <a:pPr eaLnBrk="1" hangingPunct="1">
              <a:lnSpc>
                <a:spcPct val="80000"/>
              </a:lnSpc>
            </a:pPr>
            <a:r>
              <a:rPr lang="en-US" sz="2000" dirty="0" smtClean="0">
                <a:solidFill>
                  <a:schemeClr val="tx1"/>
                </a:solidFill>
                <a:ea typeface="ＭＳ Ｐゴシック" panose="020B0600070205080204" pitchFamily="34" charset="-128"/>
              </a:rPr>
              <a:t>Dr. Dewan Tanvir Ahmed</a:t>
            </a:r>
          </a:p>
          <a:p>
            <a:pPr eaLnBrk="1" hangingPunct="1">
              <a:lnSpc>
                <a:spcPct val="80000"/>
              </a:lnSpc>
            </a:pPr>
            <a:r>
              <a:rPr lang="en-US" sz="1900" dirty="0" smtClean="0">
                <a:solidFill>
                  <a:schemeClr val="tx1"/>
                </a:solidFill>
                <a:ea typeface="ＭＳ Ｐゴシック" panose="020B0600070205080204" pitchFamily="34" charset="-128"/>
              </a:rPr>
              <a:t>Department of Computer Science</a:t>
            </a:r>
          </a:p>
          <a:p>
            <a:pPr eaLnBrk="1" hangingPunct="1">
              <a:lnSpc>
                <a:spcPct val="80000"/>
              </a:lnSpc>
            </a:pPr>
            <a:r>
              <a:rPr lang="en-US" sz="1900" dirty="0" smtClean="0">
                <a:solidFill>
                  <a:schemeClr val="tx1"/>
                </a:solidFill>
                <a:ea typeface="ＭＳ Ｐゴシック" panose="020B0600070205080204" pitchFamily="34" charset="-128"/>
              </a:rPr>
              <a:t>University of North Carolina at Charlotte</a:t>
            </a:r>
          </a:p>
        </p:txBody>
      </p:sp>
      <p:sp>
        <p:nvSpPr>
          <p:cNvPr id="12292" name="Rectangle 4"/>
          <p:cNvSpPr>
            <a:spLocks noChangeArrowheads="1"/>
          </p:cNvSpPr>
          <p:nvPr/>
        </p:nvSpPr>
        <p:spPr bwMode="auto">
          <a:xfrm>
            <a:off x="609600" y="304800"/>
            <a:ext cx="7772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4000" i="0"/>
          </a:p>
        </p:txBody>
      </p:sp>
      <p:sp>
        <p:nvSpPr>
          <p:cNvPr id="12293" name="Rectangle 8"/>
          <p:cNvSpPr>
            <a:spLocks noChangeArrowheads="1"/>
          </p:cNvSpPr>
          <p:nvPr/>
        </p:nvSpPr>
        <p:spPr bwMode="auto">
          <a:xfrm>
            <a:off x="2362200" y="1396425"/>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3200" i="0" dirty="0" smtClean="0"/>
              <a:t>Game AI – </a:t>
            </a:r>
            <a:r>
              <a:rPr lang="en-US" sz="3200" i="0" smtClean="0"/>
              <a:t>Part III</a:t>
            </a:r>
            <a:endParaRPr lang="en-US" sz="3200" i="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dirty="0"/>
              <a:t>Representing the Search Space</a:t>
            </a:r>
          </a:p>
        </p:txBody>
      </p:sp>
      <p:sp>
        <p:nvSpPr>
          <p:cNvPr id="318467" name="Rectangle 3"/>
          <p:cNvSpPr>
            <a:spLocks noGrp="1" noChangeArrowheads="1"/>
          </p:cNvSpPr>
          <p:nvPr>
            <p:ph type="body" idx="1"/>
          </p:nvPr>
        </p:nvSpPr>
        <p:spPr/>
        <p:txBody>
          <a:bodyPr/>
          <a:lstStyle/>
          <a:p>
            <a:pPr>
              <a:lnSpc>
                <a:spcPct val="90000"/>
              </a:lnSpc>
            </a:pPr>
            <a:r>
              <a:rPr lang="en-US" sz="2800" dirty="0" smtClean="0"/>
              <a:t>Pathfinding </a:t>
            </a:r>
            <a:r>
              <a:rPr lang="en-US" sz="2800" dirty="0"/>
              <a:t>algorithms can be used on</a:t>
            </a:r>
          </a:p>
          <a:p>
            <a:pPr lvl="1">
              <a:lnSpc>
                <a:spcPct val="90000"/>
              </a:lnSpc>
            </a:pPr>
            <a:r>
              <a:rPr lang="en-US" sz="2400" dirty="0"/>
              <a:t>Grids</a:t>
            </a:r>
          </a:p>
          <a:p>
            <a:pPr lvl="1">
              <a:lnSpc>
                <a:spcPct val="90000"/>
              </a:lnSpc>
            </a:pPr>
            <a:r>
              <a:rPr lang="en-US" sz="2400" dirty="0"/>
              <a:t>Waypoint graphs</a:t>
            </a:r>
          </a:p>
          <a:p>
            <a:pPr lvl="1">
              <a:lnSpc>
                <a:spcPct val="90000"/>
              </a:lnSpc>
            </a:pPr>
            <a:r>
              <a:rPr lang="en-US" sz="2400" dirty="0"/>
              <a:t>Navigation </a:t>
            </a:r>
            <a:r>
              <a:rPr lang="en-US" sz="2400" dirty="0" smtClean="0"/>
              <a:t>meshes</a:t>
            </a:r>
          </a:p>
          <a:p>
            <a:pPr lvl="1">
              <a:lnSpc>
                <a:spcPct val="90000"/>
              </a:lnSpc>
            </a:pPr>
            <a:endParaRPr lang="en-US" dirty="0"/>
          </a:p>
          <a:p>
            <a:pPr>
              <a:lnSpc>
                <a:spcPct val="90000"/>
              </a:lnSpc>
            </a:pPr>
            <a:r>
              <a:rPr lang="en-CA" dirty="0" smtClean="0"/>
              <a:t>One </a:t>
            </a:r>
            <a:r>
              <a:rPr lang="en-CA" dirty="0"/>
              <a:t>scheme more appropriate than the </a:t>
            </a:r>
            <a:r>
              <a:rPr lang="en-CA" dirty="0" smtClean="0"/>
              <a:t>others and based on </a:t>
            </a:r>
            <a:endParaRPr lang="en-US" dirty="0"/>
          </a:p>
          <a:p>
            <a:pPr lvl="1">
              <a:lnSpc>
                <a:spcPct val="90000"/>
              </a:lnSpc>
            </a:pPr>
            <a:r>
              <a:rPr lang="en-CA" dirty="0" smtClean="0"/>
              <a:t>The genre </a:t>
            </a:r>
            <a:r>
              <a:rPr lang="en-CA" dirty="0"/>
              <a:t>of a </a:t>
            </a:r>
            <a:r>
              <a:rPr lang="en-CA" dirty="0" smtClean="0"/>
              <a:t>game</a:t>
            </a:r>
          </a:p>
          <a:p>
            <a:pPr lvl="1">
              <a:lnSpc>
                <a:spcPct val="90000"/>
              </a:lnSpc>
            </a:pPr>
            <a:r>
              <a:rPr lang="en-CA" dirty="0" smtClean="0"/>
              <a:t>The </a:t>
            </a:r>
            <a:r>
              <a:rPr lang="en-CA" dirty="0"/>
              <a:t>type of </a:t>
            </a:r>
            <a:r>
              <a:rPr lang="en-CA" dirty="0" smtClean="0"/>
              <a:t>levels</a:t>
            </a:r>
          </a:p>
          <a:p>
            <a:pPr lvl="1">
              <a:lnSpc>
                <a:spcPct val="90000"/>
              </a:lnSpc>
            </a:pPr>
            <a:r>
              <a:rPr lang="en-CA" dirty="0" smtClean="0"/>
              <a:t>The </a:t>
            </a:r>
            <a:r>
              <a:rPr lang="en-CA" dirty="0"/>
              <a:t>number of agents, and many other </a:t>
            </a:r>
            <a:r>
              <a:rPr lang="en-CA" dirty="0" smtClean="0"/>
              <a:t>constraints</a:t>
            </a:r>
            <a:endParaRPr lang="en-US" sz="2400" dirty="0"/>
          </a:p>
        </p:txBody>
      </p:sp>
    </p:spTree>
    <p:extLst>
      <p:ext uri="{BB962C8B-B14F-4D97-AF65-F5344CB8AC3E}">
        <p14:creationId xmlns:p14="http://schemas.microsoft.com/office/powerpoint/2010/main" val="2208894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7579FD3C-DA1E-4215-87E6-22FD3E0EB6A3}" type="slidenum">
              <a:rPr kumimoji="0" lang="en-US" sz="1400" smtClean="0"/>
              <a:pPr eaLnBrk="1" hangingPunct="1"/>
              <a:t>11</a:t>
            </a:fld>
            <a:endParaRPr kumimoji="0" lang="en-US" sz="1400" smtClean="0"/>
          </a:p>
        </p:txBody>
      </p:sp>
      <p:sp>
        <p:nvSpPr>
          <p:cNvPr id="55299" name="Rectangle 2"/>
          <p:cNvSpPr>
            <a:spLocks noGrp="1" noChangeArrowheads="1"/>
          </p:cNvSpPr>
          <p:nvPr>
            <p:ph type="title"/>
          </p:nvPr>
        </p:nvSpPr>
        <p:spPr/>
        <p:txBody>
          <a:bodyPr/>
          <a:lstStyle/>
          <a:p>
            <a:pPr eaLnBrk="1" hangingPunct="1"/>
            <a:r>
              <a:rPr lang="en-CA" dirty="0" smtClean="0"/>
              <a:t>Grids</a:t>
            </a:r>
          </a:p>
        </p:txBody>
      </p:sp>
      <p:sp>
        <p:nvSpPr>
          <p:cNvPr id="55300" name="Rectangle 3"/>
          <p:cNvSpPr>
            <a:spLocks noGrp="1" noChangeArrowheads="1"/>
          </p:cNvSpPr>
          <p:nvPr>
            <p:ph type="body" idx="1"/>
          </p:nvPr>
        </p:nvSpPr>
        <p:spPr/>
        <p:txBody>
          <a:bodyPr/>
          <a:lstStyle/>
          <a:p>
            <a:pPr eaLnBrk="1" hangingPunct="1"/>
            <a:r>
              <a:rPr lang="en-CA" dirty="0" smtClean="0"/>
              <a:t>Regular grids (equally spaced nodes)</a:t>
            </a:r>
          </a:p>
          <a:p>
            <a:pPr lvl="1" eaLnBrk="1" hangingPunct="1"/>
            <a:r>
              <a:rPr lang="en-CA" dirty="0" smtClean="0"/>
              <a:t>Rectangular or hexagonal</a:t>
            </a:r>
          </a:p>
          <a:p>
            <a:pPr lvl="1" eaLnBrk="1" hangingPunct="1"/>
            <a:r>
              <a:rPr lang="en-CA" dirty="0" smtClean="0"/>
              <a:t>Easy to generate automatically</a:t>
            </a:r>
          </a:p>
          <a:p>
            <a:pPr eaLnBrk="1" hangingPunct="1"/>
            <a:endParaRPr lang="en-CA" dirty="0" smtClean="0"/>
          </a:p>
          <a:p>
            <a:pPr eaLnBrk="1" hangingPunct="1"/>
            <a:r>
              <a:rPr lang="en-CA" dirty="0" smtClean="0"/>
              <a:t>Arbitrary grids</a:t>
            </a:r>
          </a:p>
          <a:p>
            <a:pPr lvl="1" eaLnBrk="1" hangingPunct="1"/>
            <a:r>
              <a:rPr lang="en-CA" dirty="0" smtClean="0"/>
              <a:t>Require hand-selected nodes</a:t>
            </a:r>
          </a:p>
          <a:p>
            <a:pPr lvl="1" eaLnBrk="1" hangingPunct="1"/>
            <a:r>
              <a:rPr lang="en-CA" dirty="0" smtClean="0"/>
              <a:t>Provide better node position and less data</a:t>
            </a:r>
          </a:p>
        </p:txBody>
      </p:sp>
    </p:spTree>
    <p:extLst>
      <p:ext uri="{BB962C8B-B14F-4D97-AF65-F5344CB8AC3E}">
        <p14:creationId xmlns:p14="http://schemas.microsoft.com/office/powerpoint/2010/main" val="1253181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dirty="0" smtClean="0"/>
              <a:t>Grids (cont.)</a:t>
            </a:r>
            <a:endParaRPr lang="en-US" dirty="0"/>
          </a:p>
        </p:txBody>
      </p:sp>
      <p:sp>
        <p:nvSpPr>
          <p:cNvPr id="311299" name="Rectangle 3"/>
          <p:cNvSpPr>
            <a:spLocks noGrp="1" noChangeArrowheads="1"/>
          </p:cNvSpPr>
          <p:nvPr>
            <p:ph type="body" idx="1"/>
          </p:nvPr>
        </p:nvSpPr>
        <p:spPr/>
        <p:txBody>
          <a:bodyPr/>
          <a:lstStyle/>
          <a:p>
            <a:r>
              <a:rPr lang="en-US" dirty="0"/>
              <a:t>2D grids – intuitive world representation</a:t>
            </a:r>
          </a:p>
          <a:p>
            <a:pPr lvl="1"/>
            <a:r>
              <a:rPr lang="en-CA" dirty="0"/>
              <a:t>RTS games such as Age of Empires and Warcraft III</a:t>
            </a:r>
            <a:endParaRPr lang="en-US" dirty="0" smtClean="0"/>
          </a:p>
          <a:p>
            <a:pPr lvl="1"/>
            <a:r>
              <a:rPr lang="en-US" dirty="0" smtClean="0"/>
              <a:t>Works </a:t>
            </a:r>
            <a:r>
              <a:rPr lang="en-US" dirty="0"/>
              <a:t>well for many games including some 3D games such as </a:t>
            </a:r>
            <a:r>
              <a:rPr lang="en-US" i="1" dirty="0"/>
              <a:t>Warcraft III</a:t>
            </a:r>
            <a:endParaRPr lang="en-US" dirty="0"/>
          </a:p>
          <a:p>
            <a:r>
              <a:rPr lang="en-US" dirty="0"/>
              <a:t>Each cell is flagged</a:t>
            </a:r>
          </a:p>
          <a:p>
            <a:pPr lvl="1"/>
            <a:r>
              <a:rPr lang="en-US" dirty="0"/>
              <a:t>Passable or impassable</a:t>
            </a:r>
          </a:p>
          <a:p>
            <a:r>
              <a:rPr lang="en-US" dirty="0"/>
              <a:t>Each object in the world can occupy </a:t>
            </a:r>
            <a:r>
              <a:rPr lang="en-US" dirty="0">
                <a:solidFill>
                  <a:srgbClr val="0000FF"/>
                </a:solidFill>
              </a:rPr>
              <a:t>one or more cells</a:t>
            </a:r>
          </a:p>
        </p:txBody>
      </p:sp>
    </p:spTree>
    <p:extLst>
      <p:ext uri="{BB962C8B-B14F-4D97-AF65-F5344CB8AC3E}">
        <p14:creationId xmlns:p14="http://schemas.microsoft.com/office/powerpoint/2010/main" val="406129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a:t>Grid </a:t>
            </a:r>
            <a:r>
              <a:rPr lang="en-US" dirty="0" smtClean="0"/>
              <a:t>Characteristics/</a:t>
            </a:r>
            <a:r>
              <a:rPr lang="en-US" dirty="0" err="1" smtClean="0"/>
              <a:t>Advnatages</a:t>
            </a:r>
            <a:endParaRPr lang="en-US" dirty="0"/>
          </a:p>
        </p:txBody>
      </p:sp>
      <p:sp>
        <p:nvSpPr>
          <p:cNvPr id="312323" name="Rectangle 3"/>
          <p:cNvSpPr>
            <a:spLocks noGrp="1" noChangeArrowheads="1"/>
          </p:cNvSpPr>
          <p:nvPr>
            <p:ph type="body" idx="1"/>
          </p:nvPr>
        </p:nvSpPr>
        <p:spPr/>
        <p:txBody>
          <a:bodyPr/>
          <a:lstStyle/>
          <a:p>
            <a:r>
              <a:rPr lang="en-US" sz="2800"/>
              <a:t>Fast look-up</a:t>
            </a:r>
          </a:p>
          <a:p>
            <a:r>
              <a:rPr lang="en-US" sz="2800"/>
              <a:t>Easy access to neighboring cells</a:t>
            </a:r>
          </a:p>
          <a:p>
            <a:r>
              <a:rPr lang="en-US" sz="2800" b="1"/>
              <a:t>Complete</a:t>
            </a:r>
            <a:r>
              <a:rPr lang="en-US" sz="2800"/>
              <a:t> representation of the level</a:t>
            </a:r>
          </a:p>
          <a:p>
            <a:endParaRPr lang="en-US" sz="2800"/>
          </a:p>
        </p:txBody>
      </p:sp>
      <p:pic>
        <p:nvPicPr>
          <p:cNvPr id="312324" name="Picture 4" descr="Grid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49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4ECAE2BC-909B-4C0B-B608-A82449690728}" type="slidenum">
              <a:rPr kumimoji="0" lang="en-US" sz="1400" smtClean="0"/>
              <a:pPr eaLnBrk="1" hangingPunct="1"/>
              <a:t>14</a:t>
            </a:fld>
            <a:endParaRPr kumimoji="0" lang="en-US" sz="1400" smtClean="0"/>
          </a:p>
        </p:txBody>
      </p:sp>
      <p:sp>
        <p:nvSpPr>
          <p:cNvPr id="56323" name="Rectangle 2"/>
          <p:cNvSpPr>
            <a:spLocks noGrp="1" noChangeArrowheads="1"/>
          </p:cNvSpPr>
          <p:nvPr>
            <p:ph type="title"/>
          </p:nvPr>
        </p:nvSpPr>
        <p:spPr/>
        <p:txBody>
          <a:bodyPr/>
          <a:lstStyle/>
          <a:p>
            <a:pPr eaLnBrk="1" hangingPunct="1"/>
            <a:r>
              <a:rPr lang="en-CA" smtClean="0"/>
              <a:t>Regular Grids</a:t>
            </a:r>
          </a:p>
        </p:txBody>
      </p:sp>
      <p:pic>
        <p:nvPicPr>
          <p:cNvPr id="56324"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7504" y="1516857"/>
            <a:ext cx="4392613"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5"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133" y="1476376"/>
            <a:ext cx="45656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7474" y="4189844"/>
            <a:ext cx="4476660" cy="1569660"/>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A two dimensional array maps to the rectangular mesh</a:t>
            </a:r>
          </a:p>
          <a:p>
            <a:r>
              <a:rPr lang="en-US" dirty="0"/>
              <a:t>Easy to calculate position</a:t>
            </a:r>
          </a:p>
          <a:p>
            <a:endParaRPr lang="en-US" dirty="0"/>
          </a:p>
        </p:txBody>
      </p:sp>
      <p:sp>
        <p:nvSpPr>
          <p:cNvPr id="8" name="TextBox 7"/>
          <p:cNvSpPr txBox="1"/>
          <p:nvPr/>
        </p:nvSpPr>
        <p:spPr>
          <a:xfrm>
            <a:off x="4788151" y="4147345"/>
            <a:ext cx="4248346" cy="1938992"/>
          </a:xfrm>
          <a:prstGeom prst="rect">
            <a:avLst/>
          </a:prstGeom>
          <a:solidFill>
            <a:schemeClr val="tx2">
              <a:lumMod val="75000"/>
            </a:schemeClr>
          </a:solidFill>
        </p:spPr>
        <p:txBody>
          <a:bodyPr wrap="square" rtlCol="0">
            <a:spAutoFit/>
          </a:bodyPr>
          <a:lstStyle/>
          <a:p>
            <a:pPr marL="285750" indent="-285750">
              <a:buFont typeface="Arial" pitchFamily="34" charset="0"/>
              <a:buChar char="•"/>
            </a:pPr>
            <a:r>
              <a:rPr lang="en-US" i="0" dirty="0" smtClean="0">
                <a:solidFill>
                  <a:schemeClr val="accent4">
                    <a:lumMod val="20000"/>
                    <a:lumOff val="80000"/>
                  </a:schemeClr>
                </a:solidFill>
                <a:latin typeface="+mn-lt"/>
              </a:rPr>
              <a:t>Complicated to deal with</a:t>
            </a:r>
          </a:p>
          <a:p>
            <a:pPr marL="285750" indent="-285750">
              <a:buFont typeface="Arial" pitchFamily="34" charset="0"/>
              <a:buChar char="•"/>
            </a:pPr>
            <a:r>
              <a:rPr lang="en-US" i="0" dirty="0" smtClean="0">
                <a:solidFill>
                  <a:schemeClr val="accent4">
                    <a:lumMod val="20000"/>
                    <a:lumOff val="80000"/>
                  </a:schemeClr>
                </a:solidFill>
                <a:latin typeface="+mn-lt"/>
              </a:rPr>
              <a:t>Adjacent nodes are equidistance from the center node</a:t>
            </a:r>
          </a:p>
          <a:p>
            <a:pPr marL="285750" indent="-285750">
              <a:buFont typeface="Arial" pitchFamily="34" charset="0"/>
              <a:buChar char="•"/>
            </a:pPr>
            <a:r>
              <a:rPr lang="en-US" i="0" dirty="0" smtClean="0">
                <a:solidFill>
                  <a:schemeClr val="accent4">
                    <a:lumMod val="20000"/>
                    <a:lumOff val="80000"/>
                  </a:schemeClr>
                </a:solidFill>
                <a:latin typeface="+mn-lt"/>
              </a:rPr>
              <a:t>Visually pleasing</a:t>
            </a:r>
            <a:endParaRPr lang="en-US" i="0" dirty="0">
              <a:solidFill>
                <a:schemeClr val="accent4">
                  <a:lumMod val="20000"/>
                  <a:lumOff val="80000"/>
                </a:schemeClr>
              </a:solidFill>
              <a:latin typeface="+mn-lt"/>
            </a:endParaRPr>
          </a:p>
        </p:txBody>
      </p:sp>
    </p:spTree>
    <p:extLst>
      <p:ext uri="{BB962C8B-B14F-4D97-AF65-F5344CB8AC3E}">
        <p14:creationId xmlns:p14="http://schemas.microsoft.com/office/powerpoint/2010/main" val="32106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4ECAE2BC-909B-4C0B-B608-A82449690728}" type="slidenum">
              <a:rPr kumimoji="0" lang="en-US" sz="1400" smtClean="0"/>
              <a:pPr eaLnBrk="1" hangingPunct="1"/>
              <a:t>15</a:t>
            </a:fld>
            <a:endParaRPr kumimoji="0" lang="en-US" sz="1400" smtClean="0"/>
          </a:p>
        </p:txBody>
      </p:sp>
      <p:sp>
        <p:nvSpPr>
          <p:cNvPr id="56323" name="Rectangle 2"/>
          <p:cNvSpPr>
            <a:spLocks noGrp="1" noChangeArrowheads="1"/>
          </p:cNvSpPr>
          <p:nvPr>
            <p:ph type="title"/>
          </p:nvPr>
        </p:nvSpPr>
        <p:spPr/>
        <p:txBody>
          <a:bodyPr/>
          <a:lstStyle/>
          <a:p>
            <a:pPr eaLnBrk="1" hangingPunct="1"/>
            <a:r>
              <a:rPr lang="en-CA" smtClean="0"/>
              <a:t>Regular Grids</a:t>
            </a:r>
          </a:p>
        </p:txBody>
      </p:sp>
      <p:pic>
        <p:nvPicPr>
          <p:cNvPr id="56324"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51520" y="1340768"/>
            <a:ext cx="4392613"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6"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469" y="3455448"/>
            <a:ext cx="360045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719828" y="2065937"/>
            <a:ext cx="4250695" cy="1200329"/>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Path on a rectangular grid tends to have a stair-step appearance</a:t>
            </a:r>
          </a:p>
        </p:txBody>
      </p:sp>
      <p:sp>
        <p:nvSpPr>
          <p:cNvPr id="8" name="TextBox 7"/>
          <p:cNvSpPr txBox="1"/>
          <p:nvPr/>
        </p:nvSpPr>
        <p:spPr>
          <a:xfrm>
            <a:off x="775774" y="4669447"/>
            <a:ext cx="4250695" cy="830997"/>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Make sure agent does not clip any obstacles</a:t>
            </a:r>
          </a:p>
        </p:txBody>
      </p:sp>
    </p:spTree>
    <p:extLst>
      <p:ext uri="{BB962C8B-B14F-4D97-AF65-F5344CB8AC3E}">
        <p14:creationId xmlns:p14="http://schemas.microsoft.com/office/powerpoint/2010/main" val="293668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Waypoint Graph</a:t>
            </a:r>
          </a:p>
        </p:txBody>
      </p:sp>
      <p:sp>
        <p:nvSpPr>
          <p:cNvPr id="313347" name="Rectangle 3"/>
          <p:cNvSpPr>
            <a:spLocks noGrp="1" noChangeArrowheads="1"/>
          </p:cNvSpPr>
          <p:nvPr>
            <p:ph type="body" idx="1"/>
          </p:nvPr>
        </p:nvSpPr>
        <p:spPr>
          <a:xfrm>
            <a:off x="152400" y="1524000"/>
            <a:ext cx="8991600" cy="5105400"/>
          </a:xfrm>
        </p:spPr>
        <p:txBody>
          <a:bodyPr/>
          <a:lstStyle/>
          <a:p>
            <a:r>
              <a:rPr lang="en-CA" sz="3600" dirty="0">
                <a:solidFill>
                  <a:srgbClr val="FF0000"/>
                </a:solidFill>
                <a:latin typeface="Angsana New" panose="02020603050405020304" pitchFamily="18" charset="-34"/>
                <a:cs typeface="Angsana New" panose="02020603050405020304" pitchFamily="18" charset="-34"/>
              </a:rPr>
              <a:t>Instead of specifying passable and impassable parts of the </a:t>
            </a:r>
            <a:r>
              <a:rPr lang="en-CA" sz="3600" dirty="0" smtClean="0">
                <a:solidFill>
                  <a:srgbClr val="FF0000"/>
                </a:solidFill>
                <a:latin typeface="Angsana New" panose="02020603050405020304" pitchFamily="18" charset="-34"/>
                <a:cs typeface="Angsana New" panose="02020603050405020304" pitchFamily="18" charset="-34"/>
              </a:rPr>
              <a:t>level </a:t>
            </a:r>
            <a:r>
              <a:rPr lang="en-CA" sz="3600" dirty="0" smtClean="0">
                <a:latin typeface="Angsana New" panose="02020603050405020304" pitchFamily="18" charset="-34"/>
                <a:cs typeface="Angsana New" panose="02020603050405020304" pitchFamily="18" charset="-34"/>
              </a:rPr>
              <a:t>- a</a:t>
            </a:r>
            <a:r>
              <a:rPr lang="en-US" sz="3600" dirty="0" smtClean="0">
                <a:latin typeface="Angsana New" panose="02020603050405020304" pitchFamily="18" charset="-34"/>
                <a:cs typeface="Angsana New" panose="02020603050405020304" pitchFamily="18" charset="-34"/>
              </a:rPr>
              <a:t> </a:t>
            </a:r>
            <a:r>
              <a:rPr lang="en-US" sz="3600" dirty="0">
                <a:latin typeface="Angsana New" panose="02020603050405020304" pitchFamily="18" charset="-34"/>
                <a:cs typeface="Angsana New" panose="02020603050405020304" pitchFamily="18" charset="-34"/>
              </a:rPr>
              <a:t>waypoint graph specifies lines/routes that are “safe” for </a:t>
            </a:r>
            <a:r>
              <a:rPr lang="en-US" sz="3600" dirty="0" smtClean="0">
                <a:latin typeface="Angsana New" panose="02020603050405020304" pitchFamily="18" charset="-34"/>
                <a:cs typeface="Angsana New" panose="02020603050405020304" pitchFamily="18" charset="-34"/>
              </a:rPr>
              <a:t>traversing.</a:t>
            </a:r>
            <a:endParaRPr lang="en-US" sz="3600" dirty="0">
              <a:latin typeface="Angsana New" panose="02020603050405020304" pitchFamily="18" charset="-34"/>
              <a:cs typeface="Angsana New" panose="02020603050405020304" pitchFamily="18" charset="-34"/>
            </a:endParaRPr>
          </a:p>
          <a:p>
            <a:r>
              <a:rPr lang="en-CA" sz="3600" dirty="0">
                <a:latin typeface="Angsana New" panose="02020603050405020304" pitchFamily="18" charset="-34"/>
                <a:cs typeface="Angsana New" panose="02020603050405020304" pitchFamily="18" charset="-34"/>
              </a:rPr>
              <a:t>An agent can choose to </a:t>
            </a:r>
            <a:r>
              <a:rPr lang="en-CA" sz="3600" dirty="0" smtClean="0">
                <a:latin typeface="Angsana New" panose="02020603050405020304" pitchFamily="18" charset="-34"/>
                <a:cs typeface="Angsana New" panose="02020603050405020304" pitchFamily="18" charset="-34"/>
              </a:rPr>
              <a:t>walk along </a:t>
            </a:r>
            <a:r>
              <a:rPr lang="en-CA" sz="3600" dirty="0">
                <a:latin typeface="Angsana New" panose="02020603050405020304" pitchFamily="18" charset="-34"/>
                <a:cs typeface="Angsana New" panose="02020603050405020304" pitchFamily="18" charset="-34"/>
              </a:rPr>
              <a:t>any of these lines without having to worry about running into major </a:t>
            </a:r>
            <a:r>
              <a:rPr lang="en-CA" sz="3600" dirty="0" smtClean="0">
                <a:latin typeface="Angsana New" panose="02020603050405020304" pitchFamily="18" charset="-34"/>
                <a:cs typeface="Angsana New" panose="02020603050405020304" pitchFamily="18" charset="-34"/>
              </a:rPr>
              <a:t>obstacles or </a:t>
            </a:r>
            <a:r>
              <a:rPr lang="en-CA" sz="3600" dirty="0">
                <a:latin typeface="Angsana New" panose="02020603050405020304" pitchFamily="18" charset="-34"/>
                <a:cs typeface="Angsana New" panose="02020603050405020304" pitchFamily="18" charset="-34"/>
              </a:rPr>
              <a:t>falling into ditches or off a ramp</a:t>
            </a:r>
            <a:r>
              <a:rPr lang="en-CA" sz="3600" dirty="0" smtClean="0">
                <a:latin typeface="Angsana New" panose="02020603050405020304" pitchFamily="18" charset="-34"/>
                <a:cs typeface="Angsana New" panose="02020603050405020304" pitchFamily="18" charset="-34"/>
              </a:rPr>
              <a:t>.</a:t>
            </a:r>
          </a:p>
          <a:p>
            <a:r>
              <a:rPr lang="en-US" sz="3600" dirty="0" smtClean="0">
                <a:latin typeface="Angsana New" panose="02020603050405020304" pitchFamily="18" charset="-34"/>
                <a:cs typeface="Angsana New" panose="02020603050405020304" pitchFamily="18" charset="-34"/>
              </a:rPr>
              <a:t>Each </a:t>
            </a:r>
            <a:r>
              <a:rPr lang="en-US" sz="3600" dirty="0">
                <a:latin typeface="Angsana New" panose="02020603050405020304" pitchFamily="18" charset="-34"/>
                <a:cs typeface="Angsana New" panose="02020603050405020304" pitchFamily="18" charset="-34"/>
              </a:rPr>
              <a:t>line (or link) connects exactly two waypoints</a:t>
            </a:r>
          </a:p>
        </p:txBody>
      </p:sp>
      <p:pic>
        <p:nvPicPr>
          <p:cNvPr id="313348" name="Picture 4" descr="Waypoint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93192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019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Waypoint Graph Characteristics</a:t>
            </a:r>
          </a:p>
        </p:txBody>
      </p:sp>
      <p:sp>
        <p:nvSpPr>
          <p:cNvPr id="314371" name="Rectangle 3"/>
          <p:cNvSpPr>
            <a:spLocks noGrp="1" noChangeArrowheads="1"/>
          </p:cNvSpPr>
          <p:nvPr>
            <p:ph type="body" idx="1"/>
          </p:nvPr>
        </p:nvSpPr>
        <p:spPr/>
        <p:txBody>
          <a:bodyPr/>
          <a:lstStyle/>
          <a:p>
            <a:r>
              <a:rPr lang="en-US" dirty="0"/>
              <a:t>Waypoint node can be connected to any number of other waypoint nodes </a:t>
            </a:r>
          </a:p>
          <a:p>
            <a:r>
              <a:rPr lang="en-US" dirty="0"/>
              <a:t>Waypoint graph can easily represent arbitrary 3D levels </a:t>
            </a:r>
          </a:p>
          <a:p>
            <a:r>
              <a:rPr lang="en-US" dirty="0"/>
              <a:t>Can incorporate auxiliary information</a:t>
            </a:r>
          </a:p>
          <a:p>
            <a:pPr lvl="1"/>
            <a:r>
              <a:rPr lang="en-US" dirty="0"/>
              <a:t>Such as ladders and jump pads</a:t>
            </a:r>
          </a:p>
          <a:p>
            <a:r>
              <a:rPr lang="en-US" b="1" dirty="0"/>
              <a:t>Incomplete</a:t>
            </a:r>
            <a:r>
              <a:rPr lang="en-US" dirty="0"/>
              <a:t> representation of the </a:t>
            </a:r>
            <a:r>
              <a:rPr lang="en-US" dirty="0" smtClean="0"/>
              <a:t>level</a:t>
            </a:r>
          </a:p>
          <a:p>
            <a:r>
              <a:rPr lang="en-US" dirty="0" smtClean="0"/>
              <a:t>Example: </a:t>
            </a:r>
          </a:p>
          <a:p>
            <a:pPr lvl="1"/>
            <a:r>
              <a:rPr lang="en-CA" dirty="0" smtClean="0"/>
              <a:t>Many </a:t>
            </a:r>
            <a:r>
              <a:rPr lang="en-CA" dirty="0"/>
              <a:t>FPS games such as Unreal Tournament </a:t>
            </a:r>
            <a:r>
              <a:rPr lang="en-CA" dirty="0" smtClean="0"/>
              <a:t>and Half-Life </a:t>
            </a:r>
            <a:r>
              <a:rPr lang="en-CA" dirty="0"/>
              <a:t>use waypoint graphs.</a:t>
            </a:r>
            <a:endParaRPr lang="en-US" dirty="0"/>
          </a:p>
        </p:txBody>
      </p:sp>
    </p:spTree>
    <p:extLst>
      <p:ext uri="{BB962C8B-B14F-4D97-AF65-F5344CB8AC3E}">
        <p14:creationId xmlns:p14="http://schemas.microsoft.com/office/powerpoint/2010/main" val="3487959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9546DEA3-593C-43C0-B899-08593F9E653F}" type="slidenum">
              <a:rPr kumimoji="0" lang="en-US" sz="1400" smtClean="0"/>
              <a:pPr eaLnBrk="1" hangingPunct="1"/>
              <a:t>18</a:t>
            </a:fld>
            <a:endParaRPr kumimoji="0" lang="en-US" sz="1400" smtClean="0"/>
          </a:p>
        </p:txBody>
      </p:sp>
      <p:sp>
        <p:nvSpPr>
          <p:cNvPr id="57347" name="Rectangle 2"/>
          <p:cNvSpPr>
            <a:spLocks noGrp="1" noChangeArrowheads="1"/>
          </p:cNvSpPr>
          <p:nvPr>
            <p:ph type="title"/>
          </p:nvPr>
        </p:nvSpPr>
        <p:spPr/>
        <p:txBody>
          <a:bodyPr/>
          <a:lstStyle/>
          <a:p>
            <a:pPr eaLnBrk="1" hangingPunct="1"/>
            <a:r>
              <a:rPr lang="en-CA" smtClean="0"/>
              <a:t>Arbitrary Grids</a:t>
            </a:r>
          </a:p>
        </p:txBody>
      </p:sp>
      <p:pic>
        <p:nvPicPr>
          <p:cNvPr id="57348"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657809" y="1196752"/>
            <a:ext cx="59055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09600" y="4846062"/>
            <a:ext cx="7632848" cy="1569660"/>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Nodes can be placed exactly where a path following movement is desired</a:t>
            </a:r>
          </a:p>
          <a:p>
            <a:r>
              <a:rPr lang="en-US" dirty="0"/>
              <a:t>Example: center of doorway</a:t>
            </a:r>
          </a:p>
          <a:p>
            <a:r>
              <a:rPr lang="en-US" dirty="0"/>
              <a:t>Less data than a regularly spaced grid</a:t>
            </a:r>
          </a:p>
        </p:txBody>
      </p:sp>
    </p:spTree>
    <p:extLst>
      <p:ext uri="{BB962C8B-B14F-4D97-AF65-F5344CB8AC3E}">
        <p14:creationId xmlns:p14="http://schemas.microsoft.com/office/powerpoint/2010/main" val="263183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Navigation Meshes</a:t>
            </a:r>
          </a:p>
        </p:txBody>
      </p:sp>
      <p:sp>
        <p:nvSpPr>
          <p:cNvPr id="315395" name="Rectangle 3"/>
          <p:cNvSpPr>
            <a:spLocks noGrp="1" noChangeArrowheads="1"/>
          </p:cNvSpPr>
          <p:nvPr>
            <p:ph type="body" idx="1"/>
          </p:nvPr>
        </p:nvSpPr>
        <p:spPr/>
        <p:txBody>
          <a:bodyPr/>
          <a:lstStyle/>
          <a:p>
            <a:pPr>
              <a:lnSpc>
                <a:spcPct val="90000"/>
              </a:lnSpc>
            </a:pPr>
            <a:r>
              <a:rPr lang="en-US" sz="2800"/>
              <a:t>Combination of grids and waypoint graphs</a:t>
            </a:r>
          </a:p>
          <a:p>
            <a:pPr>
              <a:lnSpc>
                <a:spcPct val="90000"/>
              </a:lnSpc>
            </a:pPr>
            <a:r>
              <a:rPr lang="en-US" sz="2800"/>
              <a:t>Every node of a navigation mesh represents a convex polygon (or area)</a:t>
            </a:r>
          </a:p>
          <a:p>
            <a:pPr lvl="1">
              <a:lnSpc>
                <a:spcPct val="90000"/>
              </a:lnSpc>
            </a:pPr>
            <a:r>
              <a:rPr lang="en-US" sz="2400"/>
              <a:t>As opposed to a single position in a waypoint node</a:t>
            </a:r>
          </a:p>
          <a:p>
            <a:pPr>
              <a:lnSpc>
                <a:spcPct val="90000"/>
              </a:lnSpc>
            </a:pPr>
            <a:r>
              <a:rPr lang="en-US" sz="2800"/>
              <a:t>Advantage of convex polygon</a:t>
            </a:r>
          </a:p>
          <a:p>
            <a:pPr lvl="1">
              <a:lnSpc>
                <a:spcPct val="90000"/>
              </a:lnSpc>
            </a:pPr>
            <a:r>
              <a:rPr lang="en-US" sz="2400"/>
              <a:t>Any two points inside can be connected without crossing edge of polygon</a:t>
            </a:r>
          </a:p>
          <a:p>
            <a:pPr>
              <a:lnSpc>
                <a:spcPct val="90000"/>
              </a:lnSpc>
            </a:pPr>
            <a:r>
              <a:rPr lang="en-US" sz="2800"/>
              <a:t>Navigation mesh can be thought of as a walkable surface </a:t>
            </a:r>
          </a:p>
        </p:txBody>
      </p:sp>
    </p:spTree>
    <p:extLst>
      <p:ext uri="{BB962C8B-B14F-4D97-AF65-F5344CB8AC3E}">
        <p14:creationId xmlns:p14="http://schemas.microsoft.com/office/powerpoint/2010/main" val="626786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
          </p:nvPr>
        </p:nvSpPr>
        <p:spPr/>
        <p:txBody>
          <a:bodyPr/>
          <a:lstStyle/>
          <a:p>
            <a:endParaRPr lang="en-CA" dirty="0"/>
          </a:p>
        </p:txBody>
      </p:sp>
      <p:sp>
        <p:nvSpPr>
          <p:cNvPr id="4" name="Footer Placeholder 3"/>
          <p:cNvSpPr>
            <a:spLocks noGrp="1"/>
          </p:cNvSpPr>
          <p:nvPr>
            <p:ph type="ftr" sz="quarter" idx="11"/>
          </p:nvPr>
        </p:nvSpPr>
        <p:spPr/>
        <p:txBody>
          <a:bodyPr/>
          <a:lstStyle/>
          <a:p>
            <a:pPr>
              <a:defRPr/>
            </a:pPr>
            <a:endParaRPr lang="en-US"/>
          </a:p>
        </p:txBody>
      </p:sp>
      <p:sp>
        <p:nvSpPr>
          <p:cNvPr id="7" name="Rectangle 9"/>
          <p:cNvSpPr txBox="1">
            <a:spLocks noChangeArrowheads="1"/>
          </p:cNvSpPr>
          <p:nvPr/>
        </p:nvSpPr>
        <p:spPr bwMode="auto">
          <a:xfrm>
            <a:off x="609600" y="1752600"/>
            <a:ext cx="3883719" cy="3276600"/>
          </a:xfrm>
          <a:prstGeom prst="rect">
            <a:avLst/>
          </a:prstGeom>
          <a:solidFill>
            <a:schemeClr val="tx2">
              <a:lumMod val="75000"/>
            </a:schemeClr>
          </a:solidFill>
          <a:ln>
            <a:noFill/>
          </a:ln>
          <a:extLst/>
        </p:spPr>
        <p:txBody>
          <a:bodyPr vert="horz" wrap="square" lIns="91063" tIns="45532" rIns="91063" bIns="45532"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pitchFamily="27" charset="-128"/>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chemeClr val="accent6">
                    <a:lumMod val="75000"/>
                  </a:schemeClr>
                </a:solidFill>
                <a:latin typeface="+mn-lt"/>
                <a:ea typeface="ＭＳ Ｐゴシック" pitchFamily="2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pitchFamily="27" charset="-128"/>
                <a:cs typeface="+mn-cs"/>
              </a:defRPr>
            </a:lvl3pPr>
            <a:lvl4pPr marL="1371600" indent="-228600" algn="l" rtl="0" eaLnBrk="0" fontAlgn="base" hangingPunct="0">
              <a:spcBef>
                <a:spcPts val="400"/>
              </a:spcBef>
              <a:spcAft>
                <a:spcPct val="0"/>
              </a:spcAft>
              <a:buClr>
                <a:srgbClr val="6BB1C9"/>
              </a:buClr>
              <a:buSzPct val="75000"/>
              <a:buFont typeface="Wingdings" panose="05000000000000000000" pitchFamily="2" charset="2"/>
              <a:buChar char=""/>
              <a:defRPr kern="1200">
                <a:solidFill>
                  <a:schemeClr val="tx1"/>
                </a:solidFill>
                <a:latin typeface="+mn-lt"/>
                <a:ea typeface="ＭＳ Ｐゴシック" pitchFamily="27" charset="-128"/>
                <a:cs typeface="+mn-cs"/>
              </a:defRPr>
            </a:lvl4pPr>
            <a:lvl5pPr marL="1828800" indent="-228600" algn="l" rtl="0" eaLnBrk="0" fontAlgn="base" hangingPunct="0">
              <a:spcBef>
                <a:spcPts val="400"/>
              </a:spcBef>
              <a:spcAft>
                <a:spcPct val="0"/>
              </a:spcAft>
              <a:buClr>
                <a:srgbClr val="6585CF"/>
              </a:buClr>
              <a:buSzPct val="65000"/>
              <a:buFont typeface="Wingdings" panose="05000000000000000000" pitchFamily="2" charset="2"/>
              <a:buChar char=""/>
              <a:defRPr kern="1200">
                <a:solidFill>
                  <a:schemeClr val="tx1"/>
                </a:solidFill>
                <a:latin typeface="+mn-lt"/>
                <a:ea typeface="ＭＳ Ｐゴシック" pitchFamily="27"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r>
              <a:rPr lang="en-US" sz="2000" b="1" i="0" dirty="0" smtClean="0">
                <a:solidFill>
                  <a:schemeClr val="bg1">
                    <a:lumMod val="85000"/>
                  </a:schemeClr>
                </a:solidFill>
                <a:sym typeface="Wingdings" pitchFamily="2" charset="2"/>
              </a:rPr>
              <a:t>Path Finding</a:t>
            </a:r>
          </a:p>
          <a:p>
            <a:pPr eaLnBrk="1" hangingPunct="1"/>
            <a:r>
              <a:rPr lang="en-US" sz="2000" b="1" i="0" dirty="0" smtClean="0">
                <a:solidFill>
                  <a:schemeClr val="bg1">
                    <a:lumMod val="85000"/>
                  </a:schemeClr>
                </a:solidFill>
                <a:sym typeface="Wingdings" pitchFamily="2" charset="2"/>
              </a:rPr>
              <a:t>Path Planning</a:t>
            </a:r>
          </a:p>
          <a:p>
            <a:pPr eaLnBrk="1" hangingPunct="1"/>
            <a:r>
              <a:rPr lang="en-US" sz="2000" b="1" i="0" dirty="0" smtClean="0">
                <a:solidFill>
                  <a:schemeClr val="bg1">
                    <a:lumMod val="85000"/>
                  </a:schemeClr>
                </a:solidFill>
                <a:sym typeface="Wingdings" pitchFamily="2" charset="2"/>
              </a:rPr>
              <a:t>Path Searching</a:t>
            </a:r>
          </a:p>
          <a:p>
            <a:pPr lvl="1" eaLnBrk="1" hangingPunct="1"/>
            <a:r>
              <a:rPr lang="en-US" sz="1600" b="1" i="0" dirty="0" smtClean="0">
                <a:solidFill>
                  <a:schemeClr val="bg1">
                    <a:lumMod val="85000"/>
                  </a:schemeClr>
                </a:solidFill>
                <a:sym typeface="Wingdings" pitchFamily="2" charset="2"/>
              </a:rPr>
              <a:t>BFS and DFS</a:t>
            </a:r>
          </a:p>
          <a:p>
            <a:pPr lvl="1" eaLnBrk="1" hangingPunct="1"/>
            <a:r>
              <a:rPr lang="en-US" sz="1600" b="1" i="0" dirty="0" smtClean="0">
                <a:solidFill>
                  <a:schemeClr val="bg1">
                    <a:lumMod val="85000"/>
                  </a:schemeClr>
                </a:solidFill>
                <a:sym typeface="Wingdings" pitchFamily="2" charset="2"/>
              </a:rPr>
              <a:t>Table Lookup</a:t>
            </a:r>
          </a:p>
          <a:p>
            <a:pPr lvl="1" eaLnBrk="1" hangingPunct="1"/>
            <a:r>
              <a:rPr lang="en-US" sz="1600" b="1" i="0" dirty="0" err="1" smtClean="0">
                <a:solidFill>
                  <a:schemeClr val="bg1">
                    <a:lumMod val="85000"/>
                  </a:schemeClr>
                </a:solidFill>
                <a:sym typeface="Wingdings" pitchFamily="2" charset="2"/>
              </a:rPr>
              <a:t>Dijkstra</a:t>
            </a:r>
            <a:r>
              <a:rPr lang="en-US" sz="1600" b="1" i="0" dirty="0" smtClean="0">
                <a:solidFill>
                  <a:schemeClr val="bg1">
                    <a:lumMod val="85000"/>
                  </a:schemeClr>
                </a:solidFill>
                <a:sym typeface="Wingdings" pitchFamily="2" charset="2"/>
              </a:rPr>
              <a:t> Algorithm</a:t>
            </a:r>
          </a:p>
          <a:p>
            <a:pPr lvl="1" eaLnBrk="1" hangingPunct="1"/>
            <a:r>
              <a:rPr lang="en-US" sz="1600" b="1" i="0" dirty="0" smtClean="0">
                <a:solidFill>
                  <a:schemeClr val="bg1">
                    <a:lumMod val="85000"/>
                  </a:schemeClr>
                </a:solidFill>
                <a:sym typeface="Wingdings" pitchFamily="2" charset="2"/>
              </a:rPr>
              <a:t>Best First Search</a:t>
            </a:r>
          </a:p>
          <a:p>
            <a:pPr lvl="1" eaLnBrk="1" hangingPunct="1"/>
            <a:r>
              <a:rPr lang="en-US" sz="1600" b="1" i="0" dirty="0" smtClean="0">
                <a:solidFill>
                  <a:schemeClr val="bg1">
                    <a:lumMod val="85000"/>
                  </a:schemeClr>
                </a:solidFill>
                <a:sym typeface="Wingdings" pitchFamily="2" charset="2"/>
              </a:rPr>
              <a:t>A* Search</a:t>
            </a:r>
          </a:p>
          <a:p>
            <a:pPr eaLnBrk="1" hangingPunct="1"/>
            <a:r>
              <a:rPr lang="en-US" sz="2000" b="1" i="0" dirty="0" smtClean="0">
                <a:solidFill>
                  <a:schemeClr val="bg1">
                    <a:lumMod val="85000"/>
                  </a:schemeClr>
                </a:solidFill>
                <a:sym typeface="Wingdings" pitchFamily="2" charset="2"/>
              </a:rPr>
              <a:t>Path Exploration</a:t>
            </a:r>
          </a:p>
          <a:p>
            <a:pPr eaLnBrk="1" hangingPunct="1"/>
            <a:endParaRPr lang="en-US" sz="1800" b="1" i="0" dirty="0" smtClean="0">
              <a:solidFill>
                <a:schemeClr val="bg1">
                  <a:lumMod val="85000"/>
                </a:schemeClr>
              </a:solidFill>
              <a:sym typeface="Wingdings" pitchFamily="2" charset="2"/>
            </a:endParaRPr>
          </a:p>
          <a:p>
            <a:pPr marL="457200" indent="-457200" eaLnBrk="1" hangingPunct="1">
              <a:buFont typeface="Wingdings" panose="05000000000000000000" pitchFamily="2" charset="2"/>
              <a:buChar char="F"/>
            </a:pPr>
            <a:endParaRPr lang="en-US" b="1" i="0" dirty="0" smtClean="0">
              <a:solidFill>
                <a:schemeClr val="bg1">
                  <a:lumMod val="85000"/>
                </a:schemeClr>
              </a:solidFill>
              <a:sym typeface="Wingdings" pitchFamily="2" charset="2"/>
            </a:endParaRPr>
          </a:p>
        </p:txBody>
      </p:sp>
      <p:pic>
        <p:nvPicPr>
          <p:cNvPr id="9"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907038" y="2110692"/>
            <a:ext cx="3475770" cy="210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116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Navigation Meshes (con’t)</a:t>
            </a:r>
          </a:p>
        </p:txBody>
      </p:sp>
      <p:sp>
        <p:nvSpPr>
          <p:cNvPr id="316419" name="Rectangle 3"/>
          <p:cNvSpPr>
            <a:spLocks noGrp="1" noChangeArrowheads="1"/>
          </p:cNvSpPr>
          <p:nvPr>
            <p:ph type="body" idx="1"/>
          </p:nvPr>
        </p:nvSpPr>
        <p:spPr/>
        <p:txBody>
          <a:bodyPr/>
          <a:lstStyle/>
          <a:p>
            <a:pPr>
              <a:buFontTx/>
              <a:buNone/>
            </a:pPr>
            <a:r>
              <a:rPr lang="en-US"/>
              <a:t> </a:t>
            </a:r>
          </a:p>
        </p:txBody>
      </p:sp>
      <p:pic>
        <p:nvPicPr>
          <p:cNvPr id="316420" name="Picture 4" descr="WaypointLevel_Navm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30680"/>
            <a:ext cx="464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121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CA" i="1" dirty="0"/>
              <a:t>Left 4 </a:t>
            </a:r>
            <a:r>
              <a:rPr lang="en-CA" i="1" dirty="0" smtClean="0"/>
              <a:t>Dead</a:t>
            </a:r>
            <a:r>
              <a:rPr lang="en-CA" dirty="0"/>
              <a:t> (</a:t>
            </a:r>
            <a:r>
              <a:rPr lang="en-US" dirty="0" smtClean="0"/>
              <a:t>L4D) </a:t>
            </a:r>
            <a:r>
              <a:rPr lang="en-US" dirty="0"/>
              <a:t>Active Navigation Mesh</a:t>
            </a:r>
          </a:p>
        </p:txBody>
      </p:sp>
      <p:sp>
        <p:nvSpPr>
          <p:cNvPr id="392195" name="Rectangle 3"/>
          <p:cNvSpPr>
            <a:spLocks noGrp="1" noChangeArrowheads="1"/>
          </p:cNvSpPr>
          <p:nvPr>
            <p:ph type="body" idx="1"/>
          </p:nvPr>
        </p:nvSpPr>
        <p:spPr/>
        <p:txBody>
          <a:bodyPr/>
          <a:lstStyle/>
          <a:p>
            <a:endParaRPr lang="en-US"/>
          </a:p>
        </p:txBody>
      </p:sp>
      <p:pic>
        <p:nvPicPr>
          <p:cNvPr id="392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4937125"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828800"/>
            <a:ext cx="49276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828800"/>
            <a:ext cx="4916488"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132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39219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9219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39219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92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Navigation Mesh Characteristics</a:t>
            </a:r>
          </a:p>
        </p:txBody>
      </p:sp>
      <p:sp>
        <p:nvSpPr>
          <p:cNvPr id="317443" name="Rectangle 3"/>
          <p:cNvSpPr>
            <a:spLocks noGrp="1" noChangeArrowheads="1"/>
          </p:cNvSpPr>
          <p:nvPr>
            <p:ph type="body" idx="1"/>
          </p:nvPr>
        </p:nvSpPr>
        <p:spPr/>
        <p:txBody>
          <a:bodyPr/>
          <a:lstStyle/>
          <a:p>
            <a:r>
              <a:rPr lang="en-US" sz="2800" b="1" dirty="0"/>
              <a:t>Complete</a:t>
            </a:r>
            <a:r>
              <a:rPr lang="en-US" sz="2800" dirty="0"/>
              <a:t> representation of the level</a:t>
            </a:r>
          </a:p>
          <a:p>
            <a:r>
              <a:rPr lang="en-US" dirty="0" smtClean="0">
                <a:solidFill>
                  <a:srgbClr val="0000FF"/>
                </a:solidFill>
              </a:rPr>
              <a:t>Combines </a:t>
            </a:r>
            <a:r>
              <a:rPr lang="en-US" sz="2800" dirty="0" smtClean="0">
                <a:solidFill>
                  <a:srgbClr val="0000FF"/>
                </a:solidFill>
              </a:rPr>
              <a:t>pathfinding </a:t>
            </a:r>
            <a:r>
              <a:rPr lang="en-US" sz="2800" dirty="0">
                <a:solidFill>
                  <a:srgbClr val="0000FF"/>
                </a:solidFill>
              </a:rPr>
              <a:t>and collision detection together</a:t>
            </a:r>
          </a:p>
          <a:p>
            <a:r>
              <a:rPr lang="en-US" sz="2800" dirty="0"/>
              <a:t>Can easily be used for 2D and 3D games</a:t>
            </a:r>
          </a:p>
        </p:txBody>
      </p:sp>
    </p:spTree>
    <p:extLst>
      <p:ext uri="{BB962C8B-B14F-4D97-AF65-F5344CB8AC3E}">
        <p14:creationId xmlns:p14="http://schemas.microsoft.com/office/powerpoint/2010/main" val="161402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Search Strategies</a:t>
            </a:r>
          </a:p>
        </p:txBody>
      </p:sp>
      <p:sp>
        <p:nvSpPr>
          <p:cNvPr id="346115" name="Rectangle 3"/>
          <p:cNvSpPr>
            <a:spLocks noGrp="1" noChangeArrowheads="1"/>
          </p:cNvSpPr>
          <p:nvPr>
            <p:ph type="body" idx="1"/>
          </p:nvPr>
        </p:nvSpPr>
        <p:spPr/>
        <p:txBody>
          <a:bodyPr/>
          <a:lstStyle/>
          <a:p>
            <a:pPr>
              <a:lnSpc>
                <a:spcPct val="90000"/>
              </a:lnSpc>
            </a:pPr>
            <a:r>
              <a:rPr lang="en-US" sz="2800" dirty="0"/>
              <a:t>Blind search</a:t>
            </a:r>
          </a:p>
          <a:p>
            <a:pPr lvl="1">
              <a:lnSpc>
                <a:spcPct val="90000"/>
              </a:lnSpc>
            </a:pPr>
            <a:r>
              <a:rPr lang="en-US" sz="2400" dirty="0"/>
              <a:t>No domain knowledge. </a:t>
            </a:r>
          </a:p>
          <a:p>
            <a:pPr lvl="1">
              <a:lnSpc>
                <a:spcPct val="90000"/>
              </a:lnSpc>
            </a:pPr>
            <a:r>
              <a:rPr lang="en-US" sz="2400" dirty="0"/>
              <a:t>Only goal state is known</a:t>
            </a:r>
          </a:p>
          <a:p>
            <a:pPr>
              <a:lnSpc>
                <a:spcPct val="90000"/>
              </a:lnSpc>
            </a:pPr>
            <a:r>
              <a:rPr lang="en-US" sz="2800" dirty="0"/>
              <a:t>Heuristic search</a:t>
            </a:r>
          </a:p>
          <a:p>
            <a:pPr lvl="1">
              <a:lnSpc>
                <a:spcPct val="90000"/>
              </a:lnSpc>
            </a:pPr>
            <a:r>
              <a:rPr lang="en-US" sz="2400" dirty="0"/>
              <a:t>Domain knowledge represented by </a:t>
            </a:r>
            <a:r>
              <a:rPr lang="en-US" sz="2400" b="1" dirty="0"/>
              <a:t>heuristic rules</a:t>
            </a:r>
            <a:r>
              <a:rPr lang="en-US" sz="2400" dirty="0"/>
              <a:t> </a:t>
            </a:r>
          </a:p>
          <a:p>
            <a:pPr lvl="2">
              <a:lnSpc>
                <a:spcPct val="90000"/>
              </a:lnSpc>
            </a:pPr>
            <a:r>
              <a:rPr lang="en-US" sz="2400" dirty="0"/>
              <a:t>Heuristics drive low-level decisions</a:t>
            </a:r>
          </a:p>
          <a:p>
            <a:pPr lvl="2">
              <a:lnSpc>
                <a:spcPct val="90000"/>
              </a:lnSpc>
            </a:pPr>
            <a:r>
              <a:rPr lang="en-US" sz="2400" dirty="0"/>
              <a:t>Apply approximate knowledge</a:t>
            </a:r>
          </a:p>
          <a:p>
            <a:pPr lvl="2">
              <a:lnSpc>
                <a:spcPct val="90000"/>
              </a:lnSpc>
            </a:pPr>
            <a:r>
              <a:rPr lang="en-US" sz="2400" dirty="0"/>
              <a:t>Distance measurements to goal</a:t>
            </a:r>
          </a:p>
          <a:p>
            <a:pPr lvl="2">
              <a:lnSpc>
                <a:spcPct val="90000"/>
              </a:lnSpc>
            </a:pPr>
            <a:r>
              <a:rPr lang="en-US" sz="2400" dirty="0"/>
              <a:t>Cost estimates to goal</a:t>
            </a:r>
          </a:p>
          <a:p>
            <a:pPr lvl="2">
              <a:lnSpc>
                <a:spcPct val="90000"/>
              </a:lnSpc>
            </a:pPr>
            <a:r>
              <a:rPr lang="en-US" sz="2400" dirty="0"/>
              <a:t>Use the estimate to steer exploration</a:t>
            </a:r>
          </a:p>
          <a:p>
            <a:pPr>
              <a:lnSpc>
                <a:spcPct val="90000"/>
              </a:lnSpc>
            </a:pPr>
            <a:endParaRPr lang="en-US" sz="2800" dirty="0"/>
          </a:p>
        </p:txBody>
      </p:sp>
    </p:spTree>
    <p:extLst>
      <p:ext uri="{BB962C8B-B14F-4D97-AF65-F5344CB8AC3E}">
        <p14:creationId xmlns:p14="http://schemas.microsoft.com/office/powerpoint/2010/main" val="3159820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FD9D00B5-4864-45DC-B90B-68F56E68B567}" type="slidenum">
              <a:rPr kumimoji="0" lang="en-US" sz="1400" smtClean="0"/>
              <a:pPr eaLnBrk="1" hangingPunct="1"/>
              <a:t>24</a:t>
            </a:fld>
            <a:endParaRPr kumimoji="0" lang="en-US" sz="1400" smtClean="0"/>
          </a:p>
        </p:txBody>
      </p:sp>
      <p:sp>
        <p:nvSpPr>
          <p:cNvPr id="60419" name="Rectangle 2"/>
          <p:cNvSpPr>
            <a:spLocks noGrp="1" noChangeArrowheads="1"/>
          </p:cNvSpPr>
          <p:nvPr>
            <p:ph type="title"/>
          </p:nvPr>
        </p:nvSpPr>
        <p:spPr/>
        <p:txBody>
          <a:bodyPr/>
          <a:lstStyle/>
          <a:p>
            <a:pPr eaLnBrk="1" hangingPunct="1"/>
            <a:r>
              <a:rPr lang="en-CA" smtClean="0"/>
              <a:t>Path Searching</a:t>
            </a:r>
          </a:p>
        </p:txBody>
      </p:sp>
      <p:sp>
        <p:nvSpPr>
          <p:cNvPr id="60420" name="Rectangle 3"/>
          <p:cNvSpPr>
            <a:spLocks noGrp="1" noChangeArrowheads="1"/>
          </p:cNvSpPr>
          <p:nvPr>
            <p:ph type="body" idx="1"/>
          </p:nvPr>
        </p:nvSpPr>
        <p:spPr/>
        <p:txBody>
          <a:bodyPr/>
          <a:lstStyle/>
          <a:p>
            <a:pPr eaLnBrk="1" hangingPunct="1">
              <a:lnSpc>
                <a:spcPct val="90000"/>
              </a:lnSpc>
            </a:pPr>
            <a:r>
              <a:rPr lang="en-CA" sz="2400" dirty="0" smtClean="0"/>
              <a:t>Agent on one node needs to go to another. What</a:t>
            </a:r>
            <a:r>
              <a:rPr lang="en-CA" sz="2400" dirty="0" smtClean="0">
                <a:latin typeface="Times New Roman" pitchFamily="18" charset="0"/>
              </a:rPr>
              <a:t>’</a:t>
            </a:r>
            <a:r>
              <a:rPr lang="en-CA" sz="2400" dirty="0" smtClean="0"/>
              <a:t>s the best path?</a:t>
            </a:r>
          </a:p>
          <a:p>
            <a:pPr lvl="1" eaLnBrk="1" hangingPunct="1">
              <a:lnSpc>
                <a:spcPct val="90000"/>
              </a:lnSpc>
            </a:pPr>
            <a:r>
              <a:rPr lang="en-CA" sz="2000" dirty="0" smtClean="0"/>
              <a:t>Shortest distance (constant speed)</a:t>
            </a:r>
          </a:p>
          <a:p>
            <a:pPr lvl="1" eaLnBrk="1" hangingPunct="1">
              <a:lnSpc>
                <a:spcPct val="90000"/>
              </a:lnSpc>
            </a:pPr>
            <a:r>
              <a:rPr lang="en-CA" sz="2000" dirty="0" smtClean="0"/>
              <a:t>Shortest time (variable speed)</a:t>
            </a:r>
          </a:p>
          <a:p>
            <a:pPr eaLnBrk="1" hangingPunct="1">
              <a:lnSpc>
                <a:spcPct val="90000"/>
              </a:lnSpc>
            </a:pPr>
            <a:r>
              <a:rPr lang="en-CA" sz="2400" dirty="0" smtClean="0"/>
              <a:t>Table look-up</a:t>
            </a:r>
          </a:p>
          <a:p>
            <a:pPr eaLnBrk="1" hangingPunct="1">
              <a:lnSpc>
                <a:spcPct val="90000"/>
              </a:lnSpc>
            </a:pPr>
            <a:r>
              <a:rPr lang="en-CA" sz="2400" dirty="0" smtClean="0"/>
              <a:t>Search algorithms</a:t>
            </a:r>
          </a:p>
          <a:p>
            <a:pPr lvl="1" eaLnBrk="1" hangingPunct="1">
              <a:lnSpc>
                <a:spcPct val="90000"/>
              </a:lnSpc>
            </a:pPr>
            <a:r>
              <a:rPr lang="en-CA" sz="2000" dirty="0" smtClean="0"/>
              <a:t>Breadth first search</a:t>
            </a:r>
          </a:p>
          <a:p>
            <a:pPr lvl="1" eaLnBrk="1" hangingPunct="1">
              <a:lnSpc>
                <a:spcPct val="90000"/>
              </a:lnSpc>
            </a:pPr>
            <a:r>
              <a:rPr lang="en-CA" sz="2000" dirty="0" err="1" smtClean="0"/>
              <a:t>Dijkstra</a:t>
            </a:r>
            <a:r>
              <a:rPr lang="en-CA" sz="2000" dirty="0" err="1" smtClean="0">
                <a:latin typeface="Times New Roman" pitchFamily="18" charset="0"/>
              </a:rPr>
              <a:t>’</a:t>
            </a:r>
            <a:r>
              <a:rPr lang="en-CA" sz="2000" dirty="0" err="1" smtClean="0"/>
              <a:t>s</a:t>
            </a:r>
            <a:r>
              <a:rPr lang="en-CA" sz="2000" dirty="0" smtClean="0"/>
              <a:t> algorithm</a:t>
            </a:r>
          </a:p>
          <a:p>
            <a:pPr lvl="1" eaLnBrk="1" hangingPunct="1">
              <a:lnSpc>
                <a:spcPct val="90000"/>
              </a:lnSpc>
            </a:pPr>
            <a:r>
              <a:rPr lang="en-CA" sz="2000" dirty="0" smtClean="0"/>
              <a:t>Best first search</a:t>
            </a:r>
          </a:p>
          <a:p>
            <a:pPr lvl="1" eaLnBrk="1" hangingPunct="1">
              <a:lnSpc>
                <a:spcPct val="90000"/>
              </a:lnSpc>
            </a:pPr>
            <a:r>
              <a:rPr lang="en-CA" sz="2000" dirty="0" smtClean="0"/>
              <a:t>A* search</a:t>
            </a:r>
          </a:p>
        </p:txBody>
      </p:sp>
    </p:spTree>
    <p:extLst>
      <p:ext uri="{BB962C8B-B14F-4D97-AF65-F5344CB8AC3E}">
        <p14:creationId xmlns:p14="http://schemas.microsoft.com/office/powerpoint/2010/main" val="2121251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Random Trace</a:t>
            </a:r>
          </a:p>
        </p:txBody>
      </p:sp>
      <p:sp>
        <p:nvSpPr>
          <p:cNvPr id="320515" name="Rectangle 3"/>
          <p:cNvSpPr>
            <a:spLocks noGrp="1" noChangeArrowheads="1"/>
          </p:cNvSpPr>
          <p:nvPr>
            <p:ph type="body" idx="1"/>
          </p:nvPr>
        </p:nvSpPr>
        <p:spPr/>
        <p:txBody>
          <a:bodyPr/>
          <a:lstStyle/>
          <a:p>
            <a:r>
              <a:rPr lang="en-CA" dirty="0"/>
              <a:t>Assume that the map only contains relatively small convex </a:t>
            </a:r>
            <a:r>
              <a:rPr lang="en-CA" dirty="0" smtClean="0"/>
              <a:t>obstacles</a:t>
            </a:r>
            <a:endParaRPr lang="en-US" dirty="0" smtClean="0"/>
          </a:p>
          <a:p>
            <a:r>
              <a:rPr lang="en-US" dirty="0" smtClean="0"/>
              <a:t>Simple algorithm</a:t>
            </a:r>
            <a:endParaRPr lang="en-US" dirty="0"/>
          </a:p>
          <a:p>
            <a:pPr lvl="1"/>
            <a:r>
              <a:rPr lang="en-US" dirty="0"/>
              <a:t>Agent moves towards goal</a:t>
            </a:r>
          </a:p>
          <a:p>
            <a:pPr lvl="1"/>
            <a:r>
              <a:rPr lang="en-US" dirty="0"/>
              <a:t>If goal reached, then done</a:t>
            </a:r>
          </a:p>
          <a:p>
            <a:pPr lvl="1"/>
            <a:r>
              <a:rPr lang="en-US" dirty="0"/>
              <a:t>If obstacle</a:t>
            </a:r>
          </a:p>
          <a:p>
            <a:pPr lvl="2"/>
            <a:r>
              <a:rPr lang="en-US" dirty="0"/>
              <a:t>Trace around obstacle clockwise or counter-clockwise (pick randomly) until free path towards goal</a:t>
            </a:r>
          </a:p>
          <a:p>
            <a:pPr lvl="1"/>
            <a:r>
              <a:rPr lang="en-US" dirty="0"/>
              <a:t>Repeat procedure until goal reached </a:t>
            </a:r>
          </a:p>
        </p:txBody>
      </p:sp>
    </p:spTree>
    <p:extLst>
      <p:ext uri="{BB962C8B-B14F-4D97-AF65-F5344CB8AC3E}">
        <p14:creationId xmlns:p14="http://schemas.microsoft.com/office/powerpoint/2010/main" val="2275645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t>Random Trace (continued)</a:t>
            </a:r>
          </a:p>
        </p:txBody>
      </p:sp>
      <p:sp>
        <p:nvSpPr>
          <p:cNvPr id="321539" name="Rectangle 3"/>
          <p:cNvSpPr>
            <a:spLocks noGrp="1" noChangeArrowheads="1"/>
          </p:cNvSpPr>
          <p:nvPr>
            <p:ph type="body" idx="1"/>
          </p:nvPr>
        </p:nvSpPr>
        <p:spPr/>
        <p:txBody>
          <a:bodyPr/>
          <a:lstStyle/>
          <a:p>
            <a:r>
              <a:rPr lang="en-US"/>
              <a:t>How will Random Trace do on the following maps?</a:t>
            </a:r>
          </a:p>
          <a:p>
            <a:pPr>
              <a:buFontTx/>
              <a:buNone/>
            </a:pPr>
            <a:endParaRPr lang="en-US"/>
          </a:p>
        </p:txBody>
      </p:sp>
      <p:pic>
        <p:nvPicPr>
          <p:cNvPr id="2" name="Picture 1"/>
          <p:cNvPicPr>
            <a:picLocks noChangeAspect="1"/>
          </p:cNvPicPr>
          <p:nvPr/>
        </p:nvPicPr>
        <p:blipFill>
          <a:blip r:embed="rId2"/>
          <a:stretch>
            <a:fillRect/>
          </a:stretch>
        </p:blipFill>
        <p:spPr>
          <a:xfrm>
            <a:off x="627888" y="2080651"/>
            <a:ext cx="7528731" cy="2961784"/>
          </a:xfrm>
          <a:prstGeom prst="rect">
            <a:avLst/>
          </a:prstGeom>
        </p:spPr>
      </p:pic>
      <p:sp>
        <p:nvSpPr>
          <p:cNvPr id="3" name="Rectangle 2"/>
          <p:cNvSpPr/>
          <p:nvPr/>
        </p:nvSpPr>
        <p:spPr>
          <a:xfrm>
            <a:off x="0" y="5073305"/>
            <a:ext cx="9144000" cy="830997"/>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CA" dirty="0"/>
              <a:t>It would be much better for the agent </a:t>
            </a:r>
            <a:r>
              <a:rPr lang="en-CA" dirty="0" smtClean="0"/>
              <a:t>to trace </a:t>
            </a:r>
            <a:r>
              <a:rPr lang="en-CA" dirty="0"/>
              <a:t>clockwise when he runs into the obstacles in Figure 5.4.4b, rather than </a:t>
            </a:r>
            <a:r>
              <a:rPr lang="en-CA" dirty="0" smtClean="0"/>
              <a:t>trace  counter clockwise.</a:t>
            </a:r>
            <a:endParaRPr lang="en-CA" dirty="0"/>
          </a:p>
        </p:txBody>
      </p:sp>
      <p:sp>
        <p:nvSpPr>
          <p:cNvPr id="7" name="Rectangle 6"/>
          <p:cNvSpPr/>
          <p:nvPr/>
        </p:nvSpPr>
        <p:spPr>
          <a:xfrm>
            <a:off x="0" y="5966043"/>
            <a:ext cx="9144000" cy="830997"/>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CA" dirty="0"/>
              <a:t>The Random-Trace algorithm does not even guarantee </a:t>
            </a:r>
            <a:r>
              <a:rPr lang="en-CA" dirty="0" smtClean="0"/>
              <a:t>to find </a:t>
            </a:r>
            <a:r>
              <a:rPr lang="en-CA" dirty="0"/>
              <a:t>a path from start to goal in a finite amount of time for the map in Figure 5.4.4c. </a:t>
            </a:r>
          </a:p>
        </p:txBody>
      </p:sp>
    </p:spTree>
    <p:extLst>
      <p:ext uri="{BB962C8B-B14F-4D97-AF65-F5344CB8AC3E}">
        <p14:creationId xmlns:p14="http://schemas.microsoft.com/office/powerpoint/2010/main" val="3648750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Random Trace Characteristics</a:t>
            </a:r>
          </a:p>
        </p:txBody>
      </p:sp>
      <p:sp>
        <p:nvSpPr>
          <p:cNvPr id="322563" name="Rectangle 3"/>
          <p:cNvSpPr>
            <a:spLocks noGrp="1" noChangeArrowheads="1"/>
          </p:cNvSpPr>
          <p:nvPr>
            <p:ph type="body" idx="1"/>
          </p:nvPr>
        </p:nvSpPr>
        <p:spPr/>
        <p:txBody>
          <a:bodyPr/>
          <a:lstStyle/>
          <a:p>
            <a:r>
              <a:rPr lang="en-US"/>
              <a:t>Not a </a:t>
            </a:r>
            <a:r>
              <a:rPr lang="en-US" b="1" i="1"/>
              <a:t>complete </a:t>
            </a:r>
            <a:r>
              <a:rPr lang="en-US"/>
              <a:t>algorithm</a:t>
            </a:r>
          </a:p>
          <a:p>
            <a:r>
              <a:rPr lang="en-US"/>
              <a:t>Found paths are unlikely to be optimal</a:t>
            </a:r>
          </a:p>
          <a:p>
            <a:r>
              <a:rPr lang="en-US"/>
              <a:t>Consumes very little memory</a:t>
            </a:r>
          </a:p>
        </p:txBody>
      </p:sp>
    </p:spTree>
    <p:extLst>
      <p:ext uri="{BB962C8B-B14F-4D97-AF65-F5344CB8AC3E}">
        <p14:creationId xmlns:p14="http://schemas.microsoft.com/office/powerpoint/2010/main" val="1519247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283098BB-2A64-48AC-86A3-97852CC3DA16}" type="slidenum">
              <a:rPr kumimoji="0" lang="en-US" sz="1400" smtClean="0"/>
              <a:pPr eaLnBrk="1" hangingPunct="1"/>
              <a:t>28</a:t>
            </a:fld>
            <a:endParaRPr kumimoji="0" lang="en-US" sz="1400" smtClean="0"/>
          </a:p>
        </p:txBody>
      </p:sp>
      <p:sp>
        <p:nvSpPr>
          <p:cNvPr id="61443" name="Rectangle 2"/>
          <p:cNvSpPr>
            <a:spLocks noGrp="1" noChangeArrowheads="1"/>
          </p:cNvSpPr>
          <p:nvPr>
            <p:ph type="title"/>
          </p:nvPr>
        </p:nvSpPr>
        <p:spPr/>
        <p:txBody>
          <a:bodyPr/>
          <a:lstStyle/>
          <a:p>
            <a:pPr eaLnBrk="1" hangingPunct="1"/>
            <a:r>
              <a:rPr lang="en-CA" smtClean="0"/>
              <a:t>Table Lookup</a:t>
            </a:r>
          </a:p>
        </p:txBody>
      </p:sp>
      <p:sp>
        <p:nvSpPr>
          <p:cNvPr id="61444" name="Rectangle 3"/>
          <p:cNvSpPr>
            <a:spLocks noGrp="1" noChangeArrowheads="1"/>
          </p:cNvSpPr>
          <p:nvPr>
            <p:ph type="body" idx="1"/>
          </p:nvPr>
        </p:nvSpPr>
        <p:spPr/>
        <p:txBody>
          <a:bodyPr/>
          <a:lstStyle/>
          <a:p>
            <a:pPr eaLnBrk="1" hangingPunct="1"/>
            <a:r>
              <a:rPr lang="en-CA" dirty="0" smtClean="0"/>
              <a:t>Most efficient way (less than 1000 nodes)</a:t>
            </a:r>
          </a:p>
          <a:p>
            <a:pPr eaLnBrk="1" hangingPunct="1"/>
            <a:r>
              <a:rPr lang="en-CA" dirty="0" smtClean="0"/>
              <a:t>Example</a:t>
            </a:r>
          </a:p>
          <a:p>
            <a:pPr lvl="1" eaLnBrk="1" hangingPunct="1"/>
            <a:r>
              <a:rPr lang="en-CA" dirty="0" smtClean="0"/>
              <a:t>Node H to Node B: H -&gt; A -&gt; C -&gt; B</a:t>
            </a:r>
          </a:p>
        </p:txBody>
      </p:sp>
      <p:pic>
        <p:nvPicPr>
          <p:cNvPr id="61445" name="Picture 4" descr="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179" y="3108325"/>
            <a:ext cx="44926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927600" y="3468364"/>
            <a:ext cx="342843" cy="2442469"/>
          </a:xfrm>
          <a:prstGeom prst="rect">
            <a:avLst/>
          </a:prstGeom>
          <a:solidFill>
            <a:srgbClr val="33CC33">
              <a:alpha val="29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3" name="Rectangle 2"/>
          <p:cNvSpPr/>
          <p:nvPr/>
        </p:nvSpPr>
        <p:spPr bwMode="auto">
          <a:xfrm>
            <a:off x="4730373" y="5529069"/>
            <a:ext cx="1540069" cy="288032"/>
          </a:xfrm>
          <a:prstGeom prst="rect">
            <a:avLst/>
          </a:prstGeom>
          <a:solidFill>
            <a:srgbClr val="33CC33">
              <a:alpha val="29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9" name="Rectangle 8"/>
          <p:cNvSpPr/>
          <p:nvPr/>
        </p:nvSpPr>
        <p:spPr bwMode="auto">
          <a:xfrm>
            <a:off x="4730374" y="3972421"/>
            <a:ext cx="1540069" cy="288032"/>
          </a:xfrm>
          <a:prstGeom prst="rect">
            <a:avLst/>
          </a:prstGeom>
          <a:solidFill>
            <a:srgbClr val="33CC33">
              <a:alpha val="29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10" name="Rectangle 9"/>
          <p:cNvSpPr/>
          <p:nvPr/>
        </p:nvSpPr>
        <p:spPr bwMode="auto">
          <a:xfrm>
            <a:off x="4711351" y="4401567"/>
            <a:ext cx="1540069" cy="288032"/>
          </a:xfrm>
          <a:prstGeom prst="rect">
            <a:avLst/>
          </a:prstGeom>
          <a:solidFill>
            <a:srgbClr val="33CC33">
              <a:alpha val="29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0410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1"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grpId="0" nodeType="clickEffect">
                                  <p:stCondLst>
                                    <p:cond delay="0"/>
                                  </p:stCondLst>
                                  <p:childTnLst>
                                    <p:anim calcmode="lin" valueType="num">
                                      <p:cBhvr>
                                        <p:cTn id="18" dur="500"/>
                                        <p:tgtEl>
                                          <p:spTgt spid="3"/>
                                        </p:tgtEl>
                                        <p:attrNameLst>
                                          <p:attrName>ppt_w</p:attrName>
                                        </p:attrNameLst>
                                      </p:cBhvr>
                                      <p:tavLst>
                                        <p:tav tm="0">
                                          <p:val>
                                            <p:strVal val="ppt_w"/>
                                          </p:val>
                                        </p:tav>
                                        <p:tav tm="100000">
                                          <p:val>
                                            <p:fltVal val="0"/>
                                          </p:val>
                                        </p:tav>
                                      </p:tavLst>
                                    </p:anim>
                                    <p:anim calcmode="lin" valueType="num">
                                      <p:cBhvr>
                                        <p:cTn id="19" dur="500"/>
                                        <p:tgtEl>
                                          <p:spTgt spid="3"/>
                                        </p:tgtEl>
                                        <p:attrNameLst>
                                          <p:attrName>ppt_h</p:attrName>
                                        </p:attrNameLst>
                                      </p:cBhvr>
                                      <p:tavLst>
                                        <p:tav tm="0">
                                          <p:val>
                                            <p:strVal val="ppt_h"/>
                                          </p:val>
                                        </p:tav>
                                        <p:tav tm="100000">
                                          <p:val>
                                            <p:fltVal val="0"/>
                                          </p:val>
                                        </p:tav>
                                      </p:tavLst>
                                    </p:anim>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xit" presetSubtype="32" fill="hold" grpId="1" nodeType="clickEffect">
                                  <p:stCondLst>
                                    <p:cond delay="0"/>
                                  </p:stCondLst>
                                  <p:childTnLst>
                                    <p:anim calcmode="lin" valueType="num">
                                      <p:cBhvr>
                                        <p:cTn id="29" dur="500"/>
                                        <p:tgtEl>
                                          <p:spTgt spid="9"/>
                                        </p:tgtEl>
                                        <p:attrNameLst>
                                          <p:attrName>ppt_w</p:attrName>
                                        </p:attrNameLst>
                                      </p:cBhvr>
                                      <p:tavLst>
                                        <p:tav tm="0">
                                          <p:val>
                                            <p:strVal val="ppt_w"/>
                                          </p:val>
                                        </p:tav>
                                        <p:tav tm="100000">
                                          <p:val>
                                            <p:fltVal val="0"/>
                                          </p:val>
                                        </p:tav>
                                      </p:tavLst>
                                    </p:anim>
                                    <p:anim calcmode="lin" valueType="num">
                                      <p:cBhvr>
                                        <p:cTn id="30" dur="500"/>
                                        <p:tgtEl>
                                          <p:spTgt spid="9"/>
                                        </p:tgtEl>
                                        <p:attrNameLst>
                                          <p:attrName>ppt_h</p:attrName>
                                        </p:attrNameLst>
                                      </p:cBhvr>
                                      <p:tavLst>
                                        <p:tav tm="0">
                                          <p:val>
                                            <p:strVal val="ppt_h"/>
                                          </p:val>
                                        </p:tav>
                                        <p:tav tm="100000">
                                          <p:val>
                                            <p:fltVal val="0"/>
                                          </p:val>
                                        </p:tav>
                                      </p:tavLst>
                                    </p:anim>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9" grpId="0" animBg="1"/>
      <p:bldP spid="9" grpId="1"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84358700-E45E-49E5-AB36-A7E85D1F639C}" type="slidenum">
              <a:rPr kumimoji="0" lang="en-US" sz="1400" smtClean="0"/>
              <a:pPr eaLnBrk="1" hangingPunct="1"/>
              <a:t>29</a:t>
            </a:fld>
            <a:endParaRPr kumimoji="0" lang="en-US" sz="1400" smtClean="0"/>
          </a:p>
        </p:txBody>
      </p:sp>
      <p:sp>
        <p:nvSpPr>
          <p:cNvPr id="62467" name="Rectangle 2"/>
          <p:cNvSpPr>
            <a:spLocks noGrp="1" noChangeArrowheads="1"/>
          </p:cNvSpPr>
          <p:nvPr>
            <p:ph type="title"/>
          </p:nvPr>
        </p:nvSpPr>
        <p:spPr/>
        <p:txBody>
          <a:bodyPr/>
          <a:lstStyle/>
          <a:p>
            <a:pPr eaLnBrk="1" hangingPunct="1"/>
            <a:r>
              <a:rPr lang="en-CA" dirty="0" smtClean="0"/>
              <a:t>Table Lookup - Pros and Cons</a:t>
            </a:r>
          </a:p>
        </p:txBody>
      </p:sp>
      <p:sp>
        <p:nvSpPr>
          <p:cNvPr id="62468" name="Rectangle 3"/>
          <p:cNvSpPr>
            <a:spLocks noGrp="1" noChangeArrowheads="1"/>
          </p:cNvSpPr>
          <p:nvPr>
            <p:ph type="body" idx="1"/>
          </p:nvPr>
        </p:nvSpPr>
        <p:spPr/>
        <p:txBody>
          <a:bodyPr/>
          <a:lstStyle/>
          <a:p>
            <a:pPr eaLnBrk="1" hangingPunct="1">
              <a:lnSpc>
                <a:spcPct val="90000"/>
              </a:lnSpc>
            </a:pPr>
            <a:r>
              <a:rPr lang="en-CA" dirty="0"/>
              <a:t>Potentially faster than doing a search through the network </a:t>
            </a:r>
          </a:p>
          <a:p>
            <a:pPr eaLnBrk="1" hangingPunct="1">
              <a:lnSpc>
                <a:spcPct val="90000"/>
              </a:lnSpc>
            </a:pPr>
            <a:endParaRPr lang="en-CA" dirty="0" smtClean="0"/>
          </a:p>
          <a:p>
            <a:pPr eaLnBrk="1" hangingPunct="1">
              <a:lnSpc>
                <a:spcPct val="90000"/>
              </a:lnSpc>
            </a:pPr>
            <a:r>
              <a:rPr lang="en-CA" dirty="0" smtClean="0"/>
              <a:t>Storage size</a:t>
            </a:r>
          </a:p>
          <a:p>
            <a:pPr lvl="1" eaLnBrk="1" hangingPunct="1">
              <a:lnSpc>
                <a:spcPct val="90000"/>
              </a:lnSpc>
            </a:pPr>
            <a:r>
              <a:rPr lang="en-CA" dirty="0" smtClean="0"/>
              <a:t>250 nodes – 64K</a:t>
            </a:r>
          </a:p>
          <a:p>
            <a:pPr lvl="1" eaLnBrk="1" hangingPunct="1">
              <a:lnSpc>
                <a:spcPct val="90000"/>
              </a:lnSpc>
            </a:pPr>
            <a:r>
              <a:rPr lang="en-CA" dirty="0" smtClean="0"/>
              <a:t>2000 nodes – 8MB</a:t>
            </a:r>
          </a:p>
          <a:p>
            <a:pPr lvl="1" eaLnBrk="1" hangingPunct="1">
              <a:lnSpc>
                <a:spcPct val="90000"/>
              </a:lnSpc>
            </a:pPr>
            <a:r>
              <a:rPr lang="en-CA" dirty="0" smtClean="0"/>
              <a:t>Large RTS map 80,000 nodes – several gigabytes</a:t>
            </a:r>
          </a:p>
          <a:p>
            <a:pPr lvl="1" eaLnBrk="1" hangingPunct="1">
              <a:lnSpc>
                <a:spcPct val="90000"/>
              </a:lnSpc>
            </a:pPr>
            <a:r>
              <a:rPr lang="en-CA" dirty="0" smtClean="0"/>
              <a:t>Alternative:</a:t>
            </a:r>
          </a:p>
          <a:p>
            <a:pPr lvl="2" eaLnBrk="1" hangingPunct="1">
              <a:lnSpc>
                <a:spcPct val="90000"/>
              </a:lnSpc>
            </a:pPr>
            <a:r>
              <a:rPr lang="en-CA" dirty="0" smtClean="0"/>
              <a:t>We can use hierarchical tables but still large data is needed</a:t>
            </a:r>
          </a:p>
        </p:txBody>
      </p:sp>
    </p:spTree>
    <p:extLst>
      <p:ext uri="{BB962C8B-B14F-4D97-AF65-F5344CB8AC3E}">
        <p14:creationId xmlns:p14="http://schemas.microsoft.com/office/powerpoint/2010/main" val="3373038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Introduction</a:t>
            </a:r>
          </a:p>
        </p:txBody>
      </p:sp>
      <p:sp>
        <p:nvSpPr>
          <p:cNvPr id="309251" name="Rectangle 3"/>
          <p:cNvSpPr>
            <a:spLocks noGrp="1" noChangeArrowheads="1"/>
          </p:cNvSpPr>
          <p:nvPr>
            <p:ph type="body" idx="1"/>
          </p:nvPr>
        </p:nvSpPr>
        <p:spPr>
          <a:xfrm>
            <a:off x="612648" y="1600200"/>
            <a:ext cx="8607552" cy="4495800"/>
          </a:xfrm>
        </p:spPr>
        <p:txBody>
          <a:bodyPr/>
          <a:lstStyle/>
          <a:p>
            <a:r>
              <a:rPr lang="en-US" sz="4000" dirty="0">
                <a:latin typeface="Angsana New" panose="02020603050405020304" pitchFamily="18" charset="-34"/>
                <a:ea typeface="Verdana" panose="020B0604030504040204" pitchFamily="34" charset="0"/>
                <a:cs typeface="Angsana New" panose="02020603050405020304" pitchFamily="18" charset="-34"/>
              </a:rPr>
              <a:t>Almost every game requires pathfinding</a:t>
            </a:r>
          </a:p>
          <a:p>
            <a:r>
              <a:rPr lang="en-US" sz="4000" dirty="0">
                <a:latin typeface="Angsana New" panose="02020603050405020304" pitchFamily="18" charset="-34"/>
                <a:ea typeface="Verdana" panose="020B0604030504040204" pitchFamily="34" charset="0"/>
                <a:cs typeface="Angsana New" panose="02020603050405020304" pitchFamily="18" charset="-34"/>
              </a:rPr>
              <a:t>Agents must be able to find their way around the game world</a:t>
            </a:r>
          </a:p>
          <a:p>
            <a:r>
              <a:rPr lang="en-US" sz="4000" dirty="0">
                <a:latin typeface="Angsana New" panose="02020603050405020304" pitchFamily="18" charset="-34"/>
                <a:ea typeface="Verdana" panose="020B0604030504040204" pitchFamily="34" charset="0"/>
                <a:cs typeface="Angsana New" panose="02020603050405020304" pitchFamily="18" charset="-34"/>
              </a:rPr>
              <a:t>Pathfinding is not a trivial problem</a:t>
            </a:r>
          </a:p>
          <a:p>
            <a:r>
              <a:rPr lang="en-US" sz="4000" dirty="0">
                <a:latin typeface="Angsana New" panose="02020603050405020304" pitchFamily="18" charset="-34"/>
                <a:ea typeface="Verdana" panose="020B0604030504040204" pitchFamily="34" charset="0"/>
                <a:cs typeface="Angsana New" panose="02020603050405020304" pitchFamily="18" charset="-34"/>
              </a:rPr>
              <a:t>Fastest and most efficient pathfinding techniques consume a lot of </a:t>
            </a:r>
            <a:r>
              <a:rPr lang="en-US" sz="4000" dirty="0" smtClean="0">
                <a:latin typeface="Angsana New" panose="02020603050405020304" pitchFamily="18" charset="-34"/>
                <a:ea typeface="Verdana" panose="020B0604030504040204" pitchFamily="34" charset="0"/>
                <a:cs typeface="Angsana New" panose="02020603050405020304" pitchFamily="18" charset="-34"/>
              </a:rPr>
              <a:t>resources</a:t>
            </a:r>
            <a:endParaRPr lang="en-US" sz="4000" dirty="0">
              <a:latin typeface="Angsana New" panose="02020603050405020304" pitchFamily="18" charset="-34"/>
              <a:ea typeface="Verdana" panose="020B0604030504040204" pitchFamily="34" charset="0"/>
              <a:cs typeface="Angsana New" panose="02020603050405020304" pitchFamily="18" charset="-34"/>
            </a:endParaRPr>
          </a:p>
        </p:txBody>
      </p:sp>
    </p:spTree>
    <p:extLst>
      <p:ext uri="{BB962C8B-B14F-4D97-AF65-F5344CB8AC3E}">
        <p14:creationId xmlns:p14="http://schemas.microsoft.com/office/powerpoint/2010/main" val="2062142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84358700-E45E-49E5-AB36-A7E85D1F639C}" type="slidenum">
              <a:rPr kumimoji="0" lang="en-US" sz="1400" smtClean="0"/>
              <a:pPr eaLnBrk="1" hangingPunct="1"/>
              <a:t>30</a:t>
            </a:fld>
            <a:endParaRPr kumimoji="0" lang="en-US" sz="1400" smtClean="0"/>
          </a:p>
        </p:txBody>
      </p:sp>
      <p:sp>
        <p:nvSpPr>
          <p:cNvPr id="62467" name="Rectangle 2"/>
          <p:cNvSpPr>
            <a:spLocks noGrp="1" noChangeArrowheads="1"/>
          </p:cNvSpPr>
          <p:nvPr>
            <p:ph type="title"/>
          </p:nvPr>
        </p:nvSpPr>
        <p:spPr/>
        <p:txBody>
          <a:bodyPr/>
          <a:lstStyle/>
          <a:p>
            <a:pPr eaLnBrk="1" hangingPunct="1"/>
            <a:r>
              <a:rPr lang="en-CA" dirty="0" smtClean="0"/>
              <a:t>Table Lookup - Pros and Cons</a:t>
            </a:r>
          </a:p>
        </p:txBody>
      </p:sp>
      <p:sp>
        <p:nvSpPr>
          <p:cNvPr id="62468" name="Rectangle 3"/>
          <p:cNvSpPr>
            <a:spLocks noGrp="1" noChangeArrowheads="1"/>
          </p:cNvSpPr>
          <p:nvPr>
            <p:ph type="body" idx="1"/>
          </p:nvPr>
        </p:nvSpPr>
        <p:spPr/>
        <p:txBody>
          <a:bodyPr/>
          <a:lstStyle/>
          <a:p>
            <a:pPr eaLnBrk="1" hangingPunct="1">
              <a:lnSpc>
                <a:spcPct val="90000"/>
              </a:lnSpc>
            </a:pPr>
            <a:r>
              <a:rPr lang="en-CA" sz="2400" dirty="0" smtClean="0"/>
              <a:t>Must be pre-compiled</a:t>
            </a:r>
          </a:p>
          <a:p>
            <a:pPr lvl="1" eaLnBrk="1" hangingPunct="1">
              <a:lnSpc>
                <a:spcPct val="90000"/>
              </a:lnSpc>
            </a:pPr>
            <a:r>
              <a:rPr lang="en-CA" sz="2000" dirty="0" smtClean="0"/>
              <a:t>Static geometry</a:t>
            </a:r>
          </a:p>
          <a:p>
            <a:pPr lvl="2" eaLnBrk="1" hangingPunct="1">
              <a:lnSpc>
                <a:spcPct val="90000"/>
              </a:lnSpc>
            </a:pPr>
            <a:r>
              <a:rPr lang="en-CA" sz="1800" dirty="0" smtClean="0"/>
              <a:t>Halflife-2 and Halo-2</a:t>
            </a:r>
          </a:p>
          <a:p>
            <a:pPr lvl="1" eaLnBrk="1" hangingPunct="1">
              <a:lnSpc>
                <a:spcPct val="90000"/>
              </a:lnSpc>
            </a:pPr>
            <a:r>
              <a:rPr lang="en-CA" sz="2000" dirty="0" smtClean="0"/>
              <a:t>Multiple tables</a:t>
            </a:r>
          </a:p>
          <a:p>
            <a:pPr lvl="2" eaLnBrk="1" hangingPunct="1">
              <a:lnSpc>
                <a:spcPct val="90000"/>
              </a:lnSpc>
            </a:pPr>
            <a:r>
              <a:rPr lang="en-CA" sz="1600" dirty="0" smtClean="0"/>
              <a:t>Kohan II</a:t>
            </a:r>
          </a:p>
          <a:p>
            <a:pPr lvl="2" eaLnBrk="1" hangingPunct="1">
              <a:lnSpc>
                <a:spcPct val="90000"/>
              </a:lnSpc>
            </a:pPr>
            <a:endParaRPr lang="en-CA" sz="1600" dirty="0" smtClean="0"/>
          </a:p>
          <a:p>
            <a:pPr lvl="1" eaLnBrk="1" hangingPunct="1">
              <a:lnSpc>
                <a:spcPct val="90000"/>
              </a:lnSpc>
            </a:pPr>
            <a:endParaRPr lang="en-CA" sz="2000" dirty="0" smtClean="0"/>
          </a:p>
          <a:p>
            <a:pPr lvl="1" eaLnBrk="1" hangingPunct="1">
              <a:lnSpc>
                <a:spcPct val="90000"/>
              </a:lnSpc>
            </a:pPr>
            <a:endParaRPr lang="en-CA" sz="2000" dirty="0"/>
          </a:p>
          <a:p>
            <a:pPr lvl="1" eaLnBrk="1" hangingPunct="1">
              <a:lnSpc>
                <a:spcPct val="90000"/>
              </a:lnSpc>
            </a:pPr>
            <a:endParaRPr lang="en-CA" sz="2000" dirty="0" smtClean="0"/>
          </a:p>
          <a:p>
            <a:pPr lvl="1" eaLnBrk="1" hangingPunct="1">
              <a:lnSpc>
                <a:spcPct val="90000"/>
              </a:lnSpc>
            </a:pPr>
            <a:endParaRPr lang="en-CA" sz="2000" dirty="0"/>
          </a:p>
          <a:p>
            <a:pPr lvl="1" eaLnBrk="1" hangingPunct="1">
              <a:lnSpc>
                <a:spcPct val="90000"/>
              </a:lnSpc>
            </a:pPr>
            <a:endParaRPr lang="en-CA" sz="2000" dirty="0" smtClean="0"/>
          </a:p>
          <a:p>
            <a:pPr lvl="1" eaLnBrk="1" hangingPunct="1">
              <a:lnSpc>
                <a:spcPct val="90000"/>
              </a:lnSpc>
            </a:pPr>
            <a:r>
              <a:rPr lang="en-CA" sz="2000" dirty="0" smtClean="0"/>
              <a:t>Mixed with search algorithms for efficiency and to deal with temporary changes in </a:t>
            </a:r>
            <a:r>
              <a:rPr lang="en-CA" sz="2000" dirty="0" err="1" smtClean="0"/>
              <a:t>pathfinding</a:t>
            </a:r>
            <a:r>
              <a:rPr lang="en-CA" sz="2000" dirty="0" smtClean="0"/>
              <a:t> network </a:t>
            </a:r>
          </a:p>
        </p:txBody>
      </p:sp>
      <p:pic>
        <p:nvPicPr>
          <p:cNvPr id="1026" name="Picture 2" descr="https://encrypted-tbn3.gstatic.com/images?q=tbn:ANd9GcTsNj30Ujo0fcFEE02C5XGhEPlpE8HShT-D26TKb0n-hbSOmJ5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48000"/>
            <a:ext cx="2664296" cy="19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67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B7F11A40-816C-48A6-9C1E-ACCCF474BAEE}" type="slidenum">
              <a:rPr kumimoji="0" lang="en-US" sz="1400" smtClean="0"/>
              <a:pPr eaLnBrk="1" hangingPunct="1"/>
              <a:t>31</a:t>
            </a:fld>
            <a:endParaRPr kumimoji="0" lang="en-US" sz="1400" smtClean="0"/>
          </a:p>
        </p:txBody>
      </p:sp>
      <p:sp>
        <p:nvSpPr>
          <p:cNvPr id="63491" name="Rectangle 2"/>
          <p:cNvSpPr>
            <a:spLocks noGrp="1" noChangeArrowheads="1"/>
          </p:cNvSpPr>
          <p:nvPr>
            <p:ph type="title"/>
          </p:nvPr>
        </p:nvSpPr>
        <p:spPr/>
        <p:txBody>
          <a:bodyPr/>
          <a:lstStyle/>
          <a:p>
            <a:pPr eaLnBrk="1" hangingPunct="1"/>
            <a:r>
              <a:rPr lang="en-CA" smtClean="0"/>
              <a:t>Search Algorithms</a:t>
            </a:r>
          </a:p>
        </p:txBody>
      </p:sp>
      <p:sp>
        <p:nvSpPr>
          <p:cNvPr id="63492" name="Rectangle 3"/>
          <p:cNvSpPr>
            <a:spLocks noGrp="1" noChangeArrowheads="1"/>
          </p:cNvSpPr>
          <p:nvPr>
            <p:ph type="body" idx="1"/>
          </p:nvPr>
        </p:nvSpPr>
        <p:spPr/>
        <p:txBody>
          <a:bodyPr/>
          <a:lstStyle/>
          <a:p>
            <a:pPr eaLnBrk="1" hangingPunct="1"/>
            <a:r>
              <a:rPr lang="en-CA" sz="3200" dirty="0" smtClean="0"/>
              <a:t>Guidelines:</a:t>
            </a:r>
          </a:p>
          <a:p>
            <a:pPr lvl="1" eaLnBrk="1" hangingPunct="1"/>
            <a:r>
              <a:rPr lang="en-CA" sz="2800" dirty="0" smtClean="0">
                <a:solidFill>
                  <a:schemeClr val="tx1"/>
                </a:solidFill>
              </a:rPr>
              <a:t>If a path exist, algorithm must find it.</a:t>
            </a:r>
          </a:p>
          <a:p>
            <a:pPr lvl="1" eaLnBrk="1" hangingPunct="1"/>
            <a:r>
              <a:rPr lang="en-CA" sz="2800" dirty="0" smtClean="0">
                <a:solidFill>
                  <a:schemeClr val="tx1"/>
                </a:solidFill>
              </a:rPr>
              <a:t>If multiple paths exit, the algorithm must find the best path.</a:t>
            </a:r>
          </a:p>
          <a:p>
            <a:pPr lvl="1" eaLnBrk="1" hangingPunct="1"/>
            <a:r>
              <a:rPr lang="en-CA" sz="2800" dirty="0" smtClean="0">
                <a:solidFill>
                  <a:schemeClr val="tx1"/>
                </a:solidFill>
              </a:rPr>
              <a:t>If no path exists, the algorithm must terminate (</a:t>
            </a:r>
            <a:r>
              <a:rPr lang="en-CA" sz="2800" dirty="0" smtClean="0">
                <a:solidFill>
                  <a:srgbClr val="0000FF"/>
                </a:solidFill>
              </a:rPr>
              <a:t>not search forever</a:t>
            </a:r>
            <a:r>
              <a:rPr lang="en-CA" sz="2800" dirty="0" smtClean="0">
                <a:solidFill>
                  <a:schemeClr val="tx1"/>
                </a:solidFill>
              </a:rPr>
              <a:t>)</a:t>
            </a:r>
          </a:p>
          <a:p>
            <a:pPr lvl="1" eaLnBrk="1" hangingPunct="1"/>
            <a:r>
              <a:rPr lang="en-CA" sz="2800" dirty="0" smtClean="0">
                <a:solidFill>
                  <a:schemeClr val="tx1"/>
                </a:solidFill>
              </a:rPr>
              <a:t>The algorithm must be efficient.</a:t>
            </a:r>
          </a:p>
        </p:txBody>
      </p:sp>
    </p:spTree>
    <p:extLst>
      <p:ext uri="{BB962C8B-B14F-4D97-AF65-F5344CB8AC3E}">
        <p14:creationId xmlns:p14="http://schemas.microsoft.com/office/powerpoint/2010/main" val="40253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52787910-63F1-4944-996F-CD67343409ED}" type="slidenum">
              <a:rPr kumimoji="0" lang="en-US" sz="1400" smtClean="0"/>
              <a:pPr eaLnBrk="1" hangingPunct="1"/>
              <a:t>32</a:t>
            </a:fld>
            <a:endParaRPr kumimoji="0" lang="en-US" sz="1400" smtClean="0"/>
          </a:p>
        </p:txBody>
      </p:sp>
      <p:sp>
        <p:nvSpPr>
          <p:cNvPr id="65539" name="Rectangle 2"/>
          <p:cNvSpPr>
            <a:spLocks noGrp="1" noChangeArrowheads="1"/>
          </p:cNvSpPr>
          <p:nvPr>
            <p:ph type="title"/>
          </p:nvPr>
        </p:nvSpPr>
        <p:spPr/>
        <p:txBody>
          <a:bodyPr/>
          <a:lstStyle/>
          <a:p>
            <a:pPr eaLnBrk="1" hangingPunct="1"/>
            <a:r>
              <a:rPr lang="en-CA" dirty="0" smtClean="0"/>
              <a:t>Breadth First Search (BFS)</a:t>
            </a:r>
          </a:p>
        </p:txBody>
      </p:sp>
      <p:sp>
        <p:nvSpPr>
          <p:cNvPr id="65540" name="Rectangle 3"/>
          <p:cNvSpPr>
            <a:spLocks noGrp="1" noChangeArrowheads="1"/>
          </p:cNvSpPr>
          <p:nvPr>
            <p:ph type="body" idx="1"/>
          </p:nvPr>
        </p:nvSpPr>
        <p:spPr/>
        <p:txBody>
          <a:bodyPr/>
          <a:lstStyle/>
          <a:p>
            <a:pPr eaLnBrk="1" hangingPunct="1"/>
            <a:r>
              <a:rPr lang="en-CA" dirty="0" smtClean="0"/>
              <a:t>A good starting point</a:t>
            </a:r>
          </a:p>
          <a:p>
            <a:pPr eaLnBrk="1" hangingPunct="1"/>
            <a:r>
              <a:rPr lang="en-CA" dirty="0" smtClean="0"/>
              <a:t>Based on exploring all </a:t>
            </a:r>
            <a:r>
              <a:rPr lang="en-CA" dirty="0" smtClean="0">
                <a:latin typeface="Times New Roman" pitchFamily="18" charset="0"/>
              </a:rPr>
              <a:t>“</a:t>
            </a:r>
            <a:r>
              <a:rPr lang="en-CA" dirty="0" smtClean="0"/>
              <a:t>un-visited</a:t>
            </a:r>
            <a:r>
              <a:rPr lang="en-CA" dirty="0" smtClean="0">
                <a:latin typeface="Times New Roman" pitchFamily="18" charset="0"/>
              </a:rPr>
              <a:t>”</a:t>
            </a:r>
            <a:r>
              <a:rPr lang="en-CA" dirty="0" smtClean="0"/>
              <a:t> neighbours for each node</a:t>
            </a:r>
          </a:p>
          <a:p>
            <a:pPr eaLnBrk="1" hangingPunct="1"/>
            <a:r>
              <a:rPr lang="en-CA" dirty="0" smtClean="0"/>
              <a:t>Uses a queue structure</a:t>
            </a:r>
          </a:p>
          <a:p>
            <a:pPr lvl="1" eaLnBrk="1" hangingPunct="1"/>
            <a:r>
              <a:rPr lang="en-CA" dirty="0" smtClean="0"/>
              <a:t>First-in first-out</a:t>
            </a:r>
          </a:p>
          <a:p>
            <a:pPr lvl="2" eaLnBrk="1" hangingPunct="1"/>
            <a:r>
              <a:rPr lang="en-CA" dirty="0" smtClean="0"/>
              <a:t>Add A: A</a:t>
            </a:r>
          </a:p>
          <a:p>
            <a:pPr lvl="2" eaLnBrk="1" hangingPunct="1"/>
            <a:r>
              <a:rPr lang="en-CA" dirty="0" smtClean="0"/>
              <a:t>Add B: AB</a:t>
            </a:r>
          </a:p>
          <a:p>
            <a:pPr lvl="2" eaLnBrk="1" hangingPunct="1"/>
            <a:r>
              <a:rPr lang="en-CA" dirty="0" smtClean="0"/>
              <a:t>Add C: ABC</a:t>
            </a:r>
          </a:p>
          <a:p>
            <a:pPr lvl="2" eaLnBrk="1" hangingPunct="1"/>
            <a:r>
              <a:rPr lang="en-CA" dirty="0" smtClean="0"/>
              <a:t>Remove A: BC</a:t>
            </a:r>
          </a:p>
          <a:p>
            <a:pPr lvl="2" eaLnBrk="1" hangingPunct="1"/>
            <a:r>
              <a:rPr lang="en-CA" dirty="0" smtClean="0"/>
              <a:t>Add D: BCD</a:t>
            </a:r>
          </a:p>
        </p:txBody>
      </p:sp>
    </p:spTree>
    <p:extLst>
      <p:ext uri="{BB962C8B-B14F-4D97-AF65-F5344CB8AC3E}">
        <p14:creationId xmlns:p14="http://schemas.microsoft.com/office/powerpoint/2010/main" val="3185646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CA" dirty="0"/>
              <a:t>Breadth First Search (BFS</a:t>
            </a:r>
            <a:r>
              <a:rPr lang="en-CA" dirty="0" smtClean="0"/>
              <a:t>) – cont.</a:t>
            </a:r>
            <a:endParaRPr lang="en-US" dirty="0"/>
          </a:p>
        </p:txBody>
      </p:sp>
      <p:sp>
        <p:nvSpPr>
          <p:cNvPr id="327683" name="Rectangle 3"/>
          <p:cNvSpPr>
            <a:spLocks noGrp="1" noChangeArrowheads="1"/>
          </p:cNvSpPr>
          <p:nvPr>
            <p:ph type="body" idx="1"/>
          </p:nvPr>
        </p:nvSpPr>
        <p:spPr/>
        <p:txBody>
          <a:bodyPr/>
          <a:lstStyle/>
          <a:p>
            <a:r>
              <a:rPr lang="en-US" sz="2800"/>
              <a:t>Finds a path from the start to the goal by examining the search space ply-by-ply </a:t>
            </a:r>
          </a:p>
        </p:txBody>
      </p:sp>
      <p:pic>
        <p:nvPicPr>
          <p:cNvPr id="327684" name="Picture 4" descr="Open_closed_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24200"/>
            <a:ext cx="51816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3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6F1E94C2-FC3F-4C6C-81C2-DA44A7C53F9F}" type="slidenum">
              <a:rPr kumimoji="0" lang="en-US" sz="1400" smtClean="0"/>
              <a:pPr eaLnBrk="1" hangingPunct="1"/>
              <a:t>34</a:t>
            </a:fld>
            <a:endParaRPr kumimoji="0" lang="en-US" sz="1400" smtClean="0"/>
          </a:p>
        </p:txBody>
      </p:sp>
      <p:sp>
        <p:nvSpPr>
          <p:cNvPr id="66563" name="Rectangle 2"/>
          <p:cNvSpPr>
            <a:spLocks noGrp="1" noChangeArrowheads="1"/>
          </p:cNvSpPr>
          <p:nvPr>
            <p:ph type="title"/>
          </p:nvPr>
        </p:nvSpPr>
        <p:spPr/>
        <p:txBody>
          <a:bodyPr/>
          <a:lstStyle/>
          <a:p>
            <a:pPr eaLnBrk="1" hangingPunct="1"/>
            <a:r>
              <a:rPr lang="en-CA" smtClean="0"/>
              <a:t>BFS Algorithm</a:t>
            </a:r>
          </a:p>
        </p:txBody>
      </p:sp>
      <p:sp>
        <p:nvSpPr>
          <p:cNvPr id="66564" name="Rectangle 3"/>
          <p:cNvSpPr>
            <a:spLocks noGrp="1" noChangeArrowheads="1"/>
          </p:cNvSpPr>
          <p:nvPr>
            <p:ph type="body" idx="1"/>
          </p:nvPr>
        </p:nvSpPr>
        <p:spPr/>
        <p:txBody>
          <a:bodyPr/>
          <a:lstStyle/>
          <a:p>
            <a:pPr eaLnBrk="1" hangingPunct="1">
              <a:lnSpc>
                <a:spcPct val="80000"/>
              </a:lnSpc>
            </a:pPr>
            <a:r>
              <a:rPr lang="en-CA" sz="2800" smtClean="0"/>
              <a:t>for each node v in Graph           </a:t>
            </a:r>
          </a:p>
          <a:p>
            <a:pPr lvl="1" eaLnBrk="1" hangingPunct="1">
              <a:lnSpc>
                <a:spcPct val="80000"/>
              </a:lnSpc>
            </a:pPr>
            <a:r>
              <a:rPr lang="en-CA" sz="2400" smtClean="0"/>
              <a:t>visited[v] = false ; previous[v]=NULL </a:t>
            </a:r>
          </a:p>
          <a:p>
            <a:pPr eaLnBrk="1" hangingPunct="1">
              <a:lnSpc>
                <a:spcPct val="80000"/>
              </a:lnSpc>
            </a:pPr>
            <a:r>
              <a:rPr lang="en-CA" sz="2800" smtClean="0"/>
              <a:t>visited[source] = true</a:t>
            </a:r>
          </a:p>
          <a:p>
            <a:pPr eaLnBrk="1" hangingPunct="1">
              <a:lnSpc>
                <a:spcPct val="80000"/>
              </a:lnSpc>
            </a:pPr>
            <a:r>
              <a:rPr lang="en-CA" sz="2800" smtClean="0"/>
              <a:t>add source to Q</a:t>
            </a:r>
          </a:p>
          <a:p>
            <a:pPr eaLnBrk="1" hangingPunct="1">
              <a:lnSpc>
                <a:spcPct val="80000"/>
              </a:lnSpc>
            </a:pPr>
            <a:r>
              <a:rPr lang="en-CA" sz="2800" smtClean="0"/>
              <a:t>while Q not empty</a:t>
            </a:r>
          </a:p>
          <a:p>
            <a:pPr lvl="1" eaLnBrk="1" hangingPunct="1">
              <a:lnSpc>
                <a:spcPct val="80000"/>
              </a:lnSpc>
            </a:pPr>
            <a:r>
              <a:rPr lang="en-CA" sz="2400" smtClean="0"/>
              <a:t>remove one node u from queue</a:t>
            </a:r>
          </a:p>
          <a:p>
            <a:pPr lvl="1" eaLnBrk="1" hangingPunct="1">
              <a:lnSpc>
                <a:spcPct val="80000"/>
              </a:lnSpc>
            </a:pPr>
            <a:r>
              <a:rPr lang="en-CA" sz="2400" smtClean="0"/>
              <a:t>for all neighbours v of the node u</a:t>
            </a:r>
          </a:p>
          <a:p>
            <a:pPr lvl="2" eaLnBrk="1" hangingPunct="1">
              <a:lnSpc>
                <a:spcPct val="80000"/>
              </a:lnSpc>
            </a:pPr>
            <a:r>
              <a:rPr lang="en-CA" sz="2000" smtClean="0"/>
              <a:t>if visited[v] != true</a:t>
            </a:r>
          </a:p>
          <a:p>
            <a:pPr lvl="3" eaLnBrk="1" hangingPunct="1">
              <a:lnSpc>
                <a:spcPct val="80000"/>
              </a:lnSpc>
            </a:pPr>
            <a:r>
              <a:rPr lang="en-CA" sz="1800" smtClean="0"/>
              <a:t>if v==target TERMINATE</a:t>
            </a:r>
          </a:p>
          <a:p>
            <a:pPr lvl="3" eaLnBrk="1" hangingPunct="1">
              <a:lnSpc>
                <a:spcPct val="80000"/>
              </a:lnSpc>
            </a:pPr>
            <a:r>
              <a:rPr lang="en-CA" sz="1800" smtClean="0"/>
              <a:t>visited[v] = true</a:t>
            </a:r>
          </a:p>
          <a:p>
            <a:pPr lvl="3" eaLnBrk="1" hangingPunct="1">
              <a:lnSpc>
                <a:spcPct val="80000"/>
              </a:lnSpc>
            </a:pPr>
            <a:r>
              <a:rPr lang="en-CA" sz="1800" smtClean="0"/>
              <a:t>previous[v] = u</a:t>
            </a:r>
          </a:p>
          <a:p>
            <a:pPr lvl="3" eaLnBrk="1" hangingPunct="1">
              <a:lnSpc>
                <a:spcPct val="80000"/>
              </a:lnSpc>
            </a:pPr>
            <a:r>
              <a:rPr lang="en-CA" sz="1800" smtClean="0"/>
              <a:t>add v to Q</a:t>
            </a:r>
          </a:p>
          <a:p>
            <a:pPr eaLnBrk="1" hangingPunct="1">
              <a:lnSpc>
                <a:spcPct val="80000"/>
              </a:lnSpc>
            </a:pPr>
            <a:endParaRPr lang="en-CA" sz="2800" smtClean="0"/>
          </a:p>
        </p:txBody>
      </p:sp>
    </p:spTree>
    <p:extLst>
      <p:ext uri="{BB962C8B-B14F-4D97-AF65-F5344CB8AC3E}">
        <p14:creationId xmlns:p14="http://schemas.microsoft.com/office/powerpoint/2010/main" val="4254060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Breadth-First Characteristics</a:t>
            </a:r>
          </a:p>
        </p:txBody>
      </p:sp>
      <p:sp>
        <p:nvSpPr>
          <p:cNvPr id="328707" name="Rectangle 3"/>
          <p:cNvSpPr>
            <a:spLocks noGrp="1" noChangeArrowheads="1"/>
          </p:cNvSpPr>
          <p:nvPr>
            <p:ph type="body" idx="1"/>
          </p:nvPr>
        </p:nvSpPr>
        <p:spPr/>
        <p:txBody>
          <a:bodyPr/>
          <a:lstStyle/>
          <a:p>
            <a:pPr>
              <a:lnSpc>
                <a:spcPct val="90000"/>
              </a:lnSpc>
            </a:pPr>
            <a:r>
              <a:rPr lang="en-US" dirty="0"/>
              <a:t>Exhaustive search</a:t>
            </a:r>
          </a:p>
          <a:p>
            <a:pPr lvl="1">
              <a:lnSpc>
                <a:spcPct val="90000"/>
              </a:lnSpc>
            </a:pPr>
            <a:r>
              <a:rPr lang="en-US" dirty="0"/>
              <a:t>Systematic, but not clever</a:t>
            </a:r>
          </a:p>
          <a:p>
            <a:pPr>
              <a:lnSpc>
                <a:spcPct val="90000"/>
              </a:lnSpc>
            </a:pPr>
            <a:r>
              <a:rPr lang="en-US" dirty="0"/>
              <a:t>Consumes substantial amount of CPU and memory</a:t>
            </a:r>
          </a:p>
          <a:p>
            <a:pPr>
              <a:lnSpc>
                <a:spcPct val="90000"/>
              </a:lnSpc>
            </a:pPr>
            <a:r>
              <a:rPr lang="en-US" dirty="0"/>
              <a:t>Guarantees to find paths that have fewest number of nodes in them</a:t>
            </a:r>
          </a:p>
          <a:p>
            <a:pPr lvl="1">
              <a:lnSpc>
                <a:spcPct val="90000"/>
              </a:lnSpc>
            </a:pPr>
            <a:r>
              <a:rPr lang="en-US" dirty="0"/>
              <a:t>Not necessarily the shortest distance!</a:t>
            </a:r>
          </a:p>
          <a:p>
            <a:pPr>
              <a:lnSpc>
                <a:spcPct val="90000"/>
              </a:lnSpc>
            </a:pPr>
            <a:r>
              <a:rPr lang="en-US" b="1" i="1" dirty="0"/>
              <a:t>Complete</a:t>
            </a:r>
            <a:r>
              <a:rPr lang="en-US" dirty="0"/>
              <a:t> algorithm</a:t>
            </a:r>
          </a:p>
        </p:txBody>
      </p:sp>
    </p:spTree>
    <p:extLst>
      <p:ext uri="{BB962C8B-B14F-4D97-AF65-F5344CB8AC3E}">
        <p14:creationId xmlns:p14="http://schemas.microsoft.com/office/powerpoint/2010/main" val="190387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Depth First Search</a:t>
            </a:r>
          </a:p>
        </p:txBody>
      </p:sp>
      <p:pic>
        <p:nvPicPr>
          <p:cNvPr id="348163" name="Picture 3" descr="D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752600"/>
            <a:ext cx="3124200" cy="1381125"/>
          </a:xfrm>
          <a:prstGeom prst="rect">
            <a:avLst/>
          </a:prstGeom>
          <a:noFill/>
          <a:extLst>
            <a:ext uri="{909E8E84-426E-40DD-AFC4-6F175D3DCCD1}">
              <a14:hiddenFill xmlns:a14="http://schemas.microsoft.com/office/drawing/2010/main">
                <a:solidFill>
                  <a:srgbClr val="FFFFFF"/>
                </a:solidFill>
              </a14:hiddenFill>
            </a:ext>
          </a:extLst>
        </p:spPr>
      </p:pic>
      <p:sp>
        <p:nvSpPr>
          <p:cNvPr id="348164" name="Rectangle 4"/>
          <p:cNvSpPr>
            <a:spLocks noChangeArrowheads="1"/>
          </p:cNvSpPr>
          <p:nvPr/>
        </p:nvSpPr>
        <p:spPr bwMode="auto">
          <a:xfrm>
            <a:off x="457200" y="1600200"/>
            <a:ext cx="502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indent="-319088">
              <a:lnSpc>
                <a:spcPct val="90000"/>
              </a:lnSpc>
              <a:spcBef>
                <a:spcPts val="700"/>
              </a:spcBef>
              <a:buClr>
                <a:schemeClr val="accent2"/>
              </a:buClr>
              <a:buSzPct val="60000"/>
              <a:buFont typeface="Wingdings" panose="05000000000000000000" pitchFamily="2" charset="2"/>
              <a:buChar char=""/>
            </a:pPr>
            <a:r>
              <a:rPr lang="en-US" sz="2800" i="0" dirty="0">
                <a:latin typeface="+mn-lt"/>
                <a:ea typeface="ＭＳ Ｐゴシック" pitchFamily="27" charset="-128"/>
                <a:cs typeface="ＭＳ Ｐゴシック" charset="0"/>
              </a:rPr>
              <a:t>Push root node</a:t>
            </a:r>
          </a:p>
          <a:p>
            <a:pPr marL="319088" indent="-319088">
              <a:lnSpc>
                <a:spcPct val="90000"/>
              </a:lnSpc>
              <a:spcBef>
                <a:spcPts val="700"/>
              </a:spcBef>
              <a:buClr>
                <a:schemeClr val="accent2"/>
              </a:buClr>
              <a:buSzPct val="60000"/>
              <a:buFont typeface="Wingdings" panose="05000000000000000000" pitchFamily="2" charset="2"/>
              <a:buChar char=""/>
            </a:pPr>
            <a:r>
              <a:rPr lang="en-US" sz="2800" i="0" dirty="0">
                <a:latin typeface="+mn-lt"/>
                <a:ea typeface="ＭＳ Ｐゴシック" pitchFamily="27" charset="-128"/>
                <a:cs typeface="ＭＳ Ｐゴシック" charset="0"/>
              </a:rPr>
              <a:t>Pop node &amp; examine</a:t>
            </a:r>
          </a:p>
          <a:p>
            <a:pPr marL="319088" indent="-319088">
              <a:lnSpc>
                <a:spcPct val="90000"/>
              </a:lnSpc>
              <a:spcBef>
                <a:spcPts val="700"/>
              </a:spcBef>
              <a:buClr>
                <a:schemeClr val="accent2"/>
              </a:buClr>
              <a:buSzPct val="60000"/>
              <a:buFont typeface="Wingdings" panose="05000000000000000000" pitchFamily="2" charset="2"/>
              <a:buChar char=""/>
            </a:pPr>
            <a:r>
              <a:rPr lang="en-US" sz="2800" i="0" dirty="0">
                <a:latin typeface="+mn-lt"/>
                <a:ea typeface="ＭＳ Ｐゴシック" pitchFamily="27" charset="-128"/>
                <a:cs typeface="ＭＳ Ｐゴシック" charset="0"/>
              </a:rPr>
              <a:t>If stack is empty, all nodes have been examined – quit search &amp; return "not found" </a:t>
            </a:r>
          </a:p>
          <a:p>
            <a:pPr marL="319088" indent="-319088">
              <a:lnSpc>
                <a:spcPct val="90000"/>
              </a:lnSpc>
              <a:spcBef>
                <a:spcPts val="700"/>
              </a:spcBef>
              <a:buClr>
                <a:schemeClr val="accent2"/>
              </a:buClr>
              <a:buSzPct val="60000"/>
              <a:buFont typeface="Wingdings" panose="05000000000000000000" pitchFamily="2" charset="2"/>
              <a:buChar char=""/>
            </a:pPr>
            <a:r>
              <a:rPr lang="en-US" sz="2800" i="0" dirty="0">
                <a:latin typeface="+mn-lt"/>
                <a:ea typeface="ＭＳ Ｐゴシック" pitchFamily="27" charset="-128"/>
                <a:cs typeface="ＭＳ Ｐゴシック" charset="0"/>
              </a:rPr>
              <a:t>Repeat from Step 2</a:t>
            </a:r>
          </a:p>
        </p:txBody>
      </p:sp>
    </p:spTree>
    <p:extLst>
      <p:ext uri="{BB962C8B-B14F-4D97-AF65-F5344CB8AC3E}">
        <p14:creationId xmlns:p14="http://schemas.microsoft.com/office/powerpoint/2010/main" val="2920830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bwMode="auto">
          <a:xfrm flipH="1">
            <a:off x="3808940" y="2377346"/>
            <a:ext cx="570723" cy="576064"/>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13" name="Straight Connector 12"/>
          <p:cNvCxnSpPr/>
          <p:nvPr/>
        </p:nvCxnSpPr>
        <p:spPr bwMode="auto">
          <a:xfrm flipH="1">
            <a:off x="2901864" y="3269908"/>
            <a:ext cx="570723" cy="576064"/>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14" name="Straight Connector 13"/>
          <p:cNvCxnSpPr/>
          <p:nvPr/>
        </p:nvCxnSpPr>
        <p:spPr bwMode="auto">
          <a:xfrm flipH="1">
            <a:off x="2023816" y="4163032"/>
            <a:ext cx="570723" cy="576064"/>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15" name="Straight Connector 14"/>
          <p:cNvCxnSpPr/>
          <p:nvPr/>
        </p:nvCxnSpPr>
        <p:spPr bwMode="auto">
          <a:xfrm flipH="1">
            <a:off x="2136417" y="4221088"/>
            <a:ext cx="570723" cy="576064"/>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23" name="Straight Connector 22"/>
          <p:cNvCxnSpPr/>
          <p:nvPr/>
        </p:nvCxnSpPr>
        <p:spPr bwMode="auto">
          <a:xfrm>
            <a:off x="2761102" y="4246507"/>
            <a:ext cx="0" cy="493949"/>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24" name="Straight Connector 23"/>
          <p:cNvCxnSpPr/>
          <p:nvPr/>
        </p:nvCxnSpPr>
        <p:spPr bwMode="auto">
          <a:xfrm>
            <a:off x="2875391" y="4246507"/>
            <a:ext cx="0" cy="493949"/>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25" name="Straight Connector 24"/>
          <p:cNvCxnSpPr/>
          <p:nvPr/>
        </p:nvCxnSpPr>
        <p:spPr bwMode="auto">
          <a:xfrm flipH="1">
            <a:off x="2999373" y="3357239"/>
            <a:ext cx="570723" cy="576064"/>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26" name="Straight Connector 25"/>
          <p:cNvCxnSpPr/>
          <p:nvPr/>
        </p:nvCxnSpPr>
        <p:spPr bwMode="auto">
          <a:xfrm>
            <a:off x="3638572" y="3340240"/>
            <a:ext cx="0" cy="493949"/>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27" name="Straight Connector 26"/>
          <p:cNvCxnSpPr/>
          <p:nvPr/>
        </p:nvCxnSpPr>
        <p:spPr bwMode="auto">
          <a:xfrm>
            <a:off x="3752861" y="3340240"/>
            <a:ext cx="0" cy="493949"/>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28" name="Straight Connector 27"/>
          <p:cNvCxnSpPr/>
          <p:nvPr/>
        </p:nvCxnSpPr>
        <p:spPr bwMode="auto">
          <a:xfrm flipH="1">
            <a:off x="3889958" y="2450978"/>
            <a:ext cx="570723" cy="576064"/>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29" name="Straight Connector 28"/>
          <p:cNvCxnSpPr/>
          <p:nvPr/>
        </p:nvCxnSpPr>
        <p:spPr bwMode="auto">
          <a:xfrm>
            <a:off x="4529157" y="2433979"/>
            <a:ext cx="0" cy="493949"/>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30" name="Straight Connector 29"/>
          <p:cNvCxnSpPr/>
          <p:nvPr/>
        </p:nvCxnSpPr>
        <p:spPr bwMode="auto">
          <a:xfrm>
            <a:off x="4643446" y="2433979"/>
            <a:ext cx="0" cy="493949"/>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sp>
        <p:nvSpPr>
          <p:cNvPr id="2" name="Title 1"/>
          <p:cNvSpPr>
            <a:spLocks noGrp="1"/>
          </p:cNvSpPr>
          <p:nvPr>
            <p:ph type="title"/>
          </p:nvPr>
        </p:nvSpPr>
        <p:spPr/>
        <p:txBody>
          <a:bodyPr/>
          <a:lstStyle/>
          <a:p>
            <a:r>
              <a:rPr lang="en-US" sz="4000" dirty="0" smtClean="0"/>
              <a:t>Depth-First Search (DFS)</a:t>
            </a:r>
            <a:endParaRPr lang="en-US" dirty="0"/>
          </a:p>
        </p:txBody>
      </p:sp>
      <p:sp>
        <p:nvSpPr>
          <p:cNvPr id="3" name="Content Placeholder 2"/>
          <p:cNvSpPr>
            <a:spLocks noGrp="1"/>
          </p:cNvSpPr>
          <p:nvPr>
            <p:ph idx="1"/>
          </p:nvPr>
        </p:nvSpPr>
        <p:spPr>
          <a:xfrm>
            <a:off x="517584" y="1414095"/>
            <a:ext cx="8343528" cy="4863753"/>
          </a:xfrm>
        </p:spPr>
        <p:txBody>
          <a:bodyPr/>
          <a:lstStyle/>
          <a:p>
            <a:r>
              <a:rPr lang="en-US" dirty="0"/>
              <a:t>Search for Goal down to some depth (the search "horizon").</a:t>
            </a:r>
          </a:p>
        </p:txBody>
      </p:sp>
      <p:cxnSp>
        <p:nvCxnSpPr>
          <p:cNvPr id="31" name="Straight Connector 30"/>
          <p:cNvCxnSpPr/>
          <p:nvPr/>
        </p:nvCxnSpPr>
        <p:spPr bwMode="auto">
          <a:xfrm>
            <a:off x="4729968" y="2330781"/>
            <a:ext cx="720080" cy="696261"/>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32" name="Straight Connector 31"/>
          <p:cNvCxnSpPr/>
          <p:nvPr/>
        </p:nvCxnSpPr>
        <p:spPr bwMode="auto">
          <a:xfrm>
            <a:off x="4629906" y="2377266"/>
            <a:ext cx="775874" cy="745298"/>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39" name="Straight Connector 38"/>
          <p:cNvCxnSpPr/>
          <p:nvPr/>
        </p:nvCxnSpPr>
        <p:spPr bwMode="auto">
          <a:xfrm>
            <a:off x="5435534" y="3357239"/>
            <a:ext cx="0" cy="493949"/>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40" name="Straight Connector 39"/>
          <p:cNvCxnSpPr/>
          <p:nvPr/>
        </p:nvCxnSpPr>
        <p:spPr bwMode="auto">
          <a:xfrm>
            <a:off x="5549384" y="3357239"/>
            <a:ext cx="0" cy="493949"/>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41" name="Straight Connector 40"/>
          <p:cNvCxnSpPr/>
          <p:nvPr/>
        </p:nvCxnSpPr>
        <p:spPr bwMode="auto">
          <a:xfrm>
            <a:off x="5436234" y="4262145"/>
            <a:ext cx="0" cy="493949"/>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42" name="Straight Connector 41"/>
          <p:cNvCxnSpPr/>
          <p:nvPr/>
        </p:nvCxnSpPr>
        <p:spPr bwMode="auto">
          <a:xfrm>
            <a:off x="5550523" y="4262145"/>
            <a:ext cx="0" cy="493949"/>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43" name="Straight Connector 42"/>
          <p:cNvCxnSpPr/>
          <p:nvPr/>
        </p:nvCxnSpPr>
        <p:spPr bwMode="auto">
          <a:xfrm>
            <a:off x="5606317" y="4087439"/>
            <a:ext cx="720080" cy="696261"/>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44" name="Straight Connector 43"/>
          <p:cNvCxnSpPr/>
          <p:nvPr/>
        </p:nvCxnSpPr>
        <p:spPr bwMode="auto">
          <a:xfrm>
            <a:off x="5550523" y="4177546"/>
            <a:ext cx="775874" cy="745298"/>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cxnSp>
        <p:nvCxnSpPr>
          <p:cNvPr id="45" name="Straight Connector 44"/>
          <p:cNvCxnSpPr/>
          <p:nvPr/>
        </p:nvCxnSpPr>
        <p:spPr bwMode="auto">
          <a:xfrm>
            <a:off x="5505842" y="3112412"/>
            <a:ext cx="720080" cy="696261"/>
          </a:xfrm>
          <a:prstGeom prst="line">
            <a:avLst/>
          </a:prstGeom>
          <a:solidFill>
            <a:schemeClr val="accent1"/>
          </a:solidFill>
          <a:ln w="76200" cap="flat" cmpd="sng" algn="ctr">
            <a:solidFill>
              <a:srgbClr val="33CC33"/>
            </a:solidFill>
            <a:prstDash val="solid"/>
            <a:miter lim="800000"/>
            <a:headEnd type="none" w="med" len="med"/>
            <a:tailEnd type="none" w="med" len="med"/>
          </a:ln>
          <a:effectLst/>
        </p:spPr>
      </p:cxnSp>
      <p:cxnSp>
        <p:nvCxnSpPr>
          <p:cNvPr id="46" name="Straight Connector 45"/>
          <p:cNvCxnSpPr/>
          <p:nvPr/>
        </p:nvCxnSpPr>
        <p:spPr bwMode="auto">
          <a:xfrm>
            <a:off x="5464562" y="3202519"/>
            <a:ext cx="775874" cy="745298"/>
          </a:xfrm>
          <a:prstGeom prst="line">
            <a:avLst/>
          </a:prstGeom>
          <a:solidFill>
            <a:schemeClr val="accent1"/>
          </a:solidFill>
          <a:ln w="76200" cap="flat" cmpd="sng" algn="ctr">
            <a:solidFill>
              <a:srgbClr val="FF0000"/>
            </a:solidFill>
            <a:prstDash val="solid"/>
            <a:miter lim="800000"/>
            <a:headEnd type="none" w="med" len="med"/>
            <a:tailEnd type="none" w="med" len="med"/>
          </a:ln>
          <a:effectLst/>
        </p:spPr>
      </p:cxnSp>
      <p:pic>
        <p:nvPicPr>
          <p:cNvPr id="5" name="Picture 7" descr="File:Breadth-first-tre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147" y="1789499"/>
            <a:ext cx="5616624" cy="3600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0"/>
          </p:nvPr>
        </p:nvSpPr>
        <p:spPr/>
        <p:txBody>
          <a:bodyPr/>
          <a:lstStyle/>
          <a:p>
            <a:pPr>
              <a:defRPr/>
            </a:pPr>
            <a:r>
              <a:rPr lang="en-US" smtClean="0"/>
              <a:t>Dewan Tanvir Ahmed, PhD</a:t>
            </a:r>
            <a:endParaRPr lang="en-US"/>
          </a:p>
        </p:txBody>
      </p:sp>
      <p:sp>
        <p:nvSpPr>
          <p:cNvPr id="8" name="Slide Number Placeholder 7"/>
          <p:cNvSpPr>
            <a:spLocks noGrp="1"/>
          </p:cNvSpPr>
          <p:nvPr>
            <p:ph type="sldNum" sz="quarter" idx="11"/>
          </p:nvPr>
        </p:nvSpPr>
        <p:spPr/>
        <p:txBody>
          <a:bodyPr/>
          <a:lstStyle/>
          <a:p>
            <a:pPr>
              <a:defRPr/>
            </a:pPr>
            <a:fld id="{314D707B-2420-4898-AD15-6C605AFCEDEB}" type="slidenum">
              <a:rPr lang="en-US" smtClean="0"/>
              <a:pPr>
                <a:defRPr/>
              </a:pPr>
              <a:t>37</a:t>
            </a:fld>
            <a:endParaRPr lang="en-US"/>
          </a:p>
        </p:txBody>
      </p:sp>
    </p:spTree>
    <p:extLst>
      <p:ext uri="{BB962C8B-B14F-4D97-AF65-F5344CB8AC3E}">
        <p14:creationId xmlns:p14="http://schemas.microsoft.com/office/powerpoint/2010/main" val="2180874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750"/>
                                        <p:tgtEl>
                                          <p:spTgt spid="15"/>
                                        </p:tgtEl>
                                      </p:cBhvr>
                                    </p:animEffect>
                                  </p:childTnLst>
                                </p:cTn>
                              </p:par>
                            </p:childTnLst>
                          </p:cTn>
                        </p:par>
                        <p:par>
                          <p:cTn id="20" fill="hold">
                            <p:stCondLst>
                              <p:cond delay="3750"/>
                            </p:stCondLst>
                            <p:childTnLst>
                              <p:par>
                                <p:cTn id="21" presetID="22" presetClass="entr" presetSubtype="1"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4250"/>
                            </p:stCondLst>
                            <p:childTnLst>
                              <p:par>
                                <p:cTn id="25" presetID="22" presetClass="entr" presetSubtype="4"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4750"/>
                            </p:stCondLst>
                            <p:childTnLst>
                              <p:par>
                                <p:cTn id="29" presetID="22" presetClass="entr" presetSubtype="4"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750"/>
                                        <p:tgtEl>
                                          <p:spTgt spid="25"/>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childTnLst>
                          </p:cTn>
                        </p:par>
                        <p:par>
                          <p:cTn id="36" fill="hold">
                            <p:stCondLst>
                              <p:cond delay="6000"/>
                            </p:stCondLst>
                            <p:childTnLst>
                              <p:par>
                                <p:cTn id="37" presetID="22" presetClass="entr" presetSubtype="4"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6500"/>
                            </p:stCondLst>
                            <p:childTnLst>
                              <p:par>
                                <p:cTn id="41" presetID="22" presetClass="entr" presetSubtype="4"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750"/>
                                        <p:tgtEl>
                                          <p:spTgt spid="28"/>
                                        </p:tgtEl>
                                      </p:cBhvr>
                                    </p:animEffect>
                                  </p:childTnLst>
                                </p:cTn>
                              </p:par>
                            </p:childTnLst>
                          </p:cTn>
                        </p:par>
                        <p:par>
                          <p:cTn id="44" fill="hold">
                            <p:stCondLst>
                              <p:cond delay="7250"/>
                            </p:stCondLst>
                            <p:childTnLst>
                              <p:par>
                                <p:cTn id="45" presetID="22" presetClass="entr" presetSubtype="1"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par>
                          <p:cTn id="48" fill="hold">
                            <p:stCondLst>
                              <p:cond delay="7750"/>
                            </p:stCondLst>
                            <p:childTnLst>
                              <p:par>
                                <p:cTn id="49" presetID="22" presetClass="entr" presetSubtype="4"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childTnLst>
                          </p:cTn>
                        </p:par>
                        <p:par>
                          <p:cTn id="52" fill="hold">
                            <p:stCondLst>
                              <p:cond delay="8250"/>
                            </p:stCondLst>
                            <p:childTnLst>
                              <p:par>
                                <p:cTn id="53" presetID="22" presetClass="entr" presetSubtype="1"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1000"/>
                                        <p:tgtEl>
                                          <p:spTgt spid="31"/>
                                        </p:tgtEl>
                                      </p:cBhvr>
                                    </p:animEffect>
                                  </p:childTnLst>
                                </p:cTn>
                              </p:par>
                            </p:childTnLst>
                          </p:cTn>
                        </p:par>
                        <p:par>
                          <p:cTn id="56" fill="hold">
                            <p:stCondLst>
                              <p:cond delay="9250"/>
                            </p:stCondLst>
                            <p:childTnLst>
                              <p:par>
                                <p:cTn id="57" presetID="22" presetClass="entr" presetSubtype="1"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750"/>
                                        <p:tgtEl>
                                          <p:spTgt spid="39"/>
                                        </p:tgtEl>
                                      </p:cBhvr>
                                    </p:animEffect>
                                  </p:childTnLst>
                                </p:cTn>
                              </p:par>
                            </p:childTnLst>
                          </p:cTn>
                        </p:par>
                        <p:par>
                          <p:cTn id="60" fill="hold">
                            <p:stCondLst>
                              <p:cond delay="10000"/>
                            </p:stCondLst>
                            <p:childTnLst>
                              <p:par>
                                <p:cTn id="61" presetID="22" presetClass="entr" presetSubtype="1"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750"/>
                                        <p:tgtEl>
                                          <p:spTgt spid="41"/>
                                        </p:tgtEl>
                                      </p:cBhvr>
                                    </p:animEffect>
                                  </p:childTnLst>
                                </p:cTn>
                              </p:par>
                            </p:childTnLst>
                          </p:cTn>
                        </p:par>
                        <p:par>
                          <p:cTn id="64" fill="hold">
                            <p:stCondLst>
                              <p:cond delay="10750"/>
                            </p:stCondLst>
                            <p:childTnLst>
                              <p:par>
                                <p:cTn id="65" presetID="22" presetClass="entr" presetSubtype="4"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par>
                          <p:cTn id="68" fill="hold">
                            <p:stCondLst>
                              <p:cond delay="11250"/>
                            </p:stCondLst>
                            <p:childTnLst>
                              <p:par>
                                <p:cTn id="69" presetID="22" presetClass="entr" presetSubtype="1"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up)">
                                      <p:cBhvr>
                                        <p:cTn id="71" dur="500"/>
                                        <p:tgtEl>
                                          <p:spTgt spid="43"/>
                                        </p:tgtEl>
                                      </p:cBhvr>
                                    </p:animEffect>
                                  </p:childTnLst>
                                </p:cTn>
                              </p:par>
                            </p:childTnLst>
                          </p:cTn>
                        </p:par>
                        <p:par>
                          <p:cTn id="72" fill="hold">
                            <p:stCondLst>
                              <p:cond delay="11750"/>
                            </p:stCondLst>
                            <p:childTnLst>
                              <p:par>
                                <p:cTn id="73" presetID="22" presetClass="entr" presetSubtype="4"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down)">
                                      <p:cBhvr>
                                        <p:cTn id="75" dur="750"/>
                                        <p:tgtEl>
                                          <p:spTgt spid="44"/>
                                        </p:tgtEl>
                                      </p:cBhvr>
                                    </p:animEffect>
                                  </p:childTnLst>
                                </p:cTn>
                              </p:par>
                            </p:childTnLst>
                          </p:cTn>
                        </p:par>
                        <p:par>
                          <p:cTn id="76" fill="hold">
                            <p:stCondLst>
                              <p:cond delay="12500"/>
                            </p:stCondLst>
                            <p:childTnLst>
                              <p:par>
                                <p:cTn id="77" presetID="22" presetClass="entr" presetSubtype="4"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750"/>
                                        <p:tgtEl>
                                          <p:spTgt spid="40"/>
                                        </p:tgtEl>
                                      </p:cBhvr>
                                    </p:animEffect>
                                  </p:childTnLst>
                                </p:cTn>
                              </p:par>
                            </p:childTnLst>
                          </p:cTn>
                        </p:par>
                        <p:par>
                          <p:cTn id="80" fill="hold">
                            <p:stCondLst>
                              <p:cond delay="13250"/>
                            </p:stCondLst>
                            <p:childTnLst>
                              <p:par>
                                <p:cTn id="81" presetID="22" presetClass="entr" presetSubtype="1" fill="hold" nodeType="after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up)">
                                      <p:cBhvr>
                                        <p:cTn id="83" dur="750"/>
                                        <p:tgtEl>
                                          <p:spTgt spid="45"/>
                                        </p:tgtEl>
                                      </p:cBhvr>
                                    </p:animEffect>
                                  </p:childTnLst>
                                </p:cTn>
                              </p:par>
                            </p:childTnLst>
                          </p:cTn>
                        </p:par>
                        <p:par>
                          <p:cTn id="84" fill="hold">
                            <p:stCondLst>
                              <p:cond delay="14000"/>
                            </p:stCondLst>
                            <p:childTnLst>
                              <p:par>
                                <p:cTn id="85" presetID="22" presetClass="entr" presetSubtype="4" fill="hold"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down)">
                                      <p:cBhvr>
                                        <p:cTn id="87" dur="750"/>
                                        <p:tgtEl>
                                          <p:spTgt spid="46"/>
                                        </p:tgtEl>
                                      </p:cBhvr>
                                    </p:animEffect>
                                  </p:childTnLst>
                                </p:cTn>
                              </p:par>
                            </p:childTnLst>
                          </p:cTn>
                        </p:par>
                        <p:par>
                          <p:cTn id="88" fill="hold">
                            <p:stCondLst>
                              <p:cond delay="14750"/>
                            </p:stCondLst>
                            <p:childTnLst>
                              <p:par>
                                <p:cTn id="89" presetID="22" presetClass="entr" presetSubtype="4" fill="hold"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3B4CAE07-3E23-4FE2-95BA-3A1D4C5AEEFA}" type="slidenum">
              <a:rPr kumimoji="0" lang="en-US" sz="1400" smtClean="0"/>
              <a:pPr eaLnBrk="1" hangingPunct="1"/>
              <a:t>38</a:t>
            </a:fld>
            <a:endParaRPr kumimoji="0" lang="en-US" sz="1400" smtClean="0"/>
          </a:p>
        </p:txBody>
      </p:sp>
      <p:sp>
        <p:nvSpPr>
          <p:cNvPr id="68611" name="Rectangle 2"/>
          <p:cNvSpPr>
            <a:spLocks noGrp="1" noChangeArrowheads="1"/>
          </p:cNvSpPr>
          <p:nvPr>
            <p:ph type="title"/>
          </p:nvPr>
        </p:nvSpPr>
        <p:spPr/>
        <p:txBody>
          <a:bodyPr/>
          <a:lstStyle/>
          <a:p>
            <a:pPr eaLnBrk="1" hangingPunct="1"/>
            <a:r>
              <a:rPr lang="en-CA" smtClean="0"/>
              <a:t>Dijkstra</a:t>
            </a:r>
            <a:r>
              <a:rPr lang="en-CA" smtClean="0">
                <a:latin typeface="Times New Roman" pitchFamily="18" charset="0"/>
              </a:rPr>
              <a:t>’</a:t>
            </a:r>
            <a:r>
              <a:rPr lang="en-CA" smtClean="0"/>
              <a:t>s Algorithm</a:t>
            </a:r>
          </a:p>
        </p:txBody>
      </p:sp>
      <p:sp>
        <p:nvSpPr>
          <p:cNvPr id="68612" name="Rectangle 3"/>
          <p:cNvSpPr>
            <a:spLocks noGrp="1" noChangeArrowheads="1"/>
          </p:cNvSpPr>
          <p:nvPr>
            <p:ph type="body" idx="1"/>
          </p:nvPr>
        </p:nvSpPr>
        <p:spPr/>
        <p:txBody>
          <a:bodyPr/>
          <a:lstStyle/>
          <a:p>
            <a:pPr eaLnBrk="1" hangingPunct="1"/>
            <a:r>
              <a:rPr lang="en-CA" dirty="0" smtClean="0"/>
              <a:t>It solves </a:t>
            </a:r>
            <a:r>
              <a:rPr lang="en-CA" dirty="0"/>
              <a:t>the single-source shortest path problem for a graph with </a:t>
            </a:r>
            <a:r>
              <a:rPr lang="en-CA" dirty="0">
                <a:solidFill>
                  <a:srgbClr val="FF0000"/>
                </a:solidFill>
              </a:rPr>
              <a:t>non-negative</a:t>
            </a:r>
            <a:r>
              <a:rPr lang="en-CA" dirty="0"/>
              <a:t> edge path costs, producing a </a:t>
            </a:r>
            <a:r>
              <a:rPr lang="en-CA" dirty="0">
                <a:solidFill>
                  <a:srgbClr val="FF0000"/>
                </a:solidFill>
              </a:rPr>
              <a:t>shortest path </a:t>
            </a:r>
            <a:r>
              <a:rPr lang="en-CA" dirty="0" smtClean="0">
                <a:solidFill>
                  <a:srgbClr val="FF0000"/>
                </a:solidFill>
              </a:rPr>
              <a:t>tree.</a:t>
            </a:r>
          </a:p>
          <a:p>
            <a:pPr eaLnBrk="1" hangingPunct="1"/>
            <a:endParaRPr lang="en-CA" dirty="0"/>
          </a:p>
          <a:p>
            <a:pPr eaLnBrk="1" hangingPunct="1"/>
            <a:r>
              <a:rPr lang="en-CA" dirty="0" err="1" smtClean="0"/>
              <a:t>Dijkstra</a:t>
            </a:r>
            <a:r>
              <a:rPr lang="en-CA" dirty="0" err="1" smtClean="0">
                <a:latin typeface="Times New Roman" pitchFamily="18" charset="0"/>
              </a:rPr>
              <a:t>’</a:t>
            </a:r>
            <a:r>
              <a:rPr lang="en-CA" dirty="0" err="1" smtClean="0"/>
              <a:t>s</a:t>
            </a:r>
            <a:r>
              <a:rPr lang="en-CA" dirty="0" smtClean="0"/>
              <a:t> algorithm uses </a:t>
            </a:r>
            <a:r>
              <a:rPr lang="en-CA" dirty="0" smtClean="0">
                <a:solidFill>
                  <a:srgbClr val="FF0000"/>
                </a:solidFill>
              </a:rPr>
              <a:t>priority queues</a:t>
            </a:r>
            <a:r>
              <a:rPr lang="en-CA" dirty="0" smtClean="0"/>
              <a:t> to allow selecting nodes that are closer (or have a lower </a:t>
            </a:r>
            <a:r>
              <a:rPr lang="en-CA" dirty="0" smtClean="0">
                <a:latin typeface="Times New Roman" pitchFamily="18" charset="0"/>
              </a:rPr>
              <a:t>“</a:t>
            </a:r>
            <a:r>
              <a:rPr lang="en-CA" dirty="0" smtClean="0"/>
              <a:t>cost</a:t>
            </a:r>
            <a:r>
              <a:rPr lang="en-CA" dirty="0" smtClean="0">
                <a:latin typeface="Times New Roman" pitchFamily="18" charset="0"/>
              </a:rPr>
              <a:t>”</a:t>
            </a:r>
            <a:r>
              <a:rPr lang="en-CA" dirty="0" smtClean="0"/>
              <a:t> in general)</a:t>
            </a:r>
          </a:p>
          <a:p>
            <a:pPr lvl="1" eaLnBrk="1" hangingPunct="1"/>
            <a:r>
              <a:rPr lang="en-CA" dirty="0" smtClean="0"/>
              <a:t>Links between nodes need to have a cost (distance) value. </a:t>
            </a:r>
          </a:p>
        </p:txBody>
      </p:sp>
    </p:spTree>
    <p:extLst>
      <p:ext uri="{BB962C8B-B14F-4D97-AF65-F5344CB8AC3E}">
        <p14:creationId xmlns:p14="http://schemas.microsoft.com/office/powerpoint/2010/main" val="3169756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CA" sz="4000" b="1" dirty="0" err="1" smtClean="0"/>
              <a:t>Dijkstra</a:t>
            </a:r>
            <a:r>
              <a:rPr lang="en-CA" sz="4000" b="1" dirty="0" err="1" smtClean="0">
                <a:latin typeface="Times New Roman" pitchFamily="18" charset="0"/>
              </a:rPr>
              <a:t>’</a:t>
            </a:r>
            <a:r>
              <a:rPr lang="en-CA" sz="4000" b="1" dirty="0" err="1" smtClean="0"/>
              <a:t>s</a:t>
            </a:r>
            <a:r>
              <a:rPr lang="en-CA" sz="4000" b="1" dirty="0" smtClean="0"/>
              <a:t> Algorithm</a:t>
            </a:r>
            <a:endParaRPr lang="en-US" sz="3900" b="1" dirty="0">
              <a:solidFill>
                <a:srgbClr val="3B62AF"/>
              </a:solidFill>
              <a:latin typeface="Arial" charset="0"/>
            </a:endParaRPr>
          </a:p>
        </p:txBody>
      </p:sp>
      <p:sp>
        <p:nvSpPr>
          <p:cNvPr id="13315" name="Text Box 4"/>
          <p:cNvSpPr txBox="1">
            <a:spLocks noChangeArrowheads="1"/>
          </p:cNvSpPr>
          <p:nvPr/>
        </p:nvSpPr>
        <p:spPr bwMode="auto">
          <a:xfrm>
            <a:off x="622935" y="2057400"/>
            <a:ext cx="8298180" cy="327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5000"/>
              </a:lnSpc>
            </a:pPr>
            <a:r>
              <a:rPr lang="en-US" sz="1600" dirty="0" err="1">
                <a:solidFill>
                  <a:srgbClr val="674EA7"/>
                </a:solidFill>
                <a:latin typeface="Constantia" pitchFamily="18" charset="0"/>
              </a:rPr>
              <a:t>dist</a:t>
            </a:r>
            <a:r>
              <a:rPr lang="en-US" sz="1600" dirty="0">
                <a:solidFill>
                  <a:srgbClr val="674EA7"/>
                </a:solidFill>
                <a:latin typeface="Constantia" pitchFamily="18" charset="0"/>
              </a:rPr>
              <a:t>[s] ←0        			</a:t>
            </a:r>
            <a:r>
              <a:rPr lang="en-US" sz="1600" dirty="0">
                <a:solidFill>
                  <a:srgbClr val="C00000"/>
                </a:solidFill>
                <a:latin typeface="Constantia" pitchFamily="18" charset="0"/>
              </a:rPr>
              <a:t>(distance to source vertex is zero)</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for  all </a:t>
            </a:r>
            <a:r>
              <a:rPr lang="en-US" sz="1600" dirty="0">
                <a:solidFill>
                  <a:srgbClr val="674EA7"/>
                </a:solidFill>
                <a:latin typeface="Constantia" pitchFamily="18" charset="0"/>
              </a:rPr>
              <a:t>v ∈ V–{s}</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do  </a:t>
            </a:r>
            <a:r>
              <a:rPr lang="en-US" sz="1600" dirty="0" err="1">
                <a:solidFill>
                  <a:srgbClr val="674EA7"/>
                </a:solidFill>
                <a:latin typeface="Constantia" pitchFamily="18" charset="0"/>
              </a:rPr>
              <a:t>dist</a:t>
            </a:r>
            <a:r>
              <a:rPr lang="en-US" sz="1600" dirty="0">
                <a:solidFill>
                  <a:srgbClr val="674EA7"/>
                </a:solidFill>
                <a:latin typeface="Constantia" pitchFamily="18" charset="0"/>
              </a:rPr>
              <a:t>[v] ←∞ 		</a:t>
            </a:r>
            <a:r>
              <a:rPr lang="en-US" sz="1600" dirty="0" smtClean="0">
                <a:solidFill>
                  <a:srgbClr val="674EA7"/>
                </a:solidFill>
                <a:latin typeface="Constantia" pitchFamily="18" charset="0"/>
              </a:rPr>
              <a:t>	</a:t>
            </a:r>
            <a:r>
              <a:rPr lang="en-US" sz="1600" dirty="0" smtClean="0">
                <a:solidFill>
                  <a:srgbClr val="C00000"/>
                </a:solidFill>
                <a:latin typeface="Constantia" pitchFamily="18" charset="0"/>
              </a:rPr>
              <a:t>(</a:t>
            </a:r>
            <a:r>
              <a:rPr lang="en-US" sz="1600" dirty="0">
                <a:solidFill>
                  <a:srgbClr val="C00000"/>
                </a:solidFill>
                <a:latin typeface="Constantia" pitchFamily="18" charset="0"/>
              </a:rPr>
              <a:t>set all other distances to infinity)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674EA7"/>
                </a:solidFill>
                <a:latin typeface="Constantia" pitchFamily="18" charset="0"/>
              </a:rPr>
              <a:t>S←∅ 				</a:t>
            </a:r>
            <a:r>
              <a:rPr lang="en-US" sz="1600" dirty="0">
                <a:solidFill>
                  <a:srgbClr val="C00000"/>
                </a:solidFill>
                <a:latin typeface="Constantia" pitchFamily="18" charset="0"/>
              </a:rPr>
              <a:t>(S, the set of visited vertices is initially empty)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674EA7"/>
                </a:solidFill>
                <a:latin typeface="Constantia" pitchFamily="18" charset="0"/>
              </a:rPr>
              <a:t>Q←V </a:t>
            </a:r>
            <a:r>
              <a:rPr lang="en-US" sz="1600" dirty="0">
                <a:solidFill>
                  <a:srgbClr val="C00000"/>
                </a:solidFill>
                <a:latin typeface="Constantia" pitchFamily="18" charset="0"/>
              </a:rPr>
              <a:t> 				(Q, the queue initially contains all vertices) </a:t>
            </a:r>
            <a:r>
              <a:rPr lang="en-US" sz="1600" dirty="0">
                <a:solidFill>
                  <a:srgbClr val="674EA7"/>
                </a:solidFill>
                <a:latin typeface="Constantia" pitchFamily="18" charset="0"/>
              </a:rPr>
              <a:t>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while </a:t>
            </a:r>
            <a:r>
              <a:rPr lang="en-US" sz="1600" dirty="0">
                <a:solidFill>
                  <a:srgbClr val="674EA7"/>
                </a:solidFill>
                <a:latin typeface="Constantia" pitchFamily="18" charset="0"/>
              </a:rPr>
              <a:t>Q ≠∅ 			</a:t>
            </a:r>
            <a:r>
              <a:rPr lang="en-US" sz="1600" dirty="0">
                <a:solidFill>
                  <a:srgbClr val="C00000"/>
                </a:solidFill>
                <a:latin typeface="Constantia" pitchFamily="18" charset="0"/>
              </a:rPr>
              <a:t>(while the queue is not empty)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do  </a:t>
            </a:r>
            <a:r>
              <a:rPr lang="en-US" sz="1600" dirty="0">
                <a:solidFill>
                  <a:srgbClr val="674EA7"/>
                </a:solidFill>
                <a:latin typeface="Constantia" pitchFamily="18" charset="0"/>
              </a:rPr>
              <a:t> u ← </a:t>
            </a:r>
            <a:r>
              <a:rPr lang="en-US" sz="1600" dirty="0" err="1">
                <a:solidFill>
                  <a:srgbClr val="444444"/>
                </a:solidFill>
                <a:latin typeface="Constantia" pitchFamily="18" charset="0"/>
              </a:rPr>
              <a:t>mindistance</a:t>
            </a:r>
            <a:r>
              <a:rPr lang="en-US" sz="1600" dirty="0">
                <a:solidFill>
                  <a:srgbClr val="674EA7"/>
                </a:solidFill>
                <a:latin typeface="Constantia" pitchFamily="18" charset="0"/>
              </a:rPr>
              <a:t>(</a:t>
            </a:r>
            <a:r>
              <a:rPr lang="en-US" sz="1600" dirty="0" err="1">
                <a:solidFill>
                  <a:srgbClr val="674EA7"/>
                </a:solidFill>
                <a:latin typeface="Constantia" pitchFamily="18" charset="0"/>
              </a:rPr>
              <a:t>Q,dist</a:t>
            </a:r>
            <a:r>
              <a:rPr lang="en-US" sz="1600" dirty="0">
                <a:solidFill>
                  <a:srgbClr val="674EA7"/>
                </a:solidFill>
                <a:latin typeface="Constantia" pitchFamily="18" charset="0"/>
              </a:rPr>
              <a:t>)	</a:t>
            </a:r>
            <a:r>
              <a:rPr lang="en-US" sz="1600" dirty="0" smtClean="0">
                <a:solidFill>
                  <a:srgbClr val="674EA7"/>
                </a:solidFill>
                <a:latin typeface="Constantia" pitchFamily="18" charset="0"/>
              </a:rPr>
              <a:t>	</a:t>
            </a:r>
            <a:r>
              <a:rPr lang="en-US" sz="1600" dirty="0" smtClean="0">
                <a:solidFill>
                  <a:srgbClr val="C00000"/>
                </a:solidFill>
                <a:latin typeface="Constantia" pitchFamily="18" charset="0"/>
              </a:rPr>
              <a:t>(select </a:t>
            </a:r>
            <a:r>
              <a:rPr lang="en-US" sz="1600" dirty="0">
                <a:solidFill>
                  <a:srgbClr val="C00000"/>
                </a:solidFill>
                <a:latin typeface="Constantia" pitchFamily="18" charset="0"/>
              </a:rPr>
              <a:t>the element of Q with the min. distance)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a:t>
            </a:r>
            <a:r>
              <a:rPr lang="en-US" sz="1600" dirty="0">
                <a:solidFill>
                  <a:srgbClr val="674EA7"/>
                </a:solidFill>
                <a:latin typeface="Constantia" pitchFamily="18" charset="0"/>
              </a:rPr>
              <a:t>  S←S∪{u} 			</a:t>
            </a:r>
            <a:r>
              <a:rPr lang="en-US" sz="1600" dirty="0">
                <a:solidFill>
                  <a:srgbClr val="C00000"/>
                </a:solidFill>
                <a:latin typeface="Constantia" pitchFamily="18" charset="0"/>
              </a:rPr>
              <a:t>(add u to list of visited vertices)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for all </a:t>
            </a:r>
            <a:r>
              <a:rPr lang="en-US" sz="1600" dirty="0">
                <a:solidFill>
                  <a:srgbClr val="674EA7"/>
                </a:solidFill>
                <a:latin typeface="Constantia" pitchFamily="18" charset="0"/>
              </a:rPr>
              <a:t>v ∈ neighbors[u]		</a:t>
            </a:r>
            <a:r>
              <a:rPr lang="en-US" sz="1600" dirty="0">
                <a:solidFill>
                  <a:srgbClr val="C00000"/>
                </a:solidFill>
                <a:latin typeface="Constantia" pitchFamily="18" charset="0"/>
              </a:rPr>
              <a:t> </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do  if   </a:t>
            </a:r>
            <a:r>
              <a:rPr lang="en-US" sz="1600" dirty="0" err="1">
                <a:solidFill>
                  <a:srgbClr val="674EA7"/>
                </a:solidFill>
                <a:latin typeface="Constantia" pitchFamily="18" charset="0"/>
              </a:rPr>
              <a:t>dist</a:t>
            </a:r>
            <a:r>
              <a:rPr lang="en-US" sz="1600" dirty="0">
                <a:solidFill>
                  <a:srgbClr val="674EA7"/>
                </a:solidFill>
                <a:latin typeface="Constantia" pitchFamily="18" charset="0"/>
              </a:rPr>
              <a:t>[v] &gt; </a:t>
            </a:r>
            <a:r>
              <a:rPr lang="en-US" sz="1600" dirty="0" err="1">
                <a:solidFill>
                  <a:srgbClr val="674EA7"/>
                </a:solidFill>
                <a:latin typeface="Constantia" pitchFamily="18" charset="0"/>
              </a:rPr>
              <a:t>dist</a:t>
            </a:r>
            <a:r>
              <a:rPr lang="en-US" sz="1600" dirty="0">
                <a:solidFill>
                  <a:srgbClr val="674EA7"/>
                </a:solidFill>
                <a:latin typeface="Constantia" pitchFamily="18" charset="0"/>
              </a:rPr>
              <a:t>[u] + w(u, v) 	</a:t>
            </a:r>
            <a:r>
              <a:rPr lang="en-US" sz="1600" dirty="0" smtClean="0">
                <a:solidFill>
                  <a:srgbClr val="C00000"/>
                </a:solidFill>
                <a:latin typeface="Constantia" pitchFamily="18" charset="0"/>
              </a:rPr>
              <a:t>(</a:t>
            </a:r>
            <a:r>
              <a:rPr lang="en-US" sz="1600" dirty="0">
                <a:solidFill>
                  <a:srgbClr val="C00000"/>
                </a:solidFill>
                <a:latin typeface="Constantia" pitchFamily="18" charset="0"/>
              </a:rPr>
              <a:t>if new shortest path found)</a:t>
            </a:r>
            <a:r>
              <a:rPr lang="en-US" sz="1600" dirty="0">
                <a:solidFill>
                  <a:srgbClr val="444444"/>
                </a:solidFill>
                <a:latin typeface="Constantia" pitchFamily="18" charset="0"/>
              </a:rPr>
              <a:t/>
            </a:r>
            <a:br>
              <a:rPr lang="en-US" sz="1600" dirty="0">
                <a:solidFill>
                  <a:srgbClr val="444444"/>
                </a:solidFill>
                <a:latin typeface="Constantia" pitchFamily="18" charset="0"/>
              </a:rPr>
            </a:br>
            <a:r>
              <a:rPr lang="en-US" sz="1600" dirty="0">
                <a:solidFill>
                  <a:srgbClr val="444444"/>
                </a:solidFill>
                <a:latin typeface="Constantia" pitchFamily="18" charset="0"/>
              </a:rPr>
              <a:t>                         then      </a:t>
            </a:r>
            <a:r>
              <a:rPr lang="en-US" sz="1600" dirty="0">
                <a:solidFill>
                  <a:srgbClr val="674EA7"/>
                </a:solidFill>
                <a:latin typeface="Constantia" pitchFamily="18" charset="0"/>
              </a:rPr>
              <a:t>d[v] ←d[u] + w(u, v)	</a:t>
            </a:r>
            <a:r>
              <a:rPr lang="en-US" sz="1600" dirty="0">
                <a:solidFill>
                  <a:srgbClr val="C00000"/>
                </a:solidFill>
                <a:latin typeface="Constantia" pitchFamily="18" charset="0"/>
              </a:rPr>
              <a:t>(set new value of shortest path)</a:t>
            </a:r>
          </a:p>
          <a:p>
            <a:pPr eaLnBrk="1" hangingPunct="1">
              <a:lnSpc>
                <a:spcPct val="95000"/>
              </a:lnSpc>
            </a:pPr>
            <a:r>
              <a:rPr lang="en-US" sz="1600" dirty="0">
                <a:solidFill>
                  <a:srgbClr val="444444"/>
                </a:solidFill>
                <a:latin typeface="Constantia" pitchFamily="18" charset="0"/>
              </a:rPr>
              <a:t>		</a:t>
            </a:r>
            <a:r>
              <a:rPr lang="en-US" sz="1600" dirty="0" smtClean="0">
                <a:solidFill>
                  <a:srgbClr val="444444"/>
                </a:solidFill>
                <a:latin typeface="Constantia" pitchFamily="18" charset="0"/>
              </a:rPr>
              <a:t>		</a:t>
            </a:r>
            <a:r>
              <a:rPr lang="en-US" sz="1600" dirty="0" smtClean="0">
                <a:solidFill>
                  <a:srgbClr val="C00000"/>
                </a:solidFill>
                <a:latin typeface="Constantia" pitchFamily="18" charset="0"/>
              </a:rPr>
              <a:t>(</a:t>
            </a:r>
            <a:r>
              <a:rPr lang="en-US" sz="1600" dirty="0">
                <a:solidFill>
                  <a:srgbClr val="C00000"/>
                </a:solidFill>
                <a:latin typeface="Constantia" pitchFamily="18" charset="0"/>
              </a:rPr>
              <a:t>if desired, add </a:t>
            </a:r>
            <a:r>
              <a:rPr lang="en-US" sz="1600" dirty="0" err="1">
                <a:solidFill>
                  <a:srgbClr val="C00000"/>
                </a:solidFill>
                <a:latin typeface="Constantia" pitchFamily="18" charset="0"/>
              </a:rPr>
              <a:t>traceback</a:t>
            </a:r>
            <a:r>
              <a:rPr lang="en-US" sz="1600" dirty="0">
                <a:solidFill>
                  <a:srgbClr val="C00000"/>
                </a:solidFill>
                <a:latin typeface="Constantia" pitchFamily="18" charset="0"/>
              </a:rPr>
              <a:t> code)</a:t>
            </a:r>
            <a:endParaRPr lang="en-US" sz="1600" dirty="0">
              <a:solidFill>
                <a:srgbClr val="444444"/>
              </a:solidFill>
              <a:latin typeface="Constantia" pitchFamily="18" charset="0"/>
            </a:endParaRPr>
          </a:p>
          <a:p>
            <a:pPr eaLnBrk="1" hangingPunct="1">
              <a:lnSpc>
                <a:spcPct val="95000"/>
              </a:lnSpc>
            </a:pPr>
            <a:r>
              <a:rPr lang="en-US" sz="1600" dirty="0">
                <a:solidFill>
                  <a:srgbClr val="444444"/>
                </a:solidFill>
                <a:latin typeface="Constantia" pitchFamily="18" charset="0"/>
              </a:rPr>
              <a:t>return </a:t>
            </a:r>
            <a:r>
              <a:rPr lang="en-US" sz="1600" dirty="0" err="1">
                <a:solidFill>
                  <a:srgbClr val="674EA7"/>
                </a:solidFill>
                <a:latin typeface="Constantia" pitchFamily="18" charset="0"/>
              </a:rPr>
              <a:t>dist</a:t>
            </a:r>
            <a:endParaRPr lang="en-US" sz="1600" dirty="0">
              <a:solidFill>
                <a:srgbClr val="C00000"/>
              </a:solidFill>
              <a:latin typeface="Constantia" pitchFamily="18" charset="0"/>
            </a:endParaRPr>
          </a:p>
          <a:p>
            <a:pPr eaLnBrk="1" hangingPunct="1">
              <a:lnSpc>
                <a:spcPct val="95000"/>
              </a:lnSpc>
            </a:pPr>
            <a:endParaRPr lang="en-US" sz="1600" dirty="0">
              <a:solidFill>
                <a:srgbClr val="674EA7"/>
              </a:solidFill>
              <a:latin typeface="Constantia" pitchFamily="18" charset="0"/>
            </a:endParaRPr>
          </a:p>
        </p:txBody>
      </p:sp>
    </p:spTree>
    <p:extLst>
      <p:ext uri="{BB962C8B-B14F-4D97-AF65-F5344CB8AC3E}">
        <p14:creationId xmlns:p14="http://schemas.microsoft.com/office/powerpoint/2010/main" val="1368494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E8BDF936-8592-44D1-BAFF-D8EC1E9EB329}" type="slidenum">
              <a:rPr kumimoji="0" lang="en-US" sz="1400" smtClean="0"/>
              <a:pPr eaLnBrk="1" hangingPunct="1"/>
              <a:t>4</a:t>
            </a:fld>
            <a:endParaRPr kumimoji="0" lang="en-US" sz="1400" smtClean="0"/>
          </a:p>
        </p:txBody>
      </p:sp>
      <p:sp>
        <p:nvSpPr>
          <p:cNvPr id="58371" name="Rectangle 2"/>
          <p:cNvSpPr>
            <a:spLocks noGrp="1" noChangeArrowheads="1"/>
          </p:cNvSpPr>
          <p:nvPr>
            <p:ph type="title"/>
          </p:nvPr>
        </p:nvSpPr>
        <p:spPr/>
        <p:txBody>
          <a:bodyPr/>
          <a:lstStyle/>
          <a:p>
            <a:pPr eaLnBrk="1" hangingPunct="1"/>
            <a:r>
              <a:rPr lang="en-CA" smtClean="0"/>
              <a:t>Path Planning</a:t>
            </a:r>
          </a:p>
        </p:txBody>
      </p:sp>
      <p:sp>
        <p:nvSpPr>
          <p:cNvPr id="58372" name="Rectangle 3"/>
          <p:cNvSpPr>
            <a:spLocks noGrp="1" noChangeArrowheads="1"/>
          </p:cNvSpPr>
          <p:nvPr>
            <p:ph type="body" idx="1"/>
          </p:nvPr>
        </p:nvSpPr>
        <p:spPr>
          <a:xfrm>
            <a:off x="612648" y="1600200"/>
            <a:ext cx="8531352" cy="4495800"/>
          </a:xfrm>
        </p:spPr>
        <p:txBody>
          <a:bodyPr/>
          <a:lstStyle/>
          <a:p>
            <a:pPr eaLnBrk="1" hangingPunct="1"/>
            <a:r>
              <a:rPr lang="en-US" dirty="0" smtClean="0"/>
              <a:t>Path planning is the process of </a:t>
            </a:r>
            <a:r>
              <a:rPr lang="en-US" dirty="0" smtClean="0">
                <a:solidFill>
                  <a:srgbClr val="000099"/>
                </a:solidFill>
              </a:rPr>
              <a:t>determining a destination</a:t>
            </a:r>
            <a:r>
              <a:rPr lang="en-US" dirty="0" smtClean="0"/>
              <a:t> for an agent</a:t>
            </a:r>
          </a:p>
          <a:p>
            <a:pPr eaLnBrk="1" hangingPunct="1"/>
            <a:r>
              <a:rPr lang="en-US" dirty="0" smtClean="0"/>
              <a:t>Requirements:</a:t>
            </a:r>
          </a:p>
          <a:p>
            <a:pPr lvl="1" eaLnBrk="1" hangingPunct="1"/>
            <a:r>
              <a:rPr lang="en-US" dirty="0" smtClean="0"/>
              <a:t>Minimum movement</a:t>
            </a:r>
          </a:p>
          <a:p>
            <a:pPr lvl="1" eaLnBrk="1" hangingPunct="1"/>
            <a:r>
              <a:rPr lang="en-US" dirty="0" smtClean="0"/>
              <a:t>Only one agent at a node</a:t>
            </a:r>
          </a:p>
          <a:p>
            <a:pPr eaLnBrk="1" hangingPunct="1"/>
            <a:r>
              <a:rPr lang="en-US" dirty="0" smtClean="0"/>
              <a:t>Rules:</a:t>
            </a:r>
          </a:p>
          <a:p>
            <a:pPr lvl="1" eaLnBrk="1" hangingPunct="1"/>
            <a:r>
              <a:rPr lang="en-US" dirty="0" smtClean="0"/>
              <a:t>Choose the closest available node</a:t>
            </a:r>
          </a:p>
          <a:p>
            <a:pPr lvl="1" eaLnBrk="1" hangingPunct="1"/>
            <a:r>
              <a:rPr lang="en-US" dirty="0" smtClean="0"/>
              <a:t>Mark nodes as occupied or destination</a:t>
            </a:r>
          </a:p>
        </p:txBody>
      </p:sp>
    </p:spTree>
    <p:extLst>
      <p:ext uri="{BB962C8B-B14F-4D97-AF65-F5344CB8AC3E}">
        <p14:creationId xmlns:p14="http://schemas.microsoft.com/office/powerpoint/2010/main" val="2967296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CA" sz="4000" b="1" dirty="0" smtClean="0"/>
              <a:t>Dijkstra</a:t>
            </a:r>
            <a:r>
              <a:rPr lang="en-CA" sz="4000" b="1" dirty="0">
                <a:latin typeface="Times New Roman" pitchFamily="18" charset="0"/>
              </a:rPr>
              <a:t> </a:t>
            </a:r>
            <a:r>
              <a:rPr lang="en-CA" sz="4000" b="1" dirty="0" smtClean="0">
                <a:latin typeface="Times New Roman" pitchFamily="18" charset="0"/>
              </a:rPr>
              <a:t>Example</a:t>
            </a:r>
            <a:endParaRPr lang="en-US" sz="3900" b="1" dirty="0">
              <a:solidFill>
                <a:srgbClr val="3B62AF"/>
              </a:solidFill>
              <a:latin typeface="Arial" charset="0"/>
            </a:endParaRP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531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2885" y="274320"/>
            <a:ext cx="8698230" cy="8229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fontAlgn="auto">
              <a:lnSpc>
                <a:spcPct val="95000"/>
              </a:lnSpc>
              <a:spcAft>
                <a:spcPts val="0"/>
              </a:spcAft>
            </a:pPr>
            <a:r>
              <a:rPr lang="en-US" sz="4000" b="1" dirty="0"/>
              <a:t>Dijkstra </a:t>
            </a:r>
            <a:r>
              <a:rPr lang="en-US" sz="4000" b="1" dirty="0" smtClean="0"/>
              <a:t>Example</a:t>
            </a:r>
            <a:endParaRPr lang="en-US" sz="4000" b="1" dirty="0"/>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925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 y="16002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50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7" y="15240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3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 y="16002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589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 y="15240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82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 y="16002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032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 y="16764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477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 y="16002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23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2885" y="274320"/>
            <a:ext cx="8698230" cy="822960"/>
          </a:xfrm>
        </p:spPr>
        <p:txBody>
          <a:bodyPr lIns="0" tIns="0" rIns="0" bIns="0" anchor="t"/>
          <a:lstStyle/>
          <a:p>
            <a:pPr algn="ctr" fontAlgn="auto">
              <a:lnSpc>
                <a:spcPct val="95000"/>
              </a:lnSpc>
              <a:spcAft>
                <a:spcPts val="0"/>
              </a:spcAft>
              <a:defRPr/>
            </a:pPr>
            <a:r>
              <a:rPr lang="en-US" sz="3600" b="1" dirty="0"/>
              <a:t>Dijkstra Example</a:t>
            </a:r>
            <a:endParaRPr lang="en-US" sz="3900" dirty="0">
              <a:solidFill>
                <a:srgbClr val="3B62AF"/>
              </a:solidFill>
              <a:latin typeface="Arial" charset="0"/>
            </a:endParaRP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 y="160020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22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5792F2CD-45C9-4A0F-B448-DC2F102C271E}" type="slidenum">
              <a:rPr kumimoji="0" lang="en-US" sz="1400" smtClean="0"/>
              <a:pPr eaLnBrk="1" hangingPunct="1"/>
              <a:t>5</a:t>
            </a:fld>
            <a:endParaRPr kumimoji="0" lang="en-US" sz="1400" smtClean="0"/>
          </a:p>
        </p:txBody>
      </p:sp>
      <p:sp>
        <p:nvSpPr>
          <p:cNvPr id="59395" name="Rectangle 2"/>
          <p:cNvSpPr>
            <a:spLocks noGrp="1" noChangeArrowheads="1"/>
          </p:cNvSpPr>
          <p:nvPr>
            <p:ph type="title"/>
          </p:nvPr>
        </p:nvSpPr>
        <p:spPr/>
        <p:txBody>
          <a:bodyPr/>
          <a:lstStyle/>
          <a:p>
            <a:pPr eaLnBrk="1" hangingPunct="1"/>
            <a:r>
              <a:rPr lang="en-CA" smtClean="0"/>
              <a:t>Examples</a:t>
            </a:r>
          </a:p>
        </p:txBody>
      </p:sp>
      <p:pic>
        <p:nvPicPr>
          <p:cNvPr id="59396" name="Picture 4"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93" y="2057400"/>
            <a:ext cx="4535488"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209800" y="4357746"/>
            <a:ext cx="5437000" cy="830997"/>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Both agents are able to follow a direct path to their respective goals</a:t>
            </a:r>
          </a:p>
        </p:txBody>
      </p:sp>
    </p:spTree>
    <p:extLst>
      <p:ext uri="{BB962C8B-B14F-4D97-AF65-F5344CB8AC3E}">
        <p14:creationId xmlns:p14="http://schemas.microsoft.com/office/powerpoint/2010/main" val="279580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fade">
                                      <p:cBhvr>
                                        <p:cTn id="7" dur="1000"/>
                                        <p:tgtEl>
                                          <p:spTgt spid="59396"/>
                                        </p:tgtEl>
                                      </p:cBhvr>
                                    </p:animEffect>
                                    <p:anim calcmode="lin" valueType="num">
                                      <p:cBhvr>
                                        <p:cTn id="8" dur="1000" fill="hold"/>
                                        <p:tgtEl>
                                          <p:spTgt spid="59396"/>
                                        </p:tgtEl>
                                        <p:attrNameLst>
                                          <p:attrName>ppt_x</p:attrName>
                                        </p:attrNameLst>
                                      </p:cBhvr>
                                      <p:tavLst>
                                        <p:tav tm="0">
                                          <p:val>
                                            <p:strVal val="#ppt_x"/>
                                          </p:val>
                                        </p:tav>
                                        <p:tav tm="100000">
                                          <p:val>
                                            <p:strVal val="#ppt_x"/>
                                          </p:val>
                                        </p:tav>
                                      </p:tavLst>
                                    </p:anim>
                                    <p:anim calcmode="lin" valueType="num">
                                      <p:cBhvr>
                                        <p:cTn id="9" dur="1000" fill="hold"/>
                                        <p:tgtEl>
                                          <p:spTgt spid="5939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A6475FBE-5FE6-4F4A-B7E4-8CE798C4CF61}" type="slidenum">
              <a:rPr kumimoji="0" lang="en-US" sz="1400" smtClean="0"/>
              <a:pPr eaLnBrk="1" hangingPunct="1"/>
              <a:t>50</a:t>
            </a:fld>
            <a:endParaRPr kumimoji="0" lang="en-US" sz="1400" smtClean="0"/>
          </a:p>
        </p:txBody>
      </p:sp>
      <p:sp>
        <p:nvSpPr>
          <p:cNvPr id="71683" name="Rectangle 2"/>
          <p:cNvSpPr>
            <a:spLocks noGrp="1" noChangeArrowheads="1"/>
          </p:cNvSpPr>
          <p:nvPr>
            <p:ph type="title"/>
          </p:nvPr>
        </p:nvSpPr>
        <p:spPr/>
        <p:txBody>
          <a:bodyPr/>
          <a:lstStyle/>
          <a:p>
            <a:pPr eaLnBrk="1" hangingPunct="1"/>
            <a:r>
              <a:rPr lang="en-CA" smtClean="0"/>
              <a:t>Evaluation</a:t>
            </a:r>
          </a:p>
        </p:txBody>
      </p:sp>
      <p:sp>
        <p:nvSpPr>
          <p:cNvPr id="71684" name="Rectangle 3"/>
          <p:cNvSpPr>
            <a:spLocks noGrp="1" noChangeArrowheads="1"/>
          </p:cNvSpPr>
          <p:nvPr>
            <p:ph type="body" idx="1"/>
          </p:nvPr>
        </p:nvSpPr>
        <p:spPr>
          <a:xfrm>
            <a:off x="594360" y="1539240"/>
            <a:ext cx="8171688" cy="4556760"/>
          </a:xfrm>
        </p:spPr>
        <p:txBody>
          <a:bodyPr/>
          <a:lstStyle/>
          <a:p>
            <a:pPr eaLnBrk="1" hangingPunct="1">
              <a:lnSpc>
                <a:spcPct val="90000"/>
              </a:lnSpc>
            </a:pPr>
            <a:r>
              <a:rPr lang="en-CA" dirty="0" smtClean="0"/>
              <a:t>Meets the criteria 1 to 3.</a:t>
            </a:r>
          </a:p>
          <a:p>
            <a:pPr eaLnBrk="1" hangingPunct="1">
              <a:lnSpc>
                <a:spcPct val="90000"/>
              </a:lnSpc>
            </a:pPr>
            <a:r>
              <a:rPr lang="en-CA" dirty="0" smtClean="0"/>
              <a:t>Examples of application</a:t>
            </a:r>
          </a:p>
          <a:p>
            <a:pPr lvl="1" eaLnBrk="1" hangingPunct="1">
              <a:lnSpc>
                <a:spcPct val="90000"/>
              </a:lnSpc>
            </a:pPr>
            <a:r>
              <a:rPr lang="en-CA" dirty="0" smtClean="0">
                <a:solidFill>
                  <a:schemeClr val="tx1"/>
                </a:solidFill>
              </a:rPr>
              <a:t>When </a:t>
            </a:r>
            <a:r>
              <a:rPr lang="en-CA" dirty="0" smtClean="0">
                <a:solidFill>
                  <a:srgbClr val="FF0000"/>
                </a:solidFill>
              </a:rPr>
              <a:t>teleportation</a:t>
            </a:r>
            <a:r>
              <a:rPr lang="en-CA" dirty="0" smtClean="0">
                <a:solidFill>
                  <a:schemeClr val="tx1"/>
                </a:solidFill>
              </a:rPr>
              <a:t> is possible. Distance zero is acceptable in algorithm</a:t>
            </a:r>
          </a:p>
          <a:p>
            <a:pPr eaLnBrk="1" hangingPunct="1">
              <a:lnSpc>
                <a:spcPct val="90000"/>
              </a:lnSpc>
            </a:pPr>
            <a:r>
              <a:rPr lang="en-CA" dirty="0" smtClean="0"/>
              <a:t>Not very efficient</a:t>
            </a:r>
            <a:endParaRPr lang="en-CA" dirty="0"/>
          </a:p>
          <a:p>
            <a:pPr lvl="1" eaLnBrk="1" hangingPunct="1">
              <a:lnSpc>
                <a:spcPct val="90000"/>
              </a:lnSpc>
            </a:pPr>
            <a:r>
              <a:rPr lang="en-CA" dirty="0"/>
              <a:t>Examines all neighbours even if far from target.</a:t>
            </a:r>
            <a:endParaRPr lang="en-CA" dirty="0" smtClean="0"/>
          </a:p>
          <a:p>
            <a:pPr eaLnBrk="1" hangingPunct="1">
              <a:lnSpc>
                <a:spcPct val="90000"/>
              </a:lnSpc>
            </a:pPr>
            <a:endParaRPr lang="en-CA" dirty="0"/>
          </a:p>
          <a:p>
            <a:pPr eaLnBrk="1" hangingPunct="1">
              <a:lnSpc>
                <a:spcPct val="90000"/>
              </a:lnSpc>
            </a:pPr>
            <a:r>
              <a:rPr lang="en-CA" dirty="0" smtClean="0"/>
              <a:t>More Example: </a:t>
            </a:r>
            <a:r>
              <a:rPr lang="en-CA" dirty="0" smtClean="0">
                <a:hlinkClick r:id="rId2"/>
              </a:rPr>
              <a:t>Youtube</a:t>
            </a:r>
            <a:endParaRPr lang="en-CA" dirty="0" smtClean="0"/>
          </a:p>
        </p:txBody>
      </p:sp>
    </p:spTree>
    <p:extLst>
      <p:ext uri="{BB962C8B-B14F-4D97-AF65-F5344CB8AC3E}">
        <p14:creationId xmlns:p14="http://schemas.microsoft.com/office/powerpoint/2010/main" val="2294197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dirty="0" smtClean="0"/>
              <a:t>Best-First Search</a:t>
            </a:r>
            <a:endParaRPr lang="en-US" dirty="0"/>
          </a:p>
        </p:txBody>
      </p:sp>
      <p:sp>
        <p:nvSpPr>
          <p:cNvPr id="329731" name="Rectangle 3"/>
          <p:cNvSpPr>
            <a:spLocks noGrp="1" noChangeArrowheads="1"/>
          </p:cNvSpPr>
          <p:nvPr>
            <p:ph type="body" idx="1"/>
          </p:nvPr>
        </p:nvSpPr>
        <p:spPr/>
        <p:txBody>
          <a:bodyPr/>
          <a:lstStyle/>
          <a:p>
            <a:r>
              <a:rPr lang="en-CA" sz="3200" dirty="0"/>
              <a:t>Best-First is a heuristic search</a:t>
            </a:r>
            <a:r>
              <a:rPr lang="en-CA" sz="3200" dirty="0" smtClean="0"/>
              <a:t>.</a:t>
            </a:r>
          </a:p>
          <a:p>
            <a:r>
              <a:rPr lang="en-CA" sz="3200" dirty="0" smtClean="0"/>
              <a:t>Best-first </a:t>
            </a:r>
            <a:r>
              <a:rPr lang="en-CA" sz="3200" dirty="0"/>
              <a:t>search is a search algorithm which explores a graph by expanding the most promising node chosen according to a specified rule.</a:t>
            </a:r>
            <a:endParaRPr lang="en-US" sz="3200" dirty="0" smtClean="0"/>
          </a:p>
          <a:p>
            <a:pPr lvl="1"/>
            <a:r>
              <a:rPr lang="en-US" sz="2800" dirty="0" smtClean="0"/>
              <a:t>Uses </a:t>
            </a:r>
            <a:r>
              <a:rPr lang="en-US" sz="2800" dirty="0"/>
              <a:t>problem specific knowledge to speed up search</a:t>
            </a:r>
          </a:p>
          <a:p>
            <a:pPr lvl="1"/>
            <a:r>
              <a:rPr lang="en-US" sz="2800" dirty="0" smtClean="0"/>
              <a:t>Computes </a:t>
            </a:r>
            <a:r>
              <a:rPr lang="en-US" sz="2800" dirty="0"/>
              <a:t>distance of every node to </a:t>
            </a:r>
            <a:r>
              <a:rPr lang="en-US" sz="2800" dirty="0" smtClean="0"/>
              <a:t>goal</a:t>
            </a:r>
            <a:endParaRPr lang="en-US" sz="2800" dirty="0"/>
          </a:p>
        </p:txBody>
      </p:sp>
    </p:spTree>
    <p:extLst>
      <p:ext uri="{BB962C8B-B14F-4D97-AF65-F5344CB8AC3E}">
        <p14:creationId xmlns:p14="http://schemas.microsoft.com/office/powerpoint/2010/main" val="1191599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89558"/>
            <a:ext cx="2575173" cy="257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2614" y="2708921"/>
            <a:ext cx="5575770" cy="4032448"/>
            <a:chOff x="1238250" y="1268760"/>
            <a:chExt cx="7487786" cy="4714876"/>
          </a:xfrm>
        </p:grpSpPr>
        <p:pic>
          <p:nvPicPr>
            <p:cNvPr id="7" name="Picture 9" descr="http://artint.info/figures/ch03/sgraph_de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1268760"/>
              <a:ext cx="6362700" cy="4714876"/>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a:off x="3035568" y="1537184"/>
              <a:ext cx="3023309" cy="3839862"/>
            </a:xfrm>
            <a:custGeom>
              <a:avLst/>
              <a:gdLst>
                <a:gd name="connsiteX0" fmla="*/ 547081 w 3023309"/>
                <a:gd name="connsiteY0" fmla="*/ 2899905 h 3839862"/>
                <a:gd name="connsiteX1" fmla="*/ 187317 w 3023309"/>
                <a:gd name="connsiteY1" fmla="*/ 3064796 h 3839862"/>
                <a:gd name="connsiteX2" fmla="*/ 112366 w 3023309"/>
                <a:gd name="connsiteY2" fmla="*/ 3649413 h 3839862"/>
                <a:gd name="connsiteX3" fmla="*/ 1746294 w 3023309"/>
                <a:gd name="connsiteY3" fmla="*/ 3739354 h 3839862"/>
                <a:gd name="connsiteX4" fmla="*/ 1386530 w 3023309"/>
                <a:gd name="connsiteY4" fmla="*/ 2315288 h 3839862"/>
                <a:gd name="connsiteX5" fmla="*/ 1731304 w 3023309"/>
                <a:gd name="connsiteY5" fmla="*/ 1985505 h 3839862"/>
                <a:gd name="connsiteX6" fmla="*/ 1281599 w 3023309"/>
                <a:gd name="connsiteY6" fmla="*/ 1131065 h 3839862"/>
                <a:gd name="connsiteX7" fmla="*/ 1551422 w 3023309"/>
                <a:gd name="connsiteY7" fmla="*/ 576429 h 3839862"/>
                <a:gd name="connsiteX8" fmla="*/ 2375881 w 3023309"/>
                <a:gd name="connsiteY8" fmla="*/ 801282 h 3839862"/>
                <a:gd name="connsiteX9" fmla="*/ 3020458 w 3023309"/>
                <a:gd name="connsiteY9" fmla="*/ 156705 h 3839862"/>
                <a:gd name="connsiteX10" fmla="*/ 2121048 w 3023309"/>
                <a:gd name="connsiteY10" fmla="*/ 6803 h 3839862"/>
                <a:gd name="connsiteX11" fmla="*/ 1296589 w 3023309"/>
                <a:gd name="connsiteY11" fmla="*/ 306606 h 3839862"/>
                <a:gd name="connsiteX12" fmla="*/ 1161678 w 3023309"/>
                <a:gd name="connsiteY12" fmla="*/ 1176036 h 3839862"/>
                <a:gd name="connsiteX13" fmla="*/ 876865 w 3023309"/>
                <a:gd name="connsiteY13" fmla="*/ 1400888 h 3839862"/>
                <a:gd name="connsiteX14" fmla="*/ 996786 w 3023309"/>
                <a:gd name="connsiteY14" fmla="*/ 2120416 h 3839862"/>
                <a:gd name="connsiteX15" fmla="*/ 1311580 w 3023309"/>
                <a:gd name="connsiteY15" fmla="*/ 2390239 h 3839862"/>
                <a:gd name="connsiteX16" fmla="*/ 1371540 w 3023309"/>
                <a:gd name="connsiteY16" fmla="*/ 2944875 h 3839862"/>
                <a:gd name="connsiteX17" fmla="*/ 547081 w 3023309"/>
                <a:gd name="connsiteY17" fmla="*/ 2899905 h 383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23309" h="3839862">
                  <a:moveTo>
                    <a:pt x="547081" y="2899905"/>
                  </a:moveTo>
                  <a:cubicBezTo>
                    <a:pt x="349711" y="2919892"/>
                    <a:pt x="259769" y="2939878"/>
                    <a:pt x="187317" y="3064796"/>
                  </a:cubicBezTo>
                  <a:cubicBezTo>
                    <a:pt x="114865" y="3189714"/>
                    <a:pt x="-147464" y="3536987"/>
                    <a:pt x="112366" y="3649413"/>
                  </a:cubicBezTo>
                  <a:cubicBezTo>
                    <a:pt x="372195" y="3761839"/>
                    <a:pt x="1533933" y="3961708"/>
                    <a:pt x="1746294" y="3739354"/>
                  </a:cubicBezTo>
                  <a:cubicBezTo>
                    <a:pt x="1958655" y="3517000"/>
                    <a:pt x="1389028" y="2607596"/>
                    <a:pt x="1386530" y="2315288"/>
                  </a:cubicBezTo>
                  <a:cubicBezTo>
                    <a:pt x="1384032" y="2022980"/>
                    <a:pt x="1748792" y="2182875"/>
                    <a:pt x="1731304" y="1985505"/>
                  </a:cubicBezTo>
                  <a:cubicBezTo>
                    <a:pt x="1713816" y="1788135"/>
                    <a:pt x="1311579" y="1365911"/>
                    <a:pt x="1281599" y="1131065"/>
                  </a:cubicBezTo>
                  <a:cubicBezTo>
                    <a:pt x="1251619" y="896219"/>
                    <a:pt x="1369042" y="631393"/>
                    <a:pt x="1551422" y="576429"/>
                  </a:cubicBezTo>
                  <a:cubicBezTo>
                    <a:pt x="1733802" y="521465"/>
                    <a:pt x="2131042" y="871236"/>
                    <a:pt x="2375881" y="801282"/>
                  </a:cubicBezTo>
                  <a:cubicBezTo>
                    <a:pt x="2620720" y="731328"/>
                    <a:pt x="3062930" y="289118"/>
                    <a:pt x="3020458" y="156705"/>
                  </a:cubicBezTo>
                  <a:cubicBezTo>
                    <a:pt x="2977986" y="24292"/>
                    <a:pt x="2408360" y="-18181"/>
                    <a:pt x="2121048" y="6803"/>
                  </a:cubicBezTo>
                  <a:cubicBezTo>
                    <a:pt x="1833736" y="31787"/>
                    <a:pt x="1456484" y="111734"/>
                    <a:pt x="1296589" y="306606"/>
                  </a:cubicBezTo>
                  <a:cubicBezTo>
                    <a:pt x="1136694" y="501478"/>
                    <a:pt x="1231632" y="993656"/>
                    <a:pt x="1161678" y="1176036"/>
                  </a:cubicBezTo>
                  <a:cubicBezTo>
                    <a:pt x="1091724" y="1358416"/>
                    <a:pt x="904347" y="1243491"/>
                    <a:pt x="876865" y="1400888"/>
                  </a:cubicBezTo>
                  <a:cubicBezTo>
                    <a:pt x="849383" y="1558285"/>
                    <a:pt x="924334" y="1955524"/>
                    <a:pt x="996786" y="2120416"/>
                  </a:cubicBezTo>
                  <a:cubicBezTo>
                    <a:pt x="1069239" y="2285308"/>
                    <a:pt x="1249121" y="2252829"/>
                    <a:pt x="1311580" y="2390239"/>
                  </a:cubicBezTo>
                  <a:cubicBezTo>
                    <a:pt x="1374039" y="2527649"/>
                    <a:pt x="1493960" y="2859931"/>
                    <a:pt x="1371540" y="2944875"/>
                  </a:cubicBezTo>
                  <a:cubicBezTo>
                    <a:pt x="1249120" y="3029819"/>
                    <a:pt x="744451" y="2879918"/>
                    <a:pt x="547081" y="2899905"/>
                  </a:cubicBezTo>
                  <a:close/>
                </a:path>
              </a:pathLst>
            </a:custGeom>
            <a:solidFill>
              <a:srgbClr val="CC00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TextBox 8"/>
            <p:cNvSpPr txBox="1"/>
            <p:nvPr/>
          </p:nvSpPr>
          <p:spPr>
            <a:xfrm>
              <a:off x="6732240" y="1537184"/>
              <a:ext cx="1993796" cy="671744"/>
            </a:xfrm>
            <a:prstGeom prst="rect">
              <a:avLst/>
            </a:prstGeom>
            <a:solidFill>
              <a:schemeClr val="accent2">
                <a:lumMod val="60000"/>
                <a:lumOff val="40000"/>
              </a:schemeClr>
            </a:solidFill>
            <a:ln>
              <a:noFill/>
            </a:ln>
          </p:spPr>
          <p:txBody>
            <a:bodyPr wrap="none" rtlCol="0">
              <a:spAutoFit/>
            </a:bodyPr>
            <a:lstStyle/>
            <a:p>
              <a:r>
                <a:rPr lang="en-US" sz="1600" b="1" dirty="0" smtClean="0"/>
                <a:t>Frontiers</a:t>
              </a:r>
              <a:endParaRPr lang="en-US" sz="1600" b="1" dirty="0"/>
            </a:p>
          </p:txBody>
        </p:sp>
        <p:sp>
          <p:nvSpPr>
            <p:cNvPr id="10" name="Right Arrow 9"/>
            <p:cNvSpPr/>
            <p:nvPr/>
          </p:nvSpPr>
          <p:spPr bwMode="auto">
            <a:xfrm rot="10800000">
              <a:off x="6131446" y="1700809"/>
              <a:ext cx="529347" cy="139216"/>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ahoma" pitchFamily="34" charset="0"/>
                <a:cs typeface="Times New Roman" pitchFamily="18" charset="0"/>
              </a:endParaRPr>
            </a:p>
          </p:txBody>
        </p:sp>
      </p:grpSp>
      <p:sp>
        <p:nvSpPr>
          <p:cNvPr id="2" name="Title 1"/>
          <p:cNvSpPr>
            <a:spLocks noGrp="1"/>
          </p:cNvSpPr>
          <p:nvPr>
            <p:ph type="title"/>
          </p:nvPr>
        </p:nvSpPr>
        <p:spPr/>
        <p:txBody>
          <a:bodyPr/>
          <a:lstStyle/>
          <a:p>
            <a:r>
              <a:rPr lang="en-US" dirty="0"/>
              <a:t>Best-First </a:t>
            </a:r>
            <a:r>
              <a:rPr lang="en-US" dirty="0" smtClean="0"/>
              <a:t>Search – Cont.</a:t>
            </a:r>
            <a:endParaRPr lang="en-US" dirty="0"/>
          </a:p>
        </p:txBody>
      </p:sp>
      <p:sp>
        <p:nvSpPr>
          <p:cNvPr id="3" name="Content Placeholder 2"/>
          <p:cNvSpPr>
            <a:spLocks noGrp="1"/>
          </p:cNvSpPr>
          <p:nvPr>
            <p:ph idx="1"/>
          </p:nvPr>
        </p:nvSpPr>
        <p:spPr>
          <a:xfrm>
            <a:off x="498753" y="1448772"/>
            <a:ext cx="8559552" cy="4755466"/>
          </a:xfrm>
        </p:spPr>
        <p:txBody>
          <a:bodyPr/>
          <a:lstStyle/>
          <a:p>
            <a:r>
              <a:rPr lang="en-US" b="1" dirty="0" smtClean="0"/>
              <a:t>How </a:t>
            </a:r>
            <a:r>
              <a:rPr lang="en-US" b="1" dirty="0"/>
              <a:t>to </a:t>
            </a:r>
            <a:r>
              <a:rPr lang="en-US" b="1" dirty="0" smtClean="0"/>
              <a:t>search? Generic </a:t>
            </a:r>
            <a:r>
              <a:rPr lang="en-US" b="1" dirty="0"/>
              <a:t>search </a:t>
            </a:r>
            <a:r>
              <a:rPr lang="en-US" b="1" dirty="0" smtClean="0"/>
              <a:t>algorithm </a:t>
            </a:r>
            <a:endParaRPr lang="en-US" b="1" dirty="0"/>
          </a:p>
          <a:p>
            <a:pPr lvl="1"/>
            <a:r>
              <a:rPr lang="en-US" dirty="0" smtClean="0"/>
              <a:t>Given </a:t>
            </a:r>
            <a:r>
              <a:rPr lang="en-US" dirty="0"/>
              <a:t>a </a:t>
            </a:r>
            <a:r>
              <a:rPr lang="en-US" dirty="0" smtClean="0"/>
              <a:t>graph, a start </a:t>
            </a:r>
            <a:r>
              <a:rPr lang="en-US" dirty="0"/>
              <a:t>and goal </a:t>
            </a:r>
            <a:r>
              <a:rPr lang="en-US" dirty="0" smtClean="0"/>
              <a:t>nodes, and incrementally </a:t>
            </a:r>
            <a:r>
              <a:rPr lang="en-US" dirty="0"/>
              <a:t>explore paths </a:t>
            </a:r>
            <a:r>
              <a:rPr lang="en-US" dirty="0" smtClean="0"/>
              <a:t>from </a:t>
            </a:r>
            <a:r>
              <a:rPr lang="en-US" dirty="0"/>
              <a:t>the start </a:t>
            </a:r>
            <a:r>
              <a:rPr lang="en-US" dirty="0" smtClean="0"/>
              <a:t>nodes to reach the goal.</a:t>
            </a:r>
            <a:endParaRPr lang="en-US" dirty="0"/>
          </a:p>
        </p:txBody>
      </p:sp>
      <p:sp>
        <p:nvSpPr>
          <p:cNvPr id="11" name="Slide Number Placeholder 10"/>
          <p:cNvSpPr>
            <a:spLocks noGrp="1"/>
          </p:cNvSpPr>
          <p:nvPr>
            <p:ph type="sldNum" sz="quarter" idx="11"/>
          </p:nvPr>
        </p:nvSpPr>
        <p:spPr/>
        <p:txBody>
          <a:bodyPr/>
          <a:lstStyle/>
          <a:p>
            <a:pPr>
              <a:defRPr/>
            </a:pPr>
            <a:fld id="{314D707B-2420-4898-AD15-6C605AFCEDEB}" type="slidenum">
              <a:rPr lang="en-US" smtClean="0"/>
              <a:pPr>
                <a:defRPr/>
              </a:pPr>
              <a:t>52</a:t>
            </a:fld>
            <a:endParaRPr lang="en-US"/>
          </a:p>
        </p:txBody>
      </p:sp>
    </p:spTree>
    <p:extLst>
      <p:ext uri="{BB962C8B-B14F-4D97-AF65-F5344CB8AC3E}">
        <p14:creationId xmlns:p14="http://schemas.microsoft.com/office/powerpoint/2010/main" val="280434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ounded Rectangle 96"/>
          <p:cNvSpPr/>
          <p:nvPr/>
        </p:nvSpPr>
        <p:spPr bwMode="auto">
          <a:xfrm>
            <a:off x="2075545" y="3068425"/>
            <a:ext cx="4803864" cy="1084152"/>
          </a:xfrm>
          <a:prstGeom prst="roundRect">
            <a:avLst/>
          </a:prstGeom>
          <a:solidFill>
            <a:schemeClr val="bg1">
              <a:lumMod val="9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96" name="Freeform 95"/>
          <p:cNvSpPr/>
          <p:nvPr/>
        </p:nvSpPr>
        <p:spPr bwMode="auto">
          <a:xfrm>
            <a:off x="2745797" y="3486792"/>
            <a:ext cx="1813560" cy="334293"/>
          </a:xfrm>
          <a:custGeom>
            <a:avLst/>
            <a:gdLst>
              <a:gd name="connsiteX0" fmla="*/ 0 w 1813560"/>
              <a:gd name="connsiteY0" fmla="*/ 304964 h 334293"/>
              <a:gd name="connsiteX1" fmla="*/ 640080 w 1813560"/>
              <a:gd name="connsiteY1" fmla="*/ 304964 h 334293"/>
              <a:gd name="connsiteX2" fmla="*/ 838200 w 1813560"/>
              <a:gd name="connsiteY2" fmla="*/ 164 h 334293"/>
              <a:gd name="connsiteX3" fmla="*/ 1539240 w 1813560"/>
              <a:gd name="connsiteY3" fmla="*/ 259244 h 334293"/>
              <a:gd name="connsiteX4" fmla="*/ 1813560 w 1813560"/>
              <a:gd name="connsiteY4" fmla="*/ 45884 h 33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60" h="334293">
                <a:moveTo>
                  <a:pt x="0" y="304964"/>
                </a:moveTo>
                <a:cubicBezTo>
                  <a:pt x="250190" y="330364"/>
                  <a:pt x="500380" y="355764"/>
                  <a:pt x="640080" y="304964"/>
                </a:cubicBezTo>
                <a:cubicBezTo>
                  <a:pt x="779780" y="254164"/>
                  <a:pt x="688340" y="7784"/>
                  <a:pt x="838200" y="164"/>
                </a:cubicBezTo>
                <a:cubicBezTo>
                  <a:pt x="988060" y="-7456"/>
                  <a:pt x="1376680" y="251624"/>
                  <a:pt x="1539240" y="259244"/>
                </a:cubicBezTo>
                <a:cubicBezTo>
                  <a:pt x="1701800" y="266864"/>
                  <a:pt x="1757680" y="156374"/>
                  <a:pt x="1813560" y="45884"/>
                </a:cubicBezTo>
              </a:path>
            </a:pathLst>
          </a:custGeom>
          <a:noFill/>
          <a:ln w="76200" cap="flat" cmpd="sng" algn="ctr">
            <a:solidFill>
              <a:srgbClr val="33CC33"/>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10242" name="Text Box 2"/>
          <p:cNvSpPr txBox="1">
            <a:spLocks noChangeArrowheads="1"/>
          </p:cNvSpPr>
          <p:nvPr/>
        </p:nvSpPr>
        <p:spPr bwMode="auto">
          <a:xfrm>
            <a:off x="154030" y="1167499"/>
            <a:ext cx="8486932" cy="19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chemeClr val="folHlink"/>
              </a:buClr>
              <a:buSzPct val="60000"/>
              <a:buFont typeface="Wingdings" pitchFamily="2" charset="2"/>
              <a:buChar char="n"/>
              <a:defRPr sz="2800">
                <a:latin typeface="Bodoni MT" pitchFamily="18" charset="0"/>
                <a:cs typeface="Consolas" pitchFamily="49" charset="0"/>
              </a:defRPr>
            </a:lvl1pPr>
            <a:lvl2pPr marL="742950" lvl="1" indent="-285750" eaLnBrk="0" hangingPunct="0">
              <a:spcBef>
                <a:spcPct val="20000"/>
              </a:spcBef>
              <a:buClr>
                <a:schemeClr val="hlink"/>
              </a:buClr>
              <a:buSzPct val="55000"/>
              <a:buFont typeface="Wingdings" pitchFamily="2" charset="2"/>
              <a:buChar char="n"/>
              <a:defRPr>
                <a:solidFill>
                  <a:srgbClr val="003399"/>
                </a:solidFill>
                <a:latin typeface="Bodoni MT" pitchFamily="18" charset="0"/>
                <a:cs typeface="Consolas" pitchFamily="49" charset="0"/>
              </a:defRPr>
            </a:lvl2pPr>
            <a:lvl3pPr marL="1143000" indent="-228600" eaLnBrk="0" hangingPunct="0">
              <a:spcBef>
                <a:spcPct val="20000"/>
              </a:spcBef>
              <a:buClr>
                <a:schemeClr val="folHlink"/>
              </a:buClr>
              <a:buSzPct val="50000"/>
              <a:buFont typeface="Wingdings" pitchFamily="2" charset="2"/>
              <a:buChar char="n"/>
              <a:defRPr sz="2000">
                <a:solidFill>
                  <a:srgbClr val="FF0000"/>
                </a:solidFill>
                <a:latin typeface="Candara" pitchFamily="34" charset="0"/>
                <a:cs typeface="Consolas" pitchFamily="49" charset="0"/>
              </a:defRPr>
            </a:lvl3pPr>
            <a:lvl4pPr marL="1600200" indent="-228600" eaLnBrk="0" hangingPunct="0">
              <a:spcBef>
                <a:spcPct val="20000"/>
              </a:spcBef>
              <a:buClr>
                <a:schemeClr val="accent2"/>
              </a:buClr>
              <a:buSzPct val="55000"/>
              <a:buFont typeface="Wingdings" pitchFamily="2" charset="2"/>
              <a:buChar char="n"/>
              <a:defRPr sz="1800">
                <a:latin typeface="Candara" pitchFamily="34" charset="0"/>
                <a:cs typeface="Consolas" pitchFamily="49" charset="0"/>
              </a:defRPr>
            </a:lvl4pPr>
            <a:lvl5pPr marL="2057400" indent="-228600" eaLnBrk="0" hangingPunct="0">
              <a:spcBef>
                <a:spcPct val="20000"/>
              </a:spcBef>
              <a:buClr>
                <a:schemeClr val="accent1"/>
              </a:buClr>
              <a:buSzPct val="50000"/>
              <a:buFont typeface="Wingdings" pitchFamily="2" charset="2"/>
              <a:buChar char="n"/>
              <a:defRPr sz="1800">
                <a:latin typeface="Candara" pitchFamily="34" charset="0"/>
                <a:cs typeface="Consolas" pitchFamily="49" charset="0"/>
              </a:defRPr>
            </a:lvl5pPr>
            <a:lvl6pPr marL="2514600" indent="-228600" fontAlgn="base">
              <a:spcBef>
                <a:spcPct val="20000"/>
              </a:spcBef>
              <a:spcAft>
                <a:spcPct val="0"/>
              </a:spcAft>
              <a:buClr>
                <a:schemeClr val="accent1"/>
              </a:buClr>
              <a:buSzPct val="50000"/>
              <a:buFont typeface="Wingdings" pitchFamily="2" charset="2"/>
              <a:buChar char="n"/>
              <a:defRPr sz="2000">
                <a:latin typeface="+mn-lt"/>
                <a:cs typeface="+mn-cs"/>
              </a:defRPr>
            </a:lvl6pPr>
            <a:lvl7pPr marL="2971800" indent="-228600" fontAlgn="base">
              <a:spcBef>
                <a:spcPct val="20000"/>
              </a:spcBef>
              <a:spcAft>
                <a:spcPct val="0"/>
              </a:spcAft>
              <a:buClr>
                <a:schemeClr val="accent1"/>
              </a:buClr>
              <a:buSzPct val="50000"/>
              <a:buFont typeface="Wingdings" pitchFamily="2" charset="2"/>
              <a:buChar char="n"/>
              <a:defRPr sz="2000">
                <a:latin typeface="+mn-lt"/>
                <a:cs typeface="+mn-cs"/>
              </a:defRPr>
            </a:lvl7pPr>
            <a:lvl8pPr marL="3429000" indent="-228600" fontAlgn="base">
              <a:spcBef>
                <a:spcPct val="20000"/>
              </a:spcBef>
              <a:spcAft>
                <a:spcPct val="0"/>
              </a:spcAft>
              <a:buClr>
                <a:schemeClr val="accent1"/>
              </a:buClr>
              <a:buSzPct val="50000"/>
              <a:buFont typeface="Wingdings" pitchFamily="2" charset="2"/>
              <a:buChar char="n"/>
              <a:defRPr sz="2000">
                <a:latin typeface="+mn-lt"/>
                <a:cs typeface="+mn-cs"/>
              </a:defRPr>
            </a:lvl8pPr>
            <a:lvl9pPr marL="3886200" indent="-228600" fontAlgn="base">
              <a:spcBef>
                <a:spcPct val="20000"/>
              </a:spcBef>
              <a:spcAft>
                <a:spcPct val="0"/>
              </a:spcAft>
              <a:buClr>
                <a:schemeClr val="accent1"/>
              </a:buClr>
              <a:buSzPct val="50000"/>
              <a:buFont typeface="Wingdings" pitchFamily="2" charset="2"/>
              <a:buChar char="n"/>
              <a:defRPr sz="2000">
                <a:latin typeface="+mn-lt"/>
                <a:cs typeface="+mn-cs"/>
              </a:defRPr>
            </a:lvl9pPr>
          </a:lstStyle>
          <a:p>
            <a:r>
              <a:rPr lang="en-US" i="0" dirty="0" smtClean="0">
                <a:solidFill>
                  <a:srgbClr val="003399"/>
                </a:solidFill>
              </a:rPr>
              <a:t>Uniform </a:t>
            </a:r>
            <a:r>
              <a:rPr lang="en-US" i="0" dirty="0">
                <a:solidFill>
                  <a:srgbClr val="003399"/>
                </a:solidFill>
              </a:rPr>
              <a:t>Cost </a:t>
            </a:r>
            <a:r>
              <a:rPr lang="en-US" i="0" dirty="0" smtClean="0">
                <a:solidFill>
                  <a:srgbClr val="003399"/>
                </a:solidFill>
              </a:rPr>
              <a:t>Search</a:t>
            </a:r>
            <a:endParaRPr lang="en-US" i="0" dirty="0">
              <a:solidFill>
                <a:srgbClr val="003399"/>
              </a:solidFill>
            </a:endParaRPr>
          </a:p>
          <a:p>
            <a:pPr lvl="1"/>
            <a:r>
              <a:rPr lang="en-US" i="0" dirty="0" smtClean="0">
                <a:solidFill>
                  <a:schemeClr val="tx1"/>
                </a:solidFill>
              </a:rPr>
              <a:t>Search with </a:t>
            </a:r>
            <a:r>
              <a:rPr lang="en-US" i="0" dirty="0">
                <a:solidFill>
                  <a:schemeClr val="tx1"/>
                </a:solidFill>
              </a:rPr>
              <a:t>evaluation function g(n</a:t>
            </a:r>
            <a:r>
              <a:rPr lang="en-US" i="0" dirty="0" smtClean="0">
                <a:solidFill>
                  <a:schemeClr val="tx1"/>
                </a:solidFill>
              </a:rPr>
              <a:t>)</a:t>
            </a:r>
          </a:p>
          <a:p>
            <a:pPr lvl="1"/>
            <a:r>
              <a:rPr lang="en-US" i="0" dirty="0" smtClean="0">
                <a:solidFill>
                  <a:schemeClr val="tx1"/>
                </a:solidFill>
              </a:rPr>
              <a:t>g(n) = </a:t>
            </a:r>
            <a:r>
              <a:rPr lang="en-US" i="0" dirty="0">
                <a:solidFill>
                  <a:schemeClr val="tx1"/>
                </a:solidFill>
              </a:rPr>
              <a:t>work done so </a:t>
            </a:r>
            <a:r>
              <a:rPr lang="en-US" i="0" dirty="0" smtClean="0">
                <a:solidFill>
                  <a:schemeClr val="tx1"/>
                </a:solidFill>
              </a:rPr>
              <a:t>far</a:t>
            </a:r>
          </a:p>
          <a:p>
            <a:pPr lvl="1"/>
            <a:r>
              <a:rPr lang="en-US" i="0" dirty="0" smtClean="0">
                <a:solidFill>
                  <a:srgbClr val="006600"/>
                </a:solidFill>
              </a:rPr>
              <a:t>optimal and complete </a:t>
            </a:r>
            <a:r>
              <a:rPr lang="en-US" i="0" dirty="0" smtClean="0">
                <a:solidFill>
                  <a:schemeClr val="tx1"/>
                </a:solidFill>
              </a:rPr>
              <a:t>but </a:t>
            </a:r>
            <a:r>
              <a:rPr lang="en-US" i="0" dirty="0" smtClean="0">
                <a:solidFill>
                  <a:srgbClr val="FF0000"/>
                </a:solidFill>
              </a:rPr>
              <a:t>can be very slow</a:t>
            </a:r>
            <a:r>
              <a:rPr lang="en-US" i="0" dirty="0" smtClean="0">
                <a:solidFill>
                  <a:schemeClr val="tx1"/>
                </a:solidFill>
              </a:rPr>
              <a:t>.</a:t>
            </a:r>
            <a:endParaRPr lang="en-US" i="0" dirty="0">
              <a:solidFill>
                <a:schemeClr val="tx1"/>
              </a:solidFill>
            </a:endParaRPr>
          </a:p>
        </p:txBody>
      </p:sp>
      <p:sp>
        <p:nvSpPr>
          <p:cNvPr id="4" name="Rectangle 2"/>
          <p:cNvSpPr txBox="1">
            <a:spLocks noChangeArrowheads="1"/>
          </p:cNvSpPr>
          <p:nvPr/>
        </p:nvSpPr>
        <p:spPr>
          <a:xfrm>
            <a:off x="333540" y="283326"/>
            <a:ext cx="7871619" cy="80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600">
                <a:solidFill>
                  <a:schemeClr val="tx2"/>
                </a:solidFill>
                <a:latin typeface="+mj-lt"/>
                <a:ea typeface="ＭＳ Ｐゴシック" pitchFamily="27" charset="-128"/>
                <a:cs typeface="ＭＳ Ｐゴシック" charset="0"/>
              </a:defRPr>
            </a:lvl1pPr>
            <a:lvl2pPr>
              <a:defRPr sz="3600">
                <a:solidFill>
                  <a:schemeClr val="tx2"/>
                </a:solidFill>
                <a:latin typeface="Tw Cen MT" pitchFamily="27" charset="-18"/>
                <a:ea typeface="ＭＳ Ｐゴシック" pitchFamily="27" charset="-128"/>
                <a:cs typeface="ＭＳ Ｐゴシック" charset="0"/>
              </a:defRPr>
            </a:lvl2pPr>
            <a:lvl3pPr>
              <a:defRPr sz="3600">
                <a:solidFill>
                  <a:schemeClr val="tx2"/>
                </a:solidFill>
                <a:latin typeface="Tw Cen MT" pitchFamily="27" charset="-18"/>
                <a:ea typeface="ＭＳ Ｐゴシック" pitchFamily="27" charset="-128"/>
                <a:cs typeface="ＭＳ Ｐゴシック" charset="0"/>
              </a:defRPr>
            </a:lvl3pPr>
            <a:lvl4pPr>
              <a:defRPr sz="3600">
                <a:solidFill>
                  <a:schemeClr val="tx2"/>
                </a:solidFill>
                <a:latin typeface="Tw Cen MT" pitchFamily="27" charset="-18"/>
                <a:ea typeface="ＭＳ Ｐゴシック" pitchFamily="27" charset="-128"/>
                <a:cs typeface="ＭＳ Ｐゴシック" charset="0"/>
              </a:defRPr>
            </a:lvl4pPr>
            <a:lvl5pPr>
              <a:defRPr sz="3600">
                <a:solidFill>
                  <a:schemeClr val="tx2"/>
                </a:solidFill>
                <a:latin typeface="Tw Cen MT" pitchFamily="27" charset="-18"/>
                <a:ea typeface="ＭＳ Ｐゴシック" pitchFamily="27" charset="-128"/>
                <a:cs typeface="ＭＳ Ｐゴシック" charset="0"/>
              </a:defRPr>
            </a:lvl5pPr>
            <a:lvl6pPr marL="457200" fontAlgn="base">
              <a:spcBef>
                <a:spcPct val="0"/>
              </a:spcBef>
              <a:spcAft>
                <a:spcPct val="0"/>
              </a:spcAft>
              <a:defRPr sz="4400">
                <a:solidFill>
                  <a:schemeClr val="tx2"/>
                </a:solidFill>
                <a:latin typeface="Tw Cen MT" pitchFamily="27" charset="-18"/>
              </a:defRPr>
            </a:lvl6pPr>
            <a:lvl7pPr marL="914400" fontAlgn="base">
              <a:spcBef>
                <a:spcPct val="0"/>
              </a:spcBef>
              <a:spcAft>
                <a:spcPct val="0"/>
              </a:spcAft>
              <a:defRPr sz="4400">
                <a:solidFill>
                  <a:schemeClr val="tx2"/>
                </a:solidFill>
                <a:latin typeface="Tw Cen MT" pitchFamily="27" charset="-18"/>
              </a:defRPr>
            </a:lvl7pPr>
            <a:lvl8pPr marL="1371600" fontAlgn="base">
              <a:spcBef>
                <a:spcPct val="0"/>
              </a:spcBef>
              <a:spcAft>
                <a:spcPct val="0"/>
              </a:spcAft>
              <a:defRPr sz="4400">
                <a:solidFill>
                  <a:schemeClr val="tx2"/>
                </a:solidFill>
                <a:latin typeface="Tw Cen MT" pitchFamily="27" charset="-18"/>
              </a:defRPr>
            </a:lvl8pPr>
            <a:lvl9pPr marL="1828800" fontAlgn="base">
              <a:spcBef>
                <a:spcPct val="0"/>
              </a:spcBef>
              <a:spcAft>
                <a:spcPct val="0"/>
              </a:spcAft>
              <a:defRPr sz="4400">
                <a:solidFill>
                  <a:schemeClr val="tx2"/>
                </a:solidFill>
                <a:latin typeface="Tw Cen MT" pitchFamily="27" charset="-18"/>
              </a:defRPr>
            </a:lvl9pPr>
          </a:lstStyle>
          <a:p>
            <a:r>
              <a:rPr lang="en-US" i="0" dirty="0"/>
              <a:t>Best-First Search – Cont.</a:t>
            </a:r>
          </a:p>
        </p:txBody>
      </p:sp>
      <p:sp>
        <p:nvSpPr>
          <p:cNvPr id="5" name="Rectangle 159"/>
          <p:cNvSpPr>
            <a:spLocks noChangeArrowheads="1"/>
          </p:cNvSpPr>
          <p:nvPr/>
        </p:nvSpPr>
        <p:spPr bwMode="auto">
          <a:xfrm>
            <a:off x="15422" y="4210794"/>
            <a:ext cx="9144000" cy="2530574"/>
          </a:xfrm>
          <a:prstGeom prst="rect">
            <a:avLst/>
          </a:prstGeom>
          <a:solidFill>
            <a:schemeClr val="bg1">
              <a:lumMod val="95000"/>
            </a:schemeClr>
          </a:solidFill>
          <a:ln>
            <a:noFill/>
          </a:ln>
          <a:effectLst/>
        </p:spPr>
        <p:txBody>
          <a:bodyPr wrap="none" anchor="ctr"/>
          <a:lstStyle/>
          <a:p>
            <a:endParaRPr lang="en-US"/>
          </a:p>
        </p:txBody>
      </p:sp>
      <p:sp>
        <p:nvSpPr>
          <p:cNvPr id="7" name="Text Box 4"/>
          <p:cNvSpPr txBox="1">
            <a:spLocks noChangeArrowheads="1"/>
          </p:cNvSpPr>
          <p:nvPr/>
        </p:nvSpPr>
        <p:spPr bwMode="auto">
          <a:xfrm>
            <a:off x="299131" y="5563542"/>
            <a:ext cx="6261100" cy="954107"/>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defPPr>
              <a:defRPr lang="en-CA"/>
            </a:defPPr>
            <a:lvl1pPr>
              <a:defRPr>
                <a:solidFill>
                  <a:srgbClr val="003399"/>
                </a:solidFill>
                <a:latin typeface="Bodoni MT" pitchFamily="18" charset="0"/>
                <a:cs typeface="Consolas" pitchFamily="49" charset="0"/>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en-US" sz="2800" i="0" dirty="0">
                <a:solidFill>
                  <a:srgbClr val="C00000"/>
                </a:solidFill>
              </a:rPr>
              <a:t>Intuition</a:t>
            </a:r>
            <a:r>
              <a:rPr lang="en-US" sz="2800" i="0" dirty="0"/>
              <a:t>: Expand the cheapest node. </a:t>
            </a:r>
            <a:r>
              <a:rPr lang="en-US" sz="2800" i="0" dirty="0" smtClean="0"/>
              <a:t>Where </a:t>
            </a:r>
            <a:r>
              <a:rPr lang="en-US" sz="2800" i="0" dirty="0"/>
              <a:t>the cost is the path cost g(n) </a:t>
            </a:r>
          </a:p>
        </p:txBody>
      </p:sp>
      <p:grpSp>
        <p:nvGrpSpPr>
          <p:cNvPr id="8" name="Group 5"/>
          <p:cNvGrpSpPr>
            <a:grpSpLocks/>
          </p:cNvGrpSpPr>
          <p:nvPr/>
        </p:nvGrpSpPr>
        <p:grpSpPr bwMode="auto">
          <a:xfrm>
            <a:off x="7235825" y="4266555"/>
            <a:ext cx="214313" cy="392526"/>
            <a:chOff x="2400" y="864"/>
            <a:chExt cx="432" cy="794"/>
          </a:xfrm>
        </p:grpSpPr>
        <p:sp>
          <p:nvSpPr>
            <p:cNvPr id="9" name="Oval 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 name="Text Box 7"/>
            <p:cNvSpPr txBox="1">
              <a:spLocks noChangeArrowheads="1"/>
            </p:cNvSpPr>
            <p:nvPr/>
          </p:nvSpPr>
          <p:spPr bwMode="auto">
            <a:xfrm>
              <a:off x="2412" y="973"/>
              <a:ext cx="372"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11" name="Group 8"/>
          <p:cNvGrpSpPr>
            <a:grpSpLocks/>
          </p:cNvGrpSpPr>
          <p:nvPr/>
        </p:nvGrpSpPr>
        <p:grpSpPr bwMode="auto">
          <a:xfrm>
            <a:off x="6643688" y="4669780"/>
            <a:ext cx="212725" cy="392526"/>
            <a:chOff x="2400" y="864"/>
            <a:chExt cx="432" cy="794"/>
          </a:xfrm>
        </p:grpSpPr>
        <p:sp>
          <p:nvSpPr>
            <p:cNvPr id="12" name="Oval 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Text Box 10"/>
            <p:cNvSpPr txBox="1">
              <a:spLocks noChangeArrowheads="1"/>
            </p:cNvSpPr>
            <p:nvPr/>
          </p:nvSpPr>
          <p:spPr bwMode="auto">
            <a:xfrm>
              <a:off x="2409" y="973"/>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14" name="Group 11"/>
          <p:cNvGrpSpPr>
            <a:grpSpLocks/>
          </p:cNvGrpSpPr>
          <p:nvPr/>
        </p:nvGrpSpPr>
        <p:grpSpPr bwMode="auto">
          <a:xfrm>
            <a:off x="8043863" y="4669780"/>
            <a:ext cx="212725" cy="392526"/>
            <a:chOff x="2400" y="864"/>
            <a:chExt cx="432" cy="794"/>
          </a:xfrm>
        </p:grpSpPr>
        <p:sp>
          <p:nvSpPr>
            <p:cNvPr id="15" name="Oval 12"/>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Text Box 13"/>
            <p:cNvSpPr txBox="1">
              <a:spLocks noChangeArrowheads="1"/>
            </p:cNvSpPr>
            <p:nvPr/>
          </p:nvSpPr>
          <p:spPr bwMode="auto">
            <a:xfrm>
              <a:off x="2410" y="973"/>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17" name="Group 14"/>
          <p:cNvGrpSpPr>
            <a:grpSpLocks/>
          </p:cNvGrpSpPr>
          <p:nvPr/>
        </p:nvGrpSpPr>
        <p:grpSpPr bwMode="auto">
          <a:xfrm>
            <a:off x="8399463" y="5215880"/>
            <a:ext cx="212725" cy="392642"/>
            <a:chOff x="2400" y="864"/>
            <a:chExt cx="432" cy="795"/>
          </a:xfrm>
        </p:grpSpPr>
        <p:sp>
          <p:nvSpPr>
            <p:cNvPr id="18" name="Oval 1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Text Box 16"/>
            <p:cNvSpPr txBox="1">
              <a:spLocks noChangeArrowheads="1"/>
            </p:cNvSpPr>
            <p:nvPr/>
          </p:nvSpPr>
          <p:spPr bwMode="auto">
            <a:xfrm>
              <a:off x="2409"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20" name="Group 17"/>
          <p:cNvGrpSpPr>
            <a:grpSpLocks/>
          </p:cNvGrpSpPr>
          <p:nvPr/>
        </p:nvGrpSpPr>
        <p:grpSpPr bwMode="auto">
          <a:xfrm>
            <a:off x="7686675" y="5215880"/>
            <a:ext cx="214313" cy="392642"/>
            <a:chOff x="2400" y="864"/>
            <a:chExt cx="432" cy="795"/>
          </a:xfrm>
        </p:grpSpPr>
        <p:sp>
          <p:nvSpPr>
            <p:cNvPr id="21" name="Oval 1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 name="Text Box 19"/>
            <p:cNvSpPr txBox="1">
              <a:spLocks noChangeArrowheads="1"/>
            </p:cNvSpPr>
            <p:nvPr/>
          </p:nvSpPr>
          <p:spPr bwMode="auto">
            <a:xfrm>
              <a:off x="2412" y="974"/>
              <a:ext cx="372"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sp>
        <p:nvSpPr>
          <p:cNvPr id="23" name="Line 20"/>
          <p:cNvSpPr>
            <a:spLocks noChangeShapeType="1"/>
          </p:cNvSpPr>
          <p:nvPr/>
        </p:nvSpPr>
        <p:spPr bwMode="auto">
          <a:xfrm flipH="1">
            <a:off x="6835775" y="4433242"/>
            <a:ext cx="409575"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21"/>
          <p:cNvSpPr>
            <a:spLocks noChangeShapeType="1"/>
          </p:cNvSpPr>
          <p:nvPr/>
        </p:nvSpPr>
        <p:spPr bwMode="auto">
          <a:xfrm flipH="1">
            <a:off x="7861300" y="4869805"/>
            <a:ext cx="233363"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 name="Line 22"/>
          <p:cNvSpPr>
            <a:spLocks noChangeShapeType="1"/>
          </p:cNvSpPr>
          <p:nvPr/>
        </p:nvSpPr>
        <p:spPr bwMode="auto">
          <a:xfrm>
            <a:off x="8197850" y="4879330"/>
            <a:ext cx="219075" cy="388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23"/>
          <p:cNvSpPr>
            <a:spLocks noChangeShapeType="1"/>
          </p:cNvSpPr>
          <p:nvPr/>
        </p:nvSpPr>
        <p:spPr bwMode="auto">
          <a:xfrm>
            <a:off x="7421563" y="4441180"/>
            <a:ext cx="619125"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24"/>
          <p:cNvGrpSpPr>
            <a:grpSpLocks/>
          </p:cNvGrpSpPr>
          <p:nvPr/>
        </p:nvGrpSpPr>
        <p:grpSpPr bwMode="auto">
          <a:xfrm>
            <a:off x="4165600" y="4253855"/>
            <a:ext cx="214313" cy="392526"/>
            <a:chOff x="2400" y="864"/>
            <a:chExt cx="432" cy="794"/>
          </a:xfrm>
        </p:grpSpPr>
        <p:sp>
          <p:nvSpPr>
            <p:cNvPr id="28" name="Oval 2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Text Box 26"/>
            <p:cNvSpPr txBox="1">
              <a:spLocks noChangeArrowheads="1"/>
            </p:cNvSpPr>
            <p:nvPr/>
          </p:nvSpPr>
          <p:spPr bwMode="auto">
            <a:xfrm>
              <a:off x="2412" y="973"/>
              <a:ext cx="372"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30" name="Group 27"/>
          <p:cNvGrpSpPr>
            <a:grpSpLocks/>
          </p:cNvGrpSpPr>
          <p:nvPr/>
        </p:nvGrpSpPr>
        <p:grpSpPr bwMode="auto">
          <a:xfrm>
            <a:off x="3573463" y="4657080"/>
            <a:ext cx="212725" cy="392526"/>
            <a:chOff x="2400" y="864"/>
            <a:chExt cx="432" cy="794"/>
          </a:xfrm>
        </p:grpSpPr>
        <p:sp>
          <p:nvSpPr>
            <p:cNvPr id="31" name="Oval 2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Text Box 29"/>
            <p:cNvSpPr txBox="1">
              <a:spLocks noChangeArrowheads="1"/>
            </p:cNvSpPr>
            <p:nvPr/>
          </p:nvSpPr>
          <p:spPr bwMode="auto">
            <a:xfrm>
              <a:off x="2409" y="973"/>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33" name="Group 30"/>
          <p:cNvGrpSpPr>
            <a:grpSpLocks/>
          </p:cNvGrpSpPr>
          <p:nvPr/>
        </p:nvGrpSpPr>
        <p:grpSpPr bwMode="auto">
          <a:xfrm>
            <a:off x="4973638" y="4657080"/>
            <a:ext cx="212725" cy="392526"/>
            <a:chOff x="2400" y="864"/>
            <a:chExt cx="432" cy="794"/>
          </a:xfrm>
        </p:grpSpPr>
        <p:sp>
          <p:nvSpPr>
            <p:cNvPr id="34" name="Oval 31"/>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 name="Text Box 32"/>
            <p:cNvSpPr txBox="1">
              <a:spLocks noChangeArrowheads="1"/>
            </p:cNvSpPr>
            <p:nvPr/>
          </p:nvSpPr>
          <p:spPr bwMode="auto">
            <a:xfrm>
              <a:off x="2410" y="973"/>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36" name="Group 33"/>
          <p:cNvGrpSpPr>
            <a:grpSpLocks/>
          </p:cNvGrpSpPr>
          <p:nvPr/>
        </p:nvGrpSpPr>
        <p:grpSpPr bwMode="auto">
          <a:xfrm>
            <a:off x="5329238" y="5203180"/>
            <a:ext cx="212725" cy="392642"/>
            <a:chOff x="2400" y="864"/>
            <a:chExt cx="432" cy="795"/>
          </a:xfrm>
        </p:grpSpPr>
        <p:sp>
          <p:nvSpPr>
            <p:cNvPr id="37" name="Oval 3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 name="Text Box 35"/>
            <p:cNvSpPr txBox="1">
              <a:spLocks noChangeArrowheads="1"/>
            </p:cNvSpPr>
            <p:nvPr/>
          </p:nvSpPr>
          <p:spPr bwMode="auto">
            <a:xfrm>
              <a:off x="2409"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39" name="Group 36"/>
          <p:cNvGrpSpPr>
            <a:grpSpLocks/>
          </p:cNvGrpSpPr>
          <p:nvPr/>
        </p:nvGrpSpPr>
        <p:grpSpPr bwMode="auto">
          <a:xfrm>
            <a:off x="4616450" y="5203180"/>
            <a:ext cx="214313" cy="392642"/>
            <a:chOff x="2400" y="864"/>
            <a:chExt cx="432" cy="795"/>
          </a:xfrm>
        </p:grpSpPr>
        <p:sp>
          <p:nvSpPr>
            <p:cNvPr id="40" name="Oval 37"/>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Text Box 38"/>
            <p:cNvSpPr txBox="1">
              <a:spLocks noChangeArrowheads="1"/>
            </p:cNvSpPr>
            <p:nvPr/>
          </p:nvSpPr>
          <p:spPr bwMode="auto">
            <a:xfrm>
              <a:off x="2412" y="974"/>
              <a:ext cx="372"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sp>
        <p:nvSpPr>
          <p:cNvPr id="42" name="Line 39"/>
          <p:cNvSpPr>
            <a:spLocks noChangeShapeType="1"/>
          </p:cNvSpPr>
          <p:nvPr/>
        </p:nvSpPr>
        <p:spPr bwMode="auto">
          <a:xfrm flipH="1">
            <a:off x="3765550" y="4420542"/>
            <a:ext cx="409575"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3" name="Line 40"/>
          <p:cNvSpPr>
            <a:spLocks noChangeShapeType="1"/>
          </p:cNvSpPr>
          <p:nvPr/>
        </p:nvSpPr>
        <p:spPr bwMode="auto">
          <a:xfrm flipH="1">
            <a:off x="4791075" y="4857105"/>
            <a:ext cx="233363"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4" name="Line 41"/>
          <p:cNvSpPr>
            <a:spLocks noChangeShapeType="1"/>
          </p:cNvSpPr>
          <p:nvPr/>
        </p:nvSpPr>
        <p:spPr bwMode="auto">
          <a:xfrm>
            <a:off x="5127625" y="4866630"/>
            <a:ext cx="219075" cy="388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5" name="Line 42"/>
          <p:cNvSpPr>
            <a:spLocks noChangeShapeType="1"/>
          </p:cNvSpPr>
          <p:nvPr/>
        </p:nvSpPr>
        <p:spPr bwMode="auto">
          <a:xfrm>
            <a:off x="4351338" y="4428480"/>
            <a:ext cx="619125"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6" name="Group 43"/>
          <p:cNvGrpSpPr>
            <a:grpSpLocks/>
          </p:cNvGrpSpPr>
          <p:nvPr/>
        </p:nvGrpSpPr>
        <p:grpSpPr bwMode="auto">
          <a:xfrm>
            <a:off x="326827" y="4210794"/>
            <a:ext cx="212725" cy="514350"/>
            <a:chOff x="2400" y="864"/>
            <a:chExt cx="432" cy="1035"/>
          </a:xfrm>
        </p:grpSpPr>
        <p:sp>
          <p:nvSpPr>
            <p:cNvPr id="47" name="Oval 4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45"/>
            <p:cNvSpPr txBox="1">
              <a:spLocks noChangeArrowheads="1"/>
            </p:cNvSpPr>
            <p:nvPr/>
          </p:nvSpPr>
          <p:spPr bwMode="auto">
            <a:xfrm>
              <a:off x="2411" y="974"/>
              <a:ext cx="37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solidFill>
                  <a:schemeClr val="tx1"/>
                </a:solidFill>
              </a:endParaRPr>
            </a:p>
          </p:txBody>
        </p:sp>
      </p:grpSp>
      <p:grpSp>
        <p:nvGrpSpPr>
          <p:cNvPr id="49" name="Group 46"/>
          <p:cNvGrpSpPr>
            <a:grpSpLocks/>
          </p:cNvGrpSpPr>
          <p:nvPr/>
        </p:nvGrpSpPr>
        <p:grpSpPr bwMode="auto">
          <a:xfrm>
            <a:off x="1230313" y="4242743"/>
            <a:ext cx="1612900" cy="827088"/>
            <a:chOff x="1397" y="934"/>
            <a:chExt cx="1016" cy="521"/>
          </a:xfrm>
        </p:grpSpPr>
        <p:grpSp>
          <p:nvGrpSpPr>
            <p:cNvPr id="50" name="Group 47"/>
            <p:cNvGrpSpPr>
              <a:grpSpLocks/>
            </p:cNvGrpSpPr>
            <p:nvPr/>
          </p:nvGrpSpPr>
          <p:grpSpPr bwMode="auto">
            <a:xfrm>
              <a:off x="1770" y="934"/>
              <a:ext cx="135" cy="267"/>
              <a:chOff x="2400" y="864"/>
              <a:chExt cx="432" cy="856"/>
            </a:xfrm>
          </p:grpSpPr>
          <p:sp>
            <p:nvSpPr>
              <p:cNvPr id="59" name="Oval 4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0" name="Text Box 49"/>
              <p:cNvSpPr txBox="1">
                <a:spLocks noChangeArrowheads="1"/>
              </p:cNvSpPr>
              <p:nvPr/>
            </p:nvSpPr>
            <p:spPr bwMode="auto">
              <a:xfrm>
                <a:off x="2412" y="973"/>
                <a:ext cx="372"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800">
                  <a:solidFill>
                    <a:schemeClr val="tx1"/>
                  </a:solidFill>
                </a:endParaRPr>
              </a:p>
            </p:txBody>
          </p:sp>
        </p:grpSp>
        <p:grpSp>
          <p:nvGrpSpPr>
            <p:cNvPr id="51" name="Group 50"/>
            <p:cNvGrpSpPr>
              <a:grpSpLocks/>
            </p:cNvGrpSpPr>
            <p:nvPr/>
          </p:nvGrpSpPr>
          <p:grpSpPr bwMode="auto">
            <a:xfrm>
              <a:off x="1397" y="1188"/>
              <a:ext cx="134" cy="267"/>
              <a:chOff x="2400" y="864"/>
              <a:chExt cx="432" cy="856"/>
            </a:xfrm>
          </p:grpSpPr>
          <p:sp>
            <p:nvSpPr>
              <p:cNvPr id="57" name="Oval 51"/>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8" name="Text Box 52"/>
              <p:cNvSpPr txBox="1">
                <a:spLocks noChangeArrowheads="1"/>
              </p:cNvSpPr>
              <p:nvPr/>
            </p:nvSpPr>
            <p:spPr bwMode="auto">
              <a:xfrm>
                <a:off x="2409" y="973"/>
                <a:ext cx="375"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800">
                  <a:solidFill>
                    <a:schemeClr val="tx1"/>
                  </a:solidFill>
                </a:endParaRPr>
              </a:p>
            </p:txBody>
          </p:sp>
        </p:grpSp>
        <p:grpSp>
          <p:nvGrpSpPr>
            <p:cNvPr id="52" name="Group 53"/>
            <p:cNvGrpSpPr>
              <a:grpSpLocks/>
            </p:cNvGrpSpPr>
            <p:nvPr/>
          </p:nvGrpSpPr>
          <p:grpSpPr bwMode="auto">
            <a:xfrm>
              <a:off x="2279" y="1188"/>
              <a:ext cx="134" cy="267"/>
              <a:chOff x="2400" y="864"/>
              <a:chExt cx="432" cy="856"/>
            </a:xfrm>
          </p:grpSpPr>
          <p:sp>
            <p:nvSpPr>
              <p:cNvPr id="55" name="Oval 5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6" name="Text Box 55"/>
              <p:cNvSpPr txBox="1">
                <a:spLocks noChangeArrowheads="1"/>
              </p:cNvSpPr>
              <p:nvPr/>
            </p:nvSpPr>
            <p:spPr bwMode="auto">
              <a:xfrm>
                <a:off x="2410" y="973"/>
                <a:ext cx="375"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800">
                  <a:solidFill>
                    <a:schemeClr val="tx1"/>
                  </a:solidFill>
                </a:endParaRPr>
              </a:p>
            </p:txBody>
          </p:sp>
        </p:grpSp>
        <p:sp>
          <p:nvSpPr>
            <p:cNvPr id="53" name="Line 56"/>
            <p:cNvSpPr>
              <a:spLocks noChangeShapeType="1"/>
            </p:cNvSpPr>
            <p:nvPr/>
          </p:nvSpPr>
          <p:spPr bwMode="auto">
            <a:xfrm flipH="1">
              <a:off x="1518" y="1039"/>
              <a:ext cx="25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54" name="Line 57"/>
            <p:cNvSpPr>
              <a:spLocks noChangeShapeType="1"/>
            </p:cNvSpPr>
            <p:nvPr/>
          </p:nvSpPr>
          <p:spPr bwMode="auto">
            <a:xfrm>
              <a:off x="1887" y="1044"/>
              <a:ext cx="390" cy="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61" name="Text Box 58"/>
          <p:cNvSpPr txBox="1">
            <a:spLocks noChangeArrowheads="1"/>
          </p:cNvSpPr>
          <p:nvPr/>
        </p:nvSpPr>
        <p:spPr bwMode="auto">
          <a:xfrm>
            <a:off x="2308225" y="4314582"/>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2</a:t>
            </a:r>
            <a:endParaRPr lang="en-US" sz="1600">
              <a:solidFill>
                <a:schemeClr val="tx1"/>
              </a:solidFill>
            </a:endParaRPr>
          </a:p>
        </p:txBody>
      </p:sp>
      <p:sp>
        <p:nvSpPr>
          <p:cNvPr id="62" name="Text Box 59"/>
          <p:cNvSpPr txBox="1">
            <a:spLocks noChangeArrowheads="1"/>
          </p:cNvSpPr>
          <p:nvPr/>
        </p:nvSpPr>
        <p:spPr bwMode="auto">
          <a:xfrm>
            <a:off x="1295400" y="4314582"/>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5</a:t>
            </a:r>
            <a:endParaRPr lang="en-US" sz="1600">
              <a:solidFill>
                <a:schemeClr val="tx1"/>
              </a:solidFill>
            </a:endParaRPr>
          </a:p>
        </p:txBody>
      </p:sp>
      <p:sp>
        <p:nvSpPr>
          <p:cNvPr id="63" name="Text Box 60"/>
          <p:cNvSpPr txBox="1">
            <a:spLocks noChangeArrowheads="1"/>
          </p:cNvSpPr>
          <p:nvPr/>
        </p:nvSpPr>
        <p:spPr bwMode="auto">
          <a:xfrm>
            <a:off x="4648721" y="4325496"/>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2</a:t>
            </a:r>
            <a:endParaRPr lang="en-US" sz="1600">
              <a:solidFill>
                <a:schemeClr val="tx1"/>
              </a:solidFill>
            </a:endParaRPr>
          </a:p>
        </p:txBody>
      </p:sp>
      <p:sp>
        <p:nvSpPr>
          <p:cNvPr id="64" name="Text Box 61"/>
          <p:cNvSpPr txBox="1">
            <a:spLocks noChangeArrowheads="1"/>
          </p:cNvSpPr>
          <p:nvPr/>
        </p:nvSpPr>
        <p:spPr bwMode="auto">
          <a:xfrm>
            <a:off x="3635896" y="4325496"/>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5</a:t>
            </a:r>
            <a:endParaRPr lang="en-US" sz="1600">
              <a:solidFill>
                <a:schemeClr val="tx1"/>
              </a:solidFill>
            </a:endParaRPr>
          </a:p>
        </p:txBody>
      </p:sp>
      <p:sp>
        <p:nvSpPr>
          <p:cNvPr id="65" name="Text Box 62"/>
          <p:cNvSpPr txBox="1">
            <a:spLocks noChangeArrowheads="1"/>
          </p:cNvSpPr>
          <p:nvPr/>
        </p:nvSpPr>
        <p:spPr bwMode="auto">
          <a:xfrm>
            <a:off x="4518546" y="4890646"/>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1</a:t>
            </a:r>
            <a:endParaRPr lang="en-US" sz="1600">
              <a:solidFill>
                <a:schemeClr val="tx1"/>
              </a:solidFill>
            </a:endParaRPr>
          </a:p>
        </p:txBody>
      </p:sp>
      <p:sp>
        <p:nvSpPr>
          <p:cNvPr id="66" name="Text Box 63"/>
          <p:cNvSpPr txBox="1">
            <a:spLocks noChangeArrowheads="1"/>
          </p:cNvSpPr>
          <p:nvPr/>
        </p:nvSpPr>
        <p:spPr bwMode="auto">
          <a:xfrm>
            <a:off x="5221808" y="4866834"/>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7</a:t>
            </a:r>
            <a:endParaRPr lang="en-US" sz="1600">
              <a:solidFill>
                <a:schemeClr val="tx1"/>
              </a:solidFill>
            </a:endParaRPr>
          </a:p>
        </p:txBody>
      </p:sp>
      <p:grpSp>
        <p:nvGrpSpPr>
          <p:cNvPr id="67" name="Group 64"/>
          <p:cNvGrpSpPr>
            <a:grpSpLocks/>
          </p:cNvGrpSpPr>
          <p:nvPr/>
        </p:nvGrpSpPr>
        <p:grpSpPr bwMode="auto">
          <a:xfrm>
            <a:off x="7321550" y="5457181"/>
            <a:ext cx="923925" cy="738188"/>
            <a:chOff x="3946" y="1329"/>
            <a:chExt cx="582" cy="465"/>
          </a:xfrm>
        </p:grpSpPr>
        <p:grpSp>
          <p:nvGrpSpPr>
            <p:cNvPr id="68" name="Group 65"/>
            <p:cNvGrpSpPr>
              <a:grpSpLocks/>
            </p:cNvGrpSpPr>
            <p:nvPr/>
          </p:nvGrpSpPr>
          <p:grpSpPr bwMode="auto">
            <a:xfrm>
              <a:off x="4394" y="1547"/>
              <a:ext cx="134" cy="247"/>
              <a:chOff x="2400" y="864"/>
              <a:chExt cx="432" cy="795"/>
            </a:xfrm>
          </p:grpSpPr>
          <p:sp>
            <p:nvSpPr>
              <p:cNvPr id="75" name="Oval 6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6" name="Text Box 67"/>
              <p:cNvSpPr txBox="1">
                <a:spLocks noChangeArrowheads="1"/>
              </p:cNvSpPr>
              <p:nvPr/>
            </p:nvSpPr>
            <p:spPr bwMode="auto">
              <a:xfrm>
                <a:off x="2408"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69" name="Group 68"/>
            <p:cNvGrpSpPr>
              <a:grpSpLocks/>
            </p:cNvGrpSpPr>
            <p:nvPr/>
          </p:nvGrpSpPr>
          <p:grpSpPr bwMode="auto">
            <a:xfrm>
              <a:off x="3946" y="1547"/>
              <a:ext cx="134" cy="247"/>
              <a:chOff x="2400" y="864"/>
              <a:chExt cx="432" cy="795"/>
            </a:xfrm>
          </p:grpSpPr>
          <p:sp>
            <p:nvSpPr>
              <p:cNvPr id="73" name="Oval 69"/>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Text Box 70"/>
              <p:cNvSpPr txBox="1">
                <a:spLocks noChangeArrowheads="1"/>
              </p:cNvSpPr>
              <p:nvPr/>
            </p:nvSpPr>
            <p:spPr bwMode="auto">
              <a:xfrm>
                <a:off x="2409"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chemeClr val="tx1"/>
                  </a:solidFill>
                </a:endParaRPr>
              </a:p>
            </p:txBody>
          </p:sp>
        </p:grpSp>
        <p:grpSp>
          <p:nvGrpSpPr>
            <p:cNvPr id="70" name="Group 71"/>
            <p:cNvGrpSpPr>
              <a:grpSpLocks/>
            </p:cNvGrpSpPr>
            <p:nvPr/>
          </p:nvGrpSpPr>
          <p:grpSpPr bwMode="auto">
            <a:xfrm>
              <a:off x="4045" y="1329"/>
              <a:ext cx="360" cy="242"/>
              <a:chOff x="896" y="1363"/>
              <a:chExt cx="1156" cy="778"/>
            </a:xfrm>
          </p:grpSpPr>
          <p:sp>
            <p:nvSpPr>
              <p:cNvPr id="71" name="Line 72"/>
              <p:cNvSpPr>
                <a:spLocks noChangeShapeType="1"/>
              </p:cNvSpPr>
              <p:nvPr/>
            </p:nvSpPr>
            <p:spPr bwMode="auto">
              <a:xfrm flipH="1">
                <a:off x="896" y="1363"/>
                <a:ext cx="534"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2" name="Line 73"/>
              <p:cNvSpPr>
                <a:spLocks noChangeShapeType="1"/>
              </p:cNvSpPr>
              <p:nvPr/>
            </p:nvSpPr>
            <p:spPr bwMode="auto">
              <a:xfrm>
                <a:off x="1674" y="1378"/>
                <a:ext cx="378" cy="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sp>
        <p:nvSpPr>
          <p:cNvPr id="77" name="Text Box 74"/>
          <p:cNvSpPr txBox="1">
            <a:spLocks noChangeArrowheads="1"/>
          </p:cNvSpPr>
          <p:nvPr/>
        </p:nvSpPr>
        <p:spPr bwMode="auto">
          <a:xfrm>
            <a:off x="7734178" y="4386590"/>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chemeClr val="tx1"/>
                </a:solidFill>
              </a:rPr>
              <a:t>2</a:t>
            </a:r>
            <a:endParaRPr lang="en-US" sz="1600" dirty="0">
              <a:solidFill>
                <a:schemeClr val="tx1"/>
              </a:solidFill>
            </a:endParaRPr>
          </a:p>
        </p:txBody>
      </p:sp>
      <p:sp>
        <p:nvSpPr>
          <p:cNvPr id="78" name="Text Box 75"/>
          <p:cNvSpPr txBox="1">
            <a:spLocks noChangeArrowheads="1"/>
          </p:cNvSpPr>
          <p:nvPr/>
        </p:nvSpPr>
        <p:spPr bwMode="auto">
          <a:xfrm>
            <a:off x="6721353" y="4386590"/>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chemeClr val="tx1"/>
                </a:solidFill>
              </a:rPr>
              <a:t>5</a:t>
            </a:r>
            <a:endParaRPr lang="en-US" sz="1600" dirty="0">
              <a:solidFill>
                <a:schemeClr val="tx1"/>
              </a:solidFill>
            </a:endParaRPr>
          </a:p>
        </p:txBody>
      </p:sp>
      <p:sp>
        <p:nvSpPr>
          <p:cNvPr id="79" name="Text Box 76"/>
          <p:cNvSpPr txBox="1">
            <a:spLocks noChangeArrowheads="1"/>
          </p:cNvSpPr>
          <p:nvPr/>
        </p:nvSpPr>
        <p:spPr bwMode="auto">
          <a:xfrm>
            <a:off x="7631113" y="4870417"/>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1</a:t>
            </a:r>
            <a:endParaRPr lang="en-US" sz="1600">
              <a:solidFill>
                <a:schemeClr val="tx1"/>
              </a:solidFill>
            </a:endParaRPr>
          </a:p>
        </p:txBody>
      </p:sp>
      <p:sp>
        <p:nvSpPr>
          <p:cNvPr id="80" name="Text Box 77"/>
          <p:cNvSpPr txBox="1">
            <a:spLocks noChangeArrowheads="1"/>
          </p:cNvSpPr>
          <p:nvPr/>
        </p:nvSpPr>
        <p:spPr bwMode="auto">
          <a:xfrm>
            <a:off x="8324850" y="4859305"/>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7</a:t>
            </a:r>
            <a:endParaRPr lang="en-US" sz="1600">
              <a:solidFill>
                <a:schemeClr val="tx1"/>
              </a:solidFill>
            </a:endParaRPr>
          </a:p>
        </p:txBody>
      </p:sp>
      <p:sp>
        <p:nvSpPr>
          <p:cNvPr id="81" name="Text Box 78"/>
          <p:cNvSpPr txBox="1">
            <a:spLocks noChangeArrowheads="1"/>
          </p:cNvSpPr>
          <p:nvPr/>
        </p:nvSpPr>
        <p:spPr bwMode="auto">
          <a:xfrm>
            <a:off x="7265988" y="5466710"/>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chemeClr val="tx1"/>
                </a:solidFill>
              </a:rPr>
              <a:t>4</a:t>
            </a:r>
            <a:endParaRPr lang="en-US" sz="1600" dirty="0">
              <a:solidFill>
                <a:schemeClr val="tx1"/>
              </a:solidFill>
            </a:endParaRPr>
          </a:p>
        </p:txBody>
      </p:sp>
      <p:sp>
        <p:nvSpPr>
          <p:cNvPr id="82" name="Text Box 79"/>
          <p:cNvSpPr txBox="1">
            <a:spLocks noChangeArrowheads="1"/>
          </p:cNvSpPr>
          <p:nvPr/>
        </p:nvSpPr>
        <p:spPr bwMode="auto">
          <a:xfrm>
            <a:off x="7959725" y="5455598"/>
            <a:ext cx="3161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chemeClr val="tx1"/>
                </a:solidFill>
              </a:rPr>
              <a:t>5</a:t>
            </a:r>
            <a:endParaRPr lang="en-US" sz="1600">
              <a:solidFill>
                <a:schemeClr val="tx1"/>
              </a:solidFill>
            </a:endParaRPr>
          </a:p>
        </p:txBody>
      </p:sp>
      <p:sp>
        <p:nvSpPr>
          <p:cNvPr id="2" name="Footer Placeholder 1"/>
          <p:cNvSpPr>
            <a:spLocks noGrp="1"/>
          </p:cNvSpPr>
          <p:nvPr>
            <p:ph type="ftr" sz="quarter" idx="10"/>
          </p:nvPr>
        </p:nvSpPr>
        <p:spPr/>
        <p:txBody>
          <a:bodyPr/>
          <a:lstStyle/>
          <a:p>
            <a:pPr>
              <a:defRPr/>
            </a:pPr>
            <a:r>
              <a:rPr lang="en-US" smtClean="0"/>
              <a:t>Dewan Tanvir Ahmed, PhD</a:t>
            </a:r>
            <a:endParaRPr lang="en-US"/>
          </a:p>
        </p:txBody>
      </p:sp>
      <p:sp>
        <p:nvSpPr>
          <p:cNvPr id="3" name="Slide Number Placeholder 2"/>
          <p:cNvSpPr>
            <a:spLocks noGrp="1"/>
          </p:cNvSpPr>
          <p:nvPr>
            <p:ph type="sldNum" sz="quarter" idx="11"/>
          </p:nvPr>
        </p:nvSpPr>
        <p:spPr/>
        <p:txBody>
          <a:bodyPr/>
          <a:lstStyle/>
          <a:p>
            <a:pPr>
              <a:defRPr/>
            </a:pPr>
            <a:fld id="{1E9A0012-F7C5-4F53-AB5A-9DB639D6E76E}" type="slidenum">
              <a:rPr lang="en-US" smtClean="0"/>
              <a:pPr>
                <a:defRPr/>
              </a:pPr>
              <a:t>53</a:t>
            </a:fld>
            <a:endParaRPr lang="en-US"/>
          </a:p>
        </p:txBody>
      </p:sp>
      <p:grpSp>
        <p:nvGrpSpPr>
          <p:cNvPr id="92" name="Group 91"/>
          <p:cNvGrpSpPr/>
          <p:nvPr/>
        </p:nvGrpSpPr>
        <p:grpSpPr>
          <a:xfrm>
            <a:off x="2447528" y="3028141"/>
            <a:ext cx="4196159" cy="1100892"/>
            <a:chOff x="4580813" y="2132856"/>
            <a:chExt cx="4196159" cy="1100892"/>
          </a:xfrm>
        </p:grpSpPr>
        <p:sp>
          <p:nvSpPr>
            <p:cNvPr id="87" name="Freeform 86"/>
            <p:cNvSpPr/>
            <p:nvPr/>
          </p:nvSpPr>
          <p:spPr bwMode="auto">
            <a:xfrm>
              <a:off x="4888136" y="2594521"/>
              <a:ext cx="1813560" cy="334293"/>
            </a:xfrm>
            <a:custGeom>
              <a:avLst/>
              <a:gdLst>
                <a:gd name="connsiteX0" fmla="*/ 0 w 1813560"/>
                <a:gd name="connsiteY0" fmla="*/ 304964 h 334293"/>
                <a:gd name="connsiteX1" fmla="*/ 640080 w 1813560"/>
                <a:gd name="connsiteY1" fmla="*/ 304964 h 334293"/>
                <a:gd name="connsiteX2" fmla="*/ 838200 w 1813560"/>
                <a:gd name="connsiteY2" fmla="*/ 164 h 334293"/>
                <a:gd name="connsiteX3" fmla="*/ 1539240 w 1813560"/>
                <a:gd name="connsiteY3" fmla="*/ 259244 h 334293"/>
                <a:gd name="connsiteX4" fmla="*/ 1813560 w 1813560"/>
                <a:gd name="connsiteY4" fmla="*/ 45884 h 33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60" h="334293">
                  <a:moveTo>
                    <a:pt x="0" y="304964"/>
                  </a:moveTo>
                  <a:cubicBezTo>
                    <a:pt x="250190" y="330364"/>
                    <a:pt x="500380" y="355764"/>
                    <a:pt x="640080" y="304964"/>
                  </a:cubicBezTo>
                  <a:cubicBezTo>
                    <a:pt x="779780" y="254164"/>
                    <a:pt x="688340" y="7784"/>
                    <a:pt x="838200" y="164"/>
                  </a:cubicBezTo>
                  <a:cubicBezTo>
                    <a:pt x="988060" y="-7456"/>
                    <a:pt x="1376680" y="251624"/>
                    <a:pt x="1539240" y="259244"/>
                  </a:cubicBezTo>
                  <a:cubicBezTo>
                    <a:pt x="1701800" y="266864"/>
                    <a:pt x="1757680" y="156374"/>
                    <a:pt x="1813560" y="45884"/>
                  </a:cubicBezTo>
                </a:path>
              </a:pathLst>
            </a:custGeom>
            <a:no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3" name="Oval 82"/>
            <p:cNvSpPr/>
            <p:nvPr/>
          </p:nvSpPr>
          <p:spPr bwMode="auto">
            <a:xfrm>
              <a:off x="4580813" y="2665526"/>
              <a:ext cx="355426" cy="362615"/>
            </a:xfrm>
            <a:prstGeom prst="ellipse">
              <a:avLst/>
            </a:prstGeom>
            <a:solidFill>
              <a:schemeClr val="accent6">
                <a:lumMod val="60000"/>
                <a:lumOff val="40000"/>
              </a:schemeClr>
            </a:solidFill>
            <a:ln w="635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Bodoni MT" pitchFamily="18" charset="0"/>
                </a:rPr>
                <a:t>s</a:t>
              </a:r>
            </a:p>
          </p:txBody>
        </p:sp>
        <p:sp>
          <p:nvSpPr>
            <p:cNvPr id="88" name="Oval 87"/>
            <p:cNvSpPr/>
            <p:nvPr/>
          </p:nvSpPr>
          <p:spPr bwMode="auto">
            <a:xfrm>
              <a:off x="6523983" y="2345568"/>
              <a:ext cx="355426" cy="362615"/>
            </a:xfrm>
            <a:prstGeom prst="ellipse">
              <a:avLst/>
            </a:prstGeom>
            <a:solidFill>
              <a:schemeClr val="tx2">
                <a:lumMod val="20000"/>
                <a:lumOff val="80000"/>
              </a:schemeClr>
            </a:solidFill>
            <a:ln w="635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Bodoni MT" pitchFamily="18" charset="0"/>
                </a:rPr>
                <a:t>n</a:t>
              </a:r>
            </a:p>
          </p:txBody>
        </p:sp>
        <p:sp>
          <p:nvSpPr>
            <p:cNvPr id="89" name="Oval 88"/>
            <p:cNvSpPr/>
            <p:nvPr/>
          </p:nvSpPr>
          <p:spPr bwMode="auto">
            <a:xfrm>
              <a:off x="8445191" y="2871133"/>
              <a:ext cx="331781" cy="362615"/>
            </a:xfrm>
            <a:prstGeom prst="ellipse">
              <a:avLst/>
            </a:prstGeom>
            <a:solidFill>
              <a:schemeClr val="accent1"/>
            </a:solidFill>
            <a:ln w="635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Bodoni MT" pitchFamily="18" charset="0"/>
                </a:rPr>
                <a:t>d</a:t>
              </a:r>
            </a:p>
          </p:txBody>
        </p:sp>
        <p:sp>
          <p:nvSpPr>
            <p:cNvPr id="90" name="Freeform 89"/>
            <p:cNvSpPr/>
            <p:nvPr/>
          </p:nvSpPr>
          <p:spPr bwMode="auto">
            <a:xfrm>
              <a:off x="6890712" y="2514600"/>
              <a:ext cx="1554480" cy="615781"/>
            </a:xfrm>
            <a:custGeom>
              <a:avLst/>
              <a:gdLst>
                <a:gd name="connsiteX0" fmla="*/ 0 w 1554480"/>
                <a:gd name="connsiteY0" fmla="*/ 0 h 615781"/>
                <a:gd name="connsiteX1" fmla="*/ 563880 w 1554480"/>
                <a:gd name="connsiteY1" fmla="*/ 60960 h 615781"/>
                <a:gd name="connsiteX2" fmla="*/ 822960 w 1554480"/>
                <a:gd name="connsiteY2" fmla="*/ 365760 h 615781"/>
                <a:gd name="connsiteX3" fmla="*/ 1325880 w 1554480"/>
                <a:gd name="connsiteY3" fmla="*/ 198120 h 615781"/>
                <a:gd name="connsiteX4" fmla="*/ 1371600 w 1554480"/>
                <a:gd name="connsiteY4" fmla="*/ 579120 h 615781"/>
                <a:gd name="connsiteX5" fmla="*/ 1554480 w 1554480"/>
                <a:gd name="connsiteY5" fmla="*/ 579120 h 61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480" h="615781">
                  <a:moveTo>
                    <a:pt x="0" y="0"/>
                  </a:moveTo>
                  <a:cubicBezTo>
                    <a:pt x="213360" y="0"/>
                    <a:pt x="426720" y="0"/>
                    <a:pt x="563880" y="60960"/>
                  </a:cubicBezTo>
                  <a:cubicBezTo>
                    <a:pt x="701040" y="121920"/>
                    <a:pt x="695960" y="342900"/>
                    <a:pt x="822960" y="365760"/>
                  </a:cubicBezTo>
                  <a:cubicBezTo>
                    <a:pt x="949960" y="388620"/>
                    <a:pt x="1234440" y="162560"/>
                    <a:pt x="1325880" y="198120"/>
                  </a:cubicBezTo>
                  <a:cubicBezTo>
                    <a:pt x="1417320" y="233680"/>
                    <a:pt x="1333500" y="515620"/>
                    <a:pt x="1371600" y="579120"/>
                  </a:cubicBezTo>
                  <a:cubicBezTo>
                    <a:pt x="1409700" y="642620"/>
                    <a:pt x="1482090" y="610870"/>
                    <a:pt x="1554480" y="579120"/>
                  </a:cubicBezTo>
                </a:path>
              </a:pathLst>
            </a:custGeom>
            <a:no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91" name="TextBox 90"/>
            <p:cNvSpPr txBox="1"/>
            <p:nvPr/>
          </p:nvSpPr>
          <p:spPr>
            <a:xfrm>
              <a:off x="5753100" y="2132856"/>
              <a:ext cx="700833" cy="461665"/>
            </a:xfrm>
            <a:prstGeom prst="rect">
              <a:avLst/>
            </a:prstGeom>
            <a:noFill/>
            <a:ln w="6350">
              <a:noFill/>
            </a:ln>
          </p:spPr>
          <p:txBody>
            <a:bodyPr wrap="none" rtlCol="0">
              <a:spAutoFit/>
            </a:bodyPr>
            <a:lstStyle/>
            <a:p>
              <a:r>
                <a:rPr lang="en-US" dirty="0" smtClean="0">
                  <a:latin typeface="Bodoni MT" pitchFamily="18" charset="0"/>
                </a:rPr>
                <a:t>g(n)</a:t>
              </a:r>
              <a:endParaRPr lang="en-US" dirty="0">
                <a:latin typeface="Bodoni MT" pitchFamily="18" charset="0"/>
              </a:endParaRPr>
            </a:p>
          </p:txBody>
        </p:sp>
      </p:grpSp>
    </p:spTree>
    <p:extLst>
      <p:ext uri="{BB962C8B-B14F-4D97-AF65-F5344CB8AC3E}">
        <p14:creationId xmlns:p14="http://schemas.microsoft.com/office/powerpoint/2010/main" val="377875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left)">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1000"/>
                                        <p:tgtEl>
                                          <p:spTgt spid="36"/>
                                        </p:tgtEl>
                                      </p:cBhvr>
                                    </p:animEffect>
                                    <p:anim calcmode="lin" valueType="num">
                                      <p:cBhvr>
                                        <p:cTn id="73" dur="1000" fill="hold"/>
                                        <p:tgtEl>
                                          <p:spTgt spid="36"/>
                                        </p:tgtEl>
                                        <p:attrNameLst>
                                          <p:attrName>ppt_x</p:attrName>
                                        </p:attrNameLst>
                                      </p:cBhvr>
                                      <p:tavLst>
                                        <p:tav tm="0">
                                          <p:val>
                                            <p:strVal val="#ppt_x"/>
                                          </p:val>
                                        </p:tav>
                                        <p:tav tm="100000">
                                          <p:val>
                                            <p:strVal val="#ppt_x"/>
                                          </p:val>
                                        </p:tav>
                                      </p:tavLst>
                                    </p:anim>
                                    <p:anim calcmode="lin" valueType="num">
                                      <p:cBhvr>
                                        <p:cTn id="74" dur="1000" fill="hold"/>
                                        <p:tgtEl>
                                          <p:spTgt spid="3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1000"/>
                                        <p:tgtEl>
                                          <p:spTgt spid="42"/>
                                        </p:tgtEl>
                                      </p:cBhvr>
                                    </p:animEffect>
                                    <p:anim calcmode="lin" valueType="num">
                                      <p:cBhvr>
                                        <p:cTn id="83" dur="1000" fill="hold"/>
                                        <p:tgtEl>
                                          <p:spTgt spid="42"/>
                                        </p:tgtEl>
                                        <p:attrNameLst>
                                          <p:attrName>ppt_x</p:attrName>
                                        </p:attrNameLst>
                                      </p:cBhvr>
                                      <p:tavLst>
                                        <p:tav tm="0">
                                          <p:val>
                                            <p:strVal val="#ppt_x"/>
                                          </p:val>
                                        </p:tav>
                                        <p:tav tm="100000">
                                          <p:val>
                                            <p:strVal val="#ppt_x"/>
                                          </p:val>
                                        </p:tav>
                                      </p:tavLst>
                                    </p:anim>
                                    <p:anim calcmode="lin" valueType="num">
                                      <p:cBhvr>
                                        <p:cTn id="84" dur="1000" fill="hold"/>
                                        <p:tgtEl>
                                          <p:spTgt spid="4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anim calcmode="lin" valueType="num">
                                      <p:cBhvr>
                                        <p:cTn id="93" dur="1000" fill="hold"/>
                                        <p:tgtEl>
                                          <p:spTgt spid="44"/>
                                        </p:tgtEl>
                                        <p:attrNameLst>
                                          <p:attrName>ppt_x</p:attrName>
                                        </p:attrNameLst>
                                      </p:cBhvr>
                                      <p:tavLst>
                                        <p:tav tm="0">
                                          <p:val>
                                            <p:strVal val="#ppt_x"/>
                                          </p:val>
                                        </p:tav>
                                        <p:tav tm="100000">
                                          <p:val>
                                            <p:strVal val="#ppt_x"/>
                                          </p:val>
                                        </p:tav>
                                      </p:tavLst>
                                    </p:anim>
                                    <p:anim calcmode="lin" valueType="num">
                                      <p:cBhvr>
                                        <p:cTn id="94" dur="1000" fill="hold"/>
                                        <p:tgtEl>
                                          <p:spTgt spid="4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000"/>
                                        <p:tgtEl>
                                          <p:spTgt spid="45"/>
                                        </p:tgtEl>
                                      </p:cBhvr>
                                    </p:animEffect>
                                    <p:anim calcmode="lin" valueType="num">
                                      <p:cBhvr>
                                        <p:cTn id="98" dur="1000" fill="hold"/>
                                        <p:tgtEl>
                                          <p:spTgt spid="45"/>
                                        </p:tgtEl>
                                        <p:attrNameLst>
                                          <p:attrName>ppt_x</p:attrName>
                                        </p:attrNameLst>
                                      </p:cBhvr>
                                      <p:tavLst>
                                        <p:tav tm="0">
                                          <p:val>
                                            <p:strVal val="#ppt_x"/>
                                          </p:val>
                                        </p:tav>
                                        <p:tav tm="100000">
                                          <p:val>
                                            <p:strVal val="#ppt_x"/>
                                          </p:val>
                                        </p:tav>
                                      </p:tavLst>
                                    </p:anim>
                                    <p:anim calcmode="lin" valueType="num">
                                      <p:cBhvr>
                                        <p:cTn id="99" dur="1000" fill="hold"/>
                                        <p:tgtEl>
                                          <p:spTgt spid="45"/>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1000"/>
                                        <p:tgtEl>
                                          <p:spTgt spid="46"/>
                                        </p:tgtEl>
                                      </p:cBhvr>
                                    </p:animEffect>
                                    <p:anim calcmode="lin" valueType="num">
                                      <p:cBhvr>
                                        <p:cTn id="103" dur="1000" fill="hold"/>
                                        <p:tgtEl>
                                          <p:spTgt spid="46"/>
                                        </p:tgtEl>
                                        <p:attrNameLst>
                                          <p:attrName>ppt_x</p:attrName>
                                        </p:attrNameLst>
                                      </p:cBhvr>
                                      <p:tavLst>
                                        <p:tav tm="0">
                                          <p:val>
                                            <p:strVal val="#ppt_x"/>
                                          </p:val>
                                        </p:tav>
                                        <p:tav tm="100000">
                                          <p:val>
                                            <p:strVal val="#ppt_x"/>
                                          </p:val>
                                        </p:tav>
                                      </p:tavLst>
                                    </p:anim>
                                    <p:anim calcmode="lin" valueType="num">
                                      <p:cBhvr>
                                        <p:cTn id="104" dur="1000" fill="hold"/>
                                        <p:tgtEl>
                                          <p:spTgt spid="46"/>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0"/>
                                        <p:tgtEl>
                                          <p:spTgt spid="49"/>
                                        </p:tgtEl>
                                      </p:cBhvr>
                                    </p:animEffect>
                                    <p:anim calcmode="lin" valueType="num">
                                      <p:cBhvr>
                                        <p:cTn id="108" dur="1000" fill="hold"/>
                                        <p:tgtEl>
                                          <p:spTgt spid="49"/>
                                        </p:tgtEl>
                                        <p:attrNameLst>
                                          <p:attrName>ppt_x</p:attrName>
                                        </p:attrNameLst>
                                      </p:cBhvr>
                                      <p:tavLst>
                                        <p:tav tm="0">
                                          <p:val>
                                            <p:strVal val="#ppt_x"/>
                                          </p:val>
                                        </p:tav>
                                        <p:tav tm="100000">
                                          <p:val>
                                            <p:strVal val="#ppt_x"/>
                                          </p:val>
                                        </p:tav>
                                      </p:tavLst>
                                    </p:anim>
                                    <p:anim calcmode="lin" valueType="num">
                                      <p:cBhvr>
                                        <p:cTn id="109" dur="1000" fill="hold"/>
                                        <p:tgtEl>
                                          <p:spTgt spid="4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fade">
                                      <p:cBhvr>
                                        <p:cTn id="112" dur="1000"/>
                                        <p:tgtEl>
                                          <p:spTgt spid="61"/>
                                        </p:tgtEl>
                                      </p:cBhvr>
                                    </p:animEffect>
                                    <p:anim calcmode="lin" valueType="num">
                                      <p:cBhvr>
                                        <p:cTn id="113" dur="1000" fill="hold"/>
                                        <p:tgtEl>
                                          <p:spTgt spid="61"/>
                                        </p:tgtEl>
                                        <p:attrNameLst>
                                          <p:attrName>ppt_x</p:attrName>
                                        </p:attrNameLst>
                                      </p:cBhvr>
                                      <p:tavLst>
                                        <p:tav tm="0">
                                          <p:val>
                                            <p:strVal val="#ppt_x"/>
                                          </p:val>
                                        </p:tav>
                                        <p:tav tm="100000">
                                          <p:val>
                                            <p:strVal val="#ppt_x"/>
                                          </p:val>
                                        </p:tav>
                                      </p:tavLst>
                                    </p:anim>
                                    <p:anim calcmode="lin" valueType="num">
                                      <p:cBhvr>
                                        <p:cTn id="114" dur="1000" fill="hold"/>
                                        <p:tgtEl>
                                          <p:spTgt spid="6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fade">
                                      <p:cBhvr>
                                        <p:cTn id="117" dur="1000"/>
                                        <p:tgtEl>
                                          <p:spTgt spid="62"/>
                                        </p:tgtEl>
                                      </p:cBhvr>
                                    </p:animEffect>
                                    <p:anim calcmode="lin" valueType="num">
                                      <p:cBhvr>
                                        <p:cTn id="118" dur="1000" fill="hold"/>
                                        <p:tgtEl>
                                          <p:spTgt spid="62"/>
                                        </p:tgtEl>
                                        <p:attrNameLst>
                                          <p:attrName>ppt_x</p:attrName>
                                        </p:attrNameLst>
                                      </p:cBhvr>
                                      <p:tavLst>
                                        <p:tav tm="0">
                                          <p:val>
                                            <p:strVal val="#ppt_x"/>
                                          </p:val>
                                        </p:tav>
                                        <p:tav tm="100000">
                                          <p:val>
                                            <p:strVal val="#ppt_x"/>
                                          </p:val>
                                        </p:tav>
                                      </p:tavLst>
                                    </p:anim>
                                    <p:anim calcmode="lin" valueType="num">
                                      <p:cBhvr>
                                        <p:cTn id="119" dur="1000" fill="hold"/>
                                        <p:tgtEl>
                                          <p:spTgt spid="6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fade">
                                      <p:cBhvr>
                                        <p:cTn id="122" dur="1000"/>
                                        <p:tgtEl>
                                          <p:spTgt spid="63"/>
                                        </p:tgtEl>
                                      </p:cBhvr>
                                    </p:animEffect>
                                    <p:anim calcmode="lin" valueType="num">
                                      <p:cBhvr>
                                        <p:cTn id="123" dur="1000" fill="hold"/>
                                        <p:tgtEl>
                                          <p:spTgt spid="63"/>
                                        </p:tgtEl>
                                        <p:attrNameLst>
                                          <p:attrName>ppt_x</p:attrName>
                                        </p:attrNameLst>
                                      </p:cBhvr>
                                      <p:tavLst>
                                        <p:tav tm="0">
                                          <p:val>
                                            <p:strVal val="#ppt_x"/>
                                          </p:val>
                                        </p:tav>
                                        <p:tav tm="100000">
                                          <p:val>
                                            <p:strVal val="#ppt_x"/>
                                          </p:val>
                                        </p:tav>
                                      </p:tavLst>
                                    </p:anim>
                                    <p:anim calcmode="lin" valueType="num">
                                      <p:cBhvr>
                                        <p:cTn id="124" dur="1000" fill="hold"/>
                                        <p:tgtEl>
                                          <p:spTgt spid="6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fade">
                                      <p:cBhvr>
                                        <p:cTn id="127" dur="1000"/>
                                        <p:tgtEl>
                                          <p:spTgt spid="64"/>
                                        </p:tgtEl>
                                      </p:cBhvr>
                                    </p:animEffect>
                                    <p:anim calcmode="lin" valueType="num">
                                      <p:cBhvr>
                                        <p:cTn id="128" dur="1000" fill="hold"/>
                                        <p:tgtEl>
                                          <p:spTgt spid="64"/>
                                        </p:tgtEl>
                                        <p:attrNameLst>
                                          <p:attrName>ppt_x</p:attrName>
                                        </p:attrNameLst>
                                      </p:cBhvr>
                                      <p:tavLst>
                                        <p:tav tm="0">
                                          <p:val>
                                            <p:strVal val="#ppt_x"/>
                                          </p:val>
                                        </p:tav>
                                        <p:tav tm="100000">
                                          <p:val>
                                            <p:strVal val="#ppt_x"/>
                                          </p:val>
                                        </p:tav>
                                      </p:tavLst>
                                    </p:anim>
                                    <p:anim calcmode="lin" valueType="num">
                                      <p:cBhvr>
                                        <p:cTn id="129" dur="1000" fill="hold"/>
                                        <p:tgtEl>
                                          <p:spTgt spid="64"/>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fade">
                                      <p:cBhvr>
                                        <p:cTn id="132" dur="1000"/>
                                        <p:tgtEl>
                                          <p:spTgt spid="65"/>
                                        </p:tgtEl>
                                      </p:cBhvr>
                                    </p:animEffect>
                                    <p:anim calcmode="lin" valueType="num">
                                      <p:cBhvr>
                                        <p:cTn id="133" dur="1000" fill="hold"/>
                                        <p:tgtEl>
                                          <p:spTgt spid="65"/>
                                        </p:tgtEl>
                                        <p:attrNameLst>
                                          <p:attrName>ppt_x</p:attrName>
                                        </p:attrNameLst>
                                      </p:cBhvr>
                                      <p:tavLst>
                                        <p:tav tm="0">
                                          <p:val>
                                            <p:strVal val="#ppt_x"/>
                                          </p:val>
                                        </p:tav>
                                        <p:tav tm="100000">
                                          <p:val>
                                            <p:strVal val="#ppt_x"/>
                                          </p:val>
                                        </p:tav>
                                      </p:tavLst>
                                    </p:anim>
                                    <p:anim calcmode="lin" valueType="num">
                                      <p:cBhvr>
                                        <p:cTn id="134" dur="1000" fill="hold"/>
                                        <p:tgtEl>
                                          <p:spTgt spid="6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fade">
                                      <p:cBhvr>
                                        <p:cTn id="137" dur="1000"/>
                                        <p:tgtEl>
                                          <p:spTgt spid="66"/>
                                        </p:tgtEl>
                                      </p:cBhvr>
                                    </p:animEffect>
                                    <p:anim calcmode="lin" valueType="num">
                                      <p:cBhvr>
                                        <p:cTn id="138" dur="1000" fill="hold"/>
                                        <p:tgtEl>
                                          <p:spTgt spid="66"/>
                                        </p:tgtEl>
                                        <p:attrNameLst>
                                          <p:attrName>ppt_x</p:attrName>
                                        </p:attrNameLst>
                                      </p:cBhvr>
                                      <p:tavLst>
                                        <p:tav tm="0">
                                          <p:val>
                                            <p:strVal val="#ppt_x"/>
                                          </p:val>
                                        </p:tav>
                                        <p:tav tm="100000">
                                          <p:val>
                                            <p:strVal val="#ppt_x"/>
                                          </p:val>
                                        </p:tav>
                                      </p:tavLst>
                                    </p:anim>
                                    <p:anim calcmode="lin" valueType="num">
                                      <p:cBhvr>
                                        <p:cTn id="139" dur="1000" fill="hold"/>
                                        <p:tgtEl>
                                          <p:spTgt spid="66"/>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7"/>
                                        </p:tgtEl>
                                        <p:attrNameLst>
                                          <p:attrName>style.visibility</p:attrName>
                                        </p:attrNameLst>
                                      </p:cBhvr>
                                      <p:to>
                                        <p:strVal val="visible"/>
                                      </p:to>
                                    </p:set>
                                    <p:animEffect transition="in" filter="fade">
                                      <p:cBhvr>
                                        <p:cTn id="142" dur="1000"/>
                                        <p:tgtEl>
                                          <p:spTgt spid="67"/>
                                        </p:tgtEl>
                                      </p:cBhvr>
                                    </p:animEffect>
                                    <p:anim calcmode="lin" valueType="num">
                                      <p:cBhvr>
                                        <p:cTn id="143" dur="1000" fill="hold"/>
                                        <p:tgtEl>
                                          <p:spTgt spid="67"/>
                                        </p:tgtEl>
                                        <p:attrNameLst>
                                          <p:attrName>ppt_x</p:attrName>
                                        </p:attrNameLst>
                                      </p:cBhvr>
                                      <p:tavLst>
                                        <p:tav tm="0">
                                          <p:val>
                                            <p:strVal val="#ppt_x"/>
                                          </p:val>
                                        </p:tav>
                                        <p:tav tm="100000">
                                          <p:val>
                                            <p:strVal val="#ppt_x"/>
                                          </p:val>
                                        </p:tav>
                                      </p:tavLst>
                                    </p:anim>
                                    <p:anim calcmode="lin" valueType="num">
                                      <p:cBhvr>
                                        <p:cTn id="144" dur="1000" fill="hold"/>
                                        <p:tgtEl>
                                          <p:spTgt spid="6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1000"/>
                                        <p:tgtEl>
                                          <p:spTgt spid="77"/>
                                        </p:tgtEl>
                                      </p:cBhvr>
                                    </p:animEffect>
                                    <p:anim calcmode="lin" valueType="num">
                                      <p:cBhvr>
                                        <p:cTn id="148" dur="1000" fill="hold"/>
                                        <p:tgtEl>
                                          <p:spTgt spid="77"/>
                                        </p:tgtEl>
                                        <p:attrNameLst>
                                          <p:attrName>ppt_x</p:attrName>
                                        </p:attrNameLst>
                                      </p:cBhvr>
                                      <p:tavLst>
                                        <p:tav tm="0">
                                          <p:val>
                                            <p:strVal val="#ppt_x"/>
                                          </p:val>
                                        </p:tav>
                                        <p:tav tm="100000">
                                          <p:val>
                                            <p:strVal val="#ppt_x"/>
                                          </p:val>
                                        </p:tav>
                                      </p:tavLst>
                                    </p:anim>
                                    <p:anim calcmode="lin" valueType="num">
                                      <p:cBhvr>
                                        <p:cTn id="149" dur="1000" fill="hold"/>
                                        <p:tgtEl>
                                          <p:spTgt spid="7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1000"/>
                                        <p:tgtEl>
                                          <p:spTgt spid="78"/>
                                        </p:tgtEl>
                                      </p:cBhvr>
                                    </p:animEffect>
                                    <p:anim calcmode="lin" valueType="num">
                                      <p:cBhvr>
                                        <p:cTn id="153" dur="1000" fill="hold"/>
                                        <p:tgtEl>
                                          <p:spTgt spid="78"/>
                                        </p:tgtEl>
                                        <p:attrNameLst>
                                          <p:attrName>ppt_x</p:attrName>
                                        </p:attrNameLst>
                                      </p:cBhvr>
                                      <p:tavLst>
                                        <p:tav tm="0">
                                          <p:val>
                                            <p:strVal val="#ppt_x"/>
                                          </p:val>
                                        </p:tav>
                                        <p:tav tm="100000">
                                          <p:val>
                                            <p:strVal val="#ppt_x"/>
                                          </p:val>
                                        </p:tav>
                                      </p:tavLst>
                                    </p:anim>
                                    <p:anim calcmode="lin" valueType="num">
                                      <p:cBhvr>
                                        <p:cTn id="154" dur="1000" fill="hold"/>
                                        <p:tgtEl>
                                          <p:spTgt spid="7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1000"/>
                                        <p:tgtEl>
                                          <p:spTgt spid="79"/>
                                        </p:tgtEl>
                                      </p:cBhvr>
                                    </p:animEffect>
                                    <p:anim calcmode="lin" valueType="num">
                                      <p:cBhvr>
                                        <p:cTn id="158" dur="1000" fill="hold"/>
                                        <p:tgtEl>
                                          <p:spTgt spid="79"/>
                                        </p:tgtEl>
                                        <p:attrNameLst>
                                          <p:attrName>ppt_x</p:attrName>
                                        </p:attrNameLst>
                                      </p:cBhvr>
                                      <p:tavLst>
                                        <p:tav tm="0">
                                          <p:val>
                                            <p:strVal val="#ppt_x"/>
                                          </p:val>
                                        </p:tav>
                                        <p:tav tm="100000">
                                          <p:val>
                                            <p:strVal val="#ppt_x"/>
                                          </p:val>
                                        </p:tav>
                                      </p:tavLst>
                                    </p:anim>
                                    <p:anim calcmode="lin" valueType="num">
                                      <p:cBhvr>
                                        <p:cTn id="159" dur="1000" fill="hold"/>
                                        <p:tgtEl>
                                          <p:spTgt spid="79"/>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80"/>
                                        </p:tgtEl>
                                        <p:attrNameLst>
                                          <p:attrName>style.visibility</p:attrName>
                                        </p:attrNameLst>
                                      </p:cBhvr>
                                      <p:to>
                                        <p:strVal val="visible"/>
                                      </p:to>
                                    </p:set>
                                    <p:animEffect transition="in" filter="fade">
                                      <p:cBhvr>
                                        <p:cTn id="162" dur="1000"/>
                                        <p:tgtEl>
                                          <p:spTgt spid="80"/>
                                        </p:tgtEl>
                                      </p:cBhvr>
                                    </p:animEffect>
                                    <p:anim calcmode="lin" valueType="num">
                                      <p:cBhvr>
                                        <p:cTn id="163" dur="1000" fill="hold"/>
                                        <p:tgtEl>
                                          <p:spTgt spid="80"/>
                                        </p:tgtEl>
                                        <p:attrNameLst>
                                          <p:attrName>ppt_x</p:attrName>
                                        </p:attrNameLst>
                                      </p:cBhvr>
                                      <p:tavLst>
                                        <p:tav tm="0">
                                          <p:val>
                                            <p:strVal val="#ppt_x"/>
                                          </p:val>
                                        </p:tav>
                                        <p:tav tm="100000">
                                          <p:val>
                                            <p:strVal val="#ppt_x"/>
                                          </p:val>
                                        </p:tav>
                                      </p:tavLst>
                                    </p:anim>
                                    <p:anim calcmode="lin" valueType="num">
                                      <p:cBhvr>
                                        <p:cTn id="164" dur="1000" fill="hold"/>
                                        <p:tgtEl>
                                          <p:spTgt spid="8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fade">
                                      <p:cBhvr>
                                        <p:cTn id="167" dur="1000"/>
                                        <p:tgtEl>
                                          <p:spTgt spid="81"/>
                                        </p:tgtEl>
                                      </p:cBhvr>
                                    </p:animEffect>
                                    <p:anim calcmode="lin" valueType="num">
                                      <p:cBhvr>
                                        <p:cTn id="168" dur="1000" fill="hold"/>
                                        <p:tgtEl>
                                          <p:spTgt spid="81"/>
                                        </p:tgtEl>
                                        <p:attrNameLst>
                                          <p:attrName>ppt_x</p:attrName>
                                        </p:attrNameLst>
                                      </p:cBhvr>
                                      <p:tavLst>
                                        <p:tav tm="0">
                                          <p:val>
                                            <p:strVal val="#ppt_x"/>
                                          </p:val>
                                        </p:tav>
                                        <p:tav tm="100000">
                                          <p:val>
                                            <p:strVal val="#ppt_x"/>
                                          </p:val>
                                        </p:tav>
                                      </p:tavLst>
                                    </p:anim>
                                    <p:anim calcmode="lin" valueType="num">
                                      <p:cBhvr>
                                        <p:cTn id="169" dur="1000" fill="hold"/>
                                        <p:tgtEl>
                                          <p:spTgt spid="81"/>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82"/>
                                        </p:tgtEl>
                                        <p:attrNameLst>
                                          <p:attrName>style.visibility</p:attrName>
                                        </p:attrNameLst>
                                      </p:cBhvr>
                                      <p:to>
                                        <p:strVal val="visible"/>
                                      </p:to>
                                    </p:set>
                                    <p:animEffect transition="in" filter="fade">
                                      <p:cBhvr>
                                        <p:cTn id="172" dur="1000"/>
                                        <p:tgtEl>
                                          <p:spTgt spid="82"/>
                                        </p:tgtEl>
                                      </p:cBhvr>
                                    </p:animEffect>
                                    <p:anim calcmode="lin" valueType="num">
                                      <p:cBhvr>
                                        <p:cTn id="173" dur="1000" fill="hold"/>
                                        <p:tgtEl>
                                          <p:spTgt spid="82"/>
                                        </p:tgtEl>
                                        <p:attrNameLst>
                                          <p:attrName>ppt_x</p:attrName>
                                        </p:attrNameLst>
                                      </p:cBhvr>
                                      <p:tavLst>
                                        <p:tav tm="0">
                                          <p:val>
                                            <p:strVal val="#ppt_x"/>
                                          </p:val>
                                        </p:tav>
                                        <p:tav tm="100000">
                                          <p:val>
                                            <p:strVal val="#ppt_x"/>
                                          </p:val>
                                        </p:tav>
                                      </p:tavLst>
                                    </p:anim>
                                    <p:anim calcmode="lin" valueType="num">
                                      <p:cBhvr>
                                        <p:cTn id="174" dur="1000" fill="hold"/>
                                        <p:tgtEl>
                                          <p:spTgt spid="82"/>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5"/>
                                        </p:tgtEl>
                                        <p:attrNameLst>
                                          <p:attrName>style.visibility</p:attrName>
                                        </p:attrNameLst>
                                      </p:cBhvr>
                                      <p:to>
                                        <p:strVal val="visible"/>
                                      </p:to>
                                    </p:set>
                                    <p:animEffect transition="in" filter="fade">
                                      <p:cBhvr>
                                        <p:cTn id="177" dur="1000"/>
                                        <p:tgtEl>
                                          <p:spTgt spid="5"/>
                                        </p:tgtEl>
                                      </p:cBhvr>
                                    </p:animEffect>
                                    <p:anim calcmode="lin" valueType="num">
                                      <p:cBhvr>
                                        <p:cTn id="178" dur="1000" fill="hold"/>
                                        <p:tgtEl>
                                          <p:spTgt spid="5"/>
                                        </p:tgtEl>
                                        <p:attrNameLst>
                                          <p:attrName>ppt_x</p:attrName>
                                        </p:attrNameLst>
                                      </p:cBhvr>
                                      <p:tavLst>
                                        <p:tav tm="0">
                                          <p:val>
                                            <p:strVal val="#ppt_x"/>
                                          </p:val>
                                        </p:tav>
                                        <p:tav tm="100000">
                                          <p:val>
                                            <p:strVal val="#ppt_x"/>
                                          </p:val>
                                        </p:tav>
                                      </p:tavLst>
                                    </p:anim>
                                    <p:anim calcmode="lin" valueType="num">
                                      <p:cBhvr>
                                        <p:cTn id="1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grpId="0" nodeType="clickEffect">
                                  <p:stCondLst>
                                    <p:cond delay="0"/>
                                  </p:stCondLst>
                                  <p:childTnLst>
                                    <p:set>
                                      <p:cBhvr>
                                        <p:cTn id="183" dur="1" fill="hold">
                                          <p:stCondLst>
                                            <p:cond delay="0"/>
                                          </p:stCondLst>
                                        </p:cTn>
                                        <p:tgtEl>
                                          <p:spTgt spid="7"/>
                                        </p:tgtEl>
                                        <p:attrNameLst>
                                          <p:attrName>style.visibility</p:attrName>
                                        </p:attrNameLst>
                                      </p:cBhvr>
                                      <p:to>
                                        <p:strVal val="visible"/>
                                      </p:to>
                                    </p:set>
                                    <p:animEffect transition="in" filter="fade">
                                      <p:cBhvr>
                                        <p:cTn id="184" dur="1000"/>
                                        <p:tgtEl>
                                          <p:spTgt spid="7"/>
                                        </p:tgtEl>
                                      </p:cBhvr>
                                    </p:animEffect>
                                    <p:anim calcmode="lin" valueType="num">
                                      <p:cBhvr>
                                        <p:cTn id="185" dur="1000" fill="hold"/>
                                        <p:tgtEl>
                                          <p:spTgt spid="7"/>
                                        </p:tgtEl>
                                        <p:attrNameLst>
                                          <p:attrName>ppt_x</p:attrName>
                                        </p:attrNameLst>
                                      </p:cBhvr>
                                      <p:tavLst>
                                        <p:tav tm="0">
                                          <p:val>
                                            <p:strVal val="#ppt_x"/>
                                          </p:val>
                                        </p:tav>
                                        <p:tav tm="100000">
                                          <p:val>
                                            <p:strVal val="#ppt_x"/>
                                          </p:val>
                                        </p:tav>
                                      </p:tavLst>
                                    </p:anim>
                                    <p:anim calcmode="lin" valueType="num">
                                      <p:cBhvr>
                                        <p:cTn id="18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5" grpId="0" animBg="1"/>
      <p:bldP spid="7" grpId="0" animBg="1"/>
      <p:bldP spid="23" grpId="0" animBg="1"/>
      <p:bldP spid="24" grpId="0" animBg="1"/>
      <p:bldP spid="25" grpId="0" animBg="1"/>
      <p:bldP spid="26" grpId="0" animBg="1"/>
      <p:bldP spid="42" grpId="0" animBg="1"/>
      <p:bldP spid="43" grpId="0" animBg="1"/>
      <p:bldP spid="44" grpId="0" animBg="1"/>
      <p:bldP spid="45" grpId="0" animBg="1"/>
      <p:bldP spid="61" grpId="0"/>
      <p:bldP spid="62" grpId="0"/>
      <p:bldP spid="63" grpId="0"/>
      <p:bldP spid="64" grpId="0"/>
      <p:bldP spid="65" grpId="0"/>
      <p:bldP spid="66" grpId="0"/>
      <p:bldP spid="77" grpId="0"/>
      <p:bldP spid="78" grpId="0"/>
      <p:bldP spid="79" grpId="0"/>
      <p:bldP spid="80" grpId="0"/>
      <p:bldP spid="81" grpId="0"/>
      <p:bldP spid="8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bwMode="auto">
          <a:xfrm>
            <a:off x="3439206" y="2636912"/>
            <a:ext cx="4803864" cy="1224136"/>
          </a:xfrm>
          <a:prstGeom prst="roundRect">
            <a:avLst/>
          </a:prstGeom>
          <a:solidFill>
            <a:schemeClr val="bg1">
              <a:lumMod val="9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4" name="Rectangle 159"/>
          <p:cNvSpPr>
            <a:spLocks noChangeArrowheads="1"/>
          </p:cNvSpPr>
          <p:nvPr/>
        </p:nvSpPr>
        <p:spPr bwMode="auto">
          <a:xfrm>
            <a:off x="15422" y="4005064"/>
            <a:ext cx="9144000" cy="2736304"/>
          </a:xfrm>
          <a:prstGeom prst="rect">
            <a:avLst/>
          </a:prstGeom>
          <a:solidFill>
            <a:schemeClr val="bg1">
              <a:lumMod val="95000"/>
            </a:schemeClr>
          </a:solidFill>
          <a:ln>
            <a:noFill/>
          </a:ln>
          <a:effectLst/>
        </p:spPr>
        <p:txBody>
          <a:bodyPr wrap="none" anchor="ctr"/>
          <a:lstStyle/>
          <a:p>
            <a:endParaRPr lang="en-US"/>
          </a:p>
        </p:txBody>
      </p:sp>
      <p:sp>
        <p:nvSpPr>
          <p:cNvPr id="10242" name="Text Box 2"/>
          <p:cNvSpPr txBox="1">
            <a:spLocks noChangeArrowheads="1"/>
          </p:cNvSpPr>
          <p:nvPr/>
        </p:nvSpPr>
        <p:spPr bwMode="auto">
          <a:xfrm>
            <a:off x="314408" y="1180938"/>
            <a:ext cx="8829592" cy="188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chemeClr val="folHlink"/>
              </a:buClr>
              <a:buSzPct val="60000"/>
              <a:buFont typeface="Wingdings" pitchFamily="2" charset="2"/>
              <a:buChar char="n"/>
              <a:defRPr sz="2800">
                <a:latin typeface="Bodoni MT" pitchFamily="18" charset="0"/>
                <a:cs typeface="Consolas" pitchFamily="49" charset="0"/>
              </a:defRPr>
            </a:lvl1pPr>
            <a:lvl2pPr marL="742950" lvl="1" indent="-285750" eaLnBrk="0" hangingPunct="0">
              <a:spcBef>
                <a:spcPct val="20000"/>
              </a:spcBef>
              <a:buClr>
                <a:schemeClr val="hlink"/>
              </a:buClr>
              <a:buSzPct val="55000"/>
              <a:buFont typeface="Wingdings" pitchFamily="2" charset="2"/>
              <a:buChar char="n"/>
              <a:defRPr>
                <a:solidFill>
                  <a:srgbClr val="003399"/>
                </a:solidFill>
                <a:latin typeface="Bodoni MT" pitchFamily="18" charset="0"/>
                <a:cs typeface="Consolas" pitchFamily="49" charset="0"/>
              </a:defRPr>
            </a:lvl2pPr>
            <a:lvl3pPr marL="1143000" indent="-228600" eaLnBrk="0" hangingPunct="0">
              <a:spcBef>
                <a:spcPct val="20000"/>
              </a:spcBef>
              <a:buClr>
                <a:schemeClr val="folHlink"/>
              </a:buClr>
              <a:buSzPct val="50000"/>
              <a:buFont typeface="Wingdings" pitchFamily="2" charset="2"/>
              <a:buChar char="n"/>
              <a:defRPr sz="2000">
                <a:solidFill>
                  <a:srgbClr val="FF0000"/>
                </a:solidFill>
                <a:latin typeface="Candara" pitchFamily="34" charset="0"/>
                <a:cs typeface="Consolas" pitchFamily="49" charset="0"/>
              </a:defRPr>
            </a:lvl3pPr>
            <a:lvl4pPr marL="1600200" indent="-228600" eaLnBrk="0" hangingPunct="0">
              <a:spcBef>
                <a:spcPct val="20000"/>
              </a:spcBef>
              <a:buClr>
                <a:schemeClr val="accent2"/>
              </a:buClr>
              <a:buSzPct val="55000"/>
              <a:buFont typeface="Wingdings" pitchFamily="2" charset="2"/>
              <a:buChar char="n"/>
              <a:defRPr sz="1800">
                <a:latin typeface="Candara" pitchFamily="34" charset="0"/>
                <a:cs typeface="Consolas" pitchFamily="49" charset="0"/>
              </a:defRPr>
            </a:lvl4pPr>
            <a:lvl5pPr marL="2057400" indent="-228600" eaLnBrk="0" hangingPunct="0">
              <a:spcBef>
                <a:spcPct val="20000"/>
              </a:spcBef>
              <a:buClr>
                <a:schemeClr val="accent1"/>
              </a:buClr>
              <a:buSzPct val="50000"/>
              <a:buFont typeface="Wingdings" pitchFamily="2" charset="2"/>
              <a:buChar char="n"/>
              <a:defRPr sz="1800">
                <a:latin typeface="Candara" pitchFamily="34" charset="0"/>
                <a:cs typeface="Consolas" pitchFamily="49" charset="0"/>
              </a:defRPr>
            </a:lvl5pPr>
            <a:lvl6pPr marL="2514600" indent="-228600" fontAlgn="base">
              <a:spcBef>
                <a:spcPct val="20000"/>
              </a:spcBef>
              <a:spcAft>
                <a:spcPct val="0"/>
              </a:spcAft>
              <a:buClr>
                <a:schemeClr val="accent1"/>
              </a:buClr>
              <a:buSzPct val="50000"/>
              <a:buFont typeface="Wingdings" pitchFamily="2" charset="2"/>
              <a:buChar char="n"/>
              <a:defRPr sz="2000">
                <a:latin typeface="+mn-lt"/>
                <a:cs typeface="+mn-cs"/>
              </a:defRPr>
            </a:lvl6pPr>
            <a:lvl7pPr marL="2971800" indent="-228600" fontAlgn="base">
              <a:spcBef>
                <a:spcPct val="20000"/>
              </a:spcBef>
              <a:spcAft>
                <a:spcPct val="0"/>
              </a:spcAft>
              <a:buClr>
                <a:schemeClr val="accent1"/>
              </a:buClr>
              <a:buSzPct val="50000"/>
              <a:buFont typeface="Wingdings" pitchFamily="2" charset="2"/>
              <a:buChar char="n"/>
              <a:defRPr sz="2000">
                <a:latin typeface="+mn-lt"/>
                <a:cs typeface="+mn-cs"/>
              </a:defRPr>
            </a:lvl7pPr>
            <a:lvl8pPr marL="3429000" indent="-228600" fontAlgn="base">
              <a:spcBef>
                <a:spcPct val="20000"/>
              </a:spcBef>
              <a:spcAft>
                <a:spcPct val="0"/>
              </a:spcAft>
              <a:buClr>
                <a:schemeClr val="accent1"/>
              </a:buClr>
              <a:buSzPct val="50000"/>
              <a:buFont typeface="Wingdings" pitchFamily="2" charset="2"/>
              <a:buChar char="n"/>
              <a:defRPr sz="2000">
                <a:latin typeface="+mn-lt"/>
                <a:cs typeface="+mn-cs"/>
              </a:defRPr>
            </a:lvl8pPr>
            <a:lvl9pPr marL="3886200" indent="-228600" fontAlgn="base">
              <a:spcBef>
                <a:spcPct val="20000"/>
              </a:spcBef>
              <a:spcAft>
                <a:spcPct val="0"/>
              </a:spcAft>
              <a:buClr>
                <a:schemeClr val="accent1"/>
              </a:buClr>
              <a:buSzPct val="50000"/>
              <a:buFont typeface="Wingdings" pitchFamily="2" charset="2"/>
              <a:buChar char="n"/>
              <a:defRPr sz="2000">
                <a:latin typeface="+mn-lt"/>
                <a:cs typeface="+mn-cs"/>
              </a:defRPr>
            </a:lvl9pPr>
          </a:lstStyle>
          <a:p>
            <a:r>
              <a:rPr lang="en-US" i="0" dirty="0" smtClean="0">
                <a:solidFill>
                  <a:srgbClr val="003399"/>
                </a:solidFill>
              </a:rPr>
              <a:t>Greedy </a:t>
            </a:r>
            <a:r>
              <a:rPr lang="en-US" i="0" dirty="0" err="1" smtClean="0">
                <a:solidFill>
                  <a:srgbClr val="003399"/>
                </a:solidFill>
              </a:rPr>
              <a:t>BestFirst</a:t>
            </a:r>
            <a:r>
              <a:rPr lang="en-US" i="0" dirty="0" smtClean="0">
                <a:solidFill>
                  <a:srgbClr val="003399"/>
                </a:solidFill>
              </a:rPr>
              <a:t> Search</a:t>
            </a:r>
            <a:endParaRPr lang="en-US" i="0" dirty="0">
              <a:solidFill>
                <a:srgbClr val="003399"/>
              </a:solidFill>
            </a:endParaRPr>
          </a:p>
          <a:p>
            <a:pPr lvl="1"/>
            <a:r>
              <a:rPr lang="en-US" i="0" dirty="0" smtClean="0">
                <a:solidFill>
                  <a:schemeClr val="tx1"/>
                </a:solidFill>
              </a:rPr>
              <a:t>Estimates </a:t>
            </a:r>
            <a:r>
              <a:rPr lang="en-US" i="0" dirty="0">
                <a:solidFill>
                  <a:schemeClr val="tx1"/>
                </a:solidFill>
              </a:rPr>
              <a:t>how far away the goal is </a:t>
            </a:r>
            <a:r>
              <a:rPr lang="en-US" i="0" dirty="0" smtClean="0">
                <a:solidFill>
                  <a:schemeClr val="tx1"/>
                </a:solidFill>
              </a:rPr>
              <a:t>[</a:t>
            </a:r>
            <a:r>
              <a:rPr lang="en-US" i="0" dirty="0" smtClean="0">
                <a:solidFill>
                  <a:srgbClr val="006600"/>
                </a:solidFill>
              </a:rPr>
              <a:t>evaluation </a:t>
            </a:r>
            <a:r>
              <a:rPr lang="en-US" i="0" dirty="0">
                <a:solidFill>
                  <a:srgbClr val="006600"/>
                </a:solidFill>
              </a:rPr>
              <a:t>function h(n</a:t>
            </a:r>
            <a:r>
              <a:rPr lang="en-US" i="0" dirty="0" smtClean="0">
                <a:solidFill>
                  <a:srgbClr val="006600"/>
                </a:solidFill>
              </a:rPr>
              <a:t>)</a:t>
            </a:r>
            <a:r>
              <a:rPr lang="en-US" i="0" dirty="0" smtClean="0">
                <a:solidFill>
                  <a:schemeClr val="tx1"/>
                </a:solidFill>
              </a:rPr>
              <a:t>].</a:t>
            </a:r>
            <a:endParaRPr lang="en-US" i="0" dirty="0">
              <a:solidFill>
                <a:schemeClr val="tx1"/>
              </a:solidFill>
            </a:endParaRPr>
          </a:p>
          <a:p>
            <a:pPr lvl="1"/>
            <a:r>
              <a:rPr lang="en-US" i="0" dirty="0" smtClean="0">
                <a:solidFill>
                  <a:srgbClr val="C00000"/>
                </a:solidFill>
              </a:rPr>
              <a:t>Neither </a:t>
            </a:r>
            <a:r>
              <a:rPr lang="en-US" i="0" dirty="0">
                <a:solidFill>
                  <a:srgbClr val="C00000"/>
                </a:solidFill>
              </a:rPr>
              <a:t>optimal nor complete.</a:t>
            </a:r>
          </a:p>
          <a:p>
            <a:pPr lvl="1"/>
            <a:r>
              <a:rPr lang="en-US" i="0" dirty="0" smtClean="0">
                <a:solidFill>
                  <a:schemeClr val="tx1"/>
                </a:solidFill>
              </a:rPr>
              <a:t>Can </a:t>
            </a:r>
            <a:r>
              <a:rPr lang="en-US" i="0" dirty="0">
                <a:solidFill>
                  <a:schemeClr val="tx1"/>
                </a:solidFill>
              </a:rPr>
              <a:t>be very fast</a:t>
            </a:r>
            <a:r>
              <a:rPr lang="en-US" i="0" dirty="0" smtClean="0">
                <a:solidFill>
                  <a:schemeClr val="tx1"/>
                </a:solidFill>
              </a:rPr>
              <a:t>.</a:t>
            </a:r>
            <a:endParaRPr lang="en-US" i="0" dirty="0">
              <a:solidFill>
                <a:schemeClr val="tx1"/>
              </a:solidFill>
            </a:endParaRPr>
          </a:p>
        </p:txBody>
      </p:sp>
      <p:sp>
        <p:nvSpPr>
          <p:cNvPr id="4" name="Rectangle 2"/>
          <p:cNvSpPr txBox="1">
            <a:spLocks noChangeArrowheads="1"/>
          </p:cNvSpPr>
          <p:nvPr/>
        </p:nvSpPr>
        <p:spPr>
          <a:xfrm>
            <a:off x="333540" y="283326"/>
            <a:ext cx="7871619" cy="80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defRPr sz="3600" i="0">
                <a:solidFill>
                  <a:schemeClr val="tx2"/>
                </a:solidFill>
                <a:latin typeface="+mj-lt"/>
                <a:ea typeface="ＭＳ Ｐゴシック" pitchFamily="27" charset="-128"/>
                <a:cs typeface="ＭＳ Ｐゴシック" charset="0"/>
              </a:defRPr>
            </a:lvl1pPr>
            <a:lvl2pPr>
              <a:defRPr sz="3600">
                <a:solidFill>
                  <a:schemeClr val="tx2"/>
                </a:solidFill>
                <a:latin typeface="Tw Cen MT" pitchFamily="27" charset="-18"/>
                <a:ea typeface="ＭＳ Ｐゴシック" pitchFamily="27" charset="-128"/>
                <a:cs typeface="ＭＳ Ｐゴシック" charset="0"/>
              </a:defRPr>
            </a:lvl2pPr>
            <a:lvl3pPr>
              <a:defRPr sz="3600">
                <a:solidFill>
                  <a:schemeClr val="tx2"/>
                </a:solidFill>
                <a:latin typeface="Tw Cen MT" pitchFamily="27" charset="-18"/>
                <a:ea typeface="ＭＳ Ｐゴシック" pitchFamily="27" charset="-128"/>
                <a:cs typeface="ＭＳ Ｐゴシック" charset="0"/>
              </a:defRPr>
            </a:lvl3pPr>
            <a:lvl4pPr>
              <a:defRPr sz="3600">
                <a:solidFill>
                  <a:schemeClr val="tx2"/>
                </a:solidFill>
                <a:latin typeface="Tw Cen MT" pitchFamily="27" charset="-18"/>
                <a:ea typeface="ＭＳ Ｐゴシック" pitchFamily="27" charset="-128"/>
                <a:cs typeface="ＭＳ Ｐゴシック" charset="0"/>
              </a:defRPr>
            </a:lvl4pPr>
            <a:lvl5pPr>
              <a:defRPr sz="3600">
                <a:solidFill>
                  <a:schemeClr val="tx2"/>
                </a:solidFill>
                <a:latin typeface="Tw Cen MT" pitchFamily="27" charset="-18"/>
                <a:ea typeface="ＭＳ Ｐゴシック" pitchFamily="27" charset="-128"/>
                <a:cs typeface="ＭＳ Ｐゴシック" charset="0"/>
              </a:defRPr>
            </a:lvl5pPr>
            <a:lvl6pPr marL="457200" fontAlgn="base">
              <a:spcBef>
                <a:spcPct val="0"/>
              </a:spcBef>
              <a:spcAft>
                <a:spcPct val="0"/>
              </a:spcAft>
              <a:defRPr sz="4400">
                <a:solidFill>
                  <a:schemeClr val="tx2"/>
                </a:solidFill>
                <a:latin typeface="Tw Cen MT" pitchFamily="27" charset="-18"/>
              </a:defRPr>
            </a:lvl6pPr>
            <a:lvl7pPr marL="914400" fontAlgn="base">
              <a:spcBef>
                <a:spcPct val="0"/>
              </a:spcBef>
              <a:spcAft>
                <a:spcPct val="0"/>
              </a:spcAft>
              <a:defRPr sz="4400">
                <a:solidFill>
                  <a:schemeClr val="tx2"/>
                </a:solidFill>
                <a:latin typeface="Tw Cen MT" pitchFamily="27" charset="-18"/>
              </a:defRPr>
            </a:lvl7pPr>
            <a:lvl8pPr marL="1371600" fontAlgn="base">
              <a:spcBef>
                <a:spcPct val="0"/>
              </a:spcBef>
              <a:spcAft>
                <a:spcPct val="0"/>
              </a:spcAft>
              <a:defRPr sz="4400">
                <a:solidFill>
                  <a:schemeClr val="tx2"/>
                </a:solidFill>
                <a:latin typeface="Tw Cen MT" pitchFamily="27" charset="-18"/>
              </a:defRPr>
            </a:lvl8pPr>
            <a:lvl9pPr marL="1828800" fontAlgn="base">
              <a:spcBef>
                <a:spcPct val="0"/>
              </a:spcBef>
              <a:spcAft>
                <a:spcPct val="0"/>
              </a:spcAft>
              <a:defRPr sz="4400">
                <a:solidFill>
                  <a:schemeClr val="tx2"/>
                </a:solidFill>
                <a:latin typeface="Tw Cen MT" pitchFamily="27" charset="-18"/>
              </a:defRPr>
            </a:lvl9pPr>
          </a:lstStyle>
          <a:p>
            <a:r>
              <a:rPr lang="en-US" dirty="0"/>
              <a:t>Best-First Search – Cont.</a:t>
            </a:r>
          </a:p>
        </p:txBody>
      </p:sp>
      <p:sp>
        <p:nvSpPr>
          <p:cNvPr id="6" name="Text Box 83"/>
          <p:cNvSpPr txBox="1">
            <a:spLocks noChangeArrowheads="1"/>
          </p:cNvSpPr>
          <p:nvPr/>
        </p:nvSpPr>
        <p:spPr bwMode="auto">
          <a:xfrm>
            <a:off x="42637" y="5550331"/>
            <a:ext cx="6793138" cy="830997"/>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defPPr>
              <a:defRPr lang="en-CA"/>
            </a:defPPr>
            <a:lvl1pPr>
              <a:defRPr>
                <a:solidFill>
                  <a:srgbClr val="003399"/>
                </a:solidFill>
                <a:latin typeface="Bodoni MT" pitchFamily="18" charset="0"/>
                <a:cs typeface="Consolas" pitchFamily="49" charset="0"/>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en-US" i="0" dirty="0">
                <a:solidFill>
                  <a:srgbClr val="FF0000"/>
                </a:solidFill>
              </a:rPr>
              <a:t>Intuition</a:t>
            </a:r>
            <a:r>
              <a:rPr lang="en-US" i="0" dirty="0"/>
              <a:t>: Expand the node you think is nearest to goal. Where the estimate of distance to goal is h(n) </a:t>
            </a:r>
          </a:p>
        </p:txBody>
      </p:sp>
      <p:grpSp>
        <p:nvGrpSpPr>
          <p:cNvPr id="7" name="Group 122"/>
          <p:cNvGrpSpPr>
            <a:grpSpLocks/>
          </p:cNvGrpSpPr>
          <p:nvPr/>
        </p:nvGrpSpPr>
        <p:grpSpPr bwMode="auto">
          <a:xfrm>
            <a:off x="381000" y="4189163"/>
            <a:ext cx="212725" cy="454378"/>
            <a:chOff x="2400" y="864"/>
            <a:chExt cx="432" cy="920"/>
          </a:xfrm>
        </p:grpSpPr>
        <p:sp>
          <p:nvSpPr>
            <p:cNvPr id="8" name="Oval 12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rgbClr val="006600"/>
                </a:solidFill>
              </a:endParaRPr>
            </a:p>
          </p:txBody>
        </p:sp>
        <p:sp>
          <p:nvSpPr>
            <p:cNvPr id="9" name="Text Box 124"/>
            <p:cNvSpPr txBox="1">
              <a:spLocks noChangeArrowheads="1"/>
            </p:cNvSpPr>
            <p:nvPr/>
          </p:nvSpPr>
          <p:spPr bwMode="auto">
            <a:xfrm>
              <a:off x="2409" y="974"/>
              <a:ext cx="375" cy="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2000">
                <a:solidFill>
                  <a:srgbClr val="006600"/>
                </a:solidFill>
              </a:endParaRPr>
            </a:p>
          </p:txBody>
        </p:sp>
      </p:grpSp>
      <p:grpSp>
        <p:nvGrpSpPr>
          <p:cNvPr id="10" name="Group 125"/>
          <p:cNvGrpSpPr>
            <a:grpSpLocks/>
          </p:cNvGrpSpPr>
          <p:nvPr/>
        </p:nvGrpSpPr>
        <p:grpSpPr bwMode="auto">
          <a:xfrm>
            <a:off x="1325563" y="4168526"/>
            <a:ext cx="1612900" cy="795338"/>
            <a:chOff x="1397" y="934"/>
            <a:chExt cx="1016" cy="501"/>
          </a:xfrm>
        </p:grpSpPr>
        <p:grpSp>
          <p:nvGrpSpPr>
            <p:cNvPr id="11" name="Group 126"/>
            <p:cNvGrpSpPr>
              <a:grpSpLocks/>
            </p:cNvGrpSpPr>
            <p:nvPr/>
          </p:nvGrpSpPr>
          <p:grpSpPr bwMode="auto">
            <a:xfrm>
              <a:off x="1770" y="934"/>
              <a:ext cx="135" cy="247"/>
              <a:chOff x="2400" y="864"/>
              <a:chExt cx="432" cy="793"/>
            </a:xfrm>
          </p:grpSpPr>
          <p:sp>
            <p:nvSpPr>
              <p:cNvPr id="20" name="Oval 127"/>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21" name="Text Box 128"/>
              <p:cNvSpPr txBox="1">
                <a:spLocks noChangeArrowheads="1"/>
              </p:cNvSpPr>
              <p:nvPr/>
            </p:nvSpPr>
            <p:spPr bwMode="auto">
              <a:xfrm>
                <a:off x="2412" y="973"/>
                <a:ext cx="372"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12" name="Group 129"/>
            <p:cNvGrpSpPr>
              <a:grpSpLocks/>
            </p:cNvGrpSpPr>
            <p:nvPr/>
          </p:nvGrpSpPr>
          <p:grpSpPr bwMode="auto">
            <a:xfrm>
              <a:off x="1397" y="1188"/>
              <a:ext cx="134" cy="247"/>
              <a:chOff x="2400" y="864"/>
              <a:chExt cx="432" cy="793"/>
            </a:xfrm>
          </p:grpSpPr>
          <p:sp>
            <p:nvSpPr>
              <p:cNvPr id="18" name="Oval 130"/>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19" name="Text Box 131"/>
              <p:cNvSpPr txBox="1">
                <a:spLocks noChangeArrowheads="1"/>
              </p:cNvSpPr>
              <p:nvPr/>
            </p:nvSpPr>
            <p:spPr bwMode="auto">
              <a:xfrm>
                <a:off x="2409" y="973"/>
                <a:ext cx="375"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13" name="Group 132"/>
            <p:cNvGrpSpPr>
              <a:grpSpLocks/>
            </p:cNvGrpSpPr>
            <p:nvPr/>
          </p:nvGrpSpPr>
          <p:grpSpPr bwMode="auto">
            <a:xfrm>
              <a:off x="2279" y="1188"/>
              <a:ext cx="134" cy="247"/>
              <a:chOff x="2400" y="864"/>
              <a:chExt cx="432" cy="793"/>
            </a:xfrm>
          </p:grpSpPr>
          <p:sp>
            <p:nvSpPr>
              <p:cNvPr id="16" name="Oval 13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17" name="Text Box 134"/>
              <p:cNvSpPr txBox="1">
                <a:spLocks noChangeArrowheads="1"/>
              </p:cNvSpPr>
              <p:nvPr/>
            </p:nvSpPr>
            <p:spPr bwMode="auto">
              <a:xfrm>
                <a:off x="2410" y="973"/>
                <a:ext cx="375"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sp>
          <p:nvSpPr>
            <p:cNvPr id="14" name="Line 135"/>
            <p:cNvSpPr>
              <a:spLocks noChangeShapeType="1"/>
            </p:cNvSpPr>
            <p:nvPr/>
          </p:nvSpPr>
          <p:spPr bwMode="auto">
            <a:xfrm flipH="1">
              <a:off x="1518" y="1039"/>
              <a:ext cx="258"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15" name="Line 136"/>
            <p:cNvSpPr>
              <a:spLocks noChangeShapeType="1"/>
            </p:cNvSpPr>
            <p:nvPr/>
          </p:nvSpPr>
          <p:spPr bwMode="auto">
            <a:xfrm>
              <a:off x="1887" y="1044"/>
              <a:ext cx="390" cy="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grpSp>
      <p:sp>
        <p:nvSpPr>
          <p:cNvPr id="22" name="Text Box 137"/>
          <p:cNvSpPr txBox="1">
            <a:spLocks noChangeArrowheads="1"/>
          </p:cNvSpPr>
          <p:nvPr/>
        </p:nvSpPr>
        <p:spPr bwMode="auto">
          <a:xfrm>
            <a:off x="2332336" y="4305796"/>
            <a:ext cx="4122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006600"/>
                </a:solidFill>
              </a:rPr>
              <a:t>19</a:t>
            </a:r>
            <a:endParaRPr lang="en-US" sz="1400" dirty="0">
              <a:solidFill>
                <a:srgbClr val="006600"/>
              </a:solidFill>
            </a:endParaRPr>
          </a:p>
        </p:txBody>
      </p:sp>
      <p:sp>
        <p:nvSpPr>
          <p:cNvPr id="23" name="Text Box 138"/>
          <p:cNvSpPr txBox="1">
            <a:spLocks noChangeArrowheads="1"/>
          </p:cNvSpPr>
          <p:nvPr/>
        </p:nvSpPr>
        <p:spPr bwMode="auto">
          <a:xfrm>
            <a:off x="1403648" y="4293096"/>
            <a:ext cx="4122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006600"/>
                </a:solidFill>
              </a:rPr>
              <a:t>17</a:t>
            </a:r>
            <a:endParaRPr lang="en-US" sz="1400" dirty="0">
              <a:solidFill>
                <a:srgbClr val="006600"/>
              </a:solidFill>
            </a:endParaRPr>
          </a:p>
        </p:txBody>
      </p:sp>
      <p:grpSp>
        <p:nvGrpSpPr>
          <p:cNvPr id="3" name="Group 2"/>
          <p:cNvGrpSpPr/>
          <p:nvPr/>
        </p:nvGrpSpPr>
        <p:grpSpPr>
          <a:xfrm>
            <a:off x="3389313" y="4179639"/>
            <a:ext cx="2103437" cy="1365250"/>
            <a:chOff x="3389313" y="4179639"/>
            <a:chExt cx="2103437" cy="1365250"/>
          </a:xfrm>
        </p:grpSpPr>
        <p:grpSp>
          <p:nvGrpSpPr>
            <p:cNvPr id="25" name="Group 103"/>
            <p:cNvGrpSpPr>
              <a:grpSpLocks/>
            </p:cNvGrpSpPr>
            <p:nvPr/>
          </p:nvGrpSpPr>
          <p:grpSpPr bwMode="auto">
            <a:xfrm>
              <a:off x="4471988" y="4179639"/>
              <a:ext cx="214312" cy="392113"/>
              <a:chOff x="2400" y="864"/>
              <a:chExt cx="432" cy="793"/>
            </a:xfrm>
          </p:grpSpPr>
          <p:sp>
            <p:nvSpPr>
              <p:cNvPr id="46" name="Oval 10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47" name="Text Box 105"/>
              <p:cNvSpPr txBox="1">
                <a:spLocks noChangeArrowheads="1"/>
              </p:cNvSpPr>
              <p:nvPr/>
            </p:nvSpPr>
            <p:spPr bwMode="auto">
              <a:xfrm>
                <a:off x="2412" y="973"/>
                <a:ext cx="372"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26" name="Group 106"/>
            <p:cNvGrpSpPr>
              <a:grpSpLocks/>
            </p:cNvGrpSpPr>
            <p:nvPr/>
          </p:nvGrpSpPr>
          <p:grpSpPr bwMode="auto">
            <a:xfrm>
              <a:off x="3879850" y="4582864"/>
              <a:ext cx="212725" cy="392113"/>
              <a:chOff x="2400" y="864"/>
              <a:chExt cx="432" cy="793"/>
            </a:xfrm>
          </p:grpSpPr>
          <p:sp>
            <p:nvSpPr>
              <p:cNvPr id="44" name="Oval 107"/>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45" name="Text Box 108"/>
              <p:cNvSpPr txBox="1">
                <a:spLocks noChangeArrowheads="1"/>
              </p:cNvSpPr>
              <p:nvPr/>
            </p:nvSpPr>
            <p:spPr bwMode="auto">
              <a:xfrm>
                <a:off x="2409" y="973"/>
                <a:ext cx="375"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27" name="Group 109"/>
            <p:cNvGrpSpPr>
              <a:grpSpLocks/>
            </p:cNvGrpSpPr>
            <p:nvPr/>
          </p:nvGrpSpPr>
          <p:grpSpPr bwMode="auto">
            <a:xfrm>
              <a:off x="5280025" y="4582864"/>
              <a:ext cx="212725" cy="392113"/>
              <a:chOff x="2400" y="864"/>
              <a:chExt cx="432" cy="793"/>
            </a:xfrm>
          </p:grpSpPr>
          <p:sp>
            <p:nvSpPr>
              <p:cNvPr id="42" name="Oval 110"/>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43" name="Text Box 111"/>
              <p:cNvSpPr txBox="1">
                <a:spLocks noChangeArrowheads="1"/>
              </p:cNvSpPr>
              <p:nvPr/>
            </p:nvSpPr>
            <p:spPr bwMode="auto">
              <a:xfrm>
                <a:off x="2410" y="973"/>
                <a:ext cx="375"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28" name="Group 112"/>
            <p:cNvGrpSpPr>
              <a:grpSpLocks/>
            </p:cNvGrpSpPr>
            <p:nvPr/>
          </p:nvGrpSpPr>
          <p:grpSpPr bwMode="auto">
            <a:xfrm>
              <a:off x="4224338" y="5152776"/>
              <a:ext cx="212725" cy="392113"/>
              <a:chOff x="2400" y="864"/>
              <a:chExt cx="432" cy="795"/>
            </a:xfrm>
          </p:grpSpPr>
          <p:sp>
            <p:nvSpPr>
              <p:cNvPr id="40" name="Oval 11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41" name="Text Box 114"/>
              <p:cNvSpPr txBox="1">
                <a:spLocks noChangeArrowheads="1"/>
              </p:cNvSpPr>
              <p:nvPr/>
            </p:nvSpPr>
            <p:spPr bwMode="auto">
              <a:xfrm>
                <a:off x="2409"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29" name="Group 115"/>
            <p:cNvGrpSpPr>
              <a:grpSpLocks/>
            </p:cNvGrpSpPr>
            <p:nvPr/>
          </p:nvGrpSpPr>
          <p:grpSpPr bwMode="auto">
            <a:xfrm>
              <a:off x="3511550" y="5152776"/>
              <a:ext cx="214312" cy="392113"/>
              <a:chOff x="2400" y="864"/>
              <a:chExt cx="432" cy="795"/>
            </a:xfrm>
          </p:grpSpPr>
          <p:sp>
            <p:nvSpPr>
              <p:cNvPr id="38" name="Oval 116"/>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39" name="Text Box 117"/>
              <p:cNvSpPr txBox="1">
                <a:spLocks noChangeArrowheads="1"/>
              </p:cNvSpPr>
              <p:nvPr/>
            </p:nvSpPr>
            <p:spPr bwMode="auto">
              <a:xfrm>
                <a:off x="2412" y="974"/>
                <a:ext cx="372"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sp>
          <p:nvSpPr>
            <p:cNvPr id="30" name="Line 118"/>
            <p:cNvSpPr>
              <a:spLocks noChangeShapeType="1"/>
            </p:cNvSpPr>
            <p:nvPr/>
          </p:nvSpPr>
          <p:spPr bwMode="auto">
            <a:xfrm flipH="1">
              <a:off x="4071938" y="4346326"/>
              <a:ext cx="409575"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31" name="Line 119"/>
            <p:cNvSpPr>
              <a:spLocks noChangeShapeType="1"/>
            </p:cNvSpPr>
            <p:nvPr/>
          </p:nvSpPr>
          <p:spPr bwMode="auto">
            <a:xfrm flipH="1">
              <a:off x="3686175" y="4806701"/>
              <a:ext cx="233362"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32" name="Line 120"/>
            <p:cNvSpPr>
              <a:spLocks noChangeShapeType="1"/>
            </p:cNvSpPr>
            <p:nvPr/>
          </p:nvSpPr>
          <p:spPr bwMode="auto">
            <a:xfrm>
              <a:off x="4022725" y="4816226"/>
              <a:ext cx="219075" cy="388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33" name="Line 121"/>
            <p:cNvSpPr>
              <a:spLocks noChangeShapeType="1"/>
            </p:cNvSpPr>
            <p:nvPr/>
          </p:nvSpPr>
          <p:spPr bwMode="auto">
            <a:xfrm>
              <a:off x="4657725" y="4354264"/>
              <a:ext cx="619125"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34" name="Text Box 139"/>
            <p:cNvSpPr txBox="1">
              <a:spLocks noChangeArrowheads="1"/>
            </p:cNvSpPr>
            <p:nvPr/>
          </p:nvSpPr>
          <p:spPr bwMode="auto">
            <a:xfrm>
              <a:off x="4813300" y="4239815"/>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19</a:t>
              </a:r>
              <a:endParaRPr lang="en-US" sz="1600" dirty="0">
                <a:solidFill>
                  <a:srgbClr val="006600"/>
                </a:solidFill>
              </a:endParaRPr>
            </a:p>
          </p:txBody>
        </p:sp>
        <p:sp>
          <p:nvSpPr>
            <p:cNvPr id="35" name="Text Box 140"/>
            <p:cNvSpPr txBox="1">
              <a:spLocks noChangeArrowheads="1"/>
            </p:cNvSpPr>
            <p:nvPr/>
          </p:nvSpPr>
          <p:spPr bwMode="auto">
            <a:xfrm>
              <a:off x="3894138" y="4242990"/>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17</a:t>
              </a:r>
              <a:endParaRPr lang="en-US" sz="1600" dirty="0">
                <a:solidFill>
                  <a:srgbClr val="006600"/>
                </a:solidFill>
              </a:endParaRPr>
            </a:p>
          </p:txBody>
        </p:sp>
        <p:sp>
          <p:nvSpPr>
            <p:cNvPr id="36" name="Text Box 141"/>
            <p:cNvSpPr txBox="1">
              <a:spLocks noChangeArrowheads="1"/>
            </p:cNvSpPr>
            <p:nvPr/>
          </p:nvSpPr>
          <p:spPr bwMode="auto">
            <a:xfrm>
              <a:off x="3389313" y="4820964"/>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16</a:t>
              </a:r>
              <a:endParaRPr lang="en-US" sz="1600" dirty="0">
                <a:solidFill>
                  <a:srgbClr val="006600"/>
                </a:solidFill>
              </a:endParaRPr>
            </a:p>
          </p:txBody>
        </p:sp>
        <p:sp>
          <p:nvSpPr>
            <p:cNvPr id="37" name="Text Box 142"/>
            <p:cNvSpPr txBox="1">
              <a:spLocks noChangeArrowheads="1"/>
            </p:cNvSpPr>
            <p:nvPr/>
          </p:nvSpPr>
          <p:spPr bwMode="auto">
            <a:xfrm>
              <a:off x="4175125" y="4797152"/>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14</a:t>
              </a:r>
              <a:endParaRPr lang="en-US" sz="1600" dirty="0">
                <a:solidFill>
                  <a:srgbClr val="006600"/>
                </a:solidFill>
              </a:endParaRPr>
            </a:p>
          </p:txBody>
        </p:sp>
      </p:grpSp>
      <p:grpSp>
        <p:nvGrpSpPr>
          <p:cNvPr id="2" name="Group 1"/>
          <p:cNvGrpSpPr/>
          <p:nvPr/>
        </p:nvGrpSpPr>
        <p:grpSpPr>
          <a:xfrm>
            <a:off x="6573019" y="4120901"/>
            <a:ext cx="2103437" cy="1941513"/>
            <a:chOff x="6573019" y="4120901"/>
            <a:chExt cx="2103437" cy="1941513"/>
          </a:xfrm>
        </p:grpSpPr>
        <p:grpSp>
          <p:nvGrpSpPr>
            <p:cNvPr id="49" name="Group 143"/>
            <p:cNvGrpSpPr>
              <a:grpSpLocks/>
            </p:cNvGrpSpPr>
            <p:nvPr/>
          </p:nvGrpSpPr>
          <p:grpSpPr bwMode="auto">
            <a:xfrm>
              <a:off x="7038156" y="5324226"/>
              <a:ext cx="923925" cy="738188"/>
              <a:chOff x="3946" y="1329"/>
              <a:chExt cx="582" cy="465"/>
            </a:xfrm>
          </p:grpSpPr>
          <p:grpSp>
            <p:nvGrpSpPr>
              <p:cNvPr id="75" name="Group 144"/>
              <p:cNvGrpSpPr>
                <a:grpSpLocks/>
              </p:cNvGrpSpPr>
              <p:nvPr/>
            </p:nvGrpSpPr>
            <p:grpSpPr bwMode="auto">
              <a:xfrm>
                <a:off x="4394" y="1547"/>
                <a:ext cx="134" cy="247"/>
                <a:chOff x="2400" y="864"/>
                <a:chExt cx="432" cy="795"/>
              </a:xfrm>
            </p:grpSpPr>
            <p:sp>
              <p:nvSpPr>
                <p:cNvPr id="82" name="Oval 145"/>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83" name="Text Box 146"/>
                <p:cNvSpPr txBox="1">
                  <a:spLocks noChangeArrowheads="1"/>
                </p:cNvSpPr>
                <p:nvPr/>
              </p:nvSpPr>
              <p:spPr bwMode="auto">
                <a:xfrm>
                  <a:off x="2408"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76" name="Group 147"/>
              <p:cNvGrpSpPr>
                <a:grpSpLocks/>
              </p:cNvGrpSpPr>
              <p:nvPr/>
            </p:nvGrpSpPr>
            <p:grpSpPr bwMode="auto">
              <a:xfrm>
                <a:off x="3946" y="1547"/>
                <a:ext cx="134" cy="247"/>
                <a:chOff x="2400" y="864"/>
                <a:chExt cx="432" cy="795"/>
              </a:xfrm>
            </p:grpSpPr>
            <p:sp>
              <p:nvSpPr>
                <p:cNvPr id="80" name="Oval 148"/>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81" name="Text Box 149"/>
                <p:cNvSpPr txBox="1">
                  <a:spLocks noChangeArrowheads="1"/>
                </p:cNvSpPr>
                <p:nvPr/>
              </p:nvSpPr>
              <p:spPr bwMode="auto">
                <a:xfrm>
                  <a:off x="2409"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77" name="Group 150"/>
              <p:cNvGrpSpPr>
                <a:grpSpLocks/>
              </p:cNvGrpSpPr>
              <p:nvPr/>
            </p:nvGrpSpPr>
            <p:grpSpPr bwMode="auto">
              <a:xfrm>
                <a:off x="4045" y="1329"/>
                <a:ext cx="360" cy="242"/>
                <a:chOff x="896" y="1363"/>
                <a:chExt cx="1156" cy="778"/>
              </a:xfrm>
            </p:grpSpPr>
            <p:sp>
              <p:nvSpPr>
                <p:cNvPr id="78" name="Line 151"/>
                <p:cNvSpPr>
                  <a:spLocks noChangeShapeType="1"/>
                </p:cNvSpPr>
                <p:nvPr/>
              </p:nvSpPr>
              <p:spPr bwMode="auto">
                <a:xfrm flipH="1">
                  <a:off x="896" y="1363"/>
                  <a:ext cx="534"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79" name="Line 152"/>
                <p:cNvSpPr>
                  <a:spLocks noChangeShapeType="1"/>
                </p:cNvSpPr>
                <p:nvPr/>
              </p:nvSpPr>
              <p:spPr bwMode="auto">
                <a:xfrm>
                  <a:off x="1674" y="1378"/>
                  <a:ext cx="378" cy="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grpSp>
        </p:grpSp>
        <p:sp>
          <p:nvSpPr>
            <p:cNvPr id="50" name="Text Box 157"/>
            <p:cNvSpPr txBox="1">
              <a:spLocks noChangeArrowheads="1"/>
            </p:cNvSpPr>
            <p:nvPr/>
          </p:nvSpPr>
          <p:spPr bwMode="auto">
            <a:xfrm>
              <a:off x="6923856" y="5321523"/>
              <a:ext cx="4889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dirty="0">
                  <a:solidFill>
                    <a:srgbClr val="006600"/>
                  </a:solidFill>
                </a:rPr>
                <a:t>13</a:t>
              </a:r>
              <a:endParaRPr lang="en-US" sz="1600" dirty="0">
                <a:solidFill>
                  <a:srgbClr val="006600"/>
                </a:solidFill>
              </a:endParaRPr>
            </a:p>
          </p:txBody>
        </p:sp>
        <p:sp>
          <p:nvSpPr>
            <p:cNvPr id="51" name="Text Box 158"/>
            <p:cNvSpPr txBox="1">
              <a:spLocks noChangeArrowheads="1"/>
            </p:cNvSpPr>
            <p:nvPr/>
          </p:nvSpPr>
          <p:spPr bwMode="auto">
            <a:xfrm>
              <a:off x="7676331" y="5323110"/>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006600"/>
                  </a:solidFill>
                </a:rPr>
                <a:t>15</a:t>
              </a:r>
              <a:endParaRPr lang="en-US" sz="1600">
                <a:solidFill>
                  <a:srgbClr val="006600"/>
                </a:solidFill>
              </a:endParaRPr>
            </a:p>
          </p:txBody>
        </p:sp>
        <p:grpSp>
          <p:nvGrpSpPr>
            <p:cNvPr id="52" name="Group 160"/>
            <p:cNvGrpSpPr>
              <a:grpSpLocks/>
            </p:cNvGrpSpPr>
            <p:nvPr/>
          </p:nvGrpSpPr>
          <p:grpSpPr bwMode="auto">
            <a:xfrm>
              <a:off x="7655694" y="4120901"/>
              <a:ext cx="214312" cy="392113"/>
              <a:chOff x="2400" y="864"/>
              <a:chExt cx="432" cy="793"/>
            </a:xfrm>
          </p:grpSpPr>
          <p:sp>
            <p:nvSpPr>
              <p:cNvPr id="73" name="Oval 161"/>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74" name="Text Box 162"/>
              <p:cNvSpPr txBox="1">
                <a:spLocks noChangeArrowheads="1"/>
              </p:cNvSpPr>
              <p:nvPr/>
            </p:nvSpPr>
            <p:spPr bwMode="auto">
              <a:xfrm>
                <a:off x="2412" y="973"/>
                <a:ext cx="372"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53" name="Group 163"/>
            <p:cNvGrpSpPr>
              <a:grpSpLocks/>
            </p:cNvGrpSpPr>
            <p:nvPr/>
          </p:nvGrpSpPr>
          <p:grpSpPr bwMode="auto">
            <a:xfrm>
              <a:off x="7063556" y="4524126"/>
              <a:ext cx="212725" cy="392113"/>
              <a:chOff x="2400" y="864"/>
              <a:chExt cx="432" cy="793"/>
            </a:xfrm>
          </p:grpSpPr>
          <p:sp>
            <p:nvSpPr>
              <p:cNvPr id="71" name="Oval 164"/>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72" name="Text Box 165"/>
              <p:cNvSpPr txBox="1">
                <a:spLocks noChangeArrowheads="1"/>
              </p:cNvSpPr>
              <p:nvPr/>
            </p:nvSpPr>
            <p:spPr bwMode="auto">
              <a:xfrm>
                <a:off x="2409" y="973"/>
                <a:ext cx="375"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54" name="Group 166"/>
            <p:cNvGrpSpPr>
              <a:grpSpLocks/>
            </p:cNvGrpSpPr>
            <p:nvPr/>
          </p:nvGrpSpPr>
          <p:grpSpPr bwMode="auto">
            <a:xfrm>
              <a:off x="8463731" y="4524126"/>
              <a:ext cx="212725" cy="392113"/>
              <a:chOff x="2400" y="864"/>
              <a:chExt cx="432" cy="793"/>
            </a:xfrm>
          </p:grpSpPr>
          <p:sp>
            <p:nvSpPr>
              <p:cNvPr id="69" name="Oval 167"/>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70" name="Text Box 168"/>
              <p:cNvSpPr txBox="1">
                <a:spLocks noChangeArrowheads="1"/>
              </p:cNvSpPr>
              <p:nvPr/>
            </p:nvSpPr>
            <p:spPr bwMode="auto">
              <a:xfrm>
                <a:off x="2410" y="973"/>
                <a:ext cx="375"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55" name="Group 169"/>
            <p:cNvGrpSpPr>
              <a:grpSpLocks/>
            </p:cNvGrpSpPr>
            <p:nvPr/>
          </p:nvGrpSpPr>
          <p:grpSpPr bwMode="auto">
            <a:xfrm>
              <a:off x="7408044" y="5094039"/>
              <a:ext cx="212725" cy="392113"/>
              <a:chOff x="2400" y="864"/>
              <a:chExt cx="432" cy="795"/>
            </a:xfrm>
          </p:grpSpPr>
          <p:sp>
            <p:nvSpPr>
              <p:cNvPr id="67" name="Oval 170"/>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68" name="Text Box 171"/>
              <p:cNvSpPr txBox="1">
                <a:spLocks noChangeArrowheads="1"/>
              </p:cNvSpPr>
              <p:nvPr/>
            </p:nvSpPr>
            <p:spPr bwMode="auto">
              <a:xfrm>
                <a:off x="2409" y="974"/>
                <a:ext cx="375"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grpSp>
          <p:nvGrpSpPr>
            <p:cNvPr id="56" name="Group 172"/>
            <p:cNvGrpSpPr>
              <a:grpSpLocks/>
            </p:cNvGrpSpPr>
            <p:nvPr/>
          </p:nvGrpSpPr>
          <p:grpSpPr bwMode="auto">
            <a:xfrm>
              <a:off x="6695256" y="5094039"/>
              <a:ext cx="214312" cy="392113"/>
              <a:chOff x="2400" y="864"/>
              <a:chExt cx="432" cy="795"/>
            </a:xfrm>
          </p:grpSpPr>
          <p:sp>
            <p:nvSpPr>
              <p:cNvPr id="65" name="Oval 173"/>
              <p:cNvSpPr>
                <a:spLocks noChangeArrowheads="1"/>
              </p:cNvSpPr>
              <p:nvPr/>
            </p:nvSpPr>
            <p:spPr bwMode="auto">
              <a:xfrm>
                <a:off x="2400" y="864"/>
                <a:ext cx="432" cy="432"/>
              </a:xfrm>
              <a:prstGeom prst="ellipse">
                <a:avLst/>
              </a:prstGeom>
              <a:solidFill>
                <a:srgbClr val="C0C0C0">
                  <a:alpha val="50000"/>
                </a:srgbClr>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66" name="Text Box 174"/>
              <p:cNvSpPr txBox="1">
                <a:spLocks noChangeArrowheads="1"/>
              </p:cNvSpPr>
              <p:nvPr/>
            </p:nvSpPr>
            <p:spPr bwMode="auto">
              <a:xfrm>
                <a:off x="2412" y="974"/>
                <a:ext cx="372"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sz="1600">
                  <a:solidFill>
                    <a:srgbClr val="006600"/>
                  </a:solidFill>
                </a:endParaRPr>
              </a:p>
            </p:txBody>
          </p:sp>
        </p:grpSp>
        <p:sp>
          <p:nvSpPr>
            <p:cNvPr id="57" name="Line 175"/>
            <p:cNvSpPr>
              <a:spLocks noChangeShapeType="1"/>
            </p:cNvSpPr>
            <p:nvPr/>
          </p:nvSpPr>
          <p:spPr bwMode="auto">
            <a:xfrm flipH="1">
              <a:off x="7255644" y="4287589"/>
              <a:ext cx="409575" cy="28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58" name="Line 176"/>
            <p:cNvSpPr>
              <a:spLocks noChangeShapeType="1"/>
            </p:cNvSpPr>
            <p:nvPr/>
          </p:nvSpPr>
          <p:spPr bwMode="auto">
            <a:xfrm flipH="1">
              <a:off x="6869881" y="4747964"/>
              <a:ext cx="233362"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59" name="Line 177"/>
            <p:cNvSpPr>
              <a:spLocks noChangeShapeType="1"/>
            </p:cNvSpPr>
            <p:nvPr/>
          </p:nvSpPr>
          <p:spPr bwMode="auto">
            <a:xfrm>
              <a:off x="7206431" y="4757489"/>
              <a:ext cx="219075" cy="388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60" name="Line 178"/>
            <p:cNvSpPr>
              <a:spLocks noChangeShapeType="1"/>
            </p:cNvSpPr>
            <p:nvPr/>
          </p:nvSpPr>
          <p:spPr bwMode="auto">
            <a:xfrm>
              <a:off x="7841431" y="4295526"/>
              <a:ext cx="619125"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rgbClr val="006600"/>
                </a:solidFill>
              </a:endParaRPr>
            </a:p>
          </p:txBody>
        </p:sp>
        <p:sp>
          <p:nvSpPr>
            <p:cNvPr id="61" name="Text Box 179"/>
            <p:cNvSpPr txBox="1">
              <a:spLocks noChangeArrowheads="1"/>
            </p:cNvSpPr>
            <p:nvPr/>
          </p:nvSpPr>
          <p:spPr bwMode="auto">
            <a:xfrm>
              <a:off x="8019233" y="4184250"/>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19</a:t>
              </a:r>
              <a:endParaRPr lang="en-US" sz="1600" dirty="0">
                <a:solidFill>
                  <a:srgbClr val="006600"/>
                </a:solidFill>
              </a:endParaRPr>
            </a:p>
          </p:txBody>
        </p:sp>
        <p:sp>
          <p:nvSpPr>
            <p:cNvPr id="62" name="Text Box 180"/>
            <p:cNvSpPr txBox="1">
              <a:spLocks noChangeArrowheads="1"/>
            </p:cNvSpPr>
            <p:nvPr/>
          </p:nvSpPr>
          <p:spPr bwMode="auto">
            <a:xfrm>
              <a:off x="7123883" y="4185838"/>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17</a:t>
              </a:r>
              <a:endParaRPr lang="en-US" sz="1600" dirty="0">
                <a:solidFill>
                  <a:srgbClr val="006600"/>
                </a:solidFill>
              </a:endParaRPr>
            </a:p>
          </p:txBody>
        </p:sp>
        <p:sp>
          <p:nvSpPr>
            <p:cNvPr id="63" name="Text Box 181"/>
            <p:cNvSpPr txBox="1">
              <a:spLocks noChangeArrowheads="1"/>
            </p:cNvSpPr>
            <p:nvPr/>
          </p:nvSpPr>
          <p:spPr bwMode="auto">
            <a:xfrm>
              <a:off x="6573019" y="4747046"/>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16</a:t>
              </a:r>
              <a:endParaRPr lang="en-US" sz="1600" dirty="0">
                <a:solidFill>
                  <a:srgbClr val="006600"/>
                </a:solidFill>
              </a:endParaRPr>
            </a:p>
          </p:txBody>
        </p:sp>
        <p:sp>
          <p:nvSpPr>
            <p:cNvPr id="64" name="Text Box 182"/>
            <p:cNvSpPr txBox="1">
              <a:spLocks noChangeArrowheads="1"/>
            </p:cNvSpPr>
            <p:nvPr/>
          </p:nvSpPr>
          <p:spPr bwMode="auto">
            <a:xfrm>
              <a:off x="7358831" y="4723233"/>
              <a:ext cx="447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solidFill>
                    <a:srgbClr val="006600"/>
                  </a:solidFill>
                </a:rPr>
                <a:t>14</a:t>
              </a:r>
              <a:endParaRPr lang="en-US" sz="1600" dirty="0">
                <a:solidFill>
                  <a:srgbClr val="006600"/>
                </a:solidFill>
              </a:endParaRPr>
            </a:p>
          </p:txBody>
        </p:sp>
      </p:grpSp>
      <p:sp>
        <p:nvSpPr>
          <p:cNvPr id="24" name="Footer Placeholder 23"/>
          <p:cNvSpPr>
            <a:spLocks noGrp="1"/>
          </p:cNvSpPr>
          <p:nvPr>
            <p:ph type="ftr" sz="quarter" idx="10"/>
          </p:nvPr>
        </p:nvSpPr>
        <p:spPr/>
        <p:txBody>
          <a:bodyPr/>
          <a:lstStyle/>
          <a:p>
            <a:pPr>
              <a:defRPr/>
            </a:pPr>
            <a:r>
              <a:rPr lang="en-US" smtClean="0"/>
              <a:t>Dewan Tanvir Ahmed, PhD</a:t>
            </a:r>
            <a:endParaRPr lang="en-US"/>
          </a:p>
        </p:txBody>
      </p:sp>
      <p:sp>
        <p:nvSpPr>
          <p:cNvPr id="48" name="Slide Number Placeholder 47"/>
          <p:cNvSpPr>
            <a:spLocks noGrp="1"/>
          </p:cNvSpPr>
          <p:nvPr>
            <p:ph type="sldNum" sz="quarter" idx="11"/>
          </p:nvPr>
        </p:nvSpPr>
        <p:spPr/>
        <p:txBody>
          <a:bodyPr/>
          <a:lstStyle/>
          <a:p>
            <a:pPr>
              <a:defRPr/>
            </a:pPr>
            <a:fld id="{1E9A0012-F7C5-4F53-AB5A-9DB639D6E76E}" type="slidenum">
              <a:rPr lang="en-US" smtClean="0"/>
              <a:pPr>
                <a:defRPr/>
              </a:pPr>
              <a:t>54</a:t>
            </a:fld>
            <a:endParaRPr lang="en-US"/>
          </a:p>
        </p:txBody>
      </p:sp>
      <p:grpSp>
        <p:nvGrpSpPr>
          <p:cNvPr id="87" name="Group 86"/>
          <p:cNvGrpSpPr/>
          <p:nvPr/>
        </p:nvGrpSpPr>
        <p:grpSpPr>
          <a:xfrm>
            <a:off x="3832224" y="2636912"/>
            <a:ext cx="4196160" cy="1100892"/>
            <a:chOff x="4580813" y="2132856"/>
            <a:chExt cx="4196160" cy="1100892"/>
          </a:xfrm>
        </p:grpSpPr>
        <p:sp>
          <p:nvSpPr>
            <p:cNvPr id="88" name="Freeform 87"/>
            <p:cNvSpPr/>
            <p:nvPr/>
          </p:nvSpPr>
          <p:spPr bwMode="auto">
            <a:xfrm>
              <a:off x="4874309" y="2522373"/>
              <a:ext cx="1813560" cy="334293"/>
            </a:xfrm>
            <a:custGeom>
              <a:avLst/>
              <a:gdLst>
                <a:gd name="connsiteX0" fmla="*/ 0 w 1813560"/>
                <a:gd name="connsiteY0" fmla="*/ 304964 h 334293"/>
                <a:gd name="connsiteX1" fmla="*/ 640080 w 1813560"/>
                <a:gd name="connsiteY1" fmla="*/ 304964 h 334293"/>
                <a:gd name="connsiteX2" fmla="*/ 838200 w 1813560"/>
                <a:gd name="connsiteY2" fmla="*/ 164 h 334293"/>
                <a:gd name="connsiteX3" fmla="*/ 1539240 w 1813560"/>
                <a:gd name="connsiteY3" fmla="*/ 259244 h 334293"/>
                <a:gd name="connsiteX4" fmla="*/ 1813560 w 1813560"/>
                <a:gd name="connsiteY4" fmla="*/ 45884 h 33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60" h="334293">
                  <a:moveTo>
                    <a:pt x="0" y="304964"/>
                  </a:moveTo>
                  <a:cubicBezTo>
                    <a:pt x="250190" y="330364"/>
                    <a:pt x="500380" y="355764"/>
                    <a:pt x="640080" y="304964"/>
                  </a:cubicBezTo>
                  <a:cubicBezTo>
                    <a:pt x="779780" y="254164"/>
                    <a:pt x="688340" y="7784"/>
                    <a:pt x="838200" y="164"/>
                  </a:cubicBezTo>
                  <a:cubicBezTo>
                    <a:pt x="988060" y="-7456"/>
                    <a:pt x="1376680" y="251624"/>
                    <a:pt x="1539240" y="259244"/>
                  </a:cubicBezTo>
                  <a:cubicBezTo>
                    <a:pt x="1701800" y="266864"/>
                    <a:pt x="1757680" y="156374"/>
                    <a:pt x="1813560" y="45884"/>
                  </a:cubicBezTo>
                </a:path>
              </a:pathLst>
            </a:custGeom>
            <a:no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89" name="Oval 88"/>
            <p:cNvSpPr/>
            <p:nvPr/>
          </p:nvSpPr>
          <p:spPr bwMode="auto">
            <a:xfrm>
              <a:off x="4580813" y="2665526"/>
              <a:ext cx="355426" cy="362615"/>
            </a:xfrm>
            <a:prstGeom prst="ellipse">
              <a:avLst/>
            </a:prstGeom>
            <a:solidFill>
              <a:schemeClr val="accent6">
                <a:lumMod val="60000"/>
                <a:lumOff val="40000"/>
              </a:schemeClr>
            </a:solidFill>
            <a:ln w="635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Bodoni MT" pitchFamily="18" charset="0"/>
                </a:rPr>
                <a:t>s</a:t>
              </a:r>
            </a:p>
          </p:txBody>
        </p:sp>
        <p:sp>
          <p:nvSpPr>
            <p:cNvPr id="90" name="Oval 89"/>
            <p:cNvSpPr/>
            <p:nvPr/>
          </p:nvSpPr>
          <p:spPr bwMode="auto">
            <a:xfrm>
              <a:off x="6523983" y="2345568"/>
              <a:ext cx="355426" cy="362615"/>
            </a:xfrm>
            <a:prstGeom prst="ellipse">
              <a:avLst/>
            </a:prstGeom>
            <a:solidFill>
              <a:schemeClr val="tx2">
                <a:lumMod val="20000"/>
                <a:lumOff val="80000"/>
              </a:schemeClr>
            </a:solidFill>
            <a:ln w="635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Bodoni MT" pitchFamily="18" charset="0"/>
                </a:rPr>
                <a:t>n</a:t>
              </a:r>
            </a:p>
          </p:txBody>
        </p:sp>
        <p:sp>
          <p:nvSpPr>
            <p:cNvPr id="91" name="Oval 90"/>
            <p:cNvSpPr/>
            <p:nvPr/>
          </p:nvSpPr>
          <p:spPr bwMode="auto">
            <a:xfrm>
              <a:off x="8421547" y="2871133"/>
              <a:ext cx="355426" cy="362615"/>
            </a:xfrm>
            <a:prstGeom prst="ellipse">
              <a:avLst/>
            </a:prstGeom>
            <a:solidFill>
              <a:schemeClr val="accent1"/>
            </a:solidFill>
            <a:ln w="6350" cap="flat" cmpd="sng" algn="ctr">
              <a:no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Bodoni MT" pitchFamily="18" charset="0"/>
                </a:rPr>
                <a:t>d</a:t>
              </a:r>
            </a:p>
          </p:txBody>
        </p:sp>
        <p:sp>
          <p:nvSpPr>
            <p:cNvPr id="92" name="Freeform 91"/>
            <p:cNvSpPr/>
            <p:nvPr/>
          </p:nvSpPr>
          <p:spPr bwMode="auto">
            <a:xfrm>
              <a:off x="6890712" y="2514600"/>
              <a:ext cx="1554480" cy="615781"/>
            </a:xfrm>
            <a:custGeom>
              <a:avLst/>
              <a:gdLst>
                <a:gd name="connsiteX0" fmla="*/ 0 w 1554480"/>
                <a:gd name="connsiteY0" fmla="*/ 0 h 615781"/>
                <a:gd name="connsiteX1" fmla="*/ 563880 w 1554480"/>
                <a:gd name="connsiteY1" fmla="*/ 60960 h 615781"/>
                <a:gd name="connsiteX2" fmla="*/ 822960 w 1554480"/>
                <a:gd name="connsiteY2" fmla="*/ 365760 h 615781"/>
                <a:gd name="connsiteX3" fmla="*/ 1325880 w 1554480"/>
                <a:gd name="connsiteY3" fmla="*/ 198120 h 615781"/>
                <a:gd name="connsiteX4" fmla="*/ 1371600 w 1554480"/>
                <a:gd name="connsiteY4" fmla="*/ 579120 h 615781"/>
                <a:gd name="connsiteX5" fmla="*/ 1554480 w 1554480"/>
                <a:gd name="connsiteY5" fmla="*/ 579120 h 61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480" h="615781">
                  <a:moveTo>
                    <a:pt x="0" y="0"/>
                  </a:moveTo>
                  <a:cubicBezTo>
                    <a:pt x="213360" y="0"/>
                    <a:pt x="426720" y="0"/>
                    <a:pt x="563880" y="60960"/>
                  </a:cubicBezTo>
                  <a:cubicBezTo>
                    <a:pt x="701040" y="121920"/>
                    <a:pt x="695960" y="342900"/>
                    <a:pt x="822960" y="365760"/>
                  </a:cubicBezTo>
                  <a:cubicBezTo>
                    <a:pt x="949960" y="388620"/>
                    <a:pt x="1234440" y="162560"/>
                    <a:pt x="1325880" y="198120"/>
                  </a:cubicBezTo>
                  <a:cubicBezTo>
                    <a:pt x="1417320" y="233680"/>
                    <a:pt x="1333500" y="515620"/>
                    <a:pt x="1371600" y="579120"/>
                  </a:cubicBezTo>
                  <a:cubicBezTo>
                    <a:pt x="1409700" y="642620"/>
                    <a:pt x="1482090" y="610870"/>
                    <a:pt x="1554480" y="579120"/>
                  </a:cubicBezTo>
                </a:path>
              </a:pathLst>
            </a:custGeom>
            <a:no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94" name="TextBox 93"/>
            <p:cNvSpPr txBox="1"/>
            <p:nvPr/>
          </p:nvSpPr>
          <p:spPr>
            <a:xfrm>
              <a:off x="7020272" y="2132856"/>
              <a:ext cx="720069" cy="461665"/>
            </a:xfrm>
            <a:prstGeom prst="rect">
              <a:avLst/>
            </a:prstGeom>
            <a:noFill/>
            <a:ln w="6350">
              <a:noFill/>
            </a:ln>
          </p:spPr>
          <p:txBody>
            <a:bodyPr wrap="none" rtlCol="0">
              <a:spAutoFit/>
            </a:bodyPr>
            <a:lstStyle/>
            <a:p>
              <a:r>
                <a:rPr lang="en-US" dirty="0" smtClean="0">
                  <a:latin typeface="Bodoni MT" pitchFamily="18" charset="0"/>
                </a:rPr>
                <a:t>h(n)</a:t>
              </a:r>
              <a:endParaRPr lang="en-US" dirty="0">
                <a:latin typeface="Bodoni MT" pitchFamily="18" charset="0"/>
              </a:endParaRPr>
            </a:p>
          </p:txBody>
        </p:sp>
      </p:grpSp>
      <p:sp>
        <p:nvSpPr>
          <p:cNvPr id="95" name="Freeform 94"/>
          <p:cNvSpPr/>
          <p:nvPr/>
        </p:nvSpPr>
        <p:spPr bwMode="auto">
          <a:xfrm>
            <a:off x="6142123" y="3018655"/>
            <a:ext cx="1554480" cy="615781"/>
          </a:xfrm>
          <a:custGeom>
            <a:avLst/>
            <a:gdLst>
              <a:gd name="connsiteX0" fmla="*/ 0 w 1554480"/>
              <a:gd name="connsiteY0" fmla="*/ 0 h 615781"/>
              <a:gd name="connsiteX1" fmla="*/ 563880 w 1554480"/>
              <a:gd name="connsiteY1" fmla="*/ 60960 h 615781"/>
              <a:gd name="connsiteX2" fmla="*/ 822960 w 1554480"/>
              <a:gd name="connsiteY2" fmla="*/ 365760 h 615781"/>
              <a:gd name="connsiteX3" fmla="*/ 1325880 w 1554480"/>
              <a:gd name="connsiteY3" fmla="*/ 198120 h 615781"/>
              <a:gd name="connsiteX4" fmla="*/ 1371600 w 1554480"/>
              <a:gd name="connsiteY4" fmla="*/ 579120 h 615781"/>
              <a:gd name="connsiteX5" fmla="*/ 1554480 w 1554480"/>
              <a:gd name="connsiteY5" fmla="*/ 579120 h 61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480" h="615781">
                <a:moveTo>
                  <a:pt x="0" y="0"/>
                </a:moveTo>
                <a:cubicBezTo>
                  <a:pt x="213360" y="0"/>
                  <a:pt x="426720" y="0"/>
                  <a:pt x="563880" y="60960"/>
                </a:cubicBezTo>
                <a:cubicBezTo>
                  <a:pt x="701040" y="121920"/>
                  <a:pt x="695960" y="342900"/>
                  <a:pt x="822960" y="365760"/>
                </a:cubicBezTo>
                <a:cubicBezTo>
                  <a:pt x="949960" y="388620"/>
                  <a:pt x="1234440" y="162560"/>
                  <a:pt x="1325880" y="198120"/>
                </a:cubicBezTo>
                <a:cubicBezTo>
                  <a:pt x="1417320" y="233680"/>
                  <a:pt x="1333500" y="515620"/>
                  <a:pt x="1371600" y="579120"/>
                </a:cubicBezTo>
                <a:cubicBezTo>
                  <a:pt x="1409700" y="642620"/>
                  <a:pt x="1482090" y="610870"/>
                  <a:pt x="1554480" y="579120"/>
                </a:cubicBezTo>
              </a:path>
            </a:pathLst>
          </a:custGeom>
          <a:noFill/>
          <a:ln w="5715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Tree>
    <p:extLst>
      <p:ext uri="{BB962C8B-B14F-4D97-AF65-F5344CB8AC3E}">
        <p14:creationId xmlns:p14="http://schemas.microsoft.com/office/powerpoint/2010/main" val="2804583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1000"/>
                                        <p:tgtEl>
                                          <p:spTgt spid="84"/>
                                        </p:tgtEl>
                                      </p:cBhvr>
                                    </p:animEffect>
                                    <p:anim calcmode="lin" valueType="num">
                                      <p:cBhvr>
                                        <p:cTn id="18" dur="1000" fill="hold"/>
                                        <p:tgtEl>
                                          <p:spTgt spid="84"/>
                                        </p:tgtEl>
                                        <p:attrNameLst>
                                          <p:attrName>ppt_x</p:attrName>
                                        </p:attrNameLst>
                                      </p:cBhvr>
                                      <p:tavLst>
                                        <p:tav tm="0">
                                          <p:val>
                                            <p:strVal val="#ppt_x"/>
                                          </p:val>
                                        </p:tav>
                                        <p:tav tm="100000">
                                          <p:val>
                                            <p:strVal val="#ppt_x"/>
                                          </p:val>
                                        </p:tav>
                                      </p:tavLst>
                                    </p:anim>
                                    <p:anim calcmode="lin" valueType="num">
                                      <p:cBhvr>
                                        <p:cTn id="19" dur="1000" fill="hold"/>
                                        <p:tgtEl>
                                          <p:spTgt spid="8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6" grpId="0" animBg="1"/>
      <p:bldP spid="22" grpId="0"/>
      <p:bldP spid="23" grpId="0"/>
      <p:bldP spid="9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Best-first search example</a:t>
            </a:r>
          </a:p>
        </p:txBody>
      </p:sp>
      <p:sp>
        <p:nvSpPr>
          <p:cNvPr id="3" name="Content Placeholder 2"/>
          <p:cNvSpPr>
            <a:spLocks noGrp="1"/>
          </p:cNvSpPr>
          <p:nvPr>
            <p:ph idx="1"/>
          </p:nvPr>
        </p:nvSpPr>
        <p:spPr/>
        <p:txBody>
          <a:bodyPr/>
          <a:lstStyle/>
          <a:p>
            <a:r>
              <a:rPr lang="en-US" dirty="0" smtClean="0"/>
              <a:t>Expand the node that has the lowest value of the heuristic function </a:t>
            </a:r>
            <a:r>
              <a:rPr lang="en-US" i="1" dirty="0" smtClean="0">
                <a:solidFill>
                  <a:srgbClr val="CC0099"/>
                </a:solidFill>
              </a:rPr>
              <a:t>h</a:t>
            </a:r>
            <a:r>
              <a:rPr lang="en-US" dirty="0" smtClean="0">
                <a:solidFill>
                  <a:srgbClr val="CC0099"/>
                </a:solidFill>
              </a:rPr>
              <a:t>(</a:t>
            </a:r>
            <a:r>
              <a:rPr lang="en-US" i="1" dirty="0" smtClean="0">
                <a:solidFill>
                  <a:srgbClr val="CC0099"/>
                </a:solidFill>
              </a:rPr>
              <a:t>n</a:t>
            </a:r>
            <a:r>
              <a:rPr lang="en-US" dirty="0" smtClean="0">
                <a:solidFill>
                  <a:srgbClr val="CC0099"/>
                </a:solidFill>
              </a:rPr>
              <a:t>)</a:t>
            </a:r>
          </a:p>
        </p:txBody>
      </p:sp>
      <p:pic>
        <p:nvPicPr>
          <p:cNvPr id="4" name="Picture 4" descr="romania2"/>
          <p:cNvPicPr>
            <a:picLocks noChangeAspect="1" noChangeArrowheads="1"/>
          </p:cNvPicPr>
          <p:nvPr/>
        </p:nvPicPr>
        <p:blipFill>
          <a:blip r:embed="rId3" cstate="print"/>
          <a:srcRect/>
          <a:stretch>
            <a:fillRect/>
          </a:stretch>
        </p:blipFill>
        <p:spPr bwMode="auto">
          <a:xfrm>
            <a:off x="193279" y="2514600"/>
            <a:ext cx="8722121" cy="4275254"/>
          </a:xfrm>
          <a:prstGeom prst="rect">
            <a:avLst/>
          </a:prstGeom>
          <a:noFill/>
        </p:spPr>
      </p:pic>
    </p:spTree>
    <p:extLst>
      <p:ext uri="{BB962C8B-B14F-4D97-AF65-F5344CB8AC3E}">
        <p14:creationId xmlns:p14="http://schemas.microsoft.com/office/powerpoint/2010/main" val="3344920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t>
            </a:r>
            <a:r>
              <a:rPr lang="en-US" dirty="0" smtClean="0"/>
              <a:t>est-first </a:t>
            </a:r>
            <a:r>
              <a:rPr lang="en-US" dirty="0"/>
              <a:t>search example</a:t>
            </a:r>
          </a:p>
        </p:txBody>
      </p:sp>
      <p:pic>
        <p:nvPicPr>
          <p:cNvPr id="10244" name="Picture 4" descr="greedy-progress01c"/>
          <p:cNvPicPr>
            <a:picLocks noChangeAspect="1" noChangeArrowheads="1"/>
          </p:cNvPicPr>
          <p:nvPr/>
        </p:nvPicPr>
        <p:blipFill rotWithShape="1">
          <a:blip r:embed="rId3" cstate="print"/>
          <a:srcRect l="48084" r="33798" b="82775"/>
          <a:stretch/>
        </p:blipFill>
        <p:spPr bwMode="auto">
          <a:xfrm>
            <a:off x="3429000" y="1828801"/>
            <a:ext cx="1981200" cy="685799"/>
          </a:xfrm>
          <a:prstGeom prst="rect">
            <a:avLst/>
          </a:prstGeom>
          <a:noFill/>
          <a:ln>
            <a:solidFill>
              <a:schemeClr val="bg2">
                <a:lumMod val="25000"/>
              </a:schemeClr>
            </a:solidFill>
          </a:ln>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175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descr="greedy-progress02c"/>
          <p:cNvPicPr>
            <a:picLocks noChangeAspect="1" noChangeArrowheads="1"/>
          </p:cNvPicPr>
          <p:nvPr/>
        </p:nvPicPr>
        <p:blipFill rotWithShape="1">
          <a:blip r:embed="rId3" cstate="print"/>
          <a:srcRect l="16725" b="46411"/>
          <a:stretch/>
        </p:blipFill>
        <p:spPr bwMode="auto">
          <a:xfrm>
            <a:off x="1752600" y="1524000"/>
            <a:ext cx="5203372" cy="1828799"/>
          </a:xfrm>
          <a:prstGeom prst="rect">
            <a:avLst/>
          </a:prstGeom>
          <a:noFill/>
          <a:ln>
            <a:solidFill>
              <a:schemeClr val="bg2">
                <a:lumMod val="25000"/>
              </a:schemeClr>
            </a:solidFill>
          </a:ln>
        </p:spPr>
      </p:pic>
      <p:sp>
        <p:nvSpPr>
          <p:cNvPr id="47106" name="Rectangle 2"/>
          <p:cNvSpPr>
            <a:spLocks noGrp="1" noChangeArrowheads="1"/>
          </p:cNvSpPr>
          <p:nvPr>
            <p:ph type="title"/>
          </p:nvPr>
        </p:nvSpPr>
        <p:spPr/>
        <p:txBody>
          <a:bodyPr/>
          <a:lstStyle/>
          <a:p>
            <a:r>
              <a:rPr lang="en-US" dirty="0" smtClean="0"/>
              <a:t>Best-first </a:t>
            </a:r>
            <a:r>
              <a:rPr lang="en-US" dirty="0"/>
              <a:t>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94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descr="greedy-progress03c"/>
          <p:cNvPicPr>
            <a:picLocks noChangeAspect="1" noChangeArrowheads="1"/>
          </p:cNvPicPr>
          <p:nvPr/>
        </p:nvPicPr>
        <p:blipFill rotWithShape="1">
          <a:blip r:embed="rId3" cstate="print"/>
          <a:srcRect b="23445"/>
          <a:stretch/>
        </p:blipFill>
        <p:spPr bwMode="auto">
          <a:xfrm>
            <a:off x="914400" y="1728874"/>
            <a:ext cx="6834191" cy="1905001"/>
          </a:xfrm>
          <a:prstGeom prst="rect">
            <a:avLst/>
          </a:prstGeom>
          <a:noFill/>
          <a:ln>
            <a:solidFill>
              <a:schemeClr val="bg2">
                <a:lumMod val="25000"/>
              </a:schemeClr>
            </a:solidFill>
          </a:ln>
        </p:spPr>
      </p:pic>
      <p:sp>
        <p:nvSpPr>
          <p:cNvPr id="48130" name="Rectangle 2"/>
          <p:cNvSpPr>
            <a:spLocks noGrp="1" noChangeArrowheads="1"/>
          </p:cNvSpPr>
          <p:nvPr>
            <p:ph type="title"/>
          </p:nvPr>
        </p:nvSpPr>
        <p:spPr/>
        <p:txBody>
          <a:bodyPr/>
          <a:lstStyle/>
          <a:p>
            <a:r>
              <a:rPr lang="en-US" dirty="0" smtClean="0"/>
              <a:t>Best-first </a:t>
            </a:r>
            <a:r>
              <a:rPr lang="en-US" dirty="0"/>
              <a:t>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448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descr="greedy-progress04c"/>
          <p:cNvPicPr>
            <a:picLocks noChangeAspect="1" noChangeArrowheads="1"/>
          </p:cNvPicPr>
          <p:nvPr/>
        </p:nvPicPr>
        <p:blipFill>
          <a:blip r:embed="rId3" cstate="print"/>
          <a:srcRect/>
          <a:stretch>
            <a:fillRect/>
          </a:stretch>
        </p:blipFill>
        <p:spPr bwMode="auto">
          <a:xfrm>
            <a:off x="1143000" y="1471524"/>
            <a:ext cx="6631691" cy="2414675"/>
          </a:xfrm>
          <a:prstGeom prst="rect">
            <a:avLst/>
          </a:prstGeom>
          <a:noFill/>
          <a:ln>
            <a:solidFill>
              <a:schemeClr val="bg2">
                <a:lumMod val="25000"/>
              </a:schemeClr>
            </a:solidFill>
          </a:ln>
        </p:spPr>
      </p:pic>
      <p:sp>
        <p:nvSpPr>
          <p:cNvPr id="49154" name="Rectangle 2"/>
          <p:cNvSpPr>
            <a:spLocks noGrp="1" noChangeArrowheads="1"/>
          </p:cNvSpPr>
          <p:nvPr>
            <p:ph type="title"/>
          </p:nvPr>
        </p:nvSpPr>
        <p:spPr/>
        <p:txBody>
          <a:bodyPr/>
          <a:lstStyle/>
          <a:p>
            <a:r>
              <a:rPr lang="en-US" dirty="0" smtClean="0"/>
              <a:t>Best-first </a:t>
            </a:r>
            <a:r>
              <a:rPr lang="en-US" dirty="0"/>
              <a:t>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83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5792F2CD-45C9-4A0F-B448-DC2F102C271E}" type="slidenum">
              <a:rPr kumimoji="0" lang="en-US" sz="1400" smtClean="0"/>
              <a:pPr eaLnBrk="1" hangingPunct="1"/>
              <a:t>6</a:t>
            </a:fld>
            <a:endParaRPr kumimoji="0" lang="en-US" sz="1400" smtClean="0"/>
          </a:p>
        </p:txBody>
      </p:sp>
      <p:sp>
        <p:nvSpPr>
          <p:cNvPr id="59395" name="Rectangle 2"/>
          <p:cNvSpPr>
            <a:spLocks noGrp="1" noChangeArrowheads="1"/>
          </p:cNvSpPr>
          <p:nvPr>
            <p:ph type="title"/>
          </p:nvPr>
        </p:nvSpPr>
        <p:spPr/>
        <p:txBody>
          <a:bodyPr/>
          <a:lstStyle/>
          <a:p>
            <a:pPr eaLnBrk="1" hangingPunct="1"/>
            <a:r>
              <a:rPr lang="en-CA" smtClean="0"/>
              <a:t>Examples</a:t>
            </a:r>
          </a:p>
        </p:txBody>
      </p:sp>
      <p:pic>
        <p:nvPicPr>
          <p:cNvPr id="59397" name="Picture 5"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490" y="1905000"/>
            <a:ext cx="46085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438400" y="4191000"/>
            <a:ext cx="4250695" cy="1200329"/>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Agent 2 selects an alternate destination, node B, to avoid stacking on agent 1</a:t>
            </a:r>
          </a:p>
        </p:txBody>
      </p:sp>
    </p:spTree>
    <p:extLst>
      <p:ext uri="{BB962C8B-B14F-4D97-AF65-F5344CB8AC3E}">
        <p14:creationId xmlns:p14="http://schemas.microsoft.com/office/powerpoint/2010/main" val="2718701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fade">
                                      <p:cBhvr>
                                        <p:cTn id="7" dur="1000"/>
                                        <p:tgtEl>
                                          <p:spTgt spid="59397"/>
                                        </p:tgtEl>
                                      </p:cBhvr>
                                    </p:animEffect>
                                    <p:anim calcmode="lin" valueType="num">
                                      <p:cBhvr>
                                        <p:cTn id="8" dur="1000" fill="hold"/>
                                        <p:tgtEl>
                                          <p:spTgt spid="59397"/>
                                        </p:tgtEl>
                                        <p:attrNameLst>
                                          <p:attrName>ppt_x</p:attrName>
                                        </p:attrNameLst>
                                      </p:cBhvr>
                                      <p:tavLst>
                                        <p:tav tm="0">
                                          <p:val>
                                            <p:strVal val="#ppt_x"/>
                                          </p:val>
                                        </p:tav>
                                        <p:tav tm="100000">
                                          <p:val>
                                            <p:strVal val="#ppt_x"/>
                                          </p:val>
                                        </p:tav>
                                      </p:tavLst>
                                    </p:anim>
                                    <p:anim calcmode="lin" valueType="num">
                                      <p:cBhvr>
                                        <p:cTn id="9" dur="1000" fill="hold"/>
                                        <p:tgtEl>
                                          <p:spTgt spid="5939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Best-first </a:t>
            </a:r>
            <a:r>
              <a:rPr lang="en-US" dirty="0"/>
              <a:t>search example</a:t>
            </a:r>
          </a:p>
        </p:txBody>
      </p:sp>
      <p:pic>
        <p:nvPicPr>
          <p:cNvPr id="2" name="Picture 1"/>
          <p:cNvPicPr>
            <a:picLocks noChangeAspect="1"/>
          </p:cNvPicPr>
          <p:nvPr/>
        </p:nvPicPr>
        <p:blipFill>
          <a:blip r:embed="rId3"/>
          <a:stretch>
            <a:fillRect/>
          </a:stretch>
        </p:blipFill>
        <p:spPr>
          <a:xfrm>
            <a:off x="1295400" y="1905000"/>
            <a:ext cx="6124575" cy="4000500"/>
          </a:xfrm>
          <a:prstGeom prst="rect">
            <a:avLst/>
          </a:prstGeom>
        </p:spPr>
      </p:pic>
    </p:spTree>
    <p:extLst>
      <p:ext uri="{BB962C8B-B14F-4D97-AF65-F5344CB8AC3E}">
        <p14:creationId xmlns:p14="http://schemas.microsoft.com/office/powerpoint/2010/main" val="3964477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t>Properties of greedy best-first search</a:t>
            </a:r>
          </a:p>
        </p:txBody>
      </p:sp>
      <p:sp>
        <p:nvSpPr>
          <p:cNvPr id="14339" name="Rectangle 3"/>
          <p:cNvSpPr>
            <a:spLocks noGrp="1" noChangeArrowheads="1"/>
          </p:cNvSpPr>
          <p:nvPr>
            <p:ph type="body" idx="1"/>
          </p:nvPr>
        </p:nvSpPr>
        <p:spPr/>
        <p:txBody>
          <a:bodyPr/>
          <a:lstStyle/>
          <a:p>
            <a:r>
              <a:rPr lang="en-CA" sz="2400" dirty="0"/>
              <a:t>On average, Best-First is much faster than Breadth-First and uses significantly </a:t>
            </a:r>
            <a:r>
              <a:rPr lang="en-CA" sz="2400" dirty="0" smtClean="0"/>
              <a:t>less memory</a:t>
            </a:r>
            <a:r>
              <a:rPr lang="en-CA" sz="2400" dirty="0"/>
              <a:t>. It typically creates very few nodes and tends to find “good quality” paths</a:t>
            </a:r>
            <a:r>
              <a:rPr lang="en-CA" sz="2400" dirty="0" smtClean="0"/>
              <a:t>.</a:t>
            </a:r>
          </a:p>
          <a:p>
            <a:r>
              <a:rPr lang="en-US" sz="2400" dirty="0" smtClean="0">
                <a:solidFill>
                  <a:srgbClr val="FF0000"/>
                </a:solidFill>
              </a:rPr>
              <a:t>Is it Complete? -- </a:t>
            </a:r>
            <a:r>
              <a:rPr lang="en-US" dirty="0" smtClean="0"/>
              <a:t>C</a:t>
            </a:r>
            <a:r>
              <a:rPr lang="en-US" sz="2400" dirty="0" smtClean="0"/>
              <a:t>an stuck and loop</a:t>
            </a:r>
            <a:endParaRPr lang="en-US" sz="2400" dirty="0"/>
          </a:p>
        </p:txBody>
      </p:sp>
      <p:pic>
        <p:nvPicPr>
          <p:cNvPr id="4" name="Picture 4" descr="romania-distances"/>
          <p:cNvPicPr>
            <a:picLocks noChangeAspect="1" noChangeArrowheads="1"/>
          </p:cNvPicPr>
          <p:nvPr/>
        </p:nvPicPr>
        <p:blipFill>
          <a:blip r:embed="rId3" cstate="print"/>
          <a:srcRect/>
          <a:stretch>
            <a:fillRect/>
          </a:stretch>
        </p:blipFill>
        <p:spPr>
          <a:xfrm>
            <a:off x="1836351" y="3413760"/>
            <a:ext cx="5705994" cy="3429000"/>
          </a:xfrm>
          <a:prstGeom prst="rect">
            <a:avLst/>
          </a:prstGeom>
          <a:noFill/>
          <a:ln/>
        </p:spPr>
      </p:pic>
      <p:sp>
        <p:nvSpPr>
          <p:cNvPr id="5" name="Oval 4"/>
          <p:cNvSpPr/>
          <p:nvPr/>
        </p:nvSpPr>
        <p:spPr>
          <a:xfrm>
            <a:off x="4114800" y="4495800"/>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40386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05493" y="3810000"/>
            <a:ext cx="749821" cy="461665"/>
          </a:xfrm>
          <a:prstGeom prst="rect">
            <a:avLst/>
          </a:prstGeom>
          <a:noFill/>
        </p:spPr>
        <p:txBody>
          <a:bodyPr wrap="none" rtlCol="0">
            <a:spAutoFit/>
          </a:bodyPr>
          <a:lstStyle/>
          <a:p>
            <a:r>
              <a:rPr lang="en-US" b="1" i="0" dirty="0" smtClean="0">
                <a:solidFill>
                  <a:srgbClr val="FF0000"/>
                </a:solidFill>
                <a:latin typeface="+mn-lt"/>
              </a:rPr>
              <a:t>start</a:t>
            </a:r>
            <a:endParaRPr lang="en-US" b="1" i="0" dirty="0">
              <a:solidFill>
                <a:srgbClr val="FF0000"/>
              </a:solidFill>
              <a:latin typeface="+mn-lt"/>
            </a:endParaRPr>
          </a:p>
        </p:txBody>
      </p:sp>
      <p:sp>
        <p:nvSpPr>
          <p:cNvPr id="8" name="TextBox 7"/>
          <p:cNvSpPr txBox="1"/>
          <p:nvPr/>
        </p:nvSpPr>
        <p:spPr>
          <a:xfrm>
            <a:off x="4343400" y="4114800"/>
            <a:ext cx="753732" cy="461665"/>
          </a:xfrm>
          <a:prstGeom prst="rect">
            <a:avLst/>
          </a:prstGeom>
          <a:noFill/>
        </p:spPr>
        <p:txBody>
          <a:bodyPr wrap="none" rtlCol="0">
            <a:spAutoFit/>
          </a:bodyPr>
          <a:lstStyle/>
          <a:p>
            <a:r>
              <a:rPr lang="en-US" b="1" i="0" dirty="0" smtClean="0">
                <a:solidFill>
                  <a:srgbClr val="FF0000"/>
                </a:solidFill>
                <a:latin typeface="+mn-lt"/>
              </a:rPr>
              <a:t>goal</a:t>
            </a:r>
            <a:endParaRPr lang="en-US" b="1" i="0" dirty="0">
              <a:solidFill>
                <a:srgbClr val="FF0000"/>
              </a:solidFill>
              <a:latin typeface="+mn-lt"/>
            </a:endParaRPr>
          </a:p>
        </p:txBody>
      </p:sp>
    </p:spTree>
    <p:extLst>
      <p:ext uri="{BB962C8B-B14F-4D97-AF65-F5344CB8AC3E}">
        <p14:creationId xmlns:p14="http://schemas.microsoft.com/office/powerpoint/2010/main" val="2232111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5" grpId="0" animBg="1"/>
      <p:bldP spid="6" grpId="0" animBg="1"/>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eedy-progress04c"/>
          <p:cNvPicPr>
            <a:picLocks noChangeAspect="1" noChangeArrowheads="1"/>
          </p:cNvPicPr>
          <p:nvPr/>
        </p:nvPicPr>
        <p:blipFill>
          <a:blip r:embed="rId3" cstate="print"/>
          <a:srcRect/>
          <a:stretch>
            <a:fillRect/>
          </a:stretch>
        </p:blipFill>
        <p:spPr bwMode="auto">
          <a:xfrm>
            <a:off x="3676650" y="2047875"/>
            <a:ext cx="5467350" cy="1990725"/>
          </a:xfrm>
          <a:prstGeom prst="rect">
            <a:avLst/>
          </a:prstGeom>
          <a:noFill/>
        </p:spPr>
      </p:pic>
      <p:sp>
        <p:nvSpPr>
          <p:cNvPr id="14338" name="Rectangle 2"/>
          <p:cNvSpPr>
            <a:spLocks noGrp="1" noChangeArrowheads="1"/>
          </p:cNvSpPr>
          <p:nvPr>
            <p:ph type="title"/>
          </p:nvPr>
        </p:nvSpPr>
        <p:spPr/>
        <p:txBody>
          <a:bodyPr>
            <a:normAutofit/>
          </a:bodyPr>
          <a:lstStyle/>
          <a:p>
            <a:r>
              <a:rPr lang="en-US" dirty="0"/>
              <a:t>Properties of </a:t>
            </a:r>
            <a:r>
              <a:rPr lang="en-US" dirty="0" smtClean="0"/>
              <a:t>Best-first </a:t>
            </a:r>
            <a:r>
              <a:rPr lang="en-US" dirty="0"/>
              <a:t>search</a:t>
            </a:r>
          </a:p>
        </p:txBody>
      </p:sp>
      <p:sp>
        <p:nvSpPr>
          <p:cNvPr id="14339" name="Rectangle 3"/>
          <p:cNvSpPr>
            <a:spLocks noGrp="1" noChangeArrowheads="1"/>
          </p:cNvSpPr>
          <p:nvPr>
            <p:ph type="body" idx="1"/>
          </p:nvPr>
        </p:nvSpPr>
        <p:spPr/>
        <p:txBody>
          <a:bodyPr/>
          <a:lstStyle/>
          <a:p>
            <a:r>
              <a:rPr lang="en-US" sz="2400" b="1" dirty="0" smtClean="0">
                <a:solidFill>
                  <a:srgbClr val="FF0000"/>
                </a:solidFill>
              </a:rPr>
              <a:t>Is it Optimal? </a:t>
            </a:r>
          </a:p>
          <a:p>
            <a:pPr lvl="1">
              <a:buNone/>
            </a:pPr>
            <a:r>
              <a:rPr lang="en-US" sz="2400" dirty="0" smtClean="0">
                <a:solidFill>
                  <a:srgbClr val="FF0000"/>
                </a:solidFill>
              </a:rPr>
              <a:t>No</a:t>
            </a:r>
          </a:p>
        </p:txBody>
      </p:sp>
      <p:pic>
        <p:nvPicPr>
          <p:cNvPr id="5" name="Picture 4" descr="romania2"/>
          <p:cNvPicPr>
            <a:picLocks noChangeAspect="1" noChangeArrowheads="1"/>
          </p:cNvPicPr>
          <p:nvPr/>
        </p:nvPicPr>
        <p:blipFill>
          <a:blip r:embed="rId4" cstate="print"/>
          <a:srcRect/>
          <a:stretch>
            <a:fillRect/>
          </a:stretch>
        </p:blipFill>
        <p:spPr bwMode="auto">
          <a:xfrm>
            <a:off x="3581400" y="4167275"/>
            <a:ext cx="5334000" cy="2614525"/>
          </a:xfrm>
          <a:prstGeom prst="rect">
            <a:avLst/>
          </a:prstGeom>
          <a:noFill/>
        </p:spPr>
      </p:pic>
      <p:sp>
        <p:nvSpPr>
          <p:cNvPr id="6" name="Oval 5"/>
          <p:cNvSpPr/>
          <p:nvPr/>
        </p:nvSpPr>
        <p:spPr>
          <a:xfrm>
            <a:off x="3505200" y="4776875"/>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96000" y="6072275"/>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233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6"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A1FB0BA4-4ED0-4F40-B094-2F0BB9578E49}" type="slidenum">
              <a:rPr kumimoji="0" lang="en-US" sz="1400" smtClean="0"/>
              <a:pPr eaLnBrk="1" hangingPunct="1"/>
              <a:t>63</a:t>
            </a:fld>
            <a:endParaRPr kumimoji="0" lang="en-US" sz="1400" smtClean="0"/>
          </a:p>
        </p:txBody>
      </p:sp>
      <p:sp>
        <p:nvSpPr>
          <p:cNvPr id="72707" name="Rectangle 2"/>
          <p:cNvSpPr>
            <a:spLocks noGrp="1" noChangeArrowheads="1"/>
          </p:cNvSpPr>
          <p:nvPr>
            <p:ph type="title"/>
          </p:nvPr>
        </p:nvSpPr>
        <p:spPr/>
        <p:txBody>
          <a:bodyPr/>
          <a:lstStyle/>
          <a:p>
            <a:pPr eaLnBrk="1" hangingPunct="1"/>
            <a:r>
              <a:rPr lang="en-CA" smtClean="0"/>
              <a:t>A* Search</a:t>
            </a:r>
          </a:p>
        </p:txBody>
      </p:sp>
      <p:sp>
        <p:nvSpPr>
          <p:cNvPr id="72708" name="Rectangle 3"/>
          <p:cNvSpPr>
            <a:spLocks noGrp="1" noChangeArrowheads="1"/>
          </p:cNvSpPr>
          <p:nvPr>
            <p:ph type="body" idx="1"/>
          </p:nvPr>
        </p:nvSpPr>
        <p:spPr>
          <a:xfrm>
            <a:off x="609600" y="1556161"/>
            <a:ext cx="8415536" cy="4935761"/>
          </a:xfrm>
        </p:spPr>
        <p:txBody>
          <a:bodyPr/>
          <a:lstStyle/>
          <a:p>
            <a:pPr eaLnBrk="1" hangingPunct="1"/>
            <a:r>
              <a:rPr lang="en-CA" dirty="0" smtClean="0"/>
              <a:t>Best First Search uses </a:t>
            </a:r>
            <a:r>
              <a:rPr lang="en-CA" dirty="0" smtClean="0">
                <a:solidFill>
                  <a:srgbClr val="0000FF"/>
                </a:solidFill>
              </a:rPr>
              <a:t>the estimated distance to target </a:t>
            </a:r>
            <a:r>
              <a:rPr lang="en-CA" dirty="0" smtClean="0"/>
              <a:t>instead of distance from source.</a:t>
            </a:r>
          </a:p>
          <a:p>
            <a:pPr lvl="1" eaLnBrk="1" hangingPunct="1"/>
            <a:r>
              <a:rPr lang="en-CA" dirty="0" smtClean="0">
                <a:latin typeface="Times New Roman" pitchFamily="18" charset="0"/>
              </a:rPr>
              <a:t>“</a:t>
            </a:r>
            <a:r>
              <a:rPr lang="en-CA" dirty="0" smtClean="0"/>
              <a:t>Straight line</a:t>
            </a:r>
            <a:r>
              <a:rPr lang="en-CA" dirty="0" smtClean="0">
                <a:latin typeface="Times New Roman" pitchFamily="18" charset="0"/>
              </a:rPr>
              <a:t>”</a:t>
            </a:r>
            <a:r>
              <a:rPr lang="en-CA" dirty="0" smtClean="0"/>
              <a:t> heuristic. </a:t>
            </a:r>
          </a:p>
          <a:p>
            <a:pPr lvl="1" eaLnBrk="1" hangingPunct="1"/>
            <a:r>
              <a:rPr lang="en-CA" dirty="0" smtClean="0"/>
              <a:t>Can return a </a:t>
            </a:r>
            <a:r>
              <a:rPr lang="en-CA" dirty="0" err="1" smtClean="0"/>
              <a:t>zig-zag</a:t>
            </a:r>
            <a:r>
              <a:rPr lang="en-CA" dirty="0" smtClean="0"/>
              <a:t> path if there are obstacles.</a:t>
            </a:r>
          </a:p>
          <a:p>
            <a:pPr eaLnBrk="1" hangingPunct="1"/>
            <a:endParaRPr lang="en-CA" dirty="0" smtClean="0"/>
          </a:p>
          <a:p>
            <a:pPr eaLnBrk="1" hangingPunct="1"/>
            <a:r>
              <a:rPr lang="en-CA" dirty="0" smtClean="0"/>
              <a:t>A* is a combination of Dijkstra and Best First </a:t>
            </a:r>
          </a:p>
        </p:txBody>
      </p:sp>
    </p:spTree>
    <p:extLst>
      <p:ext uri="{BB962C8B-B14F-4D97-AF65-F5344CB8AC3E}">
        <p14:creationId xmlns:p14="http://schemas.microsoft.com/office/powerpoint/2010/main" val="211697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A1FB0BA4-4ED0-4F40-B094-2F0BB9578E49}" type="slidenum">
              <a:rPr kumimoji="0" lang="en-US" sz="1400" smtClean="0"/>
              <a:pPr eaLnBrk="1" hangingPunct="1"/>
              <a:t>64</a:t>
            </a:fld>
            <a:endParaRPr kumimoji="0" lang="en-US" sz="1400" smtClean="0"/>
          </a:p>
        </p:txBody>
      </p:sp>
      <p:sp>
        <p:nvSpPr>
          <p:cNvPr id="72707" name="Rectangle 2"/>
          <p:cNvSpPr>
            <a:spLocks noGrp="1" noChangeArrowheads="1"/>
          </p:cNvSpPr>
          <p:nvPr>
            <p:ph type="title"/>
          </p:nvPr>
        </p:nvSpPr>
        <p:spPr/>
        <p:txBody>
          <a:bodyPr/>
          <a:lstStyle/>
          <a:p>
            <a:pPr eaLnBrk="1" hangingPunct="1"/>
            <a:r>
              <a:rPr lang="en-CA" smtClean="0"/>
              <a:t>A* Search</a:t>
            </a:r>
          </a:p>
        </p:txBody>
      </p:sp>
      <p:sp>
        <p:nvSpPr>
          <p:cNvPr id="72708" name="Rectangle 3"/>
          <p:cNvSpPr>
            <a:spLocks noGrp="1" noChangeArrowheads="1"/>
          </p:cNvSpPr>
          <p:nvPr>
            <p:ph type="body" idx="1"/>
          </p:nvPr>
        </p:nvSpPr>
        <p:spPr>
          <a:xfrm>
            <a:off x="609600" y="1540921"/>
            <a:ext cx="8415536" cy="4935761"/>
          </a:xfrm>
        </p:spPr>
        <p:txBody>
          <a:bodyPr/>
          <a:lstStyle/>
          <a:p>
            <a:r>
              <a:rPr lang="en-US" dirty="0"/>
              <a:t>Idea: avoid expanding paths that are already expensive
</a:t>
            </a:r>
            <a:r>
              <a:rPr lang="en-US" dirty="0" smtClean="0"/>
              <a:t>Evaluation </a:t>
            </a:r>
            <a:r>
              <a:rPr lang="en-US" dirty="0"/>
              <a:t>function </a:t>
            </a:r>
            <a:r>
              <a:rPr lang="en-US" i="1" dirty="0"/>
              <a:t>f(n) = g(n) + </a:t>
            </a:r>
            <a:r>
              <a:rPr lang="en-US" i="1" dirty="0" smtClean="0"/>
              <a:t>h(n)</a:t>
            </a:r>
            <a:endParaRPr lang="en-US" dirty="0" smtClean="0"/>
          </a:p>
          <a:p>
            <a:pPr lvl="1"/>
            <a:r>
              <a:rPr lang="en-US" i="1" dirty="0" smtClean="0"/>
              <a:t>g(n</a:t>
            </a:r>
            <a:r>
              <a:rPr lang="en-US" i="1" dirty="0"/>
              <a:t>) </a:t>
            </a:r>
            <a:r>
              <a:rPr lang="en-US" dirty="0"/>
              <a:t>= cost so far to reach </a:t>
            </a:r>
            <a:r>
              <a:rPr lang="en-US" i="1" dirty="0"/>
              <a:t>n</a:t>
            </a:r>
          </a:p>
          <a:p>
            <a:pPr lvl="1"/>
            <a:r>
              <a:rPr lang="en-US" i="1" dirty="0"/>
              <a:t>h(n)</a:t>
            </a:r>
            <a:r>
              <a:rPr lang="en-US" dirty="0"/>
              <a:t> = estimated cost from </a:t>
            </a:r>
            <a:r>
              <a:rPr lang="en-US" i="1" dirty="0"/>
              <a:t>n</a:t>
            </a:r>
            <a:r>
              <a:rPr lang="en-US" dirty="0"/>
              <a:t> to goal</a:t>
            </a:r>
          </a:p>
          <a:p>
            <a:pPr lvl="1"/>
            <a:r>
              <a:rPr lang="en-US" i="1" dirty="0"/>
              <a:t>f(n) </a:t>
            </a:r>
            <a:r>
              <a:rPr lang="en-US" dirty="0"/>
              <a:t>= estimated total cost of path through </a:t>
            </a:r>
            <a:r>
              <a:rPr lang="en-US" i="1" dirty="0"/>
              <a:t>n</a:t>
            </a:r>
            <a:r>
              <a:rPr lang="en-US" dirty="0"/>
              <a:t> to </a:t>
            </a:r>
            <a:r>
              <a:rPr lang="en-US" dirty="0" smtClean="0"/>
              <a:t>goal</a:t>
            </a:r>
            <a:endParaRPr lang="en-US" dirty="0"/>
          </a:p>
        </p:txBody>
      </p:sp>
      <p:sp>
        <p:nvSpPr>
          <p:cNvPr id="2" name="Oval 1"/>
          <p:cNvSpPr/>
          <p:nvPr/>
        </p:nvSpPr>
        <p:spPr bwMode="auto">
          <a:xfrm>
            <a:off x="1734411" y="5406717"/>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6" name="Oval 5"/>
          <p:cNvSpPr/>
          <p:nvPr/>
        </p:nvSpPr>
        <p:spPr bwMode="auto">
          <a:xfrm>
            <a:off x="5003800" y="4686637"/>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latin typeface="Tahoma" pitchFamily="34" charset="0"/>
                <a:cs typeface="Times New Roman" pitchFamily="18" charset="0"/>
              </a:rPr>
              <a:t>n</a:t>
            </a:r>
          </a:p>
        </p:txBody>
      </p:sp>
      <p:sp>
        <p:nvSpPr>
          <p:cNvPr id="7" name="Oval 6"/>
          <p:cNvSpPr/>
          <p:nvPr/>
        </p:nvSpPr>
        <p:spPr bwMode="auto">
          <a:xfrm>
            <a:off x="6596506" y="5766757"/>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sp>
        <p:nvSpPr>
          <p:cNvPr id="4" name="Freeform 3"/>
          <p:cNvSpPr/>
          <p:nvPr/>
        </p:nvSpPr>
        <p:spPr bwMode="auto">
          <a:xfrm>
            <a:off x="2057400" y="4907484"/>
            <a:ext cx="2946400" cy="654133"/>
          </a:xfrm>
          <a:custGeom>
            <a:avLst/>
            <a:gdLst>
              <a:gd name="connsiteX0" fmla="*/ 0 w 2946400"/>
              <a:gd name="connsiteY0" fmla="*/ 537028 h 654133"/>
              <a:gd name="connsiteX1" fmla="*/ 943428 w 2946400"/>
              <a:gd name="connsiteY1" fmla="*/ 653143 h 654133"/>
              <a:gd name="connsiteX2" fmla="*/ 1436914 w 2946400"/>
              <a:gd name="connsiteY2" fmla="*/ 478971 h 654133"/>
              <a:gd name="connsiteX3" fmla="*/ 1988457 w 2946400"/>
              <a:gd name="connsiteY3" fmla="*/ 551543 h 654133"/>
              <a:gd name="connsiteX4" fmla="*/ 2627085 w 2946400"/>
              <a:gd name="connsiteY4" fmla="*/ 188686 h 654133"/>
              <a:gd name="connsiteX5" fmla="*/ 2946400 w 2946400"/>
              <a:gd name="connsiteY5" fmla="*/ 0 h 65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6400" h="654133">
                <a:moveTo>
                  <a:pt x="0" y="537028"/>
                </a:moveTo>
                <a:cubicBezTo>
                  <a:pt x="351971" y="599923"/>
                  <a:pt x="703942" y="662819"/>
                  <a:pt x="943428" y="653143"/>
                </a:cubicBezTo>
                <a:cubicBezTo>
                  <a:pt x="1182914" y="643467"/>
                  <a:pt x="1262743" y="495904"/>
                  <a:pt x="1436914" y="478971"/>
                </a:cubicBezTo>
                <a:cubicBezTo>
                  <a:pt x="1611085" y="462038"/>
                  <a:pt x="1790095" y="599924"/>
                  <a:pt x="1988457" y="551543"/>
                </a:cubicBezTo>
                <a:cubicBezTo>
                  <a:pt x="2186819" y="503162"/>
                  <a:pt x="2467428" y="280610"/>
                  <a:pt x="2627085" y="188686"/>
                </a:cubicBezTo>
                <a:cubicBezTo>
                  <a:pt x="2786742" y="96762"/>
                  <a:pt x="2866571" y="48381"/>
                  <a:pt x="2946400" y="0"/>
                </a:cubicBezTo>
              </a:path>
            </a:pathLst>
          </a:cu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ahoma" pitchFamily="34" charset="0"/>
              <a:cs typeface="Times New Roman" pitchFamily="18" charset="0"/>
            </a:endParaRPr>
          </a:p>
        </p:txBody>
      </p:sp>
      <p:cxnSp>
        <p:nvCxnSpPr>
          <p:cNvPr id="9" name="Straight Connector 8"/>
          <p:cNvCxnSpPr>
            <a:stCxn id="6" idx="5"/>
            <a:endCxn id="7" idx="1"/>
          </p:cNvCxnSpPr>
          <p:nvPr/>
        </p:nvCxnSpPr>
        <p:spPr bwMode="auto">
          <a:xfrm>
            <a:off x="5311113" y="4993950"/>
            <a:ext cx="1338120" cy="82553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1" name="TextBox 10"/>
          <p:cNvSpPr txBox="1"/>
          <p:nvPr/>
        </p:nvSpPr>
        <p:spPr>
          <a:xfrm>
            <a:off x="3898151" y="4605047"/>
            <a:ext cx="800219" cy="523220"/>
          </a:xfrm>
          <a:prstGeom prst="rect">
            <a:avLst/>
          </a:prstGeom>
          <a:noFill/>
        </p:spPr>
        <p:txBody>
          <a:bodyPr wrap="none" rtlCol="0">
            <a:spAutoFit/>
          </a:bodyPr>
          <a:lstStyle/>
          <a:p>
            <a:r>
              <a:rPr lang="en-US" sz="2800" i="1" dirty="0">
                <a:latin typeface="Candara" pitchFamily="34" charset="0"/>
                <a:cs typeface="Consolas" pitchFamily="49" charset="0"/>
              </a:rPr>
              <a:t>g(n</a:t>
            </a:r>
            <a:r>
              <a:rPr lang="en-US" dirty="0" smtClean="0"/>
              <a:t>)</a:t>
            </a:r>
            <a:endParaRPr lang="en-US" dirty="0"/>
          </a:p>
        </p:txBody>
      </p:sp>
      <p:sp>
        <p:nvSpPr>
          <p:cNvPr id="15" name="TextBox 14"/>
          <p:cNvSpPr txBox="1"/>
          <p:nvPr/>
        </p:nvSpPr>
        <p:spPr>
          <a:xfrm>
            <a:off x="5756217" y="4605047"/>
            <a:ext cx="800219" cy="523220"/>
          </a:xfrm>
          <a:prstGeom prst="rect">
            <a:avLst/>
          </a:prstGeom>
          <a:noFill/>
        </p:spPr>
        <p:txBody>
          <a:bodyPr wrap="none" rtlCol="0">
            <a:spAutoFit/>
          </a:bodyPr>
          <a:lstStyle/>
          <a:p>
            <a:r>
              <a:rPr lang="en-US" sz="2800" i="1" dirty="0" smtClean="0">
                <a:latin typeface="Candara" pitchFamily="34" charset="0"/>
                <a:cs typeface="Consolas" pitchFamily="49" charset="0"/>
              </a:rPr>
              <a:t>h(n</a:t>
            </a:r>
            <a:r>
              <a:rPr lang="en-US" dirty="0" smtClean="0"/>
              <a:t>)</a:t>
            </a:r>
            <a:endParaRPr lang="en-US" dirty="0"/>
          </a:p>
        </p:txBody>
      </p:sp>
    </p:spTree>
    <p:extLst>
      <p:ext uri="{BB962C8B-B14F-4D97-AF65-F5344CB8AC3E}">
        <p14:creationId xmlns:p14="http://schemas.microsoft.com/office/powerpoint/2010/main" val="2697444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8AB02E83-AC69-4B25-966F-435482BDC55B}" type="slidenum">
              <a:rPr kumimoji="0" lang="en-US" sz="1400" smtClean="0"/>
              <a:pPr eaLnBrk="1" hangingPunct="1"/>
              <a:t>65</a:t>
            </a:fld>
            <a:endParaRPr kumimoji="0" lang="en-US" sz="1400" smtClean="0"/>
          </a:p>
        </p:txBody>
      </p:sp>
      <p:sp>
        <p:nvSpPr>
          <p:cNvPr id="73731" name="Rectangle 2"/>
          <p:cNvSpPr>
            <a:spLocks noGrp="1" noChangeArrowheads="1"/>
          </p:cNvSpPr>
          <p:nvPr>
            <p:ph type="title"/>
          </p:nvPr>
        </p:nvSpPr>
        <p:spPr/>
        <p:txBody>
          <a:bodyPr/>
          <a:lstStyle/>
          <a:p>
            <a:pPr eaLnBrk="1" hangingPunct="1"/>
            <a:r>
              <a:rPr lang="en-CA" smtClean="0"/>
              <a:t>A* Search Algorithm</a:t>
            </a:r>
          </a:p>
        </p:txBody>
      </p:sp>
      <p:sp>
        <p:nvSpPr>
          <p:cNvPr id="73732" name="Rectangle 3"/>
          <p:cNvSpPr>
            <a:spLocks noGrp="1" noChangeArrowheads="1"/>
          </p:cNvSpPr>
          <p:nvPr>
            <p:ph type="body" idx="1"/>
          </p:nvPr>
        </p:nvSpPr>
        <p:spPr/>
        <p:txBody>
          <a:bodyPr/>
          <a:lstStyle/>
          <a:p>
            <a:pPr eaLnBrk="1" hangingPunct="1">
              <a:lnSpc>
                <a:spcPct val="80000"/>
              </a:lnSpc>
            </a:pPr>
            <a:r>
              <a:rPr lang="en-CA" sz="1800" dirty="0" err="1" smtClean="0"/>
              <a:t>dist</a:t>
            </a:r>
            <a:r>
              <a:rPr lang="en-CA" sz="1800" dirty="0" smtClean="0"/>
              <a:t>[source] = 0 </a:t>
            </a:r>
          </a:p>
          <a:p>
            <a:pPr eaLnBrk="1" hangingPunct="1">
              <a:lnSpc>
                <a:spcPct val="80000"/>
              </a:lnSpc>
            </a:pPr>
            <a:r>
              <a:rPr lang="en-CA" sz="1800" dirty="0" smtClean="0"/>
              <a:t>ETT[source] = Estimate(</a:t>
            </a:r>
            <a:r>
              <a:rPr lang="en-CA" sz="1800" dirty="0" err="1" smtClean="0"/>
              <a:t>source,target</a:t>
            </a:r>
            <a:r>
              <a:rPr lang="en-CA" sz="1800" dirty="0" smtClean="0"/>
              <a:t>)</a:t>
            </a:r>
          </a:p>
          <a:p>
            <a:pPr eaLnBrk="1" hangingPunct="1">
              <a:lnSpc>
                <a:spcPct val="80000"/>
              </a:lnSpc>
            </a:pPr>
            <a:r>
              <a:rPr lang="en-CA" sz="1800" dirty="0" smtClean="0"/>
              <a:t>Add source to Q</a:t>
            </a:r>
          </a:p>
          <a:p>
            <a:pPr eaLnBrk="1" hangingPunct="1">
              <a:lnSpc>
                <a:spcPct val="80000"/>
              </a:lnSpc>
            </a:pPr>
            <a:r>
              <a:rPr lang="en-CA" sz="1800" dirty="0" smtClean="0"/>
              <a:t>While Q not empty</a:t>
            </a:r>
          </a:p>
          <a:p>
            <a:pPr lvl="1" eaLnBrk="1" hangingPunct="1">
              <a:lnSpc>
                <a:spcPct val="80000"/>
              </a:lnSpc>
            </a:pPr>
            <a:r>
              <a:rPr lang="en-CA" sz="1600" dirty="0" smtClean="0"/>
              <a:t>remove u (node in Q with smallest DFS) from Q</a:t>
            </a:r>
          </a:p>
          <a:p>
            <a:pPr lvl="1" eaLnBrk="1" hangingPunct="1">
              <a:lnSpc>
                <a:spcPct val="80000"/>
              </a:lnSpc>
            </a:pPr>
            <a:r>
              <a:rPr lang="en-CA" sz="1600" dirty="0" smtClean="0"/>
              <a:t>Add u to </a:t>
            </a:r>
            <a:r>
              <a:rPr lang="en-CA" sz="1600" dirty="0" err="1" smtClean="0"/>
              <a:t>ClosedList</a:t>
            </a:r>
            <a:endParaRPr lang="en-CA" sz="1600" dirty="0" smtClean="0"/>
          </a:p>
          <a:p>
            <a:pPr lvl="1" eaLnBrk="1" hangingPunct="1">
              <a:lnSpc>
                <a:spcPct val="80000"/>
              </a:lnSpc>
            </a:pPr>
            <a:r>
              <a:rPr lang="en-CA" sz="1600" dirty="0" smtClean="0"/>
              <a:t>if u==target, TERMINATE</a:t>
            </a:r>
          </a:p>
          <a:p>
            <a:pPr lvl="1" eaLnBrk="1" hangingPunct="1">
              <a:lnSpc>
                <a:spcPct val="80000"/>
              </a:lnSpc>
            </a:pPr>
            <a:r>
              <a:rPr lang="en-CA" sz="1600" dirty="0" smtClean="0"/>
              <a:t>for each neighbor v of u </a:t>
            </a:r>
          </a:p>
          <a:p>
            <a:pPr lvl="2" eaLnBrk="1" hangingPunct="1">
              <a:lnSpc>
                <a:spcPct val="80000"/>
              </a:lnSpc>
            </a:pPr>
            <a:r>
              <a:rPr lang="en-CA" sz="1400" dirty="0" smtClean="0"/>
              <a:t>if v not in </a:t>
            </a:r>
            <a:r>
              <a:rPr lang="en-CA" sz="1400" dirty="0" err="1" smtClean="0"/>
              <a:t>OpenList</a:t>
            </a:r>
            <a:r>
              <a:rPr lang="en-CA" sz="1400" dirty="0" smtClean="0"/>
              <a:t> AND v not in </a:t>
            </a:r>
            <a:r>
              <a:rPr lang="en-CA" sz="1400" dirty="0" err="1" smtClean="0"/>
              <a:t>OpenList</a:t>
            </a:r>
            <a:endParaRPr lang="en-CA" sz="1400" dirty="0" smtClean="0"/>
          </a:p>
          <a:p>
            <a:pPr lvl="3" eaLnBrk="1" hangingPunct="1">
              <a:lnSpc>
                <a:spcPct val="80000"/>
              </a:lnSpc>
            </a:pPr>
            <a:r>
              <a:rPr lang="en-CA" sz="1200" dirty="0" err="1" smtClean="0"/>
              <a:t>dist</a:t>
            </a:r>
            <a:r>
              <a:rPr lang="en-CA" sz="1200" dirty="0" smtClean="0"/>
              <a:t>[v] = </a:t>
            </a:r>
            <a:r>
              <a:rPr lang="en-CA" sz="1200" dirty="0" err="1" smtClean="0"/>
              <a:t>dist</a:t>
            </a:r>
            <a:r>
              <a:rPr lang="en-CA" sz="1200" dirty="0" smtClean="0"/>
              <a:t>[u] + </a:t>
            </a:r>
            <a:r>
              <a:rPr lang="en-CA" sz="1200" dirty="0" err="1" smtClean="0"/>
              <a:t>dist_between</a:t>
            </a:r>
            <a:r>
              <a:rPr lang="en-CA" sz="1200" dirty="0" smtClean="0"/>
              <a:t>(u, v)</a:t>
            </a:r>
          </a:p>
          <a:p>
            <a:pPr lvl="3" eaLnBrk="1" hangingPunct="1">
              <a:lnSpc>
                <a:spcPct val="80000"/>
              </a:lnSpc>
            </a:pPr>
            <a:r>
              <a:rPr lang="en-CA" sz="1200" dirty="0" smtClean="0"/>
              <a:t>ETT[v] = Estimate(</a:t>
            </a:r>
            <a:r>
              <a:rPr lang="en-CA" sz="1200" dirty="0" err="1" smtClean="0"/>
              <a:t>v,goal</a:t>
            </a:r>
            <a:r>
              <a:rPr lang="en-CA" sz="1200" dirty="0" smtClean="0"/>
              <a:t>)</a:t>
            </a:r>
          </a:p>
          <a:p>
            <a:pPr lvl="3" eaLnBrk="1" hangingPunct="1">
              <a:lnSpc>
                <a:spcPct val="80000"/>
              </a:lnSpc>
            </a:pPr>
            <a:r>
              <a:rPr lang="en-CA" sz="1200" dirty="0" smtClean="0"/>
              <a:t>Cost[v] = </a:t>
            </a:r>
            <a:r>
              <a:rPr lang="en-CA" sz="1200" dirty="0" err="1" smtClean="0"/>
              <a:t>dist</a:t>
            </a:r>
            <a:r>
              <a:rPr lang="en-CA" sz="1200" dirty="0" smtClean="0"/>
              <a:t>[v] + ETT[v]</a:t>
            </a:r>
          </a:p>
          <a:p>
            <a:pPr lvl="3" eaLnBrk="1" hangingPunct="1">
              <a:lnSpc>
                <a:spcPct val="80000"/>
              </a:lnSpc>
            </a:pPr>
            <a:r>
              <a:rPr lang="en-CA" sz="1200" dirty="0" smtClean="0"/>
              <a:t>previous[v] := u</a:t>
            </a:r>
          </a:p>
          <a:p>
            <a:pPr lvl="3" eaLnBrk="1" hangingPunct="1">
              <a:lnSpc>
                <a:spcPct val="80000"/>
              </a:lnSpc>
            </a:pPr>
            <a:r>
              <a:rPr lang="en-CA" sz="1200" dirty="0" smtClean="0"/>
              <a:t>add v to Q using Cost[v]</a:t>
            </a:r>
          </a:p>
          <a:p>
            <a:pPr lvl="2" eaLnBrk="1" hangingPunct="1">
              <a:lnSpc>
                <a:spcPct val="80000"/>
              </a:lnSpc>
            </a:pPr>
            <a:r>
              <a:rPr lang="en-CA" sz="1400" dirty="0" smtClean="0"/>
              <a:t>else </a:t>
            </a:r>
          </a:p>
          <a:p>
            <a:pPr lvl="3" eaLnBrk="1" hangingPunct="1">
              <a:lnSpc>
                <a:spcPct val="80000"/>
              </a:lnSpc>
            </a:pPr>
            <a:r>
              <a:rPr lang="en-CA" sz="1200" dirty="0" smtClean="0"/>
              <a:t>if </a:t>
            </a:r>
            <a:r>
              <a:rPr lang="en-CA" sz="1200" dirty="0" err="1" smtClean="0"/>
              <a:t>dist</a:t>
            </a:r>
            <a:r>
              <a:rPr lang="en-CA" sz="1200" dirty="0" smtClean="0"/>
              <a:t>[v] &gt; </a:t>
            </a:r>
            <a:r>
              <a:rPr lang="en-CA" sz="1200" dirty="0" err="1" smtClean="0"/>
              <a:t>dist</a:t>
            </a:r>
            <a:r>
              <a:rPr lang="en-CA" sz="1200" dirty="0" smtClean="0"/>
              <a:t>[u] + </a:t>
            </a:r>
            <a:r>
              <a:rPr lang="en-CA" sz="1200" dirty="0" err="1" smtClean="0"/>
              <a:t>dist_between</a:t>
            </a:r>
            <a:r>
              <a:rPr lang="en-CA" sz="1200" dirty="0" smtClean="0"/>
              <a:t>(u, v)</a:t>
            </a:r>
          </a:p>
          <a:p>
            <a:pPr lvl="4" eaLnBrk="1" hangingPunct="1">
              <a:lnSpc>
                <a:spcPct val="80000"/>
              </a:lnSpc>
            </a:pPr>
            <a:r>
              <a:rPr lang="en-CA" sz="1200" dirty="0" err="1" smtClean="0"/>
              <a:t>dist</a:t>
            </a:r>
            <a:r>
              <a:rPr lang="en-CA" sz="1200" dirty="0" smtClean="0"/>
              <a:t>[v] = </a:t>
            </a:r>
            <a:r>
              <a:rPr lang="en-CA" sz="1200" dirty="0" err="1" smtClean="0"/>
              <a:t>dist</a:t>
            </a:r>
            <a:r>
              <a:rPr lang="en-CA" sz="1200" dirty="0" smtClean="0"/>
              <a:t>[u] + </a:t>
            </a:r>
            <a:r>
              <a:rPr lang="en-CA" sz="1200" dirty="0" err="1" smtClean="0"/>
              <a:t>dist_between</a:t>
            </a:r>
            <a:r>
              <a:rPr lang="en-CA" sz="1200" dirty="0" smtClean="0"/>
              <a:t>(u, v)</a:t>
            </a:r>
          </a:p>
          <a:p>
            <a:pPr lvl="4" eaLnBrk="1" hangingPunct="1">
              <a:lnSpc>
                <a:spcPct val="80000"/>
              </a:lnSpc>
            </a:pPr>
            <a:r>
              <a:rPr lang="en-CA" sz="1200" dirty="0" smtClean="0"/>
              <a:t>previous[v] = u</a:t>
            </a:r>
          </a:p>
          <a:p>
            <a:pPr lvl="4" eaLnBrk="1" hangingPunct="1">
              <a:lnSpc>
                <a:spcPct val="80000"/>
              </a:lnSpc>
            </a:pPr>
            <a:r>
              <a:rPr lang="en-CA" sz="1200" dirty="0" smtClean="0"/>
              <a:t>Cost[v] = </a:t>
            </a:r>
            <a:r>
              <a:rPr lang="en-CA" sz="1200" dirty="0" err="1" smtClean="0"/>
              <a:t>dist</a:t>
            </a:r>
            <a:r>
              <a:rPr lang="en-CA" sz="1200" dirty="0" smtClean="0"/>
              <a:t>[v] + ETT[v]</a:t>
            </a:r>
          </a:p>
          <a:p>
            <a:pPr lvl="4" eaLnBrk="1" hangingPunct="1">
              <a:lnSpc>
                <a:spcPct val="80000"/>
              </a:lnSpc>
            </a:pPr>
            <a:endParaRPr lang="en-CA" sz="1200" dirty="0" smtClean="0"/>
          </a:p>
          <a:p>
            <a:pPr lvl="1" eaLnBrk="1" hangingPunct="1">
              <a:lnSpc>
                <a:spcPct val="80000"/>
              </a:lnSpc>
            </a:pPr>
            <a:endParaRPr lang="en-CA" sz="1600" dirty="0" smtClean="0"/>
          </a:p>
        </p:txBody>
      </p:sp>
    </p:spTree>
    <p:extLst>
      <p:ext uri="{BB962C8B-B14F-4D97-AF65-F5344CB8AC3E}">
        <p14:creationId xmlns:p14="http://schemas.microsoft.com/office/powerpoint/2010/main" val="244865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26D72DD1-6BF8-47F3-A39D-29E2C8DAEC70}" type="slidenum">
              <a:rPr kumimoji="0" lang="en-US" sz="1400" smtClean="0"/>
              <a:pPr eaLnBrk="1" hangingPunct="1"/>
              <a:t>66</a:t>
            </a:fld>
            <a:endParaRPr kumimoji="0" lang="en-US" sz="1400" smtClean="0"/>
          </a:p>
        </p:txBody>
      </p:sp>
      <p:sp>
        <p:nvSpPr>
          <p:cNvPr id="74755" name="Rectangle 2"/>
          <p:cNvSpPr>
            <a:spLocks noGrp="1" noChangeArrowheads="1"/>
          </p:cNvSpPr>
          <p:nvPr>
            <p:ph type="title"/>
          </p:nvPr>
        </p:nvSpPr>
        <p:spPr/>
        <p:txBody>
          <a:bodyPr/>
          <a:lstStyle/>
          <a:p>
            <a:pPr eaLnBrk="1" hangingPunct="1"/>
            <a:r>
              <a:rPr lang="en-CA" dirty="0" smtClean="0"/>
              <a:t>A* Search Algorithm</a:t>
            </a:r>
          </a:p>
        </p:txBody>
      </p:sp>
      <p:sp>
        <p:nvSpPr>
          <p:cNvPr id="74756" name="Rectangle 3"/>
          <p:cNvSpPr>
            <a:spLocks noGrp="1" noChangeArrowheads="1"/>
          </p:cNvSpPr>
          <p:nvPr>
            <p:ph type="body" idx="1"/>
          </p:nvPr>
        </p:nvSpPr>
        <p:spPr>
          <a:xfrm>
            <a:off x="609600" y="1524000"/>
            <a:ext cx="8156448" cy="4572000"/>
          </a:xfrm>
        </p:spPr>
        <p:txBody>
          <a:bodyPr/>
          <a:lstStyle/>
          <a:p>
            <a:pPr eaLnBrk="1" hangingPunct="1"/>
            <a:r>
              <a:rPr lang="en-CA" dirty="0" smtClean="0"/>
              <a:t>Finds the shortest path faster than </a:t>
            </a:r>
            <a:r>
              <a:rPr lang="en-CA" dirty="0" err="1" smtClean="0"/>
              <a:t>Dijkstra</a:t>
            </a:r>
            <a:r>
              <a:rPr lang="en-CA" dirty="0" err="1" smtClean="0">
                <a:latin typeface="Times New Roman" pitchFamily="18" charset="0"/>
              </a:rPr>
              <a:t>’</a:t>
            </a:r>
            <a:r>
              <a:rPr lang="en-CA" dirty="0" err="1" smtClean="0"/>
              <a:t>s</a:t>
            </a:r>
            <a:r>
              <a:rPr lang="en-CA" dirty="0" smtClean="0"/>
              <a:t> algorithm</a:t>
            </a:r>
          </a:p>
          <a:p>
            <a:pPr eaLnBrk="1" hangingPunct="1"/>
            <a:r>
              <a:rPr lang="en-CA" dirty="0" smtClean="0"/>
              <a:t>Finds the shortest path if the estimate to target is </a:t>
            </a:r>
            <a:r>
              <a:rPr lang="en-CA" dirty="0" smtClean="0">
                <a:latin typeface="Times New Roman" pitchFamily="18" charset="0"/>
              </a:rPr>
              <a:t>“</a:t>
            </a:r>
            <a:r>
              <a:rPr lang="en-CA" dirty="0" smtClean="0"/>
              <a:t>admissible</a:t>
            </a:r>
            <a:r>
              <a:rPr lang="en-CA" dirty="0" smtClean="0">
                <a:latin typeface="Times New Roman" pitchFamily="18" charset="0"/>
              </a:rPr>
              <a:t>”</a:t>
            </a:r>
            <a:r>
              <a:rPr lang="en-CA" dirty="0" smtClean="0"/>
              <a:t>.</a:t>
            </a:r>
          </a:p>
          <a:p>
            <a:pPr lvl="1" eaLnBrk="1" hangingPunct="1"/>
            <a:r>
              <a:rPr lang="en-CA" dirty="0" smtClean="0"/>
              <a:t>Estimate less than or equal the shortest path between nodes</a:t>
            </a:r>
          </a:p>
          <a:p>
            <a:pPr lvl="1" eaLnBrk="1" hangingPunct="1"/>
            <a:r>
              <a:rPr lang="en-CA" dirty="0" smtClean="0"/>
              <a:t>Euclidean line is admissible if considering the shortest physical distance</a:t>
            </a:r>
          </a:p>
          <a:p>
            <a:pPr lvl="2" eaLnBrk="1" hangingPunct="1"/>
            <a:r>
              <a:rPr lang="en-CA" dirty="0" smtClean="0"/>
              <a:t>No teleportation	</a:t>
            </a:r>
          </a:p>
          <a:p>
            <a:pPr eaLnBrk="1" hangingPunct="1"/>
            <a:endParaRPr lang="en-CA" dirty="0" smtClean="0"/>
          </a:p>
        </p:txBody>
      </p:sp>
    </p:spTree>
    <p:extLst>
      <p:ext uri="{BB962C8B-B14F-4D97-AF65-F5344CB8AC3E}">
        <p14:creationId xmlns:p14="http://schemas.microsoft.com/office/powerpoint/2010/main" val="403472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Admissible heuristics</a:t>
            </a:r>
          </a:p>
        </p:txBody>
      </p:sp>
      <p:sp>
        <p:nvSpPr>
          <p:cNvPr id="3" name="Content Placeholder 2"/>
          <p:cNvSpPr>
            <a:spLocks noGrp="1"/>
          </p:cNvSpPr>
          <p:nvPr>
            <p:ph idx="1"/>
          </p:nvPr>
        </p:nvSpPr>
        <p:spPr>
          <a:xfrm>
            <a:off x="612648" y="1600200"/>
            <a:ext cx="8153400" cy="4495800"/>
          </a:xfrm>
        </p:spPr>
        <p:txBody>
          <a:bodyPr/>
          <a:lstStyle/>
          <a:p>
            <a:r>
              <a:rPr lang="en-US" sz="2400" dirty="0"/>
              <a:t>A heuristic </a:t>
            </a:r>
            <a:r>
              <a:rPr lang="en-US" sz="2400" i="1" dirty="0"/>
              <a:t>h(n)</a:t>
            </a:r>
            <a:r>
              <a:rPr lang="en-US" sz="2400" dirty="0"/>
              <a:t> is </a:t>
            </a:r>
            <a:r>
              <a:rPr lang="en-US" sz="2400" dirty="0">
                <a:solidFill>
                  <a:srgbClr val="FF0000"/>
                </a:solidFill>
              </a:rPr>
              <a:t>admissible</a:t>
            </a:r>
            <a:r>
              <a:rPr lang="en-US" sz="2400" dirty="0"/>
              <a:t> if for every node </a:t>
            </a:r>
            <a:r>
              <a:rPr lang="en-US" sz="2400" i="1" dirty="0"/>
              <a:t>n</a:t>
            </a:r>
            <a:r>
              <a:rPr lang="en-US" sz="2400" dirty="0" smtClean="0"/>
              <a:t>,  </a:t>
            </a:r>
          </a:p>
          <a:p>
            <a:pPr lvl="1"/>
            <a:r>
              <a:rPr lang="en-US" sz="2000" i="1" dirty="0" smtClean="0"/>
              <a:t>h(n</a:t>
            </a:r>
            <a:r>
              <a:rPr lang="en-US" sz="2000" i="1" dirty="0"/>
              <a:t>) </a:t>
            </a:r>
            <a:r>
              <a:rPr lang="en-US" sz="2000" i="1" dirty="0">
                <a:cs typeface="Arial" charset="0"/>
              </a:rPr>
              <a:t>≤</a:t>
            </a:r>
            <a:r>
              <a:rPr lang="en-US" sz="2000" i="1" dirty="0"/>
              <a:t> h</a:t>
            </a:r>
            <a:r>
              <a:rPr lang="en-US" sz="2000" i="1" baseline="30000" dirty="0"/>
              <a:t>*</a:t>
            </a:r>
            <a:r>
              <a:rPr lang="en-US" sz="2000" i="1" dirty="0"/>
              <a:t>(n), </a:t>
            </a:r>
            <a:r>
              <a:rPr lang="en-US" sz="2000" dirty="0"/>
              <a:t>where </a:t>
            </a:r>
            <a:r>
              <a:rPr lang="en-US" sz="2000" i="1" dirty="0"/>
              <a:t>h</a:t>
            </a:r>
            <a:r>
              <a:rPr lang="en-US" sz="2000" i="1" baseline="30000" dirty="0"/>
              <a:t>*</a:t>
            </a:r>
            <a:r>
              <a:rPr lang="en-US" sz="2000" i="1" dirty="0"/>
              <a:t>(n)</a:t>
            </a:r>
            <a:r>
              <a:rPr lang="en-US" sz="2000" dirty="0"/>
              <a:t> is the </a:t>
            </a:r>
            <a:r>
              <a:rPr lang="en-US" sz="2000" dirty="0">
                <a:solidFill>
                  <a:srgbClr val="FF0000"/>
                </a:solidFill>
              </a:rPr>
              <a:t>true </a:t>
            </a:r>
            <a:r>
              <a:rPr lang="en-US" sz="2000" dirty="0"/>
              <a:t>cost to reach the goal state from </a:t>
            </a:r>
            <a:r>
              <a:rPr lang="en-US" sz="2000" i="1" dirty="0" smtClean="0"/>
              <a:t>n</a:t>
            </a:r>
            <a:r>
              <a:rPr lang="en-US" sz="2000" dirty="0" smtClean="0"/>
              <a:t>. </a:t>
            </a:r>
          </a:p>
          <a:p>
            <a:r>
              <a:rPr lang="en-US" sz="2400" dirty="0"/>
              <a:t>A</a:t>
            </a:r>
            <a:r>
              <a:rPr lang="en-US" sz="2400" dirty="0" smtClean="0"/>
              <a:t>n admissible heuristic </a:t>
            </a:r>
            <a:r>
              <a:rPr lang="en-US" sz="2400" dirty="0" smtClean="0">
                <a:solidFill>
                  <a:srgbClr val="FF0000"/>
                </a:solidFill>
              </a:rPr>
              <a:t>never overestimates</a:t>
            </a:r>
            <a:r>
              <a:rPr lang="en-US" sz="2400" dirty="0" smtClean="0"/>
              <a:t> the cost to reach the goal, i.e., it is </a:t>
            </a:r>
            <a:r>
              <a:rPr lang="en-US" sz="2400" dirty="0" smtClean="0">
                <a:solidFill>
                  <a:srgbClr val="FF0000"/>
                </a:solidFill>
              </a:rPr>
              <a:t>optimistic</a:t>
            </a:r>
            <a:endParaRPr lang="en-US" sz="2400" dirty="0" smtClean="0"/>
          </a:p>
          <a:p>
            <a:r>
              <a:rPr lang="en-US" sz="2400" dirty="0" smtClean="0"/>
              <a:t>Example</a:t>
            </a:r>
            <a:r>
              <a:rPr lang="en-US" sz="2400" dirty="0"/>
              <a:t>: </a:t>
            </a:r>
            <a:r>
              <a:rPr lang="en-US" sz="2400" i="1" dirty="0" err="1"/>
              <a:t>h</a:t>
            </a:r>
            <a:r>
              <a:rPr lang="en-US" sz="2400" i="1" baseline="-25000" dirty="0" err="1"/>
              <a:t>SLD</a:t>
            </a:r>
            <a:r>
              <a:rPr lang="en-US" sz="2400" i="1" dirty="0"/>
              <a:t>(n) </a:t>
            </a:r>
            <a:r>
              <a:rPr lang="en-US" sz="2400" dirty="0"/>
              <a:t>(never overestimates the actual road distance)
</a:t>
            </a:r>
            <a:r>
              <a:rPr lang="en-US" sz="2400" dirty="0" smtClean="0">
                <a:solidFill>
                  <a:srgbClr val="C00000"/>
                </a:solidFill>
              </a:rPr>
              <a:t>Theorem</a:t>
            </a:r>
            <a:r>
              <a:rPr lang="en-US" sz="2400" dirty="0">
                <a:solidFill>
                  <a:srgbClr val="C00000"/>
                </a:solidFill>
              </a:rPr>
              <a:t>:</a:t>
            </a:r>
            <a:r>
              <a:rPr lang="en-US" sz="2400" dirty="0"/>
              <a:t> If </a:t>
            </a:r>
            <a:r>
              <a:rPr lang="en-US" sz="2400" i="1" dirty="0"/>
              <a:t>h(n) </a:t>
            </a:r>
            <a:r>
              <a:rPr lang="en-US" sz="2400" dirty="0"/>
              <a:t>is admissible, A</a:t>
            </a:r>
            <a:r>
              <a:rPr lang="en-US" sz="2400" baseline="30000" dirty="0"/>
              <a:t>*</a:t>
            </a:r>
            <a:r>
              <a:rPr lang="en-US" sz="2400" dirty="0"/>
              <a:t> using </a:t>
            </a:r>
            <a:r>
              <a:rPr lang="en-US" sz="2400" dirty="0">
                <a:latin typeface="Courier New" pitchFamily="49" charset="0"/>
              </a:rPr>
              <a:t>TREE-SEARCH</a:t>
            </a:r>
            <a:r>
              <a:rPr lang="en-US" sz="2400" dirty="0"/>
              <a:t> is </a:t>
            </a:r>
            <a:r>
              <a:rPr lang="en-US" sz="2400" dirty="0" smtClean="0"/>
              <a:t>optimal</a:t>
            </a:r>
            <a:endParaRPr lang="en-US" sz="2400" dirty="0"/>
          </a:p>
          <a:p>
            <a:endParaRPr lang="en-US" sz="2400" dirty="0"/>
          </a:p>
        </p:txBody>
      </p:sp>
      <p:sp>
        <p:nvSpPr>
          <p:cNvPr id="4" name="Slide Number Placeholder 3"/>
          <p:cNvSpPr>
            <a:spLocks noGrp="1"/>
          </p:cNvSpPr>
          <p:nvPr>
            <p:ph type="sldNum" sz="quarter" idx="11"/>
          </p:nvPr>
        </p:nvSpPr>
        <p:spPr/>
        <p:txBody>
          <a:bodyPr/>
          <a:lstStyle/>
          <a:p>
            <a:pPr>
              <a:defRPr/>
            </a:pPr>
            <a:fld id="{314D707B-2420-4898-AD15-6C605AFCEDEB}" type="slidenum">
              <a:rPr lang="en-US" smtClean="0"/>
              <a:pPr>
                <a:defRPr/>
              </a:pPr>
              <a:t>67</a:t>
            </a:fld>
            <a:endParaRPr lang="en-US"/>
          </a:p>
        </p:txBody>
      </p:sp>
    </p:spTree>
    <p:extLst>
      <p:ext uri="{BB962C8B-B14F-4D97-AF65-F5344CB8AC3E}">
        <p14:creationId xmlns:p14="http://schemas.microsoft.com/office/powerpoint/2010/main" val="286580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Search Algorithm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314D707B-2420-4898-AD15-6C605AFCEDEB}" type="slidenum">
              <a:rPr lang="en-US" smtClean="0"/>
              <a:pPr>
                <a:defRPr/>
              </a:pPr>
              <a:t>68</a:t>
            </a:fld>
            <a:endParaRPr lang="en-US"/>
          </a:p>
        </p:txBody>
      </p:sp>
      <p:pic>
        <p:nvPicPr>
          <p:cNvPr id="5" name="Picture 4" descr="romani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65" y="1267452"/>
            <a:ext cx="8814390" cy="465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9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 y="15240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t>Press space to see an A* search of the Romanian map featured in the previous slide. </a:t>
            </a:r>
            <a:r>
              <a:rPr lang="en-GB" sz="1600" b="1"/>
              <a:t>Note:</a:t>
            </a:r>
            <a:r>
              <a:rPr lang="en-GB" sz="1600"/>
              <a:t> Throughout the animation all nodes are labelled with  </a:t>
            </a:r>
            <a:r>
              <a:rPr lang="en-GB" sz="1600" b="1" i="1">
                <a:solidFill>
                  <a:srgbClr val="009900"/>
                </a:solidFill>
              </a:rPr>
              <a:t>f(n)</a:t>
            </a:r>
            <a:r>
              <a:rPr lang="en-GB" sz="1600" b="1" i="1"/>
              <a:t> = </a:t>
            </a:r>
            <a:r>
              <a:rPr lang="en-GB" sz="1600" b="1" i="1">
                <a:solidFill>
                  <a:schemeClr val="accent2"/>
                </a:solidFill>
              </a:rPr>
              <a:t>g(n) </a:t>
            </a:r>
            <a:r>
              <a:rPr lang="en-GB" sz="1600" b="1" i="1"/>
              <a:t>+ </a:t>
            </a:r>
            <a:r>
              <a:rPr lang="en-GB" sz="1600" b="1" i="1">
                <a:solidFill>
                  <a:srgbClr val="FF3300"/>
                </a:solidFill>
              </a:rPr>
              <a:t>h(n)</a:t>
            </a:r>
            <a:r>
              <a:rPr lang="en-GB" sz="1600"/>
              <a:t>. However,we will be using the abbreviations </a:t>
            </a:r>
            <a:r>
              <a:rPr lang="en-GB" sz="1600" b="1" i="1">
                <a:solidFill>
                  <a:srgbClr val="009900"/>
                </a:solidFill>
              </a:rPr>
              <a:t>f</a:t>
            </a:r>
            <a:r>
              <a:rPr lang="en-GB" sz="1600"/>
              <a:t>, </a:t>
            </a:r>
            <a:r>
              <a:rPr lang="en-GB" sz="1600" b="1" i="1">
                <a:solidFill>
                  <a:schemeClr val="accent2"/>
                </a:solidFill>
              </a:rPr>
              <a:t>g</a:t>
            </a:r>
            <a:r>
              <a:rPr lang="en-GB" sz="1600"/>
              <a:t> and </a:t>
            </a:r>
            <a:r>
              <a:rPr lang="en-GB" sz="1600" b="1" i="1">
                <a:solidFill>
                  <a:srgbClr val="FF3300"/>
                </a:solidFill>
              </a:rPr>
              <a:t>h</a:t>
            </a:r>
            <a:r>
              <a:rPr lang="en-GB" sz="1600"/>
              <a:t> to make the notation simpler</a:t>
            </a:r>
            <a:endParaRPr lang="en-GB" sz="1100" i="1"/>
          </a:p>
        </p:txBody>
      </p:sp>
      <p:cxnSp>
        <p:nvCxnSpPr>
          <p:cNvPr id="34822" name="AutoShape 6"/>
          <p:cNvCxnSpPr>
            <a:cxnSpLocks noChangeShapeType="1"/>
          </p:cNvCxnSpPr>
          <p:nvPr/>
        </p:nvCxnSpPr>
        <p:spPr bwMode="auto">
          <a:xfrm>
            <a:off x="6324600" y="1295400"/>
            <a:ext cx="1371600" cy="533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6" name="Oval 10"/>
          <p:cNvSpPr>
            <a:spLocks noChangeArrowheads="1"/>
          </p:cNvSpPr>
          <p:nvPr/>
        </p:nvSpPr>
        <p:spPr bwMode="auto">
          <a:xfrm>
            <a:off x="7543799" y="4800600"/>
            <a:ext cx="215153"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4828" name="Oval 12"/>
          <p:cNvSpPr>
            <a:spLocks noChangeArrowheads="1"/>
          </p:cNvSpPr>
          <p:nvPr/>
        </p:nvSpPr>
        <p:spPr bwMode="auto">
          <a:xfrm>
            <a:off x="6553200" y="2971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29" name="Oval 13"/>
          <p:cNvSpPr>
            <a:spLocks noChangeArrowheads="1"/>
          </p:cNvSpPr>
          <p:nvPr/>
        </p:nvSpPr>
        <p:spPr bwMode="auto">
          <a:xfrm>
            <a:off x="4267200" y="5410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30" name="Oval 14"/>
          <p:cNvSpPr>
            <a:spLocks noChangeArrowheads="1"/>
          </p:cNvSpPr>
          <p:nvPr/>
        </p:nvSpPr>
        <p:spPr bwMode="auto">
          <a:xfrm>
            <a:off x="3505200" y="33528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831" name="Oval 15"/>
          <p:cNvSpPr>
            <a:spLocks noChangeArrowheads="1"/>
          </p:cNvSpPr>
          <p:nvPr/>
        </p:nvSpPr>
        <p:spPr bwMode="auto">
          <a:xfrm>
            <a:off x="2133600" y="4267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32" name="Oval 16"/>
          <p:cNvSpPr>
            <a:spLocks noChangeArrowheads="1"/>
          </p:cNvSpPr>
          <p:nvPr/>
        </p:nvSpPr>
        <p:spPr bwMode="auto">
          <a:xfrm>
            <a:off x="2133600" y="1752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33" name="Oval 17"/>
          <p:cNvSpPr>
            <a:spLocks noChangeArrowheads="1"/>
          </p:cNvSpPr>
          <p:nvPr/>
        </p:nvSpPr>
        <p:spPr bwMode="auto">
          <a:xfrm>
            <a:off x="990600" y="2743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34" name="Oval 18"/>
          <p:cNvSpPr>
            <a:spLocks noChangeArrowheads="1"/>
          </p:cNvSpPr>
          <p:nvPr/>
        </p:nvSpPr>
        <p:spPr bwMode="auto">
          <a:xfrm>
            <a:off x="381000" y="40386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835" name="Oval 19"/>
          <p:cNvSpPr>
            <a:spLocks noChangeArrowheads="1"/>
          </p:cNvSpPr>
          <p:nvPr/>
        </p:nvSpPr>
        <p:spPr bwMode="auto">
          <a:xfrm>
            <a:off x="1981200" y="57912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34847" name="AutoShape 31"/>
          <p:cNvCxnSpPr>
            <a:cxnSpLocks noChangeShapeType="1"/>
            <a:stCxn id="34829" idx="6"/>
            <a:endCxn id="34826" idx="2"/>
          </p:cNvCxnSpPr>
          <p:nvPr/>
        </p:nvCxnSpPr>
        <p:spPr bwMode="auto">
          <a:xfrm flipV="1">
            <a:off x="4419600" y="4876800"/>
            <a:ext cx="3124199"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8" name="AutoShape 32"/>
          <p:cNvCxnSpPr>
            <a:cxnSpLocks noChangeShapeType="1"/>
          </p:cNvCxnSpPr>
          <p:nvPr/>
        </p:nvCxnSpPr>
        <p:spPr bwMode="auto">
          <a:xfrm flipV="1">
            <a:off x="3657600" y="3048000"/>
            <a:ext cx="28956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9" name="AutoShape 33"/>
          <p:cNvCxnSpPr>
            <a:cxnSpLocks noChangeShapeType="1"/>
            <a:stCxn id="34831" idx="6"/>
            <a:endCxn id="34829" idx="2"/>
          </p:cNvCxnSpPr>
          <p:nvPr/>
        </p:nvCxnSpPr>
        <p:spPr bwMode="auto">
          <a:xfrm>
            <a:off x="2286000" y="4343400"/>
            <a:ext cx="1981200" cy="1143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0" name="AutoShape 34"/>
          <p:cNvCxnSpPr>
            <a:cxnSpLocks noChangeShapeType="1"/>
            <a:stCxn id="34831" idx="0"/>
            <a:endCxn id="34830" idx="3"/>
          </p:cNvCxnSpPr>
          <p:nvPr/>
        </p:nvCxnSpPr>
        <p:spPr bwMode="auto">
          <a:xfrm flipV="1">
            <a:off x="2209800" y="3482975"/>
            <a:ext cx="1317625" cy="784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1" name="AutoShape 35"/>
          <p:cNvCxnSpPr>
            <a:cxnSpLocks noChangeShapeType="1"/>
            <a:stCxn id="34830" idx="0"/>
            <a:endCxn id="34832" idx="4"/>
          </p:cNvCxnSpPr>
          <p:nvPr/>
        </p:nvCxnSpPr>
        <p:spPr bwMode="auto">
          <a:xfrm flipH="1" flipV="1">
            <a:off x="2209800" y="1905000"/>
            <a:ext cx="1371600" cy="1447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2" name="AutoShape 36"/>
          <p:cNvCxnSpPr>
            <a:cxnSpLocks noChangeShapeType="1"/>
            <a:stCxn id="34927" idx="3"/>
            <a:endCxn id="34832" idx="2"/>
          </p:cNvCxnSpPr>
          <p:nvPr/>
        </p:nvCxnSpPr>
        <p:spPr bwMode="auto">
          <a:xfrm flipV="1">
            <a:off x="1066800" y="1828800"/>
            <a:ext cx="1066800" cy="9604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4" name="AutoShape 38"/>
          <p:cNvCxnSpPr>
            <a:cxnSpLocks noChangeShapeType="1"/>
            <a:stCxn id="34835" idx="1"/>
            <a:endCxn id="34831" idx="4"/>
          </p:cNvCxnSpPr>
          <p:nvPr/>
        </p:nvCxnSpPr>
        <p:spPr bwMode="auto">
          <a:xfrm flipV="1">
            <a:off x="2003425" y="4419600"/>
            <a:ext cx="206375" cy="1393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5" name="AutoShape 39"/>
          <p:cNvCxnSpPr>
            <a:cxnSpLocks noChangeShapeType="1"/>
            <a:stCxn id="34833" idx="5"/>
            <a:endCxn id="34830" idx="1"/>
          </p:cNvCxnSpPr>
          <p:nvPr/>
        </p:nvCxnSpPr>
        <p:spPr bwMode="auto">
          <a:xfrm>
            <a:off x="1120775" y="2873375"/>
            <a:ext cx="2406650"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6" name="AutoShape 40"/>
          <p:cNvCxnSpPr>
            <a:cxnSpLocks noChangeShapeType="1"/>
          </p:cNvCxnSpPr>
          <p:nvPr/>
        </p:nvCxnSpPr>
        <p:spPr bwMode="auto">
          <a:xfrm flipH="1">
            <a:off x="457200" y="2895600"/>
            <a:ext cx="663575" cy="11652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63" name="Text Box 47"/>
          <p:cNvSpPr txBox="1">
            <a:spLocks noChangeArrowheads="1"/>
          </p:cNvSpPr>
          <p:nvPr/>
        </p:nvSpPr>
        <p:spPr bwMode="auto">
          <a:xfrm>
            <a:off x="2209800" y="1524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t>Oradea</a:t>
            </a:r>
          </a:p>
        </p:txBody>
      </p:sp>
      <p:sp>
        <p:nvSpPr>
          <p:cNvPr id="34864" name="Oval 48"/>
          <p:cNvSpPr>
            <a:spLocks noChangeArrowheads="1"/>
          </p:cNvSpPr>
          <p:nvPr/>
        </p:nvSpPr>
        <p:spPr bwMode="auto">
          <a:xfrm>
            <a:off x="762000" y="1676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34866" name="AutoShape 50"/>
          <p:cNvCxnSpPr>
            <a:cxnSpLocks noChangeShapeType="1"/>
            <a:stCxn id="34864" idx="4"/>
            <a:endCxn id="34934" idx="1"/>
          </p:cNvCxnSpPr>
          <p:nvPr/>
        </p:nvCxnSpPr>
        <p:spPr bwMode="auto">
          <a:xfrm>
            <a:off x="838200" y="1828800"/>
            <a:ext cx="174625" cy="936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67" name="Text Box 51"/>
          <p:cNvSpPr txBox="1">
            <a:spLocks noChangeArrowheads="1"/>
          </p:cNvSpPr>
          <p:nvPr/>
        </p:nvSpPr>
        <p:spPr bwMode="auto">
          <a:xfrm>
            <a:off x="0" y="14478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t>Zerind</a:t>
            </a:r>
          </a:p>
        </p:txBody>
      </p:sp>
      <p:sp>
        <p:nvSpPr>
          <p:cNvPr id="34868" name="Text Box 52"/>
          <p:cNvSpPr txBox="1">
            <a:spLocks noChangeArrowheads="1"/>
          </p:cNvSpPr>
          <p:nvPr/>
        </p:nvSpPr>
        <p:spPr bwMode="auto">
          <a:xfrm>
            <a:off x="6400800" y="2667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1800"/>
              <a:t>Fagaras</a:t>
            </a:r>
          </a:p>
        </p:txBody>
      </p:sp>
      <p:sp>
        <p:nvSpPr>
          <p:cNvPr id="34876" name="Text Box 60"/>
          <p:cNvSpPr txBox="1">
            <a:spLocks noChangeArrowheads="1"/>
          </p:cNvSpPr>
          <p:nvPr/>
        </p:nvSpPr>
        <p:spPr bwMode="auto">
          <a:xfrm>
            <a:off x="4191000" y="510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t>Pitesti</a:t>
            </a:r>
          </a:p>
        </p:txBody>
      </p:sp>
      <p:sp>
        <p:nvSpPr>
          <p:cNvPr id="34877" name="Text Box 61"/>
          <p:cNvSpPr txBox="1">
            <a:spLocks noChangeArrowheads="1"/>
          </p:cNvSpPr>
          <p:nvPr/>
        </p:nvSpPr>
        <p:spPr bwMode="auto">
          <a:xfrm>
            <a:off x="3505200" y="3048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a:t>Sibiu</a:t>
            </a:r>
          </a:p>
        </p:txBody>
      </p:sp>
      <p:sp>
        <p:nvSpPr>
          <p:cNvPr id="34879" name="Text Box 63"/>
          <p:cNvSpPr txBox="1">
            <a:spLocks noChangeArrowheads="1"/>
          </p:cNvSpPr>
          <p:nvPr/>
        </p:nvSpPr>
        <p:spPr bwMode="auto">
          <a:xfrm>
            <a:off x="2104571" y="5638800"/>
            <a:ext cx="914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a:t>Craiova</a:t>
            </a:r>
            <a:endParaRPr lang="en-GB" sz="1800" dirty="0"/>
          </a:p>
        </p:txBody>
      </p:sp>
      <p:sp>
        <p:nvSpPr>
          <p:cNvPr id="34880" name="Text Box 64"/>
          <p:cNvSpPr txBox="1">
            <a:spLocks noChangeArrowheads="1"/>
          </p:cNvSpPr>
          <p:nvPr/>
        </p:nvSpPr>
        <p:spPr bwMode="auto">
          <a:xfrm>
            <a:off x="2286000" y="4114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dirty="0" err="1"/>
              <a:t>Rimnicu</a:t>
            </a:r>
            <a:endParaRPr lang="en-GB" sz="1800" dirty="0"/>
          </a:p>
        </p:txBody>
      </p:sp>
      <p:sp>
        <p:nvSpPr>
          <p:cNvPr id="34882" name="Text Box 66"/>
          <p:cNvSpPr txBox="1">
            <a:spLocks noChangeArrowheads="1"/>
          </p:cNvSpPr>
          <p:nvPr/>
        </p:nvSpPr>
        <p:spPr bwMode="auto">
          <a:xfrm>
            <a:off x="152400" y="4267200"/>
            <a:ext cx="1143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a:t>Timisoara</a:t>
            </a:r>
            <a:endParaRPr lang="en-GB" sz="1800" dirty="0"/>
          </a:p>
        </p:txBody>
      </p:sp>
      <p:cxnSp>
        <p:nvCxnSpPr>
          <p:cNvPr id="34907" name="AutoShape 91"/>
          <p:cNvCxnSpPr>
            <a:cxnSpLocks noChangeShapeType="1"/>
            <a:stCxn id="34833" idx="5"/>
          </p:cNvCxnSpPr>
          <p:nvPr/>
        </p:nvCxnSpPr>
        <p:spPr bwMode="auto">
          <a:xfrm>
            <a:off x="1120775" y="2873375"/>
            <a:ext cx="631825" cy="5556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18" name="AutoShape 102"/>
          <p:cNvCxnSpPr>
            <a:cxnSpLocks noChangeShapeType="1"/>
          </p:cNvCxnSpPr>
          <p:nvPr/>
        </p:nvCxnSpPr>
        <p:spPr bwMode="auto">
          <a:xfrm>
            <a:off x="3657600" y="4953000"/>
            <a:ext cx="1524000" cy="42703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926" name="Text Box 110"/>
          <p:cNvSpPr txBox="1">
            <a:spLocks noChangeArrowheads="1"/>
          </p:cNvSpPr>
          <p:nvPr/>
        </p:nvSpPr>
        <p:spPr bwMode="auto">
          <a:xfrm>
            <a:off x="7619999" y="4572000"/>
            <a:ext cx="152400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dirty="0"/>
              <a:t>Bucharest</a:t>
            </a:r>
            <a:endParaRPr lang="en-GB" dirty="0"/>
          </a:p>
        </p:txBody>
      </p:sp>
      <p:sp>
        <p:nvSpPr>
          <p:cNvPr id="34927" name="Text Box 111"/>
          <p:cNvSpPr txBox="1">
            <a:spLocks noChangeArrowheads="1"/>
          </p:cNvSpPr>
          <p:nvPr/>
        </p:nvSpPr>
        <p:spPr bwMode="auto">
          <a:xfrm>
            <a:off x="304800" y="2590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a:t>Arad</a:t>
            </a:r>
            <a:endParaRPr lang="en-GB" dirty="0"/>
          </a:p>
        </p:txBody>
      </p:sp>
      <p:sp>
        <p:nvSpPr>
          <p:cNvPr id="34928" name="Text Box 112"/>
          <p:cNvSpPr txBox="1">
            <a:spLocks noChangeArrowheads="1"/>
          </p:cNvSpPr>
          <p:nvPr/>
        </p:nvSpPr>
        <p:spPr bwMode="auto">
          <a:xfrm>
            <a:off x="228600" y="15240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t>We begin with the initial state of Arad. The cost of reaching Arad </a:t>
            </a:r>
            <a:r>
              <a:rPr lang="en-GB" sz="1600" i="1"/>
              <a:t>from</a:t>
            </a:r>
            <a:r>
              <a:rPr lang="en-GB" sz="1600"/>
              <a:t> Arad (or </a:t>
            </a:r>
            <a:r>
              <a:rPr lang="en-GB" sz="1600" b="1" i="1">
                <a:solidFill>
                  <a:schemeClr val="accent2"/>
                </a:solidFill>
              </a:rPr>
              <a:t>g</a:t>
            </a:r>
            <a:r>
              <a:rPr lang="en-GB" sz="1600"/>
              <a:t> value) is </a:t>
            </a:r>
            <a:r>
              <a:rPr lang="en-GB" sz="1600">
                <a:solidFill>
                  <a:schemeClr val="accent2"/>
                </a:solidFill>
              </a:rPr>
              <a:t>0 </a:t>
            </a:r>
            <a:r>
              <a:rPr lang="en-GB" sz="1600"/>
              <a:t>miles. The straight line distance from Arad to Bucharest (or </a:t>
            </a:r>
            <a:r>
              <a:rPr lang="en-GB" sz="1600" b="1" i="1">
                <a:solidFill>
                  <a:srgbClr val="FF3300"/>
                </a:solidFill>
              </a:rPr>
              <a:t>h</a:t>
            </a:r>
            <a:r>
              <a:rPr lang="en-GB" sz="1600"/>
              <a:t> value) is </a:t>
            </a:r>
            <a:r>
              <a:rPr lang="en-GB" sz="1600">
                <a:solidFill>
                  <a:srgbClr val="FF3300"/>
                </a:solidFill>
              </a:rPr>
              <a:t>366 </a:t>
            </a:r>
            <a:r>
              <a:rPr lang="en-GB" sz="1600"/>
              <a:t>miles. This gives us a total value of ( </a:t>
            </a:r>
            <a:r>
              <a:rPr lang="en-GB" sz="1600" b="1" i="1">
                <a:solidFill>
                  <a:srgbClr val="009900"/>
                </a:solidFill>
              </a:rPr>
              <a:t>f</a:t>
            </a:r>
            <a:r>
              <a:rPr lang="en-GB" sz="1600" b="1" i="1"/>
              <a:t> = </a:t>
            </a:r>
            <a:r>
              <a:rPr lang="en-GB" sz="1600" b="1" i="1">
                <a:solidFill>
                  <a:schemeClr val="accent2"/>
                </a:solidFill>
              </a:rPr>
              <a:t>g </a:t>
            </a:r>
            <a:r>
              <a:rPr lang="en-GB" sz="1600" b="1" i="1"/>
              <a:t>+ </a:t>
            </a:r>
            <a:r>
              <a:rPr lang="en-GB" sz="1600" b="1" i="1">
                <a:solidFill>
                  <a:srgbClr val="FF3300"/>
                </a:solidFill>
              </a:rPr>
              <a:t>h </a:t>
            </a:r>
            <a:r>
              <a:rPr lang="en-GB" sz="1600" b="1" i="1">
                <a:solidFill>
                  <a:schemeClr val="tx2"/>
                </a:solidFill>
              </a:rPr>
              <a:t>)</a:t>
            </a:r>
            <a:r>
              <a:rPr lang="en-GB" sz="1600"/>
              <a:t> </a:t>
            </a:r>
            <a:r>
              <a:rPr lang="en-GB" sz="1600">
                <a:solidFill>
                  <a:srgbClr val="009900"/>
                </a:solidFill>
              </a:rPr>
              <a:t>366 miles. </a:t>
            </a:r>
            <a:r>
              <a:rPr lang="en-GB" sz="1600">
                <a:solidFill>
                  <a:schemeClr val="tx2"/>
                </a:solidFill>
              </a:rPr>
              <a:t>Press space to expand the initial state of Arad.</a:t>
            </a:r>
          </a:p>
        </p:txBody>
      </p:sp>
      <p:sp>
        <p:nvSpPr>
          <p:cNvPr id="34929" name="Text Box 113"/>
          <p:cNvSpPr txBox="1">
            <a:spLocks noChangeArrowheads="1"/>
          </p:cNvSpPr>
          <p:nvPr/>
        </p:nvSpPr>
        <p:spPr bwMode="auto">
          <a:xfrm>
            <a:off x="1066800" y="24384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0 </a:t>
            </a:r>
            <a:r>
              <a:rPr lang="en-US" sz="1000"/>
              <a:t>+ </a:t>
            </a:r>
            <a:r>
              <a:rPr lang="en-US" sz="1000">
                <a:solidFill>
                  <a:srgbClr val="FF3300"/>
                </a:solidFill>
              </a:rPr>
              <a:t>366</a:t>
            </a:r>
          </a:p>
          <a:p>
            <a:r>
              <a:rPr lang="en-US" sz="1000"/>
              <a:t>F= </a:t>
            </a:r>
            <a:r>
              <a:rPr lang="en-US" sz="1000">
                <a:solidFill>
                  <a:srgbClr val="009900"/>
                </a:solidFill>
              </a:rPr>
              <a:t>366</a:t>
            </a:r>
          </a:p>
        </p:txBody>
      </p:sp>
      <p:sp>
        <p:nvSpPr>
          <p:cNvPr id="34930" name="Text Box 114"/>
          <p:cNvSpPr txBox="1">
            <a:spLocks noChangeArrowheads="1"/>
          </p:cNvSpPr>
          <p:nvPr/>
        </p:nvSpPr>
        <p:spPr bwMode="auto">
          <a:xfrm>
            <a:off x="914400" y="1600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75 </a:t>
            </a:r>
            <a:r>
              <a:rPr lang="en-US" sz="1000"/>
              <a:t>+ </a:t>
            </a:r>
            <a:r>
              <a:rPr lang="en-US" sz="1000">
                <a:solidFill>
                  <a:srgbClr val="FF3300"/>
                </a:solidFill>
              </a:rPr>
              <a:t>374</a:t>
            </a:r>
          </a:p>
          <a:p>
            <a:r>
              <a:rPr lang="en-US" sz="1000"/>
              <a:t>F= </a:t>
            </a:r>
            <a:r>
              <a:rPr lang="en-US" sz="1000">
                <a:solidFill>
                  <a:srgbClr val="009900"/>
                </a:solidFill>
              </a:rPr>
              <a:t>449</a:t>
            </a:r>
          </a:p>
        </p:txBody>
      </p:sp>
      <p:sp>
        <p:nvSpPr>
          <p:cNvPr id="34931" name="Text Box 115"/>
          <p:cNvSpPr txBox="1">
            <a:spLocks noChangeArrowheads="1"/>
          </p:cNvSpPr>
          <p:nvPr/>
        </p:nvSpPr>
        <p:spPr bwMode="auto">
          <a:xfrm>
            <a:off x="3581399" y="3505200"/>
            <a:ext cx="1241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t>F= </a:t>
            </a:r>
            <a:r>
              <a:rPr lang="en-US" sz="1000" dirty="0">
                <a:solidFill>
                  <a:schemeClr val="accent2"/>
                </a:solidFill>
              </a:rPr>
              <a:t>140 </a:t>
            </a:r>
            <a:r>
              <a:rPr lang="en-US" sz="1000" dirty="0"/>
              <a:t>+ </a:t>
            </a:r>
            <a:r>
              <a:rPr lang="en-US" sz="1000" dirty="0">
                <a:solidFill>
                  <a:srgbClr val="FF3300"/>
                </a:solidFill>
              </a:rPr>
              <a:t>253</a:t>
            </a:r>
          </a:p>
          <a:p>
            <a:r>
              <a:rPr lang="en-US" sz="1000" dirty="0"/>
              <a:t>F= </a:t>
            </a:r>
            <a:r>
              <a:rPr lang="en-US" sz="1000" dirty="0">
                <a:solidFill>
                  <a:srgbClr val="009900"/>
                </a:solidFill>
              </a:rPr>
              <a:t>393</a:t>
            </a:r>
          </a:p>
        </p:txBody>
      </p:sp>
      <p:sp>
        <p:nvSpPr>
          <p:cNvPr id="34932" name="Text Box 116"/>
          <p:cNvSpPr txBox="1">
            <a:spLocks noChangeArrowheads="1"/>
          </p:cNvSpPr>
          <p:nvPr/>
        </p:nvSpPr>
        <p:spPr bwMode="auto">
          <a:xfrm>
            <a:off x="533400" y="3886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118 </a:t>
            </a:r>
            <a:r>
              <a:rPr lang="en-US" sz="1000"/>
              <a:t>+ </a:t>
            </a:r>
            <a:r>
              <a:rPr lang="en-US" sz="1000">
                <a:solidFill>
                  <a:srgbClr val="FF3300"/>
                </a:solidFill>
              </a:rPr>
              <a:t>329</a:t>
            </a:r>
          </a:p>
          <a:p>
            <a:r>
              <a:rPr lang="en-US" sz="1000"/>
              <a:t>F= </a:t>
            </a:r>
            <a:r>
              <a:rPr lang="en-US" sz="1000">
                <a:solidFill>
                  <a:srgbClr val="009900"/>
                </a:solidFill>
              </a:rPr>
              <a:t>447</a:t>
            </a:r>
          </a:p>
        </p:txBody>
      </p:sp>
      <p:sp>
        <p:nvSpPr>
          <p:cNvPr id="34933" name="Text Box 117"/>
          <p:cNvSpPr txBox="1">
            <a:spLocks noChangeArrowheads="1"/>
          </p:cNvSpPr>
          <p:nvPr/>
        </p:nvSpPr>
        <p:spPr bwMode="auto">
          <a:xfrm>
            <a:off x="152400" y="1524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Once Arad is expanded we look for the node with the lowest cost. Sibiu has the lowest value for </a:t>
            </a:r>
            <a:r>
              <a:rPr lang="en-GB" sz="1600">
                <a:solidFill>
                  <a:srgbClr val="009900"/>
                </a:solidFill>
              </a:rPr>
              <a:t>f</a:t>
            </a:r>
            <a:r>
              <a:rPr lang="en-GB" sz="1600">
                <a:solidFill>
                  <a:schemeClr val="tx2"/>
                </a:solidFill>
              </a:rPr>
              <a:t>. (The cost to reach Sibiu from Arad is </a:t>
            </a:r>
            <a:r>
              <a:rPr lang="en-GB" sz="1600">
                <a:solidFill>
                  <a:schemeClr val="accent2"/>
                </a:solidFill>
              </a:rPr>
              <a:t>140 </a:t>
            </a:r>
            <a:r>
              <a:rPr lang="en-GB" sz="1600">
                <a:solidFill>
                  <a:schemeClr val="tx2"/>
                </a:solidFill>
              </a:rPr>
              <a:t>miles, and the straight line distance from Sibiu to the goal state is </a:t>
            </a:r>
            <a:r>
              <a:rPr lang="en-GB" sz="1600">
                <a:solidFill>
                  <a:srgbClr val="FF3300"/>
                </a:solidFill>
              </a:rPr>
              <a:t>253</a:t>
            </a:r>
            <a:r>
              <a:rPr lang="en-GB" sz="1600">
                <a:solidFill>
                  <a:schemeClr val="tx2"/>
                </a:solidFill>
              </a:rPr>
              <a:t> miles. This gives a total of </a:t>
            </a:r>
            <a:r>
              <a:rPr lang="en-GB" sz="1600">
                <a:solidFill>
                  <a:srgbClr val="009900"/>
                </a:solidFill>
              </a:rPr>
              <a:t>393 miles</a:t>
            </a:r>
            <a:r>
              <a:rPr lang="en-GB" sz="1600">
                <a:solidFill>
                  <a:schemeClr val="tx2"/>
                </a:solidFill>
              </a:rPr>
              <a:t>). Press space to move to this node and expand it.</a:t>
            </a:r>
          </a:p>
        </p:txBody>
      </p:sp>
      <p:sp>
        <p:nvSpPr>
          <p:cNvPr id="34934" name="Oval 118"/>
          <p:cNvSpPr>
            <a:spLocks noChangeArrowheads="1"/>
          </p:cNvSpPr>
          <p:nvPr/>
        </p:nvSpPr>
        <p:spPr bwMode="auto">
          <a:xfrm>
            <a:off x="990600" y="2743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936" name="Oval 120"/>
          <p:cNvSpPr>
            <a:spLocks noChangeArrowheads="1"/>
          </p:cNvSpPr>
          <p:nvPr/>
        </p:nvSpPr>
        <p:spPr bwMode="auto">
          <a:xfrm>
            <a:off x="3505200" y="3352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937" name="Text Box 121"/>
          <p:cNvSpPr txBox="1">
            <a:spLocks noChangeArrowheads="1"/>
          </p:cNvSpPr>
          <p:nvPr/>
        </p:nvSpPr>
        <p:spPr bwMode="auto">
          <a:xfrm>
            <a:off x="228600" y="152400"/>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We now expand Sibiu (that is, we expand the node with the lowest value of </a:t>
            </a:r>
            <a:r>
              <a:rPr lang="en-GB" sz="1600" b="1" i="1">
                <a:solidFill>
                  <a:srgbClr val="009900"/>
                </a:solidFill>
              </a:rPr>
              <a:t>f </a:t>
            </a:r>
            <a:r>
              <a:rPr lang="en-GB" sz="1600">
                <a:solidFill>
                  <a:schemeClr val="tx2"/>
                </a:solidFill>
              </a:rPr>
              <a:t>). Press space to continue the search.</a:t>
            </a:r>
          </a:p>
        </p:txBody>
      </p:sp>
      <p:sp>
        <p:nvSpPr>
          <p:cNvPr id="34938" name="Text Box 122"/>
          <p:cNvSpPr txBox="1">
            <a:spLocks noChangeArrowheads="1"/>
          </p:cNvSpPr>
          <p:nvPr/>
        </p:nvSpPr>
        <p:spPr bwMode="auto">
          <a:xfrm>
            <a:off x="5943600" y="31242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239 </a:t>
            </a:r>
            <a:r>
              <a:rPr lang="en-US" sz="1000"/>
              <a:t>+ </a:t>
            </a:r>
            <a:r>
              <a:rPr lang="en-US" sz="1000">
                <a:solidFill>
                  <a:srgbClr val="FF3300"/>
                </a:solidFill>
              </a:rPr>
              <a:t>178</a:t>
            </a:r>
          </a:p>
          <a:p>
            <a:r>
              <a:rPr lang="en-US" sz="1000"/>
              <a:t>F= </a:t>
            </a:r>
            <a:r>
              <a:rPr lang="en-US" sz="1000">
                <a:solidFill>
                  <a:srgbClr val="009900"/>
                </a:solidFill>
              </a:rPr>
              <a:t>417</a:t>
            </a:r>
          </a:p>
        </p:txBody>
      </p:sp>
      <p:sp>
        <p:nvSpPr>
          <p:cNvPr id="34939" name="Text Box 123"/>
          <p:cNvSpPr txBox="1">
            <a:spLocks noChangeArrowheads="1"/>
          </p:cNvSpPr>
          <p:nvPr/>
        </p:nvSpPr>
        <p:spPr bwMode="auto">
          <a:xfrm>
            <a:off x="2514600" y="1828800"/>
            <a:ext cx="1066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291 </a:t>
            </a:r>
            <a:r>
              <a:rPr lang="en-US" sz="1000"/>
              <a:t>+ </a:t>
            </a:r>
            <a:r>
              <a:rPr lang="en-US" sz="1000">
                <a:solidFill>
                  <a:srgbClr val="FF3300"/>
                </a:solidFill>
              </a:rPr>
              <a:t>380</a:t>
            </a:r>
          </a:p>
          <a:p>
            <a:r>
              <a:rPr lang="en-US" sz="1000"/>
              <a:t>F= </a:t>
            </a:r>
            <a:r>
              <a:rPr lang="en-US" sz="1000">
                <a:solidFill>
                  <a:srgbClr val="009900"/>
                </a:solidFill>
              </a:rPr>
              <a:t>671</a:t>
            </a:r>
          </a:p>
        </p:txBody>
      </p:sp>
      <p:sp>
        <p:nvSpPr>
          <p:cNvPr id="34940" name="Text Box 124"/>
          <p:cNvSpPr txBox="1">
            <a:spLocks noChangeArrowheads="1"/>
          </p:cNvSpPr>
          <p:nvPr/>
        </p:nvSpPr>
        <p:spPr bwMode="auto">
          <a:xfrm>
            <a:off x="1676400" y="3810000"/>
            <a:ext cx="990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220 </a:t>
            </a:r>
            <a:r>
              <a:rPr lang="en-US" sz="1000"/>
              <a:t>+ </a:t>
            </a:r>
            <a:r>
              <a:rPr lang="en-US" sz="1000">
                <a:solidFill>
                  <a:srgbClr val="FF3300"/>
                </a:solidFill>
              </a:rPr>
              <a:t>193</a:t>
            </a:r>
          </a:p>
          <a:p>
            <a:r>
              <a:rPr lang="en-US" sz="1000"/>
              <a:t>F= </a:t>
            </a:r>
            <a:r>
              <a:rPr lang="en-US" sz="1000">
                <a:solidFill>
                  <a:srgbClr val="009900"/>
                </a:solidFill>
              </a:rPr>
              <a:t>413</a:t>
            </a:r>
          </a:p>
        </p:txBody>
      </p:sp>
      <p:sp>
        <p:nvSpPr>
          <p:cNvPr id="34943" name="Oval 127"/>
          <p:cNvSpPr>
            <a:spLocks noChangeArrowheads="1"/>
          </p:cNvSpPr>
          <p:nvPr/>
        </p:nvSpPr>
        <p:spPr bwMode="auto">
          <a:xfrm>
            <a:off x="21336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944" name="Text Box 128"/>
          <p:cNvSpPr txBox="1">
            <a:spLocks noChangeArrowheads="1"/>
          </p:cNvSpPr>
          <p:nvPr/>
        </p:nvSpPr>
        <p:spPr bwMode="auto">
          <a:xfrm>
            <a:off x="228600" y="152400"/>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We now expand Rimnicu (that is, we expand the node with the lowest value of </a:t>
            </a:r>
            <a:r>
              <a:rPr lang="en-GB" sz="1600" b="1" i="1">
                <a:solidFill>
                  <a:srgbClr val="009900"/>
                </a:solidFill>
              </a:rPr>
              <a:t>f </a:t>
            </a:r>
            <a:r>
              <a:rPr lang="en-GB" sz="1600">
                <a:solidFill>
                  <a:schemeClr val="tx2"/>
                </a:solidFill>
              </a:rPr>
              <a:t>). Press space to continue the search.</a:t>
            </a:r>
          </a:p>
        </p:txBody>
      </p:sp>
      <p:sp>
        <p:nvSpPr>
          <p:cNvPr id="34945" name="Text Box 129"/>
          <p:cNvSpPr txBox="1">
            <a:spLocks noChangeArrowheads="1"/>
          </p:cNvSpPr>
          <p:nvPr/>
        </p:nvSpPr>
        <p:spPr bwMode="auto">
          <a:xfrm>
            <a:off x="4191000" y="5562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317 </a:t>
            </a:r>
            <a:r>
              <a:rPr lang="en-US" sz="1000"/>
              <a:t>+ </a:t>
            </a:r>
            <a:r>
              <a:rPr lang="en-US" sz="1000">
                <a:solidFill>
                  <a:srgbClr val="FF3300"/>
                </a:solidFill>
              </a:rPr>
              <a:t>98</a:t>
            </a:r>
          </a:p>
          <a:p>
            <a:r>
              <a:rPr lang="en-US" sz="1000"/>
              <a:t>F= </a:t>
            </a:r>
            <a:r>
              <a:rPr lang="en-US" sz="1000">
                <a:solidFill>
                  <a:srgbClr val="009900"/>
                </a:solidFill>
              </a:rPr>
              <a:t>415</a:t>
            </a:r>
          </a:p>
        </p:txBody>
      </p:sp>
      <p:sp>
        <p:nvSpPr>
          <p:cNvPr id="34946" name="Text Box 130"/>
          <p:cNvSpPr txBox="1">
            <a:spLocks noChangeArrowheads="1"/>
          </p:cNvSpPr>
          <p:nvPr/>
        </p:nvSpPr>
        <p:spPr bwMode="auto">
          <a:xfrm>
            <a:off x="2057400" y="5943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366 </a:t>
            </a:r>
            <a:r>
              <a:rPr lang="en-US" sz="1000"/>
              <a:t>+ </a:t>
            </a:r>
            <a:r>
              <a:rPr lang="en-US" sz="1000">
                <a:solidFill>
                  <a:srgbClr val="FF3300"/>
                </a:solidFill>
              </a:rPr>
              <a:t>160</a:t>
            </a:r>
          </a:p>
          <a:p>
            <a:r>
              <a:rPr lang="en-US" sz="1000"/>
              <a:t>F= </a:t>
            </a:r>
            <a:r>
              <a:rPr lang="en-US" sz="1000">
                <a:solidFill>
                  <a:srgbClr val="009900"/>
                </a:solidFill>
              </a:rPr>
              <a:t>526</a:t>
            </a:r>
          </a:p>
        </p:txBody>
      </p:sp>
      <p:sp>
        <p:nvSpPr>
          <p:cNvPr id="34947" name="Text Box 131"/>
          <p:cNvSpPr txBox="1">
            <a:spLocks noChangeArrowheads="1"/>
          </p:cNvSpPr>
          <p:nvPr/>
        </p:nvSpPr>
        <p:spPr bwMode="auto">
          <a:xfrm>
            <a:off x="152400" y="1524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Once Rimnicu is expanded we look for the node with the lowest cost. As you can see, Pitesti has the lowest value for </a:t>
            </a:r>
            <a:r>
              <a:rPr lang="en-GB" sz="1600">
                <a:solidFill>
                  <a:srgbClr val="009900"/>
                </a:solidFill>
              </a:rPr>
              <a:t>f</a:t>
            </a:r>
            <a:r>
              <a:rPr lang="en-GB" sz="1600">
                <a:solidFill>
                  <a:schemeClr val="tx2"/>
                </a:solidFill>
              </a:rPr>
              <a:t>. (The cost to reach Pitesti from Arad is </a:t>
            </a:r>
            <a:r>
              <a:rPr lang="en-GB" sz="1600">
                <a:solidFill>
                  <a:schemeClr val="accent2"/>
                </a:solidFill>
              </a:rPr>
              <a:t>317 </a:t>
            </a:r>
            <a:r>
              <a:rPr lang="en-GB" sz="1600">
                <a:solidFill>
                  <a:schemeClr val="tx2"/>
                </a:solidFill>
              </a:rPr>
              <a:t>miles, and the straight line distance from Pitesti to the goal state is </a:t>
            </a:r>
            <a:r>
              <a:rPr lang="en-GB" sz="1600">
                <a:solidFill>
                  <a:srgbClr val="FF3300"/>
                </a:solidFill>
              </a:rPr>
              <a:t>98</a:t>
            </a:r>
            <a:r>
              <a:rPr lang="en-GB" sz="1600">
                <a:solidFill>
                  <a:schemeClr val="tx2"/>
                </a:solidFill>
              </a:rPr>
              <a:t> miles. This gives a total of </a:t>
            </a:r>
            <a:r>
              <a:rPr lang="en-GB" sz="1600">
                <a:solidFill>
                  <a:srgbClr val="009900"/>
                </a:solidFill>
              </a:rPr>
              <a:t>415 miles</a:t>
            </a:r>
            <a:r>
              <a:rPr lang="en-GB" sz="1600">
                <a:solidFill>
                  <a:schemeClr val="tx2"/>
                </a:solidFill>
              </a:rPr>
              <a:t>). Press space to move to this node and expand it.</a:t>
            </a:r>
          </a:p>
        </p:txBody>
      </p:sp>
      <p:sp>
        <p:nvSpPr>
          <p:cNvPr id="34949" name="Oval 133"/>
          <p:cNvSpPr>
            <a:spLocks noChangeArrowheads="1"/>
          </p:cNvSpPr>
          <p:nvPr/>
        </p:nvSpPr>
        <p:spPr bwMode="auto">
          <a:xfrm>
            <a:off x="4267200" y="5410200"/>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950" name="Text Box 134"/>
          <p:cNvSpPr txBox="1">
            <a:spLocks noChangeArrowheads="1"/>
          </p:cNvSpPr>
          <p:nvPr/>
        </p:nvSpPr>
        <p:spPr bwMode="auto">
          <a:xfrm>
            <a:off x="228600" y="152400"/>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We now expand Pitesti (that is, we expand the node with the lowest value of </a:t>
            </a:r>
            <a:r>
              <a:rPr lang="en-GB" sz="1600" b="1" i="1">
                <a:solidFill>
                  <a:srgbClr val="009900"/>
                </a:solidFill>
              </a:rPr>
              <a:t>f </a:t>
            </a:r>
            <a:r>
              <a:rPr lang="en-GB" sz="1600">
                <a:solidFill>
                  <a:schemeClr val="tx2"/>
                </a:solidFill>
              </a:rPr>
              <a:t>). Press space to continue the search.</a:t>
            </a:r>
          </a:p>
        </p:txBody>
      </p:sp>
      <p:sp>
        <p:nvSpPr>
          <p:cNvPr id="34955" name="Text Box 139"/>
          <p:cNvSpPr txBox="1">
            <a:spLocks noChangeArrowheads="1"/>
          </p:cNvSpPr>
          <p:nvPr/>
        </p:nvSpPr>
        <p:spPr bwMode="auto">
          <a:xfrm>
            <a:off x="152400" y="1524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We have just expanded a node (Pitesti) that revealed Bucharest, but it has a cost of </a:t>
            </a:r>
            <a:r>
              <a:rPr lang="en-GB" sz="1600">
                <a:solidFill>
                  <a:srgbClr val="009900"/>
                </a:solidFill>
              </a:rPr>
              <a:t>418</a:t>
            </a:r>
            <a:r>
              <a:rPr lang="en-GB" sz="1600">
                <a:solidFill>
                  <a:schemeClr val="tx2"/>
                </a:solidFill>
              </a:rPr>
              <a:t>. If there is any other lower cost node (and in this case there is one cheaper node, Fagaras, with a cost of </a:t>
            </a:r>
            <a:r>
              <a:rPr lang="en-GB" sz="1600">
                <a:solidFill>
                  <a:srgbClr val="009900"/>
                </a:solidFill>
              </a:rPr>
              <a:t>417</a:t>
            </a:r>
            <a:r>
              <a:rPr lang="en-GB" sz="1600">
                <a:solidFill>
                  <a:schemeClr val="tx2"/>
                </a:solidFill>
              </a:rPr>
              <a:t>) then we need to expand it in case it leads to a better solution to Bucharest than the </a:t>
            </a:r>
            <a:r>
              <a:rPr lang="en-GB" sz="1600">
                <a:solidFill>
                  <a:srgbClr val="009900"/>
                </a:solidFill>
              </a:rPr>
              <a:t>418</a:t>
            </a:r>
            <a:r>
              <a:rPr lang="en-GB" sz="1600">
                <a:solidFill>
                  <a:schemeClr val="tx2"/>
                </a:solidFill>
              </a:rPr>
              <a:t> solution we have already found. Press space to continue.</a:t>
            </a:r>
          </a:p>
        </p:txBody>
      </p:sp>
      <p:sp>
        <p:nvSpPr>
          <p:cNvPr id="34964" name="Text Box 148"/>
          <p:cNvSpPr txBox="1">
            <a:spLocks noChangeArrowheads="1"/>
          </p:cNvSpPr>
          <p:nvPr/>
        </p:nvSpPr>
        <p:spPr bwMode="auto">
          <a:xfrm>
            <a:off x="7278914" y="5006521"/>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dirty="0"/>
              <a:t>F= </a:t>
            </a:r>
            <a:r>
              <a:rPr lang="en-US" sz="1000" dirty="0">
                <a:solidFill>
                  <a:schemeClr val="accent2"/>
                </a:solidFill>
              </a:rPr>
              <a:t>418 </a:t>
            </a:r>
            <a:r>
              <a:rPr lang="en-US" sz="1000" dirty="0"/>
              <a:t>+ </a:t>
            </a:r>
            <a:r>
              <a:rPr lang="en-US" sz="1000" dirty="0">
                <a:solidFill>
                  <a:srgbClr val="FF3300"/>
                </a:solidFill>
              </a:rPr>
              <a:t>0</a:t>
            </a:r>
          </a:p>
          <a:p>
            <a:r>
              <a:rPr lang="en-US" sz="1000" dirty="0"/>
              <a:t>F= </a:t>
            </a:r>
            <a:r>
              <a:rPr lang="en-US" sz="1000" dirty="0">
                <a:solidFill>
                  <a:srgbClr val="009900"/>
                </a:solidFill>
              </a:rPr>
              <a:t>418</a:t>
            </a:r>
          </a:p>
        </p:txBody>
      </p:sp>
      <p:sp>
        <p:nvSpPr>
          <p:cNvPr id="34982" name="Text Box 166"/>
          <p:cNvSpPr txBox="1">
            <a:spLocks noChangeArrowheads="1"/>
          </p:cNvSpPr>
          <p:nvPr/>
        </p:nvSpPr>
        <p:spPr bwMode="auto">
          <a:xfrm>
            <a:off x="152400" y="15240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In actual fact, the algorithm will not really recognise that we have found Bucharest. It just keeps expanding the lowest cost nodes (based on </a:t>
            </a:r>
            <a:r>
              <a:rPr lang="en-GB" sz="1600" b="1" i="1">
                <a:solidFill>
                  <a:srgbClr val="009900"/>
                </a:solidFill>
              </a:rPr>
              <a:t>f</a:t>
            </a:r>
            <a:r>
              <a:rPr lang="en-GB" sz="1600">
                <a:solidFill>
                  <a:schemeClr val="tx2"/>
                </a:solidFill>
              </a:rPr>
              <a:t> ) until it finds a goal state AND it has the lowest value of </a:t>
            </a:r>
            <a:r>
              <a:rPr lang="en-GB" sz="1600" b="1" i="1">
                <a:solidFill>
                  <a:srgbClr val="009900"/>
                </a:solidFill>
              </a:rPr>
              <a:t>f</a:t>
            </a:r>
            <a:r>
              <a:rPr lang="en-GB" sz="1600">
                <a:solidFill>
                  <a:schemeClr val="tx2"/>
                </a:solidFill>
              </a:rPr>
              <a:t>. So, we must now move to Fagaras and expand it. Press space to continue.</a:t>
            </a:r>
          </a:p>
        </p:txBody>
      </p:sp>
      <p:sp>
        <p:nvSpPr>
          <p:cNvPr id="34983" name="Text Box 167"/>
          <p:cNvSpPr txBox="1">
            <a:spLocks noChangeArrowheads="1"/>
          </p:cNvSpPr>
          <p:nvPr/>
        </p:nvSpPr>
        <p:spPr bwMode="auto">
          <a:xfrm>
            <a:off x="152400" y="152400"/>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We now expand Fagaras (that is, we expand the node with the lowest value of </a:t>
            </a:r>
            <a:r>
              <a:rPr lang="en-GB" sz="1600" b="1" i="1">
                <a:solidFill>
                  <a:srgbClr val="009900"/>
                </a:solidFill>
              </a:rPr>
              <a:t>f </a:t>
            </a:r>
            <a:r>
              <a:rPr lang="en-GB" sz="1600">
                <a:solidFill>
                  <a:schemeClr val="tx2"/>
                </a:solidFill>
              </a:rPr>
              <a:t>). Press space to continue the search.</a:t>
            </a:r>
          </a:p>
        </p:txBody>
      </p:sp>
      <p:sp>
        <p:nvSpPr>
          <p:cNvPr id="34984" name="Oval 168"/>
          <p:cNvSpPr>
            <a:spLocks noChangeArrowheads="1"/>
          </p:cNvSpPr>
          <p:nvPr/>
        </p:nvSpPr>
        <p:spPr bwMode="auto">
          <a:xfrm>
            <a:off x="6553200" y="2971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985" name="Oval 169"/>
          <p:cNvSpPr>
            <a:spLocks noChangeArrowheads="1"/>
          </p:cNvSpPr>
          <p:nvPr/>
        </p:nvSpPr>
        <p:spPr bwMode="auto">
          <a:xfrm>
            <a:off x="7543800" y="3962400"/>
            <a:ext cx="152400" cy="1524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cxnSp>
        <p:nvCxnSpPr>
          <p:cNvPr id="34986" name="AutoShape 170"/>
          <p:cNvCxnSpPr>
            <a:cxnSpLocks noChangeShapeType="1"/>
            <a:stCxn id="34984" idx="5"/>
            <a:endCxn id="34985" idx="0"/>
          </p:cNvCxnSpPr>
          <p:nvPr/>
        </p:nvCxnSpPr>
        <p:spPr bwMode="auto">
          <a:xfrm>
            <a:off x="6683375" y="3101975"/>
            <a:ext cx="936625" cy="860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987" name="Text Box 171"/>
          <p:cNvSpPr txBox="1">
            <a:spLocks noChangeArrowheads="1"/>
          </p:cNvSpPr>
          <p:nvPr/>
        </p:nvSpPr>
        <p:spPr bwMode="auto">
          <a:xfrm>
            <a:off x="7543800" y="3657600"/>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dirty="0"/>
              <a:t>Bucharest</a:t>
            </a:r>
            <a:r>
              <a:rPr lang="en-GB" sz="1200" dirty="0"/>
              <a:t>(2</a:t>
            </a:r>
            <a:r>
              <a:rPr lang="en-GB" sz="1600" dirty="0"/>
              <a:t>)</a:t>
            </a:r>
          </a:p>
        </p:txBody>
      </p:sp>
      <p:sp>
        <p:nvSpPr>
          <p:cNvPr id="34988" name="Text Box 172"/>
          <p:cNvSpPr txBox="1">
            <a:spLocks noChangeArrowheads="1"/>
          </p:cNvSpPr>
          <p:nvPr/>
        </p:nvSpPr>
        <p:spPr bwMode="auto">
          <a:xfrm>
            <a:off x="7696200" y="4038600"/>
            <a:ext cx="9144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F= </a:t>
            </a:r>
            <a:r>
              <a:rPr lang="en-US" sz="1000">
                <a:solidFill>
                  <a:schemeClr val="accent2"/>
                </a:solidFill>
              </a:rPr>
              <a:t>450 </a:t>
            </a:r>
            <a:r>
              <a:rPr lang="en-US" sz="1000"/>
              <a:t>+ </a:t>
            </a:r>
            <a:r>
              <a:rPr lang="en-US" sz="1000">
                <a:solidFill>
                  <a:srgbClr val="FF3300"/>
                </a:solidFill>
              </a:rPr>
              <a:t>0</a:t>
            </a:r>
          </a:p>
          <a:p>
            <a:r>
              <a:rPr lang="en-US" sz="1000"/>
              <a:t>F= </a:t>
            </a:r>
            <a:r>
              <a:rPr lang="en-US" sz="1000">
                <a:solidFill>
                  <a:srgbClr val="009900"/>
                </a:solidFill>
              </a:rPr>
              <a:t>450</a:t>
            </a:r>
          </a:p>
        </p:txBody>
      </p:sp>
      <p:sp>
        <p:nvSpPr>
          <p:cNvPr id="34989" name="Text Box 173"/>
          <p:cNvSpPr txBox="1">
            <a:spLocks noChangeArrowheads="1"/>
          </p:cNvSpPr>
          <p:nvPr/>
        </p:nvSpPr>
        <p:spPr bwMode="auto">
          <a:xfrm>
            <a:off x="152400" y="1524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Once Fagaras is expanded we look for the lowest cost node. As you can see, we now have </a:t>
            </a:r>
            <a:r>
              <a:rPr lang="en-GB" sz="1600" b="1">
                <a:solidFill>
                  <a:schemeClr val="tx2"/>
                </a:solidFill>
              </a:rPr>
              <a:t>two</a:t>
            </a:r>
            <a:r>
              <a:rPr lang="en-GB" sz="1600">
                <a:solidFill>
                  <a:schemeClr val="tx2"/>
                </a:solidFill>
              </a:rPr>
              <a:t> Bucharest nodes. One of these nodes ( Arad – Sibiu – Rimnicu – Pitesti – Bucharest ) has an </a:t>
            </a:r>
            <a:r>
              <a:rPr lang="en-GB" sz="1600" b="1" i="1">
                <a:solidFill>
                  <a:srgbClr val="009900"/>
                </a:solidFill>
              </a:rPr>
              <a:t>f</a:t>
            </a:r>
            <a:r>
              <a:rPr lang="en-GB" sz="1600">
                <a:solidFill>
                  <a:schemeClr val="tx2"/>
                </a:solidFill>
              </a:rPr>
              <a:t> value of </a:t>
            </a:r>
            <a:r>
              <a:rPr lang="en-GB" sz="1600">
                <a:solidFill>
                  <a:srgbClr val="009900"/>
                </a:solidFill>
              </a:rPr>
              <a:t>418</a:t>
            </a:r>
            <a:r>
              <a:rPr lang="en-GB" sz="1600">
                <a:solidFill>
                  <a:schemeClr val="tx2"/>
                </a:solidFill>
              </a:rPr>
              <a:t>. The other node (Arad – Sibiu – Fagaras – Bucharest</a:t>
            </a:r>
            <a:r>
              <a:rPr lang="en-GB" sz="1200">
                <a:solidFill>
                  <a:schemeClr val="tx2"/>
                </a:solidFill>
              </a:rPr>
              <a:t>(2) </a:t>
            </a:r>
            <a:r>
              <a:rPr lang="en-GB" sz="1600">
                <a:solidFill>
                  <a:schemeClr val="tx2"/>
                </a:solidFill>
              </a:rPr>
              <a:t>) has an </a:t>
            </a:r>
            <a:r>
              <a:rPr lang="en-GB" sz="1600" b="1" i="1">
                <a:solidFill>
                  <a:srgbClr val="009900"/>
                </a:solidFill>
              </a:rPr>
              <a:t>f</a:t>
            </a:r>
            <a:r>
              <a:rPr lang="en-GB" sz="1600">
                <a:solidFill>
                  <a:schemeClr val="tx2"/>
                </a:solidFill>
              </a:rPr>
              <a:t> value of </a:t>
            </a:r>
            <a:r>
              <a:rPr lang="en-GB" sz="1600">
                <a:solidFill>
                  <a:srgbClr val="009900"/>
                </a:solidFill>
              </a:rPr>
              <a:t>450</a:t>
            </a:r>
            <a:r>
              <a:rPr lang="en-GB" sz="1600">
                <a:solidFill>
                  <a:schemeClr val="tx2"/>
                </a:solidFill>
              </a:rPr>
              <a:t>. We therefore move to the first Bucharest node and expand it. Press space to continue</a:t>
            </a:r>
          </a:p>
        </p:txBody>
      </p:sp>
      <p:sp>
        <p:nvSpPr>
          <p:cNvPr id="34990" name="Oval 174"/>
          <p:cNvSpPr>
            <a:spLocks noChangeArrowheads="1"/>
          </p:cNvSpPr>
          <p:nvPr/>
        </p:nvSpPr>
        <p:spPr bwMode="auto">
          <a:xfrm>
            <a:off x="7543799" y="4800600"/>
            <a:ext cx="215153"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34991" name="Text Box 175"/>
          <p:cNvSpPr txBox="1">
            <a:spLocks noChangeArrowheads="1"/>
          </p:cNvSpPr>
          <p:nvPr/>
        </p:nvSpPr>
        <p:spPr bwMode="auto">
          <a:xfrm>
            <a:off x="7619999" y="4572000"/>
            <a:ext cx="182880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dirty="0">
                <a:solidFill>
                  <a:srgbClr val="FF3300"/>
                </a:solidFill>
              </a:rPr>
              <a:t>Bucharest</a:t>
            </a:r>
            <a:endParaRPr lang="en-GB" dirty="0">
              <a:solidFill>
                <a:srgbClr val="FF3300"/>
              </a:solidFill>
            </a:endParaRPr>
          </a:p>
        </p:txBody>
      </p:sp>
      <p:sp>
        <p:nvSpPr>
          <p:cNvPr id="34992" name="Text Box 176"/>
          <p:cNvSpPr txBox="1">
            <a:spLocks noChangeArrowheads="1"/>
          </p:cNvSpPr>
          <p:nvPr/>
        </p:nvSpPr>
        <p:spPr bwMode="auto">
          <a:xfrm>
            <a:off x="7619999" y="4572000"/>
            <a:ext cx="182880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dirty="0"/>
              <a:t>Bucharest</a:t>
            </a:r>
            <a:endParaRPr lang="en-GB" dirty="0"/>
          </a:p>
        </p:txBody>
      </p:sp>
      <p:sp>
        <p:nvSpPr>
          <p:cNvPr id="34993" name="Text Box 177"/>
          <p:cNvSpPr txBox="1">
            <a:spLocks noChangeArrowheads="1"/>
          </p:cNvSpPr>
          <p:nvPr/>
        </p:nvSpPr>
        <p:spPr bwMode="auto">
          <a:xfrm>
            <a:off x="7620000" y="4572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dirty="0">
                <a:solidFill>
                  <a:srgbClr val="FF3300"/>
                </a:solidFill>
              </a:rPr>
              <a:t>Bucharest</a:t>
            </a:r>
            <a:endParaRPr lang="en-GB" dirty="0">
              <a:solidFill>
                <a:srgbClr val="FF3300"/>
              </a:solidFill>
            </a:endParaRPr>
          </a:p>
        </p:txBody>
      </p:sp>
      <p:sp>
        <p:nvSpPr>
          <p:cNvPr id="34994" name="Text Box 178"/>
          <p:cNvSpPr txBox="1">
            <a:spLocks noChangeArrowheads="1"/>
          </p:cNvSpPr>
          <p:nvPr/>
        </p:nvSpPr>
        <p:spPr bwMode="auto">
          <a:xfrm>
            <a:off x="152400" y="1524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solidFill>
                  <a:schemeClr val="tx2"/>
                </a:solidFill>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p>
        </p:txBody>
      </p:sp>
      <p:cxnSp>
        <p:nvCxnSpPr>
          <p:cNvPr id="34995" name="AutoShape 179"/>
          <p:cNvCxnSpPr>
            <a:cxnSpLocks noChangeShapeType="1"/>
            <a:stCxn id="34934" idx="5"/>
            <a:endCxn id="34936" idx="1"/>
          </p:cNvCxnSpPr>
          <p:nvPr/>
        </p:nvCxnSpPr>
        <p:spPr bwMode="auto">
          <a:xfrm>
            <a:off x="1120775" y="2873375"/>
            <a:ext cx="2406650" cy="50165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6" name="AutoShape 180"/>
          <p:cNvCxnSpPr>
            <a:cxnSpLocks noChangeShapeType="1"/>
            <a:stCxn id="34936" idx="3"/>
            <a:endCxn id="34943" idx="0"/>
          </p:cNvCxnSpPr>
          <p:nvPr/>
        </p:nvCxnSpPr>
        <p:spPr bwMode="auto">
          <a:xfrm flipH="1">
            <a:off x="2209800" y="3482975"/>
            <a:ext cx="1317625" cy="784225"/>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7" name="AutoShape 181"/>
          <p:cNvCxnSpPr>
            <a:cxnSpLocks noChangeShapeType="1"/>
            <a:stCxn id="34943" idx="6"/>
            <a:endCxn id="34949" idx="2"/>
          </p:cNvCxnSpPr>
          <p:nvPr/>
        </p:nvCxnSpPr>
        <p:spPr bwMode="auto">
          <a:xfrm>
            <a:off x="2286000" y="4343400"/>
            <a:ext cx="1981200" cy="114300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8" name="AutoShape 182"/>
          <p:cNvCxnSpPr>
            <a:cxnSpLocks noChangeShapeType="1"/>
            <a:stCxn id="34949" idx="6"/>
            <a:endCxn id="34990" idx="2"/>
          </p:cNvCxnSpPr>
          <p:nvPr/>
        </p:nvCxnSpPr>
        <p:spPr bwMode="auto">
          <a:xfrm flipV="1">
            <a:off x="4419600" y="4876800"/>
            <a:ext cx="3124199" cy="60960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37670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18"/>
                                        </p:tgtEl>
                                        <p:attrNameLst>
                                          <p:attrName>style.visibility</p:attrName>
                                        </p:attrNameLst>
                                      </p:cBhvr>
                                      <p:to>
                                        <p:strVal val="visible"/>
                                      </p:to>
                                    </p:set>
                                  </p:childTnLst>
                                  <p:subTnLst>
                                    <p:set>
                                      <p:cBhvr override="childStyle">
                                        <p:cTn dur="1" fill="hold" display="0" masterRel="nextClick" afterEffect="1"/>
                                        <p:tgtEl>
                                          <p:spTgt spid="3481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3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492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34929"/>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34928"/>
                                        </p:tgtEl>
                                        <p:attrNameLst>
                                          <p:attrName>style.visibility</p:attrName>
                                        </p:attrNameLst>
                                      </p:cBhvr>
                                      <p:to>
                                        <p:strVal val="visible"/>
                                      </p:to>
                                    </p:set>
                                  </p:childTnLst>
                                  <p:subTnLst>
                                    <p:set>
                                      <p:cBhvr override="childStyle">
                                        <p:cTn dur="1" fill="hold" display="0" masterRel="nextClick" afterEffect="1"/>
                                        <p:tgtEl>
                                          <p:spTgt spid="3492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4934"/>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34866"/>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34864"/>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34867"/>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34930"/>
                                        </p:tgtEl>
                                        <p:attrNameLst>
                                          <p:attrName>style.visibility</p:attrName>
                                        </p:attrNameLst>
                                      </p:cBhvr>
                                      <p:to>
                                        <p:strVal val="visible"/>
                                      </p:to>
                                    </p:set>
                                  </p:childTnLst>
                                </p:cTn>
                              </p:par>
                            </p:childTnLst>
                          </p:cTn>
                        </p:par>
                        <p:par>
                          <p:cTn id="36" fill="hold" nodeType="afterGroup">
                            <p:stCondLst>
                              <p:cond delay="2500"/>
                            </p:stCondLst>
                            <p:childTnLst>
                              <p:par>
                                <p:cTn id="37" presetID="1" presetClass="entr" presetSubtype="0" fill="hold" nodeType="afterEffect">
                                  <p:stCondLst>
                                    <p:cond delay="0"/>
                                  </p:stCondLst>
                                  <p:childTnLst>
                                    <p:set>
                                      <p:cBhvr>
                                        <p:cTn id="38" dur="1" fill="hold">
                                          <p:stCondLst>
                                            <p:cond delay="499"/>
                                          </p:stCondLst>
                                        </p:cTn>
                                        <p:tgtEl>
                                          <p:spTgt spid="34855"/>
                                        </p:tgtEl>
                                        <p:attrNameLst>
                                          <p:attrName>style.visibility</p:attrName>
                                        </p:attrNameLst>
                                      </p:cBhvr>
                                      <p:to>
                                        <p:strVal val="visible"/>
                                      </p:to>
                                    </p:set>
                                  </p:childTnLst>
                                </p:cTn>
                              </p:par>
                            </p:childTnLst>
                          </p:cTn>
                        </p:par>
                        <p:par>
                          <p:cTn id="39" fill="hold" nodeType="afterGroup">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34830"/>
                                        </p:tgtEl>
                                        <p:attrNameLst>
                                          <p:attrName>style.visibility</p:attrName>
                                        </p:attrNameLst>
                                      </p:cBhvr>
                                      <p:to>
                                        <p:strVal val="visible"/>
                                      </p:to>
                                    </p:set>
                                  </p:childTnLst>
                                </p:cTn>
                              </p:par>
                            </p:childTnLst>
                          </p:cTn>
                        </p:par>
                        <p:par>
                          <p:cTn id="42" fill="hold" nodeType="afterGroup">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34877"/>
                                        </p:tgtEl>
                                        <p:attrNameLst>
                                          <p:attrName>style.visibility</p:attrName>
                                        </p:attrNameLst>
                                      </p:cBhvr>
                                      <p:to>
                                        <p:strVal val="visible"/>
                                      </p:to>
                                    </p:set>
                                  </p:childTnLst>
                                </p:cTn>
                              </p:par>
                            </p:childTnLst>
                          </p:cTn>
                        </p:par>
                        <p:par>
                          <p:cTn id="45" fill="hold" nodeType="afterGroup">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34931"/>
                                        </p:tgtEl>
                                        <p:attrNameLst>
                                          <p:attrName>style.visibility</p:attrName>
                                        </p:attrNameLst>
                                      </p:cBhvr>
                                      <p:to>
                                        <p:strVal val="visible"/>
                                      </p:to>
                                    </p:set>
                                  </p:childTnLst>
                                </p:cTn>
                              </p:par>
                            </p:childTnLst>
                          </p:cTn>
                        </p:par>
                        <p:par>
                          <p:cTn id="48" fill="hold" nodeType="afterGroup">
                            <p:stCondLst>
                              <p:cond delay="4500"/>
                            </p:stCondLst>
                            <p:childTnLst>
                              <p:par>
                                <p:cTn id="49" presetID="1" presetClass="entr" presetSubtype="0" fill="hold" nodeType="afterEffect">
                                  <p:stCondLst>
                                    <p:cond delay="0"/>
                                  </p:stCondLst>
                                  <p:childTnLst>
                                    <p:set>
                                      <p:cBhvr>
                                        <p:cTn id="50" dur="1" fill="hold">
                                          <p:stCondLst>
                                            <p:cond delay="499"/>
                                          </p:stCondLst>
                                        </p:cTn>
                                        <p:tgtEl>
                                          <p:spTgt spid="34856"/>
                                        </p:tgtEl>
                                        <p:attrNameLst>
                                          <p:attrName>style.visibility</p:attrName>
                                        </p:attrNameLst>
                                      </p:cBhvr>
                                      <p:to>
                                        <p:strVal val="visible"/>
                                      </p:to>
                                    </p:set>
                                  </p:childTnLst>
                                </p:cTn>
                              </p:par>
                            </p:childTnLst>
                          </p:cTn>
                        </p:par>
                        <p:par>
                          <p:cTn id="51" fill="hold" nodeType="afterGroup">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34834"/>
                                        </p:tgtEl>
                                        <p:attrNameLst>
                                          <p:attrName>style.visibility</p:attrName>
                                        </p:attrNameLst>
                                      </p:cBhvr>
                                      <p:to>
                                        <p:strVal val="visible"/>
                                      </p:to>
                                    </p:set>
                                  </p:childTnLst>
                                </p:cTn>
                              </p:par>
                            </p:childTnLst>
                          </p:cTn>
                        </p:par>
                        <p:par>
                          <p:cTn id="54" fill="hold" nodeType="afterGroup">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34882"/>
                                        </p:tgtEl>
                                        <p:attrNameLst>
                                          <p:attrName>style.visibility</p:attrName>
                                        </p:attrNameLst>
                                      </p:cBhvr>
                                      <p:to>
                                        <p:strVal val="visible"/>
                                      </p:to>
                                    </p:set>
                                  </p:childTnLst>
                                </p:cTn>
                              </p:par>
                            </p:childTnLst>
                          </p:cTn>
                        </p:par>
                        <p:par>
                          <p:cTn id="57" fill="hold" nodeType="afterGroup">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34932"/>
                                        </p:tgtEl>
                                        <p:attrNameLst>
                                          <p:attrName>style.visibility</p:attrName>
                                        </p:attrNameLst>
                                      </p:cBhvr>
                                      <p:to>
                                        <p:strVal val="visible"/>
                                      </p:to>
                                    </p:set>
                                  </p:childTnLst>
                                </p:cTn>
                              </p:par>
                            </p:childTnLst>
                          </p:cTn>
                        </p:par>
                        <p:par>
                          <p:cTn id="60" fill="hold" nodeType="afterGroup">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34933"/>
                                        </p:tgtEl>
                                        <p:attrNameLst>
                                          <p:attrName>style.visibility</p:attrName>
                                        </p:attrNameLst>
                                      </p:cBhvr>
                                      <p:to>
                                        <p:strVal val="visible"/>
                                      </p:to>
                                    </p:set>
                                  </p:childTnLst>
                                  <p:subTnLst>
                                    <p:set>
                                      <p:cBhvr override="childStyle">
                                        <p:cTn dur="1" fill="hold" display="0" masterRel="nextClick" afterEffect="1"/>
                                        <p:tgtEl>
                                          <p:spTgt spid="34933"/>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4936"/>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34937"/>
                                        </p:tgtEl>
                                        <p:attrNameLst>
                                          <p:attrName>style.visibility</p:attrName>
                                        </p:attrNameLst>
                                      </p:cBhvr>
                                      <p:to>
                                        <p:strVal val="visible"/>
                                      </p:to>
                                    </p:set>
                                  </p:childTnLst>
                                  <p:subTnLst>
                                    <p:set>
                                      <p:cBhvr override="childStyle">
                                        <p:cTn dur="1" fill="hold" display="0" masterRel="nextClick" afterEffect="1"/>
                                        <p:tgtEl>
                                          <p:spTgt spid="34937"/>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34851"/>
                                        </p:tgtEl>
                                        <p:attrNameLst>
                                          <p:attrName>style.visibility</p:attrName>
                                        </p:attrNameLst>
                                      </p:cBhvr>
                                      <p:to>
                                        <p:strVal val="visible"/>
                                      </p:to>
                                    </p:se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34832"/>
                                        </p:tgtEl>
                                        <p:attrNameLst>
                                          <p:attrName>style.visibility</p:attrName>
                                        </p:attrNameLst>
                                      </p:cBhvr>
                                      <p:to>
                                        <p:strVal val="visible"/>
                                      </p:to>
                                    </p:set>
                                  </p:childTnLst>
                                </p:cTn>
                              </p:par>
                            </p:childTnLst>
                          </p:cTn>
                        </p:par>
                        <p:par>
                          <p:cTn id="77" fill="hold" nodeType="afterGroup">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34863"/>
                                        </p:tgtEl>
                                        <p:attrNameLst>
                                          <p:attrName>style.visibility</p:attrName>
                                        </p:attrNameLst>
                                      </p:cBhvr>
                                      <p:to>
                                        <p:strVal val="visible"/>
                                      </p:to>
                                    </p:set>
                                  </p:childTnLst>
                                </p:cTn>
                              </p:par>
                            </p:childTnLst>
                          </p:cTn>
                        </p:par>
                        <p:par>
                          <p:cTn id="80" fill="hold" nodeType="afterGroup">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34939"/>
                                        </p:tgtEl>
                                        <p:attrNameLst>
                                          <p:attrName>style.visibility</p:attrName>
                                        </p:attrNameLst>
                                      </p:cBhvr>
                                      <p:to>
                                        <p:strVal val="visible"/>
                                      </p:to>
                                    </p:set>
                                  </p:childTnLst>
                                </p:cTn>
                              </p:par>
                            </p:childTnLst>
                          </p:cTn>
                        </p:par>
                        <p:par>
                          <p:cTn id="83" fill="hold" nodeType="afterGroup">
                            <p:stCondLst>
                              <p:cond delay="2000"/>
                            </p:stCondLst>
                            <p:childTnLst>
                              <p:par>
                                <p:cTn id="84" presetID="1" presetClass="entr" presetSubtype="0" fill="hold" nodeType="afterEffect">
                                  <p:stCondLst>
                                    <p:cond delay="0"/>
                                  </p:stCondLst>
                                  <p:childTnLst>
                                    <p:set>
                                      <p:cBhvr>
                                        <p:cTn id="85" dur="1" fill="hold">
                                          <p:stCondLst>
                                            <p:cond delay="499"/>
                                          </p:stCondLst>
                                        </p:cTn>
                                        <p:tgtEl>
                                          <p:spTgt spid="34848"/>
                                        </p:tgtEl>
                                        <p:attrNameLst>
                                          <p:attrName>style.visibility</p:attrName>
                                        </p:attrNameLst>
                                      </p:cBhvr>
                                      <p:to>
                                        <p:strVal val="visible"/>
                                      </p:to>
                                    </p:set>
                                  </p:childTnLst>
                                </p:cTn>
                              </p:par>
                            </p:childTnLst>
                          </p:cTn>
                        </p:par>
                        <p:par>
                          <p:cTn id="86" fill="hold" nodeType="afterGroup">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34828"/>
                                        </p:tgtEl>
                                        <p:attrNameLst>
                                          <p:attrName>style.visibility</p:attrName>
                                        </p:attrNameLst>
                                      </p:cBhvr>
                                      <p:to>
                                        <p:strVal val="visible"/>
                                      </p:to>
                                    </p:set>
                                  </p:childTnLst>
                                </p:cTn>
                              </p:par>
                            </p:childTnLst>
                          </p:cTn>
                        </p:par>
                        <p:par>
                          <p:cTn id="89" fill="hold" nodeType="afterGroup">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34868"/>
                                        </p:tgtEl>
                                        <p:attrNameLst>
                                          <p:attrName>style.visibility</p:attrName>
                                        </p:attrNameLst>
                                      </p:cBhvr>
                                      <p:to>
                                        <p:strVal val="visible"/>
                                      </p:to>
                                    </p:set>
                                  </p:childTnLst>
                                </p:cTn>
                              </p:par>
                            </p:childTnLst>
                          </p:cTn>
                        </p:par>
                        <p:par>
                          <p:cTn id="92" fill="hold" nodeType="afterGroup">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34938"/>
                                        </p:tgtEl>
                                        <p:attrNameLst>
                                          <p:attrName>style.visibility</p:attrName>
                                        </p:attrNameLst>
                                      </p:cBhvr>
                                      <p:to>
                                        <p:strVal val="visible"/>
                                      </p:to>
                                    </p:set>
                                  </p:childTnLst>
                                </p:cTn>
                              </p:par>
                            </p:childTnLst>
                          </p:cTn>
                        </p:par>
                        <p:par>
                          <p:cTn id="95" fill="hold" nodeType="afterGroup">
                            <p:stCondLst>
                              <p:cond delay="4000"/>
                            </p:stCondLst>
                            <p:childTnLst>
                              <p:par>
                                <p:cTn id="96" presetID="1" presetClass="entr" presetSubtype="0" fill="hold" nodeType="afterEffect">
                                  <p:stCondLst>
                                    <p:cond delay="0"/>
                                  </p:stCondLst>
                                  <p:childTnLst>
                                    <p:set>
                                      <p:cBhvr>
                                        <p:cTn id="97" dur="1" fill="hold">
                                          <p:stCondLst>
                                            <p:cond delay="499"/>
                                          </p:stCondLst>
                                        </p:cTn>
                                        <p:tgtEl>
                                          <p:spTgt spid="34850"/>
                                        </p:tgtEl>
                                        <p:attrNameLst>
                                          <p:attrName>style.visibility</p:attrName>
                                        </p:attrNameLst>
                                      </p:cBhvr>
                                      <p:to>
                                        <p:strVal val="visible"/>
                                      </p:to>
                                    </p:set>
                                  </p:childTnLst>
                                </p:cTn>
                              </p:par>
                            </p:childTnLst>
                          </p:cTn>
                        </p:par>
                        <p:par>
                          <p:cTn id="98" fill="hold" nodeType="afterGroup">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34831"/>
                                        </p:tgtEl>
                                        <p:attrNameLst>
                                          <p:attrName>style.visibility</p:attrName>
                                        </p:attrNameLst>
                                      </p:cBhvr>
                                      <p:to>
                                        <p:strVal val="visible"/>
                                      </p:to>
                                    </p:set>
                                  </p:childTnLst>
                                </p:cTn>
                              </p:par>
                            </p:childTnLst>
                          </p:cTn>
                        </p:par>
                        <p:par>
                          <p:cTn id="101" fill="hold" nodeType="afterGroup">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34880"/>
                                        </p:tgtEl>
                                        <p:attrNameLst>
                                          <p:attrName>style.visibility</p:attrName>
                                        </p:attrNameLst>
                                      </p:cBhvr>
                                      <p:to>
                                        <p:strVal val="visible"/>
                                      </p:to>
                                    </p:set>
                                  </p:childTnLst>
                                </p:cTn>
                              </p:par>
                            </p:childTnLst>
                          </p:cTn>
                        </p:par>
                        <p:par>
                          <p:cTn id="104" fill="hold" nodeType="afterGroup">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34940"/>
                                        </p:tgtEl>
                                        <p:attrNameLst>
                                          <p:attrName>style.visibility</p:attrName>
                                        </p:attrNameLst>
                                      </p:cBhvr>
                                      <p:to>
                                        <p:strVal val="visible"/>
                                      </p:to>
                                    </p:set>
                                  </p:childTnLst>
                                </p:cTn>
                              </p:par>
                            </p:childTnLst>
                          </p:cTn>
                        </p:par>
                        <p:par>
                          <p:cTn id="107" fill="hold" nodeType="afterGroup">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34944"/>
                                        </p:tgtEl>
                                        <p:attrNameLst>
                                          <p:attrName>style.visibility</p:attrName>
                                        </p:attrNameLst>
                                      </p:cBhvr>
                                      <p:to>
                                        <p:strVal val="visible"/>
                                      </p:to>
                                    </p:set>
                                  </p:childTnLst>
                                  <p:subTnLst>
                                    <p:set>
                                      <p:cBhvr override="childStyle">
                                        <p:cTn dur="1" fill="hold" display="0" masterRel="nextClick" afterEffect="1"/>
                                        <p:tgtEl>
                                          <p:spTgt spid="34944"/>
                                        </p:tgtEl>
                                        <p:attrNameLst>
                                          <p:attrName>style.visibility</p:attrName>
                                        </p:attrNameLst>
                                      </p:cBhvr>
                                      <p:to>
                                        <p:strVal val="hidden"/>
                                      </p:to>
                                    </p:set>
                                  </p:sub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34943"/>
                                        </p:tgtEl>
                                        <p:attrNameLst>
                                          <p:attrName>style.visibility</p:attrName>
                                        </p:attrNameLst>
                                      </p:cBhvr>
                                      <p:to>
                                        <p:strVal val="visible"/>
                                      </p:to>
                                    </p:set>
                                  </p:childTnLst>
                                </p:cTn>
                              </p:par>
                            </p:childTnLst>
                          </p:cTn>
                        </p:par>
                        <p:par>
                          <p:cTn id="114" fill="hold" nodeType="afterGroup">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34849"/>
                                        </p:tgtEl>
                                        <p:attrNameLst>
                                          <p:attrName>style.visibility</p:attrName>
                                        </p:attrNameLst>
                                      </p:cBhvr>
                                      <p:to>
                                        <p:strVal val="visible"/>
                                      </p:to>
                                    </p:set>
                                  </p:childTnLst>
                                </p:cTn>
                              </p:par>
                            </p:childTnLst>
                          </p:cTn>
                        </p:par>
                        <p:par>
                          <p:cTn id="117" fill="hold" nodeType="afterGroup">
                            <p:stCondLst>
                              <p:cond delay="1000"/>
                            </p:stCondLst>
                            <p:childTnLst>
                              <p:par>
                                <p:cTn id="118" presetID="1" presetClass="entr" presetSubtype="0" fill="hold" grpId="0" nodeType="afterEffect">
                                  <p:stCondLst>
                                    <p:cond delay="0"/>
                                  </p:stCondLst>
                                  <p:childTnLst>
                                    <p:set>
                                      <p:cBhvr>
                                        <p:cTn id="119" dur="1" fill="hold">
                                          <p:stCondLst>
                                            <p:cond delay="499"/>
                                          </p:stCondLst>
                                        </p:cTn>
                                        <p:tgtEl>
                                          <p:spTgt spid="34829"/>
                                        </p:tgtEl>
                                        <p:attrNameLst>
                                          <p:attrName>style.visibility</p:attrName>
                                        </p:attrNameLst>
                                      </p:cBhvr>
                                      <p:to>
                                        <p:strVal val="visible"/>
                                      </p:to>
                                    </p:se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499"/>
                                          </p:stCondLst>
                                        </p:cTn>
                                        <p:tgtEl>
                                          <p:spTgt spid="34876"/>
                                        </p:tgtEl>
                                        <p:attrNameLst>
                                          <p:attrName>style.visibility</p:attrName>
                                        </p:attrNameLst>
                                      </p:cBhvr>
                                      <p:to>
                                        <p:strVal val="visible"/>
                                      </p:to>
                                    </p:set>
                                  </p:childTnLst>
                                </p:cTn>
                              </p:par>
                            </p:childTnLst>
                          </p:cTn>
                        </p:par>
                        <p:par>
                          <p:cTn id="123" fill="hold" nodeType="afterGroup">
                            <p:stCondLst>
                              <p:cond delay="2000"/>
                            </p:stCondLst>
                            <p:childTnLst>
                              <p:par>
                                <p:cTn id="124" presetID="1" presetClass="entr" presetSubtype="0" fill="hold" grpId="0" nodeType="afterEffect">
                                  <p:stCondLst>
                                    <p:cond delay="0"/>
                                  </p:stCondLst>
                                  <p:childTnLst>
                                    <p:set>
                                      <p:cBhvr>
                                        <p:cTn id="125" dur="1" fill="hold">
                                          <p:stCondLst>
                                            <p:cond delay="499"/>
                                          </p:stCondLst>
                                        </p:cTn>
                                        <p:tgtEl>
                                          <p:spTgt spid="34945"/>
                                        </p:tgtEl>
                                        <p:attrNameLst>
                                          <p:attrName>style.visibility</p:attrName>
                                        </p:attrNameLst>
                                      </p:cBhvr>
                                      <p:to>
                                        <p:strVal val="visible"/>
                                      </p:to>
                                    </p:set>
                                  </p:childTnLst>
                                </p:cTn>
                              </p:par>
                            </p:childTnLst>
                          </p:cTn>
                        </p:par>
                        <p:par>
                          <p:cTn id="126" fill="hold" nodeType="afterGroup">
                            <p:stCondLst>
                              <p:cond delay="2500"/>
                            </p:stCondLst>
                            <p:childTnLst>
                              <p:par>
                                <p:cTn id="127" presetID="1" presetClass="entr" presetSubtype="0" fill="hold" nodeType="afterEffect">
                                  <p:stCondLst>
                                    <p:cond delay="0"/>
                                  </p:stCondLst>
                                  <p:childTnLst>
                                    <p:set>
                                      <p:cBhvr>
                                        <p:cTn id="128" dur="1" fill="hold">
                                          <p:stCondLst>
                                            <p:cond delay="499"/>
                                          </p:stCondLst>
                                        </p:cTn>
                                        <p:tgtEl>
                                          <p:spTgt spid="34854"/>
                                        </p:tgtEl>
                                        <p:attrNameLst>
                                          <p:attrName>style.visibility</p:attrName>
                                        </p:attrNameLst>
                                      </p:cBhvr>
                                      <p:to>
                                        <p:strVal val="visible"/>
                                      </p:to>
                                    </p:set>
                                  </p:childTnLst>
                                </p:cTn>
                              </p:par>
                            </p:childTnLst>
                          </p:cTn>
                        </p:par>
                        <p:par>
                          <p:cTn id="129" fill="hold" nodeType="afterGroup">
                            <p:stCondLst>
                              <p:cond delay="3000"/>
                            </p:stCondLst>
                            <p:childTnLst>
                              <p:par>
                                <p:cTn id="130" presetID="1" presetClass="entr" presetSubtype="0" fill="hold" grpId="0" nodeType="afterEffect">
                                  <p:stCondLst>
                                    <p:cond delay="0"/>
                                  </p:stCondLst>
                                  <p:childTnLst>
                                    <p:set>
                                      <p:cBhvr>
                                        <p:cTn id="131" dur="1" fill="hold">
                                          <p:stCondLst>
                                            <p:cond delay="499"/>
                                          </p:stCondLst>
                                        </p:cTn>
                                        <p:tgtEl>
                                          <p:spTgt spid="34835"/>
                                        </p:tgtEl>
                                        <p:attrNameLst>
                                          <p:attrName>style.visibility</p:attrName>
                                        </p:attrNameLst>
                                      </p:cBhvr>
                                      <p:to>
                                        <p:strVal val="visible"/>
                                      </p:to>
                                    </p:set>
                                  </p:childTnLst>
                                </p:cTn>
                              </p:par>
                            </p:childTnLst>
                          </p:cTn>
                        </p:par>
                        <p:par>
                          <p:cTn id="132" fill="hold" nodeType="afterGroup">
                            <p:stCondLst>
                              <p:cond delay="3500"/>
                            </p:stCondLst>
                            <p:childTnLst>
                              <p:par>
                                <p:cTn id="133" presetID="1" presetClass="entr" presetSubtype="0" fill="hold" grpId="0" nodeType="afterEffect">
                                  <p:stCondLst>
                                    <p:cond delay="0"/>
                                  </p:stCondLst>
                                  <p:childTnLst>
                                    <p:set>
                                      <p:cBhvr>
                                        <p:cTn id="134" dur="1" fill="hold">
                                          <p:stCondLst>
                                            <p:cond delay="499"/>
                                          </p:stCondLst>
                                        </p:cTn>
                                        <p:tgtEl>
                                          <p:spTgt spid="34879"/>
                                        </p:tgtEl>
                                        <p:attrNameLst>
                                          <p:attrName>style.visibility</p:attrName>
                                        </p:attrNameLst>
                                      </p:cBhvr>
                                      <p:to>
                                        <p:strVal val="visible"/>
                                      </p:to>
                                    </p:set>
                                  </p:childTnLst>
                                </p:cTn>
                              </p:par>
                            </p:childTnLst>
                          </p:cTn>
                        </p:par>
                        <p:par>
                          <p:cTn id="135" fill="hold" nodeType="afterGroup">
                            <p:stCondLst>
                              <p:cond delay="4000"/>
                            </p:stCondLst>
                            <p:childTnLst>
                              <p:par>
                                <p:cTn id="136" presetID="1" presetClass="entr" presetSubtype="0" fill="hold" grpId="0" nodeType="afterEffect">
                                  <p:stCondLst>
                                    <p:cond delay="0"/>
                                  </p:stCondLst>
                                  <p:childTnLst>
                                    <p:set>
                                      <p:cBhvr>
                                        <p:cTn id="137" dur="1" fill="hold">
                                          <p:stCondLst>
                                            <p:cond delay="499"/>
                                          </p:stCondLst>
                                        </p:cTn>
                                        <p:tgtEl>
                                          <p:spTgt spid="34946"/>
                                        </p:tgtEl>
                                        <p:attrNameLst>
                                          <p:attrName>style.visibility</p:attrName>
                                        </p:attrNameLst>
                                      </p:cBhvr>
                                      <p:to>
                                        <p:strVal val="visible"/>
                                      </p:to>
                                    </p:set>
                                  </p:childTnLst>
                                </p:cTn>
                              </p:par>
                            </p:childTnLst>
                          </p:cTn>
                        </p:par>
                        <p:par>
                          <p:cTn id="138" fill="hold" nodeType="afterGroup">
                            <p:stCondLst>
                              <p:cond delay="4500"/>
                            </p:stCondLst>
                            <p:childTnLst>
                              <p:par>
                                <p:cTn id="139" presetID="1" presetClass="entr" presetSubtype="0" fill="hold" grpId="0" nodeType="afterEffect">
                                  <p:stCondLst>
                                    <p:cond delay="0"/>
                                  </p:stCondLst>
                                  <p:childTnLst>
                                    <p:set>
                                      <p:cBhvr>
                                        <p:cTn id="140" dur="1" fill="hold">
                                          <p:stCondLst>
                                            <p:cond delay="499"/>
                                          </p:stCondLst>
                                        </p:cTn>
                                        <p:tgtEl>
                                          <p:spTgt spid="34947"/>
                                        </p:tgtEl>
                                        <p:attrNameLst>
                                          <p:attrName>style.visibility</p:attrName>
                                        </p:attrNameLst>
                                      </p:cBhvr>
                                      <p:to>
                                        <p:strVal val="visible"/>
                                      </p:to>
                                    </p:set>
                                  </p:childTnLst>
                                  <p:subTnLst>
                                    <p:set>
                                      <p:cBhvr override="childStyle">
                                        <p:cTn dur="1" fill="hold" display="0" masterRel="nextClick" afterEffect="1"/>
                                        <p:tgtEl>
                                          <p:spTgt spid="34947"/>
                                        </p:tgtEl>
                                        <p:attrNameLst>
                                          <p:attrName>style.visibility</p:attrName>
                                        </p:attrNameLst>
                                      </p:cBhvr>
                                      <p:to>
                                        <p:strVal val="hidden"/>
                                      </p:to>
                                    </p:set>
                                  </p:sub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34949"/>
                                        </p:tgtEl>
                                        <p:attrNameLst>
                                          <p:attrName>style.visibility</p:attrName>
                                        </p:attrNameLst>
                                      </p:cBhvr>
                                      <p:to>
                                        <p:strVal val="visible"/>
                                      </p:to>
                                    </p:set>
                                  </p:childTnLst>
                                </p:cTn>
                              </p:par>
                            </p:childTnLst>
                          </p:cTn>
                        </p:par>
                        <p:par>
                          <p:cTn id="145" fill="hold" nodeType="afterGroup">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34950"/>
                                        </p:tgtEl>
                                        <p:attrNameLst>
                                          <p:attrName>style.visibility</p:attrName>
                                        </p:attrNameLst>
                                      </p:cBhvr>
                                      <p:to>
                                        <p:strVal val="visible"/>
                                      </p:to>
                                    </p:set>
                                  </p:childTnLst>
                                  <p:subTnLst>
                                    <p:set>
                                      <p:cBhvr override="childStyle">
                                        <p:cTn dur="1" fill="hold" display="0" masterRel="nextClick" afterEffect="1"/>
                                        <p:tgtEl>
                                          <p:spTgt spid="34950"/>
                                        </p:tgtEl>
                                        <p:attrNameLst>
                                          <p:attrName>style.visibility</p:attrName>
                                        </p:attrNameLst>
                                      </p:cBhvr>
                                      <p:to>
                                        <p:strVal val="hidden"/>
                                      </p:to>
                                    </p:set>
                                  </p:sub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nodeType="clickEffect">
                                  <p:stCondLst>
                                    <p:cond delay="0"/>
                                  </p:stCondLst>
                                  <p:childTnLst>
                                    <p:set>
                                      <p:cBhvr>
                                        <p:cTn id="151" dur="1" fill="hold">
                                          <p:stCondLst>
                                            <p:cond delay="499"/>
                                          </p:stCondLst>
                                        </p:cTn>
                                        <p:tgtEl>
                                          <p:spTgt spid="34847"/>
                                        </p:tgtEl>
                                        <p:attrNameLst>
                                          <p:attrName>style.visibility</p:attrName>
                                        </p:attrNameLst>
                                      </p:cBhvr>
                                      <p:to>
                                        <p:strVal val="visible"/>
                                      </p:to>
                                    </p:set>
                                  </p:childTnLst>
                                </p:cTn>
                              </p:par>
                            </p:childTnLst>
                          </p:cTn>
                        </p:par>
                        <p:par>
                          <p:cTn id="152" fill="hold" nodeType="afterGroup">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34826"/>
                                        </p:tgtEl>
                                        <p:attrNameLst>
                                          <p:attrName>style.visibility</p:attrName>
                                        </p:attrNameLst>
                                      </p:cBhvr>
                                      <p:to>
                                        <p:strVal val="visible"/>
                                      </p:to>
                                    </p:set>
                                  </p:childTnLst>
                                </p:cTn>
                              </p:par>
                            </p:childTnLst>
                          </p:cTn>
                        </p:par>
                        <p:par>
                          <p:cTn id="155" fill="hold" nodeType="afterGroup">
                            <p:stCondLst>
                              <p:cond delay="1000"/>
                            </p:stCondLst>
                            <p:childTnLst>
                              <p:par>
                                <p:cTn id="156" presetID="1" presetClass="entr" presetSubtype="0" fill="hold" grpId="0" nodeType="afterEffect">
                                  <p:stCondLst>
                                    <p:cond delay="0"/>
                                  </p:stCondLst>
                                  <p:childTnLst>
                                    <p:set>
                                      <p:cBhvr>
                                        <p:cTn id="157" dur="1" fill="hold">
                                          <p:stCondLst>
                                            <p:cond delay="499"/>
                                          </p:stCondLst>
                                        </p:cTn>
                                        <p:tgtEl>
                                          <p:spTgt spid="34926"/>
                                        </p:tgtEl>
                                        <p:attrNameLst>
                                          <p:attrName>style.visibility</p:attrName>
                                        </p:attrNameLst>
                                      </p:cBhvr>
                                      <p:to>
                                        <p:strVal val="visible"/>
                                      </p:to>
                                    </p:set>
                                  </p:childTnLst>
                                </p:cTn>
                              </p:par>
                            </p:childTnLst>
                          </p:cTn>
                        </p:par>
                        <p:par>
                          <p:cTn id="158" fill="hold" nodeType="afterGroup">
                            <p:stCondLst>
                              <p:cond delay="1500"/>
                            </p:stCondLst>
                            <p:childTnLst>
                              <p:par>
                                <p:cTn id="159" presetID="1" presetClass="entr" presetSubtype="0" fill="hold" grpId="0" nodeType="afterEffect">
                                  <p:stCondLst>
                                    <p:cond delay="0"/>
                                  </p:stCondLst>
                                  <p:childTnLst>
                                    <p:set>
                                      <p:cBhvr>
                                        <p:cTn id="160" dur="1" fill="hold">
                                          <p:stCondLst>
                                            <p:cond delay="499"/>
                                          </p:stCondLst>
                                        </p:cTn>
                                        <p:tgtEl>
                                          <p:spTgt spid="34964"/>
                                        </p:tgtEl>
                                        <p:attrNameLst>
                                          <p:attrName>style.visibility</p:attrName>
                                        </p:attrNameLst>
                                      </p:cBhvr>
                                      <p:to>
                                        <p:strVal val="visible"/>
                                      </p:to>
                                    </p:set>
                                  </p:childTnLst>
                                </p:cTn>
                              </p:par>
                            </p:childTnLst>
                          </p:cTn>
                        </p:par>
                        <p:par>
                          <p:cTn id="161" fill="hold" nodeType="afterGroup">
                            <p:stCondLst>
                              <p:cond delay="2000"/>
                            </p:stCondLst>
                            <p:childTnLst>
                              <p:par>
                                <p:cTn id="162" presetID="1" presetClass="entr" presetSubtype="0" fill="hold" grpId="0" nodeType="afterEffect">
                                  <p:stCondLst>
                                    <p:cond delay="0"/>
                                  </p:stCondLst>
                                  <p:childTnLst>
                                    <p:set>
                                      <p:cBhvr>
                                        <p:cTn id="163" dur="1" fill="hold">
                                          <p:stCondLst>
                                            <p:cond delay="499"/>
                                          </p:stCondLst>
                                        </p:cTn>
                                        <p:tgtEl>
                                          <p:spTgt spid="34955"/>
                                        </p:tgtEl>
                                        <p:attrNameLst>
                                          <p:attrName>style.visibility</p:attrName>
                                        </p:attrNameLst>
                                      </p:cBhvr>
                                      <p:to>
                                        <p:strVal val="visible"/>
                                      </p:to>
                                    </p:set>
                                  </p:childTnLst>
                                  <p:subTnLst>
                                    <p:set>
                                      <p:cBhvr override="childStyle">
                                        <p:cTn dur="1" fill="hold" display="0" masterRel="nextClick" afterEffect="1"/>
                                        <p:tgtEl>
                                          <p:spTgt spid="34955"/>
                                        </p:tgtEl>
                                        <p:attrNameLst>
                                          <p:attrName>style.visibility</p:attrName>
                                        </p:attrNameLst>
                                      </p:cBhvr>
                                      <p:to>
                                        <p:strVal val="hidden"/>
                                      </p:to>
                                    </p:set>
                                  </p:sub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34982"/>
                                        </p:tgtEl>
                                        <p:attrNameLst>
                                          <p:attrName>style.visibility</p:attrName>
                                        </p:attrNameLst>
                                      </p:cBhvr>
                                      <p:to>
                                        <p:strVal val="visible"/>
                                      </p:to>
                                    </p:set>
                                  </p:childTnLst>
                                  <p:subTnLst>
                                    <p:set>
                                      <p:cBhvr override="childStyle">
                                        <p:cTn dur="1" fill="hold" display="0" masterRel="nextClick" afterEffect="1"/>
                                        <p:tgtEl>
                                          <p:spTgt spid="34982"/>
                                        </p:tgtEl>
                                        <p:attrNameLst>
                                          <p:attrName>style.visibility</p:attrName>
                                        </p:attrNameLst>
                                      </p:cBhvr>
                                      <p:to>
                                        <p:strVal val="hidden"/>
                                      </p:to>
                                    </p:set>
                                  </p:sub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34984"/>
                                        </p:tgtEl>
                                        <p:attrNameLst>
                                          <p:attrName>style.visibility</p:attrName>
                                        </p:attrNameLst>
                                      </p:cBhvr>
                                      <p:to>
                                        <p:strVal val="visible"/>
                                      </p:to>
                                    </p:set>
                                  </p:childTnLst>
                                </p:cTn>
                              </p:par>
                            </p:childTnLst>
                          </p:cTn>
                        </p:par>
                        <p:par>
                          <p:cTn id="172" fill="hold" nodeType="afterGroup">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34983"/>
                                        </p:tgtEl>
                                        <p:attrNameLst>
                                          <p:attrName>style.visibility</p:attrName>
                                        </p:attrNameLst>
                                      </p:cBhvr>
                                      <p:to>
                                        <p:strVal val="visible"/>
                                      </p:to>
                                    </p:set>
                                  </p:childTnLst>
                                  <p:subTnLst>
                                    <p:set>
                                      <p:cBhvr override="childStyle">
                                        <p:cTn dur="1" fill="hold" display="0" masterRel="nextClick" afterEffect="1"/>
                                        <p:tgtEl>
                                          <p:spTgt spid="34983"/>
                                        </p:tgtEl>
                                        <p:attrNameLst>
                                          <p:attrName>style.visibility</p:attrName>
                                        </p:attrNameLst>
                                      </p:cBhvr>
                                      <p:to>
                                        <p:strVal val="hidden"/>
                                      </p:to>
                                    </p:set>
                                  </p:sub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499"/>
                                          </p:stCondLst>
                                        </p:cTn>
                                        <p:tgtEl>
                                          <p:spTgt spid="34986"/>
                                        </p:tgtEl>
                                        <p:attrNameLst>
                                          <p:attrName>style.visibility</p:attrName>
                                        </p:attrNameLst>
                                      </p:cBhvr>
                                      <p:to>
                                        <p:strVal val="visible"/>
                                      </p:to>
                                    </p:set>
                                  </p:childTnLst>
                                </p:cTn>
                              </p:par>
                            </p:childTnLst>
                          </p:cTn>
                        </p:par>
                        <p:par>
                          <p:cTn id="179" fill="hold" nodeType="afterGroup">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34985"/>
                                        </p:tgtEl>
                                        <p:attrNameLst>
                                          <p:attrName>style.visibility</p:attrName>
                                        </p:attrNameLst>
                                      </p:cBhvr>
                                      <p:to>
                                        <p:strVal val="visible"/>
                                      </p:to>
                                    </p:set>
                                  </p:childTnLst>
                                </p:cTn>
                              </p:par>
                            </p:childTnLst>
                          </p:cTn>
                        </p:par>
                        <p:par>
                          <p:cTn id="182" fill="hold" nodeType="afterGroup">
                            <p:stCondLst>
                              <p:cond delay="1000"/>
                            </p:stCondLst>
                            <p:childTnLst>
                              <p:par>
                                <p:cTn id="183" presetID="1" presetClass="entr" presetSubtype="0" fill="hold" grpId="0" nodeType="afterEffect">
                                  <p:stCondLst>
                                    <p:cond delay="0"/>
                                  </p:stCondLst>
                                  <p:childTnLst>
                                    <p:set>
                                      <p:cBhvr>
                                        <p:cTn id="184" dur="1" fill="hold">
                                          <p:stCondLst>
                                            <p:cond delay="499"/>
                                          </p:stCondLst>
                                        </p:cTn>
                                        <p:tgtEl>
                                          <p:spTgt spid="34987"/>
                                        </p:tgtEl>
                                        <p:attrNameLst>
                                          <p:attrName>style.visibility</p:attrName>
                                        </p:attrNameLst>
                                      </p:cBhvr>
                                      <p:to>
                                        <p:strVal val="visible"/>
                                      </p:to>
                                    </p:set>
                                  </p:childTnLst>
                                </p:cTn>
                              </p:par>
                            </p:childTnLst>
                          </p:cTn>
                        </p:par>
                        <p:par>
                          <p:cTn id="185" fill="hold" nodeType="afterGroup">
                            <p:stCondLst>
                              <p:cond delay="1500"/>
                            </p:stCondLst>
                            <p:childTnLst>
                              <p:par>
                                <p:cTn id="186" presetID="1" presetClass="entr" presetSubtype="0" fill="hold" grpId="0" nodeType="afterEffect">
                                  <p:stCondLst>
                                    <p:cond delay="0"/>
                                  </p:stCondLst>
                                  <p:childTnLst>
                                    <p:set>
                                      <p:cBhvr>
                                        <p:cTn id="187" dur="1" fill="hold">
                                          <p:stCondLst>
                                            <p:cond delay="499"/>
                                          </p:stCondLst>
                                        </p:cTn>
                                        <p:tgtEl>
                                          <p:spTgt spid="34988"/>
                                        </p:tgtEl>
                                        <p:attrNameLst>
                                          <p:attrName>style.visibility</p:attrName>
                                        </p:attrNameLst>
                                      </p:cBhvr>
                                      <p:to>
                                        <p:strVal val="visible"/>
                                      </p:to>
                                    </p:set>
                                  </p:childTnLst>
                                </p:cTn>
                              </p:par>
                            </p:childTnLst>
                          </p:cTn>
                        </p:par>
                        <p:par>
                          <p:cTn id="188" fill="hold" nodeType="afterGroup">
                            <p:stCondLst>
                              <p:cond delay="2000"/>
                            </p:stCondLst>
                            <p:childTnLst>
                              <p:par>
                                <p:cTn id="189" presetID="1" presetClass="entr" presetSubtype="0" fill="hold" grpId="0" nodeType="afterEffect">
                                  <p:stCondLst>
                                    <p:cond delay="0"/>
                                  </p:stCondLst>
                                  <p:childTnLst>
                                    <p:set>
                                      <p:cBhvr>
                                        <p:cTn id="190" dur="1" fill="hold">
                                          <p:stCondLst>
                                            <p:cond delay="499"/>
                                          </p:stCondLst>
                                        </p:cTn>
                                        <p:tgtEl>
                                          <p:spTgt spid="34989"/>
                                        </p:tgtEl>
                                        <p:attrNameLst>
                                          <p:attrName>style.visibility</p:attrName>
                                        </p:attrNameLst>
                                      </p:cBhvr>
                                      <p:to>
                                        <p:strVal val="visible"/>
                                      </p:to>
                                    </p:set>
                                  </p:childTnLst>
                                  <p:subTnLst>
                                    <p:set>
                                      <p:cBhvr override="childStyle">
                                        <p:cTn dur="1" fill="hold" display="0" masterRel="nextClick" afterEffect="1"/>
                                        <p:tgtEl>
                                          <p:spTgt spid="34989"/>
                                        </p:tgtEl>
                                        <p:attrNameLst>
                                          <p:attrName>style.visibility</p:attrName>
                                        </p:attrNameLst>
                                      </p:cBhvr>
                                      <p:to>
                                        <p:strVal val="hidden"/>
                                      </p:to>
                                    </p:set>
                                  </p:sub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34990"/>
                                        </p:tgtEl>
                                        <p:attrNameLst>
                                          <p:attrName>style.visibility</p:attrName>
                                        </p:attrNameLst>
                                      </p:cBhvr>
                                      <p:to>
                                        <p:strVal val="visible"/>
                                      </p:to>
                                    </p:set>
                                  </p:childTnLst>
                                </p:cTn>
                              </p:par>
                            </p:childTnLst>
                          </p:cTn>
                        </p:par>
                        <p:par>
                          <p:cTn id="195" fill="hold" nodeType="afterGroup">
                            <p:stCondLst>
                              <p:cond delay="500"/>
                            </p:stCondLst>
                            <p:childTnLst>
                              <p:par>
                                <p:cTn id="196" presetID="1" presetClass="entr" presetSubtype="0" fill="hold" grpId="0" nodeType="afterEffect">
                                  <p:stCondLst>
                                    <p:cond delay="0"/>
                                  </p:stCondLst>
                                  <p:childTnLst>
                                    <p:set>
                                      <p:cBhvr>
                                        <p:cTn id="197" dur="1" fill="hold">
                                          <p:stCondLst>
                                            <p:cond delay="499"/>
                                          </p:stCondLst>
                                        </p:cTn>
                                        <p:tgtEl>
                                          <p:spTgt spid="34991"/>
                                        </p:tgtEl>
                                        <p:attrNameLst>
                                          <p:attrName>style.visibility</p:attrName>
                                        </p:attrNameLst>
                                      </p:cBhvr>
                                      <p:to>
                                        <p:strVal val="visible"/>
                                      </p:to>
                                    </p:set>
                                  </p:childTnLst>
                                </p:cTn>
                              </p:par>
                            </p:childTnLst>
                          </p:cTn>
                        </p:par>
                        <p:par>
                          <p:cTn id="198" fill="hold" nodeType="afterGroup">
                            <p:stCondLst>
                              <p:cond delay="1000"/>
                            </p:stCondLst>
                            <p:childTnLst>
                              <p:par>
                                <p:cTn id="199" presetID="1" presetClass="entr" presetSubtype="0" fill="hold" grpId="0" nodeType="afterEffect">
                                  <p:stCondLst>
                                    <p:cond delay="0"/>
                                  </p:stCondLst>
                                  <p:childTnLst>
                                    <p:set>
                                      <p:cBhvr>
                                        <p:cTn id="200" dur="1" fill="hold">
                                          <p:stCondLst>
                                            <p:cond delay="499"/>
                                          </p:stCondLst>
                                        </p:cTn>
                                        <p:tgtEl>
                                          <p:spTgt spid="34992"/>
                                        </p:tgtEl>
                                        <p:attrNameLst>
                                          <p:attrName>style.visibility</p:attrName>
                                        </p:attrNameLst>
                                      </p:cBhvr>
                                      <p:to>
                                        <p:strVal val="visible"/>
                                      </p:to>
                                    </p:set>
                                  </p:childTnLst>
                                </p:cTn>
                              </p:par>
                            </p:childTnLst>
                          </p:cTn>
                        </p:par>
                        <p:par>
                          <p:cTn id="201" fill="hold" nodeType="afterGroup">
                            <p:stCondLst>
                              <p:cond delay="1500"/>
                            </p:stCondLst>
                            <p:childTnLst>
                              <p:par>
                                <p:cTn id="202" presetID="1" presetClass="entr" presetSubtype="0" fill="hold" grpId="0" nodeType="afterEffect">
                                  <p:stCondLst>
                                    <p:cond delay="0"/>
                                  </p:stCondLst>
                                  <p:childTnLst>
                                    <p:set>
                                      <p:cBhvr>
                                        <p:cTn id="203" dur="1" fill="hold">
                                          <p:stCondLst>
                                            <p:cond delay="499"/>
                                          </p:stCondLst>
                                        </p:cTn>
                                        <p:tgtEl>
                                          <p:spTgt spid="34993"/>
                                        </p:tgtEl>
                                        <p:attrNameLst>
                                          <p:attrName>style.visibility</p:attrName>
                                        </p:attrNameLst>
                                      </p:cBhvr>
                                      <p:to>
                                        <p:strVal val="visible"/>
                                      </p:to>
                                    </p:set>
                                  </p:childTnLst>
                                </p:cTn>
                              </p:par>
                            </p:childTnLst>
                          </p:cTn>
                        </p:par>
                        <p:par>
                          <p:cTn id="204" fill="hold" nodeType="afterGroup">
                            <p:stCondLst>
                              <p:cond delay="2000"/>
                            </p:stCondLst>
                            <p:childTnLst>
                              <p:par>
                                <p:cTn id="205" presetID="1" presetClass="entr" presetSubtype="0" fill="hold" nodeType="afterEffect">
                                  <p:stCondLst>
                                    <p:cond delay="0"/>
                                  </p:stCondLst>
                                  <p:childTnLst>
                                    <p:set>
                                      <p:cBhvr>
                                        <p:cTn id="206" dur="1" fill="hold">
                                          <p:stCondLst>
                                            <p:cond delay="499"/>
                                          </p:stCondLst>
                                        </p:cTn>
                                        <p:tgtEl>
                                          <p:spTgt spid="34995"/>
                                        </p:tgtEl>
                                        <p:attrNameLst>
                                          <p:attrName>style.visibility</p:attrName>
                                        </p:attrNameLst>
                                      </p:cBhvr>
                                      <p:to>
                                        <p:strVal val="visible"/>
                                      </p:to>
                                    </p:set>
                                  </p:childTnLst>
                                </p:cTn>
                              </p:par>
                            </p:childTnLst>
                          </p:cTn>
                        </p:par>
                        <p:par>
                          <p:cTn id="207" fill="hold" nodeType="afterGroup">
                            <p:stCondLst>
                              <p:cond delay="2500"/>
                            </p:stCondLst>
                            <p:childTnLst>
                              <p:par>
                                <p:cTn id="208" presetID="1" presetClass="entr" presetSubtype="0" fill="hold" nodeType="afterEffect">
                                  <p:stCondLst>
                                    <p:cond delay="0"/>
                                  </p:stCondLst>
                                  <p:childTnLst>
                                    <p:set>
                                      <p:cBhvr>
                                        <p:cTn id="209" dur="1" fill="hold">
                                          <p:stCondLst>
                                            <p:cond delay="499"/>
                                          </p:stCondLst>
                                        </p:cTn>
                                        <p:tgtEl>
                                          <p:spTgt spid="34996"/>
                                        </p:tgtEl>
                                        <p:attrNameLst>
                                          <p:attrName>style.visibility</p:attrName>
                                        </p:attrNameLst>
                                      </p:cBhvr>
                                      <p:to>
                                        <p:strVal val="visible"/>
                                      </p:to>
                                    </p:set>
                                  </p:childTnLst>
                                </p:cTn>
                              </p:par>
                            </p:childTnLst>
                          </p:cTn>
                        </p:par>
                        <p:par>
                          <p:cTn id="210" fill="hold" nodeType="afterGroup">
                            <p:stCondLst>
                              <p:cond delay="3000"/>
                            </p:stCondLst>
                            <p:childTnLst>
                              <p:par>
                                <p:cTn id="211" presetID="1" presetClass="entr" presetSubtype="0" fill="hold" nodeType="afterEffect">
                                  <p:stCondLst>
                                    <p:cond delay="0"/>
                                  </p:stCondLst>
                                  <p:childTnLst>
                                    <p:set>
                                      <p:cBhvr>
                                        <p:cTn id="212" dur="1" fill="hold">
                                          <p:stCondLst>
                                            <p:cond delay="499"/>
                                          </p:stCondLst>
                                        </p:cTn>
                                        <p:tgtEl>
                                          <p:spTgt spid="34997"/>
                                        </p:tgtEl>
                                        <p:attrNameLst>
                                          <p:attrName>style.visibility</p:attrName>
                                        </p:attrNameLst>
                                      </p:cBhvr>
                                      <p:to>
                                        <p:strVal val="visible"/>
                                      </p:to>
                                    </p:set>
                                  </p:childTnLst>
                                </p:cTn>
                              </p:par>
                            </p:childTnLst>
                          </p:cTn>
                        </p:par>
                        <p:par>
                          <p:cTn id="213" fill="hold" nodeType="afterGroup">
                            <p:stCondLst>
                              <p:cond delay="3500"/>
                            </p:stCondLst>
                            <p:childTnLst>
                              <p:par>
                                <p:cTn id="214" presetID="1" presetClass="entr" presetSubtype="0" fill="hold" nodeType="afterEffect">
                                  <p:stCondLst>
                                    <p:cond delay="0"/>
                                  </p:stCondLst>
                                  <p:childTnLst>
                                    <p:set>
                                      <p:cBhvr>
                                        <p:cTn id="215" dur="1" fill="hold">
                                          <p:stCondLst>
                                            <p:cond delay="499"/>
                                          </p:stCondLst>
                                        </p:cTn>
                                        <p:tgtEl>
                                          <p:spTgt spid="34998"/>
                                        </p:tgtEl>
                                        <p:attrNameLst>
                                          <p:attrName>style.visibility</p:attrName>
                                        </p:attrNameLst>
                                      </p:cBhvr>
                                      <p:to>
                                        <p:strVal val="visible"/>
                                      </p:to>
                                    </p:set>
                                  </p:childTnLst>
                                </p:cTn>
                              </p:par>
                            </p:childTnLst>
                          </p:cTn>
                        </p:par>
                        <p:par>
                          <p:cTn id="216" fill="hold" nodeType="afterGroup">
                            <p:stCondLst>
                              <p:cond delay="4000"/>
                            </p:stCondLst>
                            <p:childTnLst>
                              <p:par>
                                <p:cTn id="217" presetID="1" presetClass="entr" presetSubtype="0" fill="hold" grpId="0" nodeType="afterEffect">
                                  <p:stCondLst>
                                    <p:cond delay="0"/>
                                  </p:stCondLst>
                                  <p:childTnLst>
                                    <p:set>
                                      <p:cBhvr>
                                        <p:cTn id="218" dur="1" fill="hold">
                                          <p:stCondLst>
                                            <p:cond delay="499"/>
                                          </p:stCondLst>
                                        </p:cTn>
                                        <p:tgtEl>
                                          <p:spTgt spid="34994"/>
                                        </p:tgtEl>
                                        <p:attrNameLst>
                                          <p:attrName>style.visibility</p:attrName>
                                        </p:attrNameLst>
                                      </p:cBhvr>
                                      <p:to>
                                        <p:strVal val="visible"/>
                                      </p:to>
                                    </p:set>
                                  </p:childTnLst>
                                  <p:subTnLst>
                                    <p:set>
                                      <p:cBhvr override="childStyle">
                                        <p:cTn dur="1" fill="hold" display="0" masterRel="nextClick" afterEffect="1"/>
                                        <p:tgtEl>
                                          <p:spTgt spid="349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6" grpId="0" animBg="1"/>
      <p:bldP spid="34828" grpId="0" animBg="1"/>
      <p:bldP spid="34829" grpId="0" animBg="1"/>
      <p:bldP spid="34830" grpId="0" animBg="1"/>
      <p:bldP spid="34831" grpId="0" animBg="1"/>
      <p:bldP spid="34832" grpId="0" animBg="1"/>
      <p:bldP spid="34833" grpId="0" animBg="1"/>
      <p:bldP spid="34834" grpId="0" animBg="1"/>
      <p:bldP spid="34835" grpId="0" animBg="1"/>
      <p:bldP spid="34863" grpId="0" autoUpdateAnimBg="0"/>
      <p:bldP spid="34864" grpId="0" animBg="1"/>
      <p:bldP spid="34867" grpId="0" autoUpdateAnimBg="0"/>
      <p:bldP spid="34868" grpId="0" autoUpdateAnimBg="0"/>
      <p:bldP spid="34876" grpId="0" autoUpdateAnimBg="0"/>
      <p:bldP spid="34877" grpId="0" autoUpdateAnimBg="0"/>
      <p:bldP spid="34879" grpId="0" autoUpdateAnimBg="0"/>
      <p:bldP spid="34880" grpId="0" autoUpdateAnimBg="0"/>
      <p:bldP spid="34882" grpId="0" autoUpdateAnimBg="0"/>
      <p:bldP spid="34926" grpId="0" autoUpdateAnimBg="0"/>
      <p:bldP spid="34927" grpId="0" autoUpdateAnimBg="0"/>
      <p:bldP spid="34928" grpId="0" autoUpdateAnimBg="0"/>
      <p:bldP spid="34929" grpId="0" autoUpdateAnimBg="0"/>
      <p:bldP spid="34930" grpId="0" autoUpdateAnimBg="0"/>
      <p:bldP spid="34931" grpId="0" autoUpdateAnimBg="0"/>
      <p:bldP spid="34932" grpId="0" autoUpdateAnimBg="0"/>
      <p:bldP spid="34933" grpId="0" autoUpdateAnimBg="0"/>
      <p:bldP spid="34934" grpId="0" animBg="1"/>
      <p:bldP spid="34936" grpId="0" animBg="1"/>
      <p:bldP spid="34937" grpId="0" autoUpdateAnimBg="0"/>
      <p:bldP spid="34938" grpId="0" autoUpdateAnimBg="0"/>
      <p:bldP spid="34939" grpId="0" autoUpdateAnimBg="0"/>
      <p:bldP spid="34940" grpId="0" autoUpdateAnimBg="0"/>
      <p:bldP spid="34943" grpId="0" animBg="1"/>
      <p:bldP spid="34944" grpId="0" autoUpdateAnimBg="0"/>
      <p:bldP spid="34945" grpId="0" autoUpdateAnimBg="0"/>
      <p:bldP spid="34946" grpId="0" autoUpdateAnimBg="0"/>
      <p:bldP spid="34947" grpId="0" autoUpdateAnimBg="0"/>
      <p:bldP spid="34949" grpId="0" animBg="1"/>
      <p:bldP spid="34950" grpId="0" autoUpdateAnimBg="0"/>
      <p:bldP spid="34955" grpId="0" autoUpdateAnimBg="0"/>
      <p:bldP spid="34964" grpId="0" autoUpdateAnimBg="0"/>
      <p:bldP spid="34982" grpId="0" autoUpdateAnimBg="0"/>
      <p:bldP spid="34983" grpId="0" autoUpdateAnimBg="0"/>
      <p:bldP spid="34984" grpId="0" animBg="1"/>
      <p:bldP spid="34985" grpId="0" animBg="1"/>
      <p:bldP spid="34987" grpId="0" autoUpdateAnimBg="0"/>
      <p:bldP spid="34988" grpId="0" autoUpdateAnimBg="0"/>
      <p:bldP spid="34989" grpId="0" autoUpdateAnimBg="0"/>
      <p:bldP spid="34990" grpId="0" animBg="1"/>
      <p:bldP spid="34991" grpId="0" autoUpdateAnimBg="0"/>
      <p:bldP spid="34992" grpId="0" autoUpdateAnimBg="0"/>
      <p:bldP spid="34993" grpId="0" autoUpdateAnimBg="0"/>
      <p:bldP spid="3499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5792F2CD-45C9-4A0F-B448-DC2F102C271E}" type="slidenum">
              <a:rPr kumimoji="0" lang="en-US" sz="1400" smtClean="0"/>
              <a:pPr eaLnBrk="1" hangingPunct="1"/>
              <a:t>7</a:t>
            </a:fld>
            <a:endParaRPr kumimoji="0" lang="en-US" sz="1400" smtClean="0"/>
          </a:p>
        </p:txBody>
      </p:sp>
      <p:sp>
        <p:nvSpPr>
          <p:cNvPr id="59395" name="Rectangle 2"/>
          <p:cNvSpPr>
            <a:spLocks noGrp="1" noChangeArrowheads="1"/>
          </p:cNvSpPr>
          <p:nvPr>
            <p:ph type="title"/>
          </p:nvPr>
        </p:nvSpPr>
        <p:spPr/>
        <p:txBody>
          <a:bodyPr/>
          <a:lstStyle/>
          <a:p>
            <a:pPr eaLnBrk="1" hangingPunct="1"/>
            <a:r>
              <a:rPr lang="en-CA" smtClean="0"/>
              <a:t>Examples</a:t>
            </a:r>
          </a:p>
        </p:txBody>
      </p:sp>
      <p:pic>
        <p:nvPicPr>
          <p:cNvPr id="59398" name="Picture 6" descr="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35997"/>
            <a:ext cx="43497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367692" y="4294670"/>
            <a:ext cx="5576765" cy="830997"/>
          </a:xfrm>
          <a:prstGeom prst="rect">
            <a:avLst/>
          </a:prstGeom>
          <a:solidFill>
            <a:schemeClr val="tx2">
              <a:lumMod val="75000"/>
            </a:schemeClr>
          </a:solidFill>
        </p:spPr>
        <p:txBody>
          <a:bodyPr wrap="square" rtlCol="0">
            <a:spAutoFit/>
          </a:bodyPr>
          <a:lstStyle>
            <a:defPPr>
              <a:defRPr lang="en-US"/>
            </a:defPPr>
            <a:lvl1pPr marL="285750" indent="-285750">
              <a:buFont typeface="Arial" pitchFamily="34" charset="0"/>
              <a:buChar char="•"/>
              <a:defRPr i="0">
                <a:solidFill>
                  <a:schemeClr val="accent4">
                    <a:lumMod val="20000"/>
                    <a:lumOff val="80000"/>
                  </a:schemeClr>
                </a:solidFill>
                <a:latin typeface="+mn-lt"/>
              </a:defRPr>
            </a:lvl1pPr>
          </a:lstStyle>
          <a:p>
            <a:r>
              <a:rPr lang="en-US" dirty="0"/>
              <a:t>Agent 2 stops at node B, forcing agent 1 to turn four times to reach node A</a:t>
            </a:r>
          </a:p>
        </p:txBody>
      </p:sp>
    </p:spTree>
    <p:extLst>
      <p:ext uri="{BB962C8B-B14F-4D97-AF65-F5344CB8AC3E}">
        <p14:creationId xmlns:p14="http://schemas.microsoft.com/office/powerpoint/2010/main" val="3191358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fade">
                                      <p:cBhvr>
                                        <p:cTn id="7" dur="1000"/>
                                        <p:tgtEl>
                                          <p:spTgt spid="59398"/>
                                        </p:tgtEl>
                                      </p:cBhvr>
                                    </p:animEffect>
                                    <p:anim calcmode="lin" valueType="num">
                                      <p:cBhvr>
                                        <p:cTn id="8" dur="1000" fill="hold"/>
                                        <p:tgtEl>
                                          <p:spTgt spid="59398"/>
                                        </p:tgtEl>
                                        <p:attrNameLst>
                                          <p:attrName>ppt_x</p:attrName>
                                        </p:attrNameLst>
                                      </p:cBhvr>
                                      <p:tavLst>
                                        <p:tav tm="0">
                                          <p:val>
                                            <p:strVal val="#ppt_x"/>
                                          </p:val>
                                        </p:tav>
                                        <p:tav tm="100000">
                                          <p:val>
                                            <p:strVal val="#ppt_x"/>
                                          </p:val>
                                        </p:tav>
                                      </p:tavLst>
                                    </p:anim>
                                    <p:anim calcmode="lin" valueType="num">
                                      <p:cBhvr>
                                        <p:cTn id="9" dur="1000" fill="hold"/>
                                        <p:tgtEl>
                                          <p:spTgt spid="593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FB8D5044-5CEB-4051-9D26-8F0388F3297A}" type="slidenum">
              <a:rPr kumimoji="0" lang="en-US" sz="1400" smtClean="0"/>
              <a:pPr eaLnBrk="1" hangingPunct="1"/>
              <a:t>70</a:t>
            </a:fld>
            <a:endParaRPr kumimoji="0" lang="en-US" sz="1400" smtClean="0"/>
          </a:p>
        </p:txBody>
      </p:sp>
      <p:sp>
        <p:nvSpPr>
          <p:cNvPr id="75779" name="Rectangle 2"/>
          <p:cNvSpPr>
            <a:spLocks noGrp="1" noChangeArrowheads="1"/>
          </p:cNvSpPr>
          <p:nvPr>
            <p:ph type="title"/>
          </p:nvPr>
        </p:nvSpPr>
        <p:spPr/>
        <p:txBody>
          <a:bodyPr/>
          <a:lstStyle/>
          <a:p>
            <a:pPr eaLnBrk="1" hangingPunct="1"/>
            <a:r>
              <a:rPr lang="en-CA" smtClean="0"/>
              <a:t>Path Following</a:t>
            </a:r>
          </a:p>
        </p:txBody>
      </p:sp>
      <p:sp>
        <p:nvSpPr>
          <p:cNvPr id="75780" name="Rectangle 3"/>
          <p:cNvSpPr>
            <a:spLocks noGrp="1" noChangeArrowheads="1"/>
          </p:cNvSpPr>
          <p:nvPr>
            <p:ph type="body" idx="1"/>
          </p:nvPr>
        </p:nvSpPr>
        <p:spPr/>
        <p:txBody>
          <a:bodyPr/>
          <a:lstStyle/>
          <a:p>
            <a:pPr eaLnBrk="1" hangingPunct="1"/>
            <a:r>
              <a:rPr lang="en-US" dirty="0" smtClean="0"/>
              <a:t>After the path is determined, the major challenge is avoiding other AI agents who move dynamically.</a:t>
            </a:r>
          </a:p>
          <a:p>
            <a:pPr eaLnBrk="1" hangingPunct="1"/>
            <a:r>
              <a:rPr lang="en-US" dirty="0" smtClean="0"/>
              <a:t>Most games do not allow agents moving through each other</a:t>
            </a:r>
          </a:p>
        </p:txBody>
      </p:sp>
    </p:spTree>
    <p:extLst>
      <p:ext uri="{BB962C8B-B14F-4D97-AF65-F5344CB8AC3E}">
        <p14:creationId xmlns:p14="http://schemas.microsoft.com/office/powerpoint/2010/main" val="3214555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pPr eaLnBrk="1" hangingPunct="1"/>
            <a:fld id="{1A43954E-102C-4BAE-94C2-8537F6C83FE3}" type="slidenum">
              <a:rPr kumimoji="0" lang="en-US" sz="1400" smtClean="0"/>
              <a:pPr eaLnBrk="1" hangingPunct="1"/>
              <a:t>71</a:t>
            </a:fld>
            <a:endParaRPr kumimoji="0" lang="en-US" sz="1400" smtClean="0"/>
          </a:p>
        </p:txBody>
      </p:sp>
      <p:sp>
        <p:nvSpPr>
          <p:cNvPr id="76803" name="Rectangle 2"/>
          <p:cNvSpPr>
            <a:spLocks noGrp="1" noChangeArrowheads="1"/>
          </p:cNvSpPr>
          <p:nvPr>
            <p:ph type="title"/>
          </p:nvPr>
        </p:nvSpPr>
        <p:spPr/>
        <p:txBody>
          <a:bodyPr/>
          <a:lstStyle/>
          <a:p>
            <a:pPr eaLnBrk="1" hangingPunct="1"/>
            <a:r>
              <a:rPr lang="en-CA" smtClean="0"/>
              <a:t>Avoiding Other Agents</a:t>
            </a:r>
          </a:p>
        </p:txBody>
      </p:sp>
      <p:sp>
        <p:nvSpPr>
          <p:cNvPr id="76804" name="Rectangle 3"/>
          <p:cNvSpPr>
            <a:spLocks noGrp="1" noChangeArrowheads="1"/>
          </p:cNvSpPr>
          <p:nvPr>
            <p:ph type="body" idx="1"/>
          </p:nvPr>
        </p:nvSpPr>
        <p:spPr>
          <a:xfrm>
            <a:off x="251520" y="1628775"/>
            <a:ext cx="4607818" cy="3312393"/>
          </a:xfrm>
        </p:spPr>
        <p:txBody>
          <a:bodyPr/>
          <a:lstStyle/>
          <a:p>
            <a:pPr eaLnBrk="1" hangingPunct="1">
              <a:lnSpc>
                <a:spcPct val="90000"/>
              </a:lnSpc>
            </a:pPr>
            <a:r>
              <a:rPr lang="en-CA" dirty="0" smtClean="0"/>
              <a:t>Leave space between agents</a:t>
            </a:r>
          </a:p>
          <a:p>
            <a:pPr eaLnBrk="1" hangingPunct="1">
              <a:lnSpc>
                <a:spcPct val="90000"/>
              </a:lnSpc>
            </a:pPr>
            <a:r>
              <a:rPr lang="en-CA" dirty="0" smtClean="0"/>
              <a:t>Path around other agents</a:t>
            </a:r>
          </a:p>
          <a:p>
            <a:pPr eaLnBrk="1" hangingPunct="1">
              <a:lnSpc>
                <a:spcPct val="90000"/>
              </a:lnSpc>
            </a:pPr>
            <a:r>
              <a:rPr lang="en-CA" dirty="0" smtClean="0"/>
              <a:t>Assume no path exists</a:t>
            </a:r>
          </a:p>
          <a:p>
            <a:pPr eaLnBrk="1" hangingPunct="1">
              <a:lnSpc>
                <a:spcPct val="90000"/>
              </a:lnSpc>
            </a:pPr>
            <a:r>
              <a:rPr lang="en-CA" dirty="0" smtClean="0"/>
              <a:t>Request blocking agents to move</a:t>
            </a:r>
          </a:p>
        </p:txBody>
      </p:sp>
      <p:pic>
        <p:nvPicPr>
          <p:cNvPr id="76805" name="Picture 4" descr="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636" y="2289175"/>
            <a:ext cx="40624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2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sz="quarter" idx="1"/>
          </p:nvPr>
        </p:nvSpPr>
        <p:spPr/>
        <p:txBody>
          <a:bodyPr/>
          <a:lstStyle/>
          <a:p>
            <a:r>
              <a:rPr lang="en-CA"/>
              <a:t>Visualization: </a:t>
            </a:r>
            <a:r>
              <a:rPr lang="en-CA">
                <a:hlinkClick r:id="rId2"/>
              </a:rPr>
              <a:t>https://qiao.github.io/PathFinding.js/visual</a:t>
            </a:r>
            <a:r>
              <a:rPr lang="en-CA" smtClean="0">
                <a:hlinkClick r:id="rId2"/>
              </a:rPr>
              <a:t>/</a:t>
            </a:r>
            <a:endParaRPr lang="en-CA" smtClean="0"/>
          </a:p>
          <a:p>
            <a:endParaRPr lang="en-CA"/>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51166471"/>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612775" y="228600"/>
            <a:ext cx="8153400" cy="990600"/>
          </a:xfrm>
        </p:spPr>
        <p:txBody>
          <a:bodyPr/>
          <a:lstStyle/>
          <a:p>
            <a:endParaRPr lang="en-CA" smtClean="0">
              <a:ea typeface="ＭＳ Ｐゴシック" panose="020B0600070205080204" pitchFamily="34" charset="-128"/>
            </a:endParaRPr>
          </a:p>
        </p:txBody>
      </p:sp>
      <p:sp>
        <p:nvSpPr>
          <p:cNvPr id="162819" name="Content Placeholder 2"/>
          <p:cNvSpPr>
            <a:spLocks noGrp="1"/>
          </p:cNvSpPr>
          <p:nvPr>
            <p:ph sz="quarter" idx="1"/>
          </p:nvPr>
        </p:nvSpPr>
        <p:spPr>
          <a:xfrm>
            <a:off x="612775" y="1600200"/>
            <a:ext cx="8153400" cy="4495800"/>
          </a:xfrm>
        </p:spPr>
        <p:txBody>
          <a:bodyPr/>
          <a:lstStyle/>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r>
              <a:rPr lang="en-CA" sz="4800" smtClean="0">
                <a:ea typeface="ＭＳ Ｐゴシック" panose="020B0600070205080204" pitchFamily="34" charset="-128"/>
              </a:rPr>
              <a:t>Thank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Path Planning Algorithms</a:t>
            </a:r>
          </a:p>
        </p:txBody>
      </p:sp>
      <p:sp>
        <p:nvSpPr>
          <p:cNvPr id="345091" name="Rectangle 3"/>
          <p:cNvSpPr>
            <a:spLocks noGrp="1" noChangeArrowheads="1"/>
          </p:cNvSpPr>
          <p:nvPr>
            <p:ph type="body" idx="1"/>
          </p:nvPr>
        </p:nvSpPr>
        <p:spPr/>
        <p:txBody>
          <a:bodyPr/>
          <a:lstStyle/>
          <a:p>
            <a:pPr>
              <a:lnSpc>
                <a:spcPct val="90000"/>
              </a:lnSpc>
            </a:pPr>
            <a:r>
              <a:rPr lang="en-US" dirty="0"/>
              <a:t>Must </a:t>
            </a:r>
            <a:r>
              <a:rPr lang="en-US" b="1" dirty="0" smtClean="0"/>
              <a:t>search</a:t>
            </a:r>
            <a:r>
              <a:rPr lang="en-US" dirty="0" smtClean="0"/>
              <a:t> </a:t>
            </a:r>
            <a:r>
              <a:rPr lang="en-US" dirty="0"/>
              <a:t>the </a:t>
            </a:r>
            <a:r>
              <a:rPr lang="en-US" dirty="0" smtClean="0"/>
              <a:t>space </a:t>
            </a:r>
            <a:r>
              <a:rPr lang="en-US" dirty="0"/>
              <a:t>to move </a:t>
            </a:r>
            <a:r>
              <a:rPr lang="en-US" dirty="0" smtClean="0"/>
              <a:t>an NPC </a:t>
            </a:r>
            <a:r>
              <a:rPr lang="en-US" dirty="0"/>
              <a:t>to goal state</a:t>
            </a:r>
          </a:p>
          <a:p>
            <a:pPr>
              <a:lnSpc>
                <a:spcPct val="90000"/>
              </a:lnSpc>
            </a:pPr>
            <a:r>
              <a:rPr lang="en-US" dirty="0"/>
              <a:t>Computational Issues:</a:t>
            </a:r>
          </a:p>
          <a:p>
            <a:pPr lvl="1">
              <a:lnSpc>
                <a:spcPct val="90000"/>
              </a:lnSpc>
            </a:pPr>
            <a:r>
              <a:rPr lang="en-US" dirty="0"/>
              <a:t>Completeness</a:t>
            </a:r>
          </a:p>
          <a:p>
            <a:pPr lvl="2">
              <a:lnSpc>
                <a:spcPct val="90000"/>
              </a:lnSpc>
            </a:pPr>
            <a:r>
              <a:rPr lang="en-US" dirty="0"/>
              <a:t>Will it find an answer if one exists?</a:t>
            </a:r>
          </a:p>
          <a:p>
            <a:pPr lvl="1">
              <a:lnSpc>
                <a:spcPct val="90000"/>
              </a:lnSpc>
            </a:pPr>
            <a:r>
              <a:rPr lang="en-US" dirty="0"/>
              <a:t>Time complexity</a:t>
            </a:r>
          </a:p>
          <a:p>
            <a:pPr lvl="1">
              <a:lnSpc>
                <a:spcPct val="90000"/>
              </a:lnSpc>
            </a:pPr>
            <a:r>
              <a:rPr lang="en-US" dirty="0"/>
              <a:t>Space complexity</a:t>
            </a:r>
          </a:p>
          <a:p>
            <a:pPr lvl="1">
              <a:lnSpc>
                <a:spcPct val="90000"/>
              </a:lnSpc>
            </a:pPr>
            <a:r>
              <a:rPr lang="en-US" dirty="0"/>
              <a:t>Optimality</a:t>
            </a:r>
          </a:p>
          <a:p>
            <a:pPr lvl="2">
              <a:lnSpc>
                <a:spcPct val="90000"/>
              </a:lnSpc>
            </a:pPr>
            <a:r>
              <a:rPr lang="en-US" dirty="0"/>
              <a:t>Will it find the best solution</a:t>
            </a:r>
          </a:p>
          <a:p>
            <a:pPr>
              <a:lnSpc>
                <a:spcPct val="90000"/>
              </a:lnSpc>
            </a:pPr>
            <a:endParaRPr lang="en-US" dirty="0"/>
          </a:p>
        </p:txBody>
      </p:sp>
    </p:spTree>
    <p:extLst>
      <p:ext uri="{BB962C8B-B14F-4D97-AF65-F5344CB8AC3E}">
        <p14:creationId xmlns:p14="http://schemas.microsoft.com/office/powerpoint/2010/main" val="53927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Searching for a Path</a:t>
            </a:r>
          </a:p>
        </p:txBody>
      </p:sp>
      <p:sp>
        <p:nvSpPr>
          <p:cNvPr id="318467" name="Rectangle 3"/>
          <p:cNvSpPr>
            <a:spLocks noGrp="1" noChangeArrowheads="1"/>
          </p:cNvSpPr>
          <p:nvPr>
            <p:ph type="body" idx="1"/>
          </p:nvPr>
        </p:nvSpPr>
        <p:spPr/>
        <p:txBody>
          <a:bodyPr/>
          <a:lstStyle/>
          <a:p>
            <a:pPr>
              <a:lnSpc>
                <a:spcPct val="90000"/>
              </a:lnSpc>
            </a:pPr>
            <a:r>
              <a:rPr lang="en-US" sz="2800" dirty="0"/>
              <a:t>A path is a list of cells, points, or nodes an agent must </a:t>
            </a:r>
            <a:r>
              <a:rPr lang="en-US" sz="2800" dirty="0" smtClean="0"/>
              <a:t>traverse</a:t>
            </a:r>
          </a:p>
          <a:p>
            <a:pPr lvl="1" eaLnBrk="1" hangingPunct="1"/>
            <a:r>
              <a:rPr lang="en-CA" dirty="0"/>
              <a:t>Consists of a set of path nodes – </a:t>
            </a:r>
          </a:p>
          <a:p>
            <a:pPr lvl="2" eaLnBrk="1" hangingPunct="1"/>
            <a:r>
              <a:rPr lang="en-CA" dirty="0"/>
              <a:t>each one corresponding to a point in the game world</a:t>
            </a:r>
          </a:p>
          <a:p>
            <a:pPr lvl="2" eaLnBrk="1" hangingPunct="1"/>
            <a:r>
              <a:rPr lang="en-CA" dirty="0"/>
              <a:t>Each node is linked to its adjacent nodes</a:t>
            </a:r>
          </a:p>
          <a:p>
            <a:pPr>
              <a:lnSpc>
                <a:spcPct val="90000"/>
              </a:lnSpc>
            </a:pPr>
            <a:r>
              <a:rPr lang="en-US" sz="2800" dirty="0" smtClean="0"/>
              <a:t>A </a:t>
            </a:r>
            <a:r>
              <a:rPr lang="en-US" sz="2800" dirty="0"/>
              <a:t>pathfinding algorithm finds a path</a:t>
            </a:r>
          </a:p>
          <a:p>
            <a:pPr lvl="1">
              <a:lnSpc>
                <a:spcPct val="90000"/>
              </a:lnSpc>
            </a:pPr>
            <a:r>
              <a:rPr lang="en-US" sz="2400" dirty="0"/>
              <a:t>From a start position to a goal </a:t>
            </a:r>
            <a:r>
              <a:rPr lang="en-US" sz="2400" dirty="0" smtClean="0"/>
              <a:t>position</a:t>
            </a:r>
            <a:endParaRPr lang="en-US" sz="2400" dirty="0"/>
          </a:p>
        </p:txBody>
      </p:sp>
    </p:spTree>
    <p:extLst>
      <p:ext uri="{BB962C8B-B14F-4D97-AF65-F5344CB8AC3E}">
        <p14:creationId xmlns:p14="http://schemas.microsoft.com/office/powerpoint/2010/main" val="4157242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solidFill>
          <a:schemeClr val="tx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spPr>
      <a:bodyPr wrap="square">
        <a:spAutoFit/>
      </a:bodyPr>
      <a:lstStyle>
        <a:defPPr algn="ctr">
          <a:defRPr i="0" dirty="0" smtClean="0">
            <a:solidFill>
              <a:schemeClr val="bg1"/>
            </a:solidFill>
            <a:latin typeface="+mn-lt"/>
            <a:cs typeface="+mn-cs"/>
          </a:defRPr>
        </a:defPPr>
      </a:lst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8923</TotalTime>
  <Words>2930</Words>
  <Application>Microsoft Office PowerPoint</Application>
  <PresentationFormat>On-screen Show (4:3)</PresentationFormat>
  <Paragraphs>478</Paragraphs>
  <Slides>73</Slides>
  <Notes>12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Median</vt:lpstr>
      <vt:lpstr> </vt:lpstr>
      <vt:lpstr>PowerPoint Presentation</vt:lpstr>
      <vt:lpstr>Introduction</vt:lpstr>
      <vt:lpstr>Path Planning</vt:lpstr>
      <vt:lpstr>Examples</vt:lpstr>
      <vt:lpstr>Examples</vt:lpstr>
      <vt:lpstr>Examples</vt:lpstr>
      <vt:lpstr>Path Planning Algorithms</vt:lpstr>
      <vt:lpstr>Searching for a Path</vt:lpstr>
      <vt:lpstr>Representing the Search Space</vt:lpstr>
      <vt:lpstr>Grids</vt:lpstr>
      <vt:lpstr>Grids (cont.)</vt:lpstr>
      <vt:lpstr>Grid Characteristics/Advnatages</vt:lpstr>
      <vt:lpstr>Regular Grids</vt:lpstr>
      <vt:lpstr>Regular Grids</vt:lpstr>
      <vt:lpstr>Waypoint Graph</vt:lpstr>
      <vt:lpstr>Waypoint Graph Characteristics</vt:lpstr>
      <vt:lpstr>Arbitrary Grids</vt:lpstr>
      <vt:lpstr>Navigation Meshes</vt:lpstr>
      <vt:lpstr>Navigation Meshes (con’t)</vt:lpstr>
      <vt:lpstr>Left 4 Dead (L4D) Active Navigation Mesh</vt:lpstr>
      <vt:lpstr>Navigation Mesh Characteristics</vt:lpstr>
      <vt:lpstr>Search Strategies</vt:lpstr>
      <vt:lpstr>Path Searching</vt:lpstr>
      <vt:lpstr>Random Trace</vt:lpstr>
      <vt:lpstr>Random Trace (continued)</vt:lpstr>
      <vt:lpstr>Random Trace Characteristics</vt:lpstr>
      <vt:lpstr>Table Lookup</vt:lpstr>
      <vt:lpstr>Table Lookup - Pros and Cons</vt:lpstr>
      <vt:lpstr>Table Lookup - Pros and Cons</vt:lpstr>
      <vt:lpstr>Search Algorithms</vt:lpstr>
      <vt:lpstr>Breadth First Search (BFS)</vt:lpstr>
      <vt:lpstr>Breadth First Search (BFS) – cont.</vt:lpstr>
      <vt:lpstr>BFS Algorithm</vt:lpstr>
      <vt:lpstr>Breadth-First Characteristics</vt:lpstr>
      <vt:lpstr>Depth First Search</vt:lpstr>
      <vt:lpstr>Depth-First Search (DFS)</vt:lpstr>
      <vt:lpstr>Dijkstra’s Algorithm</vt:lpstr>
      <vt:lpstr>Dijkstra’s Algorithm</vt:lpstr>
      <vt:lpstr>Dijkstra Example</vt:lpstr>
      <vt:lpstr>Dijkstra Example</vt:lpstr>
      <vt:lpstr>Dijkstra Example</vt:lpstr>
      <vt:lpstr>Dijkstra Example</vt:lpstr>
      <vt:lpstr>Dijkstra Example</vt:lpstr>
      <vt:lpstr>Dijkstra Example</vt:lpstr>
      <vt:lpstr>Dijkstra Example</vt:lpstr>
      <vt:lpstr>Dijkstra Example</vt:lpstr>
      <vt:lpstr>Dijkstra Example</vt:lpstr>
      <vt:lpstr>Dijkstra Example</vt:lpstr>
      <vt:lpstr>Evaluation</vt:lpstr>
      <vt:lpstr>Best-First Search</vt:lpstr>
      <vt:lpstr>Best-First Search – Cont.</vt:lpstr>
      <vt:lpstr>PowerPoint Presentation</vt:lpstr>
      <vt:lpstr>PowerPoint Presentation</vt:lpstr>
      <vt:lpstr>Best-first search example</vt:lpstr>
      <vt:lpstr>Best-first search example</vt:lpstr>
      <vt:lpstr>Best-first search example</vt:lpstr>
      <vt:lpstr>Best-first search example</vt:lpstr>
      <vt:lpstr>Best-first search example</vt:lpstr>
      <vt:lpstr>Best-first search example</vt:lpstr>
      <vt:lpstr>Properties of greedy best-first search</vt:lpstr>
      <vt:lpstr>Properties of Best-first search</vt:lpstr>
      <vt:lpstr>A* Search</vt:lpstr>
      <vt:lpstr>A* Search</vt:lpstr>
      <vt:lpstr>A* Search Algorithm</vt:lpstr>
      <vt:lpstr>A* Search Algorithm</vt:lpstr>
      <vt:lpstr>Admissible heuristics</vt:lpstr>
      <vt:lpstr>A* Search Algorithm</vt:lpstr>
      <vt:lpstr>PowerPoint Presentation</vt:lpstr>
      <vt:lpstr>Path Following</vt:lpstr>
      <vt:lpstr>Avoiding Other Agents</vt:lpstr>
      <vt:lpstr>PowerPoint Presentation</vt:lpstr>
      <vt:lpstr>PowerPoint Presentation</vt:lpstr>
    </vt:vector>
  </TitlesOfParts>
  <Company>UNC Charlotte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Dewan Tanvir Ahmed</dc:creator>
  <cp:lastModifiedBy>aaron ratcliffe</cp:lastModifiedBy>
  <cp:revision>759</cp:revision>
  <cp:lastPrinted>2010-08-24T17:19:38Z</cp:lastPrinted>
  <dcterms:created xsi:type="dcterms:W3CDTF">2010-08-24T16:58:28Z</dcterms:created>
  <dcterms:modified xsi:type="dcterms:W3CDTF">2015-12-01T20:48:16Z</dcterms:modified>
</cp:coreProperties>
</file>