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34"/>
  </p:notesMasterIdLst>
  <p:sldIdLst>
    <p:sldId id="256" r:id="rId2"/>
    <p:sldId id="836" r:id="rId3"/>
    <p:sldId id="768" r:id="rId4"/>
    <p:sldId id="769" r:id="rId5"/>
    <p:sldId id="770" r:id="rId6"/>
    <p:sldId id="771" r:id="rId7"/>
    <p:sldId id="772" r:id="rId8"/>
    <p:sldId id="773" r:id="rId9"/>
    <p:sldId id="774" r:id="rId10"/>
    <p:sldId id="775" r:id="rId11"/>
    <p:sldId id="776" r:id="rId12"/>
    <p:sldId id="779" r:id="rId13"/>
    <p:sldId id="780" r:id="rId14"/>
    <p:sldId id="781" r:id="rId15"/>
    <p:sldId id="782" r:id="rId16"/>
    <p:sldId id="830" r:id="rId17"/>
    <p:sldId id="831" r:id="rId18"/>
    <p:sldId id="832" r:id="rId19"/>
    <p:sldId id="808" r:id="rId20"/>
    <p:sldId id="827" r:id="rId21"/>
    <p:sldId id="783" r:id="rId22"/>
    <p:sldId id="784" r:id="rId23"/>
    <p:sldId id="785" r:id="rId24"/>
    <p:sldId id="786" r:id="rId25"/>
    <p:sldId id="787" r:id="rId26"/>
    <p:sldId id="788" r:id="rId27"/>
    <p:sldId id="806" r:id="rId28"/>
    <p:sldId id="833" r:id="rId29"/>
    <p:sldId id="834" r:id="rId30"/>
    <p:sldId id="826" r:id="rId31"/>
    <p:sldId id="677" r:id="rId32"/>
    <p:sldId id="429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66FF"/>
    <a:srgbClr val="FFFFCC"/>
    <a:srgbClr val="66FFFF"/>
    <a:srgbClr val="FF6600"/>
    <a:srgbClr val="FF9900"/>
    <a:srgbClr val="BE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434" autoAdjust="0"/>
  </p:normalViewPr>
  <p:slideViewPr>
    <p:cSldViewPr>
      <p:cViewPr varScale="1">
        <p:scale>
          <a:sx n="76" d="100"/>
          <a:sy n="76" d="100"/>
        </p:scale>
        <p:origin x="13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01D07F3D-90FD-4BD6-88D1-A128B95F7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08672A-0E8D-4851-A0FC-9157AD84E7F5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68888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07F3D-90FD-4BD6-88D1-A128B95F79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25259-DCC5-4174-84F9-57C01888EC16}" type="slidenum">
              <a:rPr lang="en-US"/>
              <a:pPr/>
              <a:t>18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913" tIns="44956" rIns="89913" bIns="4495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6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3C492785-8D1D-4C70-8775-B381E85BBB81}" type="datetime1">
              <a:rPr lang="en-US"/>
              <a:pPr>
                <a:defRPr/>
              </a:pPr>
              <a:t>11/29/2015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1B7D57-6F7A-4A98-A329-8FFB20285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20C83-1754-4F11-AC22-36C945DA0226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09A8-2CD5-4A8F-8671-6E78CCCE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099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7733-17A2-4833-9928-32BEDCA871B6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B044-43AA-40CA-880C-E16E71C65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629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/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CB33FC93-72B9-4B67-BFDD-6A685E6F7F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 sz="2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968B-8BFB-497B-A3CE-CB501E35222B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D6F5-036F-4448-BC4E-82EE8B3FF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788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27C7-FFCE-415C-A0D7-5B074A6491EB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1A566BDD-401F-4FEE-9EC8-B07671C2B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8EDC-7DFE-456D-8D60-8F1194FAA480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AFE0-F0B0-47A4-B4EB-93ED2F022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56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25C4B-5456-498C-B4B4-EAE7EAD03338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792F-9666-4C59-B971-CE28FD5A7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391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16AA-5174-49F1-8547-7B4F637DBF56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8B90-1386-482C-84D3-C88C2268D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97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0AAC-F2B7-4AAB-848F-AE5448488B14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79C27C-AD26-4BF4-A192-493E700F6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647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F13B-4A8E-408D-892B-6846722AAA4C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9822D-CDE8-4FE1-85B6-0B7865E9E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658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00CFF-1024-49CD-8374-CC2C9DA211DF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B35AD2F-9173-4391-A225-6F7A6119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1225793-6721-4BDB-9B1E-F2F87027AE38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06010D-E71D-4168-914A-00FA09BE1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395" r:id="rId2"/>
    <p:sldLayoutId id="2147484400" r:id="rId3"/>
    <p:sldLayoutId id="2147484401" r:id="rId4"/>
    <p:sldLayoutId id="2147484402" r:id="rId5"/>
    <p:sldLayoutId id="2147484396" r:id="rId6"/>
    <p:sldLayoutId id="2147484403" r:id="rId7"/>
    <p:sldLayoutId id="2147484397" r:id="rId8"/>
    <p:sldLayoutId id="2147484404" r:id="rId9"/>
    <p:sldLayoutId id="2147484398" r:id="rId10"/>
    <p:sldLayoutId id="2147484405" r:id="rId11"/>
    <p:sldLayoutId id="2147484406" r:id="rId12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igamedev.com/insider/article/influence-map-mechanic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848600" cy="1289050"/>
          </a:xfrm>
        </p:spPr>
        <p:txBody>
          <a:bodyPr/>
          <a:lstStyle/>
          <a:p>
            <a:pPr eaLnBrk="1" hangingPunct="1"/>
            <a:r>
              <a:rPr lang="en-US" sz="2600" cap="none" dirty="0" smtClean="0">
                <a:ea typeface="ＭＳ Ｐゴシック" panose="020B0600070205080204" pitchFamily="34" charset="-128"/>
              </a:rPr>
              <a:t/>
            </a:r>
            <a:br>
              <a:rPr lang="en-US" sz="2600" cap="none" dirty="0" smtClean="0">
                <a:ea typeface="ＭＳ Ｐゴシック" panose="020B0600070205080204" pitchFamily="34" charset="-128"/>
              </a:rPr>
            </a:br>
            <a:endParaRPr lang="en-US" sz="3000" cap="non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6500" y="2280607"/>
            <a:ext cx="6400800" cy="22923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to Game Design and Development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4230/5230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362200" y="1289050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smtClean="0"/>
              <a:t>Behavior </a:t>
            </a:r>
            <a:r>
              <a:rPr lang="en-US" sz="3200" i="0" dirty="0"/>
              <a:t>Modeling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C5FB52C5-4C6D-4896-A282-8986ACB3D828}" type="slidenum">
              <a:rPr kumimoji="0" lang="en-US" sz="1400" smtClean="0"/>
              <a:pPr eaLnBrk="1" hangingPunct="1"/>
              <a:t>10</a:t>
            </a:fld>
            <a:endParaRPr kumimoji="0" 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Controlled by FSM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200" y="1507821"/>
            <a:ext cx="8565799" cy="4435779"/>
          </a:xfrm>
        </p:spPr>
        <p:txBody>
          <a:bodyPr/>
          <a:lstStyle/>
          <a:p>
            <a:pPr eaLnBrk="1" hangingPunct="1"/>
            <a:r>
              <a:rPr lang="en-US" dirty="0" smtClean="0"/>
              <a:t>AI Agent</a:t>
            </a:r>
          </a:p>
          <a:p>
            <a:pPr lvl="1" eaLnBrk="1" hangingPunct="1"/>
            <a:r>
              <a:rPr lang="en-US" dirty="0"/>
              <a:t>Body module</a:t>
            </a:r>
          </a:p>
          <a:p>
            <a:pPr lvl="1" eaLnBrk="1" hangingPunct="1"/>
            <a:r>
              <a:rPr lang="en-US" dirty="0" smtClean="0"/>
              <a:t>Movement module</a:t>
            </a:r>
          </a:p>
          <a:p>
            <a:pPr lvl="1" eaLnBrk="1" hangingPunct="1"/>
            <a:r>
              <a:rPr lang="en-US" dirty="0" smtClean="0"/>
              <a:t>Behavior control</a:t>
            </a:r>
          </a:p>
          <a:p>
            <a:pPr lvl="1" eaLnBrk="1" hangingPunct="1"/>
            <a:r>
              <a:rPr lang="en-US" dirty="0" smtClean="0"/>
              <a:t>Display module</a:t>
            </a:r>
          </a:p>
          <a:p>
            <a:pPr eaLnBrk="1" hangingPunct="1"/>
            <a:r>
              <a:rPr lang="en-US" dirty="0" smtClean="0"/>
              <a:t>Modular design is used in many engines </a:t>
            </a:r>
          </a:p>
          <a:p>
            <a:pPr lvl="1" eaLnBrk="1" hangingPunct="1"/>
            <a:r>
              <a:rPr lang="en-US" dirty="0" err="1" smtClean="0"/>
              <a:t>e.g</a:t>
            </a:r>
            <a:r>
              <a:rPr lang="en-US" dirty="0" smtClean="0"/>
              <a:t> Unreal</a:t>
            </a:r>
          </a:p>
          <a:p>
            <a:pPr lvl="1" eaLnBrk="1" hangingPunct="1"/>
            <a:r>
              <a:rPr lang="en-US" dirty="0" smtClean="0"/>
              <a:t>can be mixed with data-driven method</a:t>
            </a:r>
          </a:p>
        </p:txBody>
      </p:sp>
    </p:spTree>
    <p:extLst>
      <p:ext uri="{BB962C8B-B14F-4D97-AF65-F5344CB8AC3E}">
        <p14:creationId xmlns:p14="http://schemas.microsoft.com/office/powerpoint/2010/main" val="6710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35168FF6-F440-421F-9517-D898741D9BA8}" type="slidenum">
              <a:rPr kumimoji="0" lang="en-US" sz="1400" smtClean="0"/>
              <a:pPr eaLnBrk="1" hangingPunct="1"/>
              <a:t>11</a:t>
            </a:fld>
            <a:endParaRPr kumimoji="0" 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Module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561550"/>
            <a:ext cx="3146053" cy="4503738"/>
          </a:xfrm>
        </p:spPr>
        <p:txBody>
          <a:bodyPr/>
          <a:lstStyle/>
          <a:p>
            <a:pPr eaLnBrk="1" hangingPunct="1"/>
            <a:r>
              <a:rPr lang="en-CA" dirty="0" smtClean="0"/>
              <a:t>Patrol searching for a target</a:t>
            </a:r>
          </a:p>
          <a:p>
            <a:pPr lvl="1" eaLnBrk="1" hangingPunct="1"/>
            <a:r>
              <a:rPr lang="en-CA" dirty="0" smtClean="0"/>
              <a:t>Idle</a:t>
            </a:r>
          </a:p>
          <a:p>
            <a:pPr lvl="1" eaLnBrk="1" hangingPunct="1"/>
            <a:r>
              <a:rPr lang="en-CA" dirty="0" smtClean="0"/>
              <a:t>Patrol</a:t>
            </a:r>
          </a:p>
          <a:p>
            <a:pPr lvl="1" eaLnBrk="1" hangingPunct="1"/>
            <a:r>
              <a:rPr lang="en-CA" dirty="0" smtClean="0"/>
              <a:t>Find coins</a:t>
            </a:r>
          </a:p>
        </p:txBody>
      </p:sp>
      <p:pic>
        <p:nvPicPr>
          <p:cNvPr id="35845" name="Picture 5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416" y="1263334"/>
            <a:ext cx="5256584" cy="559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6F6D3DA5-1696-42FC-902C-B9FE986839A2}" type="slidenum">
              <a:rPr kumimoji="0" lang="en-US" sz="1400" smtClean="0"/>
              <a:pPr eaLnBrk="1" hangingPunct="1"/>
              <a:t>12</a:t>
            </a:fld>
            <a:endParaRPr kumimoji="0" lang="en-US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Goal-oriented AI Model</a:t>
            </a:r>
          </a:p>
        </p:txBody>
      </p:sp>
      <p:pic>
        <p:nvPicPr>
          <p:cNvPr id="38916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55068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9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34F69BD9-9EF6-4480-A05E-64A06A88FEA2}" type="slidenum">
              <a:rPr kumimoji="0" lang="en-US" sz="1400" smtClean="0"/>
              <a:pPr eaLnBrk="1" hangingPunct="1"/>
              <a:t>13</a:t>
            </a:fld>
            <a:endParaRPr kumimoji="0" lang="en-US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Action Selection</a:t>
            </a:r>
          </a:p>
        </p:txBody>
      </p:sp>
      <p:pic>
        <p:nvPicPr>
          <p:cNvPr id="39940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67247"/>
            <a:ext cx="6408712" cy="568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1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351A2458-A036-45D1-A1F0-676FA287BA49}" type="slidenum">
              <a:rPr kumimoji="0" lang="en-US" sz="1400" smtClean="0"/>
              <a:pPr eaLnBrk="1" hangingPunct="1"/>
              <a:t>14</a:t>
            </a:fld>
            <a:endParaRPr kumimoji="0" 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Multiple Actions</a:t>
            </a:r>
          </a:p>
        </p:txBody>
      </p:sp>
      <p:pic>
        <p:nvPicPr>
          <p:cNvPr id="4096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75681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40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BEAB9636-05F3-4036-856C-2CB9B21F61F9}" type="slidenum">
              <a:rPr kumimoji="0" lang="en-US" sz="1400" smtClean="0"/>
              <a:pPr eaLnBrk="1" hangingPunct="1"/>
              <a:t>15</a:t>
            </a:fld>
            <a:endParaRPr kumimoji="0" 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Multiple Actions</a:t>
            </a:r>
          </a:p>
        </p:txBody>
      </p:sp>
      <p:pic>
        <p:nvPicPr>
          <p:cNvPr id="41988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817544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2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FSMs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24000"/>
            <a:ext cx="8531352" cy="4038600"/>
          </a:xfrm>
        </p:spPr>
        <p:txBody>
          <a:bodyPr/>
          <a:lstStyle/>
          <a:p>
            <a:r>
              <a:rPr lang="en-US" dirty="0"/>
              <a:t>Expand a state into its own </a:t>
            </a:r>
            <a:r>
              <a:rPr lang="en-US" dirty="0" smtClean="0"/>
              <a:t>sub-FSM</a:t>
            </a:r>
          </a:p>
          <a:p>
            <a:r>
              <a:rPr lang="en-US" dirty="0" smtClean="0"/>
              <a:t>Transition</a:t>
            </a:r>
            <a:endParaRPr lang="en-US" dirty="0"/>
          </a:p>
          <a:p>
            <a:pPr lvl="1"/>
            <a:r>
              <a:rPr lang="en-US" dirty="0"/>
              <a:t>Some events </a:t>
            </a:r>
            <a:r>
              <a:rPr lang="en-US" dirty="0" smtClean="0"/>
              <a:t>move </a:t>
            </a:r>
            <a:r>
              <a:rPr lang="en-US" dirty="0"/>
              <a:t>you </a:t>
            </a:r>
            <a:r>
              <a:rPr lang="en-US" dirty="0" smtClean="0"/>
              <a:t>around </a:t>
            </a:r>
            <a:r>
              <a:rPr lang="en-US" dirty="0"/>
              <a:t>the same level in the </a:t>
            </a:r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move you up a level</a:t>
            </a:r>
          </a:p>
          <a:p>
            <a:r>
              <a:rPr lang="en-US" dirty="0"/>
              <a:t>When entering a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to choose a state for it’s child in the hierarchy</a:t>
            </a:r>
          </a:p>
          <a:p>
            <a:pPr lvl="2"/>
            <a:r>
              <a:rPr lang="en-US" dirty="0"/>
              <a:t>Set a </a:t>
            </a:r>
            <a:r>
              <a:rPr lang="en-US" dirty="0" smtClean="0"/>
              <a:t>default</a:t>
            </a:r>
            <a:endParaRPr lang="en-US" dirty="0"/>
          </a:p>
          <a:p>
            <a:pPr lvl="2"/>
            <a:r>
              <a:rPr lang="en-US" dirty="0"/>
              <a:t>Random choice</a:t>
            </a:r>
          </a:p>
          <a:p>
            <a:pPr lvl="2"/>
            <a:r>
              <a:rPr lang="en-US" dirty="0" smtClean="0"/>
              <a:t>Usually depends </a:t>
            </a:r>
            <a:r>
              <a:rPr lang="en-US" dirty="0"/>
              <a:t>on the nature of </a:t>
            </a:r>
            <a:r>
              <a:rPr lang="en-US" dirty="0" smtClean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868362"/>
          </a:xfrm>
        </p:spPr>
        <p:txBody>
          <a:bodyPr/>
          <a:lstStyle/>
          <a:p>
            <a:r>
              <a:rPr lang="en-US" dirty="0"/>
              <a:t>Hierarchical FSM Example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28600" y="1981200"/>
            <a:ext cx="4807132" cy="45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i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3733800" y="3657600"/>
            <a:ext cx="9906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i="0">
                <a:solidFill>
                  <a:schemeClr val="bg1"/>
                </a:solidFill>
                <a:latin typeface="+mn-lt"/>
              </a:rPr>
              <a:t>Start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838200" y="3810000"/>
            <a:ext cx="9906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i="0">
                <a:solidFill>
                  <a:schemeClr val="bg1"/>
                </a:solidFill>
                <a:latin typeface="+mn-lt"/>
              </a:rPr>
              <a:t>Turn Right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2133600" y="5029200"/>
            <a:ext cx="9906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i="0">
                <a:solidFill>
                  <a:schemeClr val="bg1"/>
                </a:solidFill>
                <a:latin typeface="+mn-lt"/>
              </a:rPr>
              <a:t>Go-through</a:t>
            </a:r>
          </a:p>
          <a:p>
            <a:pPr algn="ctr" eaLnBrk="0" hangingPunct="0"/>
            <a:r>
              <a:rPr lang="en-US" sz="1600" i="0">
                <a:solidFill>
                  <a:schemeClr val="bg1"/>
                </a:solidFill>
                <a:latin typeface="+mn-lt"/>
              </a:rPr>
              <a:t>Door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2057400" y="2743200"/>
            <a:ext cx="9906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i="0">
                <a:solidFill>
                  <a:schemeClr val="bg1"/>
                </a:solidFill>
                <a:latin typeface="+mn-lt"/>
              </a:rPr>
              <a:t>Pick-up</a:t>
            </a:r>
          </a:p>
          <a:p>
            <a:pPr algn="ctr" eaLnBrk="0" hangingPunct="0"/>
            <a:r>
              <a:rPr lang="en-US" sz="1600" i="0">
                <a:solidFill>
                  <a:schemeClr val="bg1"/>
                </a:solidFill>
                <a:latin typeface="+mn-lt"/>
              </a:rPr>
              <a:t>Powerup</a:t>
            </a: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H="1">
            <a:off x="3048000" y="4572000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H="1" flipV="1">
            <a:off x="3048000" y="34290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1828800" y="41910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514600" y="3733800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H="1">
            <a:off x="1600200" y="35052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676400" y="47244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flipV="1">
            <a:off x="1752600" y="36576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 flipV="1">
            <a:off x="1752600" y="45720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H="1" flipV="1">
            <a:off x="2743200" y="3657600"/>
            <a:ext cx="1524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1828800" y="21336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i="0" dirty="0">
                <a:solidFill>
                  <a:srgbClr val="000099"/>
                </a:solidFill>
                <a:latin typeface="+mn-lt"/>
              </a:rPr>
              <a:t>Wander</a:t>
            </a:r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5638800" y="1752600"/>
            <a:ext cx="9906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i="0">
                <a:solidFill>
                  <a:schemeClr val="bg1"/>
                </a:solidFill>
                <a:latin typeface="+mn-lt"/>
              </a:rPr>
              <a:t>Attack</a:t>
            </a:r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7010400" y="2667000"/>
            <a:ext cx="9906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i="0">
                <a:solidFill>
                  <a:schemeClr val="bg1"/>
                </a:solidFill>
                <a:latin typeface="+mn-lt"/>
              </a:rPr>
              <a:t>Chase</a:t>
            </a:r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8001000" y="3581400"/>
            <a:ext cx="9906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latin typeface="+mn-lt"/>
              </a:rPr>
              <a:t>Spawn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H="1">
            <a:off x="4572000" y="2209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 flipV="1">
            <a:off x="4726530" y="2479615"/>
            <a:ext cx="980364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4953000" y="30480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V="1">
            <a:off x="5029200" y="34290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V="1">
            <a:off x="5029200" y="4114800"/>
            <a:ext cx="2971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 flipH="1">
            <a:off x="5029200" y="4419600"/>
            <a:ext cx="3048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i="0">
              <a:latin typeface="+mn-lt"/>
            </a:endParaRP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4724400" y="2133600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 dirty="0">
                <a:latin typeface="+mn-lt"/>
              </a:rPr>
              <a:t>~E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5222875" y="2727325"/>
            <a:ext cx="2968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 dirty="0">
                <a:latin typeface="+mn-lt"/>
              </a:rPr>
              <a:t>E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400800" y="2819400"/>
            <a:ext cx="4812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 dirty="0">
                <a:latin typeface="+mn-lt"/>
              </a:rPr>
              <a:t>~S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6629400" y="34290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>
                <a:latin typeface="+mn-lt"/>
              </a:rPr>
              <a:t>S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6096000" y="3810000"/>
            <a:ext cx="340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>
                <a:latin typeface="+mn-lt"/>
              </a:rPr>
              <a:t>D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6248400" y="4419600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>
                <a:latin typeface="+mn-lt"/>
              </a:rPr>
              <a:t>~E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05700" y="5500492"/>
            <a:ext cx="103977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1600" i="0" dirty="0" smtClean="0">
                <a:latin typeface="+mj-lt"/>
              </a:rPr>
              <a:t>E = Enemy</a:t>
            </a:r>
          </a:p>
          <a:p>
            <a:r>
              <a:rPr lang="en-CA" sz="1600" i="0" dirty="0" smtClean="0">
                <a:latin typeface="+mj-lt"/>
              </a:rPr>
              <a:t>S = See</a:t>
            </a:r>
          </a:p>
          <a:p>
            <a:r>
              <a:rPr lang="en-CA" sz="1600" i="0" dirty="0" smtClean="0">
                <a:latin typeface="+mj-lt"/>
              </a:rPr>
              <a:t>D = Dead</a:t>
            </a:r>
            <a:endParaRPr lang="en-CA" sz="160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8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95426" cy="868362"/>
          </a:xfrm>
        </p:spPr>
        <p:txBody>
          <a:bodyPr/>
          <a:lstStyle/>
          <a:p>
            <a:r>
              <a:rPr lang="en-US" sz="3200" dirty="0"/>
              <a:t>Non-Deterministic </a:t>
            </a:r>
            <a:r>
              <a:rPr lang="en-US" sz="3200" dirty="0" smtClean="0"/>
              <a:t>Hierarchical FSM </a:t>
            </a:r>
            <a:r>
              <a:rPr lang="en-US" sz="3200" dirty="0"/>
              <a:t>(Markov Model)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33350" y="1520879"/>
            <a:ext cx="417195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Adds variety to actions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Have multiple transitions for the same event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Label each with a probability that it will be taken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Randomly choose a transition at run-time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Markov Model</a:t>
            </a:r>
            <a:r>
              <a:rPr lang="en-US" sz="2400" dirty="0"/>
              <a:t>: New state only depends on the previous state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7226" y="1520879"/>
            <a:ext cx="5105400" cy="5105400"/>
            <a:chOff x="0" y="1371600"/>
            <a:chExt cx="5105400" cy="5105400"/>
          </a:xfrm>
        </p:grpSpPr>
        <p:sp>
          <p:nvSpPr>
            <p:cNvPr id="48132" name="Oval 4"/>
            <p:cNvSpPr>
              <a:spLocks noChangeArrowheads="1"/>
            </p:cNvSpPr>
            <p:nvPr/>
          </p:nvSpPr>
          <p:spPr bwMode="auto">
            <a:xfrm>
              <a:off x="0" y="1371600"/>
              <a:ext cx="5105400" cy="510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i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2133600" cy="396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i="0" dirty="0">
                  <a:solidFill>
                    <a:srgbClr val="000099"/>
                  </a:solidFill>
                  <a:latin typeface="+mn-lt"/>
                </a:rPr>
                <a:t>Attack</a:t>
              </a:r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3810000" y="3505200"/>
              <a:ext cx="990600" cy="990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i="0">
                  <a:solidFill>
                    <a:schemeClr val="bg1"/>
                  </a:solidFill>
                  <a:latin typeface="+mn-lt"/>
                </a:rPr>
                <a:t>Start</a:t>
              </a:r>
            </a:p>
          </p:txBody>
        </p:sp>
        <p:grpSp>
          <p:nvGrpSpPr>
            <p:cNvPr id="48135" name="Group 7"/>
            <p:cNvGrpSpPr>
              <a:grpSpLocks/>
            </p:cNvGrpSpPr>
            <p:nvPr/>
          </p:nvGrpSpPr>
          <p:grpSpPr bwMode="auto">
            <a:xfrm>
              <a:off x="2133600" y="2590800"/>
              <a:ext cx="1752600" cy="1143000"/>
              <a:chOff x="2544" y="1776"/>
              <a:chExt cx="1104" cy="720"/>
            </a:xfrm>
            <a:solidFill>
              <a:schemeClr val="tx2">
                <a:lumMod val="75000"/>
              </a:schemeClr>
            </a:solidFill>
          </p:grpSpPr>
          <p:sp>
            <p:nvSpPr>
              <p:cNvPr id="48136" name="Oval 8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624" cy="62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Approach</a:t>
                </a:r>
              </a:p>
            </p:txBody>
          </p:sp>
          <p:sp>
            <p:nvSpPr>
              <p:cNvPr id="48137" name="Line 9"/>
              <p:cNvSpPr>
                <a:spLocks noChangeShapeType="1"/>
              </p:cNvSpPr>
              <p:nvPr/>
            </p:nvSpPr>
            <p:spPr bwMode="auto">
              <a:xfrm flipH="1" flipV="1">
                <a:off x="3168" y="2208"/>
                <a:ext cx="480" cy="28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48138" name="Group 10"/>
            <p:cNvGrpSpPr>
              <a:grpSpLocks/>
            </p:cNvGrpSpPr>
            <p:nvPr/>
          </p:nvGrpSpPr>
          <p:grpSpPr bwMode="auto">
            <a:xfrm>
              <a:off x="2209800" y="3581400"/>
              <a:ext cx="1828800" cy="2286000"/>
              <a:chOff x="2592" y="2400"/>
              <a:chExt cx="1152" cy="1440"/>
            </a:xfrm>
            <a:solidFill>
              <a:schemeClr val="tx2">
                <a:lumMod val="75000"/>
              </a:schemeClr>
            </a:solidFill>
          </p:grpSpPr>
          <p:sp>
            <p:nvSpPr>
              <p:cNvPr id="48139" name="Oval 11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624" cy="62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Aim &amp; </a:t>
                </a:r>
              </a:p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Jump &amp;</a:t>
                </a:r>
              </a:p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Shoot</a:t>
                </a:r>
              </a:p>
            </p:txBody>
          </p:sp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 flipH="1">
                <a:off x="3168" y="2928"/>
                <a:ext cx="576" cy="43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141" name="Line 13"/>
              <p:cNvSpPr>
                <a:spLocks noChangeShapeType="1"/>
              </p:cNvSpPr>
              <p:nvPr/>
            </p:nvSpPr>
            <p:spPr bwMode="auto">
              <a:xfrm>
                <a:off x="2880" y="2400"/>
                <a:ext cx="48" cy="81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142" name="Line 14"/>
              <p:cNvSpPr>
                <a:spLocks noChangeShapeType="1"/>
              </p:cNvSpPr>
              <p:nvPr/>
            </p:nvSpPr>
            <p:spPr bwMode="auto">
              <a:xfrm flipH="1" flipV="1">
                <a:off x="2976" y="2400"/>
                <a:ext cx="48" cy="86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48143" name="Group 15"/>
            <p:cNvGrpSpPr>
              <a:grpSpLocks/>
            </p:cNvGrpSpPr>
            <p:nvPr/>
          </p:nvGrpSpPr>
          <p:grpSpPr bwMode="auto">
            <a:xfrm>
              <a:off x="990600" y="3505200"/>
              <a:ext cx="2819400" cy="1981200"/>
              <a:chOff x="1824" y="2352"/>
              <a:chExt cx="1776" cy="1248"/>
            </a:xfrm>
            <a:solidFill>
              <a:schemeClr val="tx2">
                <a:lumMod val="75000"/>
              </a:schemeClr>
            </a:solidFill>
          </p:grpSpPr>
          <p:sp>
            <p:nvSpPr>
              <p:cNvPr id="48144" name="Oval 16"/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624" cy="62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Aim &amp; </a:t>
                </a:r>
              </a:p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Slide Left</a:t>
                </a:r>
              </a:p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&amp; Shoot</a:t>
                </a:r>
              </a:p>
            </p:txBody>
          </p:sp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 flipH="1">
                <a:off x="2400" y="2784"/>
                <a:ext cx="1200" cy="38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146" name="Line 18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384" cy="6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 flipV="1">
                <a:off x="2352" y="2400"/>
                <a:ext cx="432" cy="6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48148" name="Group 20"/>
            <p:cNvGrpSpPr>
              <a:grpSpLocks/>
            </p:cNvGrpSpPr>
            <p:nvPr/>
          </p:nvGrpSpPr>
          <p:grpSpPr bwMode="auto">
            <a:xfrm>
              <a:off x="685800" y="3352800"/>
              <a:ext cx="3124200" cy="990600"/>
              <a:chOff x="1632" y="2256"/>
              <a:chExt cx="1968" cy="624"/>
            </a:xfrm>
            <a:solidFill>
              <a:schemeClr val="tx2">
                <a:lumMod val="75000"/>
              </a:schemeClr>
            </a:solidFill>
          </p:grpSpPr>
          <p:sp>
            <p:nvSpPr>
              <p:cNvPr id="48149" name="Oval 21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624" cy="62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Aim &amp; </a:t>
                </a:r>
              </a:p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Slide Right</a:t>
                </a:r>
              </a:p>
              <a:p>
                <a:pPr algn="ctr" eaLnBrk="0" hangingPunct="0"/>
                <a:r>
                  <a:rPr lang="en-US" sz="1600" i="0">
                    <a:solidFill>
                      <a:schemeClr val="bg1"/>
                    </a:solidFill>
                    <a:latin typeface="+mn-lt"/>
                  </a:rPr>
                  <a:t>&amp; Shoot</a:t>
                </a:r>
              </a:p>
            </p:txBody>
          </p:sp>
          <p:sp>
            <p:nvSpPr>
              <p:cNvPr id="48150" name="Line 22"/>
              <p:cNvSpPr>
                <a:spLocks noChangeShapeType="1"/>
              </p:cNvSpPr>
              <p:nvPr/>
            </p:nvSpPr>
            <p:spPr bwMode="auto">
              <a:xfrm flipH="1" flipV="1">
                <a:off x="2256" y="2592"/>
                <a:ext cx="1344" cy="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151" name="Line 23"/>
              <p:cNvSpPr>
                <a:spLocks noChangeShapeType="1"/>
              </p:cNvSpPr>
              <p:nvPr/>
            </p:nvSpPr>
            <p:spPr bwMode="auto">
              <a:xfrm flipH="1">
                <a:off x="2208" y="2256"/>
                <a:ext cx="384" cy="14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152" name="Line 24"/>
              <p:cNvSpPr>
                <a:spLocks noChangeShapeType="1"/>
              </p:cNvSpPr>
              <p:nvPr/>
            </p:nvSpPr>
            <p:spPr bwMode="auto">
              <a:xfrm flipV="1">
                <a:off x="2208" y="2304"/>
                <a:ext cx="384" cy="14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i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48153" name="Group 25"/>
            <p:cNvGrpSpPr>
              <a:grpSpLocks/>
            </p:cNvGrpSpPr>
            <p:nvPr/>
          </p:nvGrpSpPr>
          <p:grpSpPr bwMode="auto">
            <a:xfrm>
              <a:off x="1600200" y="3192463"/>
              <a:ext cx="1181100" cy="1136651"/>
              <a:chOff x="2304" y="2176"/>
              <a:chExt cx="744" cy="716"/>
            </a:xfrm>
            <a:noFill/>
          </p:grpSpPr>
          <p:sp>
            <p:nvSpPr>
              <p:cNvPr id="48157" name="Text Box 29"/>
              <p:cNvSpPr txBox="1">
                <a:spLocks noChangeArrowheads="1"/>
              </p:cNvSpPr>
              <p:nvPr/>
            </p:nvSpPr>
            <p:spPr bwMode="auto">
              <a:xfrm>
                <a:off x="2508" y="2416"/>
                <a:ext cx="240" cy="21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0" dirty="0">
                    <a:solidFill>
                      <a:srgbClr val="000099"/>
                    </a:solidFill>
                    <a:latin typeface="+mn-lt"/>
                  </a:rPr>
                  <a:t>.3</a:t>
                </a:r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2304" y="2176"/>
                <a:ext cx="240" cy="21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0" dirty="0" smtClean="0">
                    <a:solidFill>
                      <a:srgbClr val="000099"/>
                    </a:solidFill>
                    <a:latin typeface="+mn-lt"/>
                  </a:rPr>
                  <a:t>.2</a:t>
                </a:r>
                <a:endParaRPr lang="en-US" sz="1600" b="1" i="0" dirty="0">
                  <a:solidFill>
                    <a:srgbClr val="000099"/>
                  </a:solidFill>
                  <a:latin typeface="+mn-lt"/>
                </a:endParaRPr>
              </a:p>
            </p:txBody>
          </p:sp>
          <p:sp>
            <p:nvSpPr>
              <p:cNvPr id="48159" name="Text Box 31"/>
              <p:cNvSpPr txBox="1">
                <a:spLocks noChangeArrowheads="1"/>
              </p:cNvSpPr>
              <p:nvPr/>
            </p:nvSpPr>
            <p:spPr bwMode="auto">
              <a:xfrm>
                <a:off x="2808" y="2679"/>
                <a:ext cx="240" cy="21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0" dirty="0">
                    <a:solidFill>
                      <a:srgbClr val="000099"/>
                    </a:solidFill>
                    <a:latin typeface="+mn-lt"/>
                  </a:rPr>
                  <a:t>.4</a:t>
                </a:r>
              </a:p>
            </p:txBody>
          </p:sp>
        </p:grpSp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876300" y="1882775"/>
              <a:ext cx="990600" cy="990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i="0" dirty="0">
                  <a:solidFill>
                    <a:schemeClr val="bg1"/>
                  </a:solidFill>
                  <a:latin typeface="+mn-lt"/>
                </a:rPr>
                <a:t>Aim &amp; </a:t>
              </a:r>
            </a:p>
            <a:p>
              <a:pPr algn="ctr" eaLnBrk="0" hangingPunct="0"/>
              <a:r>
                <a:rPr lang="en-US" sz="1600" i="0" dirty="0" smtClean="0">
                  <a:solidFill>
                    <a:schemeClr val="bg1"/>
                  </a:solidFill>
                  <a:latin typeface="+mn-lt"/>
                </a:rPr>
                <a:t>&amp; Shoot </a:t>
              </a:r>
            </a:p>
            <a:p>
              <a:pPr algn="ctr" eaLnBrk="0" hangingPunct="0"/>
              <a:r>
                <a:rPr lang="en-US" sz="1600" i="0" dirty="0" smtClean="0">
                  <a:solidFill>
                    <a:schemeClr val="bg1"/>
                  </a:solidFill>
                  <a:latin typeface="+mn-lt"/>
                </a:rPr>
                <a:t>&amp; miss</a:t>
              </a:r>
              <a:endParaRPr lang="en-US" sz="1600" i="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" name="Straight Arrow Connector 2"/>
            <p:cNvCxnSpPr>
              <a:stCxn id="37" idx="6"/>
              <a:endCxn id="48136" idx="1"/>
            </p:cNvCxnSpPr>
            <p:nvPr/>
          </p:nvCxnSpPr>
          <p:spPr>
            <a:xfrm>
              <a:off x="1866900" y="2378075"/>
              <a:ext cx="411770" cy="35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828800" y="2633662"/>
              <a:ext cx="304800" cy="235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1691785" y="2702760"/>
              <a:ext cx="3810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0" dirty="0" smtClean="0">
                  <a:solidFill>
                    <a:srgbClr val="000099"/>
                  </a:solidFill>
                  <a:latin typeface="+mn-lt"/>
                </a:rPr>
                <a:t>.1</a:t>
              </a:r>
              <a:endParaRPr lang="en-US" sz="1600" b="1" i="0" dirty="0">
                <a:solidFill>
                  <a:srgbClr val="0000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1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State Machine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372" y="1524000"/>
            <a:ext cx="8759952" cy="4495800"/>
          </a:xfrm>
        </p:spPr>
        <p:txBody>
          <a:bodyPr/>
          <a:lstStyle/>
          <a:p>
            <a:r>
              <a:rPr lang="en-US" dirty="0"/>
              <a:t>Also referred to as push-down automata</a:t>
            </a:r>
          </a:p>
          <a:p>
            <a:r>
              <a:rPr lang="en-US" dirty="0"/>
              <a:t>Remembers past states</a:t>
            </a:r>
          </a:p>
          <a:p>
            <a:r>
              <a:rPr lang="en-US" dirty="0"/>
              <a:t>Allows for diversions, later returning to previous behaviors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62225" y="3356401"/>
            <a:ext cx="5854246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>
                <a:latin typeface="+mn-lt"/>
              </a:rPr>
              <a:t>Stack allows AI to move back and forth between states.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762225" y="4492198"/>
            <a:ext cx="5854246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 dirty="0">
                <a:latin typeface="+mn-lt"/>
              </a:rPr>
              <a:t>Leads to more realistic behavior without increasing FSM complexity.</a:t>
            </a:r>
          </a:p>
        </p:txBody>
      </p:sp>
    </p:spTree>
    <p:extLst>
      <p:ext uri="{BB962C8B-B14F-4D97-AF65-F5344CB8AC3E}">
        <p14:creationId xmlns:p14="http://schemas.microsoft.com/office/powerpoint/2010/main" val="32191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85900"/>
            <a:ext cx="8153400" cy="4495800"/>
          </a:xfrm>
        </p:spPr>
        <p:txBody>
          <a:bodyPr/>
          <a:lstStyle/>
          <a:p>
            <a:r>
              <a:rPr lang="en-CA" dirty="0" smtClean="0"/>
              <a:t>Behaviour Modeling	</a:t>
            </a:r>
          </a:p>
          <a:p>
            <a:pPr lvl="1"/>
            <a:r>
              <a:rPr lang="en-CA" dirty="0" smtClean="0"/>
              <a:t>Finite State Machine (FSM)</a:t>
            </a:r>
          </a:p>
          <a:p>
            <a:pPr lvl="1"/>
            <a:r>
              <a:rPr lang="en-CA" dirty="0" smtClean="0"/>
              <a:t>Hierarchical FSM</a:t>
            </a:r>
          </a:p>
          <a:p>
            <a:pPr lvl="1"/>
            <a:r>
              <a:rPr lang="en-CA" dirty="0" smtClean="0"/>
              <a:t>Non-deterministic </a:t>
            </a:r>
            <a:r>
              <a:rPr lang="en-CA" dirty="0"/>
              <a:t>Hierarchical FSM </a:t>
            </a:r>
            <a:endParaRPr lang="en-CA" dirty="0" smtClean="0"/>
          </a:p>
          <a:p>
            <a:pPr lvl="1"/>
            <a:r>
              <a:rPr lang="en-US" dirty="0" err="1"/>
              <a:t>Subsumption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r>
              <a:rPr lang="en-CA" dirty="0" smtClean="0"/>
              <a:t>Expert Systems</a:t>
            </a:r>
          </a:p>
          <a:p>
            <a:r>
              <a:rPr lang="en-CA" dirty="0" smtClean="0"/>
              <a:t>Influence Map</a:t>
            </a:r>
          </a:p>
          <a:p>
            <a:r>
              <a:rPr lang="en-CA" dirty="0" smtClean="0"/>
              <a:t>Reputation System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Subsumption</a:t>
            </a:r>
            <a:r>
              <a:rPr lang="en-US" dirty="0"/>
              <a:t> Architecture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Popularized by the work of Rodney Brooks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Separates behaviors into concurrently running finite-state machines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Lower layers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Rudimentary behaviors (like obstacle avoidance)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Higher layers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Goal determination and goal seeking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Lower layers have priority</a:t>
            </a:r>
          </a:p>
          <a:p>
            <a:pPr>
              <a:lnSpc>
                <a:spcPct val="90000"/>
              </a:lnSpc>
            </a:pPr>
            <a:r>
              <a:rPr lang="en-US" sz="3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System stays robust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B64F7672-6A84-4A21-8FE8-6CECE8B90469}" type="slidenum">
              <a:rPr kumimoji="0" lang="en-US" sz="1400" smtClean="0"/>
              <a:pPr eaLnBrk="1" hangingPunct="1"/>
              <a:t>21</a:t>
            </a:fld>
            <a:endParaRPr kumimoji="0" 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Expert Systems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Expert systems (or rule-based systems)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Set </a:t>
            </a:r>
            <a:r>
              <a:rPr lang="en-CA" smtClean="0"/>
              <a:t>of </a:t>
            </a:r>
            <a:r>
              <a:rPr lang="en-CA" smtClean="0"/>
              <a:t>behavioural </a:t>
            </a:r>
            <a:r>
              <a:rPr lang="en-CA" dirty="0" smtClean="0"/>
              <a:t>rules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Selected by an </a:t>
            </a:r>
            <a:r>
              <a:rPr lang="en-CA" dirty="0" smtClean="0">
                <a:latin typeface="Times New Roman" pitchFamily="18" charset="0"/>
              </a:rPr>
              <a:t>“</a:t>
            </a:r>
            <a:r>
              <a:rPr lang="en-CA" dirty="0" smtClean="0"/>
              <a:t>expert</a:t>
            </a:r>
            <a:r>
              <a:rPr lang="en-CA" dirty="0" smtClean="0">
                <a:latin typeface="Times New Roman" pitchFamily="18" charset="0"/>
              </a:rPr>
              <a:t>”</a:t>
            </a:r>
            <a:endParaRPr lang="en-CA" dirty="0" smtClean="0"/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Suitable when there is no clear algorithm to solve a problem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Three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Knowledge base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Working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Inference engine</a:t>
            </a:r>
          </a:p>
        </p:txBody>
      </p:sp>
    </p:spTree>
    <p:extLst>
      <p:ext uri="{BB962C8B-B14F-4D97-AF65-F5344CB8AC3E}">
        <p14:creationId xmlns:p14="http://schemas.microsoft.com/office/powerpoint/2010/main" val="12026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15C0C60C-5630-476D-8882-D79C4F6B7C48}" type="slidenum">
              <a:rPr kumimoji="0" lang="en-US" sz="1400" smtClean="0"/>
              <a:pPr eaLnBrk="1" hangingPunct="1"/>
              <a:t>22</a:t>
            </a:fld>
            <a:endParaRPr kumimoji="0" 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Expert </a:t>
            </a:r>
            <a:r>
              <a:rPr lang="en-CA" dirty="0" smtClean="0"/>
              <a:t>Systems - Knowledge Base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A series of rules</a:t>
            </a:r>
          </a:p>
          <a:p>
            <a:pPr eaLnBrk="1" hangingPunct="1"/>
            <a:endParaRPr lang="en-CA" dirty="0" smtClean="0"/>
          </a:p>
          <a:p>
            <a:pPr eaLnBrk="1" hangingPunct="1"/>
            <a:r>
              <a:rPr lang="en-CA" dirty="0" smtClean="0"/>
              <a:t>Rule 1: IF condition THEN action</a:t>
            </a:r>
          </a:p>
          <a:p>
            <a:pPr eaLnBrk="1" hangingPunct="1"/>
            <a:r>
              <a:rPr lang="en-CA" dirty="0" smtClean="0"/>
              <a:t>Rule 2: IF condition THEN action</a:t>
            </a:r>
          </a:p>
          <a:p>
            <a:pPr eaLnBrk="1" hangingPunct="1"/>
            <a:r>
              <a:rPr lang="en-CA" dirty="0" smtClean="0">
                <a:latin typeface="Times New Roman" pitchFamily="18" charset="0"/>
              </a:rPr>
              <a:t>…</a:t>
            </a:r>
            <a:r>
              <a:rPr lang="en-CA" dirty="0" smtClean="0"/>
              <a:t>.</a:t>
            </a:r>
          </a:p>
          <a:p>
            <a:pPr eaLnBrk="1" hangingPunct="1"/>
            <a:r>
              <a:rPr lang="en-CA" dirty="0" smtClean="0"/>
              <a:t>Rule n: IF condition THEN action</a:t>
            </a:r>
          </a:p>
        </p:txBody>
      </p:sp>
    </p:spTree>
    <p:extLst>
      <p:ext uri="{BB962C8B-B14F-4D97-AF65-F5344CB8AC3E}">
        <p14:creationId xmlns:p14="http://schemas.microsoft.com/office/powerpoint/2010/main" val="11534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878435C-9602-46EC-B0E1-4B90ED3406B2}" type="slidenum">
              <a:rPr kumimoji="0" lang="en-US" sz="1400" smtClean="0"/>
              <a:pPr eaLnBrk="1" hangingPunct="1"/>
              <a:t>23</a:t>
            </a:fld>
            <a:endParaRPr kumimoji="0" lang="en-US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Expert Systems - Working </a:t>
            </a:r>
            <a:r>
              <a:rPr lang="en-CA" dirty="0" smtClean="0"/>
              <a:t>Memory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Set of known facts (game data)</a:t>
            </a:r>
          </a:p>
          <a:p>
            <a:pPr eaLnBrk="1" hangingPunct="1"/>
            <a:endParaRPr lang="en-CA" smtClean="0"/>
          </a:p>
          <a:p>
            <a:pPr eaLnBrk="1" hangingPunct="1"/>
            <a:r>
              <a:rPr lang="en-CA" smtClean="0"/>
              <a:t>Red light is on.</a:t>
            </a:r>
          </a:p>
          <a:p>
            <a:pPr eaLnBrk="1" hangingPunct="1"/>
            <a:r>
              <a:rPr lang="en-CA" smtClean="0"/>
              <a:t>Energy level is low.</a:t>
            </a:r>
          </a:p>
          <a:p>
            <a:pPr eaLnBrk="1" hangingPunct="1"/>
            <a:r>
              <a:rPr lang="en-CA" smtClean="0"/>
              <a:t>Caution is required.</a:t>
            </a:r>
          </a:p>
        </p:txBody>
      </p:sp>
    </p:spTree>
    <p:extLst>
      <p:ext uri="{BB962C8B-B14F-4D97-AF65-F5344CB8AC3E}">
        <p14:creationId xmlns:p14="http://schemas.microsoft.com/office/powerpoint/2010/main" val="423117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4A199FDE-9FDA-4C48-A79A-1710D5581F90}" type="slidenum">
              <a:rPr kumimoji="0" lang="en-US" sz="1400" smtClean="0"/>
              <a:pPr eaLnBrk="1" hangingPunct="1"/>
              <a:t>24</a:t>
            </a:fld>
            <a:endParaRPr kumimoji="0" lang="en-US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Expert Systems - Inference </a:t>
            </a:r>
            <a:r>
              <a:rPr lang="en-CA" dirty="0" smtClean="0"/>
              <a:t>Engine</a:t>
            </a:r>
          </a:p>
        </p:txBody>
      </p:sp>
      <p:pic>
        <p:nvPicPr>
          <p:cNvPr id="46084" name="Picture 4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700213"/>
            <a:ext cx="66532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1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A57F4DD7-6A13-437A-9761-07A7A01F8D45}" type="slidenum">
              <a:rPr kumimoji="0" lang="en-US" sz="1400" smtClean="0"/>
              <a:pPr eaLnBrk="1" hangingPunct="1"/>
              <a:t>25</a:t>
            </a:fld>
            <a:endParaRPr kumimoji="0" lang="en-US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Expert Systems - </a:t>
            </a:r>
            <a:r>
              <a:rPr lang="en-US" dirty="0" smtClean="0"/>
              <a:t>Challenges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Conflicting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Different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Inconsistent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pedestrian in walkway THEN stop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green-light THEN go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Conflict resolution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Remove conflicting facts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Prevent the addition of conflicting facts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IF green AND no-stop THEN go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Add priority</a:t>
            </a:r>
          </a:p>
        </p:txBody>
      </p:sp>
    </p:spTree>
    <p:extLst>
      <p:ext uri="{BB962C8B-B14F-4D97-AF65-F5344CB8AC3E}">
        <p14:creationId xmlns:p14="http://schemas.microsoft.com/office/powerpoint/2010/main" val="20523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Expert Systems - </a:t>
            </a:r>
            <a:r>
              <a:rPr lang="en-US" dirty="0" smtClean="0"/>
              <a:t>Forward Chaining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1619250" y="1773238"/>
            <a:ext cx="41767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hlink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0"/>
              <a:t>FACT: red light is flashing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763713" y="2708275"/>
            <a:ext cx="51847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0"/>
              <a:t>RULE: IF red flashing THEN caution</a:t>
            </a: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2339975" y="3500438"/>
            <a:ext cx="45370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0"/>
              <a:t>NEW FACT: caution required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2700338" y="5229225"/>
            <a:ext cx="59753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0"/>
              <a:t>RULE: IF caution AND moving THEN stop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468313" y="4365625"/>
            <a:ext cx="374332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hlink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0"/>
              <a:t>FACT: vehicle is moving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3635375" y="6021388"/>
            <a:ext cx="45370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0"/>
              <a:t>NEW FACT: stopping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3348038" y="2276475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 i="0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4572000" y="3213100"/>
            <a:ext cx="0" cy="28733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 i="0"/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>
            <a:off x="6227763" y="4005263"/>
            <a:ext cx="0" cy="1223962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 i="0"/>
          </a:p>
        </p:txBody>
      </p:sp>
      <p:sp>
        <p:nvSpPr>
          <p:cNvPr id="48141" name="Line 14"/>
          <p:cNvSpPr>
            <a:spLocks noChangeShapeType="1"/>
          </p:cNvSpPr>
          <p:nvPr/>
        </p:nvSpPr>
        <p:spPr bwMode="auto">
          <a:xfrm>
            <a:off x="3995738" y="4868863"/>
            <a:ext cx="0" cy="360362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 i="0"/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>
            <a:off x="5651500" y="5661025"/>
            <a:ext cx="0" cy="360363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 i="0"/>
          </a:p>
        </p:txBody>
      </p:sp>
    </p:spTree>
    <p:extLst>
      <p:ext uri="{BB962C8B-B14F-4D97-AF65-F5344CB8AC3E}">
        <p14:creationId xmlns:p14="http://schemas.microsoft.com/office/powerpoint/2010/main" val="29589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Level-of-Detail AI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Optimization technique like graphical LOD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Only perform AI computations if player will notice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example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Only compute detailed paths for visible agents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Off-screen agents don’t think as often</a:t>
            </a:r>
          </a:p>
        </p:txBody>
      </p:sp>
    </p:spTree>
    <p:extLst>
      <p:ext uri="{BB962C8B-B14F-4D97-AF65-F5344CB8AC3E}">
        <p14:creationId xmlns:p14="http://schemas.microsoft.com/office/powerpoint/2010/main" val="4186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Influence Mapping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343400"/>
          </a:xfrm>
        </p:spPr>
        <p:txBody>
          <a:bodyPr/>
          <a:lstStyle/>
          <a:p>
            <a:r>
              <a:rPr lang="en-US" sz="2400" dirty="0"/>
              <a:t>Method for viewing/abstracting </a:t>
            </a:r>
            <a:r>
              <a:rPr lang="en-US" sz="2400" dirty="0">
                <a:solidFill>
                  <a:srgbClr val="000099"/>
                </a:solidFill>
              </a:rPr>
              <a:t>distribution of power within game world</a:t>
            </a:r>
          </a:p>
          <a:p>
            <a:r>
              <a:rPr lang="en-US" sz="2400" dirty="0"/>
              <a:t>Typically 2D grid superimposed on land</a:t>
            </a:r>
          </a:p>
          <a:p>
            <a:r>
              <a:rPr lang="en-US" sz="2400" dirty="0"/>
              <a:t>Unit influence is summed into each grid cell</a:t>
            </a:r>
          </a:p>
          <a:p>
            <a:pPr lvl="1"/>
            <a:r>
              <a:rPr lang="en-US" sz="2000" dirty="0"/>
              <a:t>Unit influences neighboring cells with falloff</a:t>
            </a:r>
          </a:p>
          <a:p>
            <a:r>
              <a:rPr lang="en-US" sz="2400" dirty="0"/>
              <a:t>Facilitates decisions</a:t>
            </a:r>
          </a:p>
          <a:p>
            <a:pPr lvl="1"/>
            <a:r>
              <a:rPr lang="en-US" sz="2000" dirty="0"/>
              <a:t>Can identify the “front” of the battle </a:t>
            </a:r>
          </a:p>
          <a:p>
            <a:pPr lvl="1"/>
            <a:r>
              <a:rPr lang="en-US" sz="2000" dirty="0"/>
              <a:t>Can identify unguarded </a:t>
            </a:r>
            <a:r>
              <a:rPr lang="en-US" sz="2000" dirty="0" smtClean="0"/>
              <a:t>areas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hlinkClick r:id="rId2"/>
              </a:rPr>
              <a:t>Article to read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75" y="3990264"/>
            <a:ext cx="3454400" cy="194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393" y="5990697"/>
            <a:ext cx="2617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0" dirty="0" smtClean="0"/>
              <a:t>Image </a:t>
            </a:r>
            <a:r>
              <a:rPr lang="en-CA" sz="1400" i="0" dirty="0"/>
              <a:t>source: </a:t>
            </a:r>
            <a:r>
              <a:rPr lang="en-CA" sz="1400" i="0" dirty="0" smtClean="0"/>
              <a:t>aigamedev.com</a:t>
            </a:r>
            <a:endParaRPr lang="en-CA" sz="1400" i="0" dirty="0"/>
          </a:p>
        </p:txBody>
      </p:sp>
    </p:spTree>
    <p:extLst>
      <p:ext uri="{BB962C8B-B14F-4D97-AF65-F5344CB8AC3E}">
        <p14:creationId xmlns:p14="http://schemas.microsoft.com/office/powerpoint/2010/main" val="250378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</a:t>
            </a:r>
            <a:r>
              <a:rPr lang="en-US" dirty="0" smtClean="0"/>
              <a:t>Mapping - Motivation</a:t>
            </a:r>
            <a:endParaRPr lang="en-US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CA" sz="2400" b="1" dirty="0"/>
              <a:t>Situation Summary</a:t>
            </a:r>
            <a:r>
              <a:rPr lang="en-CA" sz="2400" dirty="0"/>
              <a:t> — </a:t>
            </a:r>
            <a:endParaRPr lang="en-CA" sz="2400" dirty="0" smtClean="0"/>
          </a:p>
          <a:p>
            <a:pPr lvl="1"/>
            <a:r>
              <a:rPr lang="en-CA" sz="2000" dirty="0" smtClean="0"/>
              <a:t>Summarizing </a:t>
            </a:r>
            <a:r>
              <a:rPr lang="en-CA" sz="2000" dirty="0"/>
              <a:t>all the little details </a:t>
            </a:r>
            <a:r>
              <a:rPr lang="en-CA" sz="2000" dirty="0" smtClean="0"/>
              <a:t>of the world </a:t>
            </a:r>
          </a:p>
          <a:p>
            <a:pPr lvl="1"/>
            <a:r>
              <a:rPr lang="en-CA" sz="2000" dirty="0" smtClean="0"/>
              <a:t>Easy </a:t>
            </a:r>
            <a:r>
              <a:rPr lang="en-CA" sz="2000" dirty="0"/>
              <a:t>to understand at a glance. </a:t>
            </a:r>
            <a:endParaRPr lang="en-CA" sz="2000" dirty="0" smtClean="0"/>
          </a:p>
          <a:p>
            <a:pPr lvl="1"/>
            <a:r>
              <a:rPr lang="en-CA" sz="2000" dirty="0" smtClean="0"/>
              <a:t>Who's </a:t>
            </a:r>
            <a:r>
              <a:rPr lang="en-CA" sz="2000" dirty="0"/>
              <a:t>in control of what area? </a:t>
            </a:r>
            <a:r>
              <a:rPr lang="en-CA" sz="2000" dirty="0" smtClean="0"/>
              <a:t>Where </a:t>
            </a:r>
            <a:r>
              <a:rPr lang="en-CA" sz="2000" dirty="0"/>
              <a:t>are the borders between the territories? </a:t>
            </a:r>
            <a:r>
              <a:rPr lang="en-CA" sz="2000" dirty="0" smtClean="0"/>
              <a:t>How </a:t>
            </a:r>
            <a:r>
              <a:rPr lang="en-CA" sz="2000" dirty="0"/>
              <a:t>much enemy presence is there in each area</a:t>
            </a:r>
            <a:r>
              <a:rPr lang="en-CA" sz="2000" dirty="0" smtClean="0"/>
              <a:t>?</a:t>
            </a:r>
          </a:p>
          <a:p>
            <a:r>
              <a:rPr lang="en-CA" sz="2400" b="1" dirty="0"/>
              <a:t>Historical Statistics</a:t>
            </a:r>
            <a:r>
              <a:rPr lang="en-CA" sz="2400" dirty="0"/>
              <a:t> — </a:t>
            </a:r>
          </a:p>
          <a:p>
            <a:pPr lvl="1"/>
            <a:r>
              <a:rPr lang="en-CA" sz="2000" dirty="0"/>
              <a:t>remember what happened for a certain period of time. </a:t>
            </a:r>
          </a:p>
          <a:p>
            <a:pPr lvl="1"/>
            <a:r>
              <a:rPr lang="en-CA" sz="2000" dirty="0"/>
              <a:t>Was this area being assaulted? </a:t>
            </a:r>
          </a:p>
          <a:p>
            <a:pPr lvl="1"/>
            <a:r>
              <a:rPr lang="en-CA" sz="2000" dirty="0"/>
              <a:t>How well did my previous attack go?</a:t>
            </a:r>
          </a:p>
          <a:p>
            <a:r>
              <a:rPr lang="en-CA" sz="2400" b="1" dirty="0"/>
              <a:t>Future Predictions</a:t>
            </a:r>
            <a:r>
              <a:rPr lang="en-CA" sz="2400" dirty="0"/>
              <a:t> — </a:t>
            </a:r>
          </a:p>
          <a:p>
            <a:pPr lvl="1"/>
            <a:r>
              <a:rPr lang="en-CA" sz="2000" dirty="0"/>
              <a:t>help predict the future - using the map of the </a:t>
            </a:r>
            <a:r>
              <a:rPr lang="en-CA" sz="2000" dirty="0" smtClean="0"/>
              <a:t>terrain</a:t>
            </a:r>
          </a:p>
        </p:txBody>
      </p:sp>
    </p:spTree>
    <p:extLst>
      <p:ext uri="{BB962C8B-B14F-4D97-AF65-F5344CB8AC3E}">
        <p14:creationId xmlns:p14="http://schemas.microsoft.com/office/powerpoint/2010/main" val="32066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5E6C7446-E2FB-439B-BD16-7F4737D46D83}" type="slidenum">
              <a:rPr kumimoji="0" lang="en-US" sz="1400" smtClean="0"/>
              <a:pPr eaLnBrk="1" hangingPunct="1"/>
              <a:t>3</a:t>
            </a:fld>
            <a:endParaRPr kumimoji="0" 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Behaviour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AI model for behavior </a:t>
            </a:r>
          </a:p>
          <a:p>
            <a:pPr lvl="1" eaLnBrk="1" hangingPunct="1"/>
            <a:r>
              <a:rPr lang="en-CA" dirty="0" smtClean="0"/>
              <a:t>Behavior is defined as a sequence of actions - one after another.</a:t>
            </a:r>
          </a:p>
        </p:txBody>
      </p:sp>
      <p:pic>
        <p:nvPicPr>
          <p:cNvPr id="25605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68" y="2739486"/>
            <a:ext cx="4393159" cy="388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5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Reputation System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Models player’s reputation within game world</a:t>
            </a:r>
          </a:p>
          <a:p>
            <a:r>
              <a:rPr lang="en-US" sz="2400" dirty="0"/>
              <a:t>Agents learn new facts by </a:t>
            </a:r>
            <a:r>
              <a:rPr lang="en-US" sz="2400" dirty="0">
                <a:solidFill>
                  <a:srgbClr val="000099"/>
                </a:solidFill>
              </a:rPr>
              <a:t>watching player or from gossip from other agents</a:t>
            </a:r>
          </a:p>
          <a:p>
            <a:r>
              <a:rPr lang="en-US" sz="2400" dirty="0"/>
              <a:t>Based on what an agent knows</a:t>
            </a:r>
          </a:p>
          <a:p>
            <a:pPr lvl="1"/>
            <a:r>
              <a:rPr lang="en-US" sz="2000" dirty="0"/>
              <a:t>Might be friendly toward player</a:t>
            </a:r>
          </a:p>
          <a:p>
            <a:pPr lvl="1"/>
            <a:r>
              <a:rPr lang="en-US" sz="2000" dirty="0"/>
              <a:t>Might be hostile toward player</a:t>
            </a:r>
          </a:p>
          <a:p>
            <a:r>
              <a:rPr lang="en-US" sz="2400" dirty="0">
                <a:solidFill>
                  <a:srgbClr val="000099"/>
                </a:solidFill>
              </a:rPr>
              <a:t>Affords new gameplay opportunities</a:t>
            </a:r>
          </a:p>
          <a:p>
            <a:pPr lvl="1"/>
            <a:r>
              <a:rPr lang="en-US" sz="2000" dirty="0"/>
              <a:t>“Play nice OR make sure there are no witnesses”</a:t>
            </a:r>
          </a:p>
        </p:txBody>
      </p:sp>
    </p:spTree>
    <p:extLst>
      <p:ext uri="{BB962C8B-B14F-4D97-AF65-F5344CB8AC3E}">
        <p14:creationId xmlns:p14="http://schemas.microsoft.com/office/powerpoint/2010/main" val="17215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B5088459-3DF1-45C1-9FFF-17DB976889A5}" type="slidenum">
              <a:rPr kumimoji="0" lang="en-US" sz="1400" smtClean="0"/>
              <a:pPr eaLnBrk="1" hangingPunct="1"/>
              <a:t>31</a:t>
            </a:fld>
            <a:endParaRPr kumimoji="0" lang="en-US" sz="1400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en-CA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Game Artificial Intelligence</a:t>
            </a:r>
          </a:p>
          <a:p>
            <a:pPr lvl="1" eaLnBrk="1" hangingPunct="1"/>
            <a:r>
              <a:rPr lang="en-US" dirty="0" smtClean="0"/>
              <a:t>John B. </a:t>
            </a:r>
            <a:r>
              <a:rPr lang="en-US" dirty="0" err="1" smtClean="0"/>
              <a:t>Ahlquist</a:t>
            </a:r>
            <a:r>
              <a:rPr lang="en-US" dirty="0" smtClean="0"/>
              <a:t> and Jeannie Novak</a:t>
            </a:r>
          </a:p>
          <a:p>
            <a:pPr lvl="1" eaLnBrk="1" hangingPunct="1"/>
            <a:r>
              <a:rPr lang="en-US" dirty="0" smtClean="0"/>
              <a:t>Thomson, 2008</a:t>
            </a:r>
          </a:p>
          <a:p>
            <a:pPr eaLnBrk="1" hangingPunct="1"/>
            <a:r>
              <a:rPr lang="en-US" dirty="0" smtClean="0"/>
              <a:t>AI Game Engine Programming</a:t>
            </a:r>
          </a:p>
          <a:p>
            <a:pPr lvl="1" eaLnBrk="1" hangingPunct="1"/>
            <a:r>
              <a:rPr lang="en-US" dirty="0" smtClean="0"/>
              <a:t>Brian Schwab</a:t>
            </a:r>
          </a:p>
          <a:p>
            <a:pPr lvl="1" eaLnBrk="1" hangingPunct="1"/>
            <a:r>
              <a:rPr lang="en-CA" dirty="0" smtClean="0"/>
              <a:t>Charles River Media, 2004 </a:t>
            </a:r>
          </a:p>
          <a:p>
            <a:pPr eaLnBrk="1" hangingPunct="1"/>
            <a:r>
              <a:rPr lang="en-CA" dirty="0" smtClean="0"/>
              <a:t>Some slides are taken from the different online sources. I acknowledge them. </a:t>
            </a:r>
          </a:p>
        </p:txBody>
      </p:sp>
    </p:spTree>
    <p:extLst>
      <p:ext uri="{BB962C8B-B14F-4D97-AF65-F5344CB8AC3E}">
        <p14:creationId xmlns:p14="http://schemas.microsoft.com/office/powerpoint/2010/main" val="69624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CA" smtClean="0">
              <a:ea typeface="ＭＳ Ｐゴシック" panose="020B0600070205080204" pitchFamily="34" charset="-128"/>
            </a:endParaRPr>
          </a:p>
        </p:txBody>
      </p:sp>
      <p:sp>
        <p:nvSpPr>
          <p:cNvPr id="162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 sz="4800" smtClean="0">
                <a:ea typeface="ＭＳ Ｐゴシック" panose="020B0600070205080204" pitchFamily="34" charset="-128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4D3DA93-B619-476B-8C9A-EF8B7D572774}" type="slidenum">
              <a:rPr kumimoji="0" lang="en-US" sz="1400" smtClean="0"/>
              <a:pPr eaLnBrk="1" hangingPunct="1"/>
              <a:t>4</a:t>
            </a:fld>
            <a:endParaRPr kumimoji="0" 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Dynamic Sequences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495800"/>
          </a:xfrm>
        </p:spPr>
        <p:txBody>
          <a:bodyPr/>
          <a:lstStyle/>
          <a:p>
            <a:pPr eaLnBrk="1" hangingPunct="1"/>
            <a:r>
              <a:rPr lang="en-CA" dirty="0" smtClean="0"/>
              <a:t>AI behaviours can/should vary depending on circumstances</a:t>
            </a:r>
          </a:p>
          <a:p>
            <a:pPr eaLnBrk="1" hangingPunct="1"/>
            <a:r>
              <a:rPr lang="en-CA" dirty="0" smtClean="0"/>
              <a:t>Example:</a:t>
            </a:r>
          </a:p>
          <a:p>
            <a:pPr lvl="1" eaLnBrk="1" hangingPunct="1"/>
            <a:r>
              <a:rPr lang="en-CA" dirty="0" smtClean="0"/>
              <a:t>Guard behaviour</a:t>
            </a:r>
          </a:p>
          <a:p>
            <a:pPr lvl="2" eaLnBrk="1" hangingPunct="1"/>
            <a:r>
              <a:rPr lang="en-CA" dirty="0" smtClean="0"/>
              <a:t>Can fire three times</a:t>
            </a:r>
          </a:p>
          <a:p>
            <a:pPr lvl="2" eaLnBrk="1" hangingPunct="1"/>
            <a:r>
              <a:rPr lang="en-CA" dirty="0" smtClean="0"/>
              <a:t>Enemy is destroyed after five shots</a:t>
            </a:r>
          </a:p>
          <a:p>
            <a:pPr lvl="2" eaLnBrk="1" hangingPunct="1"/>
            <a:r>
              <a:rPr lang="en-CA" dirty="0" smtClean="0"/>
              <a:t>Enemy can damage the agent</a:t>
            </a:r>
          </a:p>
          <a:p>
            <a:pPr lvl="1" eaLnBrk="1" hangingPunct="1"/>
            <a:r>
              <a:rPr lang="en-CA" dirty="0" smtClean="0"/>
              <a:t>Weaker enemy may require different sequence</a:t>
            </a:r>
          </a:p>
          <a:p>
            <a:pPr lvl="2" eaLnBrk="1" hangingPunct="1"/>
            <a:r>
              <a:rPr lang="en-CA" dirty="0" smtClean="0"/>
              <a:t>EX. Enemy is destroyed after two shots</a:t>
            </a:r>
          </a:p>
        </p:txBody>
      </p:sp>
    </p:spTree>
    <p:extLst>
      <p:ext uri="{BB962C8B-B14F-4D97-AF65-F5344CB8AC3E}">
        <p14:creationId xmlns:p14="http://schemas.microsoft.com/office/powerpoint/2010/main" val="33098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CC2718B-B5BE-4657-919B-82FF145FC6A6}" type="slidenum">
              <a:rPr kumimoji="0" lang="en-US" sz="1400" smtClean="0"/>
              <a:pPr eaLnBrk="1" hangingPunct="1"/>
              <a:t>5</a:t>
            </a:fld>
            <a:endParaRPr kumimoji="0" 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State Machine Models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State machine models show </a:t>
            </a:r>
          </a:p>
          <a:p>
            <a:pPr lvl="1" eaLnBrk="1" hangingPunct="1"/>
            <a:r>
              <a:rPr lang="en-GB" dirty="0" smtClean="0"/>
              <a:t>System </a:t>
            </a:r>
            <a:r>
              <a:rPr lang="en-GB" dirty="0"/>
              <a:t>states as nodes and </a:t>
            </a:r>
            <a:r>
              <a:rPr lang="en-GB" dirty="0" smtClean="0"/>
              <a:t>events </a:t>
            </a:r>
            <a:r>
              <a:rPr lang="en-GB" dirty="0"/>
              <a:t>as arcs between these nodes. </a:t>
            </a:r>
          </a:p>
          <a:p>
            <a:pPr eaLnBrk="1" hangingPunct="1"/>
            <a:r>
              <a:rPr lang="en-GB" dirty="0" smtClean="0"/>
              <a:t>Model the behaviour of the system in response to </a:t>
            </a:r>
          </a:p>
          <a:p>
            <a:pPr lvl="1" eaLnBrk="1" hangingPunct="1"/>
            <a:r>
              <a:rPr lang="en-GB" dirty="0" smtClean="0">
                <a:solidFill>
                  <a:srgbClr val="000099"/>
                </a:solidFill>
              </a:rPr>
              <a:t>external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0099"/>
                </a:solidFill>
              </a:rPr>
              <a:t>internal</a:t>
            </a:r>
            <a:r>
              <a:rPr lang="en-GB" dirty="0" smtClean="0"/>
              <a:t> events</a:t>
            </a:r>
          </a:p>
          <a:p>
            <a:pPr eaLnBrk="1" hangingPunct="1"/>
            <a:r>
              <a:rPr lang="en-GB" dirty="0" smtClean="0"/>
              <a:t>Show the system</a:t>
            </a:r>
            <a:r>
              <a:rPr lang="en-GB" dirty="0" smtClean="0">
                <a:latin typeface="Times New Roman" pitchFamily="18" charset="0"/>
              </a:rPr>
              <a:t>’</a:t>
            </a:r>
            <a:r>
              <a:rPr lang="en-GB" dirty="0" smtClean="0"/>
              <a:t>s responses to stimuli </a:t>
            </a:r>
          </a:p>
          <a:p>
            <a:pPr lvl="1" eaLnBrk="1" hangingPunct="1"/>
            <a:r>
              <a:rPr lang="en-GB" dirty="0" smtClean="0"/>
              <a:t>often used for modelling real-time systems</a:t>
            </a:r>
          </a:p>
        </p:txBody>
      </p:sp>
    </p:spTree>
    <p:extLst>
      <p:ext uri="{BB962C8B-B14F-4D97-AF65-F5344CB8AC3E}">
        <p14:creationId xmlns:p14="http://schemas.microsoft.com/office/powerpoint/2010/main" val="22367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5822E862-02B3-4230-860A-6392D41849F8}" type="slidenum">
              <a:rPr kumimoji="0" lang="en-US" sz="1400" smtClean="0"/>
              <a:pPr eaLnBrk="1" hangingPunct="1"/>
              <a:t>6</a:t>
            </a:fld>
            <a:endParaRPr kumimoji="0" 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Finite State Machine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912" y="1501774"/>
            <a:ext cx="8703568" cy="2232025"/>
          </a:xfrm>
        </p:spPr>
        <p:txBody>
          <a:bodyPr/>
          <a:lstStyle/>
          <a:p>
            <a:pPr eaLnBrk="1" hangingPunct="1"/>
            <a:r>
              <a:rPr lang="en-US" dirty="0" smtClean="0"/>
              <a:t>FSM is a commonly used system in video games for </a:t>
            </a:r>
            <a:r>
              <a:rPr lang="en-US" dirty="0" smtClean="0">
                <a:solidFill>
                  <a:srgbClr val="0000FF"/>
                </a:solidFill>
              </a:rPr>
              <a:t>modeling AI for dynamic behavior</a:t>
            </a:r>
          </a:p>
          <a:p>
            <a:pPr eaLnBrk="1" hangingPunct="1"/>
            <a:r>
              <a:rPr lang="en-US" dirty="0" smtClean="0"/>
              <a:t>Guard states</a:t>
            </a:r>
          </a:p>
        </p:txBody>
      </p:sp>
      <p:pic>
        <p:nvPicPr>
          <p:cNvPr id="30725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7610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89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50F7A139-3BA1-429C-AD8D-84F7D9EF1F7D}" type="slidenum">
              <a:rPr kumimoji="0" lang="en-US" sz="1400" smtClean="0"/>
              <a:pPr eaLnBrk="1" hangingPunct="1"/>
              <a:t>7</a:t>
            </a:fld>
            <a:endParaRPr kumimoji="0" 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State Transitions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Internal </a:t>
            </a:r>
          </a:p>
          <a:p>
            <a:pPr lvl="1" eaLnBrk="1" hangingPunct="1"/>
            <a:r>
              <a:rPr lang="en-CA" dirty="0" smtClean="0"/>
              <a:t>Timer, energy level, etc.</a:t>
            </a:r>
          </a:p>
          <a:p>
            <a:pPr eaLnBrk="1" hangingPunct="1"/>
            <a:r>
              <a:rPr lang="en-CA" dirty="0" smtClean="0"/>
              <a:t>External </a:t>
            </a:r>
          </a:p>
          <a:p>
            <a:pPr lvl="1" eaLnBrk="1" hangingPunct="1"/>
            <a:r>
              <a:rPr lang="en-CA" dirty="0" smtClean="0"/>
              <a:t>Usually user input</a:t>
            </a:r>
          </a:p>
          <a:p>
            <a:pPr eaLnBrk="1" hangingPunct="1"/>
            <a:r>
              <a:rPr lang="en-CA" dirty="0" smtClean="0"/>
              <a:t>Deferred</a:t>
            </a:r>
          </a:p>
          <a:p>
            <a:pPr lvl="1" eaLnBrk="1" hangingPunct="1"/>
            <a:r>
              <a:rPr lang="en-CA" dirty="0" smtClean="0"/>
              <a:t>Executed next time (collectively)</a:t>
            </a:r>
          </a:p>
          <a:p>
            <a:pPr eaLnBrk="1" hangingPunct="1"/>
            <a:r>
              <a:rPr lang="en-CA" dirty="0" smtClean="0"/>
              <a:t>Immediate </a:t>
            </a:r>
          </a:p>
          <a:p>
            <a:pPr lvl="1" eaLnBrk="1" hangingPunct="1"/>
            <a:r>
              <a:rPr lang="en-CA" dirty="0" smtClean="0"/>
              <a:t>Executed immediately</a:t>
            </a:r>
          </a:p>
        </p:txBody>
      </p:sp>
    </p:spTree>
    <p:extLst>
      <p:ext uri="{BB962C8B-B14F-4D97-AF65-F5344CB8AC3E}">
        <p14:creationId xmlns:p14="http://schemas.microsoft.com/office/powerpoint/2010/main" val="11660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BF93C76C-3408-487F-A604-399A5B07DF71}" type="slidenum">
              <a:rPr kumimoji="0" lang="en-US" sz="1400" smtClean="0"/>
              <a:pPr eaLnBrk="1" hangingPunct="1"/>
              <a:t>8</a:t>
            </a:fld>
            <a:endParaRPr kumimoji="0" 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Transitions</a:t>
            </a:r>
          </a:p>
        </p:txBody>
      </p:sp>
      <p:pic>
        <p:nvPicPr>
          <p:cNvPr id="32772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624647"/>
            <a:ext cx="67976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3276600" y="3733800"/>
            <a:ext cx="10945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3581400"/>
            <a:ext cx="10945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276600" y="3549041"/>
            <a:ext cx="10945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06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0DBAA179-140D-42C3-8D44-114DBCB94F4D}" type="slidenum">
              <a:rPr kumimoji="0" lang="en-US" sz="1400" smtClean="0"/>
              <a:pPr eaLnBrk="1" hangingPunct="1"/>
              <a:t>9</a:t>
            </a:fld>
            <a:endParaRPr kumimoji="0" 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Example</a:t>
            </a:r>
          </a:p>
        </p:txBody>
      </p:sp>
      <p:pic>
        <p:nvPicPr>
          <p:cNvPr id="33796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55723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3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wrap="square">
        <a:spAutoFit/>
      </a:bodyPr>
      <a:lstStyle>
        <a:defPPr algn="ctr">
          <a:defRPr i="0" dirty="0" smtClean="0">
            <a:solidFill>
              <a:schemeClr val="bg1"/>
            </a:solidFill>
            <a:latin typeface="+mn-lt"/>
            <a:cs typeface="+mn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9249</TotalTime>
  <Words>859</Words>
  <Application>Microsoft Office PowerPoint</Application>
  <PresentationFormat>On-screen Show (4:3)</PresentationFormat>
  <Paragraphs>249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Arabic Typesetting</vt:lpstr>
      <vt:lpstr>Arial</vt:lpstr>
      <vt:lpstr>Garamond</vt:lpstr>
      <vt:lpstr>Tahoma</vt:lpstr>
      <vt:lpstr>Times New Roman</vt:lpstr>
      <vt:lpstr>Tw Cen MT</vt:lpstr>
      <vt:lpstr>Wingdings</vt:lpstr>
      <vt:lpstr>Wingdings 2</vt:lpstr>
      <vt:lpstr>Median</vt:lpstr>
      <vt:lpstr> </vt:lpstr>
      <vt:lpstr>Outline</vt:lpstr>
      <vt:lpstr>Behaviour</vt:lpstr>
      <vt:lpstr>Dynamic Sequences</vt:lpstr>
      <vt:lpstr>State Machine Models</vt:lpstr>
      <vt:lpstr>Finite State Machine</vt:lpstr>
      <vt:lpstr>State Transitions</vt:lpstr>
      <vt:lpstr>Transitions</vt:lpstr>
      <vt:lpstr>Example</vt:lpstr>
      <vt:lpstr>AI Controlled by FSM</vt:lpstr>
      <vt:lpstr>AI Module</vt:lpstr>
      <vt:lpstr>Goal-oriented AI Model</vt:lpstr>
      <vt:lpstr>Action Selection</vt:lpstr>
      <vt:lpstr>Multiple Actions</vt:lpstr>
      <vt:lpstr>Multiple Actions</vt:lpstr>
      <vt:lpstr>Hierarchical FSMs</vt:lpstr>
      <vt:lpstr>Hierarchical FSM Example</vt:lpstr>
      <vt:lpstr>Non-Deterministic Hierarchical FSM (Markov Model)</vt:lpstr>
      <vt:lpstr>Stack-Based State Machine</vt:lpstr>
      <vt:lpstr>Subsumption Architecture</vt:lpstr>
      <vt:lpstr>Expert Systems</vt:lpstr>
      <vt:lpstr>Expert Systems - Knowledge Base</vt:lpstr>
      <vt:lpstr>Expert Systems - Working Memory</vt:lpstr>
      <vt:lpstr>Expert Systems - Inference Engine</vt:lpstr>
      <vt:lpstr>Expert Systems - Challenges</vt:lpstr>
      <vt:lpstr>Expert Systems - Forward Chaining</vt:lpstr>
      <vt:lpstr>Level-of-Detail AI</vt:lpstr>
      <vt:lpstr>Influence Mapping</vt:lpstr>
      <vt:lpstr>Influence Mapping - Motivation</vt:lpstr>
      <vt:lpstr>Reputation System</vt:lpstr>
      <vt:lpstr>References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761</cp:revision>
  <cp:lastPrinted>2010-08-24T17:19:38Z</cp:lastPrinted>
  <dcterms:created xsi:type="dcterms:W3CDTF">2010-08-24T16:58:28Z</dcterms:created>
  <dcterms:modified xsi:type="dcterms:W3CDTF">2015-11-29T21:33:46Z</dcterms:modified>
</cp:coreProperties>
</file>