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</p:sldMasterIdLst>
  <p:notesMasterIdLst>
    <p:notesMasterId r:id="rId53"/>
  </p:notesMasterIdLst>
  <p:sldIdLst>
    <p:sldId id="256" r:id="rId2"/>
    <p:sldId id="430" r:id="rId3"/>
    <p:sldId id="432" r:id="rId4"/>
    <p:sldId id="506" r:id="rId5"/>
    <p:sldId id="433" r:id="rId6"/>
    <p:sldId id="434" r:id="rId7"/>
    <p:sldId id="435" r:id="rId8"/>
    <p:sldId id="431" r:id="rId9"/>
    <p:sldId id="526" r:id="rId10"/>
    <p:sldId id="437" r:id="rId11"/>
    <p:sldId id="523" r:id="rId12"/>
    <p:sldId id="528" r:id="rId13"/>
    <p:sldId id="524" r:id="rId14"/>
    <p:sldId id="525" r:id="rId15"/>
    <p:sldId id="532" r:id="rId16"/>
    <p:sldId id="439" r:id="rId17"/>
    <p:sldId id="440" r:id="rId18"/>
    <p:sldId id="529" r:id="rId19"/>
    <p:sldId id="512" r:id="rId20"/>
    <p:sldId id="513" r:id="rId21"/>
    <p:sldId id="515" r:id="rId22"/>
    <p:sldId id="516" r:id="rId23"/>
    <p:sldId id="517" r:id="rId24"/>
    <p:sldId id="518" r:id="rId25"/>
    <p:sldId id="519" r:id="rId26"/>
    <p:sldId id="520" r:id="rId27"/>
    <p:sldId id="530" r:id="rId28"/>
    <p:sldId id="507" r:id="rId29"/>
    <p:sldId id="508" r:id="rId30"/>
    <p:sldId id="509" r:id="rId31"/>
    <p:sldId id="510" r:id="rId32"/>
    <p:sldId id="511" r:id="rId33"/>
    <p:sldId id="531" r:id="rId34"/>
    <p:sldId id="444" r:id="rId35"/>
    <p:sldId id="447" r:id="rId36"/>
    <p:sldId id="448" r:id="rId37"/>
    <p:sldId id="449" r:id="rId38"/>
    <p:sldId id="450" r:id="rId39"/>
    <p:sldId id="451" r:id="rId40"/>
    <p:sldId id="455" r:id="rId41"/>
    <p:sldId id="533" r:id="rId42"/>
    <p:sldId id="488" r:id="rId43"/>
    <p:sldId id="490" r:id="rId44"/>
    <p:sldId id="491" r:id="rId45"/>
    <p:sldId id="492" r:id="rId46"/>
    <p:sldId id="493" r:id="rId47"/>
    <p:sldId id="496" r:id="rId48"/>
    <p:sldId id="497" r:id="rId49"/>
    <p:sldId id="521" r:id="rId50"/>
    <p:sldId id="522" r:id="rId51"/>
    <p:sldId id="429" r:id="rId5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0066FF"/>
    <a:srgbClr val="FFFFCC"/>
    <a:srgbClr val="66FFFF"/>
    <a:srgbClr val="FF6600"/>
    <a:srgbClr val="FF9900"/>
    <a:srgbClr val="BED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434" autoAdjust="0"/>
  </p:normalViewPr>
  <p:slideViewPr>
    <p:cSldViewPr>
      <p:cViewPr varScale="1">
        <p:scale>
          <a:sx n="76" d="100"/>
          <a:sy n="76" d="100"/>
        </p:scale>
        <p:origin x="117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/>
            </a:lvl1pPr>
          </a:lstStyle>
          <a:p>
            <a:pPr>
              <a:defRPr/>
            </a:pPr>
            <a:fld id="{01D07F3D-90FD-4BD6-88D1-A128B95F7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46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108672A-0E8D-4851-A0FC-9157AD84E7F5}" type="slidenum">
              <a:rPr lang="en-US" sz="1300" i="0" smtClean="0"/>
              <a:pPr/>
              <a:t>1</a:t>
            </a:fld>
            <a:endParaRPr lang="en-US" sz="1300" i="0" smtClean="0"/>
          </a:p>
        </p:txBody>
      </p:sp>
    </p:spTree>
    <p:extLst>
      <p:ext uri="{BB962C8B-B14F-4D97-AF65-F5344CB8AC3E}">
        <p14:creationId xmlns:p14="http://schemas.microsoft.com/office/powerpoint/2010/main" val="68888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D07F3D-90FD-4BD6-88D1-A128B95F790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52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D07F3D-90FD-4BD6-88D1-A128B95F790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73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Console" pitchFamily="49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Lucida Console" pitchFamily="49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Lucida Console" pitchFamily="49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Lucida Console" pitchFamily="49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Lucida Console" pitchFamily="49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Console" pitchFamily="49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Console" pitchFamily="49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Console" pitchFamily="49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fld id="{C1F31355-D878-4D96-85A8-F717FB2CDCD4}" type="slidenum">
              <a:rPr lang="en-US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41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fld id="{3C492785-8D1D-4C70-8775-B381E85BBB81}" type="datetime1">
              <a:rPr lang="en-US"/>
              <a:pPr>
                <a:defRPr/>
              </a:pPr>
              <a:t>11/29/2015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41B7D57-6F7A-4A98-A329-8FFB20285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16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20C83-1754-4F11-AC22-36C945DA0226}" type="datetime1">
              <a:rPr lang="en-US"/>
              <a:pPr>
                <a:defRPr/>
              </a:pPr>
              <a:t>11/29/2015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709A8-2CD5-4A8F-8671-6E78CCCEC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3099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B7733-17A2-4833-9928-32BEDCA871B6}" type="datetime1">
              <a:rPr lang="en-US"/>
              <a:pPr>
                <a:defRPr/>
              </a:pPr>
              <a:t>11/29/2015</a:t>
            </a:fld>
            <a:endParaRPr lang="en-US" sz="110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DB044-43AA-40CA-880C-E16E71C65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76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2pPr>
              <a:defRPr>
                <a:solidFill>
                  <a:schemeClr val="accent6">
                    <a:lumMod val="7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0968B-8BFB-497B-A3CE-CB501E35222B}" type="datetime1">
              <a:rPr lang="en-US"/>
              <a:pPr>
                <a:defRPr/>
              </a:pPr>
              <a:t>11/29/2015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4D6F5-036F-4448-BC4E-82EE8B3FF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87885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E27C7-FFCE-415C-A0D7-5B074A6491EB}" type="datetime1">
              <a:rPr lang="en-US"/>
              <a:pPr>
                <a:defRPr/>
              </a:pPr>
              <a:t>11/29/2015</a:t>
            </a:fld>
            <a:endParaRPr lang="en-US" sz="110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1A566BDD-401F-4FEE-9EC8-B07671C2BB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34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88EDC-7DFE-456D-8D60-8F1194FAA480}" type="datetime1">
              <a:rPr lang="en-US"/>
              <a:pPr>
                <a:defRPr/>
              </a:pPr>
              <a:t>11/29/2015</a:t>
            </a:fld>
            <a:endParaRPr lang="en-US" sz="110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7AFE0-F0B0-47A4-B4EB-93ED2F022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55687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25C4B-5456-498C-B4B4-EAE7EAD03338}" type="datetime1">
              <a:rPr lang="en-US"/>
              <a:pPr>
                <a:defRPr/>
              </a:pPr>
              <a:t>11/29/2015</a:t>
            </a:fld>
            <a:endParaRPr lang="en-US" sz="110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C792F-9666-4C59-B971-CE28FD5A7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63915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216AA-5174-49F1-8547-7B4F637DBF56}" type="datetime1">
              <a:rPr lang="en-US"/>
              <a:pPr>
                <a:defRPr/>
              </a:pPr>
              <a:t>11/29/2015</a:t>
            </a:fld>
            <a:endParaRPr lang="en-US" sz="110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88B90-1386-482C-84D3-C88C2268D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397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70AAC-F2B7-4AAB-848F-AE5448488B14}" type="datetime1">
              <a:rPr lang="en-US"/>
              <a:pPr>
                <a:defRPr/>
              </a:pPr>
              <a:t>11/29/2015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E79C27C-AD26-4BF4-A192-493E700F63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96475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0F13B-4A8E-408D-892B-6846722AAA4C}" type="datetime1">
              <a:rPr lang="en-US"/>
              <a:pPr>
                <a:defRPr/>
              </a:pPr>
              <a:t>11/29/2015</a:t>
            </a:fld>
            <a:endParaRPr lang="en-US" sz="110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9822D-CDE8-4FE1-85B6-0B7865E9E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2658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00CFF-1024-49CD-8374-CC2C9DA211DF}" type="datetime1">
              <a:rPr lang="en-US"/>
              <a:pPr>
                <a:defRPr/>
              </a:pPr>
              <a:t>11/29/2015</a:t>
            </a:fld>
            <a:endParaRPr lang="en-US" sz="110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0B35AD2F-9173-4391-A225-6F7A61194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26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01225793-6721-4BDB-9B1E-F2F87027AE38}" type="datetime1">
              <a:rPr lang="en-US"/>
              <a:pPr>
                <a:defRPr/>
              </a:pPr>
              <a:t>11/29/2015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06010D-E71D-4168-914A-00FA09BE13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395" r:id="rId2"/>
    <p:sldLayoutId id="2147484400" r:id="rId3"/>
    <p:sldLayoutId id="2147484401" r:id="rId4"/>
    <p:sldLayoutId id="2147484402" r:id="rId5"/>
    <p:sldLayoutId id="2147484396" r:id="rId6"/>
    <p:sldLayoutId id="2147484403" r:id="rId7"/>
    <p:sldLayoutId id="2147484397" r:id="rId8"/>
    <p:sldLayoutId id="2147484404" r:id="rId9"/>
    <p:sldLayoutId id="2147484398" r:id="rId10"/>
    <p:sldLayoutId id="2147484405" r:id="rId11"/>
  </p:sldLayoutIdLst>
  <p:transition>
    <p:fade thruBlk="1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ＭＳ Ｐゴシック" pitchFamily="27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+mn-lt"/>
          <a:ea typeface="ＭＳ Ｐゴシック" pitchFamily="27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400" kern="1200">
          <a:solidFill>
            <a:srgbClr val="0000FF"/>
          </a:solidFill>
          <a:latin typeface="+mn-lt"/>
          <a:ea typeface="ＭＳ Ｐゴシック" pitchFamily="27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6BB1C9"/>
        </a:buClr>
        <a:buSzPct val="7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6585CF"/>
        </a:buClr>
        <a:buSzPct val="6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gr.am/MMO-Population-by-year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zIZN9g-nak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youtube.com/watch?v=J56CMiCP7xM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438400"/>
            <a:ext cx="6400800" cy="31305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CA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Introduction to Game Design and Development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CA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ITCS 4230/5230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sz="1900" dirty="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sz="1900" dirty="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Dr. Dewan Tanvir Ahmed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Department of Computer Science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University of North Carolina at Charlotte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sz="4000" i="0"/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2362200" y="1447800"/>
            <a:ext cx="5791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3200" i="0" dirty="0" smtClean="0"/>
              <a:t>Multiplayer </a:t>
            </a:r>
            <a:r>
              <a:rPr lang="en-US" sz="3200" i="0" dirty="0"/>
              <a:t>&amp; </a:t>
            </a:r>
            <a:r>
              <a:rPr lang="en-US" sz="3200" i="0" dirty="0" smtClean="0"/>
              <a:t>Online games</a:t>
            </a:r>
            <a:endParaRPr lang="en-US" sz="3200" i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MMOG - </a:t>
            </a:r>
            <a:r>
              <a:rPr lang="en-US" sz="2000" dirty="0" smtClean="0"/>
              <a:t>Massively Multiplayer Online Games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795" y="1524000"/>
            <a:ext cx="8229600" cy="483914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A kind of Network Virtual Environment</a:t>
            </a:r>
          </a:p>
          <a:p>
            <a:pPr lvl="1"/>
            <a:r>
              <a:rPr lang="en-US" dirty="0"/>
              <a:t>combines graphics, animations and networking - create a game world</a:t>
            </a:r>
          </a:p>
          <a:p>
            <a:pPr lvl="1"/>
            <a:r>
              <a:rPr lang="en-US" dirty="0"/>
              <a:t>Example: </a:t>
            </a:r>
          </a:p>
          <a:p>
            <a:pPr lvl="2"/>
            <a:r>
              <a:rPr lang="en-US" dirty="0"/>
              <a:t>World of </a:t>
            </a:r>
            <a:r>
              <a:rPr lang="en-US" dirty="0" err="1" smtClean="0"/>
              <a:t>warcrafts</a:t>
            </a:r>
            <a:endParaRPr lang="en-US" dirty="0" smtClean="0"/>
          </a:p>
          <a:p>
            <a:pPr lvl="2"/>
            <a:r>
              <a:rPr lang="en-US" dirty="0" smtClean="0"/>
              <a:t>Sony’s </a:t>
            </a:r>
            <a:r>
              <a:rPr lang="en-US" dirty="0" err="1"/>
              <a:t>EverQuest</a:t>
            </a:r>
            <a:endParaRPr lang="en-US" dirty="0"/>
          </a:p>
          <a:p>
            <a:pPr lvl="2"/>
            <a:r>
              <a:rPr lang="en-US" dirty="0"/>
              <a:t>Valve’s Half-life</a:t>
            </a:r>
          </a:p>
          <a:p>
            <a:r>
              <a:rPr lang="en-US" dirty="0" smtClean="0"/>
              <a:t>Some features!</a:t>
            </a:r>
            <a:endParaRPr lang="en-US" dirty="0"/>
          </a:p>
          <a:p>
            <a:pPr lvl="1"/>
            <a:r>
              <a:rPr lang="en-CA" sz="2000" dirty="0"/>
              <a:t>Persistence of </a:t>
            </a:r>
            <a:r>
              <a:rPr lang="en-CA" sz="2000" dirty="0" smtClean="0"/>
              <a:t>data - </a:t>
            </a:r>
            <a:r>
              <a:rPr lang="en-CA" sz="2000" dirty="0"/>
              <a:t>Achievements persist, and “world goes on” even if the player is </a:t>
            </a:r>
            <a:r>
              <a:rPr lang="en-CA" sz="2000" dirty="0" smtClean="0"/>
              <a:t>offline</a:t>
            </a:r>
            <a:endParaRPr lang="en-CA" sz="2000" dirty="0"/>
          </a:p>
          <a:p>
            <a:pPr lvl="1"/>
            <a:r>
              <a:rPr lang="en-CA" sz="2000" dirty="0" smtClean="0"/>
              <a:t>Vastness </a:t>
            </a:r>
            <a:r>
              <a:rPr lang="en-CA" sz="2000" dirty="0"/>
              <a:t>of environment?</a:t>
            </a:r>
          </a:p>
          <a:p>
            <a:pPr lvl="1"/>
            <a:r>
              <a:rPr lang="en-CA" sz="2000" dirty="0" smtClean="0"/>
              <a:t>Open-endedness </a:t>
            </a:r>
            <a:r>
              <a:rPr lang="en-CA" sz="2000" dirty="0"/>
              <a:t>of gameplay</a:t>
            </a:r>
            <a:r>
              <a:rPr lang="en-CA" sz="2000" dirty="0" smtClean="0"/>
              <a:t>?</a:t>
            </a:r>
            <a:endParaRPr lang="en-CA" sz="2000" dirty="0"/>
          </a:p>
        </p:txBody>
      </p:sp>
      <p:pic>
        <p:nvPicPr>
          <p:cNvPr id="1566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585113"/>
            <a:ext cx="1676400" cy="199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6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29" y="2590800"/>
            <a:ext cx="1524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60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Online Games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Primary Online Games:</a:t>
            </a:r>
          </a:p>
          <a:p>
            <a:pPr lvl="2"/>
            <a:r>
              <a:rPr lang="en-US" dirty="0"/>
              <a:t>World of Warcraft</a:t>
            </a:r>
          </a:p>
          <a:p>
            <a:pPr lvl="2"/>
            <a:r>
              <a:rPr lang="en-US" dirty="0"/>
              <a:t>Final Fantasy XI Online</a:t>
            </a:r>
          </a:p>
          <a:p>
            <a:pPr lvl="2"/>
            <a:r>
              <a:rPr lang="en-US" dirty="0" err="1"/>
              <a:t>EverQuest</a:t>
            </a:r>
            <a:endParaRPr lang="en-US" dirty="0"/>
          </a:p>
          <a:p>
            <a:r>
              <a:rPr lang="en-US" sz="2400" dirty="0"/>
              <a:t>These are called MMORPGs – </a:t>
            </a:r>
            <a:r>
              <a:rPr lang="en-US" sz="2400" dirty="0">
                <a:solidFill>
                  <a:srgbClr val="000099"/>
                </a:solidFill>
              </a:rPr>
              <a:t>Massive Multiplayer Online Role Playing Games</a:t>
            </a:r>
          </a:p>
          <a:p>
            <a:endParaRPr lang="en-US" sz="2400" dirty="0" smtClean="0">
              <a:solidFill>
                <a:srgbClr val="000099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12648" y="4419600"/>
            <a:ext cx="8153400" cy="167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solidFill>
                  <a:srgbClr val="000099"/>
                </a:solidFill>
                <a:latin typeface="+mj-lt"/>
              </a:rPr>
              <a:t>MMORPGs never end</a:t>
            </a:r>
            <a:r>
              <a:rPr lang="en-US" dirty="0">
                <a:latin typeface="+mj-lt"/>
              </a:rPr>
              <a:t>, there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isn’t a final goal state </a:t>
            </a:r>
            <a:r>
              <a:rPr lang="en-US" dirty="0">
                <a:latin typeface="+mj-lt"/>
              </a:rPr>
              <a:t>which you can achieve. </a:t>
            </a:r>
            <a:endParaRPr lang="en-US" dirty="0" smtClean="0">
              <a:latin typeface="+mj-lt"/>
            </a:endParaRPr>
          </a:p>
          <a:p>
            <a:pPr eaLnBrk="1" hangingPunct="1"/>
            <a:endParaRPr lang="en-US" dirty="0" smtClean="0">
              <a:latin typeface="+mj-lt"/>
            </a:endParaRPr>
          </a:p>
          <a:p>
            <a:pPr eaLnBrk="1" hangingPunct="1"/>
            <a:r>
              <a:rPr lang="en-US" dirty="0" smtClean="0">
                <a:latin typeface="+mj-lt"/>
              </a:rPr>
              <a:t>You </a:t>
            </a:r>
            <a:r>
              <a:rPr lang="en-US" dirty="0">
                <a:latin typeface="+mj-lt"/>
              </a:rPr>
              <a:t>ultimately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strive to be the best of the best </a:t>
            </a:r>
            <a:r>
              <a:rPr lang="en-US" dirty="0">
                <a:latin typeface="+mj-lt"/>
              </a:rPr>
              <a:t>within the game.</a:t>
            </a:r>
          </a:p>
          <a:p>
            <a:pPr eaLnBrk="1" hangingPunct="1"/>
            <a:endParaRPr kumimoji="1" lang="en-CA" i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848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MMOGs are Huge!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48" y="990600"/>
            <a:ext cx="6629400" cy="43645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5754376"/>
            <a:ext cx="772020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CA" i="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CA" i="0" dirty="0" smtClean="0">
                <a:solidFill>
                  <a:schemeClr val="tx1"/>
                </a:solidFill>
                <a:hlinkClick r:id="rId3"/>
              </a:rPr>
              <a:t>infogr.am/MMO-Population-by-year</a:t>
            </a:r>
            <a:endParaRPr lang="en-CA" i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775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addiction is a </a:t>
            </a:r>
            <a:r>
              <a:rPr lang="en-US" dirty="0" smtClean="0"/>
              <a:t>problem?</a:t>
            </a: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Shawn </a:t>
            </a:r>
            <a:r>
              <a:rPr lang="en-US" sz="2400" dirty="0"/>
              <a:t>Woolley – A 21 year old man from Hudson, WI who </a:t>
            </a:r>
            <a:r>
              <a:rPr lang="en-US" sz="2400" dirty="0">
                <a:solidFill>
                  <a:srgbClr val="FF0000"/>
                </a:solidFill>
              </a:rPr>
              <a:t>committed suicide from stress </a:t>
            </a:r>
            <a:r>
              <a:rPr lang="en-US" sz="2400" dirty="0"/>
              <a:t>caused by a personal friend within the game EverQuest.</a:t>
            </a:r>
            <a:r>
              <a:rPr lang="en-US" sz="2400" baseline="-25000" dirty="0"/>
              <a:t>2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A Korean couple left their 4 month old child alone to suffocate and die</a:t>
            </a:r>
            <a:r>
              <a:rPr lang="en-US" sz="2400" dirty="0"/>
              <a:t>, because they were playing World of Warcraft at a local internet café for too long.  “We were thinking of just playing for an hour or two like usual, but the game took longer that day”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099048" y="5105400"/>
            <a:ext cx="2667000" cy="5155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lain" startAt="2"/>
            </a:pPr>
            <a:r>
              <a:rPr lang="en-US" sz="1100" dirty="0">
                <a:latin typeface="+mj-lt"/>
              </a:rPr>
              <a:t>(“Death of a Game Addict,” para. 2)</a:t>
            </a:r>
          </a:p>
          <a:p>
            <a:pPr>
              <a:spcBef>
                <a:spcPct val="50000"/>
              </a:spcBef>
              <a:buFontTx/>
              <a:buAutoNum type="arabicPlain" startAt="2"/>
            </a:pPr>
            <a:r>
              <a:rPr lang="en-US" sz="1100" dirty="0">
                <a:latin typeface="+mj-lt"/>
              </a:rPr>
              <a:t>(</a:t>
            </a:r>
            <a:r>
              <a:rPr lang="en-US" sz="1100" dirty="0" err="1">
                <a:latin typeface="+mj-lt"/>
              </a:rPr>
              <a:t>Gamespot</a:t>
            </a:r>
            <a:r>
              <a:rPr lang="en-US" sz="1100" dirty="0">
                <a:latin typeface="+mj-lt"/>
              </a:rPr>
              <a:t>, 2005)</a:t>
            </a:r>
          </a:p>
        </p:txBody>
      </p:sp>
    </p:spTree>
    <p:extLst>
      <p:ext uri="{BB962C8B-B14F-4D97-AF65-F5344CB8AC3E}">
        <p14:creationId xmlns:p14="http://schemas.microsoft.com/office/powerpoint/2010/main" val="112746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 disclaimer from Final Fantasy XI</a:t>
            </a:r>
            <a:br>
              <a:rPr lang="en-US" sz="4000"/>
            </a:br>
            <a:r>
              <a:rPr lang="en-US" sz="2000"/>
              <a:t>(Displayed every time before logging into the game)</a:t>
            </a:r>
          </a:p>
        </p:txBody>
      </p:sp>
      <p:pic>
        <p:nvPicPr>
          <p:cNvPr id="60420" name="Picture 4" descr="Final Fantasy Disclai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87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990600" y="4038600"/>
            <a:ext cx="7010400" cy="1371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kumimoji="1" lang="en-CA" i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870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67F33223-37D6-46F6-BEFA-FF852C55E07C}" type="slidenum">
              <a:rPr kumimoji="0" lang="en-US" sz="1400"/>
              <a:pPr eaLnBrk="1" hangingPunct="1"/>
              <a:t>15</a:t>
            </a:fld>
            <a:endParaRPr kumimoji="0" 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Troublesome Players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dirty="0" smtClean="0"/>
              <a:t>Bullies, con artists, spoilers, verbally abrasive people, etc.</a:t>
            </a:r>
          </a:p>
          <a:p>
            <a:pPr eaLnBrk="1" hangingPunct="1">
              <a:lnSpc>
                <a:spcPct val="90000"/>
              </a:lnSpc>
            </a:pPr>
            <a:r>
              <a:rPr lang="en-CA" dirty="0" smtClean="0"/>
              <a:t>Solutions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Ignore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Create safe areas or no-attack flags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Police using Customer Support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Police using players</a:t>
            </a:r>
          </a:p>
          <a:p>
            <a:pPr lvl="2" eaLnBrk="1" hangingPunct="1">
              <a:lnSpc>
                <a:spcPct val="90000"/>
              </a:lnSpc>
            </a:pPr>
            <a:r>
              <a:rPr lang="en-CA" dirty="0" smtClean="0"/>
              <a:t>Can create new bullies</a:t>
            </a:r>
          </a:p>
        </p:txBody>
      </p:sp>
    </p:spTree>
    <p:extLst>
      <p:ext uri="{BB962C8B-B14F-4D97-AF65-F5344CB8AC3E}">
        <p14:creationId xmlns:p14="http://schemas.microsoft.com/office/powerpoint/2010/main" val="3860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6C650777-B214-4EFB-8DBA-0E4F00752ED0}" type="slidenum">
              <a:rPr kumimoji="0" lang="en-US" sz="1400"/>
              <a:pPr eaLnBrk="1" hangingPunct="1"/>
              <a:t>16</a:t>
            </a:fld>
            <a:endParaRPr kumimoji="0"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MMOG Design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CA" sz="2800" dirty="0" smtClean="0"/>
              <a:t>RPG, RTS, FPS, etc.</a:t>
            </a:r>
          </a:p>
          <a:p>
            <a:pPr eaLnBrk="1" hangingPunct="1">
              <a:lnSpc>
                <a:spcPct val="80000"/>
              </a:lnSpc>
            </a:pPr>
            <a:r>
              <a:rPr lang="en-CA" sz="2800" dirty="0" smtClean="0"/>
              <a:t>Teaming up against NPCs</a:t>
            </a:r>
          </a:p>
          <a:p>
            <a:pPr eaLnBrk="1" hangingPunct="1">
              <a:lnSpc>
                <a:spcPct val="80000"/>
              </a:lnSpc>
            </a:pPr>
            <a:r>
              <a:rPr lang="en-CA" sz="2800" dirty="0" smtClean="0"/>
              <a:t>Trading items</a:t>
            </a:r>
          </a:p>
          <a:p>
            <a:pPr lvl="1" eaLnBrk="1" hangingPunct="1">
              <a:lnSpc>
                <a:spcPct val="80000"/>
              </a:lnSpc>
            </a:pPr>
            <a:r>
              <a:rPr lang="en-CA" sz="2400" dirty="0" smtClean="0"/>
              <a:t>Virtual economy</a:t>
            </a:r>
          </a:p>
          <a:p>
            <a:pPr eaLnBrk="1" hangingPunct="1">
              <a:lnSpc>
                <a:spcPct val="80000"/>
              </a:lnSpc>
            </a:pPr>
            <a:r>
              <a:rPr lang="en-CA" sz="2800" dirty="0" smtClean="0"/>
              <a:t>Customizing game</a:t>
            </a:r>
          </a:p>
          <a:p>
            <a:pPr lvl="1" eaLnBrk="1" hangingPunct="1">
              <a:lnSpc>
                <a:spcPct val="80000"/>
              </a:lnSpc>
            </a:pPr>
            <a:r>
              <a:rPr lang="en-CA" sz="2400" dirty="0" smtClean="0"/>
              <a:t>Performance issues</a:t>
            </a:r>
          </a:p>
          <a:p>
            <a:pPr eaLnBrk="1" hangingPunct="1">
              <a:lnSpc>
                <a:spcPct val="80000"/>
              </a:lnSpc>
            </a:pPr>
            <a:r>
              <a:rPr lang="en-CA" sz="2800" dirty="0" smtClean="0"/>
              <a:t>Fighting against each other</a:t>
            </a:r>
          </a:p>
          <a:p>
            <a:pPr lvl="1" eaLnBrk="1" hangingPunct="1">
              <a:lnSpc>
                <a:spcPct val="80000"/>
              </a:lnSpc>
            </a:pPr>
            <a:r>
              <a:rPr lang="en-CA" sz="2400" dirty="0" smtClean="0"/>
              <a:t>Player against player (</a:t>
            </a:r>
            <a:r>
              <a:rPr lang="en-CA" sz="2400" dirty="0" err="1" smtClean="0"/>
              <a:t>PvP</a:t>
            </a:r>
            <a:r>
              <a:rPr lang="en-CA" sz="24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CA" sz="2400" dirty="0" smtClean="0"/>
              <a:t>Lord of the flies!</a:t>
            </a:r>
          </a:p>
          <a:p>
            <a:pPr eaLnBrk="1" hangingPunct="1">
              <a:lnSpc>
                <a:spcPct val="80000"/>
              </a:lnSpc>
            </a:pPr>
            <a:r>
              <a:rPr lang="en-CA" sz="2800" dirty="0" smtClean="0"/>
              <a:t>Internet </a:t>
            </a:r>
          </a:p>
          <a:p>
            <a:pPr lvl="1" eaLnBrk="1" hangingPunct="1">
              <a:lnSpc>
                <a:spcPct val="80000"/>
              </a:lnSpc>
            </a:pPr>
            <a:r>
              <a:rPr lang="en-CA" sz="2400" dirty="0" smtClean="0"/>
              <a:t>Cheat sites, extensions, scripts, etc. </a:t>
            </a:r>
          </a:p>
        </p:txBody>
      </p:sp>
    </p:spTree>
    <p:extLst>
      <p:ext uri="{BB962C8B-B14F-4D97-AF65-F5344CB8AC3E}">
        <p14:creationId xmlns:p14="http://schemas.microsoft.com/office/powerpoint/2010/main" val="20593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94E1316A-640C-476E-8AF7-264119D03F0D}" type="slidenum">
              <a:rPr kumimoji="0" lang="en-US" sz="1400"/>
              <a:pPr eaLnBrk="1" hangingPunct="1"/>
              <a:t>17</a:t>
            </a:fld>
            <a:endParaRPr kumimoji="0" 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Example: City of Heroes</a:t>
            </a:r>
          </a:p>
        </p:txBody>
      </p:sp>
      <p:pic>
        <p:nvPicPr>
          <p:cNvPr id="10244" name="Picture 5" descr="city_of_heroes_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36" y="1196752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24328" y="5805264"/>
            <a:ext cx="1288301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1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DDE37C2E-5C2D-4608-8A0B-772B9C50BD96}" type="slidenum">
              <a:rPr kumimoji="0" lang="en-US" sz="1400"/>
              <a:pPr eaLnBrk="1" hangingPunct="1"/>
              <a:t>18</a:t>
            </a:fld>
            <a:endParaRPr kumimoji="0" 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8559552" cy="45037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Basic concepts in multiplayer &amp; online games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Game Architectures</a:t>
            </a:r>
          </a:p>
          <a:p>
            <a:pPr eaLnBrk="1" hangingPunct="1"/>
            <a:r>
              <a:rPr lang="en-US" dirty="0" smtClean="0"/>
              <a:t>Area of Interest Management</a:t>
            </a:r>
          </a:p>
          <a:p>
            <a:pPr eaLnBrk="1" hangingPunct="1"/>
            <a:r>
              <a:rPr lang="en-US" dirty="0" smtClean="0"/>
              <a:t>MMOGs business model</a:t>
            </a:r>
          </a:p>
          <a:p>
            <a:pPr eaLnBrk="1" hangingPunct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Game State and Dead Reckoning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049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Architectures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Peer-to-peer</a:t>
            </a:r>
          </a:p>
          <a:p>
            <a:pPr>
              <a:lnSpc>
                <a:spcPct val="90000"/>
              </a:lnSpc>
            </a:pPr>
            <a:r>
              <a:rPr lang="en-US" dirty="0"/>
              <a:t>Client/Server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One server per game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Floating server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One client is also a server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Distributed </a:t>
            </a:r>
            <a:r>
              <a:rPr lang="en-US" dirty="0"/>
              <a:t>server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Multiple servers for large world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0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DDE37C2E-5C2D-4608-8A0B-772B9C50BD96}" type="slidenum">
              <a:rPr kumimoji="0" lang="en-US" sz="1400"/>
              <a:pPr eaLnBrk="1" hangingPunct="1"/>
              <a:t>2</a:t>
            </a:fld>
            <a:endParaRPr kumimoji="0" 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8559552" cy="450373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Basic concepts in multiplayer &amp; online games</a:t>
            </a:r>
          </a:p>
          <a:p>
            <a:pPr eaLnBrk="1" hangingPunct="1"/>
            <a:r>
              <a:rPr lang="en-US" sz="3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Game Architectures</a:t>
            </a:r>
          </a:p>
          <a:p>
            <a:pPr eaLnBrk="1" hangingPunct="1"/>
            <a:r>
              <a:rPr lang="en-US" sz="3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Area of Interest Management</a:t>
            </a:r>
          </a:p>
          <a:p>
            <a:pPr eaLnBrk="1" hangingPunct="1"/>
            <a:r>
              <a:rPr lang="en-US" sz="3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MMOGs business model</a:t>
            </a:r>
          </a:p>
          <a:p>
            <a:pPr eaLnBrk="1" hangingPunct="1"/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Game State and Dead Reckoning 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eaLnBrk="1" hangingPunct="1"/>
            <a:endParaRPr lang="en-US" sz="3600" dirty="0" smtClean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8399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</a:t>
            </a:r>
            <a:r>
              <a:rPr lang="en-US" dirty="0" smtClean="0"/>
              <a:t>Architectures </a:t>
            </a:r>
            <a:r>
              <a:rPr lang="en-US" dirty="0"/>
              <a:t>(cont.)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Peer-to-Peer - Simple </a:t>
            </a:r>
            <a:r>
              <a:rPr lang="en-US" dirty="0"/>
              <a:t>version: Lockstep</a:t>
            </a:r>
          </a:p>
          <a:p>
            <a:pPr lvl="1"/>
            <a:r>
              <a:rPr lang="en-US" dirty="0" smtClean="0"/>
              <a:t>e.g. </a:t>
            </a:r>
            <a:r>
              <a:rPr lang="en-US" dirty="0"/>
              <a:t>Doom</a:t>
            </a:r>
          </a:p>
          <a:p>
            <a:pPr lvl="1"/>
            <a:r>
              <a:rPr lang="en-US" dirty="0"/>
              <a:t>Each client transmits to other</a:t>
            </a:r>
          </a:p>
          <a:p>
            <a:pPr lvl="1"/>
            <a:r>
              <a:rPr lang="en-US" dirty="0"/>
              <a:t>Wait for everyone to get data</a:t>
            </a:r>
          </a:p>
          <a:p>
            <a:pPr lvl="1"/>
            <a:r>
              <a:rPr lang="en-US" dirty="0"/>
              <a:t>Proceed to next step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48342" y="3978751"/>
            <a:ext cx="4524375" cy="266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ＭＳ Ｐゴシック" charset="0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itchFamily="27" charset="-128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BB1C9"/>
              </a:buClr>
              <a:buSzPct val="75000"/>
              <a:buFont typeface="Wingdings" panose="05000000000000000000" pitchFamily="2" charset="2"/>
              <a:buChar char=""/>
              <a:defRPr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585CF"/>
              </a:buClr>
              <a:buSzPct val="65000"/>
              <a:buFont typeface="Wingdings" panose="05000000000000000000" pitchFamily="2" charset="2"/>
              <a:buChar char=""/>
              <a:defRPr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 smtClean="0"/>
              <a:t>Advantages</a:t>
            </a:r>
          </a:p>
          <a:p>
            <a:pPr lvl="1"/>
            <a:r>
              <a:rPr lang="en-US" sz="2000" i="0" dirty="0" smtClean="0"/>
              <a:t>Simple</a:t>
            </a:r>
          </a:p>
          <a:p>
            <a:pPr lvl="1"/>
            <a:r>
              <a:rPr lang="en-US" sz="2000" i="0" dirty="0" smtClean="0"/>
              <a:t>Nobody has to provide a server</a:t>
            </a:r>
          </a:p>
          <a:p>
            <a:pPr lvl="1"/>
            <a:r>
              <a:rPr lang="en-US" sz="2000" i="0" dirty="0" smtClean="0"/>
              <a:t>Good for turn-based games with low bandwidth</a:t>
            </a:r>
          </a:p>
          <a:p>
            <a:pPr lvl="1"/>
            <a:r>
              <a:rPr lang="en-US" sz="2000" i="0" dirty="0" smtClean="0"/>
              <a:t>TCP</a:t>
            </a:r>
          </a:p>
          <a:p>
            <a:endParaRPr lang="en-US" sz="2400" i="0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972717" y="3978751"/>
            <a:ext cx="3869531" cy="266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ＭＳ Ｐゴシック" charset="0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 kern="1200">
                <a:solidFill>
                  <a:srgbClr val="0000FF"/>
                </a:solidFill>
                <a:latin typeface="+mn-lt"/>
                <a:ea typeface="ＭＳ Ｐゴシック" pitchFamily="27" charset="-128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BB1C9"/>
              </a:buClr>
              <a:buSzPct val="75000"/>
              <a:buFont typeface="Wingdings" panose="05000000000000000000" pitchFamily="2" charset="2"/>
              <a:buChar char=""/>
              <a:defRPr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585CF"/>
              </a:buClr>
              <a:buSzPct val="65000"/>
              <a:buFont typeface="Wingdings" panose="05000000000000000000" pitchFamily="2" charset="2"/>
              <a:buChar char=""/>
              <a:defRPr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 smtClean="0"/>
              <a:t>Disadvantages</a:t>
            </a:r>
          </a:p>
          <a:p>
            <a:pPr lvl="1"/>
            <a:r>
              <a:rPr lang="en-US" sz="2000" i="0" dirty="0" smtClean="0"/>
              <a:t>Frame rate is that of </a:t>
            </a:r>
          </a:p>
          <a:p>
            <a:pPr lvl="2"/>
            <a:r>
              <a:rPr lang="en-US" i="0" dirty="0" smtClean="0"/>
              <a:t>Slowest machine</a:t>
            </a:r>
          </a:p>
          <a:p>
            <a:pPr lvl="2"/>
            <a:r>
              <a:rPr lang="en-US" i="0" dirty="0" smtClean="0"/>
              <a:t>Worst connection</a:t>
            </a:r>
          </a:p>
          <a:p>
            <a:pPr lvl="1"/>
            <a:r>
              <a:rPr lang="en-US" sz="2000" i="0" dirty="0" err="1" smtClean="0"/>
              <a:t>Hackable</a:t>
            </a:r>
            <a:endParaRPr lang="en-US" sz="2000" i="0" dirty="0" smtClean="0"/>
          </a:p>
          <a:p>
            <a:pPr lvl="1"/>
            <a:r>
              <a:rPr lang="en-US" sz="2000" i="0" dirty="0" smtClean="0"/>
              <a:t>Not good for real-time games</a:t>
            </a:r>
            <a:endParaRPr 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14509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Architectures (cont.)</a:t>
            </a:r>
            <a:endParaRPr lang="en-US" dirty="0"/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Client/Server </a:t>
            </a:r>
            <a:r>
              <a:rPr lang="en-US" dirty="0" smtClean="0"/>
              <a:t>- Server </a:t>
            </a:r>
            <a:r>
              <a:rPr lang="en-US" dirty="0"/>
              <a:t>per game</a:t>
            </a:r>
          </a:p>
          <a:p>
            <a:pPr lvl="1"/>
            <a:r>
              <a:rPr lang="en-US" dirty="0"/>
              <a:t>MUDs, </a:t>
            </a:r>
            <a:r>
              <a:rPr lang="en-US" dirty="0" err="1"/>
              <a:t>Fireteam</a:t>
            </a:r>
            <a:r>
              <a:rPr lang="en-US" dirty="0"/>
              <a:t>, </a:t>
            </a:r>
            <a:r>
              <a:rPr lang="en-US" dirty="0" err="1"/>
              <a:t>NetTrek</a:t>
            </a:r>
            <a:endParaRPr lang="en-US" dirty="0"/>
          </a:p>
          <a:p>
            <a:pPr lvl="1"/>
            <a:r>
              <a:rPr lang="en-US" dirty="0"/>
              <a:t>Someone must provide server ($$$)</a:t>
            </a:r>
          </a:p>
          <a:p>
            <a:pPr lvl="2"/>
            <a:r>
              <a:rPr lang="en-US" dirty="0"/>
              <a:t>Possibly the game’s authors</a:t>
            </a:r>
          </a:p>
          <a:p>
            <a:pPr lvl="1"/>
            <a:r>
              <a:rPr lang="en-US" dirty="0"/>
              <a:t>Less </a:t>
            </a:r>
            <a:r>
              <a:rPr lang="en-US" dirty="0" err="1"/>
              <a:t>hackable</a:t>
            </a:r>
            <a:endParaRPr lang="en-US" dirty="0"/>
          </a:p>
          <a:p>
            <a:pPr lvl="1"/>
            <a:r>
              <a:rPr lang="en-US" dirty="0"/>
              <a:t>Single point of failure</a:t>
            </a:r>
          </a:p>
          <a:p>
            <a:pPr lvl="1"/>
            <a:r>
              <a:rPr lang="en-US" dirty="0"/>
              <a:t>Server must be </a:t>
            </a:r>
            <a:r>
              <a:rPr lang="en-US" b="1" dirty="0"/>
              <a:t>big &amp; well-connected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7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Server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Peer-to-peer</a:t>
            </a:r>
          </a:p>
          <a:p>
            <a:r>
              <a:rPr lang="en-US" sz="2800" dirty="0"/>
              <a:t>Server resolves the action</a:t>
            </a:r>
          </a:p>
          <a:p>
            <a:r>
              <a:rPr lang="en-US" sz="2800" dirty="0"/>
              <a:t>One peer is the server</a:t>
            </a:r>
          </a:p>
          <a:p>
            <a:pPr lvl="1"/>
            <a:r>
              <a:rPr lang="en-US" sz="2400" dirty="0"/>
              <a:t>Unreal </a:t>
            </a:r>
          </a:p>
          <a:p>
            <a:pPr lvl="2"/>
            <a:r>
              <a:rPr lang="en-US" sz="2400" dirty="0"/>
              <a:t>One player elects to be the server</a:t>
            </a:r>
          </a:p>
          <a:p>
            <a:pPr lvl="1"/>
            <a:r>
              <a:rPr lang="en-US" sz="2400" dirty="0"/>
              <a:t>X-Wing </a:t>
            </a:r>
            <a:r>
              <a:rPr lang="en-US" sz="2400" dirty="0" err="1"/>
              <a:t>vs</a:t>
            </a:r>
            <a:r>
              <a:rPr lang="en-US" sz="2400" dirty="0"/>
              <a:t> Tie-Fighter:</a:t>
            </a:r>
          </a:p>
          <a:p>
            <a:pPr lvl="2"/>
            <a:r>
              <a:rPr lang="en-US" sz="2400" dirty="0"/>
              <a:t>First player to enter session</a:t>
            </a:r>
          </a:p>
          <a:p>
            <a:pPr lvl="1"/>
            <a:r>
              <a:rPr lang="en-US" sz="2400" dirty="0" err="1"/>
              <a:t>Starcraft</a:t>
            </a:r>
            <a:endParaRPr lang="en-US" sz="2400" dirty="0"/>
          </a:p>
          <a:p>
            <a:pPr lvl="2"/>
            <a:r>
              <a:rPr lang="en-US" sz="2400" dirty="0"/>
              <a:t>Player with the CD</a:t>
            </a:r>
          </a:p>
        </p:txBody>
      </p:sp>
    </p:spTree>
    <p:extLst>
      <p:ext uri="{BB962C8B-B14F-4D97-AF65-F5344CB8AC3E}">
        <p14:creationId xmlns:p14="http://schemas.microsoft.com/office/powerpoint/2010/main" val="314532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Servers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machines coordinate service</a:t>
            </a:r>
          </a:p>
          <a:p>
            <a:pPr lvl="1"/>
            <a:r>
              <a:rPr lang="en-US" dirty="0" err="1"/>
              <a:t>Ultima</a:t>
            </a:r>
            <a:r>
              <a:rPr lang="en-US" dirty="0"/>
              <a:t> Online, </a:t>
            </a:r>
            <a:r>
              <a:rPr lang="en-US" dirty="0" err="1"/>
              <a:t>Everquest</a:t>
            </a:r>
            <a:r>
              <a:rPr lang="en-US" dirty="0"/>
              <a:t>, AOL</a:t>
            </a:r>
          </a:p>
          <a:p>
            <a:r>
              <a:rPr lang="en-US" dirty="0"/>
              <a:t>Used for large virtual worlds</a:t>
            </a:r>
          </a:p>
          <a:p>
            <a:r>
              <a:rPr lang="en-US" dirty="0" err="1"/>
              <a:t>Everquest</a:t>
            </a:r>
            <a:endParaRPr lang="en-US" dirty="0"/>
          </a:p>
          <a:p>
            <a:pPr lvl="1"/>
            <a:r>
              <a:rPr lang="en-US" dirty="0"/>
              <a:t>One server per game-geographic region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6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Peer to Peer vs. Client/Server</a:t>
            </a:r>
          </a:p>
        </p:txBody>
      </p:sp>
      <p:sp>
        <p:nvSpPr>
          <p:cNvPr id="459779" name="Rectangle 3"/>
          <p:cNvSpPr>
            <a:spLocks noChangeArrowheads="1"/>
          </p:cNvSpPr>
          <p:nvPr/>
        </p:nvSpPr>
        <p:spPr bwMode="auto">
          <a:xfrm>
            <a:off x="0" y="-860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459780" name="Rectangle 4"/>
          <p:cNvSpPr>
            <a:spLocks noChangeArrowheads="1"/>
          </p:cNvSpPr>
          <p:nvPr/>
        </p:nvSpPr>
        <p:spPr bwMode="auto">
          <a:xfrm>
            <a:off x="4394200" y="557213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sz="1200" b="0">
              <a:cs typeface="Times New Roman" panose="02020603050405020304" pitchFamily="18" charset="0"/>
            </a:endParaRPr>
          </a:p>
          <a:p>
            <a:pPr algn="ctr" eaLnBrk="0" hangingPunct="0"/>
            <a:r>
              <a:rPr lang="en-US" sz="1200" b="0">
                <a:cs typeface="Times New Roman" panose="02020603050405020304" pitchFamily="18" charset="0"/>
              </a:rPr>
              <a:t>    </a:t>
            </a:r>
            <a:endParaRPr lang="en-US" b="0"/>
          </a:p>
        </p:txBody>
      </p:sp>
      <p:sp>
        <p:nvSpPr>
          <p:cNvPr id="459781" name="Rectangle 5"/>
          <p:cNvSpPr>
            <a:spLocks noChangeArrowheads="1"/>
          </p:cNvSpPr>
          <p:nvPr/>
        </p:nvSpPr>
        <p:spPr bwMode="auto">
          <a:xfrm>
            <a:off x="0" y="27892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b="0"/>
          </a:p>
        </p:txBody>
      </p:sp>
      <p:sp>
        <p:nvSpPr>
          <p:cNvPr id="459782" name="Rectangle 6"/>
          <p:cNvSpPr>
            <a:spLocks noChangeArrowheads="1"/>
          </p:cNvSpPr>
          <p:nvPr/>
        </p:nvSpPr>
        <p:spPr bwMode="auto">
          <a:xfrm>
            <a:off x="4414838" y="4995863"/>
            <a:ext cx="3127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0">
                <a:cs typeface="Times New Roman" panose="02020603050405020304" pitchFamily="18" charset="0"/>
              </a:rPr>
              <a:t>   </a:t>
            </a:r>
            <a:endParaRPr lang="en-US" b="0"/>
          </a:p>
        </p:txBody>
      </p:sp>
      <p:sp>
        <p:nvSpPr>
          <p:cNvPr id="459783" name="Rectangle 7"/>
          <p:cNvSpPr>
            <a:spLocks noChangeArrowheads="1"/>
          </p:cNvSpPr>
          <p:nvPr/>
        </p:nvSpPr>
        <p:spPr bwMode="auto">
          <a:xfrm>
            <a:off x="946150" y="2759075"/>
            <a:ext cx="4114800" cy="0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459784" name="Rectangle 8"/>
          <p:cNvSpPr>
            <a:spLocks noChangeArrowheads="1"/>
          </p:cNvSpPr>
          <p:nvPr/>
        </p:nvSpPr>
        <p:spPr bwMode="auto">
          <a:xfrm>
            <a:off x="946150" y="2759075"/>
            <a:ext cx="1338263" cy="0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graphicFrame>
        <p:nvGraphicFramePr>
          <p:cNvPr id="459785" name="Group 9"/>
          <p:cNvGraphicFramePr>
            <a:graphicFrameLocks noGrp="1"/>
          </p:cNvGraphicFramePr>
          <p:nvPr>
            <p:extLst/>
          </p:nvPr>
        </p:nvGraphicFramePr>
        <p:xfrm>
          <a:off x="0" y="4343400"/>
          <a:ext cx="9144000" cy="1051560"/>
        </p:xfrm>
        <a:graphic>
          <a:graphicData uri="http://schemas.openxmlformats.org/drawingml/2006/table">
            <a:tbl>
              <a:tblPr/>
              <a:tblGrid>
                <a:gridCol w="2289175"/>
                <a:gridCol w="2054225"/>
                <a:gridCol w="2133600"/>
                <a:gridCol w="2667000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Broadcast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Peer/Peer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Client/Server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Connections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 = 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 = 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59802" name="Rectangle 26"/>
          <p:cNvSpPr>
            <a:spLocks noChangeArrowheads="1"/>
          </p:cNvSpPr>
          <p:nvPr/>
        </p:nvSpPr>
        <p:spPr bwMode="auto">
          <a:xfrm>
            <a:off x="0" y="3962400"/>
            <a:ext cx="1752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00" b="0" dirty="0">
                <a:latin typeface="Tahoma" panose="020B0604030504040204" pitchFamily="34" charset="0"/>
                <a:cs typeface="Times New Roman" panose="02020603050405020304" pitchFamily="18" charset="0"/>
              </a:rPr>
              <a:t>N </a:t>
            </a:r>
            <a:r>
              <a:rPr lang="en-US" sz="1400" dirty="0">
                <a:cs typeface="Times New Roman" panose="02020603050405020304" pitchFamily="18" charset="0"/>
              </a:rPr>
              <a:t>= </a:t>
            </a:r>
            <a:r>
              <a:rPr lang="en-US" sz="1200" b="0" dirty="0">
                <a:cs typeface="Times New Roman" panose="02020603050405020304" pitchFamily="18" charset="0"/>
              </a:rPr>
              <a:t>Number of players</a:t>
            </a:r>
            <a:endParaRPr lang="en-US" b="0" dirty="0"/>
          </a:p>
        </p:txBody>
      </p:sp>
      <p:sp>
        <p:nvSpPr>
          <p:cNvPr id="459803" name="Rectangle 27"/>
          <p:cNvSpPr>
            <a:spLocks noChangeArrowheads="1"/>
          </p:cNvSpPr>
          <p:nvPr/>
        </p:nvSpPr>
        <p:spPr bwMode="auto">
          <a:xfrm>
            <a:off x="0" y="2714625"/>
            <a:ext cx="9144000" cy="0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graphicFrame>
        <p:nvGraphicFramePr>
          <p:cNvPr id="459804" name="Group 28"/>
          <p:cNvGraphicFramePr>
            <a:graphicFrameLocks noGrp="1"/>
          </p:cNvGraphicFramePr>
          <p:nvPr>
            <p:extLst/>
          </p:nvPr>
        </p:nvGraphicFramePr>
        <p:xfrm>
          <a:off x="0" y="5429250"/>
          <a:ext cx="9144000" cy="1432560"/>
        </p:xfrm>
        <a:graphic>
          <a:graphicData uri="http://schemas.openxmlformats.org/drawingml/2006/table">
            <a:tbl>
              <a:tblPr/>
              <a:tblGrid>
                <a:gridCol w="2286000"/>
                <a:gridCol w="2057400"/>
                <a:gridCol w="2133600"/>
                <a:gridCol w="2667000"/>
              </a:tblGrid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Broadcast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Peer/Peer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Client/Server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 = 1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 = 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Receive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 = 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 = 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9826" name="Object 50"/>
          <p:cNvGraphicFramePr>
            <a:graphicFrameLocks noChangeAspect="1"/>
          </p:cNvGraphicFramePr>
          <p:nvPr>
            <p:extLst/>
          </p:nvPr>
        </p:nvGraphicFramePr>
        <p:xfrm>
          <a:off x="5227638" y="4876800"/>
          <a:ext cx="5635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3" imgW="304560" imgH="431640" progId="Equation.3">
                  <p:embed/>
                </p:oleObj>
              </mc:Choice>
              <mc:Fallback>
                <p:oleObj name="Equation" r:id="rId3" imgW="304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638" y="4876800"/>
                        <a:ext cx="56356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9827" name="Picture 51" descr="Network and Multiplayer Programming_figure_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94" y="1545667"/>
            <a:ext cx="6750050" cy="231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72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1DD904CF-170D-47A8-8A6A-8996BDE44CFB}" type="slidenum">
              <a:rPr kumimoji="0" lang="en-US" sz="1400"/>
              <a:pPr eaLnBrk="1" hangingPunct="1"/>
              <a:t>25</a:t>
            </a:fld>
            <a:endParaRPr kumimoji="0"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dirty="0" smtClean="0"/>
              <a:t>Peer-to-peer vs. Client-server</a:t>
            </a:r>
            <a:endParaRPr lang="en-CA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CA" sz="2200" dirty="0" smtClean="0"/>
              <a:t>Because </a:t>
            </a:r>
            <a:r>
              <a:rPr lang="en-CA" sz="2200" dirty="0"/>
              <a:t>the entire game simulation runs at once on a single computer, </a:t>
            </a:r>
            <a:r>
              <a:rPr lang="en-CA" sz="2200" dirty="0">
                <a:solidFill>
                  <a:srgbClr val="003399"/>
                </a:solidFill>
              </a:rPr>
              <a:t>client/server games are less likely to suffer from consistency problems</a:t>
            </a:r>
            <a:r>
              <a:rPr lang="en-CA" sz="2200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CA" sz="2200" dirty="0"/>
              <a:t>Because all decisions are made on a single server, it is harder for hackers to cheat by modifying their client game </a:t>
            </a:r>
            <a:r>
              <a:rPr lang="en-CA" sz="2200" dirty="0" err="1"/>
              <a:t>executables</a:t>
            </a:r>
            <a:r>
              <a:rPr lang="en-CA" sz="2200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CA" sz="2200" dirty="0" smtClean="0"/>
              <a:t>The </a:t>
            </a:r>
            <a:r>
              <a:rPr lang="en-CA" sz="2200" dirty="0"/>
              <a:t>server must send information about every player to every client, thus sending a total of (</a:t>
            </a:r>
            <a:r>
              <a:rPr lang="en-CA" sz="2200" dirty="0" err="1"/>
              <a:t>playerCount</a:t>
            </a:r>
            <a:r>
              <a:rPr lang="en-CA" sz="2200" dirty="0"/>
              <a:t> * (</a:t>
            </a:r>
            <a:r>
              <a:rPr lang="en-CA" sz="2200" dirty="0" err="1"/>
              <a:t>playerCount</a:t>
            </a:r>
            <a:r>
              <a:rPr lang="en-CA" sz="2200" dirty="0"/>
              <a:t> − 1)) state descriptions. For comparison, in a peer-to-peer game, each computer only sends its own state to its peers, thus sending a total of (</a:t>
            </a:r>
            <a:r>
              <a:rPr lang="en-CA" sz="2200" dirty="0" err="1"/>
              <a:t>playerCount</a:t>
            </a:r>
            <a:r>
              <a:rPr lang="en-CA" sz="2200" dirty="0"/>
              <a:t> − 1) state descriptions.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4725144"/>
            <a:ext cx="1662113" cy="1809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5778" name="Picture 2" descr="http://upload.wikimedia.org/wikipedia/commons/thumb/9/9e/Complete_graph_K7.svg/200px-Complete_graph_K7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667993"/>
            <a:ext cx="1905000" cy="18669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22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1DD904CF-170D-47A8-8A6A-8996BDE44CFB}" type="slidenum">
              <a:rPr kumimoji="0" lang="en-US" sz="1400"/>
              <a:pPr eaLnBrk="1" hangingPunct="1"/>
              <a:t>26</a:t>
            </a:fld>
            <a:endParaRPr kumimoji="0"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dirty="0" smtClean="0"/>
              <a:t>Peer-to-peer vs. Client-server</a:t>
            </a:r>
            <a:endParaRPr lang="en-CA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The </a:t>
            </a:r>
            <a:r>
              <a:rPr lang="en-CA" sz="2400" dirty="0"/>
              <a:t>network bandwidth and CPU processing workload fall entirely onto a single server computer, which can easily become a processing </a:t>
            </a:r>
            <a:r>
              <a:rPr lang="en-CA" sz="2400" dirty="0">
                <a:solidFill>
                  <a:srgbClr val="003399"/>
                </a:solidFill>
              </a:rPr>
              <a:t>bottleneck</a:t>
            </a:r>
            <a:r>
              <a:rPr lang="en-CA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The network round trip to and from the server may cause players on client computers to </a:t>
            </a:r>
            <a:r>
              <a:rPr lang="en-CA" sz="2400" dirty="0">
                <a:solidFill>
                  <a:srgbClr val="003399"/>
                </a:solidFill>
              </a:rPr>
              <a:t>experience lag </a:t>
            </a:r>
            <a:r>
              <a:rPr lang="en-CA" sz="2400" dirty="0"/>
              <a:t>in the game responding to their inputs. </a:t>
            </a:r>
            <a:endParaRPr lang="en-CA" sz="2400" dirty="0" smtClean="0"/>
          </a:p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Because </a:t>
            </a:r>
            <a:r>
              <a:rPr lang="en-CA" sz="2400" dirty="0"/>
              <a:t>the simulation state exists only on a single computer, supporting </a:t>
            </a:r>
            <a:r>
              <a:rPr lang="en-CA" sz="2400" dirty="0">
                <a:solidFill>
                  <a:srgbClr val="003399"/>
                </a:solidFill>
              </a:rPr>
              <a:t>server migration </a:t>
            </a:r>
            <a:r>
              <a:rPr lang="en-CA" sz="2400" dirty="0"/>
              <a:t>if that computer goes away is more </a:t>
            </a:r>
            <a:r>
              <a:rPr lang="en-CA" sz="2400" dirty="0">
                <a:solidFill>
                  <a:srgbClr val="003399"/>
                </a:solidFill>
              </a:rPr>
              <a:t>difficult</a:t>
            </a:r>
            <a:r>
              <a:rPr lang="en-CA" sz="2400" dirty="0"/>
              <a:t> than when using peer-to-peer networking. </a:t>
            </a:r>
          </a:p>
        </p:txBody>
      </p:sp>
    </p:spTree>
    <p:extLst>
      <p:ext uri="{BB962C8B-B14F-4D97-AF65-F5344CB8AC3E}">
        <p14:creationId xmlns:p14="http://schemas.microsoft.com/office/powerpoint/2010/main" val="117189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DDE37C2E-5C2D-4608-8A0B-772B9C50BD96}" type="slidenum">
              <a:rPr kumimoji="0" lang="en-US" sz="1400"/>
              <a:pPr eaLnBrk="1" hangingPunct="1"/>
              <a:t>27</a:t>
            </a:fld>
            <a:endParaRPr kumimoji="0" 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8559552" cy="45037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Basic concepts in multiplayer &amp; online games</a:t>
            </a:r>
          </a:p>
          <a:p>
            <a:pPr eaLnBrk="1" hangingPunct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Game Architectures</a:t>
            </a:r>
          </a:p>
          <a:p>
            <a:pPr eaLnBrk="1" hangingPunct="1"/>
            <a:r>
              <a:rPr lang="en-US" dirty="0">
                <a:solidFill>
                  <a:srgbClr val="0000FF"/>
                </a:solidFill>
              </a:rPr>
              <a:t>Area of Interest Management</a:t>
            </a:r>
          </a:p>
          <a:p>
            <a:pPr eaLnBrk="1" hangingPunct="1"/>
            <a:r>
              <a:rPr lang="en-US" dirty="0" smtClean="0"/>
              <a:t>MMOGs business model</a:t>
            </a:r>
          </a:p>
          <a:p>
            <a:pPr eaLnBrk="1" hangingPunct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Game State and Dead Reckoning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48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Area of Interest (</a:t>
            </a:r>
            <a:r>
              <a:rPr lang="en-US" dirty="0" err="1" smtClean="0"/>
              <a:t>AoI</a:t>
            </a:r>
            <a:r>
              <a:rPr lang="en-US" dirty="0" smtClean="0"/>
              <a:t>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115300" cy="4495799"/>
          </a:xfrm>
        </p:spPr>
        <p:txBody>
          <a:bodyPr/>
          <a:lstStyle/>
          <a:p>
            <a:pPr eaLnBrk="1" hangingPunct="1"/>
            <a:r>
              <a:rPr lang="en-US" dirty="0" smtClean="0"/>
              <a:t>Interest management is a way of determining functional details of a player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Some models</a:t>
            </a:r>
          </a:p>
          <a:p>
            <a:pPr lvl="1" eaLnBrk="1" hangingPunct="1"/>
            <a:r>
              <a:rPr lang="en-US" sz="2000" dirty="0" smtClean="0"/>
              <a:t>Publisher-subscriber model</a:t>
            </a:r>
          </a:p>
          <a:p>
            <a:pPr lvl="1" eaLnBrk="1" hangingPunct="1"/>
            <a:r>
              <a:rPr lang="en-US" sz="2000" dirty="0" smtClean="0"/>
              <a:t>Spaced-based</a:t>
            </a:r>
            <a:r>
              <a:rPr lang="en-US" sz="2000" b="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/>
              <a:t>mode</a:t>
            </a:r>
          </a:p>
          <a:p>
            <a:pPr lvl="1" eaLnBrk="1" hangingPunct="1"/>
            <a:r>
              <a:rPr lang="en-US" sz="2000" dirty="0" smtClean="0"/>
              <a:t>Region</a:t>
            </a:r>
            <a:r>
              <a:rPr lang="en-US" sz="2000" b="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/>
              <a:t>based</a:t>
            </a:r>
          </a:p>
          <a:p>
            <a:pPr eaLnBrk="1" hangingPunct="1"/>
            <a:endParaRPr lang="en-US" b="1" dirty="0" smtClean="0">
              <a:solidFill>
                <a:srgbClr val="000066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4202" y="2693192"/>
            <a:ext cx="1905000" cy="1322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12642" name="Picture 2" descr="http://www.openmediaboston.org/files/imagecache/article/files/Picture_1_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9348" y="2694329"/>
            <a:ext cx="2209800" cy="1325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783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Area of Interest </a:t>
            </a:r>
            <a:r>
              <a:rPr lang="en-US" dirty="0" smtClean="0"/>
              <a:t>(cont.)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612648" y="1524000"/>
            <a:ext cx="8115300" cy="51974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dirty="0"/>
              <a:t>Publish-subscriber </a:t>
            </a:r>
            <a:endParaRPr lang="en-US" sz="2400" dirty="0" smtClean="0"/>
          </a:p>
          <a:p>
            <a:pPr lvl="1" eaLnBrk="1" hangingPunct="1"/>
            <a:r>
              <a:rPr lang="en-US" sz="2000" dirty="0" smtClean="0"/>
              <a:t>Abstracting </a:t>
            </a:r>
            <a:r>
              <a:rPr lang="en-US" sz="2000" dirty="0"/>
              <a:t>publish-subscribe model</a:t>
            </a:r>
          </a:p>
          <a:p>
            <a:pPr lvl="1" eaLnBrk="1" hangingPunct="1"/>
            <a:r>
              <a:rPr lang="en-US" sz="2000" dirty="0"/>
              <a:t>Publishers (e.g. objects) create </a:t>
            </a:r>
            <a:r>
              <a:rPr lang="en-US" sz="2000" dirty="0" smtClean="0"/>
              <a:t>events</a:t>
            </a:r>
            <a:endParaRPr lang="en-US" sz="2000" dirty="0"/>
          </a:p>
          <a:p>
            <a:pPr lvl="1" eaLnBrk="1" hangingPunct="1"/>
            <a:r>
              <a:rPr lang="en-US" sz="2000" dirty="0"/>
              <a:t>Subscribers (e.g. objects) get events</a:t>
            </a:r>
          </a:p>
          <a:p>
            <a:pPr lvl="1" eaLnBrk="1" hangingPunct="1"/>
            <a:r>
              <a:rPr lang="en-US" sz="2000" dirty="0"/>
              <a:t>The most common domain is the visibility, but there are other domains like audible range, radar, etc.</a:t>
            </a:r>
          </a:p>
          <a:p>
            <a:pPr eaLnBrk="1" hangingPunct="1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977637"/>
            <a:ext cx="5476875" cy="2247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0" y="6225537"/>
            <a:ext cx="267004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CA" sz="1200" dirty="0">
                <a:latin typeface="+mj-lt"/>
              </a:rPr>
              <a:t>http://da2i.univ-lille1.fr/doc/tutorial-javaee/JMS3.html</a:t>
            </a:r>
          </a:p>
        </p:txBody>
      </p:sp>
    </p:spTree>
    <p:extLst>
      <p:ext uri="{BB962C8B-B14F-4D97-AF65-F5344CB8AC3E}">
        <p14:creationId xmlns:p14="http://schemas.microsoft.com/office/powerpoint/2010/main" val="106332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79F3A4A0-894D-4448-939B-28FCCC822959}" type="slidenum">
              <a:rPr kumimoji="0" lang="en-US" sz="1400"/>
              <a:pPr eaLnBrk="1" hangingPunct="1"/>
              <a:t>3</a:t>
            </a:fld>
            <a:endParaRPr kumimoji="0" 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Multiplayer Computer Games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53400" cy="4953000"/>
          </a:xfrm>
        </p:spPr>
        <p:txBody>
          <a:bodyPr/>
          <a:lstStyle/>
          <a:p>
            <a:pPr eaLnBrk="1" hangingPunct="1"/>
            <a:r>
              <a:rPr lang="en-US" dirty="0" smtClean="0"/>
              <a:t>More than one person can play the same game at the same time. </a:t>
            </a:r>
          </a:p>
          <a:p>
            <a:pPr lvl="1" eaLnBrk="1" hangingPunct="1"/>
            <a:r>
              <a:rPr lang="en-US" dirty="0"/>
              <a:t>Approach used </a:t>
            </a:r>
          </a:p>
          <a:p>
            <a:pPr lvl="2" eaLnBrk="1" hangingPunct="1"/>
            <a:r>
              <a:rPr lang="en-US" dirty="0" smtClean="0"/>
              <a:t>require </a:t>
            </a:r>
            <a:r>
              <a:rPr lang="en-US" dirty="0"/>
              <a:t>the players to gather around a single game system to </a:t>
            </a:r>
            <a:r>
              <a:rPr lang="en-US" dirty="0" smtClean="0"/>
              <a:t>play</a:t>
            </a:r>
          </a:p>
          <a:p>
            <a:pPr lvl="2" eaLnBrk="1" hangingPunct="1"/>
            <a:r>
              <a:rPr lang="en-US" dirty="0"/>
              <a:t>computer networking to allow players to play together or </a:t>
            </a:r>
          </a:p>
          <a:p>
            <a:pPr eaLnBrk="1" hangingPunct="1"/>
            <a:r>
              <a:rPr lang="en-US" dirty="0" smtClean="0">
                <a:solidFill>
                  <a:srgbClr val="000099"/>
                </a:solidFill>
              </a:rPr>
              <a:t>Player </a:t>
            </a:r>
            <a:r>
              <a:rPr lang="en-US" dirty="0">
                <a:solidFill>
                  <a:srgbClr val="000099"/>
                </a:solidFill>
              </a:rPr>
              <a:t>versus player or </a:t>
            </a:r>
            <a:r>
              <a:rPr lang="en-US" dirty="0" err="1" smtClean="0">
                <a:solidFill>
                  <a:srgbClr val="000099"/>
                </a:solidFill>
              </a:rPr>
              <a:t>PvP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players either all compete against each other </a:t>
            </a:r>
          </a:p>
          <a:p>
            <a:pPr eaLnBrk="1" hangingPunct="1"/>
            <a:r>
              <a:rPr lang="en-US" dirty="0" smtClean="0">
                <a:solidFill>
                  <a:srgbClr val="000099"/>
                </a:solidFill>
              </a:rPr>
              <a:t>Co-operative </a:t>
            </a:r>
            <a:r>
              <a:rPr lang="en-US" dirty="0">
                <a:solidFill>
                  <a:srgbClr val="000099"/>
                </a:solidFill>
              </a:rPr>
              <a:t>gaming</a:t>
            </a:r>
            <a:endParaRPr lang="en-US" dirty="0" smtClean="0">
              <a:solidFill>
                <a:srgbClr val="000099"/>
              </a:solidFill>
            </a:endParaRPr>
          </a:p>
          <a:p>
            <a:pPr lvl="1" eaLnBrk="1" hangingPunct="1"/>
            <a:r>
              <a:rPr lang="en-US" dirty="0" smtClean="0"/>
              <a:t>team up to achieve a common goal such as defeating an enemy that can consist of either computer or human players </a:t>
            </a:r>
          </a:p>
        </p:txBody>
      </p:sp>
    </p:spTree>
    <p:extLst>
      <p:ext uri="{BB962C8B-B14F-4D97-AF65-F5344CB8AC3E}">
        <p14:creationId xmlns:p14="http://schemas.microsoft.com/office/powerpoint/2010/main" val="101016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Area of Interest </a:t>
            </a:r>
            <a:r>
              <a:rPr lang="en-US" dirty="0" smtClean="0"/>
              <a:t>(</a:t>
            </a:r>
            <a:r>
              <a:rPr lang="en-US" dirty="0"/>
              <a:t>cont</a:t>
            </a:r>
            <a:r>
              <a:rPr lang="en-US" dirty="0" smtClean="0"/>
              <a:t>.)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839200" cy="48307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dirty="0"/>
              <a:t>Spaced-based Interest Model </a:t>
            </a:r>
            <a:endParaRPr lang="en-US" sz="2400" dirty="0" smtClean="0"/>
          </a:p>
          <a:p>
            <a:pPr lvl="1" eaLnBrk="1" hangingPunct="1"/>
            <a:r>
              <a:rPr lang="en-US" sz="2000" dirty="0" smtClean="0"/>
              <a:t>Based </a:t>
            </a:r>
            <a:r>
              <a:rPr lang="en-US" sz="2000" dirty="0"/>
              <a:t>on proximity</a:t>
            </a:r>
          </a:p>
          <a:p>
            <a:pPr lvl="1" eaLnBrk="1" hangingPunct="1"/>
            <a:r>
              <a:rPr lang="en-US" sz="2000" dirty="0"/>
              <a:t>Realized by </a:t>
            </a:r>
            <a:r>
              <a:rPr lang="en-US" sz="2000" dirty="0">
                <a:solidFill>
                  <a:srgbClr val="000099"/>
                </a:solidFill>
              </a:rPr>
              <a:t>aura-nimbus information model</a:t>
            </a:r>
          </a:p>
          <a:p>
            <a:pPr lvl="1" eaLnBrk="1" hangingPunct="1"/>
            <a:r>
              <a:rPr lang="en-US" sz="2000" dirty="0">
                <a:solidFill>
                  <a:srgbClr val="000099"/>
                </a:solidFill>
              </a:rPr>
              <a:t>The aura </a:t>
            </a:r>
            <a:r>
              <a:rPr lang="en-US" sz="2000" dirty="0"/>
              <a:t>is the area that bounds the existence of an avatar in </a:t>
            </a:r>
            <a:r>
              <a:rPr lang="en-US" sz="2000" dirty="0" smtClean="0"/>
              <a:t>space </a:t>
            </a:r>
            <a:endParaRPr lang="en-US" sz="2000" dirty="0"/>
          </a:p>
          <a:p>
            <a:pPr lvl="1" eaLnBrk="1" hangingPunct="1"/>
            <a:r>
              <a:rPr lang="en-US" sz="2000" dirty="0">
                <a:solidFill>
                  <a:srgbClr val="000099"/>
                </a:solidFill>
              </a:rPr>
              <a:t>The nimbus</a:t>
            </a:r>
            <a:r>
              <a:rPr lang="en-US" sz="2000" dirty="0"/>
              <a:t>, i.e. area of interest, is the space in which an object can perceive other objects.</a:t>
            </a:r>
          </a:p>
        </p:txBody>
      </p:sp>
      <p:pic>
        <p:nvPicPr>
          <p:cNvPr id="39941" name="Picture 9" descr="ao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576" y="4267200"/>
            <a:ext cx="366361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6263" y="4416187"/>
            <a:ext cx="4682921" cy="193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200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Area of Interest (cont</a:t>
            </a:r>
            <a:r>
              <a:rPr lang="en-US" dirty="0" smtClean="0"/>
              <a:t>.)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dirty="0"/>
              <a:t>Region-based Interest Model </a:t>
            </a:r>
            <a:endParaRPr lang="en-US" sz="2400" dirty="0" smtClean="0"/>
          </a:p>
          <a:p>
            <a:pPr lvl="1" eaLnBrk="1" hangingPunct="1"/>
            <a:r>
              <a:rPr lang="en-US" sz="2000" dirty="0" smtClean="0"/>
              <a:t>Partition </a:t>
            </a:r>
            <a:r>
              <a:rPr lang="en-US" sz="2000" dirty="0"/>
              <a:t>the world into </a:t>
            </a:r>
            <a:r>
              <a:rPr lang="en-US" sz="2000" dirty="0">
                <a:solidFill>
                  <a:srgbClr val="000099"/>
                </a:solidFill>
              </a:rPr>
              <a:t>several regions</a:t>
            </a:r>
          </a:p>
          <a:p>
            <a:pPr lvl="1" eaLnBrk="1" hangingPunct="1"/>
            <a:r>
              <a:rPr lang="en-US" sz="2000" dirty="0"/>
              <a:t>The interest management determines the regions those intersect the expression of interest of the avatar, i.e. subscriber. </a:t>
            </a:r>
            <a:endParaRPr lang="en-US" sz="2000" dirty="0" smtClean="0"/>
          </a:p>
          <a:p>
            <a:pPr lvl="1" eaLnBrk="1" hangingPunct="1"/>
            <a:r>
              <a:rPr lang="en-US" sz="2000" dirty="0" err="1" smtClean="0"/>
              <a:t>AoI</a:t>
            </a:r>
            <a:r>
              <a:rPr lang="en-US" sz="2000" dirty="0" smtClean="0"/>
              <a:t> is </a:t>
            </a:r>
            <a:r>
              <a:rPr lang="en-US" sz="2000" dirty="0"/>
              <a:t>the union of the intersected regions with respect to expression of interest</a:t>
            </a:r>
          </a:p>
          <a:p>
            <a:pPr eaLnBrk="1" hangingPunct="1"/>
            <a:endParaRPr lang="en-US" sz="2400" dirty="0"/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578910"/>
              </p:ext>
            </p:extLst>
          </p:nvPr>
        </p:nvGraphicFramePr>
        <p:xfrm>
          <a:off x="2514600" y="3733800"/>
          <a:ext cx="5503863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Visio" r:id="rId3" imgW="4269732" imgH="2254527" progId="Visio.Drawing.11">
                  <p:embed/>
                </p:oleObj>
              </mc:Choice>
              <mc:Fallback>
                <p:oleObj name="Visio" r:id="rId3" imgW="4269732" imgH="225452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733800"/>
                        <a:ext cx="5503863" cy="289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06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Oval 2"/>
          <p:cNvSpPr>
            <a:spLocks noChangeAspect="1" noChangeArrowheads="1"/>
          </p:cNvSpPr>
          <p:nvPr/>
        </p:nvSpPr>
        <p:spPr bwMode="auto">
          <a:xfrm>
            <a:off x="7474646" y="4487862"/>
            <a:ext cx="161109" cy="171450"/>
          </a:xfrm>
          <a:prstGeom prst="ellipse">
            <a:avLst/>
          </a:pr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43" name="Oval 3"/>
          <p:cNvSpPr>
            <a:spLocks noChangeAspect="1" noChangeArrowheads="1"/>
          </p:cNvSpPr>
          <p:nvPr/>
        </p:nvSpPr>
        <p:spPr bwMode="auto">
          <a:xfrm>
            <a:off x="1345308" y="4392612"/>
            <a:ext cx="161109" cy="171450"/>
          </a:xfrm>
          <a:prstGeom prst="ellipse">
            <a:avLst/>
          </a:pr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44" name="Oval 4"/>
          <p:cNvSpPr>
            <a:spLocks noChangeAspect="1" noChangeArrowheads="1"/>
          </p:cNvSpPr>
          <p:nvPr/>
        </p:nvSpPr>
        <p:spPr bwMode="auto">
          <a:xfrm>
            <a:off x="5169596" y="4468812"/>
            <a:ext cx="161109" cy="171450"/>
          </a:xfrm>
          <a:prstGeom prst="ellipse">
            <a:avLst/>
          </a:pr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45" name="Oval 5"/>
          <p:cNvSpPr>
            <a:spLocks noChangeAspect="1" noChangeArrowheads="1"/>
          </p:cNvSpPr>
          <p:nvPr/>
        </p:nvSpPr>
        <p:spPr bwMode="auto">
          <a:xfrm>
            <a:off x="1954908" y="5126037"/>
            <a:ext cx="161109" cy="171450"/>
          </a:xfrm>
          <a:prstGeom prst="ellipse">
            <a:avLst/>
          </a:pr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46" name="Oval 6"/>
          <p:cNvSpPr>
            <a:spLocks noChangeAspect="1" noChangeArrowheads="1"/>
          </p:cNvSpPr>
          <p:nvPr/>
        </p:nvSpPr>
        <p:spPr bwMode="auto">
          <a:xfrm>
            <a:off x="1878708" y="5126037"/>
            <a:ext cx="161109" cy="171450"/>
          </a:xfrm>
          <a:prstGeom prst="ellipse">
            <a:avLst/>
          </a:pr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47" name="Oval 7"/>
          <p:cNvSpPr>
            <a:spLocks noChangeAspect="1" noChangeArrowheads="1"/>
          </p:cNvSpPr>
          <p:nvPr/>
        </p:nvSpPr>
        <p:spPr bwMode="auto">
          <a:xfrm>
            <a:off x="3188396" y="5111750"/>
            <a:ext cx="161109" cy="171450"/>
          </a:xfrm>
          <a:prstGeom prst="ellipse">
            <a:avLst/>
          </a:pr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48" name="Oval 8"/>
          <p:cNvSpPr>
            <a:spLocks noChangeAspect="1" noChangeArrowheads="1"/>
          </p:cNvSpPr>
          <p:nvPr/>
        </p:nvSpPr>
        <p:spPr bwMode="auto">
          <a:xfrm>
            <a:off x="3174108" y="5126037"/>
            <a:ext cx="161109" cy="171450"/>
          </a:xfrm>
          <a:prstGeom prst="ellipse">
            <a:avLst/>
          </a:pr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49" name="Oval 9"/>
          <p:cNvSpPr>
            <a:spLocks noChangeAspect="1" noChangeArrowheads="1"/>
          </p:cNvSpPr>
          <p:nvPr/>
        </p:nvSpPr>
        <p:spPr bwMode="auto">
          <a:xfrm>
            <a:off x="1354953" y="5919787"/>
            <a:ext cx="203852" cy="2159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0" name="Line 10"/>
          <p:cNvSpPr>
            <a:spLocks noChangeAspect="1" noChangeShapeType="1"/>
          </p:cNvSpPr>
          <p:nvPr/>
        </p:nvSpPr>
        <p:spPr bwMode="auto">
          <a:xfrm flipH="1">
            <a:off x="1508457" y="5413375"/>
            <a:ext cx="402773" cy="522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51" name="Oval 11"/>
          <p:cNvSpPr>
            <a:spLocks noChangeAspect="1" noChangeArrowheads="1"/>
          </p:cNvSpPr>
          <p:nvPr/>
        </p:nvSpPr>
        <p:spPr bwMode="auto">
          <a:xfrm>
            <a:off x="3027356" y="5041900"/>
            <a:ext cx="412636" cy="436562"/>
          </a:xfrm>
          <a:prstGeom prst="ellipse">
            <a:avLst/>
          </a:prstGeom>
          <a:solidFill>
            <a:srgbClr val="F8F8F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US" sz="1400" b="1">
                <a:latin typeface="Verdana" pitchFamily="34" charset="0"/>
              </a:rPr>
              <a:t>R</a:t>
            </a:r>
          </a:p>
        </p:txBody>
      </p:sp>
      <p:sp>
        <p:nvSpPr>
          <p:cNvPr id="87052" name="Oval 12"/>
          <p:cNvSpPr>
            <a:spLocks noChangeAspect="1" noChangeArrowheads="1"/>
          </p:cNvSpPr>
          <p:nvPr/>
        </p:nvSpPr>
        <p:spPr bwMode="auto">
          <a:xfrm>
            <a:off x="1827038" y="5041900"/>
            <a:ext cx="417568" cy="436562"/>
          </a:xfrm>
          <a:prstGeom prst="ellipse">
            <a:avLst/>
          </a:prstGeom>
          <a:solidFill>
            <a:srgbClr val="F8F8F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US" sz="1400" b="1">
                <a:latin typeface="Verdana" pitchFamily="34" charset="0"/>
              </a:rPr>
              <a:t>R</a:t>
            </a:r>
          </a:p>
        </p:txBody>
      </p:sp>
      <p:sp>
        <p:nvSpPr>
          <p:cNvPr id="87053" name="Cloud"/>
          <p:cNvSpPr>
            <a:spLocks noChangeAspect="1" noEditPoints="1" noChangeArrowheads="1"/>
          </p:cNvSpPr>
          <p:nvPr/>
        </p:nvSpPr>
        <p:spPr bwMode="auto">
          <a:xfrm rot="406329">
            <a:off x="1571689" y="4378965"/>
            <a:ext cx="2035235" cy="1731963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67 w 21600"/>
              <a:gd name="T5" fmla="*/ 10800 h 21600"/>
              <a:gd name="T6" fmla="*/ 10800 w 21600"/>
              <a:gd name="T7" fmla="*/ 21577 h 21600"/>
              <a:gd name="T8" fmla="*/ 21582 w 21600"/>
              <a:gd name="T9" fmla="*/ 10800 h 21600"/>
              <a:gd name="T10" fmla="*/ 10800 w 21600"/>
              <a:gd name="T11" fmla="*/ 1235 h 21600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54" name="Rectangle 1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Area of Interest (cont</a:t>
            </a:r>
            <a:r>
              <a:rPr lang="en-US" dirty="0" smtClean="0"/>
              <a:t>.)</a:t>
            </a:r>
          </a:p>
        </p:txBody>
      </p:sp>
      <p:sp>
        <p:nvSpPr>
          <p:cNvPr id="87055" name="Rectangle 15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03965"/>
            <a:ext cx="8305800" cy="2787035"/>
          </a:xfrm>
        </p:spPr>
        <p:txBody>
          <a:bodyPr/>
          <a:lstStyle/>
          <a:p>
            <a:r>
              <a:rPr lang="en-US" sz="2400" dirty="0" smtClean="0"/>
              <a:t>Group communication (multicasting)</a:t>
            </a:r>
            <a:endParaRPr lang="en-US" sz="2400" dirty="0"/>
          </a:p>
          <a:p>
            <a:r>
              <a:rPr lang="en-US" sz="2400" dirty="0"/>
              <a:t>Application Layer </a:t>
            </a:r>
            <a:r>
              <a:rPr lang="en-US" sz="2400" dirty="0" smtClean="0"/>
              <a:t>Multicasting (ALM)</a:t>
            </a:r>
          </a:p>
          <a:p>
            <a:pPr lvl="1"/>
            <a:r>
              <a:rPr lang="en-US" sz="1800" dirty="0" smtClean="0"/>
              <a:t>Easy deployable</a:t>
            </a:r>
          </a:p>
          <a:p>
            <a:pPr lvl="1"/>
            <a:r>
              <a:rPr lang="en-US" sz="1800" dirty="0" smtClean="0"/>
              <a:t>Application specific multicast structure</a:t>
            </a:r>
          </a:p>
          <a:p>
            <a:r>
              <a:rPr lang="en-US" sz="2400" dirty="0" smtClean="0"/>
              <a:t>Who cares multicast functionalities?</a:t>
            </a:r>
            <a:endParaRPr lang="en-US" dirty="0" smtClean="0"/>
          </a:p>
          <a:p>
            <a:pPr lvl="1"/>
            <a:r>
              <a:rPr lang="en-US" sz="2000" dirty="0" smtClean="0"/>
              <a:t>End-host </a:t>
            </a:r>
          </a:p>
          <a:p>
            <a:pPr lvl="1"/>
            <a:r>
              <a:rPr lang="en-US" sz="2000" dirty="0" smtClean="0"/>
              <a:t>Routing shifts from Network layer to Application layer</a:t>
            </a:r>
          </a:p>
        </p:txBody>
      </p:sp>
      <p:sp>
        <p:nvSpPr>
          <p:cNvPr id="87056" name="Oval 16"/>
          <p:cNvSpPr>
            <a:spLocks noChangeAspect="1" noChangeArrowheads="1"/>
          </p:cNvSpPr>
          <p:nvPr/>
        </p:nvSpPr>
        <p:spPr bwMode="auto">
          <a:xfrm>
            <a:off x="2346318" y="4605337"/>
            <a:ext cx="412637" cy="436563"/>
          </a:xfrm>
          <a:prstGeom prst="ellipse">
            <a:avLst/>
          </a:prstGeom>
          <a:solidFill>
            <a:srgbClr val="F8F8F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US" sz="1400" b="1">
                <a:latin typeface="Verdana" pitchFamily="34" charset="0"/>
              </a:rPr>
              <a:t>R</a:t>
            </a:r>
          </a:p>
        </p:txBody>
      </p:sp>
      <p:sp>
        <p:nvSpPr>
          <p:cNvPr id="87057" name="Oval 17"/>
          <p:cNvSpPr>
            <a:spLocks noChangeAspect="1" noChangeArrowheads="1"/>
          </p:cNvSpPr>
          <p:nvPr/>
        </p:nvSpPr>
        <p:spPr bwMode="auto">
          <a:xfrm>
            <a:off x="2346318" y="5478462"/>
            <a:ext cx="412637" cy="441325"/>
          </a:xfrm>
          <a:prstGeom prst="ellipse">
            <a:avLst/>
          </a:prstGeom>
          <a:solidFill>
            <a:srgbClr val="F8F8F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US" sz="1400" b="1">
                <a:latin typeface="Verdana" pitchFamily="34" charset="0"/>
              </a:rPr>
              <a:t>R</a:t>
            </a:r>
          </a:p>
        </p:txBody>
      </p:sp>
      <p:sp>
        <p:nvSpPr>
          <p:cNvPr id="87058" name="Oval 18"/>
          <p:cNvSpPr>
            <a:spLocks noChangeAspect="1" noChangeArrowheads="1"/>
          </p:cNvSpPr>
          <p:nvPr/>
        </p:nvSpPr>
        <p:spPr bwMode="auto">
          <a:xfrm>
            <a:off x="3734558" y="4386262"/>
            <a:ext cx="205497" cy="2190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9" name="Oval 19"/>
          <p:cNvSpPr>
            <a:spLocks noChangeAspect="1" noChangeArrowheads="1"/>
          </p:cNvSpPr>
          <p:nvPr/>
        </p:nvSpPr>
        <p:spPr bwMode="auto">
          <a:xfrm>
            <a:off x="3766253" y="5970587"/>
            <a:ext cx="207140" cy="2206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60" name="Oval 20"/>
          <p:cNvSpPr>
            <a:spLocks noChangeAspect="1" noChangeArrowheads="1"/>
          </p:cNvSpPr>
          <p:nvPr/>
        </p:nvSpPr>
        <p:spPr bwMode="auto">
          <a:xfrm>
            <a:off x="1305570" y="4364037"/>
            <a:ext cx="208785" cy="220663"/>
          </a:xfrm>
          <a:prstGeom prst="ellipse">
            <a:avLst/>
          </a:prstGeom>
          <a:solidFill>
            <a:srgbClr val="C0C0C0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61" name="Line 21"/>
          <p:cNvSpPr>
            <a:spLocks noChangeAspect="1" noChangeShapeType="1"/>
          </p:cNvSpPr>
          <p:nvPr/>
        </p:nvSpPr>
        <p:spPr bwMode="auto">
          <a:xfrm>
            <a:off x="1495757" y="4592637"/>
            <a:ext cx="402773" cy="522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62" name="Line 22"/>
          <p:cNvSpPr>
            <a:spLocks noChangeAspect="1" noChangeShapeType="1"/>
          </p:cNvSpPr>
          <p:nvPr/>
        </p:nvSpPr>
        <p:spPr bwMode="auto">
          <a:xfrm flipV="1">
            <a:off x="2216257" y="5262562"/>
            <a:ext cx="82527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63" name="Line 23"/>
          <p:cNvSpPr>
            <a:spLocks noChangeAspect="1" noChangeShapeType="1"/>
          </p:cNvSpPr>
          <p:nvPr/>
        </p:nvSpPr>
        <p:spPr bwMode="auto">
          <a:xfrm flipV="1">
            <a:off x="3357896" y="4575174"/>
            <a:ext cx="402772" cy="522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64" name="Line 24"/>
          <p:cNvSpPr>
            <a:spLocks noChangeAspect="1" noChangeShapeType="1"/>
          </p:cNvSpPr>
          <p:nvPr/>
        </p:nvSpPr>
        <p:spPr bwMode="auto">
          <a:xfrm>
            <a:off x="3352800" y="5410200"/>
            <a:ext cx="458667" cy="598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65" name="Oval 25"/>
          <p:cNvSpPr>
            <a:spLocks noChangeAspect="1" noChangeArrowheads="1"/>
          </p:cNvSpPr>
          <p:nvPr/>
        </p:nvSpPr>
        <p:spPr bwMode="auto">
          <a:xfrm>
            <a:off x="5660905" y="5113337"/>
            <a:ext cx="415925" cy="436563"/>
          </a:xfrm>
          <a:prstGeom prst="ellipse">
            <a:avLst/>
          </a:prstGeom>
          <a:solidFill>
            <a:srgbClr val="F8F8F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 b="1">
                <a:latin typeface="Verdana" pitchFamily="34" charset="0"/>
              </a:rPr>
              <a:t>R</a:t>
            </a:r>
          </a:p>
        </p:txBody>
      </p:sp>
      <p:sp>
        <p:nvSpPr>
          <p:cNvPr id="87066" name="Oval 26"/>
          <p:cNvSpPr>
            <a:spLocks noChangeAspect="1" noChangeArrowheads="1"/>
          </p:cNvSpPr>
          <p:nvPr/>
        </p:nvSpPr>
        <p:spPr bwMode="auto">
          <a:xfrm>
            <a:off x="6180131" y="4676775"/>
            <a:ext cx="412636" cy="436562"/>
          </a:xfrm>
          <a:prstGeom prst="ellipse">
            <a:avLst/>
          </a:prstGeom>
          <a:solidFill>
            <a:srgbClr val="F8F8F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 b="1">
                <a:latin typeface="Verdana" pitchFamily="34" charset="0"/>
              </a:rPr>
              <a:t>R</a:t>
            </a:r>
          </a:p>
        </p:txBody>
      </p:sp>
      <p:sp>
        <p:nvSpPr>
          <p:cNvPr id="87067" name="Oval 27"/>
          <p:cNvSpPr>
            <a:spLocks noChangeAspect="1" noChangeArrowheads="1"/>
          </p:cNvSpPr>
          <p:nvPr/>
        </p:nvSpPr>
        <p:spPr bwMode="auto">
          <a:xfrm>
            <a:off x="6180131" y="5549900"/>
            <a:ext cx="412636" cy="436562"/>
          </a:xfrm>
          <a:prstGeom prst="ellipse">
            <a:avLst/>
          </a:prstGeom>
          <a:solidFill>
            <a:srgbClr val="F8F8F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 b="1">
                <a:latin typeface="Verdana" pitchFamily="34" charset="0"/>
              </a:rPr>
              <a:t>R</a:t>
            </a:r>
          </a:p>
        </p:txBody>
      </p:sp>
      <p:sp>
        <p:nvSpPr>
          <p:cNvPr id="87068" name="Oval 28"/>
          <p:cNvSpPr>
            <a:spLocks noChangeAspect="1" noChangeArrowheads="1"/>
          </p:cNvSpPr>
          <p:nvPr/>
        </p:nvSpPr>
        <p:spPr bwMode="auto">
          <a:xfrm>
            <a:off x="6864343" y="5113337"/>
            <a:ext cx="412637" cy="436563"/>
          </a:xfrm>
          <a:prstGeom prst="ellipse">
            <a:avLst/>
          </a:prstGeom>
          <a:solidFill>
            <a:srgbClr val="F8F8F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 b="1">
                <a:latin typeface="Verdana" pitchFamily="34" charset="0"/>
              </a:rPr>
              <a:t>R</a:t>
            </a:r>
          </a:p>
        </p:txBody>
      </p:sp>
      <p:sp>
        <p:nvSpPr>
          <p:cNvPr id="87069" name="Cloud"/>
          <p:cNvSpPr>
            <a:spLocks noChangeAspect="1" noEditPoints="1" noChangeArrowheads="1"/>
          </p:cNvSpPr>
          <p:nvPr/>
        </p:nvSpPr>
        <p:spPr bwMode="auto">
          <a:xfrm rot="406329">
            <a:off x="5405613" y="4450410"/>
            <a:ext cx="2031947" cy="1731962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67 w 21600"/>
              <a:gd name="T5" fmla="*/ 10800 h 21600"/>
              <a:gd name="T6" fmla="*/ 10800 w 21600"/>
              <a:gd name="T7" fmla="*/ 21577 h 21600"/>
              <a:gd name="T8" fmla="*/ 21582 w 21600"/>
              <a:gd name="T9" fmla="*/ 10800 h 21600"/>
              <a:gd name="T10" fmla="*/ 10800 w 21600"/>
              <a:gd name="T11" fmla="*/ 1235 h 21600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7070" name="Oval 30"/>
          <p:cNvSpPr>
            <a:spLocks noChangeAspect="1" noChangeArrowheads="1"/>
          </p:cNvSpPr>
          <p:nvPr/>
        </p:nvSpPr>
        <p:spPr bwMode="auto">
          <a:xfrm>
            <a:off x="5188765" y="5986462"/>
            <a:ext cx="203852" cy="2206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71" name="Oval 31"/>
          <p:cNvSpPr>
            <a:spLocks noChangeAspect="1" noChangeArrowheads="1"/>
          </p:cNvSpPr>
          <p:nvPr/>
        </p:nvSpPr>
        <p:spPr bwMode="auto">
          <a:xfrm>
            <a:off x="7498408" y="5970587"/>
            <a:ext cx="208784" cy="2190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72" name="Line 32"/>
          <p:cNvSpPr>
            <a:spLocks noChangeAspect="1" noChangeShapeType="1"/>
          </p:cNvSpPr>
          <p:nvPr/>
        </p:nvSpPr>
        <p:spPr bwMode="auto">
          <a:xfrm>
            <a:off x="5313356" y="4660900"/>
            <a:ext cx="412636" cy="652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73" name="Line 33"/>
          <p:cNvSpPr>
            <a:spLocks noChangeAspect="1" noChangeShapeType="1"/>
          </p:cNvSpPr>
          <p:nvPr/>
        </p:nvSpPr>
        <p:spPr bwMode="auto">
          <a:xfrm flipH="1">
            <a:off x="5313356" y="5295900"/>
            <a:ext cx="412636" cy="698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74" name="Line 34"/>
          <p:cNvSpPr>
            <a:spLocks noChangeAspect="1" noChangeShapeType="1"/>
          </p:cNvSpPr>
          <p:nvPr/>
        </p:nvSpPr>
        <p:spPr bwMode="auto">
          <a:xfrm flipH="1">
            <a:off x="7160634" y="4660900"/>
            <a:ext cx="383046" cy="652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75" name="Line 35"/>
          <p:cNvSpPr>
            <a:spLocks noChangeAspect="1" noChangeShapeType="1"/>
          </p:cNvSpPr>
          <p:nvPr/>
        </p:nvSpPr>
        <p:spPr bwMode="auto">
          <a:xfrm>
            <a:off x="7160634" y="5295900"/>
            <a:ext cx="383046" cy="698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76" name="Line 36"/>
          <p:cNvSpPr>
            <a:spLocks noChangeShapeType="1"/>
          </p:cNvSpPr>
          <p:nvPr/>
        </p:nvSpPr>
        <p:spPr bwMode="auto">
          <a:xfrm>
            <a:off x="5346636" y="4567237"/>
            <a:ext cx="414281" cy="622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77" name="Line 37"/>
          <p:cNvSpPr>
            <a:spLocks noChangeShapeType="1"/>
          </p:cNvSpPr>
          <p:nvPr/>
        </p:nvSpPr>
        <p:spPr bwMode="auto">
          <a:xfrm flipH="1">
            <a:off x="7094016" y="4578350"/>
            <a:ext cx="381401" cy="622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78" name="Line 38"/>
          <p:cNvSpPr>
            <a:spLocks noChangeShapeType="1"/>
          </p:cNvSpPr>
          <p:nvPr/>
        </p:nvSpPr>
        <p:spPr bwMode="auto">
          <a:xfrm>
            <a:off x="5713256" y="5189537"/>
            <a:ext cx="138751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79" name="Rectangle 39"/>
          <p:cNvSpPr>
            <a:spLocks noChangeArrowheads="1"/>
          </p:cNvSpPr>
          <p:nvPr/>
        </p:nvSpPr>
        <p:spPr bwMode="auto">
          <a:xfrm>
            <a:off x="1344087" y="6345237"/>
            <a:ext cx="2414993" cy="2508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latin typeface="Verdana" pitchFamily="34" charset="0"/>
              </a:rPr>
              <a:t>IP multicasting</a:t>
            </a:r>
          </a:p>
        </p:txBody>
      </p:sp>
      <p:sp>
        <p:nvSpPr>
          <p:cNvPr id="87080" name="Rectangle 40"/>
          <p:cNvSpPr>
            <a:spLocks noChangeArrowheads="1"/>
          </p:cNvSpPr>
          <p:nvPr/>
        </p:nvSpPr>
        <p:spPr bwMode="auto">
          <a:xfrm>
            <a:off x="5063261" y="6345237"/>
            <a:ext cx="2840781" cy="2571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latin typeface="Verdana" pitchFamily="34" charset="0"/>
              </a:rPr>
              <a:t>Application layer multicasting</a:t>
            </a:r>
          </a:p>
        </p:txBody>
      </p:sp>
      <p:sp>
        <p:nvSpPr>
          <p:cNvPr id="87081" name="Oval 41"/>
          <p:cNvSpPr>
            <a:spLocks noChangeAspect="1" noChangeArrowheads="1"/>
          </p:cNvSpPr>
          <p:nvPr/>
        </p:nvSpPr>
        <p:spPr bwMode="auto">
          <a:xfrm>
            <a:off x="5155308" y="4440237"/>
            <a:ext cx="161109" cy="171450"/>
          </a:xfrm>
          <a:prstGeom prst="ellipse">
            <a:avLst/>
          </a:pr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82" name="Oval 42"/>
          <p:cNvSpPr>
            <a:spLocks noChangeAspect="1" noChangeArrowheads="1"/>
          </p:cNvSpPr>
          <p:nvPr/>
        </p:nvSpPr>
        <p:spPr bwMode="auto">
          <a:xfrm>
            <a:off x="5141028" y="4427537"/>
            <a:ext cx="207140" cy="220663"/>
          </a:xfrm>
          <a:prstGeom prst="ellipse">
            <a:avLst/>
          </a:prstGeom>
          <a:solidFill>
            <a:srgbClr val="C0C0C0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83" name="Oval 43"/>
          <p:cNvSpPr>
            <a:spLocks noChangeAspect="1" noChangeArrowheads="1"/>
          </p:cNvSpPr>
          <p:nvPr/>
        </p:nvSpPr>
        <p:spPr bwMode="auto">
          <a:xfrm>
            <a:off x="7465128" y="4440237"/>
            <a:ext cx="207140" cy="2206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7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20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2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64162E-6 L 0.06666 0.1109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5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555 L 0.12639 0.0055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"/>
                                            </p:cond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3 -0.00139 L -0.04861 0.1095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5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51445E-7 L 0.05833 -0.0998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" y="-5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0.00763 L 0.06424 0.1172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5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5" dur="500"/>
                                        <p:tgtEl>
                                          <p:spTgt spid="8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8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1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50867E-6 L 0.05069 0.11121 L 0.00625 0.21641 " pathEditMode="relative" rAng="0" ptsTypes="AAA">
                                      <p:cBhvr>
                                        <p:cTn id="55" dur="20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6.93642E-6 L 0.05087 0.10126 L 0.19531 0.0971 L 0.23976 -6.93642E-6 " pathEditMode="relative" ptsTypes="AAAA">
                                      <p:cBhvr>
                                        <p:cTn id="58" dur="20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"/>
                                            </p:cond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5.78035E-8 L -0.04305 0.10358 L 0.00139 0.2178 " pathEditMode="relative" rAng="0" ptsTypes="AAA">
                                      <p:cBhvr>
                                        <p:cTn id="61" dur="20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10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"/>
                                            </p:cond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animBg="1"/>
      <p:bldP spid="87042" grpId="1" animBg="1"/>
      <p:bldP spid="87043" grpId="0" animBg="1"/>
      <p:bldP spid="87043" grpId="1" animBg="1"/>
      <p:bldP spid="87044" grpId="0" animBg="1"/>
      <p:bldP spid="87044" grpId="1" animBg="1"/>
      <p:bldP spid="87044" grpId="2" animBg="1"/>
      <p:bldP spid="87045" grpId="0" animBg="1"/>
      <p:bldP spid="87045" grpId="1" animBg="1"/>
      <p:bldP spid="87046" grpId="0" animBg="1"/>
      <p:bldP spid="87046" grpId="1" animBg="1"/>
      <p:bldP spid="87046" grpId="2" animBg="1"/>
      <p:bldP spid="87047" grpId="0" animBg="1"/>
      <p:bldP spid="87047" grpId="1" animBg="1"/>
      <p:bldP spid="87048" grpId="0" animBg="1"/>
      <p:bldP spid="87048" grpId="1" animBg="1"/>
      <p:bldP spid="87048" grpId="2" animBg="1"/>
      <p:bldP spid="8708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DDE37C2E-5C2D-4608-8A0B-772B9C50BD96}" type="slidenum">
              <a:rPr kumimoji="0" lang="en-US" sz="1400"/>
              <a:pPr eaLnBrk="1" hangingPunct="1"/>
              <a:t>33</a:t>
            </a:fld>
            <a:endParaRPr kumimoji="0" 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8559552" cy="45037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Basic concepts in multiplayer &amp; online games</a:t>
            </a:r>
          </a:p>
          <a:p>
            <a:pPr eaLnBrk="1" hangingPunct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Game Architectures</a:t>
            </a:r>
          </a:p>
          <a:p>
            <a:pPr eaLnBrk="1" hangingPunct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Area of Interest Management</a:t>
            </a:r>
          </a:p>
          <a:p>
            <a:pPr eaLnBrk="1" hangingPunct="1"/>
            <a:r>
              <a:rPr lang="en-US" dirty="0">
                <a:solidFill>
                  <a:srgbClr val="0000FF"/>
                </a:solidFill>
              </a:rPr>
              <a:t>MMOGs business model</a:t>
            </a:r>
          </a:p>
          <a:p>
            <a:pPr eaLnBrk="1" hangingPunct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Game State and Dead Reckoning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024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7AB18018-5366-4028-9D3F-33553E8F1EF4}" type="slidenum">
              <a:rPr kumimoji="0" lang="en-US" sz="1400"/>
              <a:pPr eaLnBrk="1" hangingPunct="1"/>
              <a:t>34</a:t>
            </a:fld>
            <a:endParaRPr kumimoji="0" 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MMOG Business Model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781" y="1481931"/>
            <a:ext cx="8343528" cy="4503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/>
              <a:t>Increased cost of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/>
              <a:t>MUD1 24 </a:t>
            </a:r>
            <a:r>
              <a:rPr lang="en-CA" sz="2000" dirty="0" err="1" smtClean="0"/>
              <a:t>person.month</a:t>
            </a:r>
            <a:endParaRPr lang="en-CA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CA" sz="2000" dirty="0" smtClean="0"/>
              <a:t>Typical MMOG in 2004, 1400 </a:t>
            </a:r>
            <a:r>
              <a:rPr lang="en-CA" sz="2000" dirty="0" err="1"/>
              <a:t>person.month</a:t>
            </a:r>
            <a:endParaRPr lang="en-CA" sz="2000" dirty="0"/>
          </a:p>
          <a:p>
            <a:pPr eaLnBrk="1" hangingPunct="1">
              <a:lnSpc>
                <a:spcPct val="90000"/>
              </a:lnSpc>
            </a:pPr>
            <a:endParaRPr lang="en-CA" sz="2400" dirty="0" smtClean="0"/>
          </a:p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Early hourly fees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 smtClean="0"/>
              <a:t>Reduced later to attract more players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Monthly subscription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 smtClean="0"/>
              <a:t>To attract more players and play time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 smtClean="0"/>
              <a:t>1M in 2000 to 13M in 2006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2667000"/>
            <a:ext cx="23145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20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02731339-82D4-4599-833C-54B733E99C67}" type="slidenum">
              <a:rPr kumimoji="0" lang="en-US" sz="1400"/>
              <a:pPr eaLnBrk="1" hangingPunct="1"/>
              <a:t>35</a:t>
            </a:fld>
            <a:endParaRPr kumimoji="0"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z="4000" dirty="0" smtClean="0"/>
              <a:t>Revenue Model – Free to play Games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56448" cy="4572000"/>
          </a:xfrm>
        </p:spPr>
        <p:txBody>
          <a:bodyPr/>
          <a:lstStyle/>
          <a:p>
            <a:pPr eaLnBrk="1" hangingPunct="1"/>
            <a:r>
              <a:rPr lang="en-CA" dirty="0" smtClean="0"/>
              <a:t>Virtual Item Sales</a:t>
            </a:r>
          </a:p>
          <a:p>
            <a:pPr lvl="1" eaLnBrk="1" hangingPunct="1"/>
            <a:r>
              <a:rPr lang="en-US" dirty="0" smtClean="0"/>
              <a:t>Virtual item sales allowing users to purchase functional, decorative, or functional &amp; decorative in-game items for use in and out of gameplay. </a:t>
            </a:r>
            <a:endParaRPr lang="en-US" dirty="0"/>
          </a:p>
          <a:p>
            <a:pPr lvl="1" eaLnBrk="1" hangingPunct="1"/>
            <a:r>
              <a:rPr lang="en-US" dirty="0" smtClean="0"/>
              <a:t>two currencies – </a:t>
            </a:r>
          </a:p>
          <a:p>
            <a:pPr lvl="2" eaLnBrk="1" hangingPunct="1"/>
            <a:r>
              <a:rPr lang="en-US" sz="1800" dirty="0" smtClean="0"/>
              <a:t>An attention currency  - users earn virtual money via in-game activities</a:t>
            </a:r>
          </a:p>
          <a:p>
            <a:pPr lvl="2" eaLnBrk="1" hangingPunct="1"/>
            <a:r>
              <a:rPr lang="en-US" sz="1800" dirty="0" smtClean="0"/>
              <a:t>A real money-based currency  - users buy virtual money using real money</a:t>
            </a:r>
            <a:endParaRPr lang="en-CA" sz="1800" dirty="0" smtClean="0"/>
          </a:p>
          <a:p>
            <a:pPr lvl="1" eaLnBrk="1" hangingPunct="1"/>
            <a:r>
              <a:rPr lang="en-US" dirty="0" smtClean="0"/>
              <a:t>First established in Korea </a:t>
            </a:r>
          </a:p>
          <a:p>
            <a:pPr lvl="1" eaLnBrk="1" hangingPunct="1"/>
            <a:r>
              <a:rPr lang="en-US" dirty="0" err="1" smtClean="0"/>
              <a:t>Nexon</a:t>
            </a:r>
            <a:r>
              <a:rPr lang="en-US" dirty="0" smtClean="0"/>
              <a:t> – makers of </a:t>
            </a:r>
            <a:r>
              <a:rPr lang="en-US" dirty="0" err="1" smtClean="0"/>
              <a:t>KartRider</a:t>
            </a:r>
            <a:r>
              <a:rPr lang="en-US" dirty="0" smtClean="0"/>
              <a:t>, </a:t>
            </a:r>
            <a:r>
              <a:rPr lang="en-US" dirty="0" err="1" smtClean="0"/>
              <a:t>MapleStory</a:t>
            </a:r>
            <a:r>
              <a:rPr lang="en-US" dirty="0" smtClean="0"/>
              <a:t>, and more</a:t>
            </a:r>
          </a:p>
          <a:p>
            <a:pPr lvl="2" eaLnBrk="1" hangingPunct="1"/>
            <a:r>
              <a:rPr lang="en-US" dirty="0" smtClean="0"/>
              <a:t>$230M of gross revenue in 2005  with </a:t>
            </a:r>
            <a:r>
              <a:rPr lang="en-US" dirty="0" smtClean="0">
                <a:solidFill>
                  <a:srgbClr val="000099"/>
                </a:solidFill>
              </a:rPr>
              <a:t>85% of that revenue coming from virtual item sales.</a:t>
            </a:r>
            <a:endParaRPr lang="en-CA" dirty="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1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02731339-82D4-4599-833C-54B733E99C67}" type="slidenum">
              <a:rPr kumimoji="0" lang="en-US" sz="1400"/>
              <a:pPr eaLnBrk="1" hangingPunct="1"/>
              <a:t>36</a:t>
            </a:fld>
            <a:endParaRPr kumimoji="0"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z="4000" dirty="0" smtClean="0"/>
              <a:t>Revenue Model – Free to play Games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67591"/>
            <a:ext cx="8156448" cy="4628409"/>
          </a:xfrm>
        </p:spPr>
        <p:txBody>
          <a:bodyPr/>
          <a:lstStyle/>
          <a:p>
            <a:pPr eaLnBrk="1" hangingPunct="1"/>
            <a:r>
              <a:rPr lang="en-CA" sz="2400" dirty="0" smtClean="0"/>
              <a:t>Subscription Tiers</a:t>
            </a:r>
          </a:p>
          <a:p>
            <a:pPr lvl="1" eaLnBrk="1" hangingPunct="1"/>
            <a:r>
              <a:rPr lang="en-US" sz="2000" dirty="0"/>
              <a:t>A tiered subscription model allows users to play the core game for free, but those that desire </a:t>
            </a:r>
            <a:r>
              <a:rPr lang="en-US" sz="2000" dirty="0">
                <a:solidFill>
                  <a:srgbClr val="FF0000"/>
                </a:solidFill>
              </a:rPr>
              <a:t>access to elite weapons or other game content</a:t>
            </a:r>
            <a:r>
              <a:rPr lang="en-US" sz="2000" dirty="0"/>
              <a:t>, must pay a small ($5/month) subscription fee. </a:t>
            </a:r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1600" dirty="0"/>
          </a:p>
          <a:p>
            <a:pPr lvl="1" eaLnBrk="1" hangingPunct="1"/>
            <a:endParaRPr lang="en-US" sz="2000" dirty="0" smtClean="0"/>
          </a:p>
          <a:p>
            <a:pPr marL="457200" lvl="1" indent="0" eaLnBrk="1" hangingPunct="1">
              <a:buNone/>
            </a:pPr>
            <a:endParaRPr lang="en-US" sz="2000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23" y="3157973"/>
            <a:ext cx="3635980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948" y="5494596"/>
            <a:ext cx="1957308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193430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4687267" y="5727625"/>
            <a:ext cx="3744416" cy="47030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imes New Roman" pitchFamily="18" charset="0"/>
              </a:rPr>
              <a:t>What is the psychology?</a:t>
            </a:r>
          </a:p>
        </p:txBody>
      </p:sp>
    </p:spTree>
    <p:extLst>
      <p:ext uri="{BB962C8B-B14F-4D97-AF65-F5344CB8AC3E}">
        <p14:creationId xmlns:p14="http://schemas.microsoft.com/office/powerpoint/2010/main" val="428395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02731339-82D4-4599-833C-54B733E99C67}" type="slidenum">
              <a:rPr kumimoji="0" lang="en-US" sz="1400"/>
              <a:pPr eaLnBrk="1" hangingPunct="1"/>
              <a:t>37</a:t>
            </a:fld>
            <a:endParaRPr kumimoji="0"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z="4000" dirty="0" smtClean="0"/>
              <a:t>Revenue Model – Free to play Games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56448" cy="4572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Real Estate or "Land Use Fees”</a:t>
            </a:r>
          </a:p>
          <a:p>
            <a:pPr lvl="1" eaLnBrk="1" hangingPunct="1"/>
            <a:r>
              <a:rPr lang="en-US" sz="2000" dirty="0" smtClean="0"/>
              <a:t>Second Life is the biggest legitimate player utilizing this revenue model whereby </a:t>
            </a:r>
            <a:r>
              <a:rPr lang="en-US" sz="2000" dirty="0" smtClean="0">
                <a:solidFill>
                  <a:srgbClr val="FF0000"/>
                </a:solidFill>
              </a:rPr>
              <a:t>virtual land is sold or leased to individuals</a:t>
            </a:r>
            <a:r>
              <a:rPr lang="en-US" sz="2000" dirty="0" smtClean="0"/>
              <a:t>. </a:t>
            </a:r>
          </a:p>
          <a:p>
            <a:pPr lvl="1" eaLnBrk="1" hangingPunct="1"/>
            <a:r>
              <a:rPr lang="en-US" sz="2000" dirty="0" smtClean="0"/>
              <a:t>Monthly lease fees range from $5 to $195, depending on the size of land in question. </a:t>
            </a:r>
          </a:p>
          <a:p>
            <a:pPr lvl="1" eaLnBrk="1" hangingPunct="1"/>
            <a:r>
              <a:rPr lang="en-US" sz="2000" dirty="0" smtClean="0">
                <a:solidFill>
                  <a:srgbClr val="000099"/>
                </a:solidFill>
              </a:rPr>
              <a:t>Users may also purchase their own island </a:t>
            </a:r>
            <a:r>
              <a:rPr lang="en-US" sz="2000" dirty="0" smtClean="0"/>
              <a:t>for a one time fee of $1,675 in addition to a monthly fee of $295.</a:t>
            </a:r>
          </a:p>
          <a:p>
            <a:pPr eaLnBrk="1" hangingPunct="1"/>
            <a:r>
              <a:rPr lang="en-CA" sz="2400" dirty="0" smtClean="0"/>
              <a:t>Advertising</a:t>
            </a:r>
          </a:p>
          <a:p>
            <a:pPr eaLnBrk="1" hangingPunct="1"/>
            <a:r>
              <a:rPr lang="en-US" sz="2400" dirty="0"/>
              <a:t>Event or Tournament </a:t>
            </a:r>
            <a:r>
              <a:rPr lang="en-US" sz="2400" dirty="0" smtClean="0"/>
              <a:t>Fees</a:t>
            </a:r>
          </a:p>
          <a:p>
            <a:pPr eaLnBrk="1" hangingPunct="1"/>
            <a:r>
              <a:rPr lang="en-US" sz="2400" dirty="0" smtClean="0"/>
              <a:t>Donations </a:t>
            </a:r>
          </a:p>
          <a:p>
            <a:pPr eaLnBrk="1" hangingPunct="1"/>
            <a:r>
              <a:rPr lang="en-US" sz="2400" dirty="0" smtClean="0"/>
              <a:t>Auctions &amp; Player Trades</a:t>
            </a:r>
            <a:endParaRPr lang="en-US" sz="2400" dirty="0"/>
          </a:p>
          <a:p>
            <a:pPr lvl="1" eaLnBrk="1" hangingPunct="1"/>
            <a:endParaRPr lang="en-US" sz="1600" dirty="0"/>
          </a:p>
          <a:p>
            <a:pPr lvl="1" eaLnBrk="1" hangingPunct="1"/>
            <a:endParaRPr lang="en-US" sz="2000" dirty="0" smtClean="0"/>
          </a:p>
          <a:p>
            <a:pPr marL="457200" lvl="1" indent="0" eaLnBrk="1" hangingPunct="1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929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C3452572-4A4D-459D-B40A-842A9CA95CA7}" type="slidenum">
              <a:rPr kumimoji="0" lang="en-US" sz="1400"/>
              <a:pPr eaLnBrk="1" hangingPunct="1"/>
              <a:t>38</a:t>
            </a:fld>
            <a:endParaRPr kumimoji="0"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Monetization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Credit card-based monthly subscription</a:t>
            </a:r>
          </a:p>
          <a:p>
            <a:pPr lvl="1" eaLnBrk="1" hangingPunct="1"/>
            <a:r>
              <a:rPr lang="en-CA" dirty="0" smtClean="0"/>
              <a:t>CC may not be common in some countries or available to kids</a:t>
            </a:r>
          </a:p>
          <a:p>
            <a:pPr eaLnBrk="1" hangingPunct="1"/>
            <a:r>
              <a:rPr lang="en-CA" dirty="0" smtClean="0"/>
              <a:t>Game time card</a:t>
            </a:r>
          </a:p>
          <a:p>
            <a:pPr eaLnBrk="1" hangingPunct="1"/>
            <a:r>
              <a:rPr lang="en-CA" dirty="0" smtClean="0"/>
              <a:t>Pay-to-play</a:t>
            </a:r>
          </a:p>
          <a:p>
            <a:pPr lvl="1" eaLnBrk="1" hangingPunct="1"/>
            <a:r>
              <a:rPr lang="en-CA" dirty="0" smtClean="0"/>
              <a:t>Game room model affects design</a:t>
            </a:r>
          </a:p>
          <a:p>
            <a:pPr eaLnBrk="1" hangingPunct="1"/>
            <a:r>
              <a:rPr lang="en-CA" dirty="0" smtClean="0"/>
              <a:t>Micro-transaction</a:t>
            </a:r>
          </a:p>
          <a:p>
            <a:pPr lvl="1" eaLnBrk="1" hangingPunct="1"/>
            <a:r>
              <a:rPr lang="en-CA" dirty="0" smtClean="0"/>
              <a:t>Buying items such as tools affects rewards</a:t>
            </a:r>
          </a:p>
        </p:txBody>
      </p:sp>
    </p:spTree>
    <p:extLst>
      <p:ext uri="{BB962C8B-B14F-4D97-AF65-F5344CB8AC3E}">
        <p14:creationId xmlns:p14="http://schemas.microsoft.com/office/powerpoint/2010/main" val="111326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7BB79F84-B2B7-4D14-A2FD-BDFD5F22BDF9}" type="slidenum">
              <a:rPr kumimoji="0" lang="en-US" sz="1400"/>
              <a:pPr eaLnBrk="1" hangingPunct="1"/>
              <a:t>39</a:t>
            </a:fld>
            <a:endParaRPr kumimoji="0"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Customer Support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20-30 for thousands of users</a:t>
            </a:r>
          </a:p>
          <a:p>
            <a:pPr eaLnBrk="1" hangingPunct="1"/>
            <a:r>
              <a:rPr lang="en-CA" dirty="0" smtClean="0"/>
              <a:t>Tools can reduce need for Customer Support</a:t>
            </a:r>
          </a:p>
          <a:p>
            <a:pPr lvl="1" eaLnBrk="1" hangingPunct="1"/>
            <a:r>
              <a:rPr lang="en-CA" dirty="0" smtClean="0"/>
              <a:t>Automated help system</a:t>
            </a:r>
          </a:p>
          <a:p>
            <a:pPr lvl="1" eaLnBrk="1" hangingPunct="1"/>
            <a:r>
              <a:rPr lang="en-CA" dirty="0" smtClean="0"/>
              <a:t>Teleportation for </a:t>
            </a:r>
            <a:r>
              <a:rPr lang="en-CA" dirty="0" smtClean="0">
                <a:latin typeface="Times New Roman" pitchFamily="18" charset="0"/>
              </a:rPr>
              <a:t>“</a:t>
            </a:r>
            <a:r>
              <a:rPr lang="en-CA" dirty="0" smtClean="0"/>
              <a:t>stuck</a:t>
            </a:r>
            <a:r>
              <a:rPr lang="en-CA" dirty="0" smtClean="0">
                <a:latin typeface="Times New Roman" pitchFamily="18" charset="0"/>
              </a:rPr>
              <a:t>”</a:t>
            </a:r>
            <a:r>
              <a:rPr lang="en-CA" dirty="0" smtClean="0"/>
              <a:t> players</a:t>
            </a:r>
          </a:p>
          <a:p>
            <a:pPr lvl="1" eaLnBrk="1" hangingPunct="1"/>
            <a:r>
              <a:rPr lang="en-CA" dirty="0" smtClean="0"/>
              <a:t>Automated hardware profiling and configuration</a:t>
            </a:r>
          </a:p>
          <a:p>
            <a:pPr lvl="1" eaLnBrk="1" hangingPunct="1"/>
            <a:r>
              <a:rPr lang="en-CA" dirty="0" smtClean="0"/>
              <a:t>Bug reporting systems</a:t>
            </a:r>
          </a:p>
        </p:txBody>
      </p:sp>
    </p:spTree>
    <p:extLst>
      <p:ext uri="{BB962C8B-B14F-4D97-AF65-F5344CB8AC3E}">
        <p14:creationId xmlns:p14="http://schemas.microsoft.com/office/powerpoint/2010/main" val="305673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79F3A4A0-894D-4448-939B-28FCCC822959}" type="slidenum">
              <a:rPr kumimoji="0" lang="en-US" sz="1400"/>
              <a:pPr eaLnBrk="1" hangingPunct="1"/>
              <a:t>4</a:t>
            </a:fld>
            <a:endParaRPr kumimoji="0" 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Multiplayer Computer Games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53400" cy="4953000"/>
          </a:xfrm>
        </p:spPr>
        <p:txBody>
          <a:bodyPr/>
          <a:lstStyle/>
          <a:p>
            <a:pPr eaLnBrk="1" hangingPunct="1"/>
            <a:r>
              <a:rPr lang="en-CA" dirty="0" smtClean="0"/>
              <a:t>Practiced approaches for multiplayer games:</a:t>
            </a:r>
          </a:p>
          <a:p>
            <a:pPr lvl="1" eaLnBrk="1" hangingPunct="1"/>
            <a:r>
              <a:rPr lang="en-CA" dirty="0" smtClean="0"/>
              <a:t>Split Screen</a:t>
            </a:r>
          </a:p>
          <a:p>
            <a:pPr lvl="1" eaLnBrk="1" hangingPunct="1"/>
            <a:r>
              <a:rPr lang="en-CA" dirty="0" smtClean="0"/>
              <a:t>Single Area Play</a:t>
            </a:r>
          </a:p>
          <a:p>
            <a:pPr lvl="1" eaLnBrk="1" hangingPunct="1"/>
            <a:r>
              <a:rPr lang="en-CA" dirty="0" smtClean="0"/>
              <a:t>Turn-based Game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41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9EA690C0-344A-4940-8275-CED5B3A72AF2}" type="slidenum">
              <a:rPr kumimoji="0" lang="en-US" sz="1400"/>
              <a:pPr eaLnBrk="1" hangingPunct="1"/>
              <a:t>40</a:t>
            </a:fld>
            <a:endParaRPr kumimoji="0"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Some Technical Constraints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43528" cy="4503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dirty="0" smtClean="0"/>
              <a:t>Latency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60ms for broadband and 200ms for dial-up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Will affect gameplay actions</a:t>
            </a:r>
          </a:p>
          <a:p>
            <a:pPr eaLnBrk="1" hangingPunct="1">
              <a:lnSpc>
                <a:spcPct val="90000"/>
              </a:lnSpc>
            </a:pPr>
            <a:endParaRPr lang="en-CA" dirty="0" smtClean="0"/>
          </a:p>
          <a:p>
            <a:pPr eaLnBrk="1" hangingPunct="1">
              <a:lnSpc>
                <a:spcPct val="90000"/>
              </a:lnSpc>
            </a:pPr>
            <a:endParaRPr lang="en-CA" dirty="0"/>
          </a:p>
          <a:p>
            <a:pPr eaLnBrk="1" hangingPunct="1">
              <a:lnSpc>
                <a:spcPct val="90000"/>
              </a:lnSpc>
            </a:pPr>
            <a:r>
              <a:rPr lang="en-CA" dirty="0" smtClean="0"/>
              <a:t>Bandwidth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Gameplay data and also updates</a:t>
            </a:r>
          </a:p>
          <a:p>
            <a:pPr eaLnBrk="1" hangingPunct="1">
              <a:lnSpc>
                <a:spcPct val="90000"/>
              </a:lnSpc>
            </a:pPr>
            <a:r>
              <a:rPr lang="en-CA" dirty="0" smtClean="0"/>
              <a:t>AI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Not much done in MMOG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Limited programmers and costly server computation (worse in non-combat)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63813" y="3340100"/>
            <a:ext cx="152400" cy="152400"/>
          </a:xfrm>
          <a:prstGeom prst="rect">
            <a:avLst/>
          </a:prstGeom>
          <a:solidFill>
            <a:srgbClr val="FF993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33"/>
            </a:extrusionClr>
          </a:sp3d>
        </p:spPr>
        <p:txBody>
          <a:bodyPr wrap="none" anchor="ctr"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6" name="Picture 5" descr="j039695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3189288"/>
            <a:ext cx="53340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j03985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3" y="320040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AutoShape 7"/>
          <p:cNvCxnSpPr>
            <a:cxnSpLocks noChangeShapeType="1"/>
          </p:cNvCxnSpPr>
          <p:nvPr/>
        </p:nvCxnSpPr>
        <p:spPr bwMode="auto">
          <a:xfrm flipV="1">
            <a:off x="2957513" y="3429000"/>
            <a:ext cx="2781300" cy="31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8144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0" presetClass="path" presetSubtype="0" repeatCount="indefinite" accel="50000" decel="5000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85185E-6 L 0.35833 1.85185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DDE37C2E-5C2D-4608-8A0B-772B9C50BD96}" type="slidenum">
              <a:rPr kumimoji="0" lang="en-US" sz="1400"/>
              <a:pPr eaLnBrk="1" hangingPunct="1"/>
              <a:t>41</a:t>
            </a:fld>
            <a:endParaRPr kumimoji="0" 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8559552" cy="45037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Basic concepts in multiplayer &amp; online games</a:t>
            </a:r>
          </a:p>
          <a:p>
            <a:pPr eaLnBrk="1" hangingPunct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Game Architectures</a:t>
            </a:r>
          </a:p>
          <a:p>
            <a:pPr eaLnBrk="1" hangingPunct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Area of Interest Management</a:t>
            </a:r>
          </a:p>
          <a:p>
            <a:pPr eaLnBrk="1" hangingPunct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MMOGs business model</a:t>
            </a:r>
          </a:p>
          <a:p>
            <a:pPr eaLnBrk="1" hangingPunct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Game State and Dead Reckoning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140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to Send?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47800"/>
            <a:ext cx="8435975" cy="4648200"/>
          </a:xfrm>
        </p:spPr>
        <p:txBody>
          <a:bodyPr/>
          <a:lstStyle/>
          <a:p>
            <a:r>
              <a:rPr lang="en-US" dirty="0"/>
              <a:t>Sending entire world state is usually too much</a:t>
            </a:r>
          </a:p>
          <a:p>
            <a:r>
              <a:rPr lang="en-US" dirty="0"/>
              <a:t>Can send just user actions</a:t>
            </a:r>
          </a:p>
          <a:p>
            <a:pPr lvl="1"/>
            <a:r>
              <a:rPr lang="en-US" dirty="0"/>
              <a:t>Simulation engine does the same thing at each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3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9902" y="1600200"/>
            <a:ext cx="8297862" cy="4171950"/>
          </a:xfrm>
        </p:spPr>
        <p:txBody>
          <a:bodyPr/>
          <a:lstStyle/>
          <a:p>
            <a:r>
              <a:rPr lang="en-US" dirty="0" smtClean="0"/>
              <a:t>Waiting </a:t>
            </a:r>
            <a:r>
              <a:rPr lang="en-US" dirty="0"/>
              <a:t>for user inputs is too slow</a:t>
            </a:r>
          </a:p>
          <a:p>
            <a:r>
              <a:rPr lang="en-US" dirty="0"/>
              <a:t>Client does prediction</a:t>
            </a:r>
          </a:p>
          <a:p>
            <a:pPr lvl="1"/>
            <a:r>
              <a:rPr lang="en-US" dirty="0"/>
              <a:t>Motion prediction</a:t>
            </a:r>
          </a:p>
          <a:p>
            <a:r>
              <a:rPr lang="en-US" dirty="0"/>
              <a:t>Server corrects things if client is wrong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7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205" y="304800"/>
            <a:ext cx="8177213" cy="1143000"/>
          </a:xfrm>
        </p:spPr>
        <p:txBody>
          <a:bodyPr/>
          <a:lstStyle/>
          <a:p>
            <a:r>
              <a:rPr lang="en-US" dirty="0"/>
              <a:t>Dead Reckoning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656" y="1600200"/>
            <a:ext cx="85915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Example: </a:t>
            </a:r>
            <a:r>
              <a:rPr lang="en-US" sz="2800" dirty="0"/>
              <a:t>SIMNET (US Army Tank Simulator)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Each vehicle simulates own tank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Sends data every 5 seconds, updating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Position, Speed, Acceleration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Expected path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Prediction violation criteria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Receiver simulates own tank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AND</a:t>
            </a:r>
            <a:r>
              <a:rPr lang="en-US" sz="2400" dirty="0"/>
              <a:t> simulates local copy of other tanks</a:t>
            </a:r>
            <a:endParaRPr lang="en-US" sz="2400" b="1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388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 Recokoning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929" y="1676400"/>
            <a:ext cx="8224837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Receiver gets latest 5-second update</a:t>
            </a:r>
          </a:p>
          <a:p>
            <a:pPr>
              <a:lnSpc>
                <a:spcPct val="90000"/>
              </a:lnSpc>
            </a:pPr>
            <a:r>
              <a:rPr lang="en-US" dirty="0"/>
              <a:t>Updates own copy of other tanks</a:t>
            </a:r>
          </a:p>
          <a:p>
            <a:pPr>
              <a:lnSpc>
                <a:spcPct val="90000"/>
              </a:lnSpc>
            </a:pPr>
            <a:r>
              <a:rPr lang="en-US" dirty="0"/>
              <a:t>Predicts other tanks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Using prediction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Until new data arrives</a:t>
            </a:r>
          </a:p>
          <a:p>
            <a:pPr>
              <a:lnSpc>
                <a:spcPct val="90000"/>
              </a:lnSpc>
            </a:pPr>
            <a:r>
              <a:rPr lang="en-US" dirty="0"/>
              <a:t>Each simulator also sends update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own prediction violates own criteria</a:t>
            </a:r>
          </a:p>
          <a:p>
            <a:pPr>
              <a:lnSpc>
                <a:spcPct val="90000"/>
              </a:lnSpc>
            </a:pPr>
            <a:r>
              <a:rPr lang="en-US" dirty="0"/>
              <a:t>Assumes latencies &lt; 500ms</a:t>
            </a:r>
          </a:p>
        </p:txBody>
      </p:sp>
    </p:spTree>
    <p:extLst>
      <p:ext uri="{BB962C8B-B14F-4D97-AF65-F5344CB8AC3E}">
        <p14:creationId xmlns:p14="http://schemas.microsoft.com/office/powerpoint/2010/main" val="320010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AutoShape 2"/>
          <p:cNvSpPr>
            <a:spLocks noChangeArrowheads="1"/>
          </p:cNvSpPr>
          <p:nvPr/>
        </p:nvSpPr>
        <p:spPr bwMode="auto">
          <a:xfrm>
            <a:off x="7523163" y="2257425"/>
            <a:ext cx="238125" cy="228600"/>
          </a:xfrm>
          <a:prstGeom prst="diamond">
            <a:avLst/>
          </a:prstGeom>
          <a:solidFill>
            <a:srgbClr val="FF3399">
              <a:alpha val="34000"/>
            </a:srgbClr>
          </a:solidFill>
          <a:ln w="38100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1525"/>
          </a:xfrm>
        </p:spPr>
        <p:txBody>
          <a:bodyPr/>
          <a:lstStyle/>
          <a:p>
            <a:r>
              <a:rPr lang="en-US"/>
              <a:t>Dead Reckoning</a:t>
            </a:r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209550" y="1438275"/>
            <a:ext cx="1946275" cy="42148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US" sz="2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Sim</a:t>
            </a:r>
            <a:r>
              <a:rPr lang="en-US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 A</a:t>
            </a:r>
          </a:p>
        </p:txBody>
      </p:sp>
      <p:grpSp>
        <p:nvGrpSpPr>
          <p:cNvPr id="463877" name="Group 5"/>
          <p:cNvGrpSpPr>
            <a:grpSpLocks/>
          </p:cNvGrpSpPr>
          <p:nvPr/>
        </p:nvGrpSpPr>
        <p:grpSpPr bwMode="auto">
          <a:xfrm>
            <a:off x="360364" y="1838328"/>
            <a:ext cx="1581151" cy="977901"/>
            <a:chOff x="720" y="2340"/>
            <a:chExt cx="996" cy="616"/>
          </a:xfrm>
        </p:grpSpPr>
        <p:sp>
          <p:nvSpPr>
            <p:cNvPr id="463878" name="Freeform 6"/>
            <p:cNvSpPr>
              <a:spLocks/>
            </p:cNvSpPr>
            <p:nvPr/>
          </p:nvSpPr>
          <p:spPr bwMode="auto">
            <a:xfrm>
              <a:off x="744" y="2420"/>
              <a:ext cx="954" cy="460"/>
            </a:xfrm>
            <a:custGeom>
              <a:avLst/>
              <a:gdLst>
                <a:gd name="T0" fmla="*/ 0 w 954"/>
                <a:gd name="T1" fmla="*/ 384 h 460"/>
                <a:gd name="T2" fmla="*/ 492 w 954"/>
                <a:gd name="T3" fmla="*/ 396 h 460"/>
                <a:gd name="T4" fmla="*/ 954 w 954"/>
                <a:gd name="T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4" h="460">
                  <a:moveTo>
                    <a:pt x="0" y="384"/>
                  </a:moveTo>
                  <a:cubicBezTo>
                    <a:pt x="192" y="403"/>
                    <a:pt x="333" y="460"/>
                    <a:pt x="492" y="396"/>
                  </a:cubicBezTo>
                  <a:cubicBezTo>
                    <a:pt x="651" y="332"/>
                    <a:pt x="877" y="66"/>
                    <a:pt x="954" y="0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463879" name="Freeform 7"/>
            <p:cNvSpPr>
              <a:spLocks/>
            </p:cNvSpPr>
            <p:nvPr/>
          </p:nvSpPr>
          <p:spPr bwMode="auto">
            <a:xfrm rot="502143">
              <a:off x="762" y="2496"/>
              <a:ext cx="954" cy="460"/>
            </a:xfrm>
            <a:custGeom>
              <a:avLst/>
              <a:gdLst>
                <a:gd name="T0" fmla="*/ 0 w 954"/>
                <a:gd name="T1" fmla="*/ 384 h 460"/>
                <a:gd name="T2" fmla="*/ 492 w 954"/>
                <a:gd name="T3" fmla="*/ 396 h 460"/>
                <a:gd name="T4" fmla="*/ 954 w 954"/>
                <a:gd name="T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4" h="460">
                  <a:moveTo>
                    <a:pt x="0" y="384"/>
                  </a:moveTo>
                  <a:cubicBezTo>
                    <a:pt x="192" y="403"/>
                    <a:pt x="333" y="460"/>
                    <a:pt x="492" y="396"/>
                  </a:cubicBezTo>
                  <a:cubicBezTo>
                    <a:pt x="651" y="332"/>
                    <a:pt x="877" y="66"/>
                    <a:pt x="954" y="0"/>
                  </a:cubicBezTo>
                </a:path>
              </a:pathLst>
            </a:custGeom>
            <a:noFill/>
            <a:ln w="38100" cap="rnd" cmpd="sng">
              <a:solidFill>
                <a:schemeClr val="hlink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463880" name="Freeform 8"/>
            <p:cNvSpPr>
              <a:spLocks/>
            </p:cNvSpPr>
            <p:nvPr/>
          </p:nvSpPr>
          <p:spPr bwMode="auto">
            <a:xfrm rot="21051854">
              <a:off x="720" y="2340"/>
              <a:ext cx="954" cy="460"/>
            </a:xfrm>
            <a:custGeom>
              <a:avLst/>
              <a:gdLst>
                <a:gd name="T0" fmla="*/ 0 w 954"/>
                <a:gd name="T1" fmla="*/ 384 h 460"/>
                <a:gd name="T2" fmla="*/ 492 w 954"/>
                <a:gd name="T3" fmla="*/ 396 h 460"/>
                <a:gd name="T4" fmla="*/ 954 w 954"/>
                <a:gd name="T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4" h="460">
                  <a:moveTo>
                    <a:pt x="0" y="384"/>
                  </a:moveTo>
                  <a:cubicBezTo>
                    <a:pt x="192" y="403"/>
                    <a:pt x="333" y="460"/>
                    <a:pt x="492" y="396"/>
                  </a:cubicBezTo>
                  <a:cubicBezTo>
                    <a:pt x="651" y="332"/>
                    <a:pt x="877" y="66"/>
                    <a:pt x="954" y="0"/>
                  </a:cubicBezTo>
                </a:path>
              </a:pathLst>
            </a:custGeom>
            <a:noFill/>
            <a:ln w="38100" cap="rnd" cmpd="sng">
              <a:solidFill>
                <a:schemeClr val="hlink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</p:grpSp>
      <p:sp>
        <p:nvSpPr>
          <p:cNvPr id="463881" name="Text Box 9"/>
          <p:cNvSpPr txBox="1">
            <a:spLocks noChangeArrowheads="1"/>
          </p:cNvSpPr>
          <p:nvPr/>
        </p:nvSpPr>
        <p:spPr bwMode="auto">
          <a:xfrm>
            <a:off x="201613" y="2801034"/>
            <a:ext cx="18486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800" i="0" dirty="0">
                <a:solidFill>
                  <a:schemeClr val="hlink"/>
                </a:solidFill>
                <a:latin typeface="Times New Roman" panose="02020603050405020304" pitchFamily="18" charset="0"/>
              </a:rPr>
              <a:t>A’s Predicted Path</a:t>
            </a:r>
          </a:p>
        </p:txBody>
      </p:sp>
      <p:grpSp>
        <p:nvGrpSpPr>
          <p:cNvPr id="463882" name="Group 10"/>
          <p:cNvGrpSpPr>
            <a:grpSpLocks/>
          </p:cNvGrpSpPr>
          <p:nvPr/>
        </p:nvGrpSpPr>
        <p:grpSpPr bwMode="auto">
          <a:xfrm>
            <a:off x="3135319" y="1733553"/>
            <a:ext cx="820738" cy="1485903"/>
            <a:chOff x="3407" y="996"/>
            <a:chExt cx="517" cy="936"/>
          </a:xfrm>
        </p:grpSpPr>
        <p:sp>
          <p:nvSpPr>
            <p:cNvPr id="463883" name="Freeform 11"/>
            <p:cNvSpPr>
              <a:spLocks/>
            </p:cNvSpPr>
            <p:nvPr/>
          </p:nvSpPr>
          <p:spPr bwMode="auto">
            <a:xfrm>
              <a:off x="3557" y="1014"/>
              <a:ext cx="241" cy="864"/>
            </a:xfrm>
            <a:custGeom>
              <a:avLst/>
              <a:gdLst>
                <a:gd name="T0" fmla="*/ 19 w 241"/>
                <a:gd name="T1" fmla="*/ 864 h 864"/>
                <a:gd name="T2" fmla="*/ 37 w 241"/>
                <a:gd name="T3" fmla="*/ 336 h 864"/>
                <a:gd name="T4" fmla="*/ 241 w 241"/>
                <a:gd name="T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1" h="864">
                  <a:moveTo>
                    <a:pt x="19" y="864"/>
                  </a:moveTo>
                  <a:cubicBezTo>
                    <a:pt x="22" y="775"/>
                    <a:pt x="0" y="480"/>
                    <a:pt x="37" y="336"/>
                  </a:cubicBezTo>
                  <a:cubicBezTo>
                    <a:pt x="74" y="192"/>
                    <a:pt x="199" y="70"/>
                    <a:pt x="241" y="0"/>
                  </a:cubicBezTo>
                </a:path>
              </a:pathLst>
            </a:custGeom>
            <a:noFill/>
            <a:ln w="38100" cap="flat" cmpd="sng">
              <a:solidFill>
                <a:srgbClr val="FF3399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463884" name="Freeform 12"/>
            <p:cNvSpPr>
              <a:spLocks/>
            </p:cNvSpPr>
            <p:nvPr/>
          </p:nvSpPr>
          <p:spPr bwMode="auto">
            <a:xfrm rot="20469265">
              <a:off x="3407" y="996"/>
              <a:ext cx="241" cy="864"/>
            </a:xfrm>
            <a:custGeom>
              <a:avLst/>
              <a:gdLst>
                <a:gd name="T0" fmla="*/ 19 w 241"/>
                <a:gd name="T1" fmla="*/ 864 h 864"/>
                <a:gd name="T2" fmla="*/ 37 w 241"/>
                <a:gd name="T3" fmla="*/ 336 h 864"/>
                <a:gd name="T4" fmla="*/ 241 w 241"/>
                <a:gd name="T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1" h="864">
                  <a:moveTo>
                    <a:pt x="19" y="864"/>
                  </a:moveTo>
                  <a:cubicBezTo>
                    <a:pt x="22" y="775"/>
                    <a:pt x="0" y="480"/>
                    <a:pt x="37" y="336"/>
                  </a:cubicBezTo>
                  <a:cubicBezTo>
                    <a:pt x="74" y="192"/>
                    <a:pt x="199" y="70"/>
                    <a:pt x="241" y="0"/>
                  </a:cubicBezTo>
                </a:path>
              </a:pathLst>
            </a:custGeom>
            <a:noFill/>
            <a:ln w="38100" cap="rnd" cmpd="sng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463885" name="Freeform 13"/>
            <p:cNvSpPr>
              <a:spLocks/>
            </p:cNvSpPr>
            <p:nvPr/>
          </p:nvSpPr>
          <p:spPr bwMode="auto">
            <a:xfrm rot="1081458">
              <a:off x="3683" y="1068"/>
              <a:ext cx="241" cy="864"/>
            </a:xfrm>
            <a:custGeom>
              <a:avLst/>
              <a:gdLst>
                <a:gd name="T0" fmla="*/ 19 w 241"/>
                <a:gd name="T1" fmla="*/ 864 h 864"/>
                <a:gd name="T2" fmla="*/ 37 w 241"/>
                <a:gd name="T3" fmla="*/ 336 h 864"/>
                <a:gd name="T4" fmla="*/ 241 w 241"/>
                <a:gd name="T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1" h="864">
                  <a:moveTo>
                    <a:pt x="19" y="864"/>
                  </a:moveTo>
                  <a:cubicBezTo>
                    <a:pt x="22" y="775"/>
                    <a:pt x="0" y="480"/>
                    <a:pt x="37" y="336"/>
                  </a:cubicBezTo>
                  <a:cubicBezTo>
                    <a:pt x="74" y="192"/>
                    <a:pt x="199" y="70"/>
                    <a:pt x="241" y="0"/>
                  </a:cubicBezTo>
                </a:path>
              </a:pathLst>
            </a:custGeom>
            <a:noFill/>
            <a:ln w="38100" cap="rnd" cmpd="sng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</p:grpSp>
      <p:sp>
        <p:nvSpPr>
          <p:cNvPr id="463886" name="Text Box 14"/>
          <p:cNvSpPr txBox="1">
            <a:spLocks noChangeArrowheads="1"/>
          </p:cNvSpPr>
          <p:nvPr/>
        </p:nvSpPr>
        <p:spPr bwMode="auto">
          <a:xfrm>
            <a:off x="2549525" y="3251200"/>
            <a:ext cx="1479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b="0">
                <a:solidFill>
                  <a:srgbClr val="FF3399"/>
                </a:solidFill>
                <a:latin typeface="Times New Roman" panose="02020603050405020304" pitchFamily="18" charset="0"/>
              </a:rPr>
              <a:t>B’s Predicted Path</a:t>
            </a:r>
          </a:p>
        </p:txBody>
      </p:sp>
      <p:sp>
        <p:nvSpPr>
          <p:cNvPr id="463887" name="Line 15"/>
          <p:cNvSpPr>
            <a:spLocks noChangeShapeType="1"/>
          </p:cNvSpPr>
          <p:nvPr/>
        </p:nvSpPr>
        <p:spPr bwMode="auto">
          <a:xfrm flipH="1">
            <a:off x="1855788" y="3638550"/>
            <a:ext cx="790575" cy="171450"/>
          </a:xfrm>
          <a:prstGeom prst="line">
            <a:avLst/>
          </a:prstGeom>
          <a:noFill/>
          <a:ln w="38100" cmpd="dbl">
            <a:solidFill>
              <a:srgbClr val="FF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463888" name="Line 16"/>
          <p:cNvSpPr>
            <a:spLocks noChangeShapeType="1"/>
          </p:cNvSpPr>
          <p:nvPr/>
        </p:nvSpPr>
        <p:spPr bwMode="auto">
          <a:xfrm>
            <a:off x="1989138" y="3257550"/>
            <a:ext cx="647700" cy="904875"/>
          </a:xfrm>
          <a:prstGeom prst="line">
            <a:avLst/>
          </a:prstGeom>
          <a:noFill/>
          <a:ln w="38100" cmpd="dbl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grpSp>
        <p:nvGrpSpPr>
          <p:cNvPr id="463889" name="Group 17"/>
          <p:cNvGrpSpPr>
            <a:grpSpLocks/>
          </p:cNvGrpSpPr>
          <p:nvPr/>
        </p:nvGrpSpPr>
        <p:grpSpPr bwMode="auto">
          <a:xfrm>
            <a:off x="2670176" y="4229103"/>
            <a:ext cx="1581151" cy="977901"/>
            <a:chOff x="720" y="2340"/>
            <a:chExt cx="996" cy="616"/>
          </a:xfrm>
        </p:grpSpPr>
        <p:sp>
          <p:nvSpPr>
            <p:cNvPr id="463890" name="Freeform 18"/>
            <p:cNvSpPr>
              <a:spLocks/>
            </p:cNvSpPr>
            <p:nvPr/>
          </p:nvSpPr>
          <p:spPr bwMode="auto">
            <a:xfrm>
              <a:off x="744" y="2420"/>
              <a:ext cx="954" cy="460"/>
            </a:xfrm>
            <a:custGeom>
              <a:avLst/>
              <a:gdLst>
                <a:gd name="T0" fmla="*/ 0 w 954"/>
                <a:gd name="T1" fmla="*/ 384 h 460"/>
                <a:gd name="T2" fmla="*/ 492 w 954"/>
                <a:gd name="T3" fmla="*/ 396 h 460"/>
                <a:gd name="T4" fmla="*/ 954 w 954"/>
                <a:gd name="T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4" h="460">
                  <a:moveTo>
                    <a:pt x="0" y="384"/>
                  </a:moveTo>
                  <a:cubicBezTo>
                    <a:pt x="192" y="403"/>
                    <a:pt x="333" y="460"/>
                    <a:pt x="492" y="396"/>
                  </a:cubicBezTo>
                  <a:cubicBezTo>
                    <a:pt x="651" y="332"/>
                    <a:pt x="877" y="66"/>
                    <a:pt x="954" y="0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463891" name="Freeform 19"/>
            <p:cNvSpPr>
              <a:spLocks/>
            </p:cNvSpPr>
            <p:nvPr/>
          </p:nvSpPr>
          <p:spPr bwMode="auto">
            <a:xfrm rot="502143">
              <a:off x="762" y="2496"/>
              <a:ext cx="954" cy="460"/>
            </a:xfrm>
            <a:custGeom>
              <a:avLst/>
              <a:gdLst>
                <a:gd name="T0" fmla="*/ 0 w 954"/>
                <a:gd name="T1" fmla="*/ 384 h 460"/>
                <a:gd name="T2" fmla="*/ 492 w 954"/>
                <a:gd name="T3" fmla="*/ 396 h 460"/>
                <a:gd name="T4" fmla="*/ 954 w 954"/>
                <a:gd name="T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4" h="460">
                  <a:moveTo>
                    <a:pt x="0" y="384"/>
                  </a:moveTo>
                  <a:cubicBezTo>
                    <a:pt x="192" y="403"/>
                    <a:pt x="333" y="460"/>
                    <a:pt x="492" y="396"/>
                  </a:cubicBezTo>
                  <a:cubicBezTo>
                    <a:pt x="651" y="332"/>
                    <a:pt x="877" y="66"/>
                    <a:pt x="954" y="0"/>
                  </a:cubicBezTo>
                </a:path>
              </a:pathLst>
            </a:custGeom>
            <a:noFill/>
            <a:ln w="38100" cap="rnd" cmpd="sng">
              <a:solidFill>
                <a:schemeClr val="hlink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463892" name="Freeform 20"/>
            <p:cNvSpPr>
              <a:spLocks/>
            </p:cNvSpPr>
            <p:nvPr/>
          </p:nvSpPr>
          <p:spPr bwMode="auto">
            <a:xfrm rot="21051854">
              <a:off x="720" y="2340"/>
              <a:ext cx="954" cy="460"/>
            </a:xfrm>
            <a:custGeom>
              <a:avLst/>
              <a:gdLst>
                <a:gd name="T0" fmla="*/ 0 w 954"/>
                <a:gd name="T1" fmla="*/ 384 h 460"/>
                <a:gd name="T2" fmla="*/ 492 w 954"/>
                <a:gd name="T3" fmla="*/ 396 h 460"/>
                <a:gd name="T4" fmla="*/ 954 w 954"/>
                <a:gd name="T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4" h="460">
                  <a:moveTo>
                    <a:pt x="0" y="384"/>
                  </a:moveTo>
                  <a:cubicBezTo>
                    <a:pt x="192" y="403"/>
                    <a:pt x="333" y="460"/>
                    <a:pt x="492" y="396"/>
                  </a:cubicBezTo>
                  <a:cubicBezTo>
                    <a:pt x="651" y="332"/>
                    <a:pt x="877" y="66"/>
                    <a:pt x="954" y="0"/>
                  </a:cubicBezTo>
                </a:path>
              </a:pathLst>
            </a:custGeom>
            <a:noFill/>
            <a:ln w="38100" cap="rnd" cmpd="sng">
              <a:solidFill>
                <a:schemeClr val="hlink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</p:grpSp>
      <p:grpSp>
        <p:nvGrpSpPr>
          <p:cNvPr id="463893" name="Group 21"/>
          <p:cNvGrpSpPr>
            <a:grpSpLocks/>
          </p:cNvGrpSpPr>
          <p:nvPr/>
        </p:nvGrpSpPr>
        <p:grpSpPr bwMode="auto">
          <a:xfrm>
            <a:off x="654050" y="3686178"/>
            <a:ext cx="820738" cy="1485903"/>
            <a:chOff x="3407" y="996"/>
            <a:chExt cx="517" cy="936"/>
          </a:xfrm>
        </p:grpSpPr>
        <p:sp>
          <p:nvSpPr>
            <p:cNvPr id="463894" name="Freeform 22"/>
            <p:cNvSpPr>
              <a:spLocks/>
            </p:cNvSpPr>
            <p:nvPr/>
          </p:nvSpPr>
          <p:spPr bwMode="auto">
            <a:xfrm>
              <a:off x="3557" y="1014"/>
              <a:ext cx="241" cy="864"/>
            </a:xfrm>
            <a:custGeom>
              <a:avLst/>
              <a:gdLst>
                <a:gd name="T0" fmla="*/ 19 w 241"/>
                <a:gd name="T1" fmla="*/ 864 h 864"/>
                <a:gd name="T2" fmla="*/ 37 w 241"/>
                <a:gd name="T3" fmla="*/ 336 h 864"/>
                <a:gd name="T4" fmla="*/ 241 w 241"/>
                <a:gd name="T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1" h="864">
                  <a:moveTo>
                    <a:pt x="19" y="864"/>
                  </a:moveTo>
                  <a:cubicBezTo>
                    <a:pt x="22" y="775"/>
                    <a:pt x="0" y="480"/>
                    <a:pt x="37" y="336"/>
                  </a:cubicBezTo>
                  <a:cubicBezTo>
                    <a:pt x="74" y="192"/>
                    <a:pt x="199" y="70"/>
                    <a:pt x="241" y="0"/>
                  </a:cubicBezTo>
                </a:path>
              </a:pathLst>
            </a:custGeom>
            <a:noFill/>
            <a:ln w="38100" cap="flat" cmpd="sng">
              <a:solidFill>
                <a:srgbClr val="FF3399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463895" name="Freeform 23"/>
            <p:cNvSpPr>
              <a:spLocks/>
            </p:cNvSpPr>
            <p:nvPr/>
          </p:nvSpPr>
          <p:spPr bwMode="auto">
            <a:xfrm rot="20469265">
              <a:off x="3407" y="996"/>
              <a:ext cx="241" cy="864"/>
            </a:xfrm>
            <a:custGeom>
              <a:avLst/>
              <a:gdLst>
                <a:gd name="T0" fmla="*/ 19 w 241"/>
                <a:gd name="T1" fmla="*/ 864 h 864"/>
                <a:gd name="T2" fmla="*/ 37 w 241"/>
                <a:gd name="T3" fmla="*/ 336 h 864"/>
                <a:gd name="T4" fmla="*/ 241 w 241"/>
                <a:gd name="T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1" h="864">
                  <a:moveTo>
                    <a:pt x="19" y="864"/>
                  </a:moveTo>
                  <a:cubicBezTo>
                    <a:pt x="22" y="775"/>
                    <a:pt x="0" y="480"/>
                    <a:pt x="37" y="336"/>
                  </a:cubicBezTo>
                  <a:cubicBezTo>
                    <a:pt x="74" y="192"/>
                    <a:pt x="199" y="70"/>
                    <a:pt x="241" y="0"/>
                  </a:cubicBezTo>
                </a:path>
              </a:pathLst>
            </a:custGeom>
            <a:noFill/>
            <a:ln w="38100" cap="rnd" cmpd="sng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463896" name="Freeform 24"/>
            <p:cNvSpPr>
              <a:spLocks/>
            </p:cNvSpPr>
            <p:nvPr/>
          </p:nvSpPr>
          <p:spPr bwMode="auto">
            <a:xfrm rot="1081458">
              <a:off x="3683" y="1068"/>
              <a:ext cx="241" cy="864"/>
            </a:xfrm>
            <a:custGeom>
              <a:avLst/>
              <a:gdLst>
                <a:gd name="T0" fmla="*/ 19 w 241"/>
                <a:gd name="T1" fmla="*/ 864 h 864"/>
                <a:gd name="T2" fmla="*/ 37 w 241"/>
                <a:gd name="T3" fmla="*/ 336 h 864"/>
                <a:gd name="T4" fmla="*/ 241 w 241"/>
                <a:gd name="T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1" h="864">
                  <a:moveTo>
                    <a:pt x="19" y="864"/>
                  </a:moveTo>
                  <a:cubicBezTo>
                    <a:pt x="22" y="775"/>
                    <a:pt x="0" y="480"/>
                    <a:pt x="37" y="336"/>
                  </a:cubicBezTo>
                  <a:cubicBezTo>
                    <a:pt x="74" y="192"/>
                    <a:pt x="199" y="70"/>
                    <a:pt x="241" y="0"/>
                  </a:cubicBezTo>
                </a:path>
              </a:pathLst>
            </a:custGeom>
            <a:noFill/>
            <a:ln w="38100" cap="rnd" cmpd="sng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</p:grpSp>
      <p:sp>
        <p:nvSpPr>
          <p:cNvPr id="463897" name="Text Box 25"/>
          <p:cNvSpPr txBox="1">
            <a:spLocks noChangeArrowheads="1"/>
          </p:cNvSpPr>
          <p:nvPr/>
        </p:nvSpPr>
        <p:spPr bwMode="auto">
          <a:xfrm>
            <a:off x="2443163" y="1438275"/>
            <a:ext cx="1946275" cy="42148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US" sz="2000" i="0" dirty="0" err="1">
                <a:solidFill>
                  <a:srgbClr val="FF3399"/>
                </a:solidFill>
                <a:latin typeface="Times New Roman" panose="02020603050405020304" pitchFamily="18" charset="0"/>
              </a:rPr>
              <a:t>Sim</a:t>
            </a:r>
            <a:r>
              <a:rPr lang="en-US" sz="2000" i="0" dirty="0">
                <a:solidFill>
                  <a:srgbClr val="FF3399"/>
                </a:solidFill>
                <a:latin typeface="Times New Roman" panose="02020603050405020304" pitchFamily="18" charset="0"/>
              </a:rPr>
              <a:t> B</a:t>
            </a:r>
          </a:p>
        </p:txBody>
      </p:sp>
      <p:sp>
        <p:nvSpPr>
          <p:cNvPr id="463898" name="Line 26"/>
          <p:cNvSpPr>
            <a:spLocks noChangeShapeType="1"/>
          </p:cNvSpPr>
          <p:nvPr/>
        </p:nvSpPr>
        <p:spPr bwMode="auto">
          <a:xfrm>
            <a:off x="2441575" y="3867150"/>
            <a:ext cx="19526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463899" name="Line 27"/>
          <p:cNvSpPr>
            <a:spLocks noChangeShapeType="1"/>
          </p:cNvSpPr>
          <p:nvPr/>
        </p:nvSpPr>
        <p:spPr bwMode="auto">
          <a:xfrm>
            <a:off x="188913" y="3409950"/>
            <a:ext cx="1952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463900" name="AutoShape 28"/>
          <p:cNvSpPr>
            <a:spLocks noChangeArrowheads="1"/>
          </p:cNvSpPr>
          <p:nvPr/>
        </p:nvSpPr>
        <p:spPr bwMode="auto">
          <a:xfrm>
            <a:off x="293688" y="2466975"/>
            <a:ext cx="238125" cy="228600"/>
          </a:xfrm>
          <a:prstGeom prst="diamond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463901" name="AutoShape 29"/>
          <p:cNvSpPr>
            <a:spLocks noChangeArrowheads="1"/>
          </p:cNvSpPr>
          <p:nvPr/>
        </p:nvSpPr>
        <p:spPr bwMode="auto">
          <a:xfrm>
            <a:off x="788988" y="4962525"/>
            <a:ext cx="238125" cy="228600"/>
          </a:xfrm>
          <a:prstGeom prst="diamond">
            <a:avLst/>
          </a:prstGeom>
          <a:solidFill>
            <a:srgbClr val="FF3399"/>
          </a:solidFill>
          <a:ln w="38100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463902" name="AutoShape 30"/>
          <p:cNvSpPr>
            <a:spLocks noChangeArrowheads="1"/>
          </p:cNvSpPr>
          <p:nvPr/>
        </p:nvSpPr>
        <p:spPr bwMode="auto">
          <a:xfrm>
            <a:off x="3284538" y="3028950"/>
            <a:ext cx="238125" cy="228600"/>
          </a:xfrm>
          <a:prstGeom prst="diamond">
            <a:avLst/>
          </a:prstGeom>
          <a:solidFill>
            <a:srgbClr val="FF3399"/>
          </a:solidFill>
          <a:ln w="38100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463903" name="AutoShape 31"/>
          <p:cNvSpPr>
            <a:spLocks noChangeArrowheads="1"/>
          </p:cNvSpPr>
          <p:nvPr/>
        </p:nvSpPr>
        <p:spPr bwMode="auto">
          <a:xfrm>
            <a:off x="2589213" y="4857750"/>
            <a:ext cx="238125" cy="228600"/>
          </a:xfrm>
          <a:prstGeom prst="diamond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463904" name="Text Box 32"/>
          <p:cNvSpPr txBox="1">
            <a:spLocks noChangeArrowheads="1"/>
          </p:cNvSpPr>
          <p:nvPr/>
        </p:nvSpPr>
        <p:spPr bwMode="auto">
          <a:xfrm>
            <a:off x="4743450" y="1447800"/>
            <a:ext cx="1946275" cy="42148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hlink"/>
                </a:solidFill>
                <a:latin typeface="Times New Roman" panose="02020603050405020304" pitchFamily="18" charset="0"/>
              </a:rPr>
              <a:t>Sim A</a:t>
            </a:r>
          </a:p>
        </p:txBody>
      </p:sp>
      <p:sp>
        <p:nvSpPr>
          <p:cNvPr id="463905" name="Text Box 33"/>
          <p:cNvSpPr txBox="1">
            <a:spLocks noChangeArrowheads="1"/>
          </p:cNvSpPr>
          <p:nvPr/>
        </p:nvSpPr>
        <p:spPr bwMode="auto">
          <a:xfrm>
            <a:off x="4754563" y="2803525"/>
            <a:ext cx="1479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b="0" dirty="0">
                <a:solidFill>
                  <a:schemeClr val="hlink"/>
                </a:solidFill>
                <a:latin typeface="Times New Roman" panose="02020603050405020304" pitchFamily="18" charset="0"/>
              </a:rPr>
              <a:t>A’s Predicted Path</a:t>
            </a:r>
          </a:p>
        </p:txBody>
      </p:sp>
      <p:grpSp>
        <p:nvGrpSpPr>
          <p:cNvPr id="463906" name="Group 34"/>
          <p:cNvGrpSpPr>
            <a:grpSpLocks/>
          </p:cNvGrpSpPr>
          <p:nvPr/>
        </p:nvGrpSpPr>
        <p:grpSpPr bwMode="auto">
          <a:xfrm>
            <a:off x="7688269" y="1733553"/>
            <a:ext cx="820738" cy="1485903"/>
            <a:chOff x="3407" y="996"/>
            <a:chExt cx="517" cy="936"/>
          </a:xfrm>
        </p:grpSpPr>
        <p:sp>
          <p:nvSpPr>
            <p:cNvPr id="463907" name="Freeform 35"/>
            <p:cNvSpPr>
              <a:spLocks/>
            </p:cNvSpPr>
            <p:nvPr/>
          </p:nvSpPr>
          <p:spPr bwMode="auto">
            <a:xfrm>
              <a:off x="3557" y="1014"/>
              <a:ext cx="241" cy="864"/>
            </a:xfrm>
            <a:custGeom>
              <a:avLst/>
              <a:gdLst>
                <a:gd name="T0" fmla="*/ 19 w 241"/>
                <a:gd name="T1" fmla="*/ 864 h 864"/>
                <a:gd name="T2" fmla="*/ 37 w 241"/>
                <a:gd name="T3" fmla="*/ 336 h 864"/>
                <a:gd name="T4" fmla="*/ 241 w 241"/>
                <a:gd name="T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1" h="864">
                  <a:moveTo>
                    <a:pt x="19" y="864"/>
                  </a:moveTo>
                  <a:cubicBezTo>
                    <a:pt x="22" y="775"/>
                    <a:pt x="0" y="480"/>
                    <a:pt x="37" y="336"/>
                  </a:cubicBezTo>
                  <a:cubicBezTo>
                    <a:pt x="74" y="192"/>
                    <a:pt x="199" y="70"/>
                    <a:pt x="241" y="0"/>
                  </a:cubicBezTo>
                </a:path>
              </a:pathLst>
            </a:custGeom>
            <a:noFill/>
            <a:ln w="38100" cap="flat" cmpd="sng">
              <a:solidFill>
                <a:srgbClr val="FF3399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463908" name="Freeform 36"/>
            <p:cNvSpPr>
              <a:spLocks/>
            </p:cNvSpPr>
            <p:nvPr/>
          </p:nvSpPr>
          <p:spPr bwMode="auto">
            <a:xfrm rot="20469265">
              <a:off x="3407" y="996"/>
              <a:ext cx="241" cy="864"/>
            </a:xfrm>
            <a:custGeom>
              <a:avLst/>
              <a:gdLst>
                <a:gd name="T0" fmla="*/ 19 w 241"/>
                <a:gd name="T1" fmla="*/ 864 h 864"/>
                <a:gd name="T2" fmla="*/ 37 w 241"/>
                <a:gd name="T3" fmla="*/ 336 h 864"/>
                <a:gd name="T4" fmla="*/ 241 w 241"/>
                <a:gd name="T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1" h="864">
                  <a:moveTo>
                    <a:pt x="19" y="864"/>
                  </a:moveTo>
                  <a:cubicBezTo>
                    <a:pt x="22" y="775"/>
                    <a:pt x="0" y="480"/>
                    <a:pt x="37" y="336"/>
                  </a:cubicBezTo>
                  <a:cubicBezTo>
                    <a:pt x="74" y="192"/>
                    <a:pt x="199" y="70"/>
                    <a:pt x="241" y="0"/>
                  </a:cubicBezTo>
                </a:path>
              </a:pathLst>
            </a:custGeom>
            <a:noFill/>
            <a:ln w="38100" cap="rnd" cmpd="sng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463909" name="Freeform 37"/>
            <p:cNvSpPr>
              <a:spLocks/>
            </p:cNvSpPr>
            <p:nvPr/>
          </p:nvSpPr>
          <p:spPr bwMode="auto">
            <a:xfrm rot="1081458">
              <a:off x="3683" y="1068"/>
              <a:ext cx="241" cy="864"/>
            </a:xfrm>
            <a:custGeom>
              <a:avLst/>
              <a:gdLst>
                <a:gd name="T0" fmla="*/ 19 w 241"/>
                <a:gd name="T1" fmla="*/ 864 h 864"/>
                <a:gd name="T2" fmla="*/ 37 w 241"/>
                <a:gd name="T3" fmla="*/ 336 h 864"/>
                <a:gd name="T4" fmla="*/ 241 w 241"/>
                <a:gd name="T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1" h="864">
                  <a:moveTo>
                    <a:pt x="19" y="864"/>
                  </a:moveTo>
                  <a:cubicBezTo>
                    <a:pt x="22" y="775"/>
                    <a:pt x="0" y="480"/>
                    <a:pt x="37" y="336"/>
                  </a:cubicBezTo>
                  <a:cubicBezTo>
                    <a:pt x="74" y="192"/>
                    <a:pt x="199" y="70"/>
                    <a:pt x="241" y="0"/>
                  </a:cubicBezTo>
                </a:path>
              </a:pathLst>
            </a:custGeom>
            <a:noFill/>
            <a:ln w="38100" cap="rnd" cmpd="sng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</p:grpSp>
      <p:sp>
        <p:nvSpPr>
          <p:cNvPr id="463910" name="Text Box 38"/>
          <p:cNvSpPr txBox="1">
            <a:spLocks noChangeArrowheads="1"/>
          </p:cNvSpPr>
          <p:nvPr/>
        </p:nvSpPr>
        <p:spPr bwMode="auto">
          <a:xfrm>
            <a:off x="7102475" y="3251200"/>
            <a:ext cx="1479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b="0" dirty="0">
                <a:solidFill>
                  <a:srgbClr val="FF3399"/>
                </a:solidFill>
                <a:latin typeface="Times New Roman" panose="02020603050405020304" pitchFamily="18" charset="0"/>
              </a:rPr>
              <a:t>B’s Predicted Path</a:t>
            </a:r>
          </a:p>
        </p:txBody>
      </p:sp>
      <p:grpSp>
        <p:nvGrpSpPr>
          <p:cNvPr id="463911" name="Group 39"/>
          <p:cNvGrpSpPr>
            <a:grpSpLocks/>
          </p:cNvGrpSpPr>
          <p:nvPr/>
        </p:nvGrpSpPr>
        <p:grpSpPr bwMode="auto">
          <a:xfrm>
            <a:off x="7223126" y="4229103"/>
            <a:ext cx="1581151" cy="977901"/>
            <a:chOff x="720" y="2340"/>
            <a:chExt cx="996" cy="616"/>
          </a:xfrm>
        </p:grpSpPr>
        <p:sp>
          <p:nvSpPr>
            <p:cNvPr id="463912" name="Freeform 40"/>
            <p:cNvSpPr>
              <a:spLocks/>
            </p:cNvSpPr>
            <p:nvPr/>
          </p:nvSpPr>
          <p:spPr bwMode="auto">
            <a:xfrm>
              <a:off x="744" y="2420"/>
              <a:ext cx="954" cy="460"/>
            </a:xfrm>
            <a:custGeom>
              <a:avLst/>
              <a:gdLst>
                <a:gd name="T0" fmla="*/ 0 w 954"/>
                <a:gd name="T1" fmla="*/ 384 h 460"/>
                <a:gd name="T2" fmla="*/ 492 w 954"/>
                <a:gd name="T3" fmla="*/ 396 h 460"/>
                <a:gd name="T4" fmla="*/ 954 w 954"/>
                <a:gd name="T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4" h="460">
                  <a:moveTo>
                    <a:pt x="0" y="384"/>
                  </a:moveTo>
                  <a:cubicBezTo>
                    <a:pt x="192" y="403"/>
                    <a:pt x="333" y="460"/>
                    <a:pt x="492" y="396"/>
                  </a:cubicBezTo>
                  <a:cubicBezTo>
                    <a:pt x="651" y="332"/>
                    <a:pt x="877" y="66"/>
                    <a:pt x="954" y="0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463913" name="Freeform 41"/>
            <p:cNvSpPr>
              <a:spLocks/>
            </p:cNvSpPr>
            <p:nvPr/>
          </p:nvSpPr>
          <p:spPr bwMode="auto">
            <a:xfrm rot="502143">
              <a:off x="762" y="2496"/>
              <a:ext cx="954" cy="460"/>
            </a:xfrm>
            <a:custGeom>
              <a:avLst/>
              <a:gdLst>
                <a:gd name="T0" fmla="*/ 0 w 954"/>
                <a:gd name="T1" fmla="*/ 384 h 460"/>
                <a:gd name="T2" fmla="*/ 492 w 954"/>
                <a:gd name="T3" fmla="*/ 396 h 460"/>
                <a:gd name="T4" fmla="*/ 954 w 954"/>
                <a:gd name="T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4" h="460">
                  <a:moveTo>
                    <a:pt x="0" y="384"/>
                  </a:moveTo>
                  <a:cubicBezTo>
                    <a:pt x="192" y="403"/>
                    <a:pt x="333" y="460"/>
                    <a:pt x="492" y="396"/>
                  </a:cubicBezTo>
                  <a:cubicBezTo>
                    <a:pt x="651" y="332"/>
                    <a:pt x="877" y="66"/>
                    <a:pt x="954" y="0"/>
                  </a:cubicBezTo>
                </a:path>
              </a:pathLst>
            </a:custGeom>
            <a:noFill/>
            <a:ln w="38100" cap="rnd" cmpd="sng">
              <a:solidFill>
                <a:schemeClr val="hlink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463914" name="Freeform 42"/>
            <p:cNvSpPr>
              <a:spLocks/>
            </p:cNvSpPr>
            <p:nvPr/>
          </p:nvSpPr>
          <p:spPr bwMode="auto">
            <a:xfrm rot="21051854">
              <a:off x="720" y="2340"/>
              <a:ext cx="954" cy="460"/>
            </a:xfrm>
            <a:custGeom>
              <a:avLst/>
              <a:gdLst>
                <a:gd name="T0" fmla="*/ 0 w 954"/>
                <a:gd name="T1" fmla="*/ 384 h 460"/>
                <a:gd name="T2" fmla="*/ 492 w 954"/>
                <a:gd name="T3" fmla="*/ 396 h 460"/>
                <a:gd name="T4" fmla="*/ 954 w 954"/>
                <a:gd name="T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4" h="460">
                  <a:moveTo>
                    <a:pt x="0" y="384"/>
                  </a:moveTo>
                  <a:cubicBezTo>
                    <a:pt x="192" y="403"/>
                    <a:pt x="333" y="460"/>
                    <a:pt x="492" y="396"/>
                  </a:cubicBezTo>
                  <a:cubicBezTo>
                    <a:pt x="651" y="332"/>
                    <a:pt x="877" y="66"/>
                    <a:pt x="954" y="0"/>
                  </a:cubicBezTo>
                </a:path>
              </a:pathLst>
            </a:custGeom>
            <a:noFill/>
            <a:ln w="38100" cap="rnd" cmpd="sng">
              <a:solidFill>
                <a:schemeClr val="hlink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</p:grpSp>
      <p:grpSp>
        <p:nvGrpSpPr>
          <p:cNvPr id="463915" name="Group 43"/>
          <p:cNvGrpSpPr>
            <a:grpSpLocks/>
          </p:cNvGrpSpPr>
          <p:nvPr/>
        </p:nvGrpSpPr>
        <p:grpSpPr bwMode="auto">
          <a:xfrm>
            <a:off x="5207000" y="3686178"/>
            <a:ext cx="820738" cy="1485903"/>
            <a:chOff x="3407" y="996"/>
            <a:chExt cx="517" cy="936"/>
          </a:xfrm>
        </p:grpSpPr>
        <p:sp>
          <p:nvSpPr>
            <p:cNvPr id="463916" name="Freeform 44"/>
            <p:cNvSpPr>
              <a:spLocks/>
            </p:cNvSpPr>
            <p:nvPr/>
          </p:nvSpPr>
          <p:spPr bwMode="auto">
            <a:xfrm>
              <a:off x="3557" y="1014"/>
              <a:ext cx="241" cy="864"/>
            </a:xfrm>
            <a:custGeom>
              <a:avLst/>
              <a:gdLst>
                <a:gd name="T0" fmla="*/ 19 w 241"/>
                <a:gd name="T1" fmla="*/ 864 h 864"/>
                <a:gd name="T2" fmla="*/ 37 w 241"/>
                <a:gd name="T3" fmla="*/ 336 h 864"/>
                <a:gd name="T4" fmla="*/ 241 w 241"/>
                <a:gd name="T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1" h="864">
                  <a:moveTo>
                    <a:pt x="19" y="864"/>
                  </a:moveTo>
                  <a:cubicBezTo>
                    <a:pt x="22" y="775"/>
                    <a:pt x="0" y="480"/>
                    <a:pt x="37" y="336"/>
                  </a:cubicBezTo>
                  <a:cubicBezTo>
                    <a:pt x="74" y="192"/>
                    <a:pt x="199" y="70"/>
                    <a:pt x="241" y="0"/>
                  </a:cubicBezTo>
                </a:path>
              </a:pathLst>
            </a:custGeom>
            <a:noFill/>
            <a:ln w="38100" cap="flat" cmpd="sng">
              <a:solidFill>
                <a:srgbClr val="FF3399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463917" name="Freeform 45"/>
            <p:cNvSpPr>
              <a:spLocks/>
            </p:cNvSpPr>
            <p:nvPr/>
          </p:nvSpPr>
          <p:spPr bwMode="auto">
            <a:xfrm rot="20469265">
              <a:off x="3407" y="996"/>
              <a:ext cx="241" cy="864"/>
            </a:xfrm>
            <a:custGeom>
              <a:avLst/>
              <a:gdLst>
                <a:gd name="T0" fmla="*/ 19 w 241"/>
                <a:gd name="T1" fmla="*/ 864 h 864"/>
                <a:gd name="T2" fmla="*/ 37 w 241"/>
                <a:gd name="T3" fmla="*/ 336 h 864"/>
                <a:gd name="T4" fmla="*/ 241 w 241"/>
                <a:gd name="T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1" h="864">
                  <a:moveTo>
                    <a:pt x="19" y="864"/>
                  </a:moveTo>
                  <a:cubicBezTo>
                    <a:pt x="22" y="775"/>
                    <a:pt x="0" y="480"/>
                    <a:pt x="37" y="336"/>
                  </a:cubicBezTo>
                  <a:cubicBezTo>
                    <a:pt x="74" y="192"/>
                    <a:pt x="199" y="70"/>
                    <a:pt x="241" y="0"/>
                  </a:cubicBezTo>
                </a:path>
              </a:pathLst>
            </a:custGeom>
            <a:noFill/>
            <a:ln w="38100" cap="rnd" cmpd="sng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463918" name="Freeform 46"/>
            <p:cNvSpPr>
              <a:spLocks/>
            </p:cNvSpPr>
            <p:nvPr/>
          </p:nvSpPr>
          <p:spPr bwMode="auto">
            <a:xfrm rot="1081458">
              <a:off x="3683" y="1068"/>
              <a:ext cx="241" cy="864"/>
            </a:xfrm>
            <a:custGeom>
              <a:avLst/>
              <a:gdLst>
                <a:gd name="T0" fmla="*/ 19 w 241"/>
                <a:gd name="T1" fmla="*/ 864 h 864"/>
                <a:gd name="T2" fmla="*/ 37 w 241"/>
                <a:gd name="T3" fmla="*/ 336 h 864"/>
                <a:gd name="T4" fmla="*/ 241 w 241"/>
                <a:gd name="T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1" h="864">
                  <a:moveTo>
                    <a:pt x="19" y="864"/>
                  </a:moveTo>
                  <a:cubicBezTo>
                    <a:pt x="22" y="775"/>
                    <a:pt x="0" y="480"/>
                    <a:pt x="37" y="336"/>
                  </a:cubicBezTo>
                  <a:cubicBezTo>
                    <a:pt x="74" y="192"/>
                    <a:pt x="199" y="70"/>
                    <a:pt x="241" y="0"/>
                  </a:cubicBezTo>
                </a:path>
              </a:pathLst>
            </a:custGeom>
            <a:noFill/>
            <a:ln w="38100" cap="rnd" cmpd="sng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</p:grpSp>
      <p:sp>
        <p:nvSpPr>
          <p:cNvPr id="463919" name="Text Box 47"/>
          <p:cNvSpPr txBox="1">
            <a:spLocks noChangeArrowheads="1"/>
          </p:cNvSpPr>
          <p:nvPr/>
        </p:nvSpPr>
        <p:spPr bwMode="auto">
          <a:xfrm>
            <a:off x="7050088" y="1464622"/>
            <a:ext cx="1946275" cy="42148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FF3399"/>
                </a:solidFill>
                <a:latin typeface="Times New Roman" panose="02020603050405020304" pitchFamily="18" charset="0"/>
              </a:rPr>
              <a:t>Sim B</a:t>
            </a:r>
          </a:p>
        </p:txBody>
      </p:sp>
      <p:sp>
        <p:nvSpPr>
          <p:cNvPr id="463920" name="Line 48"/>
          <p:cNvSpPr>
            <a:spLocks noChangeShapeType="1"/>
          </p:cNvSpPr>
          <p:nvPr/>
        </p:nvSpPr>
        <p:spPr bwMode="auto">
          <a:xfrm>
            <a:off x="6994525" y="3867150"/>
            <a:ext cx="1952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463921" name="Line 49"/>
          <p:cNvSpPr>
            <a:spLocks noChangeShapeType="1"/>
          </p:cNvSpPr>
          <p:nvPr/>
        </p:nvSpPr>
        <p:spPr bwMode="auto">
          <a:xfrm>
            <a:off x="4741863" y="3409950"/>
            <a:ext cx="1952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463922" name="AutoShape 50"/>
          <p:cNvSpPr>
            <a:spLocks noChangeArrowheads="1"/>
          </p:cNvSpPr>
          <p:nvPr/>
        </p:nvSpPr>
        <p:spPr bwMode="auto">
          <a:xfrm>
            <a:off x="5046663" y="4162425"/>
            <a:ext cx="238125" cy="228600"/>
          </a:xfrm>
          <a:prstGeom prst="diamond">
            <a:avLst/>
          </a:prstGeom>
          <a:solidFill>
            <a:srgbClr val="FF3399">
              <a:alpha val="49001"/>
            </a:srgbClr>
          </a:solidFill>
          <a:ln w="38100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463923" name="AutoShape 51"/>
          <p:cNvSpPr>
            <a:spLocks noChangeArrowheads="1"/>
          </p:cNvSpPr>
          <p:nvPr/>
        </p:nvSpPr>
        <p:spPr bwMode="auto">
          <a:xfrm>
            <a:off x="8266113" y="4629150"/>
            <a:ext cx="238125" cy="228600"/>
          </a:xfrm>
          <a:prstGeom prst="diamond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463924" name="Line 52"/>
          <p:cNvSpPr>
            <a:spLocks noChangeShapeType="1"/>
          </p:cNvSpPr>
          <p:nvPr/>
        </p:nvSpPr>
        <p:spPr bwMode="auto">
          <a:xfrm flipH="1">
            <a:off x="5294313" y="2438400"/>
            <a:ext cx="2257425" cy="1733550"/>
          </a:xfrm>
          <a:prstGeom prst="line">
            <a:avLst/>
          </a:prstGeom>
          <a:noFill/>
          <a:ln w="38100" cmpd="dbl">
            <a:solidFill>
              <a:srgbClr val="FF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463925" name="Text Box 53"/>
          <p:cNvSpPr txBox="1">
            <a:spLocks noChangeArrowheads="1"/>
          </p:cNvSpPr>
          <p:nvPr/>
        </p:nvSpPr>
        <p:spPr bwMode="auto">
          <a:xfrm>
            <a:off x="6770688" y="5657225"/>
            <a:ext cx="22256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2000" i="0">
                <a:solidFill>
                  <a:srgbClr val="FF3399"/>
                </a:solidFill>
                <a:latin typeface="+mj-lt"/>
              </a:rPr>
              <a:t>B</a:t>
            </a:r>
            <a:r>
              <a:rPr lang="en-US" sz="2000" b="0" i="0">
                <a:latin typeface="+mj-lt"/>
              </a:rPr>
              <a:t> Exceeds prediction: predict again and transmit</a:t>
            </a:r>
          </a:p>
        </p:txBody>
      </p:sp>
      <p:sp>
        <p:nvSpPr>
          <p:cNvPr id="463926" name="Text Box 54"/>
          <p:cNvSpPr txBox="1">
            <a:spLocks noChangeArrowheads="1"/>
          </p:cNvSpPr>
          <p:nvPr/>
        </p:nvSpPr>
        <p:spPr bwMode="auto">
          <a:xfrm>
            <a:off x="731838" y="5619820"/>
            <a:ext cx="30067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2000" b="0" i="0" dirty="0">
                <a:latin typeface="+mj-lt"/>
              </a:rPr>
              <a:t>Transmit new prediction every 5 seconds</a:t>
            </a:r>
          </a:p>
        </p:txBody>
      </p:sp>
      <p:sp>
        <p:nvSpPr>
          <p:cNvPr id="463927" name="Line 55"/>
          <p:cNvSpPr>
            <a:spLocks noChangeShapeType="1"/>
          </p:cNvSpPr>
          <p:nvPr/>
        </p:nvSpPr>
        <p:spPr bwMode="auto">
          <a:xfrm>
            <a:off x="4591050" y="1409700"/>
            <a:ext cx="0" cy="54197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463928" name="Text Box 56"/>
          <p:cNvSpPr txBox="1">
            <a:spLocks noChangeArrowheads="1"/>
          </p:cNvSpPr>
          <p:nvPr/>
        </p:nvSpPr>
        <p:spPr bwMode="auto">
          <a:xfrm>
            <a:off x="249238" y="5216674"/>
            <a:ext cx="1479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i="0">
                <a:solidFill>
                  <a:schemeClr val="hlink"/>
                </a:solidFill>
                <a:latin typeface="Times New Roman" panose="02020603050405020304" pitchFamily="18" charset="0"/>
              </a:rPr>
              <a:t>Predict B</a:t>
            </a:r>
          </a:p>
        </p:txBody>
      </p:sp>
      <p:sp>
        <p:nvSpPr>
          <p:cNvPr id="463929" name="Text Box 57"/>
          <p:cNvSpPr txBox="1">
            <a:spLocks noChangeArrowheads="1"/>
          </p:cNvSpPr>
          <p:nvPr/>
        </p:nvSpPr>
        <p:spPr bwMode="auto">
          <a:xfrm>
            <a:off x="4735513" y="5302250"/>
            <a:ext cx="1479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b="0" dirty="0">
                <a:solidFill>
                  <a:schemeClr val="hlink"/>
                </a:solidFill>
                <a:latin typeface="Times New Roman" panose="02020603050405020304" pitchFamily="18" charset="0"/>
              </a:rPr>
              <a:t>Predict B</a:t>
            </a:r>
          </a:p>
        </p:txBody>
      </p:sp>
      <p:sp>
        <p:nvSpPr>
          <p:cNvPr id="463930" name="Text Box 58"/>
          <p:cNvSpPr txBox="1">
            <a:spLocks noChangeArrowheads="1"/>
          </p:cNvSpPr>
          <p:nvPr/>
        </p:nvSpPr>
        <p:spPr bwMode="auto">
          <a:xfrm>
            <a:off x="2449513" y="5235724"/>
            <a:ext cx="1479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i="0" dirty="0">
                <a:solidFill>
                  <a:srgbClr val="FF3399"/>
                </a:solidFill>
                <a:latin typeface="Times New Roman" panose="02020603050405020304" pitchFamily="18" charset="0"/>
              </a:rPr>
              <a:t>Predict A</a:t>
            </a:r>
            <a:endParaRPr lang="en-US" i="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3931" name="Text Box 59"/>
          <p:cNvSpPr txBox="1">
            <a:spLocks noChangeArrowheads="1"/>
          </p:cNvSpPr>
          <p:nvPr/>
        </p:nvSpPr>
        <p:spPr bwMode="auto">
          <a:xfrm>
            <a:off x="7002463" y="5281891"/>
            <a:ext cx="1479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800" b="0" dirty="0">
                <a:solidFill>
                  <a:srgbClr val="FF3399"/>
                </a:solidFill>
                <a:latin typeface="Times New Roman" panose="02020603050405020304" pitchFamily="18" charset="0"/>
              </a:rPr>
              <a:t>Predict A</a:t>
            </a:r>
            <a:endParaRPr lang="en-US" sz="1800" b="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3932" name="Freeform 60"/>
          <p:cNvSpPr>
            <a:spLocks/>
          </p:cNvSpPr>
          <p:nvPr/>
        </p:nvSpPr>
        <p:spPr bwMode="auto">
          <a:xfrm>
            <a:off x="7648575" y="2374900"/>
            <a:ext cx="323850" cy="781050"/>
          </a:xfrm>
          <a:custGeom>
            <a:avLst/>
            <a:gdLst>
              <a:gd name="T0" fmla="*/ 204 w 204"/>
              <a:gd name="T1" fmla="*/ 492 h 492"/>
              <a:gd name="T2" fmla="*/ 147 w 204"/>
              <a:gd name="T3" fmla="*/ 116 h 492"/>
              <a:gd name="T4" fmla="*/ 0 w 204"/>
              <a:gd name="T5" fmla="*/ 0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4" h="492">
                <a:moveTo>
                  <a:pt x="204" y="492"/>
                </a:moveTo>
                <a:cubicBezTo>
                  <a:pt x="194" y="429"/>
                  <a:pt x="181" y="198"/>
                  <a:pt x="147" y="116"/>
                </a:cubicBezTo>
                <a:cubicBezTo>
                  <a:pt x="113" y="34"/>
                  <a:pt x="31" y="24"/>
                  <a:pt x="0" y="0"/>
                </a:cubicBezTo>
              </a:path>
            </a:pathLst>
          </a:custGeom>
          <a:noFill/>
          <a:ln w="57150" cap="flat" cmpd="sng">
            <a:pattFill prst="lgConfetti">
              <a:fgClr>
                <a:srgbClr val="FF3399"/>
              </a:fgClr>
              <a:bgClr>
                <a:srgbClr val="FFFFFF"/>
              </a:bgClr>
            </a:patt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grpSp>
        <p:nvGrpSpPr>
          <p:cNvPr id="463933" name="Group 61"/>
          <p:cNvGrpSpPr>
            <a:grpSpLocks/>
          </p:cNvGrpSpPr>
          <p:nvPr/>
        </p:nvGrpSpPr>
        <p:grpSpPr bwMode="auto">
          <a:xfrm>
            <a:off x="4913313" y="1838327"/>
            <a:ext cx="1581150" cy="977901"/>
            <a:chOff x="3095" y="1158"/>
            <a:chExt cx="996" cy="616"/>
          </a:xfrm>
        </p:grpSpPr>
        <p:sp>
          <p:nvSpPr>
            <p:cNvPr id="463934" name="Freeform 62"/>
            <p:cNvSpPr>
              <a:spLocks/>
            </p:cNvSpPr>
            <p:nvPr/>
          </p:nvSpPr>
          <p:spPr bwMode="auto">
            <a:xfrm>
              <a:off x="3701" y="1244"/>
              <a:ext cx="372" cy="326"/>
            </a:xfrm>
            <a:custGeom>
              <a:avLst/>
              <a:gdLst>
                <a:gd name="T0" fmla="*/ 0 w 372"/>
                <a:gd name="T1" fmla="*/ 326 h 326"/>
                <a:gd name="T2" fmla="*/ 85 w 372"/>
                <a:gd name="T3" fmla="*/ 258 h 326"/>
                <a:gd name="T4" fmla="*/ 372 w 372"/>
                <a:gd name="T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2" h="326">
                  <a:moveTo>
                    <a:pt x="0" y="326"/>
                  </a:moveTo>
                  <a:cubicBezTo>
                    <a:pt x="15" y="315"/>
                    <a:pt x="23" y="312"/>
                    <a:pt x="85" y="258"/>
                  </a:cubicBezTo>
                  <a:cubicBezTo>
                    <a:pt x="147" y="204"/>
                    <a:pt x="312" y="54"/>
                    <a:pt x="372" y="0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463935" name="Freeform 63"/>
            <p:cNvSpPr>
              <a:spLocks/>
            </p:cNvSpPr>
            <p:nvPr/>
          </p:nvSpPr>
          <p:spPr bwMode="auto">
            <a:xfrm rot="502143">
              <a:off x="3137" y="1314"/>
              <a:ext cx="954" cy="460"/>
            </a:xfrm>
            <a:custGeom>
              <a:avLst/>
              <a:gdLst>
                <a:gd name="T0" fmla="*/ 0 w 954"/>
                <a:gd name="T1" fmla="*/ 384 h 460"/>
                <a:gd name="T2" fmla="*/ 492 w 954"/>
                <a:gd name="T3" fmla="*/ 396 h 460"/>
                <a:gd name="T4" fmla="*/ 954 w 954"/>
                <a:gd name="T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4" h="460">
                  <a:moveTo>
                    <a:pt x="0" y="384"/>
                  </a:moveTo>
                  <a:cubicBezTo>
                    <a:pt x="192" y="403"/>
                    <a:pt x="333" y="460"/>
                    <a:pt x="492" y="396"/>
                  </a:cubicBezTo>
                  <a:cubicBezTo>
                    <a:pt x="651" y="332"/>
                    <a:pt x="877" y="66"/>
                    <a:pt x="954" y="0"/>
                  </a:cubicBezTo>
                </a:path>
              </a:pathLst>
            </a:custGeom>
            <a:noFill/>
            <a:ln w="38100" cap="rnd" cmpd="sng">
              <a:solidFill>
                <a:schemeClr val="hlink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463936" name="Freeform 64"/>
            <p:cNvSpPr>
              <a:spLocks/>
            </p:cNvSpPr>
            <p:nvPr/>
          </p:nvSpPr>
          <p:spPr bwMode="auto">
            <a:xfrm rot="21051854">
              <a:off x="3095" y="1158"/>
              <a:ext cx="954" cy="460"/>
            </a:xfrm>
            <a:custGeom>
              <a:avLst/>
              <a:gdLst>
                <a:gd name="T0" fmla="*/ 0 w 954"/>
                <a:gd name="T1" fmla="*/ 384 h 460"/>
                <a:gd name="T2" fmla="*/ 492 w 954"/>
                <a:gd name="T3" fmla="*/ 396 h 460"/>
                <a:gd name="T4" fmla="*/ 954 w 954"/>
                <a:gd name="T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4" h="460">
                  <a:moveTo>
                    <a:pt x="0" y="384"/>
                  </a:moveTo>
                  <a:cubicBezTo>
                    <a:pt x="192" y="403"/>
                    <a:pt x="333" y="460"/>
                    <a:pt x="492" y="396"/>
                  </a:cubicBezTo>
                  <a:cubicBezTo>
                    <a:pt x="651" y="332"/>
                    <a:pt x="877" y="66"/>
                    <a:pt x="954" y="0"/>
                  </a:cubicBezTo>
                </a:path>
              </a:pathLst>
            </a:custGeom>
            <a:noFill/>
            <a:ln w="38100" cap="rnd" cmpd="sng">
              <a:solidFill>
                <a:schemeClr val="hlink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463937" name="Freeform 65"/>
            <p:cNvSpPr>
              <a:spLocks/>
            </p:cNvSpPr>
            <p:nvPr/>
          </p:nvSpPr>
          <p:spPr bwMode="auto">
            <a:xfrm>
              <a:off x="3111" y="1515"/>
              <a:ext cx="669" cy="169"/>
            </a:xfrm>
            <a:custGeom>
              <a:avLst/>
              <a:gdLst>
                <a:gd name="T0" fmla="*/ 0 w 669"/>
                <a:gd name="T1" fmla="*/ 103 h 169"/>
                <a:gd name="T2" fmla="*/ 345 w 669"/>
                <a:gd name="T3" fmla="*/ 152 h 169"/>
                <a:gd name="T4" fmla="*/ 669 w 669"/>
                <a:gd name="T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69">
                  <a:moveTo>
                    <a:pt x="0" y="103"/>
                  </a:moveTo>
                  <a:cubicBezTo>
                    <a:pt x="57" y="111"/>
                    <a:pt x="234" y="169"/>
                    <a:pt x="345" y="152"/>
                  </a:cubicBezTo>
                  <a:cubicBezTo>
                    <a:pt x="456" y="135"/>
                    <a:pt x="601" y="32"/>
                    <a:pt x="669" y="0"/>
                  </a:cubicBezTo>
                </a:path>
              </a:pathLst>
            </a:custGeom>
            <a:noFill/>
            <a:ln w="38100" cap="flat" cmpd="sng">
              <a:pattFill prst="lgConfetti">
                <a:fgClr>
                  <a:schemeClr val="hlink"/>
                </a:fgClr>
                <a:bgClr>
                  <a:srgbClr val="FFFFFF"/>
                </a:bgClr>
              </a:patt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90311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Latency Issues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524000"/>
            <a:ext cx="8153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When latencies get high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Prediction gets worse and worse</a:t>
            </a:r>
          </a:p>
          <a:p>
            <a:pPr>
              <a:lnSpc>
                <a:spcPct val="90000"/>
              </a:lnSpc>
            </a:pPr>
            <a:r>
              <a:rPr lang="en-US" dirty="0"/>
              <a:t>Correcting prediction errors may cause visual </a:t>
            </a:r>
            <a:r>
              <a:rPr lang="en-US" b="1" dirty="0"/>
              <a:t>jumps </a:t>
            </a:r>
            <a:r>
              <a:rPr lang="en-US" dirty="0"/>
              <a:t>(aka Lag Skips)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Easy to notice!</a:t>
            </a:r>
          </a:p>
          <a:p>
            <a:pPr>
              <a:lnSpc>
                <a:spcPct val="90000"/>
              </a:lnSpc>
            </a:pPr>
            <a:r>
              <a:rPr lang="en-US" dirty="0"/>
              <a:t>If jumps are large enough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Temporarily interpolate between wrong prediction and new correction</a:t>
            </a:r>
          </a:p>
        </p:txBody>
      </p:sp>
    </p:spTree>
    <p:extLst>
      <p:ext uri="{BB962C8B-B14F-4D97-AF65-F5344CB8AC3E}">
        <p14:creationId xmlns:p14="http://schemas.microsoft.com/office/powerpoint/2010/main" val="217415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 Interpolation</a:t>
            </a:r>
          </a:p>
        </p:txBody>
      </p:sp>
      <p:grpSp>
        <p:nvGrpSpPr>
          <p:cNvPr id="467971" name="Group 3"/>
          <p:cNvGrpSpPr>
            <a:grpSpLocks/>
          </p:cNvGrpSpPr>
          <p:nvPr/>
        </p:nvGrpSpPr>
        <p:grpSpPr bwMode="auto">
          <a:xfrm>
            <a:off x="4551363" y="2043113"/>
            <a:ext cx="3382962" cy="3032125"/>
            <a:chOff x="2867" y="1287"/>
            <a:chExt cx="2131" cy="1910"/>
          </a:xfrm>
        </p:grpSpPr>
        <p:sp>
          <p:nvSpPr>
            <p:cNvPr id="467972" name="Freeform 4"/>
            <p:cNvSpPr>
              <a:spLocks/>
            </p:cNvSpPr>
            <p:nvPr/>
          </p:nvSpPr>
          <p:spPr bwMode="auto">
            <a:xfrm>
              <a:off x="2867" y="1737"/>
              <a:ext cx="1355" cy="1460"/>
            </a:xfrm>
            <a:custGeom>
              <a:avLst/>
              <a:gdLst>
                <a:gd name="T0" fmla="*/ 0 w 967"/>
                <a:gd name="T1" fmla="*/ 816 h 857"/>
                <a:gd name="T2" fmla="*/ 444 w 967"/>
                <a:gd name="T3" fmla="*/ 846 h 857"/>
                <a:gd name="T4" fmla="*/ 816 w 967"/>
                <a:gd name="T5" fmla="*/ 750 h 857"/>
                <a:gd name="T6" fmla="*/ 954 w 967"/>
                <a:gd name="T7" fmla="*/ 498 h 857"/>
                <a:gd name="T8" fmla="*/ 738 w 967"/>
                <a:gd name="T9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7" h="857">
                  <a:moveTo>
                    <a:pt x="0" y="816"/>
                  </a:moveTo>
                  <a:cubicBezTo>
                    <a:pt x="74" y="821"/>
                    <a:pt x="308" y="857"/>
                    <a:pt x="444" y="846"/>
                  </a:cubicBezTo>
                  <a:cubicBezTo>
                    <a:pt x="580" y="835"/>
                    <a:pt x="731" y="808"/>
                    <a:pt x="816" y="750"/>
                  </a:cubicBezTo>
                  <a:cubicBezTo>
                    <a:pt x="901" y="692"/>
                    <a:pt x="967" y="623"/>
                    <a:pt x="954" y="498"/>
                  </a:cubicBezTo>
                  <a:cubicBezTo>
                    <a:pt x="941" y="373"/>
                    <a:pt x="783" y="104"/>
                    <a:pt x="738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467973" name="Freeform 5"/>
            <p:cNvSpPr>
              <a:spLocks/>
            </p:cNvSpPr>
            <p:nvPr/>
          </p:nvSpPr>
          <p:spPr bwMode="auto">
            <a:xfrm>
              <a:off x="2875" y="2454"/>
              <a:ext cx="2123" cy="683"/>
            </a:xfrm>
            <a:custGeom>
              <a:avLst/>
              <a:gdLst>
                <a:gd name="T0" fmla="*/ 0 w 1515"/>
                <a:gd name="T1" fmla="*/ 401 h 401"/>
                <a:gd name="T2" fmla="*/ 642 w 1515"/>
                <a:gd name="T3" fmla="*/ 347 h 401"/>
                <a:gd name="T4" fmla="*/ 960 w 1515"/>
                <a:gd name="T5" fmla="*/ 233 h 401"/>
                <a:gd name="T6" fmla="*/ 1515 w 1515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5" h="401">
                  <a:moveTo>
                    <a:pt x="0" y="401"/>
                  </a:moveTo>
                  <a:cubicBezTo>
                    <a:pt x="107" y="392"/>
                    <a:pt x="482" y="375"/>
                    <a:pt x="642" y="347"/>
                  </a:cubicBezTo>
                  <a:cubicBezTo>
                    <a:pt x="802" y="319"/>
                    <a:pt x="815" y="291"/>
                    <a:pt x="960" y="233"/>
                  </a:cubicBezTo>
                  <a:cubicBezTo>
                    <a:pt x="1105" y="175"/>
                    <a:pt x="1400" y="49"/>
                    <a:pt x="1515" y="0"/>
                  </a:cubicBezTo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467974" name="Freeform 6"/>
            <p:cNvSpPr>
              <a:spLocks/>
            </p:cNvSpPr>
            <p:nvPr/>
          </p:nvSpPr>
          <p:spPr bwMode="auto">
            <a:xfrm>
              <a:off x="4344" y="2348"/>
              <a:ext cx="231" cy="416"/>
            </a:xfrm>
            <a:custGeom>
              <a:avLst/>
              <a:gdLst>
                <a:gd name="T0" fmla="*/ 0 w 165"/>
                <a:gd name="T1" fmla="*/ 244 h 244"/>
                <a:gd name="T2" fmla="*/ 135 w 165"/>
                <a:gd name="T3" fmla="*/ 140 h 244"/>
                <a:gd name="T4" fmla="*/ 165 w 165"/>
                <a:gd name="T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244">
                  <a:moveTo>
                    <a:pt x="0" y="244"/>
                  </a:moveTo>
                  <a:cubicBezTo>
                    <a:pt x="22" y="227"/>
                    <a:pt x="108" y="181"/>
                    <a:pt x="135" y="140"/>
                  </a:cubicBezTo>
                  <a:cubicBezTo>
                    <a:pt x="162" y="99"/>
                    <a:pt x="159" y="29"/>
                    <a:pt x="165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467975" name="Freeform 7"/>
            <p:cNvSpPr>
              <a:spLocks/>
            </p:cNvSpPr>
            <p:nvPr/>
          </p:nvSpPr>
          <p:spPr bwMode="auto">
            <a:xfrm>
              <a:off x="3825" y="1287"/>
              <a:ext cx="76" cy="439"/>
            </a:xfrm>
            <a:custGeom>
              <a:avLst/>
              <a:gdLst>
                <a:gd name="T0" fmla="*/ 54 w 54"/>
                <a:gd name="T1" fmla="*/ 258 h 258"/>
                <a:gd name="T2" fmla="*/ 36 w 54"/>
                <a:gd name="T3" fmla="*/ 162 h 258"/>
                <a:gd name="T4" fmla="*/ 0 w 54"/>
                <a:gd name="T5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258">
                  <a:moveTo>
                    <a:pt x="54" y="258"/>
                  </a:moveTo>
                  <a:cubicBezTo>
                    <a:pt x="51" y="242"/>
                    <a:pt x="45" y="205"/>
                    <a:pt x="36" y="162"/>
                  </a:cubicBezTo>
                  <a:cubicBezTo>
                    <a:pt x="27" y="119"/>
                    <a:pt x="7" y="34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467976" name="Freeform 8"/>
            <p:cNvSpPr>
              <a:spLocks/>
            </p:cNvSpPr>
            <p:nvPr/>
          </p:nvSpPr>
          <p:spPr bwMode="auto">
            <a:xfrm>
              <a:off x="4018" y="1754"/>
              <a:ext cx="317" cy="146"/>
            </a:xfrm>
            <a:custGeom>
              <a:avLst/>
              <a:gdLst>
                <a:gd name="T0" fmla="*/ 226 w 226"/>
                <a:gd name="T1" fmla="*/ 86 h 86"/>
                <a:gd name="T2" fmla="*/ 122 w 226"/>
                <a:gd name="T3" fmla="*/ 61 h 86"/>
                <a:gd name="T4" fmla="*/ 0 w 226"/>
                <a:gd name="T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" h="86">
                  <a:moveTo>
                    <a:pt x="226" y="86"/>
                  </a:moveTo>
                  <a:cubicBezTo>
                    <a:pt x="209" y="82"/>
                    <a:pt x="160" y="75"/>
                    <a:pt x="122" y="61"/>
                  </a:cubicBezTo>
                  <a:cubicBezTo>
                    <a:pt x="84" y="47"/>
                    <a:pt x="25" y="13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467977" name="Freeform 9"/>
            <p:cNvSpPr>
              <a:spLocks/>
            </p:cNvSpPr>
            <p:nvPr/>
          </p:nvSpPr>
          <p:spPr bwMode="auto">
            <a:xfrm>
              <a:off x="3849" y="1305"/>
              <a:ext cx="168" cy="459"/>
            </a:xfrm>
            <a:custGeom>
              <a:avLst/>
              <a:gdLst>
                <a:gd name="T0" fmla="*/ 96 w 96"/>
                <a:gd name="T1" fmla="*/ 226 h 226"/>
                <a:gd name="T2" fmla="*/ 31 w 96"/>
                <a:gd name="T3" fmla="*/ 141 h 226"/>
                <a:gd name="T4" fmla="*/ 0 w 96"/>
                <a:gd name="T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226">
                  <a:moveTo>
                    <a:pt x="96" y="226"/>
                  </a:moveTo>
                  <a:cubicBezTo>
                    <a:pt x="85" y="212"/>
                    <a:pt x="47" y="179"/>
                    <a:pt x="31" y="141"/>
                  </a:cubicBezTo>
                  <a:cubicBezTo>
                    <a:pt x="15" y="103"/>
                    <a:pt x="6" y="29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467978" name="Freeform 10"/>
            <p:cNvSpPr>
              <a:spLocks/>
            </p:cNvSpPr>
            <p:nvPr/>
          </p:nvSpPr>
          <p:spPr bwMode="auto">
            <a:xfrm>
              <a:off x="4338" y="1902"/>
              <a:ext cx="252" cy="450"/>
            </a:xfrm>
            <a:custGeom>
              <a:avLst/>
              <a:gdLst>
                <a:gd name="T0" fmla="*/ 174 w 180"/>
                <a:gd name="T1" fmla="*/ 264 h 264"/>
                <a:gd name="T2" fmla="*/ 151 w 180"/>
                <a:gd name="T3" fmla="*/ 127 h 264"/>
                <a:gd name="T4" fmla="*/ 0 w 180"/>
                <a:gd name="T5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" h="264">
                  <a:moveTo>
                    <a:pt x="174" y="264"/>
                  </a:moveTo>
                  <a:cubicBezTo>
                    <a:pt x="170" y="241"/>
                    <a:pt x="180" y="171"/>
                    <a:pt x="151" y="127"/>
                  </a:cubicBezTo>
                  <a:cubicBezTo>
                    <a:pt x="122" y="83"/>
                    <a:pt x="31" y="26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467979" name="Line 11"/>
            <p:cNvSpPr>
              <a:spLocks noChangeShapeType="1"/>
            </p:cNvSpPr>
            <p:nvPr/>
          </p:nvSpPr>
          <p:spPr bwMode="auto">
            <a:xfrm flipH="1" flipV="1">
              <a:off x="4175" y="2725"/>
              <a:ext cx="195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467980" name="Line 12"/>
            <p:cNvSpPr>
              <a:spLocks noChangeShapeType="1"/>
            </p:cNvSpPr>
            <p:nvPr/>
          </p:nvSpPr>
          <p:spPr bwMode="auto">
            <a:xfrm flipH="1">
              <a:off x="4181" y="2377"/>
              <a:ext cx="391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467981" name="Line 13"/>
            <p:cNvSpPr>
              <a:spLocks noChangeShapeType="1"/>
            </p:cNvSpPr>
            <p:nvPr/>
          </p:nvSpPr>
          <p:spPr bwMode="auto">
            <a:xfrm flipH="1">
              <a:off x="4101" y="1915"/>
              <a:ext cx="237" cy="2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467982" name="Line 14"/>
            <p:cNvSpPr>
              <a:spLocks noChangeShapeType="1"/>
            </p:cNvSpPr>
            <p:nvPr/>
          </p:nvSpPr>
          <p:spPr bwMode="auto">
            <a:xfrm flipH="1" flipV="1">
              <a:off x="3897" y="1764"/>
              <a:ext cx="17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</p:grpSp>
      <p:grpSp>
        <p:nvGrpSpPr>
          <p:cNvPr id="467983" name="Group 15"/>
          <p:cNvGrpSpPr>
            <a:grpSpLocks/>
          </p:cNvGrpSpPr>
          <p:nvPr/>
        </p:nvGrpSpPr>
        <p:grpSpPr bwMode="auto">
          <a:xfrm>
            <a:off x="795338" y="1974850"/>
            <a:ext cx="3382962" cy="3032125"/>
            <a:chOff x="501" y="1244"/>
            <a:chExt cx="2131" cy="1910"/>
          </a:xfrm>
        </p:grpSpPr>
        <p:sp>
          <p:nvSpPr>
            <p:cNvPr id="467984" name="Freeform 16"/>
            <p:cNvSpPr>
              <a:spLocks/>
            </p:cNvSpPr>
            <p:nvPr/>
          </p:nvSpPr>
          <p:spPr bwMode="auto">
            <a:xfrm>
              <a:off x="501" y="1694"/>
              <a:ext cx="1355" cy="1460"/>
            </a:xfrm>
            <a:custGeom>
              <a:avLst/>
              <a:gdLst>
                <a:gd name="T0" fmla="*/ 0 w 967"/>
                <a:gd name="T1" fmla="*/ 816 h 857"/>
                <a:gd name="T2" fmla="*/ 444 w 967"/>
                <a:gd name="T3" fmla="*/ 846 h 857"/>
                <a:gd name="T4" fmla="*/ 816 w 967"/>
                <a:gd name="T5" fmla="*/ 750 h 857"/>
                <a:gd name="T6" fmla="*/ 954 w 967"/>
                <a:gd name="T7" fmla="*/ 498 h 857"/>
                <a:gd name="T8" fmla="*/ 738 w 967"/>
                <a:gd name="T9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7" h="857">
                  <a:moveTo>
                    <a:pt x="0" y="816"/>
                  </a:moveTo>
                  <a:cubicBezTo>
                    <a:pt x="74" y="821"/>
                    <a:pt x="308" y="857"/>
                    <a:pt x="444" y="846"/>
                  </a:cubicBezTo>
                  <a:cubicBezTo>
                    <a:pt x="580" y="835"/>
                    <a:pt x="731" y="808"/>
                    <a:pt x="816" y="750"/>
                  </a:cubicBezTo>
                  <a:cubicBezTo>
                    <a:pt x="901" y="692"/>
                    <a:pt x="967" y="623"/>
                    <a:pt x="954" y="498"/>
                  </a:cubicBezTo>
                  <a:cubicBezTo>
                    <a:pt x="941" y="373"/>
                    <a:pt x="783" y="104"/>
                    <a:pt x="738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467985" name="Freeform 17"/>
            <p:cNvSpPr>
              <a:spLocks/>
            </p:cNvSpPr>
            <p:nvPr/>
          </p:nvSpPr>
          <p:spPr bwMode="auto">
            <a:xfrm>
              <a:off x="509" y="2411"/>
              <a:ext cx="2123" cy="684"/>
            </a:xfrm>
            <a:custGeom>
              <a:avLst/>
              <a:gdLst>
                <a:gd name="T0" fmla="*/ 0 w 1515"/>
                <a:gd name="T1" fmla="*/ 401 h 401"/>
                <a:gd name="T2" fmla="*/ 642 w 1515"/>
                <a:gd name="T3" fmla="*/ 347 h 401"/>
                <a:gd name="T4" fmla="*/ 960 w 1515"/>
                <a:gd name="T5" fmla="*/ 233 h 401"/>
                <a:gd name="T6" fmla="*/ 1515 w 1515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5" h="401">
                  <a:moveTo>
                    <a:pt x="0" y="401"/>
                  </a:moveTo>
                  <a:cubicBezTo>
                    <a:pt x="107" y="392"/>
                    <a:pt x="482" y="375"/>
                    <a:pt x="642" y="347"/>
                  </a:cubicBezTo>
                  <a:cubicBezTo>
                    <a:pt x="802" y="319"/>
                    <a:pt x="815" y="291"/>
                    <a:pt x="960" y="233"/>
                  </a:cubicBezTo>
                  <a:cubicBezTo>
                    <a:pt x="1105" y="175"/>
                    <a:pt x="1400" y="49"/>
                    <a:pt x="1515" y="0"/>
                  </a:cubicBezTo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467986" name="Freeform 18"/>
            <p:cNvSpPr>
              <a:spLocks/>
            </p:cNvSpPr>
            <p:nvPr/>
          </p:nvSpPr>
          <p:spPr bwMode="auto">
            <a:xfrm>
              <a:off x="1978" y="2306"/>
              <a:ext cx="231" cy="416"/>
            </a:xfrm>
            <a:custGeom>
              <a:avLst/>
              <a:gdLst>
                <a:gd name="T0" fmla="*/ 0 w 165"/>
                <a:gd name="T1" fmla="*/ 244 h 244"/>
                <a:gd name="T2" fmla="*/ 135 w 165"/>
                <a:gd name="T3" fmla="*/ 140 h 244"/>
                <a:gd name="T4" fmla="*/ 165 w 165"/>
                <a:gd name="T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244">
                  <a:moveTo>
                    <a:pt x="0" y="244"/>
                  </a:moveTo>
                  <a:cubicBezTo>
                    <a:pt x="22" y="227"/>
                    <a:pt x="108" y="181"/>
                    <a:pt x="135" y="140"/>
                  </a:cubicBezTo>
                  <a:cubicBezTo>
                    <a:pt x="162" y="99"/>
                    <a:pt x="159" y="29"/>
                    <a:pt x="165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467987" name="Freeform 19"/>
            <p:cNvSpPr>
              <a:spLocks/>
            </p:cNvSpPr>
            <p:nvPr/>
          </p:nvSpPr>
          <p:spPr bwMode="auto">
            <a:xfrm>
              <a:off x="1460" y="1244"/>
              <a:ext cx="75" cy="440"/>
            </a:xfrm>
            <a:custGeom>
              <a:avLst/>
              <a:gdLst>
                <a:gd name="T0" fmla="*/ 54 w 54"/>
                <a:gd name="T1" fmla="*/ 258 h 258"/>
                <a:gd name="T2" fmla="*/ 36 w 54"/>
                <a:gd name="T3" fmla="*/ 162 h 258"/>
                <a:gd name="T4" fmla="*/ 0 w 54"/>
                <a:gd name="T5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258">
                  <a:moveTo>
                    <a:pt x="54" y="258"/>
                  </a:moveTo>
                  <a:cubicBezTo>
                    <a:pt x="51" y="242"/>
                    <a:pt x="45" y="205"/>
                    <a:pt x="36" y="162"/>
                  </a:cubicBezTo>
                  <a:cubicBezTo>
                    <a:pt x="27" y="119"/>
                    <a:pt x="7" y="34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467988" name="Freeform 20"/>
            <p:cNvSpPr>
              <a:spLocks/>
            </p:cNvSpPr>
            <p:nvPr/>
          </p:nvSpPr>
          <p:spPr bwMode="auto">
            <a:xfrm>
              <a:off x="1653" y="1711"/>
              <a:ext cx="317" cy="147"/>
            </a:xfrm>
            <a:custGeom>
              <a:avLst/>
              <a:gdLst>
                <a:gd name="T0" fmla="*/ 226 w 226"/>
                <a:gd name="T1" fmla="*/ 86 h 86"/>
                <a:gd name="T2" fmla="*/ 122 w 226"/>
                <a:gd name="T3" fmla="*/ 61 h 86"/>
                <a:gd name="T4" fmla="*/ 0 w 226"/>
                <a:gd name="T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" h="86">
                  <a:moveTo>
                    <a:pt x="226" y="86"/>
                  </a:moveTo>
                  <a:cubicBezTo>
                    <a:pt x="209" y="82"/>
                    <a:pt x="160" y="75"/>
                    <a:pt x="122" y="61"/>
                  </a:cubicBezTo>
                  <a:cubicBezTo>
                    <a:pt x="84" y="47"/>
                    <a:pt x="25" y="13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467989" name="Freeform 21"/>
            <p:cNvSpPr>
              <a:spLocks/>
            </p:cNvSpPr>
            <p:nvPr/>
          </p:nvSpPr>
          <p:spPr bwMode="auto">
            <a:xfrm>
              <a:off x="1483" y="1263"/>
              <a:ext cx="169" cy="458"/>
            </a:xfrm>
            <a:custGeom>
              <a:avLst/>
              <a:gdLst>
                <a:gd name="T0" fmla="*/ 96 w 96"/>
                <a:gd name="T1" fmla="*/ 226 h 226"/>
                <a:gd name="T2" fmla="*/ 31 w 96"/>
                <a:gd name="T3" fmla="*/ 141 h 226"/>
                <a:gd name="T4" fmla="*/ 0 w 96"/>
                <a:gd name="T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226">
                  <a:moveTo>
                    <a:pt x="96" y="226"/>
                  </a:moveTo>
                  <a:cubicBezTo>
                    <a:pt x="85" y="212"/>
                    <a:pt x="47" y="179"/>
                    <a:pt x="31" y="141"/>
                  </a:cubicBezTo>
                  <a:cubicBezTo>
                    <a:pt x="15" y="103"/>
                    <a:pt x="6" y="29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467990" name="Freeform 22"/>
            <p:cNvSpPr>
              <a:spLocks/>
            </p:cNvSpPr>
            <p:nvPr/>
          </p:nvSpPr>
          <p:spPr bwMode="auto">
            <a:xfrm>
              <a:off x="1972" y="1859"/>
              <a:ext cx="253" cy="450"/>
            </a:xfrm>
            <a:custGeom>
              <a:avLst/>
              <a:gdLst>
                <a:gd name="T0" fmla="*/ 174 w 180"/>
                <a:gd name="T1" fmla="*/ 264 h 264"/>
                <a:gd name="T2" fmla="*/ 151 w 180"/>
                <a:gd name="T3" fmla="*/ 127 h 264"/>
                <a:gd name="T4" fmla="*/ 0 w 180"/>
                <a:gd name="T5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" h="264">
                  <a:moveTo>
                    <a:pt x="174" y="264"/>
                  </a:moveTo>
                  <a:cubicBezTo>
                    <a:pt x="170" y="241"/>
                    <a:pt x="180" y="171"/>
                    <a:pt x="151" y="127"/>
                  </a:cubicBezTo>
                  <a:cubicBezTo>
                    <a:pt x="122" y="83"/>
                    <a:pt x="31" y="26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</p:grpSp>
      <p:sp>
        <p:nvSpPr>
          <p:cNvPr id="467991" name="Text Box 23"/>
          <p:cNvSpPr txBox="1">
            <a:spLocks noChangeArrowheads="1"/>
          </p:cNvSpPr>
          <p:nvPr/>
        </p:nvSpPr>
        <p:spPr bwMode="auto">
          <a:xfrm>
            <a:off x="1030288" y="3484563"/>
            <a:ext cx="81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b="0">
                <a:latin typeface="Tahoma" panose="020B0604030504040204" pitchFamily="34" charset="0"/>
              </a:rPr>
              <a:t>Real</a:t>
            </a:r>
          </a:p>
        </p:txBody>
      </p:sp>
      <p:sp>
        <p:nvSpPr>
          <p:cNvPr id="467992" name="Text Box 24"/>
          <p:cNvSpPr txBox="1">
            <a:spLocks noChangeArrowheads="1"/>
          </p:cNvSpPr>
          <p:nvPr/>
        </p:nvSpPr>
        <p:spPr bwMode="auto">
          <a:xfrm>
            <a:off x="3414713" y="2349500"/>
            <a:ext cx="17954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b="0">
                <a:latin typeface="Tahoma" panose="020B0604030504040204" pitchFamily="34" charset="0"/>
              </a:rPr>
              <a:t>Interpolated</a:t>
            </a:r>
          </a:p>
          <a:p>
            <a:pPr algn="ctr" eaLnBrk="0" hangingPunct="0"/>
            <a:r>
              <a:rPr lang="en-US" sz="2400" b="0">
                <a:latin typeface="Tahoma" panose="020B0604030504040204" pitchFamily="34" charset="0"/>
              </a:rPr>
              <a:t>Response</a:t>
            </a:r>
          </a:p>
        </p:txBody>
      </p:sp>
      <p:sp>
        <p:nvSpPr>
          <p:cNvPr id="467993" name="Text Box 25"/>
          <p:cNvSpPr txBox="1">
            <a:spLocks noChangeArrowheads="1"/>
          </p:cNvSpPr>
          <p:nvPr/>
        </p:nvSpPr>
        <p:spPr bwMode="auto">
          <a:xfrm>
            <a:off x="2659063" y="4856163"/>
            <a:ext cx="147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b="0">
                <a:latin typeface="Tahoma" panose="020B0604030504040204" pitchFamily="34" charset="0"/>
              </a:rPr>
              <a:t>Predicted</a:t>
            </a:r>
          </a:p>
        </p:txBody>
      </p:sp>
      <p:sp>
        <p:nvSpPr>
          <p:cNvPr id="467994" name="Line 26"/>
          <p:cNvSpPr>
            <a:spLocks noChangeShapeType="1"/>
          </p:cNvSpPr>
          <p:nvPr/>
        </p:nvSpPr>
        <p:spPr bwMode="auto">
          <a:xfrm flipH="1">
            <a:off x="1835150" y="3711575"/>
            <a:ext cx="911225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467995" name="Line 27"/>
          <p:cNvSpPr>
            <a:spLocks noChangeShapeType="1"/>
          </p:cNvSpPr>
          <p:nvPr/>
        </p:nvSpPr>
        <p:spPr bwMode="auto">
          <a:xfrm>
            <a:off x="3538538" y="4270375"/>
            <a:ext cx="1587" cy="620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467996" name="Line 28"/>
          <p:cNvSpPr>
            <a:spLocks noChangeShapeType="1"/>
          </p:cNvSpPr>
          <p:nvPr/>
        </p:nvSpPr>
        <p:spPr bwMode="auto">
          <a:xfrm flipV="1">
            <a:off x="3616325" y="3117850"/>
            <a:ext cx="4857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29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Questions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smtClean="0"/>
              <a:t>What makes MMOG structure different from other games?</a:t>
            </a:r>
          </a:p>
          <a:p>
            <a:pPr eaLnBrk="1" hangingPunct="1"/>
            <a:r>
              <a:rPr lang="en-US" sz="2200" smtClean="0"/>
              <a:t>What are the most important technological issues in MMOG?</a:t>
            </a:r>
          </a:p>
          <a:p>
            <a:pPr eaLnBrk="1" hangingPunct="1"/>
            <a:r>
              <a:rPr lang="en-US" sz="2200" smtClean="0"/>
              <a:t>What are Client-Server and Peer-to-Peer network structures?</a:t>
            </a:r>
          </a:p>
          <a:p>
            <a:pPr eaLnBrk="1" hangingPunct="1"/>
            <a:r>
              <a:rPr lang="en-US" sz="2200" smtClean="0"/>
              <a:t>What is Virtual Economy in MMOG? Consider Trading, inflation, etc.</a:t>
            </a:r>
          </a:p>
          <a:p>
            <a:pPr eaLnBrk="1" hangingPunct="1"/>
            <a:r>
              <a:rPr lang="en-US" sz="2200" smtClean="0"/>
              <a:t>What is the Business Model in MMOG? How do they make money? How do people pay?</a:t>
            </a:r>
          </a:p>
          <a:p>
            <a:pPr eaLnBrk="1" hangingPunct="1"/>
            <a:r>
              <a:rPr lang="en-US" sz="2200" smtClean="0"/>
              <a:t>What are Customer Support issues in MMOG and how can the cost be reduced?</a:t>
            </a:r>
          </a:p>
          <a:p>
            <a:pPr eaLnBrk="1" hangingPunct="1"/>
            <a:r>
              <a:rPr lang="en-US" sz="2200" smtClean="0"/>
              <a:t>What are the security issues with MMOG?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A96070D0-B555-4B70-9B65-898CA6C117F5}" type="slidenum">
              <a:rPr kumimoji="0" lang="en-US" sz="1400"/>
              <a:pPr eaLnBrk="1" hangingPunct="1"/>
              <a:t>49</a:t>
            </a:fld>
            <a:endParaRPr kumimoji="0" lang="en-US" sz="1400"/>
          </a:p>
        </p:txBody>
      </p:sp>
    </p:spTree>
    <p:extLst>
      <p:ext uri="{BB962C8B-B14F-4D97-AF65-F5344CB8AC3E}">
        <p14:creationId xmlns:p14="http://schemas.microsoft.com/office/powerpoint/2010/main" val="427542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79F3A4A0-894D-4448-939B-28FCCC822959}" type="slidenum">
              <a:rPr kumimoji="0" lang="en-US" sz="1400"/>
              <a:pPr eaLnBrk="1" hangingPunct="1"/>
              <a:t>5</a:t>
            </a:fld>
            <a:endParaRPr kumimoji="0" 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62781" y="0"/>
            <a:ext cx="8332415" cy="1143000"/>
          </a:xfrm>
        </p:spPr>
        <p:txBody>
          <a:bodyPr/>
          <a:lstStyle/>
          <a:p>
            <a:pPr eaLnBrk="1" hangingPunct="1"/>
            <a:r>
              <a:rPr lang="en-CA" dirty="0" smtClean="0"/>
              <a:t>Multiplayer Computer Games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12640"/>
            <a:ext cx="8415536" cy="5040560"/>
          </a:xfrm>
        </p:spPr>
        <p:txBody>
          <a:bodyPr/>
          <a:lstStyle/>
          <a:p>
            <a:pPr eaLnBrk="1" hangingPunct="1"/>
            <a:r>
              <a:rPr lang="en-US" dirty="0" smtClean="0"/>
              <a:t>Split-screen games</a:t>
            </a:r>
          </a:p>
          <a:p>
            <a:pPr lvl="1" eaLnBrk="1" hangingPunct="1"/>
            <a:r>
              <a:rPr lang="en-US" dirty="0" smtClean="0"/>
              <a:t>These games give each player </a:t>
            </a:r>
            <a:r>
              <a:rPr lang="en-US" dirty="0" smtClean="0">
                <a:solidFill>
                  <a:srgbClr val="000099"/>
                </a:solidFill>
              </a:rPr>
              <a:t>an individual viewpoint</a:t>
            </a:r>
          </a:p>
          <a:p>
            <a:pPr lvl="1" eaLnBrk="1" hangingPunct="1"/>
            <a:r>
              <a:rPr lang="en-US" dirty="0" smtClean="0"/>
              <a:t>Support up to 2 players</a:t>
            </a:r>
          </a:p>
          <a:p>
            <a:pPr lvl="2" eaLnBrk="1" hangingPunct="1"/>
            <a:r>
              <a:rPr lang="en-US" dirty="0" smtClean="0">
                <a:solidFill>
                  <a:srgbClr val="000099"/>
                </a:solidFill>
              </a:rPr>
              <a:t>Dirt 3</a:t>
            </a:r>
            <a:r>
              <a:rPr lang="en-US" dirty="0" smtClean="0"/>
              <a:t>: Dirt/rally racing game split screen (</a:t>
            </a:r>
            <a:r>
              <a:rPr lang="en-US" dirty="0" smtClean="0">
                <a:hlinkClick r:id="rId2"/>
              </a:rPr>
              <a:t>Youtube</a:t>
            </a:r>
            <a:r>
              <a:rPr lang="en-US" dirty="0" smtClean="0"/>
              <a:t>)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Support up to 4 players</a:t>
            </a:r>
          </a:p>
          <a:p>
            <a:pPr lvl="2" eaLnBrk="1" hangingPunct="1"/>
            <a:r>
              <a:rPr lang="en-US" dirty="0" smtClean="0">
                <a:solidFill>
                  <a:srgbClr val="000099"/>
                </a:solidFill>
              </a:rPr>
              <a:t>Blur</a:t>
            </a:r>
            <a:r>
              <a:rPr lang="en-US" dirty="0" smtClean="0"/>
              <a:t>: Arcade racing game split screen</a:t>
            </a:r>
          </a:p>
          <a:p>
            <a:pPr lvl="2" eaLnBrk="1" hangingPunct="1"/>
            <a:r>
              <a:rPr lang="en-US" dirty="0" err="1" smtClean="0">
                <a:solidFill>
                  <a:srgbClr val="000099"/>
                </a:solidFill>
              </a:rPr>
              <a:t>Bitfighter</a:t>
            </a:r>
            <a:r>
              <a:rPr lang="en-US" dirty="0" smtClean="0"/>
              <a:t>: One machine can support multiple play windows (joystick mode only, up to 4 players tested)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352800"/>
            <a:ext cx="27622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46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22BD75FD-2D53-4BA5-9047-42C7DC929BA7}" type="slidenum">
              <a:rPr kumimoji="0" lang="en-US" sz="1400"/>
              <a:pPr eaLnBrk="1" hangingPunct="1"/>
              <a:t>50</a:t>
            </a:fld>
            <a:endParaRPr kumimoji="0" 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  <a:endParaRPr lang="en-CA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61" y="1543395"/>
            <a:ext cx="8343528" cy="50405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Online Game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Rick Hall &amp; Jeannie Novak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Delmar, 2008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Play Between Worlds: Exploring Online Game Culture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T. L. Taylor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MIT Press, 2006</a:t>
            </a:r>
          </a:p>
          <a:p>
            <a:pPr eaLnBrk="1" hangingPunct="1">
              <a:lnSpc>
                <a:spcPct val="90000"/>
              </a:lnSpc>
            </a:pPr>
            <a:r>
              <a:rPr lang="en-CA" sz="2800" dirty="0" smtClean="0"/>
              <a:t>I, Avatar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dirty="0" smtClean="0"/>
              <a:t>Mark S. Meadows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dirty="0" smtClean="0"/>
              <a:t>New Riders, 2008</a:t>
            </a:r>
          </a:p>
          <a:p>
            <a:pPr eaLnBrk="1" hangingPunct="1">
              <a:lnSpc>
                <a:spcPct val="90000"/>
              </a:lnSpc>
            </a:pPr>
            <a:r>
              <a:rPr lang="en-CA" dirty="0" smtClean="0"/>
              <a:t>Credit also goes to other online sources.</a:t>
            </a:r>
            <a:endParaRPr lang="en-CA" sz="2800" dirty="0" smtClean="0"/>
          </a:p>
        </p:txBody>
      </p:sp>
    </p:spTree>
    <p:extLst>
      <p:ext uri="{BB962C8B-B14F-4D97-AF65-F5344CB8AC3E}">
        <p14:creationId xmlns:p14="http://schemas.microsoft.com/office/powerpoint/2010/main" val="294835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endParaRPr lang="en-CA" smtClean="0">
              <a:ea typeface="ＭＳ Ｐゴシック" panose="020B0600070205080204" pitchFamily="34" charset="-128"/>
            </a:endParaRPr>
          </a:p>
        </p:txBody>
      </p:sp>
      <p:sp>
        <p:nvSpPr>
          <p:cNvPr id="16281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CA" sz="4800" smtClean="0">
              <a:ea typeface="ＭＳ Ｐゴシック" panose="020B0600070205080204" pitchFamily="34" charset="-128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endParaRPr lang="en-CA" sz="4800" smtClean="0">
              <a:ea typeface="ＭＳ Ｐゴシック" panose="020B0600070205080204" pitchFamily="34" charset="-128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CA" sz="4800" smtClean="0">
                <a:ea typeface="ＭＳ Ｐゴシック" panose="020B0600070205080204" pitchFamily="34" charset="-128"/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79F3A4A0-894D-4448-939B-28FCCC822959}" type="slidenum">
              <a:rPr kumimoji="0" lang="en-US" sz="1400"/>
              <a:pPr eaLnBrk="1" hangingPunct="1"/>
              <a:t>6</a:t>
            </a:fld>
            <a:endParaRPr kumimoji="0" 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Multiplayer Computer Games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2690" y="1600200"/>
            <a:ext cx="8153400" cy="44958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Single play area</a:t>
            </a:r>
          </a:p>
          <a:p>
            <a:pPr lvl="1" eaLnBrk="1" hangingPunct="1"/>
            <a:r>
              <a:rPr lang="en-US" dirty="0"/>
              <a:t>These games show one view of the action with all players</a:t>
            </a:r>
          </a:p>
          <a:p>
            <a:pPr lvl="1" eaLnBrk="1" hangingPunct="1"/>
            <a:r>
              <a:rPr lang="en-US" dirty="0"/>
              <a:t>Example: Street Fighter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57346" name="Picture 2" descr="http://upload.wikimedia.org/wikipedia/en/thumb/a/a4/Streetfighter4.jpg/220px-Streetfighter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24620"/>
            <a:ext cx="5229577" cy="294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53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79F3A4A0-894D-4448-939B-28FCCC822959}" type="slidenum">
              <a:rPr kumimoji="0" lang="en-US" sz="1400"/>
              <a:pPr eaLnBrk="1" hangingPunct="1"/>
              <a:t>7</a:t>
            </a:fld>
            <a:endParaRPr kumimoji="0" 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Multiplayer Computer Games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378952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Turn-based games</a:t>
            </a:r>
          </a:p>
          <a:p>
            <a:pPr lvl="1" eaLnBrk="1" hangingPunct="1"/>
            <a:r>
              <a:rPr lang="en-US" dirty="0"/>
              <a:t>These </a:t>
            </a:r>
            <a:r>
              <a:rPr lang="en-US" dirty="0" err="1"/>
              <a:t>hotseat</a:t>
            </a:r>
            <a:r>
              <a:rPr lang="en-US" dirty="0"/>
              <a:t> games allow </a:t>
            </a:r>
            <a:r>
              <a:rPr lang="en-US" dirty="0">
                <a:solidFill>
                  <a:srgbClr val="000099"/>
                </a:solidFill>
              </a:rPr>
              <a:t>players to take turns </a:t>
            </a:r>
            <a:r>
              <a:rPr lang="en-US" dirty="0"/>
              <a:t>using </a:t>
            </a:r>
            <a:r>
              <a:rPr lang="en-US" dirty="0">
                <a:solidFill>
                  <a:srgbClr val="000099"/>
                </a:solidFill>
              </a:rPr>
              <a:t>a single </a:t>
            </a:r>
            <a:r>
              <a:rPr lang="en-US" dirty="0" smtClean="0">
                <a:solidFill>
                  <a:srgbClr val="000099"/>
                </a:solidFill>
              </a:rPr>
              <a:t>controller</a:t>
            </a:r>
          </a:p>
          <a:p>
            <a:pPr lvl="1" eaLnBrk="1" hangingPunct="1"/>
            <a:r>
              <a:rPr lang="en-US" dirty="0" smtClean="0"/>
              <a:t>A </a:t>
            </a:r>
            <a:r>
              <a:rPr lang="en-US" dirty="0" smtClean="0">
                <a:solidFill>
                  <a:srgbClr val="000099"/>
                </a:solidFill>
              </a:rPr>
              <a:t>multiplayer mode </a:t>
            </a:r>
            <a:r>
              <a:rPr lang="en-US" dirty="0" smtClean="0"/>
              <a:t>which allows two or more players to play on the same device by taking turns playing the game</a:t>
            </a:r>
          </a:p>
          <a:p>
            <a:pPr lvl="1" eaLnBrk="1" hangingPunct="1"/>
            <a:r>
              <a:rPr lang="en-US" dirty="0" smtClean="0"/>
              <a:t>Example: </a:t>
            </a:r>
            <a:r>
              <a:rPr lang="en-US" dirty="0" err="1" smtClean="0"/>
              <a:t>TrackMania</a:t>
            </a:r>
            <a:endParaRPr lang="en-CA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24815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87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D84AE50C-5719-4422-9458-E222F8030CB3}" type="slidenum">
              <a:rPr kumimoji="0" lang="en-US" sz="1400"/>
              <a:pPr eaLnBrk="1" hangingPunct="1"/>
              <a:t>8</a:t>
            </a:fld>
            <a:endParaRPr kumimoji="0" 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History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800" dirty="0" smtClean="0"/>
              <a:t>1969, </a:t>
            </a:r>
            <a:r>
              <a:rPr lang="en-CA" sz="2800" dirty="0" err="1" smtClean="0"/>
              <a:t>Spacewar</a:t>
            </a:r>
            <a:r>
              <a:rPr lang="en-CA" sz="2800" dirty="0" smtClean="0"/>
              <a:t> – two player</a:t>
            </a:r>
          </a:p>
          <a:p>
            <a:pPr eaLnBrk="1" hangingPunct="1">
              <a:lnSpc>
                <a:spcPct val="90000"/>
              </a:lnSpc>
            </a:pPr>
            <a:r>
              <a:rPr lang="en-CA" sz="2800" dirty="0" smtClean="0"/>
              <a:t>1975, Dungeon</a:t>
            </a:r>
          </a:p>
          <a:p>
            <a:pPr eaLnBrk="1" hangingPunct="1">
              <a:lnSpc>
                <a:spcPct val="90000"/>
              </a:lnSpc>
            </a:pPr>
            <a:r>
              <a:rPr lang="en-CA" sz="2800" dirty="0" smtClean="0"/>
              <a:t>1978, MUD 1</a:t>
            </a:r>
          </a:p>
          <a:p>
            <a:pPr eaLnBrk="1" hangingPunct="1">
              <a:lnSpc>
                <a:spcPct val="90000"/>
              </a:lnSpc>
            </a:pPr>
            <a:r>
              <a:rPr lang="en-CA" sz="2800" dirty="0" smtClean="0"/>
              <a:t>1986, Habitat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dirty="0" smtClean="0"/>
              <a:t>Graphic, up to 64 players</a:t>
            </a:r>
          </a:p>
          <a:p>
            <a:pPr eaLnBrk="1" hangingPunct="1">
              <a:lnSpc>
                <a:spcPct val="90000"/>
              </a:lnSpc>
            </a:pPr>
            <a:r>
              <a:rPr lang="en-CA" sz="2800" dirty="0" smtClean="0"/>
              <a:t>1993, Doom</a:t>
            </a:r>
          </a:p>
          <a:p>
            <a:pPr eaLnBrk="1" hangingPunct="1">
              <a:lnSpc>
                <a:spcPct val="90000"/>
              </a:lnSpc>
            </a:pPr>
            <a:r>
              <a:rPr lang="en-CA" sz="2800" dirty="0" smtClean="0"/>
              <a:t>1997, </a:t>
            </a:r>
            <a:r>
              <a:rPr lang="en-CA" sz="2800" dirty="0" err="1" smtClean="0"/>
              <a:t>Ultima</a:t>
            </a:r>
            <a:r>
              <a:rPr lang="en-CA" sz="2800" dirty="0" smtClean="0"/>
              <a:t> Online</a:t>
            </a:r>
          </a:p>
          <a:p>
            <a:pPr eaLnBrk="1" hangingPunct="1">
              <a:lnSpc>
                <a:spcPct val="90000"/>
              </a:lnSpc>
            </a:pPr>
            <a:r>
              <a:rPr lang="en-CA" sz="2800" dirty="0" smtClean="0"/>
              <a:t>1998, Lineage</a:t>
            </a:r>
          </a:p>
          <a:p>
            <a:pPr eaLnBrk="1" hangingPunct="1">
              <a:lnSpc>
                <a:spcPct val="90000"/>
              </a:lnSpc>
            </a:pPr>
            <a:r>
              <a:rPr lang="en-CA" sz="2800" dirty="0" smtClean="0"/>
              <a:t>2004, </a:t>
            </a:r>
            <a:r>
              <a:rPr lang="en-CA" sz="2800" dirty="0" err="1" smtClean="0"/>
              <a:t>WoW</a:t>
            </a:r>
            <a:endParaRPr lang="en-CA" sz="2800" dirty="0" smtClean="0"/>
          </a:p>
        </p:txBody>
      </p:sp>
    </p:spTree>
    <p:extLst>
      <p:ext uri="{BB962C8B-B14F-4D97-AF65-F5344CB8AC3E}">
        <p14:creationId xmlns:p14="http://schemas.microsoft.com/office/powerpoint/2010/main" val="274320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Multiplayer Computer </a:t>
            </a:r>
            <a:r>
              <a:rPr lang="en-CA" sz="4000" dirty="0" smtClean="0"/>
              <a:t>Games</a:t>
            </a:r>
            <a:endParaRPr lang="en-US" sz="40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7848600" cy="4800600"/>
          </a:xfrm>
        </p:spPr>
        <p:txBody>
          <a:bodyPr/>
          <a:lstStyle/>
          <a:p>
            <a:r>
              <a:rPr lang="en-US" dirty="0" smtClean="0"/>
              <a:t>Types </a:t>
            </a:r>
            <a:r>
              <a:rPr lang="en-US" dirty="0"/>
              <a:t>of MOG: </a:t>
            </a:r>
            <a:r>
              <a:rPr lang="en-US" dirty="0" smtClean="0"/>
              <a:t>Categorization </a:t>
            </a:r>
            <a:r>
              <a:rPr lang="en-US" dirty="0"/>
              <a:t>by Genre</a:t>
            </a:r>
            <a:endParaRPr lang="en-US" sz="2800" dirty="0" smtClean="0"/>
          </a:p>
          <a:p>
            <a:pPr lvl="1"/>
            <a:r>
              <a:rPr lang="en-US" sz="2400" dirty="0" smtClean="0"/>
              <a:t>First-Person </a:t>
            </a:r>
            <a:r>
              <a:rPr lang="en-US" sz="2400" dirty="0"/>
              <a:t>Shooter (FPS)</a:t>
            </a:r>
          </a:p>
          <a:p>
            <a:pPr lvl="1"/>
            <a:r>
              <a:rPr lang="en-US" sz="2400" dirty="0"/>
              <a:t>Role-Playing Game (RPG)</a:t>
            </a:r>
          </a:p>
          <a:p>
            <a:pPr lvl="1"/>
            <a:r>
              <a:rPr lang="en-US" sz="2400" dirty="0"/>
              <a:t>Real-Time Strategy (RTS</a:t>
            </a:r>
            <a:r>
              <a:rPr lang="en-US" sz="2400" dirty="0" smtClean="0"/>
              <a:t>)</a:t>
            </a:r>
            <a:endParaRPr lang="en-US" dirty="0"/>
          </a:p>
          <a:p>
            <a:pPr lvl="1"/>
            <a:endParaRPr lang="en-US" sz="2400" dirty="0" smtClean="0"/>
          </a:p>
          <a:p>
            <a:r>
              <a:rPr lang="en-US" dirty="0"/>
              <a:t>Scales of </a:t>
            </a:r>
            <a:r>
              <a:rPr lang="en-US" dirty="0" smtClean="0"/>
              <a:t>MOG</a:t>
            </a:r>
          </a:p>
          <a:p>
            <a:pPr lvl="1"/>
            <a:r>
              <a:rPr lang="en-US" dirty="0" smtClean="0"/>
              <a:t>N = Number </a:t>
            </a:r>
            <a:r>
              <a:rPr lang="en-US" dirty="0"/>
              <a:t>of players in </a:t>
            </a:r>
            <a:r>
              <a:rPr lang="en-US" i="1" dirty="0"/>
              <a:t>a</a:t>
            </a:r>
            <a:r>
              <a:rPr lang="en-US" dirty="0"/>
              <a:t> game world</a:t>
            </a:r>
          </a:p>
          <a:p>
            <a:pPr lvl="1"/>
            <a:r>
              <a:rPr lang="en-US" dirty="0" smtClean="0"/>
              <a:t>N </a:t>
            </a:r>
            <a:r>
              <a:rPr lang="en-US" dirty="0"/>
              <a:t>&gt;1000 </a:t>
            </a:r>
            <a:r>
              <a:rPr lang="en-US" dirty="0">
                <a:sym typeface="Wingdings" panose="05000000000000000000" pitchFamily="2" charset="2"/>
              </a:rPr>
              <a:t> Massively Multiplayer (MMOG)</a:t>
            </a:r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481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 bwMode="auto">
        <a:solidFill>
          <a:schemeClr val="tx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eaLnBrk="1" hangingPunct="1">
          <a:defRPr kumimoji="1" i="0" dirty="0">
            <a:latin typeface="+mj-lt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10675</TotalTime>
  <Words>2160</Words>
  <Application>Microsoft Office PowerPoint</Application>
  <PresentationFormat>On-screen Show (4:3)</PresentationFormat>
  <Paragraphs>437</Paragraphs>
  <Slides>51</Slides>
  <Notes>4</Notes>
  <HiddenSlides>6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ＭＳ Ｐゴシック</vt:lpstr>
      <vt:lpstr>Arabic Typesetting</vt:lpstr>
      <vt:lpstr>Arial</vt:lpstr>
      <vt:lpstr>Tahoma</vt:lpstr>
      <vt:lpstr>Times New Roman</vt:lpstr>
      <vt:lpstr>Tw Cen MT</vt:lpstr>
      <vt:lpstr>Verdana</vt:lpstr>
      <vt:lpstr>Wingdings</vt:lpstr>
      <vt:lpstr>Wingdings 2</vt:lpstr>
      <vt:lpstr>Median</vt:lpstr>
      <vt:lpstr>Equation</vt:lpstr>
      <vt:lpstr>Visio</vt:lpstr>
      <vt:lpstr>PowerPoint Presentation</vt:lpstr>
      <vt:lpstr>Objectives</vt:lpstr>
      <vt:lpstr>Multiplayer Computer Games</vt:lpstr>
      <vt:lpstr>Multiplayer Computer Games</vt:lpstr>
      <vt:lpstr>Multiplayer Computer Games</vt:lpstr>
      <vt:lpstr>Multiplayer Computer Games</vt:lpstr>
      <vt:lpstr>Multiplayer Computer Games</vt:lpstr>
      <vt:lpstr>History</vt:lpstr>
      <vt:lpstr>Multiplayer Computer Games</vt:lpstr>
      <vt:lpstr>MMOG - Massively Multiplayer Online Games</vt:lpstr>
      <vt:lpstr>Introduction to Online Games</vt:lpstr>
      <vt:lpstr>MMOGs are Huge!</vt:lpstr>
      <vt:lpstr>Why addiction is a problem?</vt:lpstr>
      <vt:lpstr>A disclaimer from Final Fantasy XI (Displayed every time before logging into the game)</vt:lpstr>
      <vt:lpstr>Troublesome Players</vt:lpstr>
      <vt:lpstr>MMOG Design</vt:lpstr>
      <vt:lpstr>Example: City of Heroes</vt:lpstr>
      <vt:lpstr>Objectives</vt:lpstr>
      <vt:lpstr>Game Architectures</vt:lpstr>
      <vt:lpstr>Game Architectures (cont.)</vt:lpstr>
      <vt:lpstr>Game Architectures (cont.)</vt:lpstr>
      <vt:lpstr>Floating Server</vt:lpstr>
      <vt:lpstr>Multiple Servers</vt:lpstr>
      <vt:lpstr>Peer to Peer vs. Client/Server</vt:lpstr>
      <vt:lpstr>Peer-to-peer vs. Client-server</vt:lpstr>
      <vt:lpstr>Peer-to-peer vs. Client-server</vt:lpstr>
      <vt:lpstr>Objectives</vt:lpstr>
      <vt:lpstr>Area of Interest (AoI)</vt:lpstr>
      <vt:lpstr>Area of Interest (cont.)</vt:lpstr>
      <vt:lpstr>Area of Interest (cont.)</vt:lpstr>
      <vt:lpstr>Area of Interest (cont.)</vt:lpstr>
      <vt:lpstr>Area of Interest (cont.)</vt:lpstr>
      <vt:lpstr>Objectives</vt:lpstr>
      <vt:lpstr>MMOG Business Model</vt:lpstr>
      <vt:lpstr>Revenue Model – Free to play Games</vt:lpstr>
      <vt:lpstr>Revenue Model – Free to play Games</vt:lpstr>
      <vt:lpstr>Revenue Model – Free to play Games</vt:lpstr>
      <vt:lpstr>Monetization</vt:lpstr>
      <vt:lpstr>Customer Support</vt:lpstr>
      <vt:lpstr>Some Technical Constraints</vt:lpstr>
      <vt:lpstr>Objectives</vt:lpstr>
      <vt:lpstr>What Data to Send?</vt:lpstr>
      <vt:lpstr>Prediction</vt:lpstr>
      <vt:lpstr>Dead Reckoning</vt:lpstr>
      <vt:lpstr>Dead Recokoning</vt:lpstr>
      <vt:lpstr>Dead Reckoning</vt:lpstr>
      <vt:lpstr>Latency Issues</vt:lpstr>
      <vt:lpstr>Prediction Interpolation</vt:lpstr>
      <vt:lpstr>Questions</vt:lpstr>
      <vt:lpstr>References</vt:lpstr>
      <vt:lpstr>PowerPoint Presentation</vt:lpstr>
    </vt:vector>
  </TitlesOfParts>
  <Company>UNC Charlotte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Dewan Tanvir Ahmed</dc:creator>
  <cp:lastModifiedBy>Dewan Ahmed</cp:lastModifiedBy>
  <cp:revision>875</cp:revision>
  <cp:lastPrinted>2010-08-24T17:19:38Z</cp:lastPrinted>
  <dcterms:created xsi:type="dcterms:W3CDTF">2010-08-24T16:58:28Z</dcterms:created>
  <dcterms:modified xsi:type="dcterms:W3CDTF">2015-11-29T22:08:56Z</dcterms:modified>
</cp:coreProperties>
</file>