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45"/>
  </p:notesMasterIdLst>
  <p:sldIdLst>
    <p:sldId id="256" r:id="rId2"/>
    <p:sldId id="482" r:id="rId3"/>
    <p:sldId id="465" r:id="rId4"/>
    <p:sldId id="466" r:id="rId5"/>
    <p:sldId id="467" r:id="rId6"/>
    <p:sldId id="468" r:id="rId7"/>
    <p:sldId id="445" r:id="rId8"/>
    <p:sldId id="446" r:id="rId9"/>
    <p:sldId id="469" r:id="rId10"/>
    <p:sldId id="471" r:id="rId11"/>
    <p:sldId id="473" r:id="rId12"/>
    <p:sldId id="474" r:id="rId13"/>
    <p:sldId id="475" r:id="rId14"/>
    <p:sldId id="447" r:id="rId15"/>
    <p:sldId id="453" r:id="rId16"/>
    <p:sldId id="448" r:id="rId17"/>
    <p:sldId id="449" r:id="rId18"/>
    <p:sldId id="450" r:id="rId19"/>
    <p:sldId id="451" r:id="rId20"/>
    <p:sldId id="452" r:id="rId21"/>
    <p:sldId id="430" r:id="rId22"/>
    <p:sldId id="431" r:id="rId23"/>
    <p:sldId id="432" r:id="rId24"/>
    <p:sldId id="476" r:id="rId25"/>
    <p:sldId id="477" r:id="rId26"/>
    <p:sldId id="478" r:id="rId27"/>
    <p:sldId id="479" r:id="rId28"/>
    <p:sldId id="480" r:id="rId29"/>
    <p:sldId id="433" r:id="rId30"/>
    <p:sldId id="434" r:id="rId31"/>
    <p:sldId id="455" r:id="rId32"/>
    <p:sldId id="436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54" r:id="rId43"/>
    <p:sldId id="429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A2D2A3"/>
    <a:srgbClr val="000099"/>
    <a:srgbClr val="66FFFF"/>
    <a:srgbClr val="0066FF"/>
    <a:srgbClr val="FF6600"/>
    <a:srgbClr val="FF9900"/>
    <a:srgbClr val="BE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7" autoAdjust="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47321-B68E-42D8-B977-4045997B6C7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F9F560-0D0B-4880-9AC9-C593D6386301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2400" dirty="0" smtClean="0"/>
            <a:t>Concept Development</a:t>
          </a:r>
          <a:endParaRPr lang="en-US" sz="2400" dirty="0"/>
        </a:p>
      </dgm:t>
    </dgm:pt>
    <dgm:pt modelId="{1122AF5A-ED55-4C34-9CDD-D784A2E3C8EE}" type="parTrans" cxnId="{F714A32A-58DA-466E-A63B-D453DD0291C5}">
      <dgm:prSet/>
      <dgm:spPr/>
      <dgm:t>
        <a:bodyPr/>
        <a:lstStyle/>
        <a:p>
          <a:endParaRPr lang="en-US"/>
        </a:p>
      </dgm:t>
    </dgm:pt>
    <dgm:pt modelId="{A1FEBABF-0D0F-4311-ABF8-802B3B9F28AE}" type="sibTrans" cxnId="{F714A32A-58DA-466E-A63B-D453DD0291C5}">
      <dgm:prSet/>
      <dgm:spPr/>
      <dgm:t>
        <a:bodyPr/>
        <a:lstStyle/>
        <a:p>
          <a:endParaRPr lang="en-US"/>
        </a:p>
      </dgm:t>
    </dgm:pt>
    <dgm:pt modelId="{874723EB-D7F9-432D-8BE6-2E960D5B62FA}">
      <dgm:prSet phldrT="[Text]" phldr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8E0EED3-D3EA-4EB3-9E4E-E939CA99AE31}" type="parTrans" cxnId="{D9FB76E2-6CD9-4A49-A832-8B93CECA3013}">
      <dgm:prSet/>
      <dgm:spPr/>
      <dgm:t>
        <a:bodyPr/>
        <a:lstStyle/>
        <a:p>
          <a:endParaRPr lang="en-US"/>
        </a:p>
      </dgm:t>
    </dgm:pt>
    <dgm:pt modelId="{9FC140AA-004A-4ACA-92E4-2EB6ACF5C9E5}" type="sibTrans" cxnId="{D9FB76E2-6CD9-4A49-A832-8B93CECA3013}">
      <dgm:prSet/>
      <dgm:spPr/>
      <dgm:t>
        <a:bodyPr/>
        <a:lstStyle/>
        <a:p>
          <a:endParaRPr lang="en-US"/>
        </a:p>
      </dgm:t>
    </dgm:pt>
    <dgm:pt modelId="{AD7EC2A2-13E2-45B6-A5D8-955D26459A8F}">
      <dgm:prSet phldrT="[Text]" phldr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A7D5391-7955-4919-AEFD-45793A8207A5}" type="parTrans" cxnId="{1C3A9DC2-378C-49E0-9BF1-9E91F08B35D9}">
      <dgm:prSet/>
      <dgm:spPr/>
      <dgm:t>
        <a:bodyPr/>
        <a:lstStyle/>
        <a:p>
          <a:endParaRPr lang="en-US"/>
        </a:p>
      </dgm:t>
    </dgm:pt>
    <dgm:pt modelId="{8768209A-74C3-4613-A72F-B97D9A36F392}" type="sibTrans" cxnId="{1C3A9DC2-378C-49E0-9BF1-9E91F08B35D9}">
      <dgm:prSet/>
      <dgm:spPr/>
      <dgm:t>
        <a:bodyPr/>
        <a:lstStyle/>
        <a:p>
          <a:endParaRPr lang="en-US"/>
        </a:p>
      </dgm:t>
    </dgm:pt>
    <dgm:pt modelId="{E8222B0C-0982-4F8D-9EAA-1A780D7AB1BF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2400" dirty="0" smtClean="0"/>
            <a:t>Proposal Document</a:t>
          </a:r>
          <a:endParaRPr lang="en-US" sz="2400" dirty="0"/>
        </a:p>
      </dgm:t>
    </dgm:pt>
    <dgm:pt modelId="{E753A57E-12FC-415D-ADDC-5F8925DB248F}" type="parTrans" cxnId="{FA08F116-1E3A-4B5D-AD97-94E15E2A1467}">
      <dgm:prSet/>
      <dgm:spPr/>
      <dgm:t>
        <a:bodyPr/>
        <a:lstStyle/>
        <a:p>
          <a:endParaRPr lang="en-US"/>
        </a:p>
      </dgm:t>
    </dgm:pt>
    <dgm:pt modelId="{6E6980EC-0699-4ACB-86E3-80E8A23E90A4}" type="sibTrans" cxnId="{FA08F116-1E3A-4B5D-AD97-94E15E2A1467}">
      <dgm:prSet/>
      <dgm:spPr/>
      <dgm:t>
        <a:bodyPr/>
        <a:lstStyle/>
        <a:p>
          <a:endParaRPr lang="en-US"/>
        </a:p>
      </dgm:t>
    </dgm:pt>
    <dgm:pt modelId="{071D3C7D-E055-4FB5-B570-1A5F908E787D}">
      <dgm:prSet phldrT="[Text]" phldr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B49E3DEE-DC86-4C1B-AFE7-B5EE967B703D}" type="parTrans" cxnId="{B0ADFAEC-6DFD-4E3E-B611-1FAFD6D2D82A}">
      <dgm:prSet/>
      <dgm:spPr/>
      <dgm:t>
        <a:bodyPr/>
        <a:lstStyle/>
        <a:p>
          <a:endParaRPr lang="en-US"/>
        </a:p>
      </dgm:t>
    </dgm:pt>
    <dgm:pt modelId="{BCEBB30D-3D00-4F53-885F-36F2735E351F}" type="sibTrans" cxnId="{B0ADFAEC-6DFD-4E3E-B611-1FAFD6D2D82A}">
      <dgm:prSet/>
      <dgm:spPr/>
      <dgm:t>
        <a:bodyPr/>
        <a:lstStyle/>
        <a:p>
          <a:endParaRPr lang="en-US"/>
        </a:p>
      </dgm:t>
    </dgm:pt>
    <dgm:pt modelId="{667B12F3-5259-45FD-A591-E37514A60317}">
      <dgm:prSet phldrT="[Text]" phldr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827FD865-D523-454F-AB1C-2AE62FEBA546}" type="parTrans" cxnId="{9AEA90D5-D17B-4EE0-A6BF-E62E5BBC2A0F}">
      <dgm:prSet/>
      <dgm:spPr/>
      <dgm:t>
        <a:bodyPr/>
        <a:lstStyle/>
        <a:p>
          <a:endParaRPr lang="en-US"/>
        </a:p>
      </dgm:t>
    </dgm:pt>
    <dgm:pt modelId="{77DFDBD4-71E3-4F73-9A95-34EBA2A2640A}" type="sibTrans" cxnId="{9AEA90D5-D17B-4EE0-A6BF-E62E5BBC2A0F}">
      <dgm:prSet/>
      <dgm:spPr/>
      <dgm:t>
        <a:bodyPr/>
        <a:lstStyle/>
        <a:p>
          <a:endParaRPr lang="en-US"/>
        </a:p>
      </dgm:t>
    </dgm:pt>
    <dgm:pt modelId="{F7B1D7A6-9832-45E5-A38D-364CE8EEB08A}" type="pres">
      <dgm:prSet presAssocID="{E0247321-B68E-42D8-B977-4045997B6C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801B53-D45A-4B4A-9C8A-2E6D6C13BD57}" type="pres">
      <dgm:prSet presAssocID="{5EF9F560-0D0B-4880-9AC9-C593D6386301}" presName="compNode" presStyleCnt="0"/>
      <dgm:spPr/>
    </dgm:pt>
    <dgm:pt modelId="{CDCEF89A-0DC0-4758-AEE5-D65031D4078F}" type="pres">
      <dgm:prSet presAssocID="{5EF9F560-0D0B-4880-9AC9-C593D6386301}" presName="noGeometry" presStyleCnt="0"/>
      <dgm:spPr/>
    </dgm:pt>
    <dgm:pt modelId="{C1FF1DEB-4027-494F-9E52-6CE6A20579A1}" type="pres">
      <dgm:prSet presAssocID="{5EF9F560-0D0B-4880-9AC9-C593D6386301}" presName="childTextVisible" presStyleLbl="bgAccFollowNode1" presStyleIdx="0" presStyleCnt="2" custLinFactNeighborX="15988" custLinFactNeighborY="5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B762D-24EB-44A8-B600-8F19F00C3F07}" type="pres">
      <dgm:prSet presAssocID="{5EF9F560-0D0B-4880-9AC9-C593D6386301}" presName="childTextHidden" presStyleLbl="bgAccFollowNode1" presStyleIdx="0" presStyleCnt="2"/>
      <dgm:spPr/>
      <dgm:t>
        <a:bodyPr/>
        <a:lstStyle/>
        <a:p>
          <a:endParaRPr lang="en-US"/>
        </a:p>
      </dgm:t>
    </dgm:pt>
    <dgm:pt modelId="{144D26C7-CAE0-471D-8DED-EE597D6A783A}" type="pres">
      <dgm:prSet presAssocID="{5EF9F560-0D0B-4880-9AC9-C593D6386301}" presName="parentText" presStyleLbl="node1" presStyleIdx="0" presStyleCnt="2" custScaleX="192298" custScaleY="180793" custLinFactNeighborX="55156" custLinFactNeighborY="3114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5EA7C-0784-440A-B59D-10AEE840FDB8}" type="pres">
      <dgm:prSet presAssocID="{5EF9F560-0D0B-4880-9AC9-C593D6386301}" presName="aSpace" presStyleCnt="0"/>
      <dgm:spPr/>
    </dgm:pt>
    <dgm:pt modelId="{F03C9644-C35A-4592-9F89-E1FA61F12BC3}" type="pres">
      <dgm:prSet presAssocID="{E8222B0C-0982-4F8D-9EAA-1A780D7AB1BF}" presName="compNode" presStyleCnt="0"/>
      <dgm:spPr/>
    </dgm:pt>
    <dgm:pt modelId="{C9E47503-06BB-4783-9D83-68772BADA558}" type="pres">
      <dgm:prSet presAssocID="{E8222B0C-0982-4F8D-9EAA-1A780D7AB1BF}" presName="noGeometry" presStyleCnt="0"/>
      <dgm:spPr/>
    </dgm:pt>
    <dgm:pt modelId="{83EC5817-A715-4607-838F-B277A34FC87F}" type="pres">
      <dgm:prSet presAssocID="{E8222B0C-0982-4F8D-9EAA-1A780D7AB1BF}" presName="childTextVisible" presStyleLbl="bgAccFollowNode1" presStyleIdx="1" presStyleCnt="2" custLinFactNeighborX="21248" custLinFactNeighborY="45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9EB00-68FC-441A-8EAE-3229CD240EF2}" type="pres">
      <dgm:prSet presAssocID="{E8222B0C-0982-4F8D-9EAA-1A780D7AB1BF}" presName="childTextHidden" presStyleLbl="bgAccFollowNode1" presStyleIdx="1" presStyleCnt="2"/>
      <dgm:spPr/>
      <dgm:t>
        <a:bodyPr/>
        <a:lstStyle/>
        <a:p>
          <a:endParaRPr lang="en-US"/>
        </a:p>
      </dgm:t>
    </dgm:pt>
    <dgm:pt modelId="{2326CABA-5D5C-472C-AAC8-D7D4D85DC1DB}" type="pres">
      <dgm:prSet presAssocID="{E8222B0C-0982-4F8D-9EAA-1A780D7AB1BF}" presName="parentText" presStyleLbl="node1" presStyleIdx="1" presStyleCnt="2" custScaleX="198518" custScaleY="179179" custLinFactNeighborX="26221" custLinFactNeighborY="78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F071FD-AD30-4FEC-B34C-64F193AF95BF}" type="presOf" srcId="{E0247321-B68E-42D8-B977-4045997B6C7D}" destId="{F7B1D7A6-9832-45E5-A38D-364CE8EEB08A}" srcOrd="0" destOrd="0" presId="urn:microsoft.com/office/officeart/2005/8/layout/hProcess6"/>
    <dgm:cxn modelId="{FA08F116-1E3A-4B5D-AD97-94E15E2A1467}" srcId="{E0247321-B68E-42D8-B977-4045997B6C7D}" destId="{E8222B0C-0982-4F8D-9EAA-1A780D7AB1BF}" srcOrd="1" destOrd="0" parTransId="{E753A57E-12FC-415D-ADDC-5F8925DB248F}" sibTransId="{6E6980EC-0699-4ACB-86E3-80E8A23E90A4}"/>
    <dgm:cxn modelId="{D9FB76E2-6CD9-4A49-A832-8B93CECA3013}" srcId="{5EF9F560-0D0B-4880-9AC9-C593D6386301}" destId="{874723EB-D7F9-432D-8BE6-2E960D5B62FA}" srcOrd="0" destOrd="0" parTransId="{08E0EED3-D3EA-4EB3-9E4E-E939CA99AE31}" sibTransId="{9FC140AA-004A-4ACA-92E4-2EB6ACF5C9E5}"/>
    <dgm:cxn modelId="{3DF7BBE8-8AD1-45CE-82C2-1334583276B8}" type="presOf" srcId="{667B12F3-5259-45FD-A591-E37514A60317}" destId="{83EC5817-A715-4607-838F-B277A34FC87F}" srcOrd="0" destOrd="1" presId="urn:microsoft.com/office/officeart/2005/8/layout/hProcess6"/>
    <dgm:cxn modelId="{6FCFECF6-F328-48EE-AA81-51850C54CABA}" type="presOf" srcId="{AD7EC2A2-13E2-45B6-A5D8-955D26459A8F}" destId="{C1FF1DEB-4027-494F-9E52-6CE6A20579A1}" srcOrd="0" destOrd="1" presId="urn:microsoft.com/office/officeart/2005/8/layout/hProcess6"/>
    <dgm:cxn modelId="{A56172CC-50B6-42F3-A890-737F454A7922}" type="presOf" srcId="{AD7EC2A2-13E2-45B6-A5D8-955D26459A8F}" destId="{E5BB762D-24EB-44A8-B600-8F19F00C3F07}" srcOrd="1" destOrd="1" presId="urn:microsoft.com/office/officeart/2005/8/layout/hProcess6"/>
    <dgm:cxn modelId="{F714A32A-58DA-466E-A63B-D453DD0291C5}" srcId="{E0247321-B68E-42D8-B977-4045997B6C7D}" destId="{5EF9F560-0D0B-4880-9AC9-C593D6386301}" srcOrd="0" destOrd="0" parTransId="{1122AF5A-ED55-4C34-9CDD-D784A2E3C8EE}" sibTransId="{A1FEBABF-0D0F-4311-ABF8-802B3B9F28AE}"/>
    <dgm:cxn modelId="{55A6FAAA-2647-440F-B41F-C3DC752091FD}" type="presOf" srcId="{874723EB-D7F9-432D-8BE6-2E960D5B62FA}" destId="{C1FF1DEB-4027-494F-9E52-6CE6A20579A1}" srcOrd="0" destOrd="0" presId="urn:microsoft.com/office/officeart/2005/8/layout/hProcess6"/>
    <dgm:cxn modelId="{78744832-A332-4851-A4A6-7A93FB97F2AB}" type="presOf" srcId="{071D3C7D-E055-4FB5-B570-1A5F908E787D}" destId="{83EC5817-A715-4607-838F-B277A34FC87F}" srcOrd="0" destOrd="0" presId="urn:microsoft.com/office/officeart/2005/8/layout/hProcess6"/>
    <dgm:cxn modelId="{C3147A5E-5795-4024-80AB-CDA83E36BD97}" type="presOf" srcId="{5EF9F560-0D0B-4880-9AC9-C593D6386301}" destId="{144D26C7-CAE0-471D-8DED-EE597D6A783A}" srcOrd="0" destOrd="0" presId="urn:microsoft.com/office/officeart/2005/8/layout/hProcess6"/>
    <dgm:cxn modelId="{1C3A9DC2-378C-49E0-9BF1-9E91F08B35D9}" srcId="{5EF9F560-0D0B-4880-9AC9-C593D6386301}" destId="{AD7EC2A2-13E2-45B6-A5D8-955D26459A8F}" srcOrd="1" destOrd="0" parTransId="{CA7D5391-7955-4919-AEFD-45793A8207A5}" sibTransId="{8768209A-74C3-4613-A72F-B97D9A36F392}"/>
    <dgm:cxn modelId="{FF3C2553-9B9B-4AD6-AF14-561A47BB0B41}" type="presOf" srcId="{667B12F3-5259-45FD-A591-E37514A60317}" destId="{9E59EB00-68FC-441A-8EAE-3229CD240EF2}" srcOrd="1" destOrd="1" presId="urn:microsoft.com/office/officeart/2005/8/layout/hProcess6"/>
    <dgm:cxn modelId="{B0ADFAEC-6DFD-4E3E-B611-1FAFD6D2D82A}" srcId="{E8222B0C-0982-4F8D-9EAA-1A780D7AB1BF}" destId="{071D3C7D-E055-4FB5-B570-1A5F908E787D}" srcOrd="0" destOrd="0" parTransId="{B49E3DEE-DC86-4C1B-AFE7-B5EE967B703D}" sibTransId="{BCEBB30D-3D00-4F53-885F-36F2735E351F}"/>
    <dgm:cxn modelId="{E9B5C897-09D9-439B-AFA8-B48326617BFF}" type="presOf" srcId="{E8222B0C-0982-4F8D-9EAA-1A780D7AB1BF}" destId="{2326CABA-5D5C-472C-AAC8-D7D4D85DC1DB}" srcOrd="0" destOrd="0" presId="urn:microsoft.com/office/officeart/2005/8/layout/hProcess6"/>
    <dgm:cxn modelId="{84BAFE72-76B3-4596-B6D8-2F8AE9C7FB10}" type="presOf" srcId="{071D3C7D-E055-4FB5-B570-1A5F908E787D}" destId="{9E59EB00-68FC-441A-8EAE-3229CD240EF2}" srcOrd="1" destOrd="0" presId="urn:microsoft.com/office/officeart/2005/8/layout/hProcess6"/>
    <dgm:cxn modelId="{BE0A98CB-D2E1-428D-92E6-9F674E68FA16}" type="presOf" srcId="{874723EB-D7F9-432D-8BE6-2E960D5B62FA}" destId="{E5BB762D-24EB-44A8-B600-8F19F00C3F07}" srcOrd="1" destOrd="0" presId="urn:microsoft.com/office/officeart/2005/8/layout/hProcess6"/>
    <dgm:cxn modelId="{9AEA90D5-D17B-4EE0-A6BF-E62E5BBC2A0F}" srcId="{E8222B0C-0982-4F8D-9EAA-1A780D7AB1BF}" destId="{667B12F3-5259-45FD-A591-E37514A60317}" srcOrd="1" destOrd="0" parTransId="{827FD865-D523-454F-AB1C-2AE62FEBA546}" sibTransId="{77DFDBD4-71E3-4F73-9A95-34EBA2A2640A}"/>
    <dgm:cxn modelId="{426C56FB-A603-47A8-84C1-90DF9489096D}" type="presParOf" srcId="{F7B1D7A6-9832-45E5-A38D-364CE8EEB08A}" destId="{03801B53-D45A-4B4A-9C8A-2E6D6C13BD57}" srcOrd="0" destOrd="0" presId="urn:microsoft.com/office/officeart/2005/8/layout/hProcess6"/>
    <dgm:cxn modelId="{4DF1D6AD-61C0-4B7D-8EAD-36B172C9DC37}" type="presParOf" srcId="{03801B53-D45A-4B4A-9C8A-2E6D6C13BD57}" destId="{CDCEF89A-0DC0-4758-AEE5-D65031D4078F}" srcOrd="0" destOrd="0" presId="urn:microsoft.com/office/officeart/2005/8/layout/hProcess6"/>
    <dgm:cxn modelId="{3D061AA4-F10A-4947-B8A2-4AF5A41DD153}" type="presParOf" srcId="{03801B53-D45A-4B4A-9C8A-2E6D6C13BD57}" destId="{C1FF1DEB-4027-494F-9E52-6CE6A20579A1}" srcOrd="1" destOrd="0" presId="urn:microsoft.com/office/officeart/2005/8/layout/hProcess6"/>
    <dgm:cxn modelId="{413AC391-4D5B-4DA2-B032-86D7552076CF}" type="presParOf" srcId="{03801B53-D45A-4B4A-9C8A-2E6D6C13BD57}" destId="{E5BB762D-24EB-44A8-B600-8F19F00C3F07}" srcOrd="2" destOrd="0" presId="urn:microsoft.com/office/officeart/2005/8/layout/hProcess6"/>
    <dgm:cxn modelId="{7CBFDC22-0597-4312-AB0A-39773353F769}" type="presParOf" srcId="{03801B53-D45A-4B4A-9C8A-2E6D6C13BD57}" destId="{144D26C7-CAE0-471D-8DED-EE597D6A783A}" srcOrd="3" destOrd="0" presId="urn:microsoft.com/office/officeart/2005/8/layout/hProcess6"/>
    <dgm:cxn modelId="{7F4CDF67-8399-440A-B7A9-4C9B05CA8579}" type="presParOf" srcId="{F7B1D7A6-9832-45E5-A38D-364CE8EEB08A}" destId="{C1D5EA7C-0784-440A-B59D-10AEE840FDB8}" srcOrd="1" destOrd="0" presId="urn:microsoft.com/office/officeart/2005/8/layout/hProcess6"/>
    <dgm:cxn modelId="{C7EA86E6-61CA-4899-B707-CB87010A3D7A}" type="presParOf" srcId="{F7B1D7A6-9832-45E5-A38D-364CE8EEB08A}" destId="{F03C9644-C35A-4592-9F89-E1FA61F12BC3}" srcOrd="2" destOrd="0" presId="urn:microsoft.com/office/officeart/2005/8/layout/hProcess6"/>
    <dgm:cxn modelId="{14220B76-5D3E-4003-B1DE-B27FD53289ED}" type="presParOf" srcId="{F03C9644-C35A-4592-9F89-E1FA61F12BC3}" destId="{C9E47503-06BB-4783-9D83-68772BADA558}" srcOrd="0" destOrd="0" presId="urn:microsoft.com/office/officeart/2005/8/layout/hProcess6"/>
    <dgm:cxn modelId="{3098DEE8-B3EB-4F4E-AA98-D46B13EDC729}" type="presParOf" srcId="{F03C9644-C35A-4592-9F89-E1FA61F12BC3}" destId="{83EC5817-A715-4607-838F-B277A34FC87F}" srcOrd="1" destOrd="0" presId="urn:microsoft.com/office/officeart/2005/8/layout/hProcess6"/>
    <dgm:cxn modelId="{7B85F454-369D-4767-8E89-519B39AE3C91}" type="presParOf" srcId="{F03C9644-C35A-4592-9F89-E1FA61F12BC3}" destId="{9E59EB00-68FC-441A-8EAE-3229CD240EF2}" srcOrd="2" destOrd="0" presId="urn:microsoft.com/office/officeart/2005/8/layout/hProcess6"/>
    <dgm:cxn modelId="{341100D9-2C5E-4D48-A48F-7704DAE8BB9D}" type="presParOf" srcId="{F03C9644-C35A-4592-9F89-E1FA61F12BC3}" destId="{2326CABA-5D5C-472C-AAC8-D7D4D85DC1D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A874260C-AB7E-4368-A943-E378DCFE8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6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77B504-DE94-48DE-9859-A45C93A50431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55950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34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181642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35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1640265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36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155645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37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410618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38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2601336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39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392367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40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13249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41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117125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CE2BFA-7793-4C09-A7BB-B4B44F12A116}" type="slidenum">
              <a:rPr lang="en-US" sz="1300" i="0" smtClean="0">
                <a:cs typeface="Arial" panose="020B0604020202020204" pitchFamily="34" charset="0"/>
              </a:rPr>
              <a:pPr/>
              <a:t>18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63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41AF49-AF01-4B43-9BC5-8F021860A0EC}" type="slidenum">
              <a:rPr lang="en-US" sz="1300" i="0" smtClean="0">
                <a:cs typeface="Arial" panose="020B0604020202020204" pitchFamily="34" charset="0"/>
              </a:rPr>
              <a:pPr/>
              <a:t>19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86E94-7C6A-41DE-8F8E-36051ACDC317}" type="slidenum">
              <a:rPr lang="en-US" sz="1300" i="0" smtClean="0">
                <a:cs typeface="Arial" panose="020B0604020202020204" pitchFamily="34" charset="0"/>
              </a:rPr>
              <a:pPr/>
              <a:t>20</a:t>
            </a:fld>
            <a:endParaRPr lang="en-US" sz="1300" i="0" smtClean="0"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08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80D338-EFCD-4758-9B27-071B43F81DA0}" type="slidenum">
              <a:rPr lang="en-CA" sz="1300" i="0" smtClean="0"/>
              <a:pPr/>
              <a:t>21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50613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A074093-2AFB-4B50-BE67-A54AEEA2C0FD}" type="slidenum">
              <a:rPr lang="en-CA" sz="1300" i="0" smtClean="0"/>
              <a:pPr/>
              <a:t>22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164117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B41C57-5617-4D79-BFCC-A6DFA43E37AA}" type="slidenum">
              <a:rPr lang="en-CA" sz="1300" i="0" smtClean="0"/>
              <a:pPr/>
              <a:t>30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424622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en-US" dirty="0" smtClean="0">
                <a:ea typeface="+mn-ea"/>
                <a:cs typeface="+mn-cs"/>
              </a:rPr>
              <a:t>A couple of sentences are all you’ll get on the game box to tell a prospective customer why he should put</a:t>
            </a:r>
          </a:p>
          <a:p>
            <a:pPr>
              <a:defRPr/>
            </a:pPr>
            <a:r>
              <a:rPr kumimoji="1" lang="en-US" dirty="0" smtClean="0">
                <a:ea typeface="+mn-ea"/>
                <a:cs typeface="+mn-cs"/>
              </a:rPr>
              <a:t>it in his shopping cart rather than back on the shelf.</a:t>
            </a:r>
          </a:p>
          <a:p>
            <a:pPr>
              <a:defRPr/>
            </a:pPr>
            <a:endParaRPr kumimoji="1"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/>
              <a:t>1. Think of how many people shop for PC games.</a:t>
            </a:r>
          </a:p>
          <a:p>
            <a:pPr>
              <a:defRPr/>
            </a:pPr>
            <a:r>
              <a:rPr lang="en-US" dirty="0" smtClean="0"/>
              <a:t>2. Think of a game executive as one of those shoppers.</a:t>
            </a: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31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176557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18E417-0B5B-4556-A679-1B9936056ADB}" type="slidenum">
              <a:rPr lang="en-CA" sz="1300" i="0" smtClean="0"/>
              <a:pPr/>
              <a:t>33</a:t>
            </a:fld>
            <a:endParaRPr lang="en-CA" sz="1300" i="0" smtClean="0"/>
          </a:p>
        </p:txBody>
      </p:sp>
    </p:spTree>
    <p:extLst>
      <p:ext uri="{BB962C8B-B14F-4D97-AF65-F5344CB8AC3E}">
        <p14:creationId xmlns:p14="http://schemas.microsoft.com/office/powerpoint/2010/main" val="292636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B234ACBA-7D01-4823-B85D-82DB4EDCABEC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2D2E84-3483-4480-A06B-545CE2784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51571-47E4-45DA-B49A-E469B714D80F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CB5DB-620F-4845-A5A1-AFE7CCD57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489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9BBE-1FA9-4CF7-9848-4D2C67D7AE55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CC92-1419-4BA0-BA48-E632B5207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F0E95-745C-4281-9ADF-9651E540EC91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85147-6D76-4E2C-ABD7-DF7DB94F2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085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4D50-D124-4598-BB94-43F2149883ED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236F7F48-5CAF-4BC3-891D-B04FCB78E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27AFA-E11A-42FE-A7D2-8C7FFCD6E987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72EA-28C3-48B6-8000-B6B478914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76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E26C-5D82-4ECD-AB6A-BC7E69B218DF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FC19-BD53-4807-951B-137119762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3161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E85D-3264-4AD8-A28E-9C21CD379D99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4097C-8087-4CB7-9ECF-1DC8538C7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3368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A2D71-A44A-46A7-B018-4F89D4B15BFA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9E61502-C6A5-4FD6-8C1A-F11F6A755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9881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8E400-6B53-4D5E-9496-B65E10BEE307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62B9B-171F-4A0B-BC06-30E619F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649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B2852-A980-4911-99B5-601681B2E89C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754E43CB-2BE3-4D5B-9C2B-A474C2A29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0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575644D-D247-4129-8CFE-B1EC01ED41AA}" type="datetime1">
              <a:rPr lang="en-US"/>
              <a:pPr>
                <a:defRPr/>
              </a:pPr>
              <a:t>8/31/2015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A658A4-9D08-49EA-8BF6-AFB8B7390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09" r:id="rId2"/>
    <p:sldLayoutId id="2147484414" r:id="rId3"/>
    <p:sldLayoutId id="2147484415" r:id="rId4"/>
    <p:sldLayoutId id="2147484416" r:id="rId5"/>
    <p:sldLayoutId id="2147484410" r:id="rId6"/>
    <p:sldLayoutId id="2147484417" r:id="rId7"/>
    <p:sldLayoutId id="2147484411" r:id="rId8"/>
    <p:sldLayoutId id="2147484418" r:id="rId9"/>
    <p:sldLayoutId id="2147484412" r:id="rId10"/>
    <p:sldLayoutId id="214748441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ich.edu/~elements/probsolv/strategy/ctskills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848600" cy="1289050"/>
          </a:xfrm>
        </p:spPr>
        <p:txBody>
          <a:bodyPr/>
          <a:lstStyle/>
          <a:p>
            <a:pPr eaLnBrk="1" hangingPunct="1"/>
            <a:r>
              <a:rPr lang="en-US" sz="2600" cap="none" smtClean="0">
                <a:ea typeface="ＭＳ Ｐゴシック" panose="020B0600070205080204" pitchFamily="34" charset="-128"/>
              </a:rPr>
              <a:t/>
            </a:r>
            <a:br>
              <a:rPr lang="en-US" sz="2600" cap="none" smtClean="0">
                <a:ea typeface="ＭＳ Ｐゴシック" panose="020B0600070205080204" pitchFamily="34" charset="-128"/>
              </a:rPr>
            </a:br>
            <a:endParaRPr lang="en-US" sz="3000" cap="none" smtClean="0">
              <a:ea typeface="ＭＳ Ｐゴシック" panose="020B060007020508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to Game Design and Development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4230/5230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2362200" y="1767425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Game Concept </a:t>
            </a:r>
            <a:r>
              <a:rPr lang="en-US" sz="3200" i="0" dirty="0"/>
              <a:t>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anose="020B0600070205080204" pitchFamily="34" charset="-128"/>
              </a:rPr>
              <a:t>Outside Influences</a:t>
            </a:r>
            <a:endParaRPr lang="en-CA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Look to as many non-game sources as possible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3774" y="6096000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Adapted from: 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47800" y="2195513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Art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47800" y="2719388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Literature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447800" y="4291013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Film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447800" y="4814888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Television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447800" y="3767138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447800" y="3243263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Current affairs</a:t>
            </a:r>
          </a:p>
        </p:txBody>
      </p:sp>
      <p:pic>
        <p:nvPicPr>
          <p:cNvPr id="11" name="Picture 2" descr="wile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440784" y="5257800"/>
            <a:ext cx="698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 i="0" dirty="0">
                <a:latin typeface="+mn-lt"/>
              </a:rPr>
              <a:t>Graphic Novels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495800" y="3227606"/>
            <a:ext cx="4191000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>
                <a:latin typeface="+mn-lt"/>
                <a:ea typeface="ＭＳ Ｐゴシック" pitchFamily="27" charset="-128"/>
                <a:cs typeface="ＭＳ Ｐゴシック" charset="0"/>
              </a:rPr>
              <a:t>They may not be </a:t>
            </a:r>
            <a:r>
              <a:rPr lang="en-GB" i="0" dirty="0" smtClean="0">
                <a:latin typeface="+mn-lt"/>
                <a:ea typeface="ＭＳ Ｐゴシック" pitchFamily="27" charset="-128"/>
                <a:cs typeface="ＭＳ Ｐゴシック" charset="0"/>
              </a:rPr>
              <a:t>mainstream</a:t>
            </a:r>
            <a:r>
              <a:rPr lang="en-GB" i="0" dirty="0">
                <a:latin typeface="+mn-lt"/>
                <a:ea typeface="ＭＳ Ｐゴシック" pitchFamily="27" charset="-128"/>
                <a:cs typeface="ＭＳ Ｐゴシック" charset="0"/>
              </a:rPr>
              <a:t>, and sometimes undiscovered ‘gems’ might be found</a:t>
            </a:r>
          </a:p>
        </p:txBody>
      </p:sp>
    </p:spTree>
    <p:extLst>
      <p:ext uri="{BB962C8B-B14F-4D97-AF65-F5344CB8AC3E}">
        <p14:creationId xmlns:p14="http://schemas.microsoft.com/office/powerpoint/2010/main" val="14426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anose="020B0600070205080204" pitchFamily="34" charset="-128"/>
              </a:rPr>
              <a:t>Similarly Themed Games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3774" y="6096000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Adapted from: </a:t>
            </a:r>
            <a:endParaRPr lang="en-US" dirty="0"/>
          </a:p>
        </p:txBody>
      </p:sp>
      <p:pic>
        <p:nvPicPr>
          <p:cNvPr id="11" name="Picture 2" descr="wile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1738015"/>
            <a:ext cx="77041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Fashion styles </a:t>
            </a:r>
            <a:r>
              <a:rPr lang="en-GB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are just as applicable to the game industry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62000" y="2260947"/>
            <a:ext cx="77041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Don’t just slavishly copy the idea, </a:t>
            </a:r>
            <a:r>
              <a:rPr lang="en-GB" i="0" dirty="0" smtClean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develop your own response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2869195"/>
            <a:ext cx="770413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Is there a different aspect of the theme that has not been explored?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62000" y="3810000"/>
            <a:ext cx="770413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It might be time for a new ‘improved’ version</a:t>
            </a:r>
          </a:p>
        </p:txBody>
      </p:sp>
    </p:spTree>
    <p:extLst>
      <p:ext uri="{BB962C8B-B14F-4D97-AF65-F5344CB8AC3E}">
        <p14:creationId xmlns:p14="http://schemas.microsoft.com/office/powerpoint/2010/main" val="1737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anose="020B0600070205080204" pitchFamily="34" charset="-128"/>
              </a:rPr>
              <a:t>Mix and Match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15200" y="6096000"/>
            <a:ext cx="163988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Adapted from: </a:t>
            </a:r>
            <a:endParaRPr lang="en-US" dirty="0"/>
          </a:p>
        </p:txBody>
      </p:sp>
      <p:pic>
        <p:nvPicPr>
          <p:cNvPr id="11" name="Picture 2" descr="wile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37279" y="1879601"/>
            <a:ext cx="770413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Familiar tales in unfamiliar settings (and vice versa)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37278" y="2535537"/>
            <a:ext cx="77041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Unlikely objects, activities, stories and themes mixed together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837278" y="3249008"/>
            <a:ext cx="770413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Ask ‘what if’ questions?</a:t>
            </a:r>
          </a:p>
        </p:txBody>
      </p:sp>
    </p:spTree>
    <p:extLst>
      <p:ext uri="{BB962C8B-B14F-4D97-AF65-F5344CB8AC3E}">
        <p14:creationId xmlns:p14="http://schemas.microsoft.com/office/powerpoint/2010/main" val="368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anose="020B0600070205080204" pitchFamily="34" charset="-128"/>
              </a:rPr>
              <a:t>Brand New Ideas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3774" y="6096000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Adapted from: </a:t>
            </a:r>
            <a:endParaRPr lang="en-US" dirty="0"/>
          </a:p>
        </p:txBody>
      </p:sp>
      <p:pic>
        <p:nvPicPr>
          <p:cNvPr id="11" name="Picture 2" descr="wile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7279" y="1700213"/>
            <a:ext cx="770413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Can be deemed risky and untried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37279" y="2335491"/>
            <a:ext cx="77041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Strong ideas can achieve critical and commercial success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844536" y="2975837"/>
            <a:ext cx="770413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i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Independent developers appear to be very successful in this area</a:t>
            </a:r>
          </a:p>
        </p:txBody>
      </p:sp>
    </p:spTree>
    <p:extLst>
      <p:ext uri="{BB962C8B-B14F-4D97-AF65-F5344CB8AC3E}">
        <p14:creationId xmlns:p14="http://schemas.microsoft.com/office/powerpoint/2010/main" val="766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dirty="0" smtClean="0">
                <a:ea typeface="ＭＳ Ｐゴシック" panose="020B0600070205080204" pitchFamily="34" charset="-128"/>
              </a:rPr>
              <a:t>Coming </a:t>
            </a:r>
            <a:r>
              <a:rPr lang="en-CA" dirty="0">
                <a:ea typeface="ＭＳ Ｐゴシック" panose="020B0600070205080204" pitchFamily="34" charset="-128"/>
              </a:rPr>
              <a:t>Up with </a:t>
            </a:r>
            <a:r>
              <a:rPr lang="en-CA" dirty="0" smtClean="0">
                <a:ea typeface="ＭＳ Ｐゴシック" panose="020B0600070205080204" pitchFamily="34" charset="-128"/>
              </a:rPr>
              <a:t>Ideas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492826"/>
            <a:ext cx="8153400" cy="4984173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Suggestions:</a:t>
            </a:r>
          </a:p>
          <a:p>
            <a:pPr lvl="1">
              <a:defRPr/>
            </a:pPr>
            <a:r>
              <a:rPr lang="en-CA" dirty="0" smtClean="0"/>
              <a:t>spend </a:t>
            </a:r>
            <a:r>
              <a:rPr lang="en-CA" dirty="0"/>
              <a:t>a </a:t>
            </a:r>
            <a:r>
              <a:rPr lang="en-CA" dirty="0" smtClean="0"/>
              <a:t>significant </a:t>
            </a:r>
            <a:r>
              <a:rPr lang="en-CA" dirty="0"/>
              <a:t>part of every </a:t>
            </a:r>
            <a:r>
              <a:rPr lang="en-CA" dirty="0" smtClean="0"/>
              <a:t>day doing </a:t>
            </a:r>
            <a:r>
              <a:rPr lang="en-CA" dirty="0"/>
              <a:t>something other than playing </a:t>
            </a:r>
            <a:r>
              <a:rPr lang="en-CA" dirty="0" smtClean="0"/>
              <a:t>games</a:t>
            </a:r>
          </a:p>
          <a:p>
            <a:pPr lvl="1">
              <a:defRPr/>
            </a:pPr>
            <a:r>
              <a:rPr lang="en-CA" dirty="0" smtClean="0"/>
              <a:t>read a book </a:t>
            </a:r>
            <a:r>
              <a:rPr lang="en-CA" dirty="0"/>
              <a:t>or a </a:t>
            </a:r>
            <a:r>
              <a:rPr lang="en-CA" dirty="0" smtClean="0"/>
              <a:t>newspaper </a:t>
            </a:r>
          </a:p>
          <a:p>
            <a:pPr lvl="1">
              <a:defRPr/>
            </a:pPr>
            <a:r>
              <a:rPr lang="en-CA" dirty="0" smtClean="0"/>
              <a:t>watch </a:t>
            </a:r>
            <a:r>
              <a:rPr lang="en-CA" dirty="0"/>
              <a:t>a </a:t>
            </a:r>
            <a:r>
              <a:rPr lang="en-CA" dirty="0" smtClean="0"/>
              <a:t>film, listen </a:t>
            </a:r>
            <a:r>
              <a:rPr lang="en-CA" dirty="0"/>
              <a:t>to </a:t>
            </a:r>
            <a:r>
              <a:rPr lang="en-CA" dirty="0" smtClean="0"/>
              <a:t>music</a:t>
            </a:r>
          </a:p>
          <a:p>
            <a:pPr lvl="1">
              <a:defRPr/>
            </a:pPr>
            <a:r>
              <a:rPr lang="en-CA" dirty="0" smtClean="0"/>
              <a:t>travelling</a:t>
            </a:r>
          </a:p>
          <a:p>
            <a:pPr lvl="1">
              <a:defRPr/>
            </a:pPr>
            <a:r>
              <a:rPr lang="en-CA" dirty="0" smtClean="0"/>
              <a:t>take </a:t>
            </a:r>
            <a:r>
              <a:rPr lang="en-CA" dirty="0"/>
              <a:t>a </a:t>
            </a:r>
            <a:r>
              <a:rPr lang="en-CA" dirty="0" smtClean="0"/>
              <a:t>photo</a:t>
            </a:r>
          </a:p>
          <a:p>
            <a:pPr lvl="1">
              <a:defRPr/>
            </a:pPr>
            <a:r>
              <a:rPr lang="en-CA" dirty="0" smtClean="0"/>
              <a:t>draw </a:t>
            </a:r>
            <a:r>
              <a:rPr lang="en-CA" dirty="0"/>
              <a:t>or </a:t>
            </a:r>
            <a:r>
              <a:rPr lang="en-CA" dirty="0" smtClean="0"/>
              <a:t>sketch </a:t>
            </a:r>
          </a:p>
          <a:p>
            <a:pPr lvl="1">
              <a:defRPr/>
            </a:pPr>
            <a:r>
              <a:rPr lang="en-CA" dirty="0" smtClean="0"/>
              <a:t>volunteer </a:t>
            </a:r>
            <a:r>
              <a:rPr lang="en-CA" dirty="0"/>
              <a:t>at </a:t>
            </a:r>
            <a:r>
              <a:rPr lang="en-CA" dirty="0" smtClean="0"/>
              <a:t>a neighborhood organization</a:t>
            </a:r>
          </a:p>
          <a:p>
            <a:pPr lvl="1">
              <a:defRPr/>
            </a:pPr>
            <a:r>
              <a:rPr lang="en-CA" dirty="0" smtClean="0"/>
              <a:t>go </a:t>
            </a:r>
            <a:r>
              <a:rPr lang="en-CA" dirty="0"/>
              <a:t>see a </a:t>
            </a:r>
            <a:r>
              <a:rPr lang="en-CA" dirty="0" smtClean="0"/>
              <a:t>play</a:t>
            </a:r>
          </a:p>
          <a:p>
            <a:pPr lvl="1">
              <a:defRPr/>
            </a:pPr>
            <a:r>
              <a:rPr lang="en-CA" dirty="0" smtClean="0"/>
              <a:t>study </a:t>
            </a:r>
            <a:r>
              <a:rPr lang="en-CA" dirty="0"/>
              <a:t>a </a:t>
            </a:r>
            <a:r>
              <a:rPr lang="en-CA" dirty="0" smtClean="0"/>
              <a:t>new language</a:t>
            </a:r>
            <a:endParaRPr lang="en-CA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a typeface="ＭＳ Ｐゴシック" panose="020B0600070205080204" pitchFamily="34" charset="-128"/>
              </a:rPr>
              <a:t>Coming Up with Ideas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28" y="2057400"/>
            <a:ext cx="3856322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0" y="1749136"/>
            <a:ext cx="4943353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dirty="0">
                <a:ea typeface="ＭＳ Ｐゴシック" panose="020B0600070205080204" pitchFamily="34" charset="-128"/>
              </a:rPr>
              <a:t>Coming Up with Ideas (cont.)</a:t>
            </a:r>
            <a:endParaRPr lang="en-CA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0382" y="1485900"/>
            <a:ext cx="8153400" cy="4495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CA" sz="2400" u="sng" dirty="0" smtClean="0"/>
              <a:t>The stages of creativity (</a:t>
            </a:r>
            <a:r>
              <a:rPr lang="en-CA" sz="1800" u="sng" dirty="0" err="1" smtClean="0"/>
              <a:t>Mihaly</a:t>
            </a:r>
            <a:r>
              <a:rPr lang="en-CA" sz="1800" u="sng" dirty="0" smtClean="0"/>
              <a:t> </a:t>
            </a:r>
            <a:r>
              <a:rPr lang="en-CA" sz="1800" u="sng" dirty="0" err="1" smtClean="0"/>
              <a:t>Csikszentmihalyi</a:t>
            </a:r>
            <a:r>
              <a:rPr lang="en-CA" sz="2400" u="sng" dirty="0" smtClean="0"/>
              <a:t>)</a:t>
            </a:r>
            <a:endParaRPr lang="en-CA" sz="2400" u="sng" dirty="0" smtClean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CA" sz="2400" dirty="0" smtClean="0">
                <a:solidFill>
                  <a:srgbClr val="000099"/>
                </a:solidFill>
              </a:rPr>
              <a:t>Preparation </a:t>
            </a:r>
            <a:r>
              <a:rPr lang="en-CA" sz="2400" dirty="0" smtClean="0"/>
              <a:t>– becoming immerse in a topic or domain of interest, a set of problematic issues</a:t>
            </a:r>
          </a:p>
          <a:p>
            <a:pPr>
              <a:defRPr/>
            </a:pPr>
            <a:r>
              <a:rPr lang="en-CA" sz="2400" dirty="0" smtClean="0">
                <a:solidFill>
                  <a:srgbClr val="000099"/>
                </a:solidFill>
              </a:rPr>
              <a:t>Incubations</a:t>
            </a:r>
            <a:r>
              <a:rPr lang="en-CA" sz="2400" dirty="0" smtClean="0"/>
              <a:t> – Incubation is a period of time in which ideas “churn around” below the threshold of consciousness.</a:t>
            </a:r>
          </a:p>
          <a:p>
            <a:pPr>
              <a:defRPr/>
            </a:pPr>
            <a:r>
              <a:rPr lang="en-CA" sz="2400" dirty="0" smtClean="0">
                <a:solidFill>
                  <a:srgbClr val="000099"/>
                </a:solidFill>
              </a:rPr>
              <a:t>Insight</a:t>
            </a:r>
            <a:r>
              <a:rPr lang="en-CA" sz="2400" dirty="0" smtClean="0"/>
              <a:t> – the “aha!” moment, when the pieces of the puzzles, or an idea, fall together</a:t>
            </a:r>
          </a:p>
          <a:p>
            <a:pPr>
              <a:defRPr/>
            </a:pPr>
            <a:r>
              <a:rPr lang="en-CA" sz="2400" dirty="0" smtClean="0">
                <a:solidFill>
                  <a:srgbClr val="000099"/>
                </a:solidFill>
              </a:rPr>
              <a:t>Evaluation</a:t>
            </a:r>
            <a:r>
              <a:rPr lang="en-CA" sz="2400" dirty="0" smtClean="0"/>
              <a:t> – when the person decides whether the insight is valuable and worth pursuing. Is it really original?</a:t>
            </a:r>
          </a:p>
          <a:p>
            <a:pPr>
              <a:defRPr/>
            </a:pPr>
            <a:r>
              <a:rPr lang="en-CA" sz="2400" dirty="0" smtClean="0">
                <a:solidFill>
                  <a:srgbClr val="000099"/>
                </a:solidFill>
              </a:rPr>
              <a:t>Elaboration</a:t>
            </a:r>
            <a:r>
              <a:rPr lang="en-CA" sz="2400" dirty="0" smtClean="0"/>
              <a:t> – the longest part of the creativity process; it takes the most time and is the hardest </a:t>
            </a:r>
            <a:endParaRPr lang="en-CA" sz="2400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dirty="0">
                <a:ea typeface="ＭＳ Ｐゴシック" panose="020B0600070205080204" pitchFamily="34" charset="-128"/>
              </a:rPr>
              <a:t>Coming Up with Ideas (cont.)</a:t>
            </a:r>
            <a:endParaRPr lang="en-CA" b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CA" sz="2400" u="sng" dirty="0" smtClean="0"/>
              <a:t>The stages of creativity (</a:t>
            </a:r>
            <a:r>
              <a:rPr lang="en-CA" sz="1800" u="sng" dirty="0" err="1" smtClean="0"/>
              <a:t>Mihaly</a:t>
            </a:r>
            <a:r>
              <a:rPr lang="en-CA" sz="1800" u="sng" dirty="0" smtClean="0"/>
              <a:t> </a:t>
            </a:r>
            <a:r>
              <a:rPr lang="en-CA" sz="1800" u="sng" dirty="0" err="1" smtClean="0"/>
              <a:t>Csikszentmihalyi</a:t>
            </a:r>
            <a:r>
              <a:rPr lang="en-CA" sz="2400" u="sng" dirty="0" smtClean="0"/>
              <a:t>)</a:t>
            </a:r>
          </a:p>
          <a:p>
            <a:pPr>
              <a:defRPr/>
            </a:pPr>
            <a:r>
              <a:rPr lang="en-CA" sz="2400" dirty="0" smtClean="0"/>
              <a:t>“The creative process is </a:t>
            </a:r>
            <a:r>
              <a:rPr lang="en-CA" sz="2400" dirty="0" smtClean="0">
                <a:solidFill>
                  <a:srgbClr val="0000FF"/>
                </a:solidFill>
              </a:rPr>
              <a:t>less linear than recursive</a:t>
            </a:r>
            <a:r>
              <a:rPr lang="en-CA" sz="2400" dirty="0" smtClean="0"/>
              <a:t>. How many iterations it goes through, how many loops are involved, how many insights are needed, depends on the depth and breadth of the issues dealt with. Sometimes </a:t>
            </a:r>
            <a:r>
              <a:rPr lang="en-CA" sz="2400" u="sng" dirty="0" smtClean="0"/>
              <a:t>incubation lasts for years</a:t>
            </a:r>
            <a:r>
              <a:rPr lang="en-CA" sz="2400" dirty="0" smtClean="0"/>
              <a:t>; sometimes it takes a few hours. Sometimes </a:t>
            </a:r>
            <a:r>
              <a:rPr lang="en-CA" sz="2400" dirty="0" smtClean="0">
                <a:solidFill>
                  <a:srgbClr val="0000FF"/>
                </a:solidFill>
              </a:rPr>
              <a:t>the creative idea includes one deep insight and innumerable small ones</a:t>
            </a:r>
            <a:r>
              <a:rPr lang="en-CA" sz="2400" dirty="0" smtClean="0"/>
              <a:t>.”</a:t>
            </a:r>
            <a:endParaRPr lang="en-CA" sz="2400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CA" dirty="0">
                <a:ea typeface="ＭＳ Ｐゴシック" panose="020B0600070205080204" pitchFamily="34" charset="-128"/>
              </a:rPr>
              <a:t>Coming Up with Ideas (cont.)</a:t>
            </a:r>
            <a:endParaRPr lang="en-US" sz="1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14366" cy="447787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Carry a notepad or PDA</a:t>
            </a:r>
          </a:p>
          <a:p>
            <a:pPr lvl="1">
              <a:defRPr/>
            </a:pPr>
            <a:r>
              <a:rPr lang="en-CA" dirty="0" smtClean="0"/>
              <a:t>So </a:t>
            </a:r>
            <a:r>
              <a:rPr lang="en-CA" dirty="0"/>
              <a:t>that they do not fade away </a:t>
            </a:r>
            <a:r>
              <a:rPr lang="en-CA" dirty="0" smtClean="0"/>
              <a:t>after that initial </a:t>
            </a:r>
            <a:r>
              <a:rPr lang="en-CA" dirty="0"/>
              <a:t>moment of inspiration</a:t>
            </a:r>
            <a:r>
              <a:rPr lang="en-CA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762000" y="1828800"/>
            <a:ext cx="8153400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CA" sz="3200" i="0" dirty="0">
                <a:solidFill>
                  <a:srgbClr val="FFFF00"/>
                </a:solidFill>
              </a:rPr>
              <a:t>Ideas are ephemeral and might vanish before they are fully formed.</a:t>
            </a:r>
          </a:p>
        </p:txBody>
      </p:sp>
    </p:spTree>
    <p:extLst>
      <p:ext uri="{BB962C8B-B14F-4D97-AF65-F5344CB8AC3E}">
        <p14:creationId xmlns:p14="http://schemas.microsoft.com/office/powerpoint/2010/main" val="364182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CA" dirty="0">
                <a:ea typeface="ＭＳ Ｐゴシック" panose="020B0600070205080204" pitchFamily="34" charset="-128"/>
              </a:rPr>
              <a:t>Coming Up with Ideas (cont.)</a:t>
            </a:r>
            <a:endParaRPr lang="en-US" sz="1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dirty="0" smtClean="0">
                <a:ea typeface="ＭＳ Ｐゴシック" panose="020B0600070205080204" pitchFamily="34" charset="-128"/>
              </a:rPr>
              <a:t>Evaluation and Elaboration—are just as important as the initial insight</a:t>
            </a:r>
          </a:p>
          <a:p>
            <a:endParaRPr lang="en-CA" dirty="0" smtClean="0">
              <a:ea typeface="ＭＳ Ｐゴシック" panose="020B0600070205080204" pitchFamily="34" charset="-128"/>
            </a:endParaRPr>
          </a:p>
          <a:p>
            <a:r>
              <a:rPr lang="en-CA" dirty="0" err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iNSiGHT</a:t>
            </a:r>
            <a:r>
              <a:rPr lang="en-CA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CA" dirty="0" smtClean="0">
                <a:ea typeface="ＭＳ Ｐゴシック" panose="020B0600070205080204" pitchFamily="34" charset="-128"/>
              </a:rPr>
              <a:t>- I want to make a game studying Chinese!</a:t>
            </a:r>
          </a:p>
          <a:p>
            <a:pPr lvl="1"/>
            <a:r>
              <a:rPr lang="en-CA" dirty="0" smtClean="0">
                <a:ea typeface="ＭＳ Ｐゴシック" panose="020B0600070205080204" pitchFamily="34" charset="-128"/>
              </a:rPr>
              <a:t>Evaluation ?</a:t>
            </a:r>
          </a:p>
          <a:p>
            <a:pPr lvl="1"/>
            <a:r>
              <a:rPr lang="en-CA" dirty="0" smtClean="0">
                <a:ea typeface="ＭＳ Ｐゴシック" panose="020B0600070205080204" pitchFamily="34" charset="-128"/>
              </a:rPr>
              <a:t>Elaboration ? </a:t>
            </a:r>
          </a:p>
          <a:p>
            <a:endParaRPr lang="en-CA" dirty="0" smtClean="0">
              <a:ea typeface="ＭＳ Ｐゴシック" panose="020B0600070205080204" pitchFamily="34" charset="-128"/>
            </a:endParaRPr>
          </a:p>
          <a:p>
            <a:endParaRPr lang="en-CA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53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76400"/>
            <a:ext cx="9144000" cy="458587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CA" sz="2800" b="1" i="0" dirty="0" smtClean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“I cannot give you the formula for success, but I can give you the formula for failure, which is: try to please everybody.” </a:t>
            </a:r>
          </a:p>
          <a:p>
            <a:pPr algn="r"/>
            <a:r>
              <a:rPr lang="en-CA" sz="2800" b="1" i="0" dirty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	</a:t>
            </a:r>
            <a:r>
              <a:rPr lang="en-CA" sz="2800" b="1" i="0" dirty="0" smtClean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				- </a:t>
            </a:r>
            <a:r>
              <a:rPr lang="en-CA" sz="2000" b="1" i="0" dirty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Herbert Bayard Swope</a:t>
            </a:r>
          </a:p>
          <a:p>
            <a:r>
              <a:rPr lang="en-CA" sz="2800" b="1" i="0" dirty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“Walking is NOT game play.”</a:t>
            </a:r>
          </a:p>
          <a:p>
            <a:endParaRPr lang="en-CA" sz="28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  <a:p>
            <a:r>
              <a:rPr lang="en-CA" sz="2800" b="1" i="0" dirty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“What game is worth doing that's not creatively risky? </a:t>
            </a:r>
            <a:r>
              <a:rPr lang="en-CA" sz="2800" b="1" i="0" dirty="0" smtClean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”</a:t>
            </a:r>
          </a:p>
          <a:p>
            <a:pPr algn="r"/>
            <a:r>
              <a:rPr lang="en-CA" sz="2000" b="1" i="0" dirty="0" smtClean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					- Tim Schafer, Game Designer</a:t>
            </a:r>
            <a:endParaRPr lang="en-CA" sz="20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  <a:p>
            <a:endParaRPr lang="en-CA" sz="28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CA" dirty="0">
                <a:ea typeface="ＭＳ Ｐゴシック" panose="020B0600070205080204" pitchFamily="34" charset="-128"/>
              </a:rPr>
              <a:t>Coming Up with Ideas (cont.)</a:t>
            </a:r>
            <a:endParaRPr lang="en-US" sz="1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3600" dirty="0" smtClean="0">
                <a:latin typeface="Angsana New" panose="02020603050405020304" pitchFamily="18" charset="-34"/>
                <a:ea typeface="ＭＳ Ｐゴシック" panose="020B0600070205080204" pitchFamily="34" charset="-128"/>
                <a:cs typeface="Angsana New" panose="02020603050405020304" pitchFamily="18" charset="-34"/>
              </a:rPr>
              <a:t>Ideas also come from </a:t>
            </a:r>
            <a:r>
              <a:rPr lang="en-CA" sz="3600" dirty="0" smtClean="0">
                <a:solidFill>
                  <a:srgbClr val="0000FF"/>
                </a:solidFill>
                <a:latin typeface="Angsana New" panose="02020603050405020304" pitchFamily="18" charset="-34"/>
                <a:ea typeface="ＭＳ Ｐゴシック" panose="020B0600070205080204" pitchFamily="34" charset="-128"/>
                <a:cs typeface="Angsana New" panose="02020603050405020304" pitchFamily="18" charset="-34"/>
              </a:rPr>
              <a:t>analyzing existing games and activities</a:t>
            </a:r>
          </a:p>
          <a:p>
            <a:r>
              <a:rPr lang="en-CA" sz="3600" dirty="0" smtClean="0">
                <a:latin typeface="Angsana New" panose="02020603050405020304" pitchFamily="18" charset="-34"/>
                <a:ea typeface="ＭＳ Ｐゴシック" panose="020B0600070205080204" pitchFamily="34" charset="-128"/>
                <a:cs typeface="Angsana New" panose="02020603050405020304" pitchFamily="18" charset="-34"/>
              </a:rPr>
              <a:t>Develop your critical skills (not just think “cool!”)</a:t>
            </a:r>
          </a:p>
          <a:p>
            <a:pPr lvl="1"/>
            <a:r>
              <a:rPr lang="en-CA" sz="3200" dirty="0" smtClean="0">
                <a:latin typeface="Angsana New" panose="02020603050405020304" pitchFamily="18" charset="-34"/>
                <a:ea typeface="ＭＳ Ｐゴシック" panose="020B0600070205080204" pitchFamily="34" charset="-128"/>
                <a:cs typeface="Angsana New" panose="02020603050405020304" pitchFamily="18" charset="-34"/>
              </a:rPr>
              <a:t>Read - </a:t>
            </a:r>
            <a:r>
              <a:rPr lang="en-CA" sz="3200" dirty="0" smtClean="0">
                <a:latin typeface="Angsana New" panose="02020603050405020304" pitchFamily="18" charset="-34"/>
                <a:ea typeface="ＭＳ Ｐゴシック" panose="020B0600070205080204" pitchFamily="34" charset="-128"/>
                <a:cs typeface="Angsana New" panose="02020603050405020304" pitchFamily="18" charset="-34"/>
                <a:hlinkClick r:id="rId3"/>
              </a:rPr>
              <a:t>Link</a:t>
            </a:r>
            <a:endParaRPr lang="en-CA" sz="3200" dirty="0" smtClean="0">
              <a:latin typeface="Angsana New" panose="02020603050405020304" pitchFamily="18" charset="-34"/>
              <a:ea typeface="ＭＳ Ｐゴシック" panose="020B0600070205080204" pitchFamily="34" charset="-128"/>
              <a:cs typeface="Angsana New" panose="02020603050405020304" pitchFamily="18" charset="-34"/>
            </a:endParaRPr>
          </a:p>
          <a:p>
            <a:r>
              <a:rPr lang="en-CA" sz="3600" dirty="0" smtClean="0">
                <a:latin typeface="Angsana New" panose="02020603050405020304" pitchFamily="18" charset="-34"/>
                <a:ea typeface="ＭＳ Ｐゴシック" panose="020B0600070205080204" pitchFamily="34" charset="-128"/>
                <a:cs typeface="Angsana New" panose="02020603050405020304" pitchFamily="18" charset="-34"/>
              </a:rPr>
              <a:t>Pay close attention to your emotional responses, to your cycle of frustration, exhilaration, confidence, etc.</a:t>
            </a:r>
          </a:p>
          <a:p>
            <a:r>
              <a:rPr lang="en-CA" sz="3600" dirty="0" smtClean="0">
                <a:latin typeface="Angsana New" panose="02020603050405020304" pitchFamily="18" charset="-34"/>
                <a:ea typeface="ＭＳ Ｐゴシック" panose="020B0600070205080204" pitchFamily="34" charset="-128"/>
                <a:cs typeface="Angsana New" panose="02020603050405020304" pitchFamily="18" charset="-34"/>
              </a:rPr>
              <a:t>Discuss games with friends, deconstruct games, etc.</a:t>
            </a:r>
          </a:p>
          <a:p>
            <a:r>
              <a:rPr lang="en-CA" sz="3600" dirty="0" smtClean="0">
                <a:latin typeface="Angsana New" panose="02020603050405020304" pitchFamily="18" charset="-34"/>
                <a:ea typeface="ＭＳ Ｐゴシック" panose="020B0600070205080204" pitchFamily="34" charset="-128"/>
                <a:cs typeface="Angsana New" panose="02020603050405020304" pitchFamily="18" charset="-34"/>
              </a:rPr>
              <a:t>Begin a game journal</a:t>
            </a:r>
          </a:p>
          <a:p>
            <a:endParaRPr lang="en-CA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29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Concept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550988"/>
            <a:ext cx="8229600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Most games begin with a single idea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Questions to answer -</a:t>
            </a:r>
          </a:p>
          <a:p>
            <a:pPr lvl="1">
              <a:defRPr/>
            </a:pPr>
            <a:r>
              <a:rPr lang="en-US" dirty="0" smtClean="0"/>
              <a:t>How </a:t>
            </a:r>
            <a:r>
              <a:rPr lang="en-US" dirty="0"/>
              <a:t>you intend to entertain someone through gameplay?</a:t>
            </a:r>
          </a:p>
          <a:p>
            <a:pPr lvl="1">
              <a:defRPr/>
            </a:pPr>
            <a:r>
              <a:rPr lang="en-US" dirty="0" smtClean="0"/>
              <a:t>Why </a:t>
            </a:r>
            <a:r>
              <a:rPr lang="en-US" dirty="0"/>
              <a:t>you believe it will be compelling experience?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105879-1FD5-42FD-AED1-F94D3FD977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Concept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516063"/>
            <a:ext cx="8291512" cy="52562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idea can revolve around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A character </a:t>
            </a:r>
          </a:p>
          <a:p>
            <a:pPr lvl="2">
              <a:defRPr/>
            </a:pPr>
            <a:r>
              <a:rPr lang="en-US" dirty="0" smtClean="0"/>
              <a:t>It </a:t>
            </a:r>
            <a:r>
              <a:rPr lang="en-US" dirty="0"/>
              <a:t>would be cool to play James Bond</a:t>
            </a:r>
            <a:r>
              <a:rPr lang="en-US" dirty="0" smtClean="0"/>
              <a:t>!</a:t>
            </a:r>
          </a:p>
          <a:p>
            <a:pPr lvl="1">
              <a:defRPr/>
            </a:pPr>
            <a:r>
              <a:rPr lang="en-US" dirty="0" smtClean="0"/>
              <a:t>Gameplay </a:t>
            </a:r>
          </a:p>
          <a:p>
            <a:pPr lvl="2">
              <a:defRPr/>
            </a:pPr>
            <a:r>
              <a:rPr lang="en-US" dirty="0" smtClean="0"/>
              <a:t>How </a:t>
            </a:r>
            <a:r>
              <a:rPr lang="en-US" dirty="0"/>
              <a:t>about a squad-based action game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 smtClean="0"/>
              <a:t>Philosophy </a:t>
            </a:r>
          </a:p>
          <a:p>
            <a:pPr lvl="2">
              <a:defRPr/>
            </a:pPr>
            <a:r>
              <a:rPr lang="en-US" dirty="0" smtClean="0"/>
              <a:t>Explore </a:t>
            </a:r>
            <a:r>
              <a:rPr lang="en-US" dirty="0"/>
              <a:t>the horrors </a:t>
            </a:r>
            <a:r>
              <a:rPr lang="en-US" dirty="0" smtClean="0"/>
              <a:t>of biology </a:t>
            </a:r>
            <a:r>
              <a:rPr lang="en-US" dirty="0"/>
              <a:t>gone mad</a:t>
            </a:r>
            <a:r>
              <a:rPr lang="en-US" dirty="0" smtClean="0"/>
              <a:t>!</a:t>
            </a:r>
          </a:p>
          <a:p>
            <a:pPr lvl="1">
              <a:defRPr/>
            </a:pPr>
            <a:r>
              <a:rPr lang="en-US" dirty="0" smtClean="0"/>
              <a:t>New </a:t>
            </a:r>
            <a:r>
              <a:rPr lang="en-US" dirty="0"/>
              <a:t>technology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Let’s </a:t>
            </a:r>
            <a:r>
              <a:rPr lang="en-US" dirty="0"/>
              <a:t>create a dancing game that captures </a:t>
            </a:r>
            <a:r>
              <a:rPr lang="en-US" dirty="0" smtClean="0"/>
              <a:t>the player’s </a:t>
            </a:r>
            <a:r>
              <a:rPr lang="en-US" dirty="0"/>
              <a:t>movements in the real world and superimposes them on a model in the </a:t>
            </a:r>
            <a:r>
              <a:rPr lang="en-US" dirty="0" smtClean="0"/>
              <a:t>game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0170658-54B6-4EE0-AFB6-D26DB01EFF1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dirty="0" smtClean="0">
                <a:ea typeface="ＭＳ Ｐゴシック" panose="020B0600070205080204" pitchFamily="34" charset="-128"/>
              </a:rPr>
              <a:t>Coming </a:t>
            </a:r>
            <a:r>
              <a:rPr lang="en-CA" dirty="0">
                <a:ea typeface="ＭＳ Ｐゴシック" panose="020B0600070205080204" pitchFamily="34" charset="-128"/>
              </a:rPr>
              <a:t>Up with Ideas (cont</a:t>
            </a:r>
            <a:r>
              <a:rPr lang="en-CA" dirty="0" smtClean="0">
                <a:ea typeface="ＭＳ Ｐゴシック" panose="020B0600070205080204" pitchFamily="34" charset="-128"/>
              </a:rPr>
              <a:t>.) - Rephrase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516063"/>
            <a:ext cx="8218488" cy="48577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Source of idea</a:t>
            </a:r>
          </a:p>
          <a:p>
            <a:pPr lvl="1"/>
            <a:r>
              <a:rPr lang="en-US" sz="2000" dirty="0"/>
              <a:t>Friend, coworker, or publisher, or from deep in your own subconscious</a:t>
            </a:r>
          </a:p>
          <a:p>
            <a:r>
              <a:rPr lang="en-US" sz="2400" dirty="0"/>
              <a:t>Complete Original idea?</a:t>
            </a:r>
          </a:p>
          <a:p>
            <a:pPr lvl="1"/>
            <a:r>
              <a:rPr lang="en-US" sz="2000" dirty="0"/>
              <a:t>Consumers are always looking for something new and different.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Yet a paradox</a:t>
            </a:r>
          </a:p>
          <a:p>
            <a:r>
              <a:rPr lang="en-US" sz="2400" dirty="0"/>
              <a:t>If you do have something truly original, </a:t>
            </a:r>
            <a:r>
              <a:rPr lang="en-US" sz="2400" dirty="0">
                <a:solidFill>
                  <a:srgbClr val="0000FF"/>
                </a:solidFill>
              </a:rPr>
              <a:t>it might be worth fighting for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It took Will Wright four years to find a game company willing to distribute SimCity, </a:t>
            </a:r>
            <a:r>
              <a:rPr lang="en-US" sz="2000" dirty="0" smtClean="0"/>
              <a:t>Broderbund </a:t>
            </a:r>
            <a:r>
              <a:rPr lang="en-US" sz="2000" dirty="0"/>
              <a:t>finally took it on in 1989.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F546BDE-AC25-4268-924F-FACF99EAFF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Inspirational </a:t>
            </a:r>
            <a:r>
              <a:rPr lang="en-CA" dirty="0" smtClean="0"/>
              <a:t>Images</a:t>
            </a:r>
            <a:endParaRPr lang="en-CA" dirty="0"/>
          </a:p>
        </p:txBody>
      </p:sp>
      <p:pic>
        <p:nvPicPr>
          <p:cNvPr id="5" name="Picture 5" descr="102-0269_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" y="1600200"/>
            <a:ext cx="5976938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8171" y="1981200"/>
            <a:ext cx="2877230" cy="349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i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Woodland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Ecological issues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Forest </a:t>
            </a:r>
            <a:r>
              <a:rPr lang="en-GB" sz="1800" i="0" dirty="0" err="1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sim</a:t>
            </a:r>
            <a:endParaRPr lang="en-GB" sz="1800" i="0" dirty="0" smtClean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1800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Bio diversity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(serious games)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Myths and </a:t>
            </a:r>
            <a:r>
              <a:rPr lang="en-GB" sz="1800" i="0" dirty="0" err="1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fairytales</a:t>
            </a:r>
            <a:endParaRPr lang="en-GB" sz="1800" i="0" dirty="0" smtClean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1800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Sasquatch 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i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Woodland creature RPG?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7315200" y="6096000"/>
            <a:ext cx="163988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100" i="1" kern="12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Adapted from: </a:t>
            </a:r>
            <a:endParaRPr lang="en-US" dirty="0"/>
          </a:p>
        </p:txBody>
      </p:sp>
      <p:pic>
        <p:nvPicPr>
          <p:cNvPr id="8" name="Picture 2" descr="wile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3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Inspirational </a:t>
            </a:r>
            <a:r>
              <a:rPr lang="en-CA" dirty="0" smtClean="0"/>
              <a:t>Images</a:t>
            </a:r>
            <a:endParaRPr lang="en-CA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8171" y="1981200"/>
            <a:ext cx="2877230" cy="349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1800" b="1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200" dirty="0"/>
              <a:t>Leaves</a:t>
            </a:r>
          </a:p>
          <a:p>
            <a:r>
              <a:rPr lang="en-GB" b="0" dirty="0"/>
              <a:t>Patterns</a:t>
            </a:r>
          </a:p>
          <a:p>
            <a:r>
              <a:rPr lang="en-GB" b="0" dirty="0"/>
              <a:t>Sunlight</a:t>
            </a:r>
          </a:p>
          <a:p>
            <a:r>
              <a:rPr lang="en-GB" b="0" dirty="0"/>
              <a:t>Branching growing</a:t>
            </a:r>
          </a:p>
          <a:p>
            <a:r>
              <a:rPr lang="en-GB" b="0" dirty="0"/>
              <a:t>Leaf maze</a:t>
            </a:r>
          </a:p>
          <a:p>
            <a:r>
              <a:rPr lang="en-GB" b="0" dirty="0"/>
              <a:t>Catch the most sunlight</a:t>
            </a:r>
          </a:p>
          <a:p>
            <a:r>
              <a:rPr lang="en-GB" b="0" dirty="0"/>
              <a:t>Wind in leaves, musical</a:t>
            </a:r>
          </a:p>
          <a:p>
            <a:r>
              <a:rPr lang="en-GB" b="0" dirty="0"/>
              <a:t>Elemental instruments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7315200" y="6096000"/>
            <a:ext cx="163988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100" i="1" kern="12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Adapted from: </a:t>
            </a:r>
            <a:endParaRPr lang="en-US" dirty="0"/>
          </a:p>
        </p:txBody>
      </p:sp>
      <p:pic>
        <p:nvPicPr>
          <p:cNvPr id="8" name="Picture 2" descr="wile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103-0332_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" y="1788205"/>
            <a:ext cx="5976938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Inspirational </a:t>
            </a:r>
            <a:r>
              <a:rPr lang="en-CA" dirty="0" smtClean="0"/>
              <a:t>Images</a:t>
            </a:r>
            <a:endParaRPr lang="en-CA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8170" y="2134037"/>
            <a:ext cx="3105829" cy="363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1800" b="1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200" dirty="0"/>
              <a:t>Glass Mosaic</a:t>
            </a:r>
          </a:p>
          <a:p>
            <a:r>
              <a:rPr lang="en-GB" b="0" dirty="0"/>
              <a:t>Formal pattern</a:t>
            </a:r>
          </a:p>
          <a:p>
            <a:r>
              <a:rPr lang="en-GB" b="0" dirty="0"/>
              <a:t>Tessellating shapes</a:t>
            </a:r>
          </a:p>
          <a:p>
            <a:r>
              <a:rPr lang="en-GB" b="0" dirty="0"/>
              <a:t>Mirror, reflection, refraction puzzle?</a:t>
            </a:r>
          </a:p>
          <a:p>
            <a:r>
              <a:rPr lang="en-GB" b="0" dirty="0"/>
              <a:t>Crystal maze</a:t>
            </a:r>
          </a:p>
          <a:p>
            <a:r>
              <a:rPr lang="en-GB" b="0" dirty="0"/>
              <a:t>Trapped</a:t>
            </a:r>
          </a:p>
          <a:p>
            <a:r>
              <a:rPr lang="en-GB" b="0" dirty="0"/>
              <a:t>Adventure in surreal mirror world?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7315200" y="6096000"/>
            <a:ext cx="163988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100" i="1" kern="12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Adapted from: </a:t>
            </a:r>
            <a:endParaRPr lang="en-US" dirty="0"/>
          </a:p>
        </p:txBody>
      </p:sp>
      <p:pic>
        <p:nvPicPr>
          <p:cNvPr id="8" name="Picture 2" descr="wile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DSCF42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7524"/>
            <a:ext cx="6038171" cy="449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2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Inspirational </a:t>
            </a:r>
            <a:r>
              <a:rPr lang="en-CA" dirty="0" smtClean="0"/>
              <a:t>Images</a:t>
            </a:r>
            <a:endParaRPr lang="en-CA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8170" y="2134037"/>
            <a:ext cx="3105829" cy="3216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1800" b="1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200" dirty="0" smtClean="0"/>
              <a:t>Swan</a:t>
            </a:r>
            <a:endParaRPr lang="en-GB" sz="3200" dirty="0"/>
          </a:p>
          <a:p>
            <a:r>
              <a:rPr lang="en-CA" b="0" dirty="0"/>
              <a:t>Regal</a:t>
            </a:r>
          </a:p>
          <a:p>
            <a:r>
              <a:rPr lang="en-CA" b="0" dirty="0"/>
              <a:t>Moving pattern </a:t>
            </a:r>
          </a:p>
          <a:p>
            <a:r>
              <a:rPr lang="en-CA" b="0" dirty="0"/>
              <a:t>Give birds character</a:t>
            </a:r>
          </a:p>
          <a:p>
            <a:r>
              <a:rPr lang="en-CA" b="0" dirty="0"/>
              <a:t>Serene on the surface, legs busy paddling hidden beneath the surface</a:t>
            </a:r>
          </a:p>
          <a:p>
            <a:r>
              <a:rPr lang="en-CA" b="0" dirty="0"/>
              <a:t>‘The Swans’ secret </a:t>
            </a:r>
            <a:r>
              <a:rPr lang="en-CA" b="0" dirty="0" smtClean="0"/>
              <a:t>society</a:t>
            </a:r>
            <a:endParaRPr lang="en-CA" b="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7315200" y="6096000"/>
            <a:ext cx="163988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100" i="1" kern="12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Adapted from: </a:t>
            </a:r>
            <a:endParaRPr lang="en-US" dirty="0"/>
          </a:p>
        </p:txBody>
      </p:sp>
      <p:pic>
        <p:nvPicPr>
          <p:cNvPr id="8" name="Picture 2" descr="wile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DSCF48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" y="1773691"/>
            <a:ext cx="5976938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Inspirational </a:t>
            </a:r>
            <a:r>
              <a:rPr lang="en-CA" dirty="0" smtClean="0"/>
              <a:t>Images</a:t>
            </a:r>
            <a:endParaRPr lang="en-CA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8170" y="2134037"/>
            <a:ext cx="3105829" cy="349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1800" b="1" i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200" dirty="0"/>
              <a:t>Stairwell</a:t>
            </a:r>
          </a:p>
          <a:p>
            <a:r>
              <a:rPr lang="en-CA" b="0" dirty="0" smtClean="0"/>
              <a:t>Confusing </a:t>
            </a:r>
            <a:r>
              <a:rPr lang="en-CA" b="0" dirty="0"/>
              <a:t>perspectives</a:t>
            </a:r>
          </a:p>
          <a:p>
            <a:r>
              <a:rPr lang="en-CA" b="0" dirty="0"/>
              <a:t>Level puzzle?</a:t>
            </a:r>
          </a:p>
          <a:p>
            <a:r>
              <a:rPr lang="en-CA" b="0" dirty="0"/>
              <a:t>Institutionalized</a:t>
            </a:r>
          </a:p>
          <a:p>
            <a:r>
              <a:rPr lang="en-CA" b="0" dirty="0"/>
              <a:t>Impersonal</a:t>
            </a:r>
          </a:p>
          <a:p>
            <a:r>
              <a:rPr lang="en-CA" b="0" dirty="0"/>
              <a:t>Prison</a:t>
            </a:r>
          </a:p>
          <a:p>
            <a:r>
              <a:rPr lang="en-CA" b="0" dirty="0"/>
              <a:t>Jail </a:t>
            </a:r>
            <a:r>
              <a:rPr lang="en-CA" b="0" dirty="0" err="1"/>
              <a:t>sim</a:t>
            </a:r>
            <a:r>
              <a:rPr lang="en-CA" b="0" dirty="0"/>
              <a:t>?</a:t>
            </a:r>
          </a:p>
          <a:p>
            <a:r>
              <a:rPr lang="en-CA" b="0" dirty="0"/>
              <a:t>Jail break adventure?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7315200" y="6096000"/>
            <a:ext cx="163988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100" i="1" kern="12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Adapted from: </a:t>
            </a:r>
            <a:endParaRPr lang="en-US" dirty="0"/>
          </a:p>
        </p:txBody>
      </p:sp>
      <p:pic>
        <p:nvPicPr>
          <p:cNvPr id="8" name="Picture 2" descr="wile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1125"/>
            <a:ext cx="1258887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SCF5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" y="1795462"/>
            <a:ext cx="5976938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The Game Proposal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5" y="1520825"/>
            <a:ext cx="8229600" cy="49291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An idea will </a:t>
            </a:r>
            <a:r>
              <a:rPr lang="en-US" dirty="0"/>
              <a:t>eventually evolve into the high </a:t>
            </a:r>
            <a:r>
              <a:rPr lang="en-US" dirty="0" smtClean="0"/>
              <a:t>concept of </a:t>
            </a:r>
            <a:r>
              <a:rPr lang="en-US" dirty="0"/>
              <a:t>the game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result of the concept development phase is the game </a:t>
            </a:r>
            <a:r>
              <a:rPr lang="en-US" dirty="0" smtClean="0"/>
              <a:t>proposal</a:t>
            </a:r>
          </a:p>
          <a:p>
            <a:pPr lvl="1">
              <a:defRPr/>
            </a:pPr>
            <a:r>
              <a:rPr lang="en-US" dirty="0" smtClean="0"/>
              <a:t>It’s like the </a:t>
            </a:r>
            <a:r>
              <a:rPr lang="en-US" dirty="0"/>
              <a:t>executive summary of what you want to accomplish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92C68B-0812-442C-ADB0-2B3707C762C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755576" y="4005064"/>
          <a:ext cx="762000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Creative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zh-CN" sz="2400" dirty="0"/>
              <a:t>What is creativity?</a:t>
            </a:r>
          </a:p>
          <a:p>
            <a:r>
              <a:rPr lang="en-GB" altLang="zh-CN" sz="2400" dirty="0"/>
              <a:t>How can it be developed?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7881" y="2895600"/>
            <a:ext cx="4376614" cy="25697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  <a:ea typeface="+mn-ea"/>
              </a:rPr>
              <a:t>There are no definitive formulas or methodologies just several hundred years of good practice and natural selection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566" y="2667000"/>
            <a:ext cx="3627434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Proposal </a:t>
            </a:r>
            <a:r>
              <a:rPr lang="en-US" dirty="0">
                <a:ea typeface="ＭＳ Ｐゴシック" panose="020B0600070205080204" pitchFamily="34" charset="-128"/>
              </a:rPr>
              <a:t>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EC1ECDAE-C041-4F54-AD7C-610D00794998}" type="slidenum">
              <a:rPr kumimoji="0" lang="en-US" sz="1400" smtClean="0"/>
              <a:pPr eaLnBrk="1" hangingPunct="1">
                <a:defRPr/>
              </a:pPr>
              <a:t>30</a:t>
            </a:fld>
            <a:endParaRPr kumimoji="0" lang="en-US" sz="1400" smtClean="0"/>
          </a:p>
        </p:txBody>
      </p:sp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rgbClr val="0000FF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>
                <a:solidFill>
                  <a:schemeClr val="tx1"/>
                </a:solidFill>
                <a:latin typeface="Tw Cen MT" panose="020B0602020104020603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0" dirty="0"/>
              <a:t>Summary (</a:t>
            </a:r>
            <a:r>
              <a:rPr lang="en-US" i="0" dirty="0" smtClean="0"/>
              <a:t>a.k.a. </a:t>
            </a:r>
            <a:r>
              <a:rPr lang="en-US" i="0" dirty="0"/>
              <a:t>high concept)</a:t>
            </a:r>
          </a:p>
          <a:p>
            <a:r>
              <a:rPr lang="en-US" i="0" dirty="0"/>
              <a:t>Pitch (</a:t>
            </a:r>
            <a:r>
              <a:rPr lang="en-US" i="0" dirty="0" smtClean="0"/>
              <a:t>a.k.a. </a:t>
            </a:r>
            <a:r>
              <a:rPr lang="en-US" i="0" dirty="0"/>
              <a:t>proposal or concept doc)</a:t>
            </a:r>
          </a:p>
          <a:p>
            <a:endParaRPr lang="en-US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31</a:t>
            </a:fld>
            <a:endParaRPr kumimoji="0" lang="en-US" sz="1400" smtClean="0"/>
          </a:p>
        </p:txBody>
      </p:sp>
      <p:sp>
        <p:nvSpPr>
          <p:cNvPr id="3" name="Rectangular Callout 2"/>
          <p:cNvSpPr/>
          <p:nvPr/>
        </p:nvSpPr>
        <p:spPr>
          <a:xfrm>
            <a:off x="5889171" y="2624138"/>
            <a:ext cx="2898775" cy="612775"/>
          </a:xfrm>
          <a:prstGeom prst="wedgeRectCallout">
            <a:avLst>
              <a:gd name="adj1" fmla="val -43060"/>
              <a:gd name="adj2" fmla="val -9457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0" dirty="0"/>
              <a:t>One or two sentences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4583" y="1600200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 smtClean="0">
                <a:solidFill>
                  <a:schemeClr val="tx1"/>
                </a:solidFill>
              </a:rPr>
              <a:t>High Concept</a:t>
            </a:r>
            <a:endParaRPr lang="en-CA" sz="3200" i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236913"/>
            <a:ext cx="68580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i="0" dirty="0">
                <a:solidFill>
                  <a:schemeClr val="tx1"/>
                </a:solidFill>
                <a:latin typeface="Bodoni MT" panose="02070603080606020203" pitchFamily="18" charset="0"/>
              </a:rPr>
              <a:t>It’s “the vision thing.” </a:t>
            </a:r>
          </a:p>
          <a:p>
            <a:pPr lvl="0"/>
            <a:r>
              <a:rPr lang="en-US" i="0" dirty="0">
                <a:solidFill>
                  <a:schemeClr val="tx1"/>
                </a:solidFill>
                <a:latin typeface="Bodoni MT" panose="02070603080606020203" pitchFamily="18" charset="0"/>
              </a:rPr>
              <a:t>State what your game is </a:t>
            </a:r>
            <a:r>
              <a:rPr lang="en-US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about</a:t>
            </a:r>
            <a:endParaRPr lang="en-US" i="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Examples of High Concept 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38175" y="1665288"/>
            <a:ext cx="7704138" cy="10080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i="0" dirty="0"/>
              <a:t>A busty female archaeologist pursues ancient treasure. </a:t>
            </a:r>
            <a:endParaRPr lang="en-US" sz="2200" i="0" dirty="0" smtClean="0"/>
          </a:p>
          <a:p>
            <a:pPr algn="ctr">
              <a:defRPr/>
            </a:pPr>
            <a:r>
              <a:rPr lang="en-US" sz="2200" i="0" dirty="0" smtClean="0"/>
              <a:t>(</a:t>
            </a:r>
            <a:r>
              <a:rPr lang="en-US" sz="2200" i="0" dirty="0"/>
              <a:t>Tomb Raider)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8175" y="2787650"/>
            <a:ext cx="7704138" cy="100806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i="0" dirty="0"/>
              <a:t>Ping-Pong on the computer. (Pong)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1622" y="3938588"/>
            <a:ext cx="7704138" cy="10080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i="0" dirty="0"/>
              <a:t>An ordinary technician battles trans-dimensional monsters after an accident at a secret research facility. (Half-Life)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0246" y="5089525"/>
            <a:ext cx="7704138" cy="100647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i="0" dirty="0"/>
              <a:t>A street-racing game where you drive a getaway car for the mob. (Driver)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33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612775" y="1752600"/>
            <a:ext cx="57912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 smtClean="0">
                <a:solidFill>
                  <a:schemeClr val="tx1"/>
                </a:solidFill>
              </a:rPr>
              <a:t>Genre</a:t>
            </a:r>
            <a:endParaRPr lang="en-CA" sz="3200" i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475" y="2667000"/>
            <a:ext cx="68580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A single sentence that places the game within a genre, or a hybrid of genres.</a:t>
            </a:r>
          </a:p>
        </p:txBody>
      </p:sp>
    </p:spTree>
    <p:extLst>
      <p:ext uri="{BB962C8B-B14F-4D97-AF65-F5344CB8AC3E}">
        <p14:creationId xmlns:p14="http://schemas.microsoft.com/office/powerpoint/2010/main" val="22217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34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604582" y="1600200"/>
            <a:ext cx="6786817" cy="1143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i="0" dirty="0" smtClean="0">
                <a:solidFill>
                  <a:schemeClr val="tx1"/>
                </a:solidFill>
              </a:rPr>
              <a:t>Gameplay: goals</a:t>
            </a:r>
            <a:r>
              <a:rPr lang="en-CA" sz="2800" i="0" dirty="0">
                <a:solidFill>
                  <a:schemeClr val="tx1"/>
                </a:solidFill>
              </a:rPr>
              <a:t>, rules, challenges, </a:t>
            </a:r>
            <a:r>
              <a:rPr lang="en-CA" sz="2800" i="0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CA" sz="2800" i="0" dirty="0">
                <a:solidFill>
                  <a:schemeClr val="tx1"/>
                </a:solidFill>
              </a:rPr>
              <a:t> </a:t>
            </a:r>
            <a:r>
              <a:rPr lang="en-CA" sz="2800" i="0" dirty="0" smtClean="0">
                <a:solidFill>
                  <a:schemeClr val="tx1"/>
                </a:solidFill>
              </a:rPr>
              <a:t>                actions, progression</a:t>
            </a:r>
            <a:endParaRPr lang="en-CA" sz="2800" i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2895600"/>
            <a:ext cx="5216525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Summarizes </a:t>
            </a: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what the player will do when he’s playing the game.</a:t>
            </a:r>
          </a:p>
        </p:txBody>
      </p:sp>
    </p:spTree>
    <p:extLst>
      <p:ext uri="{BB962C8B-B14F-4D97-AF65-F5344CB8AC3E}">
        <p14:creationId xmlns:p14="http://schemas.microsoft.com/office/powerpoint/2010/main" val="10573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35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604582" y="1600200"/>
            <a:ext cx="6634417" cy="1295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i="0" dirty="0" smtClean="0">
                <a:solidFill>
                  <a:schemeClr val="tx1"/>
                </a:solidFill>
              </a:rPr>
              <a:t>Features:  controls</a:t>
            </a:r>
            <a:r>
              <a:rPr lang="en-CA" sz="2800" i="0" dirty="0">
                <a:solidFill>
                  <a:schemeClr val="tx1"/>
                </a:solidFill>
              </a:rPr>
              <a:t>, perspective, visual </a:t>
            </a:r>
            <a:endParaRPr lang="en-CA" sz="2800" i="0" dirty="0" smtClean="0">
              <a:solidFill>
                <a:schemeClr val="tx1"/>
              </a:solidFill>
            </a:endParaRPr>
          </a:p>
          <a:p>
            <a:r>
              <a:rPr lang="en-CA" sz="2800" i="0" dirty="0">
                <a:solidFill>
                  <a:schemeClr val="tx1"/>
                </a:solidFill>
              </a:rPr>
              <a:t> </a:t>
            </a:r>
            <a:r>
              <a:rPr lang="en-CA" sz="2800" i="0" dirty="0" smtClean="0">
                <a:solidFill>
                  <a:schemeClr val="tx1"/>
                </a:solidFill>
              </a:rPr>
              <a:t>              style</a:t>
            </a:r>
            <a:r>
              <a:rPr lang="en-CA" sz="2800" i="0" dirty="0">
                <a:solidFill>
                  <a:schemeClr val="tx1"/>
                </a:solidFill>
              </a:rPr>
              <a:t>, special weapons, etc</a:t>
            </a:r>
            <a:r>
              <a:rPr lang="en-CA" sz="2800" i="0" dirty="0" smtClean="0">
                <a:solidFill>
                  <a:schemeClr val="tx1"/>
                </a:solidFill>
              </a:rPr>
              <a:t>.</a:t>
            </a:r>
            <a:endParaRPr lang="en-CA" sz="2800" i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475" y="3048000"/>
            <a:ext cx="68580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Highlight major selling points</a:t>
            </a:r>
          </a:p>
          <a:p>
            <a:pPr lvl="0"/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List technical advancement</a:t>
            </a:r>
          </a:p>
          <a:p>
            <a:pPr lvl="0"/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It tells people what’s inside the box.</a:t>
            </a:r>
          </a:p>
        </p:txBody>
      </p:sp>
    </p:spTree>
    <p:extLst>
      <p:ext uri="{BB962C8B-B14F-4D97-AF65-F5344CB8AC3E}">
        <p14:creationId xmlns:p14="http://schemas.microsoft.com/office/powerpoint/2010/main" val="28601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36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596152" y="1606924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 smtClean="0">
                <a:solidFill>
                  <a:schemeClr val="tx1"/>
                </a:solidFill>
              </a:rPr>
              <a:t>Settings</a:t>
            </a:r>
            <a:endParaRPr lang="en-CA" sz="3200" i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8175" y="2395818"/>
            <a:ext cx="6858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Summarize </a:t>
            </a:r>
            <a:r>
              <a:rPr lang="en-CA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game world, </a:t>
            </a: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occupants, and uniqueness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3871539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 smtClean="0">
                <a:solidFill>
                  <a:schemeClr val="tx1"/>
                </a:solidFill>
              </a:rPr>
              <a:t>Story</a:t>
            </a:r>
            <a:endParaRPr lang="en-CA" sz="3200" i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4584420"/>
            <a:ext cx="6858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If it has story – add a quick synopsis of what happens.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6087222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 smtClean="0">
                <a:solidFill>
                  <a:schemeClr val="tx1"/>
                </a:solidFill>
              </a:rPr>
              <a:t>Character</a:t>
            </a:r>
            <a:endParaRPr lang="en-CA" sz="32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37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596152" y="1606924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>
                <a:solidFill>
                  <a:schemeClr val="tx1"/>
                </a:solidFill>
              </a:rPr>
              <a:t>Target audience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8175" y="2395818"/>
            <a:ext cx="6858000" cy="13379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Whom </a:t>
            </a: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are you developing the game?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Is it a niche market of specialized genre fans?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The mass market? Kids? Sports fans?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4197537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 smtClean="0">
                <a:solidFill>
                  <a:schemeClr val="tx1"/>
                </a:solidFill>
              </a:rPr>
              <a:t>Platform</a:t>
            </a:r>
            <a:endParaRPr lang="en-CA" sz="3200" i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4974198"/>
            <a:ext cx="6858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For PC game list the target hardware </a:t>
            </a:r>
            <a:r>
              <a:rPr lang="en-CA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requirements - </a:t>
            </a:r>
            <a:endParaRPr lang="en-CA" i="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lvl="0"/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	memory and processor speed</a:t>
            </a:r>
          </a:p>
        </p:txBody>
      </p:sp>
    </p:spTree>
    <p:extLst>
      <p:ext uri="{BB962C8B-B14F-4D97-AF65-F5344CB8AC3E}">
        <p14:creationId xmlns:p14="http://schemas.microsoft.com/office/powerpoint/2010/main" val="37237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38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596152" y="1606924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>
                <a:solidFill>
                  <a:schemeClr val="tx1"/>
                </a:solidFill>
              </a:rPr>
              <a:t>Competition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8175" y="2395818"/>
            <a:ext cx="6858000" cy="33953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What games have come out in this genre? How did they sell?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Why will yours do better or worse?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What competition will your game have to face when it comes out?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How will your game stack up against the competition and survive the fierce battle for shelf space?</a:t>
            </a:r>
          </a:p>
        </p:txBody>
      </p:sp>
    </p:spTree>
    <p:extLst>
      <p:ext uri="{BB962C8B-B14F-4D97-AF65-F5344CB8AC3E}">
        <p14:creationId xmlns:p14="http://schemas.microsoft.com/office/powerpoint/2010/main" val="36041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39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596152" y="1606924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>
                <a:solidFill>
                  <a:schemeClr val="tx1"/>
                </a:solidFill>
              </a:rPr>
              <a:t>Estimated budget and schedule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8175" y="2395818"/>
            <a:ext cx="6858000" cy="13379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Hard part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Estimating the schedule and budget of a software project is part science, part art.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4197537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8175" y="4974198"/>
            <a:ext cx="6858000" cy="1813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Summarize the credentials of your team and its key individuals -designer, tech lead, art lead, and so 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Emphasize their skills (very important)</a:t>
            </a:r>
          </a:p>
        </p:txBody>
      </p:sp>
    </p:spTree>
    <p:extLst>
      <p:ext uri="{BB962C8B-B14F-4D97-AF65-F5344CB8AC3E}">
        <p14:creationId xmlns:p14="http://schemas.microsoft.com/office/powerpoint/2010/main" val="4378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Creative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zh-CN" sz="2400" dirty="0"/>
              <a:t>How do we learn</a:t>
            </a:r>
            <a:r>
              <a:rPr lang="en-CA" altLang="zh-CN" sz="2400" dirty="0" smtClean="0"/>
              <a:t>? (</a:t>
            </a:r>
            <a:r>
              <a:rPr lang="en-CA" altLang="zh-CN" sz="2400" dirty="0"/>
              <a:t>Particularly about creativity)</a:t>
            </a:r>
          </a:p>
          <a:p>
            <a:r>
              <a:rPr lang="en-CA" altLang="zh-CN" sz="2400" dirty="0" smtClean="0"/>
              <a:t>What </a:t>
            </a:r>
            <a:r>
              <a:rPr lang="en-CA" altLang="zh-CN" sz="2400" dirty="0"/>
              <a:t>occurs when we are creative</a:t>
            </a:r>
            <a:r>
              <a:rPr lang="en-CA" altLang="zh-CN" sz="2400" dirty="0" smtClean="0"/>
              <a:t>?</a:t>
            </a:r>
            <a:endParaRPr lang="en-CA" altLang="zh-C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819400"/>
            <a:ext cx="8229600" cy="213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Of course people are taught skills and ways of </a:t>
            </a:r>
            <a:r>
              <a:rPr lang="en-CA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But </a:t>
            </a: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particularly </a:t>
            </a:r>
            <a:r>
              <a:rPr lang="en-CA" i="0" dirty="0">
                <a:solidFill>
                  <a:srgbClr val="0000FF"/>
                </a:solidFill>
                <a:latin typeface="Bodoni MT" panose="02070603080606020203" pitchFamily="18" charset="0"/>
              </a:rPr>
              <a:t>for the designer </a:t>
            </a: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the need to </a:t>
            </a:r>
            <a:r>
              <a:rPr lang="en-CA" i="0" dirty="0">
                <a:solidFill>
                  <a:srgbClr val="0000FF"/>
                </a:solidFill>
                <a:latin typeface="Bodoni MT" panose="02070603080606020203" pitchFamily="18" charset="0"/>
              </a:rPr>
              <a:t>identify personal values</a:t>
            </a: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 in order to be more creative is of paramount importance</a:t>
            </a:r>
            <a:endParaRPr lang="en-CA" i="0" dirty="0">
              <a:solidFill>
                <a:schemeClr val="tx1"/>
              </a:solidFill>
              <a:latin typeface="Bodoni MT" panose="02070603080606020203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03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40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596152" y="1606924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>
                <a:solidFill>
                  <a:schemeClr val="tx1"/>
                </a:solidFill>
              </a:rPr>
              <a:t>Risk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2395818"/>
            <a:ext cx="7696200" cy="26333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2000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Lays </a:t>
            </a:r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out all the </a:t>
            </a:r>
            <a:r>
              <a:rPr lang="en-CA" sz="2000" i="0" dirty="0">
                <a:solidFill>
                  <a:srgbClr val="FF0000"/>
                </a:solidFill>
                <a:latin typeface="Bodoni MT" panose="02070603080606020203" pitchFamily="18" charset="0"/>
              </a:rPr>
              <a:t>things that can go wrong </a:t>
            </a:r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and how you plan to deal with problems that might arise</a:t>
            </a:r>
          </a:p>
          <a:p>
            <a:pPr lvl="0"/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Some issues: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Difficulties </a:t>
            </a:r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recruiting personnel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Late </a:t>
            </a:r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delivery of console </a:t>
            </a:r>
            <a:r>
              <a:rPr lang="en-CA" sz="2000" i="0" dirty="0" err="1">
                <a:solidFill>
                  <a:schemeClr val="tx1"/>
                </a:solidFill>
                <a:latin typeface="Bodoni MT" panose="02070603080606020203" pitchFamily="18" charset="0"/>
              </a:rPr>
              <a:t>dev</a:t>
            </a:r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-kits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Reliance </a:t>
            </a:r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on external sources for key technology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Changes </a:t>
            </a:r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in the installed base of the target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Competitive </a:t>
            </a:r>
            <a:r>
              <a:rPr lang="en-CA" sz="2000" i="0" dirty="0">
                <a:solidFill>
                  <a:schemeClr val="tx1"/>
                </a:solidFill>
                <a:latin typeface="Bodoni MT" panose="02070603080606020203" pitchFamily="18" charset="0"/>
              </a:rPr>
              <a:t>technology developments</a:t>
            </a:r>
          </a:p>
        </p:txBody>
      </p:sp>
    </p:spTree>
    <p:extLst>
      <p:ext uri="{BB962C8B-B14F-4D97-AF65-F5344CB8AC3E}">
        <p14:creationId xmlns:p14="http://schemas.microsoft.com/office/powerpoint/2010/main" val="38727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Proposal Document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fld id="{906E42EE-5439-4AFA-91E0-18466ED8E003}" type="slidenum">
              <a:rPr kumimoji="0" lang="en-US" sz="1400" smtClean="0"/>
              <a:pPr eaLnBrk="1" hangingPunct="1">
                <a:defRPr/>
              </a:pPr>
              <a:t>41</a:t>
            </a:fld>
            <a:endParaRPr kumimoji="0"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596152" y="1606924"/>
            <a:ext cx="5791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i="0" dirty="0" smtClean="0">
                <a:solidFill>
                  <a:schemeClr val="tx1"/>
                </a:solidFill>
              </a:rPr>
              <a:t>Summary</a:t>
            </a:r>
            <a:endParaRPr lang="en-CA" sz="3200" i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395818"/>
            <a:ext cx="7696200" cy="13379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Emphasize again the high points of your game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i="0" dirty="0">
                <a:solidFill>
                  <a:schemeClr val="tx1"/>
                </a:solidFill>
                <a:latin typeface="Bodoni MT" panose="02070603080606020203" pitchFamily="18" charset="0"/>
              </a:rPr>
              <a:t>The ability of your team to deliver a quality product, on time and on budget</a:t>
            </a:r>
          </a:p>
        </p:txBody>
      </p:sp>
    </p:spTree>
    <p:extLst>
      <p:ext uri="{BB962C8B-B14F-4D97-AF65-F5344CB8AC3E}">
        <p14:creationId xmlns:p14="http://schemas.microsoft.com/office/powerpoint/2010/main" val="2086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Designer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839200" cy="1030661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If you want to be a game designer, think of yourself as an Olympic contestant </a:t>
            </a:r>
            <a:r>
              <a:rPr 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 the sport of idea brainstorming.</a:t>
            </a:r>
          </a:p>
        </p:txBody>
      </p:sp>
      <p:pic>
        <p:nvPicPr>
          <p:cNvPr id="1026" name="Picture 2" descr="http://www.thesportinmind.com/wp-content/uploads/2013/05/Usain-Bolt-celebrates-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97252"/>
            <a:ext cx="6858000" cy="43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CA" smtClean="0">
              <a:ea typeface="ＭＳ Ｐゴシック" panose="020B0600070205080204" pitchFamily="34" charset="-128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 sz="4800" smtClean="0">
                <a:ea typeface="ＭＳ Ｐゴシック" panose="020B0600070205080204" pitchFamily="34" charset="-128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Conscious Competence Learning Model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A simple </a:t>
            </a:r>
            <a:r>
              <a:rPr lang="en-US" sz="2400" dirty="0"/>
              <a:t>model of how we generally </a:t>
            </a:r>
            <a:r>
              <a:rPr lang="en-US" sz="2400" u="sng" dirty="0"/>
              <a:t>learn new skills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000" dirty="0" smtClean="0"/>
              <a:t>derived </a:t>
            </a:r>
            <a:r>
              <a:rPr lang="en-US" sz="2000" dirty="0"/>
              <a:t>from various psychological premises </a:t>
            </a:r>
            <a:r>
              <a:rPr lang="en-US" sz="2000" dirty="0" smtClean="0"/>
              <a:t>and formed </a:t>
            </a:r>
            <a:r>
              <a:rPr lang="en-US" sz="2000" dirty="0"/>
              <a:t>by commercial training </a:t>
            </a:r>
            <a:r>
              <a:rPr lang="en-US" sz="2000" dirty="0" smtClean="0"/>
              <a:t>enterprises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proposes four stages in the learning and mastery of a subject.</a:t>
            </a: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52675" y="4048125"/>
            <a:ext cx="2016125" cy="8080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Unconscious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Unskilled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52675" y="5287962"/>
            <a:ext cx="2016125" cy="8080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Consciously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Unskilled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00600" y="4048125"/>
            <a:ext cx="2016125" cy="80803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Consciously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Skilled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00600" y="5287962"/>
            <a:ext cx="2016125" cy="8080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Unconsciously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Skilled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329350"/>
            <a:ext cx="6535271" cy="436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i="0" dirty="0">
                <a:solidFill>
                  <a:schemeClr val="tx1"/>
                </a:solidFill>
                <a:latin typeface="+mn-lt"/>
                <a:ea typeface="+mn-ea"/>
              </a:rPr>
              <a:t>Conscious Competence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25071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00FF"/>
                </a:solidFill>
              </a:rPr>
              <a:t>Conscious Competence Learning Model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0" y="3206198"/>
            <a:ext cx="2016125" cy="808037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Unconscious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Unskilled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6000" y="4446035"/>
            <a:ext cx="2016125" cy="808038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Consciously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Unskilled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3925" y="3206198"/>
            <a:ext cx="2016125" cy="808037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Consciously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Skilled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733925" y="4446035"/>
            <a:ext cx="2016125" cy="808038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Unconsciously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</a:rPr>
              <a:t>Skilled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0" y="1667583"/>
            <a:ext cx="4114800" cy="1406851"/>
          </a:xfrm>
          <a:prstGeom prst="borderCallout1">
            <a:avLst>
              <a:gd name="adj1" fmla="val 106014"/>
              <a:gd name="adj2" fmla="val 17603"/>
              <a:gd name="adj3" fmla="val 133440"/>
              <a:gd name="adj4" fmla="val 530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0" dirty="0"/>
              <a:t>We lack the skills to attempt an activity and we don’t know what skills we need</a:t>
            </a:r>
            <a:r>
              <a:rPr lang="en-US" sz="2000" i="0" dirty="0" smtClean="0"/>
              <a:t>.</a:t>
            </a:r>
            <a:endParaRPr lang="en-CA" sz="2000" i="0" dirty="0"/>
          </a:p>
        </p:txBody>
      </p:sp>
      <p:sp>
        <p:nvSpPr>
          <p:cNvPr id="12" name="Line Callout 1 11"/>
          <p:cNvSpPr/>
          <p:nvPr/>
        </p:nvSpPr>
        <p:spPr>
          <a:xfrm>
            <a:off x="4733924" y="1645755"/>
            <a:ext cx="4410075" cy="1406851"/>
          </a:xfrm>
          <a:prstGeom prst="borderCallout1">
            <a:avLst>
              <a:gd name="adj1" fmla="val 106014"/>
              <a:gd name="adj2" fmla="val 78714"/>
              <a:gd name="adj3" fmla="val 133440"/>
              <a:gd name="adj4" fmla="val 530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i="0" dirty="0"/>
              <a:t>We have now developed the skills we need to perform the task, but we still have to focus on the task in order to complete it.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0" y="5436635"/>
            <a:ext cx="4114800" cy="1406851"/>
          </a:xfrm>
          <a:prstGeom prst="borderCallout1">
            <a:avLst>
              <a:gd name="adj1" fmla="val -7471"/>
              <a:gd name="adj2" fmla="val 17956"/>
              <a:gd name="adj3" fmla="val -41947"/>
              <a:gd name="adj4" fmla="val 523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i="0" dirty="0"/>
              <a:t>After some </a:t>
            </a:r>
            <a:r>
              <a:rPr lang="en-CA" sz="2000" i="0" dirty="0" smtClean="0"/>
              <a:t>exploration we </a:t>
            </a:r>
            <a:r>
              <a:rPr lang="en-CA" sz="2000" i="0" dirty="0"/>
              <a:t>now know what skills we need but still we are unable to perform the task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733924" y="5414807"/>
            <a:ext cx="4410075" cy="1406851"/>
          </a:xfrm>
          <a:prstGeom prst="borderCallout1">
            <a:avLst>
              <a:gd name="adj1" fmla="val -9535"/>
              <a:gd name="adj2" fmla="val 79372"/>
              <a:gd name="adj3" fmla="val -42978"/>
              <a:gd name="adj4" fmla="val 501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0" dirty="0" smtClean="0"/>
              <a:t>We now </a:t>
            </a:r>
            <a:r>
              <a:rPr lang="en-US" sz="2000" i="0" dirty="0"/>
              <a:t>mastered the skills required to perform the task and </a:t>
            </a:r>
            <a:r>
              <a:rPr lang="en-US" sz="2000" i="0" dirty="0" smtClean="0"/>
              <a:t>can </a:t>
            </a:r>
            <a:r>
              <a:rPr lang="en-US" sz="2000" i="0" dirty="0"/>
              <a:t>be deployed without thinking.</a:t>
            </a:r>
            <a:endParaRPr lang="en-CA" sz="2000" i="0" dirty="0"/>
          </a:p>
        </p:txBody>
      </p:sp>
    </p:spTree>
    <p:extLst>
      <p:ext uri="{BB962C8B-B14F-4D97-AF65-F5344CB8AC3E}">
        <p14:creationId xmlns:p14="http://schemas.microsoft.com/office/powerpoint/2010/main" val="9070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130" y="1600200"/>
            <a:ext cx="3301010" cy="3466772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dirty="0">
                <a:ea typeface="ＭＳ Ｐゴシック" panose="020B0600070205080204" pitchFamily="34" charset="-128"/>
              </a:rPr>
              <a:t>Coming Up with Ideas</a:t>
            </a:r>
            <a:endParaRPr lang="en-CA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CA" sz="2400" dirty="0" smtClean="0"/>
              <a:t>An idea is just the beginning of the </a:t>
            </a:r>
            <a:r>
              <a:rPr lang="en-CA" sz="2400" dirty="0" smtClean="0">
                <a:solidFill>
                  <a:srgbClr val="0000FF"/>
                </a:solidFill>
              </a:rPr>
              <a:t>creative process</a:t>
            </a:r>
          </a:p>
          <a:p>
            <a:pPr lvl="1">
              <a:defRPr/>
            </a:pPr>
            <a:r>
              <a:rPr lang="en-CA" sz="2000" dirty="0" smtClean="0"/>
              <a:t>Coming up with ideas is difficult </a:t>
            </a:r>
          </a:p>
          <a:p>
            <a:pPr lvl="1">
              <a:defRPr/>
            </a:pPr>
            <a:r>
              <a:rPr lang="en-CA" sz="2000" dirty="0" smtClean="0"/>
              <a:t>Excellent ideas is even more difficult. </a:t>
            </a:r>
          </a:p>
          <a:p>
            <a:pPr>
              <a:defRPr/>
            </a:pPr>
            <a:r>
              <a:rPr lang="en-CA" sz="2400" dirty="0" smtClean="0"/>
              <a:t>Part of </a:t>
            </a:r>
            <a:r>
              <a:rPr lang="en-CA" sz="2400" dirty="0" smtClean="0">
                <a:solidFill>
                  <a:srgbClr val="0000FF"/>
                </a:solidFill>
              </a:rPr>
              <a:t>Game Design</a:t>
            </a:r>
          </a:p>
          <a:p>
            <a:pPr lvl="1">
              <a:defRPr/>
            </a:pPr>
            <a:r>
              <a:rPr lang="en-CA" sz="2000" dirty="0" smtClean="0"/>
              <a:t>Crafting your ideas</a:t>
            </a:r>
          </a:p>
          <a:p>
            <a:pPr lvl="1">
              <a:defRPr/>
            </a:pPr>
            <a:r>
              <a:rPr lang="en-CA" sz="2000" dirty="0" smtClean="0"/>
              <a:t>fleshing them out, and </a:t>
            </a:r>
          </a:p>
          <a:p>
            <a:pPr lvl="1">
              <a:defRPr/>
            </a:pPr>
            <a:r>
              <a:rPr lang="en-CA" sz="2000" dirty="0" smtClean="0"/>
              <a:t>bringing them to life </a:t>
            </a:r>
          </a:p>
          <a:p>
            <a:pPr>
              <a:defRPr/>
            </a:pPr>
            <a:r>
              <a:rPr lang="en-CA" sz="2400" dirty="0" smtClean="0"/>
              <a:t>layers and iterations of ideas are required </a:t>
            </a:r>
          </a:p>
          <a:p>
            <a:pPr lvl="1">
              <a:defRPr/>
            </a:pPr>
            <a:r>
              <a:rPr lang="en-CA" sz="2000" dirty="0" smtClean="0"/>
              <a:t>help to refine and evolve your original concept. </a:t>
            </a:r>
          </a:p>
          <a:p>
            <a:pPr>
              <a:defRPr/>
            </a:pPr>
            <a:r>
              <a:rPr lang="en-CA" sz="2400" dirty="0" smtClean="0">
                <a:solidFill>
                  <a:srgbClr val="0000FF"/>
                </a:solidFill>
              </a:rPr>
              <a:t>This process might be different </a:t>
            </a:r>
            <a:r>
              <a:rPr lang="en-CA" sz="2400" dirty="0" smtClean="0"/>
              <a:t>for every game designer</a:t>
            </a:r>
            <a:endParaRPr lang="en-CA" sz="2400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dirty="0">
                <a:ea typeface="ＭＳ Ｐゴシック" panose="020B0600070205080204" pitchFamily="34" charset="-128"/>
              </a:rPr>
              <a:t>Coming Up with Ideas (cont.)</a:t>
            </a:r>
            <a:endParaRPr lang="en-CA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724400"/>
          </a:xfrm>
        </p:spPr>
        <p:txBody>
          <a:bodyPr/>
          <a:lstStyle/>
          <a:p>
            <a:pPr>
              <a:defRPr/>
            </a:pPr>
            <a:r>
              <a:rPr lang="en-CA" dirty="0"/>
              <a:t>Great ideas come from great </a:t>
            </a:r>
            <a:r>
              <a:rPr lang="en-CA" dirty="0">
                <a:solidFill>
                  <a:srgbClr val="0000FF"/>
                </a:solidFill>
              </a:rPr>
              <a:t>input into your mind and senses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endParaRPr lang="en-CA" dirty="0"/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Not </a:t>
            </a:r>
            <a:r>
              <a:rPr lang="en-CA" dirty="0"/>
              <a:t>only playing </a:t>
            </a:r>
            <a:r>
              <a:rPr lang="en-CA" dirty="0" smtClean="0"/>
              <a:t>games</a:t>
            </a:r>
          </a:p>
          <a:p>
            <a:pPr lvl="1">
              <a:defRPr/>
            </a:pPr>
            <a:r>
              <a:rPr lang="en-CA" dirty="0" smtClean="0"/>
              <a:t>but </a:t>
            </a:r>
            <a:r>
              <a:rPr lang="en-CA" dirty="0"/>
              <a:t>living a curious life, full of curiosity people</a:t>
            </a:r>
            <a:r>
              <a:rPr lang="en-CA" dirty="0" smtClean="0"/>
              <a:t>, places</a:t>
            </a:r>
            <a:r>
              <a:rPr lang="en-CA" dirty="0"/>
              <a:t>, thoughts and </a:t>
            </a:r>
            <a:r>
              <a:rPr lang="en-CA" dirty="0" smtClean="0"/>
              <a:t>events</a:t>
            </a:r>
          </a:p>
          <a:p>
            <a:pPr>
              <a:defRPr/>
            </a:pPr>
            <a:r>
              <a:rPr lang="en-CA" u="sng" dirty="0" smtClean="0"/>
              <a:t>Use </a:t>
            </a:r>
            <a:r>
              <a:rPr lang="en-CA" u="sng" dirty="0"/>
              <a:t>your interest in something other </a:t>
            </a:r>
            <a:r>
              <a:rPr lang="en-CA" u="sng" dirty="0" smtClean="0"/>
              <a:t>than games </a:t>
            </a:r>
            <a:r>
              <a:rPr lang="en-CA" dirty="0"/>
              <a:t>to </a:t>
            </a:r>
            <a:r>
              <a:rPr lang="en-CA" dirty="0" smtClean="0"/>
              <a:t>fill </a:t>
            </a:r>
            <a:r>
              <a:rPr lang="en-CA" dirty="0"/>
              <a:t>your mind with potential ideas.</a:t>
            </a:r>
            <a:endParaRPr lang="en-CA" dirty="0" smtClean="0"/>
          </a:p>
          <a:p>
            <a:pPr>
              <a:defRPr/>
            </a:pPr>
            <a:endParaRPr lang="en-CA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2775" y="6340475"/>
            <a:ext cx="54213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  <p:pic>
        <p:nvPicPr>
          <p:cNvPr id="10244" name="Picture 4" descr="http://thinkbrownink.files.wordpress.com/2013/07/mi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791811" y="2209800"/>
            <a:ext cx="1795328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dirty="0">
                <a:ea typeface="ＭＳ Ｐゴシック" panose="020B0600070205080204" pitchFamily="34" charset="-128"/>
              </a:rPr>
              <a:t>Coming Up with Ideas (cont.)</a:t>
            </a:r>
            <a:endParaRPr lang="en-CA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881" y="1682730"/>
            <a:ext cx="8153400" cy="1600200"/>
          </a:xfrm>
        </p:spPr>
        <p:txBody>
          <a:bodyPr/>
          <a:lstStyle/>
          <a:p>
            <a:pPr>
              <a:defRPr/>
            </a:pPr>
            <a:r>
              <a:rPr lang="en-CA" sz="2400" dirty="0"/>
              <a:t>Think Differently!</a:t>
            </a:r>
          </a:p>
          <a:p>
            <a:pPr>
              <a:defRPr/>
            </a:pPr>
            <a:r>
              <a:rPr lang="en-CA" sz="2400" dirty="0"/>
              <a:t>Look </a:t>
            </a:r>
            <a:r>
              <a:rPr lang="en-CA" sz="2400" dirty="0">
                <a:solidFill>
                  <a:srgbClr val="00B0F0"/>
                </a:solidFill>
              </a:rPr>
              <a:t>beyond your personal experience </a:t>
            </a:r>
          </a:p>
          <a:p>
            <a:pPr>
              <a:defRPr/>
            </a:pPr>
            <a:r>
              <a:rPr lang="en-CA" sz="2400" dirty="0"/>
              <a:t>Look </a:t>
            </a:r>
            <a:r>
              <a:rPr lang="en-CA" sz="2400" dirty="0">
                <a:solidFill>
                  <a:srgbClr val="00B0F0"/>
                </a:solidFill>
              </a:rPr>
              <a:t>beyond your personal preferences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12775" y="6340475"/>
            <a:ext cx="54213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1100" smtClean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3048000"/>
            <a:ext cx="5159375" cy="343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65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7217</TotalTime>
  <Words>1860</Words>
  <Application>Microsoft Office PowerPoint</Application>
  <PresentationFormat>On-screen Show (4:3)</PresentationFormat>
  <Paragraphs>326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Angsana New</vt:lpstr>
      <vt:lpstr>Arial</vt:lpstr>
      <vt:lpstr>Bodoni MT</vt:lpstr>
      <vt:lpstr>Century</vt:lpstr>
      <vt:lpstr>ＭＳ Ｐゴシック</vt:lpstr>
      <vt:lpstr>Nyala</vt:lpstr>
      <vt:lpstr>Tahoma</vt:lpstr>
      <vt:lpstr>Times New Roman</vt:lpstr>
      <vt:lpstr>Tw Cen MT</vt:lpstr>
      <vt:lpstr>Wingdings</vt:lpstr>
      <vt:lpstr>Wingdings 2</vt:lpstr>
      <vt:lpstr>Median</vt:lpstr>
      <vt:lpstr> </vt:lpstr>
      <vt:lpstr>PowerPoint Presentation</vt:lpstr>
      <vt:lpstr>The Creative Process</vt:lpstr>
      <vt:lpstr>The Creative Process</vt:lpstr>
      <vt:lpstr>The Conscious Competence Learning Model</vt:lpstr>
      <vt:lpstr>The Conscious Competence Learning Model</vt:lpstr>
      <vt:lpstr>Coming Up with Ideas</vt:lpstr>
      <vt:lpstr>Coming Up with Ideas (cont.)</vt:lpstr>
      <vt:lpstr>Coming Up with Ideas (cont.)</vt:lpstr>
      <vt:lpstr>Outside Influences</vt:lpstr>
      <vt:lpstr>Similarly Themed Games</vt:lpstr>
      <vt:lpstr>Mix and Match</vt:lpstr>
      <vt:lpstr>Brand New Ideas</vt:lpstr>
      <vt:lpstr>Coming Up with Ideas (cont.)</vt:lpstr>
      <vt:lpstr>Coming Up with Ideas (cont.)</vt:lpstr>
      <vt:lpstr>Coming Up with Ideas (cont.)</vt:lpstr>
      <vt:lpstr>Coming Up with Ideas (cont.)</vt:lpstr>
      <vt:lpstr>Coming Up with Ideas (cont.)</vt:lpstr>
      <vt:lpstr>Coming Up with Ideas (cont.)</vt:lpstr>
      <vt:lpstr>Coming Up with Ideas (cont.)</vt:lpstr>
      <vt:lpstr>Concept Development</vt:lpstr>
      <vt:lpstr>Concept Development</vt:lpstr>
      <vt:lpstr>Coming Up with Ideas (cont.) - Rephrase</vt:lpstr>
      <vt:lpstr>Inspirational Images</vt:lpstr>
      <vt:lpstr>Inspirational Images</vt:lpstr>
      <vt:lpstr>Inspirational Images</vt:lpstr>
      <vt:lpstr>Inspirational Images</vt:lpstr>
      <vt:lpstr>Inspirational Images</vt:lpstr>
      <vt:lpstr>The Game Proposal Document</vt:lpstr>
      <vt:lpstr>Proposal Document</vt:lpstr>
      <vt:lpstr>Proposal Document</vt:lpstr>
      <vt:lpstr>Examples of High Concept </vt:lpstr>
      <vt:lpstr>Proposal Document</vt:lpstr>
      <vt:lpstr>Proposal Document</vt:lpstr>
      <vt:lpstr>Proposal Document</vt:lpstr>
      <vt:lpstr>Proposal Document</vt:lpstr>
      <vt:lpstr>Proposal Document</vt:lpstr>
      <vt:lpstr>Proposal Document</vt:lpstr>
      <vt:lpstr>Proposal Document</vt:lpstr>
      <vt:lpstr>Proposal Document</vt:lpstr>
      <vt:lpstr>Proposal Document</vt:lpstr>
      <vt:lpstr>Game Designer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Ratcliffe, Aaron</cp:lastModifiedBy>
  <cp:revision>533</cp:revision>
  <cp:lastPrinted>2010-08-24T17:19:38Z</cp:lastPrinted>
  <dcterms:created xsi:type="dcterms:W3CDTF">2010-08-24T16:58:28Z</dcterms:created>
  <dcterms:modified xsi:type="dcterms:W3CDTF">2015-08-31T17:37:44Z</dcterms:modified>
</cp:coreProperties>
</file>