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4" r:id="rId1"/>
  </p:sldMasterIdLst>
  <p:notesMasterIdLst>
    <p:notesMasterId r:id="rId38"/>
  </p:notesMasterIdLst>
  <p:sldIdLst>
    <p:sldId id="256" r:id="rId2"/>
    <p:sldId id="542" r:id="rId3"/>
    <p:sldId id="595" r:id="rId4"/>
    <p:sldId id="596" r:id="rId5"/>
    <p:sldId id="597" r:id="rId6"/>
    <p:sldId id="569" r:id="rId7"/>
    <p:sldId id="550" r:id="rId8"/>
    <p:sldId id="570" r:id="rId9"/>
    <p:sldId id="572" r:id="rId10"/>
    <p:sldId id="574" r:id="rId11"/>
    <p:sldId id="573" r:id="rId12"/>
    <p:sldId id="575" r:id="rId13"/>
    <p:sldId id="576" r:id="rId14"/>
    <p:sldId id="577" r:id="rId15"/>
    <p:sldId id="591" r:id="rId16"/>
    <p:sldId id="579" r:id="rId17"/>
    <p:sldId id="580" r:id="rId18"/>
    <p:sldId id="581" r:id="rId19"/>
    <p:sldId id="582" r:id="rId20"/>
    <p:sldId id="584" r:id="rId21"/>
    <p:sldId id="583" r:id="rId22"/>
    <p:sldId id="585" r:id="rId23"/>
    <p:sldId id="586" r:id="rId24"/>
    <p:sldId id="587" r:id="rId25"/>
    <p:sldId id="551" r:id="rId26"/>
    <p:sldId id="592" r:id="rId27"/>
    <p:sldId id="559" r:id="rId28"/>
    <p:sldId id="588" r:id="rId29"/>
    <p:sldId id="593" r:id="rId30"/>
    <p:sldId id="562" r:id="rId31"/>
    <p:sldId id="563" r:id="rId32"/>
    <p:sldId id="589" r:id="rId33"/>
    <p:sldId id="590" r:id="rId34"/>
    <p:sldId id="594" r:id="rId35"/>
    <p:sldId id="564" r:id="rId36"/>
    <p:sldId id="429" r:id="rId3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  <a:srgbClr val="66FFFF"/>
    <a:srgbClr val="FFFFCC"/>
    <a:srgbClr val="0066FF"/>
    <a:srgbClr val="FF6600"/>
    <a:srgbClr val="FF9900"/>
    <a:srgbClr val="BEDA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894" autoAdjust="0"/>
  </p:normalViewPr>
  <p:slideViewPr>
    <p:cSldViewPr>
      <p:cViewPr varScale="1">
        <p:scale>
          <a:sx n="60" d="100"/>
          <a:sy n="60" d="100"/>
        </p:scale>
        <p:origin x="165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93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/>
            </a:lvl1pPr>
          </a:lstStyle>
          <a:p>
            <a:pPr>
              <a:defRPr/>
            </a:pPr>
            <a:fld id="{01D07F3D-90FD-4BD6-88D1-A128B95F7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464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108672A-0E8D-4851-A0FC-9157AD84E7F5}" type="slidenum">
              <a:rPr lang="en-US" sz="1300" i="0" smtClean="0"/>
              <a:pPr/>
              <a:t>1</a:t>
            </a:fld>
            <a:endParaRPr lang="en-US" sz="1300" i="0" smtClean="0"/>
          </a:p>
        </p:txBody>
      </p:sp>
    </p:spTree>
    <p:extLst>
      <p:ext uri="{BB962C8B-B14F-4D97-AF65-F5344CB8AC3E}">
        <p14:creationId xmlns:p14="http://schemas.microsoft.com/office/powerpoint/2010/main" val="688883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BADB9A2-4BFF-4971-BE59-E841532E4E8E}" type="slidenum">
              <a:rPr lang="en-US" sz="1300" i="0" smtClean="0">
                <a:cs typeface="Arial" panose="020B0604020202020204" pitchFamily="34" charset="0"/>
              </a:rPr>
              <a:pPr/>
              <a:t>30</a:t>
            </a:fld>
            <a:endParaRPr lang="en-US" sz="1300" i="0" smtClean="0">
              <a:cs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6778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4560CE6-DB13-443B-9955-AD77AE91EE58}" type="slidenum">
              <a:rPr lang="en-US" sz="1300" i="0" smtClean="0">
                <a:cs typeface="Arial" panose="020B0604020202020204" pitchFamily="34" charset="0"/>
              </a:rPr>
              <a:pPr/>
              <a:t>31</a:t>
            </a:fld>
            <a:endParaRPr lang="en-US" sz="1300" i="0" smtClean="0">
              <a:cs typeface="Arial" panose="020B060402020202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4547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4560CE6-DB13-443B-9955-AD77AE91EE58}" type="slidenum">
              <a:rPr lang="en-US" sz="1300" i="0" smtClean="0">
                <a:cs typeface="Arial" panose="020B0604020202020204" pitchFamily="34" charset="0"/>
              </a:rPr>
              <a:pPr/>
              <a:t>32</a:t>
            </a:fld>
            <a:endParaRPr lang="en-US" sz="1300" i="0" smtClean="0">
              <a:cs typeface="Arial" panose="020B060402020202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2408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4560CE6-DB13-443B-9955-AD77AE91EE58}" type="slidenum">
              <a:rPr lang="en-US" sz="1300" i="0" smtClean="0">
                <a:cs typeface="Arial" panose="020B0604020202020204" pitchFamily="34" charset="0"/>
              </a:rPr>
              <a:pPr/>
              <a:t>33</a:t>
            </a:fld>
            <a:endParaRPr lang="en-US" sz="1300" i="0" smtClean="0">
              <a:cs typeface="Arial" panose="020B060402020202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0646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987C953-3C61-4295-866C-FC0FB0BAB302}" type="slidenum">
              <a:rPr lang="en-US" sz="1300" i="0" smtClean="0">
                <a:cs typeface="Arial" panose="020B0604020202020204" pitchFamily="34" charset="0"/>
              </a:rPr>
              <a:pPr/>
              <a:t>35</a:t>
            </a:fld>
            <a:endParaRPr lang="en-US" sz="1300" i="0" smtClean="0">
              <a:cs typeface="Arial" panose="020B0604020202020204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9416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hangingPunct="0">
              <a:spcBef>
                <a:spcPct val="0"/>
              </a:spcBef>
            </a:pPr>
            <a:fld id="{10249AF0-0AA5-4B63-97D0-5FA2134991B3}" type="slidenum">
              <a:rPr lang="en-CA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0" hangingPunct="0">
                <a:spcBef>
                  <a:spcPct val="0"/>
                </a:spcBef>
              </a:pPr>
              <a:t>3</a:t>
            </a:fld>
            <a:endParaRPr lang="en-CA" sz="13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Curiosity and research can help you find and develop a game idea.</a:t>
            </a:r>
          </a:p>
        </p:txBody>
      </p:sp>
    </p:spTree>
    <p:extLst>
      <p:ext uri="{BB962C8B-B14F-4D97-AF65-F5344CB8AC3E}">
        <p14:creationId xmlns:p14="http://schemas.microsoft.com/office/powerpoint/2010/main" val="2828846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hangingPunct="0">
              <a:spcBef>
                <a:spcPct val="0"/>
              </a:spcBef>
            </a:pPr>
            <a:fld id="{11196538-0617-4D05-8CB8-9CDAD9148131}" type="slidenum">
              <a:rPr lang="en-CA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0" hangingPunct="0">
                <a:spcBef>
                  <a:spcPct val="0"/>
                </a:spcBef>
              </a:pPr>
              <a:t>5</a:t>
            </a:fld>
            <a:endParaRPr lang="en-CA" sz="13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The publisher must commit funds to game development. </a:t>
            </a:r>
            <a:endParaRPr 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The </a:t>
            </a:r>
            <a:r>
              <a:rPr lang="en-US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retailer must commit funds and shelf space to selling the game. </a:t>
            </a:r>
            <a:endParaRPr 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The </a:t>
            </a:r>
            <a:r>
              <a:rPr lang="en-US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customer must commit funds and time to buy and play the game. </a:t>
            </a:r>
            <a:endParaRPr 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All </a:t>
            </a:r>
            <a:r>
              <a:rPr lang="en-US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of these decisions stem from a game concept with a clear description of the player’s role in the game.</a:t>
            </a:r>
          </a:p>
        </p:txBody>
      </p:sp>
    </p:spTree>
    <p:extLst>
      <p:ext uri="{BB962C8B-B14F-4D97-AF65-F5344CB8AC3E}">
        <p14:creationId xmlns:p14="http://schemas.microsoft.com/office/powerpoint/2010/main" val="2784706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0129910-927B-4E85-A3C7-E6F762B1D001}" type="slidenum">
              <a:rPr lang="en-US" sz="1300" i="0" smtClean="0">
                <a:cs typeface="Arial" panose="020B0604020202020204" pitchFamily="34" charset="0"/>
              </a:rPr>
              <a:pPr/>
              <a:t>7</a:t>
            </a:fld>
            <a:endParaRPr lang="en-US" sz="1300" i="0" smtClean="0">
              <a:cs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2081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0129910-927B-4E85-A3C7-E6F762B1D001}" type="slidenum">
              <a:rPr lang="en-US" sz="1300" i="0" smtClean="0">
                <a:cs typeface="Arial" panose="020B0604020202020204" pitchFamily="34" charset="0"/>
              </a:rPr>
              <a:pPr/>
              <a:t>8</a:t>
            </a:fld>
            <a:endParaRPr lang="en-US" sz="1300" i="0" smtClean="0">
              <a:cs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1191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D07F3D-90FD-4BD6-88D1-A128B95F790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56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D0E23C2-8F28-47A9-A186-17CE328E8F06}" type="slidenum">
              <a:rPr lang="en-US" sz="1300" i="0" smtClean="0">
                <a:cs typeface="Arial" panose="020B0604020202020204" pitchFamily="34" charset="0"/>
              </a:rPr>
              <a:pPr/>
              <a:t>25</a:t>
            </a:fld>
            <a:endParaRPr lang="en-US" sz="1300" i="0" smtClean="0">
              <a:cs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5193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1FA50A5-B11F-4362-A178-FFF714274365}" type="slidenum">
              <a:rPr lang="en-US" sz="1300" i="0" smtClean="0">
                <a:cs typeface="Arial" panose="020B0604020202020204" pitchFamily="34" charset="0"/>
              </a:rPr>
              <a:pPr/>
              <a:t>27</a:t>
            </a:fld>
            <a:endParaRPr lang="en-US" sz="1300" i="0" smtClean="0">
              <a:cs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0645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1FA50A5-B11F-4362-A178-FFF714274365}" type="slidenum">
              <a:rPr lang="en-US" sz="1300" i="0" smtClean="0">
                <a:cs typeface="Arial" panose="020B0604020202020204" pitchFamily="34" charset="0"/>
              </a:rPr>
              <a:pPr/>
              <a:t>28</a:t>
            </a:fld>
            <a:endParaRPr lang="en-US" sz="1300" i="0" smtClean="0">
              <a:cs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216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fld id="{3C492785-8D1D-4C70-8775-B381E85BBB81}" type="datetime1">
              <a:rPr lang="en-US"/>
              <a:pPr>
                <a:defRPr/>
              </a:pPr>
              <a:t>9/7/2015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41B7D57-6F7A-4A98-A329-8FFB20285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16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20C83-1754-4F11-AC22-36C945DA0226}" type="datetime1">
              <a:rPr lang="en-US"/>
              <a:pPr>
                <a:defRPr/>
              </a:pPr>
              <a:t>9/7/2015</a:t>
            </a:fld>
            <a:endParaRPr lang="en-US" sz="110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709A8-2CD5-4A8F-8671-6E78CCCECF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3099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B7733-17A2-4833-9928-32BEDCA871B6}" type="datetime1">
              <a:rPr lang="en-US"/>
              <a:pPr>
                <a:defRPr/>
              </a:pPr>
              <a:t>9/7/2015</a:t>
            </a:fld>
            <a:endParaRPr lang="en-US" sz="110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DB044-43AA-40CA-880C-E16E71C656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76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Rectangle 4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2DDB2-284A-42FB-B61C-E98CD40C0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9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2pPr>
              <a:defRPr>
                <a:solidFill>
                  <a:schemeClr val="accent6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0968B-8BFB-497B-A3CE-CB501E35222B}" type="datetime1">
              <a:rPr lang="en-US"/>
              <a:pPr>
                <a:defRPr/>
              </a:pPr>
              <a:t>9/7/2015</a:t>
            </a:fld>
            <a:endParaRPr lang="en-US" sz="110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4D6F5-036F-4448-BC4E-82EE8B3FF1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87885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E27C7-FFCE-415C-A0D7-5B074A6491EB}" type="datetime1">
              <a:rPr lang="en-US"/>
              <a:pPr>
                <a:defRPr/>
              </a:pPr>
              <a:t>9/7/2015</a:t>
            </a:fld>
            <a:endParaRPr lang="en-US" sz="110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>
              <a:defRPr/>
            </a:pPr>
            <a:fld id="{1A566BDD-401F-4FEE-9EC8-B07671C2BB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34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88EDC-7DFE-456D-8D60-8F1194FAA480}" type="datetime1">
              <a:rPr lang="en-US"/>
              <a:pPr>
                <a:defRPr/>
              </a:pPr>
              <a:t>9/7/2015</a:t>
            </a:fld>
            <a:endParaRPr lang="en-US" sz="110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7AFE0-F0B0-47A4-B4EB-93ED2F022D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55687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25C4B-5456-498C-B4B4-EAE7EAD03338}" type="datetime1">
              <a:rPr lang="en-US"/>
              <a:pPr>
                <a:defRPr/>
              </a:pPr>
              <a:t>9/7/2015</a:t>
            </a:fld>
            <a:endParaRPr lang="en-US" sz="110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C792F-9666-4C59-B971-CE28FD5A7D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63915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216AA-5174-49F1-8547-7B4F637DBF56}" type="datetime1">
              <a:rPr lang="en-US"/>
              <a:pPr>
                <a:defRPr/>
              </a:pPr>
              <a:t>9/7/2015</a:t>
            </a:fld>
            <a:endParaRPr lang="en-US" sz="110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88B90-1386-482C-84D3-C88C2268D6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397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70AAC-F2B7-4AAB-848F-AE5448488B14}" type="datetime1">
              <a:rPr lang="en-US"/>
              <a:pPr>
                <a:defRPr/>
              </a:pPr>
              <a:t>9/7/2015</a:t>
            </a:fld>
            <a:endParaRPr lang="en-US" sz="11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E79C27C-AD26-4BF4-A192-493E700F63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96475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0F13B-4A8E-408D-892B-6846722AAA4C}" type="datetime1">
              <a:rPr lang="en-US"/>
              <a:pPr>
                <a:defRPr/>
              </a:pPr>
              <a:t>9/7/2015</a:t>
            </a:fld>
            <a:endParaRPr lang="en-US" sz="110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9822D-CDE8-4FE1-85B6-0B7865E9E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2658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00CFF-1024-49CD-8374-CC2C9DA211DF}" type="datetime1">
              <a:rPr lang="en-US"/>
              <a:pPr>
                <a:defRPr/>
              </a:pPr>
              <a:t>9/7/2015</a:t>
            </a:fld>
            <a:endParaRPr lang="en-US" sz="110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0B35AD2F-9173-4391-A225-6F7A61194B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26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01225793-6721-4BDB-9B1E-F2F87027AE38}" type="datetime1">
              <a:rPr lang="en-US"/>
              <a:pPr>
                <a:defRPr/>
              </a:pPr>
              <a:t>9/7/2015</a:t>
            </a:fld>
            <a:endParaRPr lang="en-US" sz="11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206010D-E71D-4168-914A-00FA09BE13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9" r:id="rId1"/>
    <p:sldLayoutId id="2147484395" r:id="rId2"/>
    <p:sldLayoutId id="2147484400" r:id="rId3"/>
    <p:sldLayoutId id="2147484401" r:id="rId4"/>
    <p:sldLayoutId id="2147484402" r:id="rId5"/>
    <p:sldLayoutId id="2147484396" r:id="rId6"/>
    <p:sldLayoutId id="2147484403" r:id="rId7"/>
    <p:sldLayoutId id="2147484397" r:id="rId8"/>
    <p:sldLayoutId id="2147484404" r:id="rId9"/>
    <p:sldLayoutId id="2147484398" r:id="rId10"/>
    <p:sldLayoutId id="2147484405" r:id="rId11"/>
    <p:sldLayoutId id="2147484406" r:id="rId12"/>
  </p:sldLayoutIdLst>
  <p:transition>
    <p:fade thruBlk="1"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ＭＳ Ｐゴシック" pitchFamily="27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>
          <a:solidFill>
            <a:schemeClr val="tx1"/>
          </a:solidFill>
          <a:latin typeface="+mn-lt"/>
          <a:ea typeface="ＭＳ Ｐゴシック" pitchFamily="27" charset="-128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400" kern="1200">
          <a:solidFill>
            <a:srgbClr val="0000FF"/>
          </a:solidFill>
          <a:latin typeface="+mn-lt"/>
          <a:ea typeface="ＭＳ Ｐゴシック" pitchFamily="27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6BB1C9"/>
        </a:buClr>
        <a:buSzPct val="75000"/>
        <a:buFont typeface="Wingdings" panose="05000000000000000000" pitchFamily="2" charset="2"/>
        <a:buChar char=""/>
        <a:defRPr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6585CF"/>
        </a:buClr>
        <a:buSzPct val="65000"/>
        <a:buFont typeface="Wingdings" panose="05000000000000000000" pitchFamily="2" charset="2"/>
        <a:buChar char=""/>
        <a:defRPr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524000"/>
            <a:ext cx="7848600" cy="1289050"/>
          </a:xfrm>
        </p:spPr>
        <p:txBody>
          <a:bodyPr/>
          <a:lstStyle/>
          <a:p>
            <a:pPr eaLnBrk="1" hangingPunct="1"/>
            <a:r>
              <a:rPr lang="en-US" sz="2600" cap="none" smtClean="0">
                <a:ea typeface="ＭＳ Ｐゴシック" panose="020B0600070205080204" pitchFamily="34" charset="-128"/>
              </a:rPr>
              <a:t/>
            </a:r>
            <a:br>
              <a:rPr lang="en-US" sz="2600" cap="none" smtClean="0">
                <a:ea typeface="ＭＳ Ｐゴシック" panose="020B0600070205080204" pitchFamily="34" charset="-128"/>
              </a:rPr>
            </a:br>
            <a:endParaRPr lang="en-US" sz="3000" cap="none" smtClean="0">
              <a:ea typeface="ＭＳ Ｐゴシック" panose="020B0600070205080204" pitchFamily="34" charset="-128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2438400"/>
            <a:ext cx="6400800" cy="31305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CA" sz="24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Introduction to Game Design and Development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CA" sz="24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ITCS 4230/5230</a:t>
            </a:r>
          </a:p>
          <a:p>
            <a:pPr eaLnBrk="1" hangingPunct="1">
              <a:lnSpc>
                <a:spcPct val="80000"/>
              </a:lnSpc>
            </a:pPr>
            <a:endParaRPr lang="en-US" sz="1900" dirty="0" smtClean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sz="1900" dirty="0" smtClean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Dr. Dewan Tanvir Ahmed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Department of Computer Science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University of North Carolina at Charlotte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sz="4000" i="0"/>
          </a:p>
        </p:txBody>
      </p:sp>
      <p:sp>
        <p:nvSpPr>
          <p:cNvPr id="12293" name="Rectangle 8"/>
          <p:cNvSpPr>
            <a:spLocks noChangeArrowheads="1"/>
          </p:cNvSpPr>
          <p:nvPr/>
        </p:nvSpPr>
        <p:spPr bwMode="auto">
          <a:xfrm>
            <a:off x="2362200" y="1483737"/>
            <a:ext cx="6629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3200" i="0" dirty="0" smtClean="0"/>
              <a:t>Conceptualization</a:t>
            </a:r>
            <a:endParaRPr lang="en-US" sz="3200" i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Brainstorming Best Practices (cont.)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915400" cy="4495800"/>
          </a:xfrm>
        </p:spPr>
        <p:txBody>
          <a:bodyPr/>
          <a:lstStyle/>
          <a:p>
            <a:r>
              <a:rPr lang="en-CA" sz="3200" dirty="0" smtClean="0"/>
              <a:t>State of Challenge – first you need to </a:t>
            </a:r>
            <a:r>
              <a:rPr lang="en-CA" sz="3200" b="1" u="sng" dirty="0" smtClean="0">
                <a:solidFill>
                  <a:srgbClr val="FF0000"/>
                </a:solidFill>
              </a:rPr>
              <a:t>articulate the challenge</a:t>
            </a:r>
            <a:r>
              <a:rPr lang="en-CA" sz="3200" dirty="0" smtClean="0"/>
              <a:t>, for instance, </a:t>
            </a:r>
          </a:p>
          <a:p>
            <a:pPr lvl="1"/>
            <a:r>
              <a:rPr lang="en-CA" sz="2800" dirty="0" smtClean="0"/>
              <a:t>Challenge - create </a:t>
            </a:r>
            <a:r>
              <a:rPr lang="en-CA" sz="2800" dirty="0"/>
              <a:t>a </a:t>
            </a:r>
            <a:r>
              <a:rPr lang="en-CA" sz="2800" dirty="0" smtClean="0"/>
              <a:t>specific </a:t>
            </a:r>
            <a:r>
              <a:rPr lang="en-CA" sz="2800" dirty="0"/>
              <a:t>type of </a:t>
            </a:r>
            <a:r>
              <a:rPr lang="en-CA" sz="2800" dirty="0" smtClean="0"/>
              <a:t>gameplay</a:t>
            </a:r>
          </a:p>
          <a:p>
            <a:pPr lvl="2"/>
            <a:r>
              <a:rPr lang="en-CA" sz="2400" dirty="0" smtClean="0">
                <a:solidFill>
                  <a:srgbClr val="0000FF"/>
                </a:solidFill>
              </a:rPr>
              <a:t>design a game in which players build alliances and then betray them</a:t>
            </a:r>
          </a:p>
          <a:p>
            <a:pPr lvl="1"/>
            <a:r>
              <a:rPr lang="en-CA" sz="2800" dirty="0" smtClean="0"/>
              <a:t>Challenge – audience focused </a:t>
            </a:r>
          </a:p>
          <a:p>
            <a:pPr lvl="2"/>
            <a:r>
              <a:rPr lang="en-CA" sz="2400" dirty="0" smtClean="0">
                <a:solidFill>
                  <a:srgbClr val="0000FF"/>
                </a:solidFill>
              </a:rPr>
              <a:t>Design a game with a special role for parents to play together with their children</a:t>
            </a:r>
          </a:p>
          <a:p>
            <a:pPr lvl="1"/>
            <a:r>
              <a:rPr lang="en-CA" sz="2800" dirty="0"/>
              <a:t>Challenge – completely </a:t>
            </a:r>
            <a:r>
              <a:rPr lang="en-CA" sz="2800" dirty="0" smtClean="0"/>
              <a:t>driven by </a:t>
            </a:r>
            <a:r>
              <a:rPr lang="en-CA" sz="2800" dirty="0"/>
              <a:t>technology.</a:t>
            </a:r>
          </a:p>
          <a:p>
            <a:pPr lvl="2"/>
            <a:r>
              <a:rPr lang="en-CA" sz="2400" dirty="0" smtClean="0">
                <a:solidFill>
                  <a:srgbClr val="0000FF"/>
                </a:solidFill>
              </a:rPr>
              <a:t>Come </a:t>
            </a:r>
            <a:r>
              <a:rPr lang="en-CA" sz="2400" dirty="0">
                <a:solidFill>
                  <a:srgbClr val="0000FF"/>
                </a:solidFill>
              </a:rPr>
              <a:t>up with a game that makes interesting </a:t>
            </a:r>
            <a:r>
              <a:rPr lang="en-CA" sz="2400" dirty="0" smtClean="0">
                <a:solidFill>
                  <a:srgbClr val="0000FF"/>
                </a:solidFill>
              </a:rPr>
              <a:t>use of </a:t>
            </a:r>
            <a:r>
              <a:rPr lang="en-CA" sz="2400" dirty="0">
                <a:solidFill>
                  <a:srgbClr val="0000FF"/>
                </a:solidFill>
              </a:rPr>
              <a:t>only one </a:t>
            </a:r>
            <a:r>
              <a:rPr lang="en-CA" sz="2400" dirty="0" smtClean="0">
                <a:solidFill>
                  <a:srgbClr val="0000FF"/>
                </a:solidFill>
              </a:rPr>
              <a:t>button </a:t>
            </a:r>
            <a:r>
              <a:rPr lang="en-CA" sz="2400" dirty="0">
                <a:solidFill>
                  <a:srgbClr val="0000FF"/>
                </a:solidFill>
              </a:rPr>
              <a:t>for </a:t>
            </a:r>
            <a:r>
              <a:rPr lang="en-CA" sz="2400" dirty="0" smtClean="0">
                <a:solidFill>
                  <a:srgbClr val="0000FF"/>
                </a:solidFill>
              </a:rPr>
              <a:t>control</a:t>
            </a:r>
            <a:endParaRPr lang="en-CA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8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Brainstorming Best Practices (cont.)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No criticism –</a:t>
            </a:r>
          </a:p>
          <a:p>
            <a:pPr lvl="1"/>
            <a:r>
              <a:rPr lang="en-CA" sz="2800" dirty="0" smtClean="0"/>
              <a:t>if alone</a:t>
            </a:r>
          </a:p>
          <a:p>
            <a:pPr lvl="2"/>
            <a:r>
              <a:rPr lang="en-CA" sz="2400" dirty="0" smtClean="0"/>
              <a:t>don’t self censor or edit your ides, Write them all down and worry about quality later</a:t>
            </a:r>
          </a:p>
          <a:p>
            <a:pPr lvl="1"/>
            <a:r>
              <a:rPr lang="en-CA" sz="2800" dirty="0" smtClean="0"/>
              <a:t>If in a team</a:t>
            </a:r>
          </a:p>
          <a:p>
            <a:pPr lvl="2"/>
            <a:r>
              <a:rPr lang="en-CA" sz="2400" dirty="0" smtClean="0"/>
              <a:t>don’t criticize or ignore your colleagues’ ideas during the process</a:t>
            </a:r>
          </a:p>
          <a:p>
            <a:pPr lvl="2"/>
            <a:r>
              <a:rPr lang="en-CA" sz="2400" dirty="0" smtClean="0"/>
              <a:t>It’s all about free thinking</a:t>
            </a:r>
          </a:p>
          <a:p>
            <a:pPr lvl="2"/>
            <a:r>
              <a:rPr lang="en-CA" sz="2400" dirty="0" smtClean="0"/>
              <a:t>Speak in terms of “yes, and …”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2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Brainstorming Best Practices (cont.)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sz="3200" dirty="0" smtClean="0"/>
              <a:t>Vary the method</a:t>
            </a:r>
          </a:p>
          <a:p>
            <a:pPr lvl="1"/>
            <a:r>
              <a:rPr lang="en-CA" sz="2800" dirty="0" smtClean="0"/>
              <a:t>Mix it </a:t>
            </a:r>
            <a:r>
              <a:rPr lang="en-CA" sz="2800" dirty="0"/>
              <a:t>up. </a:t>
            </a:r>
            <a:endParaRPr lang="en-CA" sz="2800" dirty="0" smtClean="0"/>
          </a:p>
          <a:p>
            <a:pPr lvl="1"/>
            <a:r>
              <a:rPr lang="en-CA" sz="2800" dirty="0" smtClean="0"/>
              <a:t>Some </a:t>
            </a:r>
            <a:r>
              <a:rPr lang="en-CA" sz="2800" dirty="0"/>
              <a:t>structures might work </a:t>
            </a:r>
            <a:r>
              <a:rPr lang="en-CA" sz="2800" dirty="0" smtClean="0"/>
              <a:t>fine </a:t>
            </a:r>
            <a:r>
              <a:rPr lang="en-CA" sz="2800" dirty="0"/>
              <a:t>for the </a:t>
            </a:r>
            <a:r>
              <a:rPr lang="en-CA" sz="2800" dirty="0" smtClean="0"/>
              <a:t>group leaders </a:t>
            </a:r>
            <a:r>
              <a:rPr lang="en-CA" sz="2800" dirty="0"/>
              <a:t>but less well for other members</a:t>
            </a:r>
            <a:r>
              <a:rPr lang="en-CA" sz="2800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Brainstorming Best Practices (cont.)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Put it on the wall</a:t>
            </a:r>
          </a:p>
          <a:p>
            <a:pPr lvl="1"/>
            <a:r>
              <a:rPr lang="en-CA" dirty="0"/>
              <a:t>G</a:t>
            </a:r>
            <a:r>
              <a:rPr lang="en-CA" dirty="0" smtClean="0"/>
              <a:t>et </a:t>
            </a:r>
            <a:r>
              <a:rPr lang="en-CA" dirty="0">
                <a:solidFill>
                  <a:srgbClr val="0000FF"/>
                </a:solidFill>
              </a:rPr>
              <a:t>visual</a:t>
            </a:r>
            <a:r>
              <a:rPr lang="en-CA" dirty="0"/>
              <a:t> with your </a:t>
            </a:r>
            <a:r>
              <a:rPr lang="en-CA" dirty="0" smtClean="0"/>
              <a:t>ideas</a:t>
            </a:r>
          </a:p>
          <a:p>
            <a:pPr lvl="1"/>
            <a:r>
              <a:rPr lang="en-CA" dirty="0" smtClean="0"/>
              <a:t>Writing </a:t>
            </a:r>
            <a:r>
              <a:rPr lang="en-CA" dirty="0"/>
              <a:t>on a whiteboard or on </a:t>
            </a:r>
            <a:r>
              <a:rPr lang="en-CA" dirty="0" smtClean="0"/>
              <a:t>large pieces </a:t>
            </a:r>
            <a:r>
              <a:rPr lang="en-CA" dirty="0"/>
              <a:t>of paper taped to the walls</a:t>
            </a:r>
            <a:r>
              <a:rPr lang="en-CA" dirty="0" smtClean="0"/>
              <a:t>.</a:t>
            </a:r>
          </a:p>
          <a:p>
            <a:pPr lvl="1"/>
            <a:r>
              <a:rPr lang="en-CA" dirty="0" smtClean="0"/>
              <a:t>Ideas can </a:t>
            </a:r>
            <a:r>
              <a:rPr lang="en-CA" dirty="0"/>
              <a:t>be </a:t>
            </a:r>
            <a:r>
              <a:rPr lang="en-CA" dirty="0">
                <a:solidFill>
                  <a:srgbClr val="0000FF"/>
                </a:solidFill>
              </a:rPr>
              <a:t>seen and absorbed </a:t>
            </a:r>
            <a:r>
              <a:rPr lang="en-CA" dirty="0" smtClean="0"/>
              <a:t>by the </a:t>
            </a:r>
            <a:r>
              <a:rPr lang="en-CA" dirty="0"/>
              <a:t>whole group. </a:t>
            </a:r>
            <a:endParaRPr lang="en-CA" dirty="0" smtClean="0"/>
          </a:p>
          <a:p>
            <a:pPr lvl="1"/>
            <a:r>
              <a:rPr lang="en-CA" dirty="0" smtClean="0">
                <a:solidFill>
                  <a:srgbClr val="0000FF"/>
                </a:solidFill>
              </a:rPr>
              <a:t>This </a:t>
            </a:r>
            <a:r>
              <a:rPr lang="en-CA" dirty="0">
                <a:solidFill>
                  <a:srgbClr val="0000FF"/>
                </a:solidFill>
              </a:rPr>
              <a:t>helps spark even more </a:t>
            </a:r>
            <a:r>
              <a:rPr lang="en-CA" dirty="0" smtClean="0">
                <a:solidFill>
                  <a:srgbClr val="0000FF"/>
                </a:solidFill>
              </a:rPr>
              <a:t>ideas and facilitates collaboration.</a:t>
            </a:r>
            <a:endParaRPr lang="en-CA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496" y="4466525"/>
            <a:ext cx="3113087" cy="170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8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Brainstorming Best Practices (cont.)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Go for lots of ideas</a:t>
            </a:r>
          </a:p>
          <a:p>
            <a:pPr lvl="1"/>
            <a:r>
              <a:rPr lang="en-CA" dirty="0"/>
              <a:t>Go for quantity when developing ideas. </a:t>
            </a:r>
            <a:endParaRPr lang="en-CA" dirty="0" smtClean="0"/>
          </a:p>
          <a:p>
            <a:pPr lvl="1"/>
            <a:r>
              <a:rPr lang="en-CA" dirty="0" smtClean="0"/>
              <a:t>Try </a:t>
            </a:r>
            <a:r>
              <a:rPr lang="en-CA" dirty="0"/>
              <a:t>to </a:t>
            </a:r>
            <a:r>
              <a:rPr lang="en-CA" dirty="0" smtClean="0"/>
              <a:t>generate 100 </a:t>
            </a:r>
            <a:r>
              <a:rPr lang="en-CA" dirty="0"/>
              <a:t>ideas an hour. </a:t>
            </a:r>
            <a:endParaRPr lang="en-CA" dirty="0" smtClean="0"/>
          </a:p>
          <a:p>
            <a:pPr lvl="1"/>
            <a:r>
              <a:rPr lang="en-CA" dirty="0" smtClean="0"/>
              <a:t>Be </a:t>
            </a:r>
            <a:r>
              <a:rPr lang="en-CA" dirty="0"/>
              <a:t>free and do not </a:t>
            </a:r>
            <a:r>
              <a:rPr lang="en-CA" dirty="0" smtClean="0"/>
              <a:t>worry if </a:t>
            </a:r>
            <a:r>
              <a:rPr lang="en-CA" dirty="0"/>
              <a:t>the ideas are outrageous</a:t>
            </a:r>
          </a:p>
          <a:p>
            <a:r>
              <a:rPr lang="en-CA" dirty="0" smtClean="0"/>
              <a:t>Don’t go too long</a:t>
            </a:r>
          </a:p>
          <a:p>
            <a:pPr lvl="1"/>
            <a:r>
              <a:rPr lang="en-CA" dirty="0"/>
              <a:t>Brainstorming is a high-energy activity. </a:t>
            </a:r>
            <a:endParaRPr lang="en-CA" dirty="0" smtClean="0"/>
          </a:p>
          <a:p>
            <a:pPr lvl="1"/>
            <a:r>
              <a:rPr lang="en-CA" dirty="0" smtClean="0"/>
              <a:t>60 minutes session</a:t>
            </a:r>
          </a:p>
          <a:p>
            <a:pPr lvl="1"/>
            <a:r>
              <a:rPr lang="en-CA" dirty="0" smtClean="0"/>
              <a:t>Do </a:t>
            </a:r>
            <a:r>
              <a:rPr lang="en-CA" dirty="0"/>
              <a:t>not push yourself beyond </a:t>
            </a:r>
            <a:r>
              <a:rPr lang="en-CA" dirty="0" smtClean="0"/>
              <a:t>what is </a:t>
            </a:r>
            <a:r>
              <a:rPr lang="en-CA" dirty="0"/>
              <a:t>reasonable. </a:t>
            </a:r>
            <a:endParaRPr lang="en-CA" dirty="0" smtClean="0"/>
          </a:p>
          <a:p>
            <a:pPr lvl="1"/>
            <a:r>
              <a:rPr lang="en-CA" dirty="0" smtClean="0"/>
              <a:t>Whatever </a:t>
            </a:r>
            <a:r>
              <a:rPr lang="en-CA" dirty="0"/>
              <a:t>ideas you have after </a:t>
            </a:r>
            <a:r>
              <a:rPr lang="en-CA" dirty="0" smtClean="0"/>
              <a:t>an hour </a:t>
            </a:r>
            <a:r>
              <a:rPr lang="en-CA" dirty="0"/>
              <a:t>or so can continue to be worked on in </a:t>
            </a:r>
            <a:r>
              <a:rPr lang="en-CA" dirty="0" smtClean="0"/>
              <a:t>the coming </a:t>
            </a:r>
            <a:r>
              <a:rPr lang="en-CA" dirty="0"/>
              <a:t>days.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7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CA" smtClean="0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CA" sz="2400" dirty="0" smtClean="0">
                <a:solidFill>
                  <a:schemeClr val="bg1">
                    <a:lumMod val="65000"/>
                  </a:schemeClr>
                </a:solidFill>
                <a:ea typeface="ＭＳ Ｐゴシック" panose="020B0600070205080204" pitchFamily="34" charset="-128"/>
              </a:rPr>
              <a:t>Coming Up with Ideas (Lecture 4)</a:t>
            </a:r>
          </a:p>
          <a:p>
            <a:r>
              <a:rPr lang="en-CA" sz="2400" dirty="0" smtClean="0">
                <a:solidFill>
                  <a:schemeClr val="bg1">
                    <a:lumMod val="65000"/>
                  </a:schemeClr>
                </a:solidFill>
                <a:ea typeface="ＭＳ Ｐゴシック" panose="020B0600070205080204" pitchFamily="34" charset="-128"/>
              </a:rPr>
              <a:t>Brainstorming Skills</a:t>
            </a:r>
          </a:p>
          <a:p>
            <a:r>
              <a:rPr lang="en-CA" sz="2400" dirty="0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Alternate Methods</a:t>
            </a:r>
          </a:p>
          <a:p>
            <a:r>
              <a:rPr lang="en-CA" sz="2400" dirty="0" smtClean="0">
                <a:solidFill>
                  <a:schemeClr val="bg1">
                    <a:lumMod val="65000"/>
                  </a:schemeClr>
                </a:solidFill>
                <a:ea typeface="ＭＳ Ｐゴシック" panose="020B0600070205080204" pitchFamily="34" charset="-128"/>
              </a:rPr>
              <a:t>Editing and Refining</a:t>
            </a:r>
          </a:p>
          <a:p>
            <a:r>
              <a:rPr lang="en-CA" sz="2400" dirty="0" smtClean="0">
                <a:solidFill>
                  <a:schemeClr val="bg1">
                    <a:lumMod val="65000"/>
                  </a:schemeClr>
                </a:solidFill>
                <a:ea typeface="ＭＳ Ｐゴシック" panose="020B0600070205080204" pitchFamily="34" charset="-128"/>
              </a:rPr>
              <a:t>Turing Ideas into Game</a:t>
            </a:r>
          </a:p>
          <a:p>
            <a:r>
              <a:rPr lang="en-CA" sz="2400" dirty="0" smtClean="0">
                <a:solidFill>
                  <a:schemeClr val="bg1">
                    <a:lumMod val="65000"/>
                  </a:schemeClr>
                </a:solidFill>
                <a:ea typeface="ＭＳ Ｐゴシック" panose="020B0600070205080204" pitchFamily="34" charset="-128"/>
              </a:rPr>
              <a:t>Feature Design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sz="11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3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Alternate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Several creativity methods you can experiment with</a:t>
            </a:r>
          </a:p>
          <a:p>
            <a:pPr lvl="1"/>
            <a:r>
              <a:rPr lang="en-CA" dirty="0" smtClean="0"/>
              <a:t>List Creation</a:t>
            </a:r>
          </a:p>
          <a:p>
            <a:pPr lvl="1"/>
            <a:r>
              <a:rPr lang="en-CA" dirty="0" smtClean="0"/>
              <a:t>Idea Cards</a:t>
            </a:r>
          </a:p>
          <a:p>
            <a:pPr lvl="1"/>
            <a:r>
              <a:rPr lang="en-CA" dirty="0" smtClean="0"/>
              <a:t>Mind Maps</a:t>
            </a:r>
          </a:p>
          <a:p>
            <a:pPr lvl="1"/>
            <a:r>
              <a:rPr lang="en-CA" dirty="0" smtClean="0"/>
              <a:t>Stream of Consciousness</a:t>
            </a:r>
          </a:p>
          <a:p>
            <a:pPr lvl="1"/>
            <a:r>
              <a:rPr lang="en-CA" dirty="0" smtClean="0"/>
              <a:t>Shout it out</a:t>
            </a:r>
          </a:p>
          <a:p>
            <a:pPr lvl="1"/>
            <a:r>
              <a:rPr lang="en-CA" dirty="0" smtClean="0"/>
              <a:t>Cut it up</a:t>
            </a:r>
          </a:p>
          <a:p>
            <a:pPr lvl="1"/>
            <a:r>
              <a:rPr lang="en-CA" dirty="0" smtClean="0"/>
              <a:t>Surrealist Games (Exquisite Corpse)</a:t>
            </a:r>
          </a:p>
          <a:p>
            <a:pPr lvl="1"/>
            <a:r>
              <a:rPr lang="en-CA" dirty="0" smtClean="0"/>
              <a:t>Research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0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Alternate Methods (cont.)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00FF"/>
                </a:solidFill>
              </a:rPr>
              <a:t>List Creation </a:t>
            </a:r>
            <a:r>
              <a:rPr lang="en-CA" dirty="0" smtClean="0"/>
              <a:t>- One </a:t>
            </a:r>
            <a:r>
              <a:rPr lang="en-CA" dirty="0"/>
              <a:t>simple form of brainstorming is making lists. </a:t>
            </a:r>
            <a:endParaRPr lang="en-CA" dirty="0" smtClean="0"/>
          </a:p>
          <a:p>
            <a:pPr lvl="1"/>
            <a:r>
              <a:rPr lang="en-CA" dirty="0" smtClean="0"/>
              <a:t>List out </a:t>
            </a:r>
            <a:r>
              <a:rPr lang="en-CA" dirty="0"/>
              <a:t>everything </a:t>
            </a:r>
            <a:r>
              <a:rPr lang="en-CA" dirty="0" smtClean="0"/>
              <a:t>- </a:t>
            </a:r>
            <a:r>
              <a:rPr lang="en-CA" dirty="0"/>
              <a:t>on a certain topic.</a:t>
            </a:r>
          </a:p>
          <a:p>
            <a:pPr lvl="1"/>
            <a:r>
              <a:rPr lang="en-CA" dirty="0" smtClean="0"/>
              <a:t>Create </a:t>
            </a:r>
            <a:r>
              <a:rPr lang="en-CA" dirty="0"/>
              <a:t>other lists on variations of that topic. </a:t>
            </a:r>
            <a:endParaRPr lang="en-CA" dirty="0" smtClean="0"/>
          </a:p>
          <a:p>
            <a:pPr lvl="1"/>
            <a:r>
              <a:rPr lang="en-CA" dirty="0" smtClean="0"/>
              <a:t>Freely </a:t>
            </a:r>
            <a:r>
              <a:rPr lang="en-CA" dirty="0"/>
              <a:t>associate and organize at the same time.</a:t>
            </a:r>
            <a:endParaRPr lang="en-CA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4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Alternate Methods (cont.)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85900"/>
            <a:ext cx="8153400" cy="4495800"/>
          </a:xfrm>
        </p:spPr>
        <p:txBody>
          <a:bodyPr/>
          <a:lstStyle/>
          <a:p>
            <a:r>
              <a:rPr lang="en-CA" dirty="0" smtClean="0">
                <a:solidFill>
                  <a:srgbClr val="0000FF"/>
                </a:solidFill>
              </a:rPr>
              <a:t>Idea Cards</a:t>
            </a:r>
          </a:p>
          <a:p>
            <a:pPr lvl="1"/>
            <a:r>
              <a:rPr lang="en-CA" dirty="0"/>
              <a:t>Take a deck of index cards </a:t>
            </a:r>
            <a:endParaRPr lang="en-CA" dirty="0" smtClean="0"/>
          </a:p>
          <a:p>
            <a:pPr lvl="1"/>
            <a:r>
              <a:rPr lang="en-CA" dirty="0" smtClean="0"/>
              <a:t>Write </a:t>
            </a:r>
            <a:r>
              <a:rPr lang="en-CA" dirty="0"/>
              <a:t>a single idea </a:t>
            </a:r>
            <a:r>
              <a:rPr lang="en-CA" dirty="0" smtClean="0"/>
              <a:t>on each </a:t>
            </a:r>
            <a:r>
              <a:rPr lang="en-CA" dirty="0"/>
              <a:t>one. </a:t>
            </a:r>
            <a:endParaRPr lang="en-CA" dirty="0" smtClean="0"/>
          </a:p>
          <a:p>
            <a:pPr lvl="1"/>
            <a:r>
              <a:rPr lang="en-CA" dirty="0" smtClean="0"/>
              <a:t>Then </a:t>
            </a:r>
            <a:r>
              <a:rPr lang="en-CA" dirty="0"/>
              <a:t>mix them up in a bowl. </a:t>
            </a:r>
            <a:endParaRPr lang="en-CA" dirty="0" smtClean="0"/>
          </a:p>
          <a:p>
            <a:pPr lvl="1"/>
            <a:r>
              <a:rPr lang="en-CA" dirty="0" smtClean="0"/>
              <a:t>Now </a:t>
            </a:r>
            <a:r>
              <a:rPr lang="en-CA" dirty="0"/>
              <a:t>take </a:t>
            </a:r>
            <a:r>
              <a:rPr lang="en-CA" dirty="0" smtClean="0"/>
              <a:t>out the </a:t>
            </a:r>
            <a:r>
              <a:rPr lang="en-CA" dirty="0"/>
              <a:t>cards and pair them.</a:t>
            </a:r>
            <a:endParaRPr lang="en-CA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600200"/>
            <a:ext cx="3454524" cy="4252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0834" y="4652371"/>
            <a:ext cx="499872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i="0" dirty="0" smtClean="0">
                <a:latin typeface="+mn-lt"/>
              </a:rPr>
              <a:t>Perhaps, your next game will include “nectar giants,” whose bodies are fluid and smell like persimmons.</a:t>
            </a:r>
            <a:endParaRPr lang="en-CA" i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110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Alternate Methods (cont.)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23060"/>
            <a:ext cx="8991600" cy="4495800"/>
          </a:xfrm>
        </p:spPr>
        <p:txBody>
          <a:bodyPr/>
          <a:lstStyle/>
          <a:p>
            <a:r>
              <a:rPr lang="en-CA" dirty="0" smtClean="0">
                <a:solidFill>
                  <a:srgbClr val="0000FF"/>
                </a:solidFill>
              </a:rPr>
              <a:t>Mind Maps </a:t>
            </a:r>
            <a:r>
              <a:rPr lang="en-CA" sz="2400" dirty="0" smtClean="0"/>
              <a:t>- Mind mapping is a way of expressing ideas visually. You start with </a:t>
            </a:r>
            <a:r>
              <a:rPr lang="en-CA" sz="2400" dirty="0" smtClean="0">
                <a:solidFill>
                  <a:srgbClr val="0000FF"/>
                </a:solidFill>
              </a:rPr>
              <a:t>a core idea in the center and let related ideas radiate outward</a:t>
            </a:r>
            <a:r>
              <a:rPr lang="en-CA" sz="2400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71757"/>
            <a:ext cx="5981700" cy="375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8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CA" smtClean="0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CA" sz="2400" dirty="0" smtClean="0">
                <a:solidFill>
                  <a:schemeClr val="bg1">
                    <a:lumMod val="65000"/>
                  </a:schemeClr>
                </a:solidFill>
                <a:ea typeface="ＭＳ Ｐゴシック" panose="020B0600070205080204" pitchFamily="34" charset="-128"/>
              </a:rPr>
              <a:t>Coming Up with Ideas (Lecture 3)</a:t>
            </a:r>
          </a:p>
          <a:p>
            <a:r>
              <a:rPr lang="en-CA" sz="2400" dirty="0" smtClean="0">
                <a:ea typeface="ＭＳ Ｐゴシック" panose="020B0600070205080204" pitchFamily="34" charset="-128"/>
              </a:rPr>
              <a:t>Brainstorming Skills</a:t>
            </a:r>
          </a:p>
          <a:p>
            <a:r>
              <a:rPr lang="en-CA" sz="2400" dirty="0" smtClean="0">
                <a:ea typeface="ＭＳ Ｐゴシック" panose="020B0600070205080204" pitchFamily="34" charset="-128"/>
              </a:rPr>
              <a:t>Alternate Methods</a:t>
            </a:r>
          </a:p>
          <a:p>
            <a:r>
              <a:rPr lang="en-CA" sz="2400" dirty="0" smtClean="0">
                <a:ea typeface="ＭＳ Ｐゴシック" panose="020B0600070205080204" pitchFamily="34" charset="-128"/>
              </a:rPr>
              <a:t>Editing and Refining</a:t>
            </a:r>
          </a:p>
          <a:p>
            <a:r>
              <a:rPr lang="en-CA" sz="2400" dirty="0" smtClean="0">
                <a:ea typeface="ＭＳ Ｐゴシック" panose="020B0600070205080204" pitchFamily="34" charset="-128"/>
              </a:rPr>
              <a:t>Turing Ideas into Game</a:t>
            </a:r>
          </a:p>
          <a:p>
            <a:r>
              <a:rPr lang="en-CA" sz="2400" dirty="0" smtClean="0">
                <a:ea typeface="ＭＳ Ｐゴシック" panose="020B0600070205080204" pitchFamily="34" charset="-128"/>
              </a:rPr>
              <a:t>Focus on Formal Element</a:t>
            </a:r>
          </a:p>
          <a:p>
            <a:r>
              <a:rPr lang="en-CA" sz="2400" dirty="0" smtClean="0">
                <a:ea typeface="ＭＳ Ｐゴシック" panose="020B0600070205080204" pitchFamily="34" charset="-128"/>
              </a:rPr>
              <a:t>Feature Design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sz="11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Alternate Methods (cont.)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00FF"/>
                </a:solidFill>
              </a:rPr>
              <a:t>Stream of Consciousness</a:t>
            </a:r>
          </a:p>
          <a:p>
            <a:pPr lvl="1"/>
            <a:r>
              <a:rPr lang="en-CA" dirty="0"/>
              <a:t>Sit down at your computer or with a pen and </a:t>
            </a:r>
            <a:r>
              <a:rPr lang="en-CA" dirty="0" smtClean="0"/>
              <a:t>paper </a:t>
            </a:r>
          </a:p>
          <a:p>
            <a:pPr lvl="1"/>
            <a:r>
              <a:rPr lang="en-CA" dirty="0" smtClean="0"/>
              <a:t>Write </a:t>
            </a:r>
            <a:r>
              <a:rPr lang="en-CA" dirty="0"/>
              <a:t>anything that comes to mind </a:t>
            </a:r>
            <a:endParaRPr lang="en-CA" dirty="0" smtClean="0"/>
          </a:p>
          <a:p>
            <a:pPr lvl="2"/>
            <a:r>
              <a:rPr lang="en-CA" dirty="0" smtClean="0"/>
              <a:t>Do </a:t>
            </a:r>
            <a:r>
              <a:rPr lang="en-CA" dirty="0"/>
              <a:t>not worry about </a:t>
            </a:r>
            <a:r>
              <a:rPr lang="en-CA" dirty="0" smtClean="0"/>
              <a:t>being coherent</a:t>
            </a:r>
            <a:r>
              <a:rPr lang="en-CA" dirty="0"/>
              <a:t>. </a:t>
            </a:r>
            <a:endParaRPr lang="en-CA" dirty="0" smtClean="0"/>
          </a:p>
          <a:p>
            <a:pPr lvl="2"/>
            <a:r>
              <a:rPr lang="en-CA" dirty="0" smtClean="0"/>
              <a:t>Do </a:t>
            </a:r>
            <a:r>
              <a:rPr lang="en-CA" dirty="0"/>
              <a:t>not think about punctuation or spelling</a:t>
            </a:r>
            <a:r>
              <a:rPr lang="en-CA" dirty="0" smtClean="0"/>
              <a:t>. </a:t>
            </a:r>
          </a:p>
          <a:p>
            <a:pPr lvl="2"/>
            <a:r>
              <a:rPr lang="en-CA" dirty="0" smtClean="0"/>
              <a:t>Just </a:t>
            </a:r>
            <a:r>
              <a:rPr lang="en-CA" dirty="0"/>
              <a:t>write as quickly as humanly possible. </a:t>
            </a:r>
            <a:endParaRPr lang="en-CA" dirty="0" smtClean="0"/>
          </a:p>
          <a:p>
            <a:pPr lvl="1"/>
            <a:r>
              <a:rPr lang="en-CA" dirty="0" smtClean="0"/>
              <a:t>After </a:t>
            </a:r>
            <a:r>
              <a:rPr lang="en-CA" dirty="0"/>
              <a:t>10 minutes of spewing </a:t>
            </a:r>
            <a:r>
              <a:rPr lang="en-CA" dirty="0" smtClean="0"/>
              <a:t>words on </a:t>
            </a:r>
            <a:r>
              <a:rPr lang="en-CA" dirty="0"/>
              <a:t>a particular topic, stop and read over what </a:t>
            </a:r>
            <a:r>
              <a:rPr lang="en-CA" dirty="0" smtClean="0"/>
              <a:t>you have </a:t>
            </a:r>
            <a:r>
              <a:rPr lang="en-CA" dirty="0"/>
              <a:t>done. </a:t>
            </a:r>
            <a:endParaRPr lang="en-CA" dirty="0" smtClean="0"/>
          </a:p>
          <a:p>
            <a:pPr lvl="1"/>
            <a:r>
              <a:rPr lang="en-CA" dirty="0" smtClean="0"/>
              <a:t>Sometimes </a:t>
            </a:r>
            <a:r>
              <a:rPr lang="en-CA" dirty="0"/>
              <a:t>it turns out </a:t>
            </a:r>
            <a:r>
              <a:rPr lang="en-CA" dirty="0" smtClean="0"/>
              <a:t>better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9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Alternate Methods (cont.)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00FF"/>
                </a:solidFill>
              </a:rPr>
              <a:t>Shout it out</a:t>
            </a:r>
          </a:p>
          <a:p>
            <a:pPr lvl="1"/>
            <a:r>
              <a:rPr lang="en-CA" dirty="0"/>
              <a:t>This is similar to stream of consciousness, but </a:t>
            </a:r>
            <a:r>
              <a:rPr lang="en-CA" dirty="0" smtClean="0"/>
              <a:t>rather than writing</a:t>
            </a:r>
          </a:p>
          <a:p>
            <a:pPr lvl="1"/>
            <a:r>
              <a:rPr lang="en-CA" dirty="0" smtClean="0"/>
              <a:t>you </a:t>
            </a:r>
            <a:r>
              <a:rPr lang="en-CA" dirty="0"/>
              <a:t>shout out whatever comes into </a:t>
            </a:r>
            <a:r>
              <a:rPr lang="en-CA" dirty="0" smtClean="0"/>
              <a:t>your head </a:t>
            </a:r>
            <a:r>
              <a:rPr lang="en-CA" dirty="0">
                <a:solidFill>
                  <a:srgbClr val="0000FF"/>
                </a:solidFill>
              </a:rPr>
              <a:t>while a voice recorder is </a:t>
            </a:r>
            <a:r>
              <a:rPr lang="en-CA" dirty="0" smtClean="0">
                <a:solidFill>
                  <a:srgbClr val="0000FF"/>
                </a:solidFill>
              </a:rPr>
              <a:t>running</a:t>
            </a:r>
            <a:endParaRPr lang="en-CA" dirty="0" smtClean="0"/>
          </a:p>
          <a:p>
            <a:pPr lvl="1"/>
            <a:r>
              <a:rPr lang="en-CA" dirty="0" smtClean="0"/>
              <a:t>Go </a:t>
            </a:r>
            <a:r>
              <a:rPr lang="en-CA" dirty="0"/>
              <a:t>back and </a:t>
            </a:r>
            <a:r>
              <a:rPr lang="en-CA" dirty="0">
                <a:solidFill>
                  <a:srgbClr val="0000FF"/>
                </a:solidFill>
              </a:rPr>
              <a:t>transcribe </a:t>
            </a:r>
            <a:r>
              <a:rPr lang="en-CA" dirty="0" smtClean="0">
                <a:solidFill>
                  <a:srgbClr val="0000FF"/>
                </a:solidFill>
              </a:rPr>
              <a:t>your mad </a:t>
            </a:r>
            <a:r>
              <a:rPr lang="en-CA" dirty="0">
                <a:solidFill>
                  <a:srgbClr val="0000FF"/>
                </a:solidFill>
              </a:rPr>
              <a:t>ramblings</a:t>
            </a:r>
            <a:r>
              <a:rPr lang="en-CA" dirty="0"/>
              <a:t>. </a:t>
            </a:r>
            <a:endParaRPr lang="en-CA" dirty="0" smtClean="0"/>
          </a:p>
          <a:p>
            <a:pPr lvl="1"/>
            <a:r>
              <a:rPr lang="en-CA" dirty="0" smtClean="0"/>
              <a:t>There </a:t>
            </a:r>
            <a:r>
              <a:rPr lang="en-CA" dirty="0"/>
              <a:t>is </a:t>
            </a:r>
            <a:r>
              <a:rPr lang="en-CA" dirty="0" smtClean="0"/>
              <a:t>often a </a:t>
            </a:r>
            <a:r>
              <a:rPr lang="en-CA" dirty="0"/>
              <a:t>prized nugget </a:t>
            </a:r>
            <a:r>
              <a:rPr lang="en-CA" dirty="0" smtClean="0"/>
              <a:t>hiding in </a:t>
            </a:r>
            <a:r>
              <a:rPr lang="en-CA" dirty="0"/>
              <a:t>your verbal </a:t>
            </a:r>
            <a:r>
              <a:rPr lang="en-CA" dirty="0" smtClean="0"/>
              <a:t>blitzkrieg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Alternate Methods (cont.)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00FF"/>
                </a:solidFill>
              </a:rPr>
              <a:t>Cut it up</a:t>
            </a:r>
          </a:p>
          <a:p>
            <a:pPr lvl="1"/>
            <a:r>
              <a:rPr lang="en-CA" dirty="0"/>
              <a:t>Take a newspaper or magazine, open it up to any page</a:t>
            </a:r>
            <a:r>
              <a:rPr lang="en-CA" dirty="0" smtClean="0"/>
              <a:t>, and </a:t>
            </a:r>
            <a:r>
              <a:rPr lang="en-CA" dirty="0"/>
              <a:t>cut random words and images out of it. </a:t>
            </a:r>
            <a:endParaRPr lang="en-CA" dirty="0" smtClean="0"/>
          </a:p>
          <a:p>
            <a:pPr lvl="2"/>
            <a:r>
              <a:rPr lang="en-CA" dirty="0" smtClean="0"/>
              <a:t>Anything </a:t>
            </a:r>
            <a:r>
              <a:rPr lang="en-CA" dirty="0"/>
              <a:t>that </a:t>
            </a:r>
            <a:r>
              <a:rPr lang="en-CA" dirty="0" smtClean="0"/>
              <a:t>attracts your eye </a:t>
            </a:r>
            <a:r>
              <a:rPr lang="en-CA" dirty="0"/>
              <a:t>is </a:t>
            </a:r>
            <a:r>
              <a:rPr lang="en-CA" dirty="0" smtClean="0"/>
              <a:t>fine</a:t>
            </a:r>
            <a:r>
              <a:rPr lang="en-CA" dirty="0"/>
              <a:t>. </a:t>
            </a:r>
            <a:endParaRPr lang="en-CA" dirty="0" smtClean="0"/>
          </a:p>
          <a:p>
            <a:pPr lvl="1"/>
            <a:r>
              <a:rPr lang="en-CA" dirty="0" smtClean="0"/>
              <a:t>When </a:t>
            </a:r>
            <a:r>
              <a:rPr lang="en-CA" dirty="0"/>
              <a:t>you have a pile of pieces, start </a:t>
            </a:r>
            <a:r>
              <a:rPr lang="en-CA" dirty="0" smtClean="0"/>
              <a:t>playing with </a:t>
            </a:r>
            <a:r>
              <a:rPr lang="en-CA" dirty="0"/>
              <a:t>them, matching them up, and trying to </a:t>
            </a:r>
            <a:r>
              <a:rPr lang="en-CA" dirty="0" smtClean="0"/>
              <a:t>come up </a:t>
            </a:r>
            <a:r>
              <a:rPr lang="en-CA" dirty="0"/>
              <a:t>with a game concept using this random collection</a:t>
            </a:r>
            <a:r>
              <a:rPr lang="en-CA" dirty="0" smtClean="0"/>
              <a:t>. </a:t>
            </a:r>
            <a:endParaRPr lang="en-CA" dirty="0"/>
          </a:p>
          <a:p>
            <a:pPr lvl="1"/>
            <a:r>
              <a:rPr lang="en-CA" dirty="0"/>
              <a:t>You can do the same with random Web page </a:t>
            </a:r>
            <a:r>
              <a:rPr lang="en-CA" dirty="0" smtClean="0"/>
              <a:t>searches or </a:t>
            </a:r>
            <a:r>
              <a:rPr lang="en-CA" dirty="0"/>
              <a:t>using a dictionary or the phone book.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4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Alternate Methods (cont.)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8156448" cy="4572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dirty="0">
                <a:solidFill>
                  <a:srgbClr val="0000FF"/>
                </a:solidFill>
              </a:rPr>
              <a:t>Surrealist Games (Exquisite Corpse)</a:t>
            </a:r>
          </a:p>
          <a:p>
            <a:pPr lvl="1"/>
            <a:r>
              <a:rPr lang="en-CA" dirty="0"/>
              <a:t>Everyone writes an article and an adjective on a piece of paper, then folds it to conceal the words and passes it to their neighbor. </a:t>
            </a:r>
          </a:p>
          <a:p>
            <a:pPr lvl="1"/>
            <a:r>
              <a:rPr lang="en-CA" dirty="0"/>
              <a:t>Now everyone writes a noun on the paper they are holding. …</a:t>
            </a:r>
          </a:p>
          <a:p>
            <a:pPr lvl="1"/>
            <a:r>
              <a:rPr lang="en-CA" dirty="0"/>
              <a:t>Repeat with a verb; repeat with another article and adjective; finally, repeat with a noun. </a:t>
            </a:r>
          </a:p>
          <a:p>
            <a:pPr lvl="1"/>
            <a:r>
              <a:rPr lang="en-CA" dirty="0"/>
              <a:t>Everyone unfolds their papers and reads the poems</a:t>
            </a:r>
          </a:p>
          <a:p>
            <a:r>
              <a:rPr lang="en-CA" dirty="0"/>
              <a:t>“The exquisite corpse shall drink the new wine,” which is how the game gets its name.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1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Alternate Methods (cont.)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00FF"/>
                </a:solidFill>
              </a:rPr>
              <a:t>Research</a:t>
            </a:r>
          </a:p>
          <a:p>
            <a:pPr lvl="1"/>
            <a:r>
              <a:rPr lang="en-CA" dirty="0"/>
              <a:t>If you have a basic idea, try researching the topic. </a:t>
            </a:r>
            <a:endParaRPr lang="en-CA" dirty="0" smtClean="0"/>
          </a:p>
          <a:p>
            <a:pPr lvl="1"/>
            <a:r>
              <a:rPr lang="en-CA" dirty="0" smtClean="0"/>
              <a:t>Find </a:t>
            </a:r>
            <a:r>
              <a:rPr lang="en-CA" dirty="0"/>
              <a:t>out all you can about the topic. </a:t>
            </a:r>
            <a:endParaRPr lang="en-CA" dirty="0" smtClean="0"/>
          </a:p>
          <a:p>
            <a:pPr lvl="1"/>
            <a:r>
              <a:rPr lang="en-CA" dirty="0" smtClean="0"/>
              <a:t>Maybe </a:t>
            </a:r>
            <a:r>
              <a:rPr lang="en-CA" dirty="0"/>
              <a:t>the idea of </a:t>
            </a:r>
            <a:r>
              <a:rPr lang="en-CA" dirty="0" smtClean="0"/>
              <a:t>bees fascinates </a:t>
            </a:r>
            <a:r>
              <a:rPr lang="en-CA" dirty="0"/>
              <a:t>you. </a:t>
            </a:r>
            <a:endParaRPr lang="en-CA" dirty="0" smtClean="0"/>
          </a:p>
          <a:p>
            <a:pPr lvl="1"/>
            <a:r>
              <a:rPr lang="en-CA" dirty="0" smtClean="0"/>
              <a:t>Learn </a:t>
            </a:r>
            <a:r>
              <a:rPr lang="en-CA" dirty="0"/>
              <a:t>about </a:t>
            </a:r>
            <a:r>
              <a:rPr lang="en-CA" dirty="0" smtClean="0"/>
              <a:t>bees.</a:t>
            </a:r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77156" name="Picture 4" descr="https://encrypted-tbn1.gstatic.com/images?q=tbn:ANd9GcSx4hrAvae-HRtuFsmwPTWscLllyx0K_UlJfNTwbqNkp9ux9GF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975" y="3669030"/>
            <a:ext cx="20478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813810"/>
            <a:ext cx="22669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8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Alternate Methods (cont.)</a:t>
            </a:r>
            <a:endParaRPr lang="en-US" sz="18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307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00FF"/>
                </a:solidFill>
              </a:rPr>
              <a:t>Idea </a:t>
            </a:r>
            <a:r>
              <a:rPr lang="en-US" dirty="0" smtClean="0">
                <a:solidFill>
                  <a:srgbClr val="0000FF"/>
                </a:solidFill>
              </a:rPr>
              <a:t>Tree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Start with 5 trees trunks – well spaced apart.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Name each tree something you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like.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Write down 2 ideas (branches) for each tree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Continue the process to develop each tree.</a:t>
            </a:r>
          </a:p>
        </p:txBody>
      </p:sp>
      <p:pic>
        <p:nvPicPr>
          <p:cNvPr id="40967" name="Picture 7" descr="http://thumbs.dreamstime.com/z/idea-tree-2214044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038600"/>
            <a:ext cx="4301613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CA" smtClean="0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CA" sz="2400" dirty="0" smtClean="0">
                <a:solidFill>
                  <a:schemeClr val="bg1">
                    <a:lumMod val="65000"/>
                  </a:schemeClr>
                </a:solidFill>
                <a:ea typeface="ＭＳ Ｐゴシック" panose="020B0600070205080204" pitchFamily="34" charset="-128"/>
              </a:rPr>
              <a:t>Coming Up with Ideas (Lecture 4)</a:t>
            </a:r>
          </a:p>
          <a:p>
            <a:r>
              <a:rPr lang="en-CA" sz="2400" dirty="0" smtClean="0">
                <a:solidFill>
                  <a:schemeClr val="bg1">
                    <a:lumMod val="65000"/>
                  </a:schemeClr>
                </a:solidFill>
                <a:ea typeface="ＭＳ Ｐゴシック" panose="020B0600070205080204" pitchFamily="34" charset="-128"/>
              </a:rPr>
              <a:t>Brainstorming Skills</a:t>
            </a:r>
            <a:endParaRPr lang="en-CA" sz="2400" dirty="0">
              <a:solidFill>
                <a:schemeClr val="bg1">
                  <a:lumMod val="65000"/>
                </a:schemeClr>
              </a:solidFill>
              <a:ea typeface="ＭＳ Ｐゴシック" panose="020B0600070205080204" pitchFamily="34" charset="-128"/>
            </a:endParaRPr>
          </a:p>
          <a:p>
            <a:r>
              <a:rPr lang="en-CA" sz="2400" dirty="0">
                <a:solidFill>
                  <a:schemeClr val="bg1">
                    <a:lumMod val="65000"/>
                  </a:schemeClr>
                </a:solidFill>
                <a:ea typeface="ＭＳ Ｐゴシック" panose="020B0600070205080204" pitchFamily="34" charset="-128"/>
              </a:rPr>
              <a:t>Alternate Methods</a:t>
            </a:r>
          </a:p>
          <a:p>
            <a:r>
              <a:rPr lang="en-CA" sz="2400" dirty="0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Editing and Refining</a:t>
            </a:r>
          </a:p>
          <a:p>
            <a:r>
              <a:rPr lang="en-CA" sz="2400" dirty="0" smtClean="0">
                <a:solidFill>
                  <a:schemeClr val="bg1">
                    <a:lumMod val="65000"/>
                  </a:schemeClr>
                </a:solidFill>
                <a:ea typeface="ＭＳ Ｐゴシック" panose="020B0600070205080204" pitchFamily="34" charset="-128"/>
              </a:rPr>
              <a:t>Turing Ideas into Game</a:t>
            </a:r>
          </a:p>
          <a:p>
            <a:r>
              <a:rPr lang="en-CA" sz="2400" dirty="0" smtClean="0">
                <a:solidFill>
                  <a:schemeClr val="bg1">
                    <a:lumMod val="65000"/>
                  </a:schemeClr>
                </a:solidFill>
                <a:ea typeface="ＭＳ Ｐゴシック" panose="020B0600070205080204" pitchFamily="34" charset="-128"/>
              </a:rPr>
              <a:t>Feature Design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sz="11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ea typeface="ＭＳ Ｐゴシック" panose="020B0600070205080204" pitchFamily="34" charset="-128"/>
              </a:rPr>
              <a:t>Editing and Refining</a:t>
            </a:r>
            <a:endParaRPr lang="en-US" sz="20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4" y="1600200"/>
            <a:ext cx="8378825" cy="44958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dirty="0" smtClean="0"/>
              <a:t>There are a number of reasons for editing an idea out of your finalist. Most of them fall into the following categories</a:t>
            </a:r>
          </a:p>
          <a:p>
            <a:pPr lvl="1"/>
            <a:r>
              <a:rPr lang="en-CA" dirty="0" smtClean="0"/>
              <a:t>Technical </a:t>
            </a:r>
            <a:r>
              <a:rPr lang="en-CA" dirty="0"/>
              <a:t>Feasibility</a:t>
            </a:r>
          </a:p>
          <a:p>
            <a:pPr lvl="1"/>
            <a:r>
              <a:rPr lang="en-CA" dirty="0" smtClean="0"/>
              <a:t>Market </a:t>
            </a:r>
            <a:r>
              <a:rPr lang="en-CA" dirty="0"/>
              <a:t>Opportunity</a:t>
            </a:r>
          </a:p>
          <a:p>
            <a:pPr lvl="1"/>
            <a:r>
              <a:rPr lang="en-CA" dirty="0" smtClean="0"/>
              <a:t>Artistic </a:t>
            </a:r>
            <a:r>
              <a:rPr lang="en-CA" dirty="0"/>
              <a:t>Considerations</a:t>
            </a:r>
          </a:p>
          <a:p>
            <a:pPr lvl="1"/>
            <a:r>
              <a:rPr lang="en-CA" dirty="0" smtClean="0"/>
              <a:t>Business/Cost/Time Restrictions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ea typeface="ＭＳ Ｐゴシック" panose="020B0600070205080204" pitchFamily="34" charset="-128"/>
              </a:rPr>
              <a:t>Editing and Refining</a:t>
            </a:r>
            <a:endParaRPr lang="en-US" sz="20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dirty="0" smtClean="0">
                <a:ea typeface="ＭＳ Ｐゴシック" panose="020B0600070205080204" pitchFamily="34" charset="-128"/>
              </a:rPr>
              <a:t>When refining</a:t>
            </a:r>
          </a:p>
          <a:p>
            <a:pPr lvl="1" eaLnBrk="1" hangingPunct="1">
              <a:lnSpc>
                <a:spcPct val="90000"/>
              </a:lnSpc>
            </a:pPr>
            <a:r>
              <a:rPr lang="en-CA" dirty="0" smtClean="0">
                <a:ea typeface="ＭＳ Ｐゴシック" panose="020B0600070205080204" pitchFamily="34" charset="-128"/>
              </a:rPr>
              <a:t>Narrow down the list of ideas to three. </a:t>
            </a:r>
          </a:p>
          <a:p>
            <a:pPr lvl="1" eaLnBrk="1" hangingPunct="1">
              <a:lnSpc>
                <a:spcPct val="90000"/>
              </a:lnSpc>
            </a:pPr>
            <a:r>
              <a:rPr lang="en-CA" dirty="0" smtClean="0">
                <a:ea typeface="ＭＳ Ｐゴシック" panose="020B0600070205080204" pitchFamily="34" charset="-128"/>
              </a:rPr>
              <a:t>Then schedule a second level brainstorming session</a:t>
            </a:r>
          </a:p>
        </p:txBody>
      </p:sp>
    </p:spTree>
    <p:extLst>
      <p:ext uri="{BB962C8B-B14F-4D97-AF65-F5344CB8AC3E}">
        <p14:creationId xmlns:p14="http://schemas.microsoft.com/office/powerpoint/2010/main" val="243540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CA" smtClean="0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CA" sz="2400" dirty="0" smtClean="0">
                <a:solidFill>
                  <a:schemeClr val="bg1">
                    <a:lumMod val="65000"/>
                  </a:schemeClr>
                </a:solidFill>
                <a:ea typeface="ＭＳ Ｐゴシック" panose="020B0600070205080204" pitchFamily="34" charset="-128"/>
              </a:rPr>
              <a:t>Coming Up with Ideas (Lecture 4)</a:t>
            </a:r>
          </a:p>
          <a:p>
            <a:r>
              <a:rPr lang="en-CA" sz="2400" dirty="0" smtClean="0">
                <a:solidFill>
                  <a:schemeClr val="bg1">
                    <a:lumMod val="65000"/>
                  </a:schemeClr>
                </a:solidFill>
                <a:ea typeface="ＭＳ Ｐゴシック" panose="020B0600070205080204" pitchFamily="34" charset="-128"/>
              </a:rPr>
              <a:t>Brainstorming </a:t>
            </a:r>
            <a:r>
              <a:rPr lang="en-CA" sz="2400" dirty="0">
                <a:solidFill>
                  <a:schemeClr val="bg1">
                    <a:lumMod val="65000"/>
                  </a:schemeClr>
                </a:solidFill>
                <a:ea typeface="ＭＳ Ｐゴシック" panose="020B0600070205080204" pitchFamily="34" charset="-128"/>
              </a:rPr>
              <a:t>Skills</a:t>
            </a:r>
          </a:p>
          <a:p>
            <a:r>
              <a:rPr lang="en-CA" sz="2400" dirty="0">
                <a:solidFill>
                  <a:schemeClr val="bg1">
                    <a:lumMod val="65000"/>
                  </a:schemeClr>
                </a:solidFill>
                <a:ea typeface="ＭＳ Ｐゴシック" panose="020B0600070205080204" pitchFamily="34" charset="-128"/>
              </a:rPr>
              <a:t>Alternate Methods</a:t>
            </a:r>
          </a:p>
          <a:p>
            <a:r>
              <a:rPr lang="en-CA" sz="2400" dirty="0">
                <a:solidFill>
                  <a:schemeClr val="bg1">
                    <a:lumMod val="65000"/>
                  </a:schemeClr>
                </a:solidFill>
                <a:ea typeface="ＭＳ Ｐゴシック" panose="020B0600070205080204" pitchFamily="34" charset="-128"/>
              </a:rPr>
              <a:t>Editing and Refining</a:t>
            </a:r>
          </a:p>
          <a:p>
            <a:r>
              <a:rPr lang="en-CA" sz="2400" dirty="0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Turning </a:t>
            </a:r>
            <a:r>
              <a:rPr lang="en-CA" sz="2400" dirty="0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Ideas into Game</a:t>
            </a:r>
          </a:p>
          <a:p>
            <a:r>
              <a:rPr lang="en-CA" sz="2400" dirty="0" smtClean="0">
                <a:solidFill>
                  <a:schemeClr val="bg1">
                    <a:lumMod val="65000"/>
                  </a:schemeClr>
                </a:solidFill>
                <a:ea typeface="ＭＳ Ｐゴシック" panose="020B0600070205080204" pitchFamily="34" charset="-128"/>
              </a:rPr>
              <a:t>Feature Design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sz="11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62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Getting an Idea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84313"/>
            <a:ext cx="8180388" cy="360045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/>
              <a:t>You can find game ideas anywhere</a:t>
            </a:r>
          </a:p>
          <a:p>
            <a:pPr lvl="1" eaLnBrk="1" hangingPunct="1">
              <a:defRPr/>
            </a:pPr>
            <a:r>
              <a:rPr lang="en-US" sz="2800" dirty="0" smtClean="0">
                <a:solidFill>
                  <a:srgbClr val="0000FF"/>
                </a:solidFill>
              </a:rPr>
              <a:t>Dreams</a:t>
            </a:r>
            <a:r>
              <a:rPr lang="en-US" sz="2800" dirty="0" smtClean="0"/>
              <a:t> of doing something or achieving a goal</a:t>
            </a:r>
          </a:p>
          <a:p>
            <a:pPr lvl="1" eaLnBrk="1" hangingPunct="1">
              <a:defRPr/>
            </a:pPr>
            <a:r>
              <a:rPr lang="en-US" sz="2800" dirty="0" smtClean="0"/>
              <a:t>Other media such as books or movies</a:t>
            </a:r>
          </a:p>
          <a:p>
            <a:pPr lvl="1" eaLnBrk="1" hangingPunct="1">
              <a:defRPr/>
            </a:pPr>
            <a:r>
              <a:rPr lang="en-US" sz="2800" dirty="0" smtClean="0"/>
              <a:t>Mythology and folk stories</a:t>
            </a:r>
          </a:p>
          <a:p>
            <a:pPr lvl="1" eaLnBrk="1" hangingPunct="1">
              <a:defRPr/>
            </a:pPr>
            <a:r>
              <a:rPr lang="en-US" sz="2800" dirty="0" smtClean="0"/>
              <a:t>Other games </a:t>
            </a:r>
          </a:p>
          <a:p>
            <a:pPr eaLnBrk="1" hangingPunct="1">
              <a:defRPr/>
            </a:pPr>
            <a:r>
              <a:rPr lang="en-US" sz="3200" dirty="0" smtClean="0"/>
              <a:t>When evaluating ideas – we look for</a:t>
            </a:r>
          </a:p>
          <a:p>
            <a:pPr lvl="1" eaLnBrk="1" hangingPunct="1">
              <a:defRPr/>
            </a:pPr>
            <a:r>
              <a:rPr lang="en-US" sz="2800" dirty="0" smtClean="0"/>
              <a:t>Entertainment!! so it must provide </a:t>
            </a:r>
            <a:r>
              <a:rPr lang="en-US" sz="2800" dirty="0" smtClean="0"/>
              <a:t>entertainment!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28439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Turning Your Idea Into A Game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1676400"/>
            <a:ext cx="8229600" cy="3886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anose="020B0600070205080204" pitchFamily="34" charset="-128"/>
              </a:rPr>
              <a:t>If you are going to produce a truly original game, try to forget all of the other games – </a:t>
            </a:r>
            <a:r>
              <a:rPr lang="en-US" i="1" dirty="0" smtClean="0">
                <a:ea typeface="ＭＳ Ｐゴシック" panose="020B0600070205080204" pitchFamily="34" charset="-128"/>
              </a:rPr>
              <a:t>for a second</a:t>
            </a:r>
            <a:r>
              <a:rPr lang="en-US" dirty="0" smtClean="0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r>
              <a:rPr lang="en-US" dirty="0" smtClean="0">
                <a:ea typeface="ＭＳ Ｐゴシック" panose="020B0600070205080204" pitchFamily="34" charset="-128"/>
              </a:rPr>
              <a:t>Don’t combine existing games to create a better one.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anose="020B0600070205080204" pitchFamily="34" charset="-128"/>
              </a:rPr>
              <a:t>Turning Your Idea Into A Game (cont.)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dirty="0"/>
              <a:t>Focus on the Formal </a:t>
            </a:r>
            <a:r>
              <a:rPr lang="en-CA" dirty="0" smtClean="0"/>
              <a:t>Elements - </a:t>
            </a:r>
            <a:r>
              <a:rPr lang="en-CA" dirty="0">
                <a:solidFill>
                  <a:srgbClr val="000099"/>
                </a:solidFill>
              </a:rPr>
              <a:t>underlying system and mechanics of the </a:t>
            </a:r>
            <a:r>
              <a:rPr lang="en-CA" dirty="0" smtClean="0">
                <a:solidFill>
                  <a:srgbClr val="000099"/>
                </a:solidFill>
              </a:rPr>
              <a:t>game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What is the conflict in my game?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What are the rules and procedures?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What actions do the players take and when?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Are there turns? How do they work?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How many players can play?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How long does a game take to resolve?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What is the working title?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Who is the target audience?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What platform will this game run on?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What restrictions or opportunities does that environment have?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solidFill>
                <a:srgbClr val="000099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anose="020B0600070205080204" pitchFamily="34" charset="-128"/>
              </a:rPr>
              <a:t>Turning Your Idea Into A Game (cont.)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dirty="0"/>
              <a:t>Focus on the Formal </a:t>
            </a:r>
            <a:r>
              <a:rPr lang="en-CA" dirty="0" smtClean="0"/>
              <a:t>Elements - </a:t>
            </a:r>
            <a:r>
              <a:rPr lang="en-CA" dirty="0" smtClean="0">
                <a:solidFill>
                  <a:srgbClr val="000099"/>
                </a:solidFill>
              </a:rPr>
              <a:t>To flesh out the game structure, consider the following: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Define </a:t>
            </a:r>
            <a:r>
              <a:rPr lang="en-CA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each player’s goal.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What does a player need to do to win?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Write down the single most important type of player action in the game.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Describe how this functions.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Write down the procedures and rules in outline format.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Only focus on the most critical rules.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Leave all other rules until later.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Map out how a typical turn works. Using a </a:t>
            </a:r>
            <a:r>
              <a:rPr lang="en-CA" sz="20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flowchart </a:t>
            </a:r>
            <a:r>
              <a:rPr lang="en-CA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is the most </a:t>
            </a:r>
            <a:r>
              <a:rPr lang="en-CA" sz="20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effective </a:t>
            </a:r>
            <a:r>
              <a:rPr lang="en-CA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way to visualize this.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Define how many players can play.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How do these players interact with one another?</a:t>
            </a:r>
            <a:endParaRPr lang="en-US" dirty="0" smtClean="0">
              <a:solidFill>
                <a:srgbClr val="000099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788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anose="020B0600070205080204" pitchFamily="34" charset="-128"/>
              </a:rPr>
              <a:t>Turning Your Idea Into A Game (cont.)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CA" dirty="0">
                <a:ea typeface="ＭＳ Ｐゴシック" panose="020B0600070205080204" pitchFamily="34" charset="-128"/>
              </a:rPr>
              <a:t>Focus on the Formal Elements –</a:t>
            </a:r>
          </a:p>
          <a:p>
            <a:pPr lvl="1" eaLnBrk="1" hangingPunct="1">
              <a:lnSpc>
                <a:spcPct val="90000"/>
              </a:lnSpc>
            </a:pPr>
            <a:r>
              <a:rPr lang="en-CA" dirty="0" smtClean="0">
                <a:ea typeface="ＭＳ Ｐゴシック" panose="020B0600070205080204" pitchFamily="34" charset="-128"/>
              </a:rPr>
              <a:t>Give an </a:t>
            </a:r>
            <a:r>
              <a:rPr lang="en-CA" dirty="0">
                <a:ea typeface="ＭＳ Ｐゴシック" panose="020B0600070205080204" pitchFamily="34" charset="-128"/>
              </a:rPr>
              <a:t>outline of where your game is headed, both in terms of </a:t>
            </a:r>
            <a:endParaRPr lang="en-CA" dirty="0" smtClean="0"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CA" sz="2400" dirty="0" smtClean="0">
                <a:ea typeface="ＭＳ Ｐゴシック" panose="020B0600070205080204" pitchFamily="34" charset="-128"/>
              </a:rPr>
              <a:t>a </a:t>
            </a:r>
            <a:r>
              <a:rPr lang="en-CA" sz="2400" dirty="0">
                <a:ea typeface="ＭＳ Ｐゴシック" panose="020B0600070205080204" pitchFamily="34" charset="-128"/>
              </a:rPr>
              <a:t>written treatment and </a:t>
            </a:r>
            <a:endParaRPr lang="en-CA" sz="2400" dirty="0" smtClean="0"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CA" sz="2400" dirty="0" smtClean="0">
                <a:ea typeface="ＭＳ Ｐゴシック" panose="020B0600070205080204" pitchFamily="34" charset="-128"/>
              </a:rPr>
              <a:t>a </a:t>
            </a:r>
            <a:r>
              <a:rPr lang="en-CA" sz="2400" dirty="0">
                <a:ea typeface="ＭＳ Ｐゴシック" panose="020B0600070205080204" pitchFamily="34" charset="-128"/>
              </a:rPr>
              <a:t>rough sense of the game mechanics</a:t>
            </a:r>
            <a:endParaRPr 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171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CA" smtClean="0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CA" sz="2400" dirty="0" smtClean="0">
                <a:solidFill>
                  <a:schemeClr val="bg1">
                    <a:lumMod val="65000"/>
                  </a:schemeClr>
                </a:solidFill>
                <a:ea typeface="ＭＳ Ｐゴシック" panose="020B0600070205080204" pitchFamily="34" charset="-128"/>
              </a:rPr>
              <a:t>Coming Up with Ideas (Lecture 4)</a:t>
            </a:r>
          </a:p>
          <a:p>
            <a:r>
              <a:rPr lang="en-CA" sz="2400" dirty="0">
                <a:solidFill>
                  <a:schemeClr val="bg1">
                    <a:lumMod val="65000"/>
                  </a:schemeClr>
                </a:solidFill>
                <a:ea typeface="ＭＳ Ｐゴシック" panose="020B0600070205080204" pitchFamily="34" charset="-128"/>
              </a:rPr>
              <a:t>Brainstorming Skills</a:t>
            </a:r>
          </a:p>
          <a:p>
            <a:r>
              <a:rPr lang="en-CA" sz="2400" dirty="0">
                <a:solidFill>
                  <a:schemeClr val="bg1">
                    <a:lumMod val="65000"/>
                  </a:schemeClr>
                </a:solidFill>
                <a:ea typeface="ＭＳ Ｐゴシック" panose="020B0600070205080204" pitchFamily="34" charset="-128"/>
              </a:rPr>
              <a:t>Alternate Methods</a:t>
            </a:r>
          </a:p>
          <a:p>
            <a:r>
              <a:rPr lang="en-CA" sz="2400" dirty="0">
                <a:solidFill>
                  <a:schemeClr val="bg1">
                    <a:lumMod val="65000"/>
                  </a:schemeClr>
                </a:solidFill>
                <a:ea typeface="ＭＳ Ｐゴシック" panose="020B0600070205080204" pitchFamily="34" charset="-128"/>
              </a:rPr>
              <a:t>Editing and Refining</a:t>
            </a:r>
          </a:p>
          <a:p>
            <a:r>
              <a:rPr lang="en-CA" sz="2400" dirty="0">
                <a:solidFill>
                  <a:schemeClr val="bg1">
                    <a:lumMod val="65000"/>
                  </a:schemeClr>
                </a:solidFill>
                <a:ea typeface="ＭＳ Ｐゴシック" panose="020B0600070205080204" pitchFamily="34" charset="-128"/>
              </a:rPr>
              <a:t>Turing Ideas into Game</a:t>
            </a:r>
          </a:p>
          <a:p>
            <a:r>
              <a:rPr lang="en-CA" sz="2400" dirty="0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Feature Design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sz="11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7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anose="020B0600070205080204" pitchFamily="34" charset="-128"/>
              </a:rPr>
              <a:t>Feature Game Design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1676400"/>
            <a:ext cx="8229600" cy="4953000"/>
          </a:xfrm>
        </p:spPr>
        <p:txBody>
          <a:bodyPr/>
          <a:lstStyle/>
          <a:p>
            <a:pPr eaLnBrk="1" hangingPunct="1"/>
            <a:r>
              <a:rPr lang="en-CA" dirty="0" smtClean="0">
                <a:ea typeface="ＭＳ Ｐゴシック" panose="020B0600070205080204" pitchFamily="34" charset="-128"/>
              </a:rPr>
              <a:t>Design new features for existing games. </a:t>
            </a:r>
          </a:p>
          <a:p>
            <a:pPr lvl="1" eaLnBrk="1" hangingPunct="1"/>
            <a:r>
              <a:rPr lang="en-CA" dirty="0" smtClean="0">
                <a:ea typeface="ＭＳ Ｐゴシック" panose="020B0600070205080204" pitchFamily="34" charset="-128"/>
              </a:rPr>
              <a:t>Rather than trying to come up with an idea for an entire original game</a:t>
            </a:r>
          </a:p>
          <a:p>
            <a:pPr lvl="1" eaLnBrk="1" hangingPunct="1"/>
            <a:r>
              <a:rPr lang="en-CA" dirty="0" smtClean="0">
                <a:ea typeface="ＭＳ Ｐゴシック" panose="020B0600070205080204" pitchFamily="34" charset="-128"/>
              </a:rPr>
              <a:t>you can do a focused brainstorm on improving a specific area of an existing game. </a:t>
            </a:r>
          </a:p>
          <a:p>
            <a:pPr eaLnBrk="1" hangingPunct="1"/>
            <a:r>
              <a:rPr lang="en-CA" dirty="0" smtClean="0">
                <a:ea typeface="ＭＳ Ｐゴシック" panose="020B0600070205080204" pitchFamily="34" charset="-128"/>
              </a:rPr>
              <a:t>The following are examples of new feature ideas for games you might be familiar with (check the book: </a:t>
            </a:r>
            <a:r>
              <a:rPr lang="en-CA" dirty="0">
                <a:ea typeface="ＭＳ Ｐゴシック" panose="020B0600070205080204" pitchFamily="34" charset="-128"/>
              </a:rPr>
              <a:t>Tracy Fullerton):</a:t>
            </a:r>
            <a:endParaRPr lang="en-CA" dirty="0" smtClean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dirty="0">
                <a:ea typeface="ＭＳ Ｐゴシック" panose="020B0600070205080204" pitchFamily="34" charset="-128"/>
              </a:rPr>
              <a:t>Karaoke </a:t>
            </a:r>
            <a:r>
              <a:rPr lang="en-US" dirty="0" smtClean="0">
                <a:ea typeface="ＭＳ Ｐゴシック" panose="020B0600070205080204" pitchFamily="34" charset="-128"/>
              </a:rPr>
              <a:t>Revolution</a:t>
            </a:r>
          </a:p>
          <a:p>
            <a:pPr lvl="1" eaLnBrk="1" hangingPunct="1"/>
            <a:r>
              <a:rPr lang="en-US" dirty="0" smtClean="0">
                <a:ea typeface="ＭＳ Ｐゴシック" panose="020B0600070205080204" pitchFamily="34" charset="-128"/>
              </a:rPr>
              <a:t>Battlefield II</a:t>
            </a:r>
          </a:p>
          <a:p>
            <a:pPr lvl="1" eaLnBrk="1" hangingPunct="1"/>
            <a:r>
              <a:rPr lang="en-CA" dirty="0" smtClean="0">
                <a:ea typeface="ＭＳ Ｐゴシック" panose="020B0600070205080204" pitchFamily="34" charset="-128"/>
              </a:rPr>
              <a:t>Battle </a:t>
            </a:r>
            <a:r>
              <a:rPr lang="en-CA" dirty="0">
                <a:ea typeface="ＭＳ Ｐゴシック" panose="020B0600070205080204" pitchFamily="34" charset="-128"/>
              </a:rPr>
              <a:t>for Middle-earth II</a:t>
            </a:r>
            <a:endParaRPr lang="en-US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endParaRPr lang="en-CA" smtClean="0">
              <a:ea typeface="ＭＳ Ｐゴシック" panose="020B0600070205080204" pitchFamily="34" charset="-128"/>
            </a:endParaRPr>
          </a:p>
        </p:txBody>
      </p:sp>
      <p:sp>
        <p:nvSpPr>
          <p:cNvPr id="16281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 algn="ctr">
              <a:buNone/>
            </a:pPr>
            <a:r>
              <a:rPr lang="en-CA" sz="2400" dirty="0" smtClean="0">
                <a:ea typeface="ＭＳ Ｐゴシック" panose="020B0600070205080204" pitchFamily="34" charset="-128"/>
              </a:rPr>
              <a:t>Ref</a:t>
            </a:r>
            <a:r>
              <a:rPr lang="en-CA" sz="2400" dirty="0">
                <a:ea typeface="ＭＳ Ｐゴシック" panose="020B0600070205080204" pitchFamily="34" charset="-128"/>
              </a:rPr>
              <a:t>. Game Design Workshop: A </a:t>
            </a:r>
            <a:r>
              <a:rPr lang="en-CA" sz="2400" dirty="0" err="1">
                <a:ea typeface="ＭＳ Ｐゴシック" panose="020B0600070205080204" pitchFamily="34" charset="-128"/>
              </a:rPr>
              <a:t>Playcentric</a:t>
            </a:r>
            <a:r>
              <a:rPr lang="en-CA" sz="2400" dirty="0">
                <a:ea typeface="ＭＳ Ｐゴシック" panose="020B0600070205080204" pitchFamily="34" charset="-128"/>
              </a:rPr>
              <a:t> Approach to Creating Innovative Games, Tracy Fullerton.</a:t>
            </a:r>
            <a:endParaRPr lang="en-CA" sz="2400" dirty="0" smtClean="0">
              <a:ea typeface="ＭＳ Ｐゴシック" panose="020B0600070205080204" pitchFamily="34" charset="-128"/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endParaRPr lang="en-CA" sz="4800" dirty="0" smtClean="0">
              <a:ea typeface="ＭＳ Ｐゴシック" panose="020B0600070205080204" pitchFamily="34" charset="-128"/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CA" sz="4800" dirty="0" smtClean="0">
                <a:ea typeface="ＭＳ Ｐゴシック" panose="020B0600070205080204" pitchFamily="34" charset="-128"/>
              </a:rPr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From Idea to Game Concept </a:t>
            </a:r>
          </a:p>
        </p:txBody>
      </p:sp>
      <p:sp>
        <p:nvSpPr>
          <p:cNvPr id="99332" name="Rectangle 5"/>
          <p:cNvSpPr>
            <a:spLocks noChangeArrowheads="1"/>
          </p:cNvSpPr>
          <p:nvPr/>
        </p:nvSpPr>
        <p:spPr bwMode="auto">
          <a:xfrm>
            <a:off x="539750" y="1628775"/>
            <a:ext cx="8075613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19088" indent="-319088"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/>
            </a:pPr>
            <a:r>
              <a:rPr lang="en-US" sz="2800" i="0" dirty="0">
                <a:latin typeface="+mn-lt"/>
                <a:ea typeface="ＭＳ Ｐゴシック" pitchFamily="27" charset="-128"/>
                <a:cs typeface="ＭＳ Ｐゴシック" charset="0"/>
              </a:rPr>
              <a:t>A game concept is </a:t>
            </a:r>
            <a:r>
              <a:rPr lang="en-US" sz="2800" i="0" dirty="0">
                <a:solidFill>
                  <a:srgbClr val="0000FF"/>
                </a:solidFill>
                <a:latin typeface="+mn-lt"/>
                <a:ea typeface="ＭＳ Ｐゴシック" pitchFamily="27" charset="-128"/>
                <a:cs typeface="ＭＳ Ｐゴシック" charset="0"/>
              </a:rPr>
              <a:t>a description with </a:t>
            </a:r>
            <a:r>
              <a:rPr lang="en-US" sz="2800" b="1" i="0" u="sng" dirty="0">
                <a:solidFill>
                  <a:srgbClr val="0000FF"/>
                </a:solidFill>
                <a:latin typeface="+mn-lt"/>
                <a:ea typeface="ＭＳ Ｐゴシック" pitchFamily="27" charset="-128"/>
                <a:cs typeface="ＭＳ Ｐゴシック" charset="0"/>
              </a:rPr>
              <a:t>enough detail </a:t>
            </a:r>
            <a:r>
              <a:rPr lang="en-US" sz="2800" i="0" dirty="0">
                <a:solidFill>
                  <a:srgbClr val="0000FF"/>
                </a:solidFill>
                <a:latin typeface="+mn-lt"/>
                <a:ea typeface="ＭＳ Ｐゴシック" pitchFamily="27" charset="-128"/>
                <a:cs typeface="ＭＳ Ｐゴシック" charset="0"/>
              </a:rPr>
              <a:t>to discuss it as a commercial product</a:t>
            </a:r>
            <a:r>
              <a:rPr lang="en-US" sz="2800" i="0" dirty="0">
                <a:latin typeface="+mn-lt"/>
                <a:ea typeface="ＭＳ Ｐゴシック" pitchFamily="27" charset="-128"/>
                <a:cs typeface="ＭＳ Ｐゴシック" charset="0"/>
              </a:rPr>
              <a:t>:</a:t>
            </a:r>
          </a:p>
          <a:p>
            <a:pPr marL="639763" lvl="1" indent="-273050" ea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/>
            </a:pPr>
            <a:r>
              <a:rPr lang="en-US" i="0" dirty="0">
                <a:solidFill>
                  <a:schemeClr val="accent6">
                    <a:lumMod val="50000"/>
                  </a:schemeClr>
                </a:solidFill>
                <a:latin typeface="+mn-lt"/>
                <a:ea typeface="ＭＳ Ｐゴシック" pitchFamily="27" charset="-128"/>
              </a:rPr>
              <a:t>High concept statement</a:t>
            </a:r>
          </a:p>
          <a:p>
            <a:pPr marL="639763" lvl="1" indent="-273050" ea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/>
            </a:pPr>
            <a:r>
              <a:rPr lang="en-US" i="0" dirty="0">
                <a:solidFill>
                  <a:schemeClr val="accent6">
                    <a:lumMod val="50000"/>
                  </a:schemeClr>
                </a:solidFill>
                <a:latin typeface="+mn-lt"/>
                <a:ea typeface="ＭＳ Ｐゴシック" pitchFamily="27" charset="-128"/>
              </a:rPr>
              <a:t>Player’s role in the game</a:t>
            </a:r>
          </a:p>
          <a:p>
            <a:pPr marL="639763" lvl="1" indent="-273050" ea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/>
            </a:pPr>
            <a:r>
              <a:rPr lang="en-US" i="0" dirty="0">
                <a:solidFill>
                  <a:schemeClr val="accent6">
                    <a:lumMod val="50000"/>
                  </a:schemeClr>
                </a:solidFill>
                <a:latin typeface="+mn-lt"/>
                <a:ea typeface="ＭＳ Ｐゴシック" pitchFamily="27" charset="-128"/>
              </a:rPr>
              <a:t>Proposed primary gameplay mode </a:t>
            </a:r>
          </a:p>
          <a:p>
            <a:pPr marL="639763" lvl="1" indent="-273050" ea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/>
            </a:pPr>
            <a:r>
              <a:rPr lang="en-US" i="0" dirty="0">
                <a:solidFill>
                  <a:schemeClr val="accent6">
                    <a:lumMod val="50000"/>
                  </a:schemeClr>
                </a:solidFill>
                <a:latin typeface="+mn-lt"/>
                <a:ea typeface="ＭＳ Ｐゴシック" pitchFamily="27" charset="-128"/>
              </a:rPr>
              <a:t>Genre </a:t>
            </a:r>
          </a:p>
          <a:p>
            <a:pPr marL="639763" lvl="1" indent="-273050" ea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/>
            </a:pPr>
            <a:r>
              <a:rPr lang="en-US" i="0" dirty="0">
                <a:solidFill>
                  <a:schemeClr val="accent6">
                    <a:lumMod val="50000"/>
                  </a:schemeClr>
                </a:solidFill>
                <a:latin typeface="+mn-lt"/>
                <a:ea typeface="ＭＳ Ｐゴシック" pitchFamily="27" charset="-128"/>
              </a:rPr>
              <a:t>Target audience</a:t>
            </a:r>
          </a:p>
          <a:p>
            <a:pPr marL="639763" lvl="1" indent="-273050" ea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/>
            </a:pPr>
            <a:r>
              <a:rPr lang="en-US" i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ＭＳ Ｐゴシック" pitchFamily="27" charset="-128"/>
              </a:rPr>
              <a:t>Platform</a:t>
            </a:r>
          </a:p>
          <a:p>
            <a:pPr marL="639763" lvl="1" indent="-273050" ea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/>
            </a:pPr>
            <a:r>
              <a:rPr lang="en-US" i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ＭＳ Ｐゴシック" pitchFamily="27" charset="-128"/>
              </a:rPr>
              <a:t> </a:t>
            </a:r>
            <a:r>
              <a:rPr lang="en-US" i="0" dirty="0">
                <a:solidFill>
                  <a:schemeClr val="accent6">
                    <a:lumMod val="50000"/>
                  </a:schemeClr>
                </a:solidFill>
                <a:latin typeface="+mn-lt"/>
                <a:ea typeface="ＭＳ Ｐゴシック" pitchFamily="27" charset="-128"/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1568037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anose="020B0600070205080204" pitchFamily="34" charset="-128"/>
              </a:rPr>
              <a:t>The Player</a:t>
            </a: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’</a:t>
            </a:r>
            <a:r>
              <a:rPr lang="en-US" dirty="0" smtClean="0">
                <a:ea typeface="ＭＳ Ｐゴシック" panose="020B0600070205080204" pitchFamily="34" charset="-128"/>
              </a:rPr>
              <a:t>s Role 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486775" cy="4503737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/>
              <a:t>Define the role of the player</a:t>
            </a:r>
          </a:p>
          <a:p>
            <a:pPr lvl="1" eaLnBrk="1" hangingPunct="1">
              <a:defRPr/>
            </a:pPr>
            <a:r>
              <a:rPr lang="en-US" sz="2800" u="sng" dirty="0" smtClean="0"/>
              <a:t>What is the player going to do? </a:t>
            </a:r>
          </a:p>
          <a:p>
            <a:pPr lvl="1" eaLnBrk="1" hangingPunct="1">
              <a:defRPr/>
            </a:pPr>
            <a:r>
              <a:rPr lang="en-US" sz="2800" dirty="0" smtClean="0"/>
              <a:t>The most important </a:t>
            </a:r>
            <a:r>
              <a:rPr lang="en-US" sz="2800" dirty="0" smtClean="0"/>
              <a:t>part of the game concept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Make the definition clear and simple [</a:t>
            </a:r>
            <a:r>
              <a:rPr lang="en-CA" dirty="0">
                <a:solidFill>
                  <a:srgbClr val="0000FF"/>
                </a:solidFill>
              </a:rPr>
              <a:t>a game concept with a clear description of the player’s role in the game</a:t>
            </a:r>
            <a:r>
              <a:rPr lang="en-US" dirty="0" smtClean="0"/>
              <a:t>]</a:t>
            </a:r>
          </a:p>
          <a:p>
            <a:pPr lvl="1" eaLnBrk="1" hangingPunct="1">
              <a:defRPr/>
            </a:pPr>
            <a:r>
              <a:rPr lang="en-US" dirty="0" smtClean="0"/>
              <a:t>Help the player understand the goals and rules</a:t>
            </a:r>
          </a:p>
          <a:p>
            <a:pPr lvl="1" eaLnBrk="1" hangingPunct="1">
              <a:defRPr/>
            </a:pPr>
            <a:r>
              <a:rPr lang="en-US" dirty="0" smtClean="0"/>
              <a:t>Help publisher, retailer, and customer decide to buy the game</a:t>
            </a:r>
          </a:p>
        </p:txBody>
      </p:sp>
    </p:spTree>
    <p:extLst>
      <p:ext uri="{BB962C8B-B14F-4D97-AF65-F5344CB8AC3E}">
        <p14:creationId xmlns:p14="http://schemas.microsoft.com/office/powerpoint/2010/main" val="587872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ea typeface="ＭＳ Ｐゴシック" panose="020B0600070205080204" pitchFamily="34" charset="-128"/>
              </a:rPr>
              <a:t>Brainstorming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We talked about training exercises </a:t>
            </a:r>
            <a:r>
              <a:rPr lang="en-CA" dirty="0"/>
              <a:t>you should do </a:t>
            </a:r>
            <a:endParaRPr lang="en-CA" dirty="0" smtClean="0"/>
          </a:p>
          <a:p>
            <a:pPr lvl="1">
              <a:defRPr/>
            </a:pPr>
            <a:r>
              <a:rPr lang="en-CA" dirty="0" smtClean="0"/>
              <a:t>to fill </a:t>
            </a:r>
            <a:r>
              <a:rPr lang="en-CA" dirty="0"/>
              <a:t>your life and mind </a:t>
            </a:r>
            <a:r>
              <a:rPr lang="en-CA" dirty="0" smtClean="0"/>
              <a:t>with interesting </a:t>
            </a:r>
            <a:r>
              <a:rPr lang="en-CA" dirty="0"/>
              <a:t>thoughts that might, or might not, </a:t>
            </a:r>
            <a:r>
              <a:rPr lang="en-CA" dirty="0" smtClean="0"/>
              <a:t>lead to an </a:t>
            </a:r>
            <a:r>
              <a:rPr lang="en-CA" dirty="0"/>
              <a:t>“aha!” </a:t>
            </a:r>
            <a:r>
              <a:rPr lang="en-CA" dirty="0" smtClean="0"/>
              <a:t>moment.</a:t>
            </a:r>
          </a:p>
          <a:p>
            <a:r>
              <a:rPr lang="en-CA" dirty="0" smtClean="0"/>
              <a:t>When working </a:t>
            </a:r>
            <a:r>
              <a:rPr lang="en-CA" dirty="0"/>
              <a:t>as a </a:t>
            </a:r>
            <a:r>
              <a:rPr lang="en-CA" dirty="0" smtClean="0"/>
              <a:t>creative professional??</a:t>
            </a:r>
          </a:p>
          <a:p>
            <a:pPr lvl="1"/>
            <a:r>
              <a:rPr lang="en-CA" dirty="0" smtClean="0"/>
              <a:t>No time</a:t>
            </a:r>
          </a:p>
          <a:p>
            <a:pPr lvl="1"/>
            <a:endParaRPr lang="en-CA" dirty="0"/>
          </a:p>
          <a:p>
            <a:r>
              <a:rPr lang="en-CA" dirty="0" smtClean="0"/>
              <a:t>You </a:t>
            </a:r>
            <a:r>
              <a:rPr lang="en-CA" dirty="0"/>
              <a:t>need a more formalized </a:t>
            </a:r>
            <a:r>
              <a:rPr lang="en-CA" dirty="0" smtClean="0"/>
              <a:t>system of </a:t>
            </a:r>
            <a:r>
              <a:rPr lang="en-CA" dirty="0"/>
              <a:t>idea generation—what is called </a:t>
            </a:r>
            <a:r>
              <a:rPr lang="en-CA" b="1" dirty="0" smtClean="0">
                <a:solidFill>
                  <a:srgbClr val="0000FF"/>
                </a:solidFill>
              </a:rPr>
              <a:t>”Brainstorming”</a:t>
            </a:r>
            <a:endParaRPr lang="en-CA" b="1" dirty="0">
              <a:solidFill>
                <a:srgbClr val="0000FF"/>
              </a:solidFill>
            </a:endParaRP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sz="1100" smtClean="0">
              <a:solidFill>
                <a:schemeClr val="tx2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CA" dirty="0" smtClean="0">
                <a:ea typeface="ＭＳ Ｐゴシック" panose="020B0600070205080204" pitchFamily="34" charset="-128"/>
              </a:rPr>
              <a:t>Brainstorming (cont.)</a:t>
            </a:r>
            <a:endParaRPr lang="en-US" sz="18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7244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Structured brainstorming</a:t>
            </a:r>
            <a:r>
              <a:rPr lang="en-US" dirty="0" smtClean="0">
                <a:ea typeface="ＭＳ Ｐゴシック" panose="020B0600070205080204" pitchFamily="34" charset="-128"/>
              </a:rPr>
              <a:t> is a powerful skill.</a:t>
            </a: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Practice</a:t>
            </a:r>
            <a:r>
              <a:rPr lang="en-US" dirty="0" smtClean="0">
                <a:ea typeface="ＭＳ Ｐゴシック" panose="020B0600070205080204" pitchFamily="34" charset="-128"/>
              </a:rPr>
              <a:t> to become good.</a:t>
            </a:r>
          </a:p>
          <a:p>
            <a:pPr lvl="1" eaLnBrk="1" hangingPunct="1"/>
            <a:r>
              <a:rPr lang="en-CA" dirty="0">
                <a:ea typeface="ＭＳ Ｐゴシック" panose="020B0600070205080204" pitchFamily="34" charset="-128"/>
              </a:rPr>
              <a:t>It is all about “</a:t>
            </a:r>
            <a:r>
              <a:rPr lang="en-CA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asking the right question</a:t>
            </a:r>
            <a:r>
              <a:rPr lang="en-CA" dirty="0">
                <a:ea typeface="ＭＳ Ｐゴシック" panose="020B0600070205080204" pitchFamily="34" charset="-128"/>
              </a:rPr>
              <a:t>”</a:t>
            </a:r>
          </a:p>
          <a:p>
            <a:pPr lvl="1" eaLnBrk="1" hangingPunct="1"/>
            <a:r>
              <a:rPr lang="en-CA" dirty="0">
                <a:ea typeface="ＭＳ Ｐゴシック" panose="020B0600070205080204" pitchFamily="34" charset="-128"/>
              </a:rPr>
              <a:t>It is all about </a:t>
            </a:r>
            <a:r>
              <a:rPr lang="en-CA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finding the right balance between stimulation and </a:t>
            </a:r>
            <a:r>
              <a:rPr lang="en-CA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structure</a:t>
            </a:r>
            <a:endParaRPr lang="en-US" dirty="0" smtClean="0">
              <a:solidFill>
                <a:srgbClr val="0000FF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dirty="0" smtClean="0">
                <a:ea typeface="ＭＳ Ｐゴシック" panose="020B0600070205080204" pitchFamily="34" charset="-128"/>
              </a:rPr>
              <a:t>You might be a brainstorming beginner</a:t>
            </a:r>
          </a:p>
          <a:p>
            <a:pPr lvl="1" eaLnBrk="1" hangingPunct="1"/>
            <a:r>
              <a:rPr lang="en-US" dirty="0" smtClean="0">
                <a:ea typeface="ＭＳ Ｐゴシック" panose="020B0600070205080204" pitchFamily="34" charset="-128"/>
              </a:rPr>
              <a:t>Brainstorming expert?</a:t>
            </a:r>
          </a:p>
          <a:p>
            <a:pPr eaLnBrk="1" hangingPunct="1"/>
            <a:r>
              <a:rPr lang="en-US" dirty="0" err="1" smtClean="0">
                <a:ea typeface="ＭＳ Ｐゴシック" panose="020B0600070205080204" pitchFamily="34" charset="-128"/>
              </a:rPr>
              <a:t>Brainstormers</a:t>
            </a:r>
            <a:r>
              <a:rPr lang="en-US" dirty="0" smtClean="0">
                <a:ea typeface="ＭＳ Ｐゴシック" panose="020B0600070205080204" pitchFamily="34" charset="-128"/>
              </a:rPr>
              <a:t> train themselves how to </a:t>
            </a:r>
          </a:p>
          <a:p>
            <a:pPr lvl="1" eaLnBrk="1" hangingPunct="1"/>
            <a:r>
              <a:rPr lang="en-US" dirty="0" smtClean="0">
                <a:ea typeface="ＭＳ Ｐゴシック" panose="020B0600070205080204" pitchFamily="34" charset="-128"/>
              </a:rPr>
              <a:t>generate </a:t>
            </a:r>
            <a:r>
              <a:rPr lang="en-US" dirty="0" smtClean="0">
                <a:solidFill>
                  <a:schemeClr val="folHlink"/>
                </a:solidFill>
                <a:ea typeface="ＭＳ Ｐゴシック" panose="020B0600070205080204" pitchFamily="34" charset="-128"/>
              </a:rPr>
              <a:t>workable ideas</a:t>
            </a:r>
            <a:r>
              <a:rPr lang="en-US" dirty="0" smtClean="0">
                <a:ea typeface="ＭＳ Ｐゴシック" panose="020B0600070205080204" pitchFamily="34" charset="-128"/>
              </a:rPr>
              <a:t> and </a:t>
            </a:r>
          </a:p>
          <a:p>
            <a:pPr lvl="1" eaLnBrk="1" hangingPunct="1"/>
            <a:r>
              <a:rPr lang="en-US" dirty="0" smtClean="0">
                <a:solidFill>
                  <a:schemeClr val="folHlink"/>
                </a:solidFill>
                <a:ea typeface="ＭＳ Ｐゴシック" panose="020B0600070205080204" pitchFamily="34" charset="-128"/>
              </a:rPr>
              <a:t>solutions to problems</a:t>
            </a:r>
            <a:r>
              <a:rPr lang="en-US" dirty="0" smtClean="0">
                <a:ea typeface="ＭＳ Ｐゴシック" panose="020B0600070205080204" pitchFamily="34" charset="-128"/>
              </a:rPr>
              <a:t>.</a:t>
            </a:r>
          </a:p>
          <a:p>
            <a:pPr lvl="1" eaLnBrk="1" hangingPunct="1"/>
            <a:endParaRPr lang="en-US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CA" dirty="0" smtClean="0">
                <a:ea typeface="ＭＳ Ｐゴシック" panose="020B0600070205080204" pitchFamily="34" charset="-128"/>
              </a:rPr>
              <a:t>Brainstorming (cont.)</a:t>
            </a:r>
            <a:endParaRPr lang="en-US" sz="18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CA" dirty="0" smtClean="0">
                <a:ea typeface="ＭＳ Ｐゴシック" panose="020B0600070205080204" pitchFamily="34" charset="-128"/>
              </a:rPr>
              <a:t>You can brainstorm alone!</a:t>
            </a:r>
          </a:p>
          <a:p>
            <a:pPr eaLnBrk="1" hangingPunct="1"/>
            <a:r>
              <a:rPr lang="en-CA" dirty="0" smtClean="0">
                <a:ea typeface="ＭＳ Ｐゴシック" panose="020B0600070205080204" pitchFamily="34" charset="-128"/>
              </a:rPr>
              <a:t>Collaborative </a:t>
            </a:r>
            <a:r>
              <a:rPr lang="en-CA" dirty="0">
                <a:ea typeface="ＭＳ Ｐゴシック" panose="020B0600070205080204" pitchFamily="34" charset="-128"/>
              </a:rPr>
              <a:t>Brainstorming [</a:t>
            </a:r>
            <a:r>
              <a:rPr lang="en-CA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good practice</a:t>
            </a:r>
            <a:r>
              <a:rPr lang="en-CA" dirty="0" smtClean="0">
                <a:ea typeface="ＭＳ Ｐゴシック" panose="020B0600070205080204" pitchFamily="34" charset="-128"/>
              </a:rPr>
              <a:t>]</a:t>
            </a:r>
          </a:p>
          <a:p>
            <a:pPr lvl="1" eaLnBrk="1" hangingPunct="1"/>
            <a:r>
              <a:rPr lang="en-CA" dirty="0"/>
              <a:t>A business necessity</a:t>
            </a:r>
          </a:p>
          <a:p>
            <a:pPr lvl="1" eaLnBrk="1" hangingPunct="1"/>
            <a:r>
              <a:rPr lang="en-CA" dirty="0" smtClean="0"/>
              <a:t>give </a:t>
            </a:r>
            <a:r>
              <a:rPr lang="en-CA" dirty="0"/>
              <a:t>everyone on the team </a:t>
            </a:r>
            <a:r>
              <a:rPr lang="en-CA" dirty="0">
                <a:solidFill>
                  <a:srgbClr val="0000FF"/>
                </a:solidFill>
              </a:rPr>
              <a:t>a sense of authorship</a:t>
            </a:r>
            <a:r>
              <a:rPr lang="en-CA" dirty="0"/>
              <a:t> in the design </a:t>
            </a:r>
            <a:r>
              <a:rPr lang="en-CA" dirty="0" smtClean="0"/>
              <a:t>process</a:t>
            </a:r>
            <a:endParaRPr lang="en-US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CA" dirty="0" smtClean="0">
                <a:ea typeface="ＭＳ Ｐゴシック" panose="020B0600070205080204" pitchFamily="34" charset="-128"/>
              </a:rPr>
              <a:t>Game development is a </a:t>
            </a:r>
            <a:r>
              <a:rPr lang="en-CA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collaborative art</a:t>
            </a:r>
            <a:endParaRPr lang="en-CA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CA" dirty="0" smtClean="0">
                <a:ea typeface="ＭＳ Ｐゴシック" panose="020B0600070205080204" pitchFamily="34" charset="-128"/>
              </a:rPr>
              <a:t>Help to generate interesting and innovative ideas (</a:t>
            </a:r>
            <a:r>
              <a:rPr lang="en-CA" dirty="0" smtClean="0"/>
              <a:t>both </a:t>
            </a:r>
            <a:r>
              <a:rPr lang="en-CA" dirty="0"/>
              <a:t>stimulating and highly </a:t>
            </a:r>
            <a:r>
              <a:rPr lang="en-CA" dirty="0" smtClean="0"/>
              <a:t>productive). </a:t>
            </a:r>
          </a:p>
        </p:txBody>
      </p:sp>
    </p:spTree>
    <p:extLst>
      <p:ext uri="{BB962C8B-B14F-4D97-AF65-F5344CB8AC3E}">
        <p14:creationId xmlns:p14="http://schemas.microsoft.com/office/powerpoint/2010/main" val="390161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Brainstorming Best Practices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State of Challenge </a:t>
            </a:r>
          </a:p>
          <a:p>
            <a:r>
              <a:rPr lang="en-CA" dirty="0" smtClean="0"/>
              <a:t>No criticism </a:t>
            </a:r>
          </a:p>
          <a:p>
            <a:r>
              <a:rPr lang="en-CA" dirty="0" smtClean="0"/>
              <a:t>Vary the method</a:t>
            </a:r>
          </a:p>
          <a:p>
            <a:r>
              <a:rPr lang="en-CA" dirty="0" smtClean="0"/>
              <a:t>Put it on the wall</a:t>
            </a:r>
          </a:p>
          <a:p>
            <a:r>
              <a:rPr lang="en-CA" dirty="0" smtClean="0"/>
              <a:t>Go for lots of ideas</a:t>
            </a:r>
          </a:p>
          <a:p>
            <a:r>
              <a:rPr lang="en-CA" dirty="0" smtClean="0"/>
              <a:t>Don’t go too long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1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6935</TotalTime>
  <Words>1871</Words>
  <Application>Microsoft Office PowerPoint</Application>
  <PresentationFormat>On-screen Show (4:3)</PresentationFormat>
  <Paragraphs>274</Paragraphs>
  <Slides>36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ＭＳ Ｐゴシック</vt:lpstr>
      <vt:lpstr>Arial</vt:lpstr>
      <vt:lpstr>Times New Roman</vt:lpstr>
      <vt:lpstr>Tw Cen MT</vt:lpstr>
      <vt:lpstr>Wingdings</vt:lpstr>
      <vt:lpstr>Wingdings 2</vt:lpstr>
      <vt:lpstr>Median</vt:lpstr>
      <vt:lpstr> </vt:lpstr>
      <vt:lpstr>Outline</vt:lpstr>
      <vt:lpstr>Getting an Idea</vt:lpstr>
      <vt:lpstr>From Idea to Game Concept </vt:lpstr>
      <vt:lpstr>The Player’s Role </vt:lpstr>
      <vt:lpstr>Brainstorming</vt:lpstr>
      <vt:lpstr>Brainstorming (cont.)</vt:lpstr>
      <vt:lpstr>Brainstorming (cont.)</vt:lpstr>
      <vt:lpstr>Brainstorming Best Practices</vt:lpstr>
      <vt:lpstr>Brainstorming Best Practices (cont.)</vt:lpstr>
      <vt:lpstr>Brainstorming Best Practices (cont.)</vt:lpstr>
      <vt:lpstr>Brainstorming Best Practices (cont.)</vt:lpstr>
      <vt:lpstr>Brainstorming Best Practices (cont.)</vt:lpstr>
      <vt:lpstr>Brainstorming Best Practices (cont.)</vt:lpstr>
      <vt:lpstr>Outline</vt:lpstr>
      <vt:lpstr>Alternate Methods</vt:lpstr>
      <vt:lpstr>Alternate Methods (cont.)</vt:lpstr>
      <vt:lpstr>Alternate Methods (cont.)</vt:lpstr>
      <vt:lpstr>Alternate Methods (cont.)</vt:lpstr>
      <vt:lpstr>Alternate Methods (cont.)</vt:lpstr>
      <vt:lpstr>Alternate Methods (cont.)</vt:lpstr>
      <vt:lpstr>Alternate Methods (cont.)</vt:lpstr>
      <vt:lpstr>Alternate Methods (cont.)</vt:lpstr>
      <vt:lpstr>Alternate Methods (cont.)</vt:lpstr>
      <vt:lpstr>Alternate Methods (cont.)</vt:lpstr>
      <vt:lpstr>Outline</vt:lpstr>
      <vt:lpstr>Editing and Refining</vt:lpstr>
      <vt:lpstr>Editing and Refining</vt:lpstr>
      <vt:lpstr>Outline</vt:lpstr>
      <vt:lpstr>Turning Your Idea Into A Game</vt:lpstr>
      <vt:lpstr>Turning Your Idea Into A Game (cont.)</vt:lpstr>
      <vt:lpstr>Turning Your Idea Into A Game (cont.)</vt:lpstr>
      <vt:lpstr>Turning Your Idea Into A Game (cont.)</vt:lpstr>
      <vt:lpstr>Outline</vt:lpstr>
      <vt:lpstr>Feature Game Design</vt:lpstr>
      <vt:lpstr>PowerPoint Presentation</vt:lpstr>
    </vt:vector>
  </TitlesOfParts>
  <Company>UNC Charlotte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Dewan Tanvir Ahmed</dc:creator>
  <cp:lastModifiedBy>Dewan Ahmed</cp:lastModifiedBy>
  <cp:revision>576</cp:revision>
  <cp:lastPrinted>2010-08-24T17:19:38Z</cp:lastPrinted>
  <dcterms:created xsi:type="dcterms:W3CDTF">2010-08-24T16:58:28Z</dcterms:created>
  <dcterms:modified xsi:type="dcterms:W3CDTF">2015-09-07T17:02:05Z</dcterms:modified>
</cp:coreProperties>
</file>